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56" r:id="rId13"/>
    <p:sldId id="279" r:id="rId14"/>
    <p:sldId id="278" r:id="rId15"/>
    <p:sldId id="280" r:id="rId16"/>
    <p:sldId id="257" r:id="rId17"/>
    <p:sldId id="258" r:id="rId18"/>
    <p:sldId id="276" r:id="rId19"/>
    <p:sldId id="259" r:id="rId20"/>
    <p:sldId id="272" r:id="rId21"/>
    <p:sldId id="260" r:id="rId22"/>
    <p:sldId id="261" r:id="rId23"/>
    <p:sldId id="273" r:id="rId24"/>
    <p:sldId id="274" r:id="rId25"/>
    <p:sldId id="275" r:id="rId2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 varScale="1">
        <p:scale>
          <a:sx n="96" d="100"/>
          <a:sy n="96" d="100"/>
        </p:scale>
        <p:origin x="84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3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3.wmf"/><Relationship Id="rId4" Type="http://schemas.openxmlformats.org/officeDocument/2006/relationships/image" Target="../media/image4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5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Relationship Id="rId9" Type="http://schemas.openxmlformats.org/officeDocument/2006/relationships/image" Target="../media/image76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12" Type="http://schemas.openxmlformats.org/officeDocument/2006/relationships/image" Target="../media/image68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11" Type="http://schemas.openxmlformats.org/officeDocument/2006/relationships/image" Target="../media/image87.wmf"/><Relationship Id="rId5" Type="http://schemas.openxmlformats.org/officeDocument/2006/relationships/image" Target="../media/image81.wmf"/><Relationship Id="rId10" Type="http://schemas.openxmlformats.org/officeDocument/2006/relationships/image" Target="../media/image86.wmf"/><Relationship Id="rId4" Type="http://schemas.openxmlformats.org/officeDocument/2006/relationships/image" Target="../media/image80.wmf"/><Relationship Id="rId9" Type="http://schemas.openxmlformats.org/officeDocument/2006/relationships/image" Target="../media/image8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263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3794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3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544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9875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1972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939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988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682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2021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624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C0F3F-6672-4C9E-A0BA-5DA391EC3474}" type="datetimeFigureOut">
              <a:rPr lang="es-MX" smtClean="0"/>
              <a:t>23/11/2021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E3A9F-8F32-4DA8-A3C3-C0447F7F05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826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7.emf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5.bin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4.wmf"/><Relationship Id="rId5" Type="http://schemas.openxmlformats.org/officeDocument/2006/relationships/image" Target="../media/image16.emf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18.wmf"/><Relationship Id="rId9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22.bin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8.emf"/><Relationship Id="rId4" Type="http://schemas.openxmlformats.org/officeDocument/2006/relationships/image" Target="../media/image25.wmf"/><Relationship Id="rId9" Type="http://schemas.openxmlformats.org/officeDocument/2006/relationships/image" Target="../media/image2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0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8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2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4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49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8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61.png"/><Relationship Id="rId4" Type="http://schemas.openxmlformats.org/officeDocument/2006/relationships/image" Target="../media/image6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67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oleObject" Target="../embeddings/oleObject71.bin"/><Relationship Id="rId18" Type="http://schemas.openxmlformats.org/officeDocument/2006/relationships/image" Target="../media/image75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72.wmf"/><Relationship Id="rId1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4.wmf"/><Relationship Id="rId20" Type="http://schemas.openxmlformats.org/officeDocument/2006/relationships/image" Target="../media/image76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9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2.bin"/><Relationship Id="rId10" Type="http://schemas.openxmlformats.org/officeDocument/2006/relationships/image" Target="../media/image71.wmf"/><Relationship Id="rId19" Type="http://schemas.openxmlformats.org/officeDocument/2006/relationships/oleObject" Target="../embeddings/oleObject74.bin"/><Relationship Id="rId4" Type="http://schemas.openxmlformats.org/officeDocument/2006/relationships/image" Target="../media/image68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73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oleObject" Target="../embeddings/oleObject80.bin"/><Relationship Id="rId18" Type="http://schemas.openxmlformats.org/officeDocument/2006/relationships/image" Target="../media/image84.wmf"/><Relationship Id="rId26" Type="http://schemas.openxmlformats.org/officeDocument/2006/relationships/image" Target="../media/image68.wmf"/><Relationship Id="rId3" Type="http://schemas.openxmlformats.org/officeDocument/2006/relationships/oleObject" Target="../embeddings/oleObject75.bin"/><Relationship Id="rId21" Type="http://schemas.openxmlformats.org/officeDocument/2006/relationships/oleObject" Target="../embeddings/oleObject84.bin"/><Relationship Id="rId7" Type="http://schemas.openxmlformats.org/officeDocument/2006/relationships/oleObject" Target="../embeddings/oleObject77.bin"/><Relationship Id="rId12" Type="http://schemas.openxmlformats.org/officeDocument/2006/relationships/image" Target="../media/image81.wmf"/><Relationship Id="rId17" Type="http://schemas.openxmlformats.org/officeDocument/2006/relationships/oleObject" Target="../embeddings/oleObject82.bin"/><Relationship Id="rId25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3.wmf"/><Relationship Id="rId20" Type="http://schemas.openxmlformats.org/officeDocument/2006/relationships/image" Target="../media/image85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79.bin"/><Relationship Id="rId24" Type="http://schemas.openxmlformats.org/officeDocument/2006/relationships/image" Target="../media/image87.wmf"/><Relationship Id="rId5" Type="http://schemas.openxmlformats.org/officeDocument/2006/relationships/oleObject" Target="../embeddings/oleObject76.bin"/><Relationship Id="rId15" Type="http://schemas.openxmlformats.org/officeDocument/2006/relationships/oleObject" Target="../embeddings/oleObject81.bin"/><Relationship Id="rId23" Type="http://schemas.openxmlformats.org/officeDocument/2006/relationships/oleObject" Target="../embeddings/oleObject85.bin"/><Relationship Id="rId10" Type="http://schemas.openxmlformats.org/officeDocument/2006/relationships/image" Target="../media/image80.wmf"/><Relationship Id="rId19" Type="http://schemas.openxmlformats.org/officeDocument/2006/relationships/oleObject" Target="../embeddings/oleObject83.bin"/><Relationship Id="rId4" Type="http://schemas.openxmlformats.org/officeDocument/2006/relationships/image" Target="../media/image77.wmf"/><Relationship Id="rId9" Type="http://schemas.openxmlformats.org/officeDocument/2006/relationships/oleObject" Target="../embeddings/oleObject78.bin"/><Relationship Id="rId14" Type="http://schemas.openxmlformats.org/officeDocument/2006/relationships/image" Target="../media/image82.wmf"/><Relationship Id="rId22" Type="http://schemas.openxmlformats.org/officeDocument/2006/relationships/image" Target="../media/image8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67154" y="155036"/>
            <a:ext cx="115200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1" u="none" strike="noStrike" baseline="0" dirty="0">
                <a:solidFill>
                  <a:srgbClr val="000000"/>
                </a:solidFill>
                <a:latin typeface="Arial,BoldItalic"/>
              </a:rPr>
              <a:t>Concentraciones </a:t>
            </a:r>
            <a:r>
              <a:rPr lang="es-MX" b="1" i="1" u="none" strike="noStrike" baseline="0" dirty="0">
                <a:solidFill>
                  <a:srgbClr val="FF0000"/>
                </a:solidFill>
                <a:latin typeface="Arial,BoldItalic"/>
                <a:sym typeface="Mathematica1" panose="05000502060100000001" pitchFamily="2" charset="2"/>
              </a:rPr>
              <a:t></a:t>
            </a:r>
            <a:r>
              <a:rPr lang="es-MX" b="1" i="1" u="none" strike="noStrike" baseline="0" dirty="0">
                <a:solidFill>
                  <a:srgbClr val="FF0000"/>
                </a:solidFill>
                <a:latin typeface="Arial,BoldItalic"/>
              </a:rPr>
              <a:t> 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Arial,BoldItalic"/>
              </a:rPr>
              <a:t>y actividades </a:t>
            </a:r>
            <a:r>
              <a:rPr lang="es-MX" b="1" i="1" u="none" strike="noStrike" baseline="0" dirty="0">
                <a:solidFill>
                  <a:srgbClr val="FF0000"/>
                </a:solidFill>
                <a:latin typeface="Arial,BoldItalic"/>
              </a:rPr>
              <a:t>()</a:t>
            </a:r>
          </a:p>
          <a:p>
            <a:endParaRPr lang="es-MX" b="1" i="1" u="none" strike="noStrike" baseline="0" dirty="0">
              <a:solidFill>
                <a:srgbClr val="000000"/>
              </a:solidFill>
              <a:latin typeface="Arial,BoldItalic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En un agua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muy poco salina </a:t>
            </a:r>
            <a:r>
              <a:rPr lang="es-MX" i="0" u="none" strike="noStrike" baseline="0" dirty="0">
                <a:solidFill>
                  <a:srgbClr val="000000"/>
                </a:solidFill>
                <a:latin typeface="TimesNewRoman"/>
              </a:rPr>
              <a:t>con la sal muy diluida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(</a:t>
            </a:r>
            <a:r>
              <a:rPr lang="es-MX" b="1" i="1" u="none" strike="noStrike" baseline="0" dirty="0">
                <a:solidFill>
                  <a:srgbClr val="FF0000"/>
                </a:solidFill>
                <a:latin typeface="TimesNewRoman"/>
              </a:rPr>
              <a:t>subsaturada en NaCl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)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, todos los iones presentes son </a:t>
            </a:r>
            <a:r>
              <a:rPr lang="es-MX" b="1" i="1" u="none" strike="noStrike" baseline="0" dirty="0">
                <a:solidFill>
                  <a:srgbClr val="FF5500"/>
                </a:solidFill>
                <a:latin typeface="TimesNewRoman,BoldItalic"/>
              </a:rPr>
              <a:t>activos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. Con </a:t>
            </a:r>
            <a:r>
              <a:rPr lang="es-MX" b="1" i="1" u="sng" strike="noStrike" baseline="0" dirty="0">
                <a:solidFill>
                  <a:srgbClr val="FF5500"/>
                </a:solidFill>
                <a:latin typeface="TimesNewRoman,BoldItalic"/>
              </a:rPr>
              <a:t>activos</a:t>
            </a:r>
            <a:r>
              <a:rPr lang="es-MX" b="1" i="1" u="none" strike="noStrike" baseline="0" dirty="0">
                <a:solidFill>
                  <a:srgbClr val="FF5500"/>
                </a:solidFill>
                <a:latin typeface="TimesNewRoman,BoldItalic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nos referimos a </a:t>
            </a:r>
            <a:r>
              <a:rPr lang="es-MX" b="0" i="0" u="none" strike="noStrike" baseline="0" dirty="0" smtClean="0">
                <a:solidFill>
                  <a:srgbClr val="000000"/>
                </a:solidFill>
                <a:latin typeface="TimesNewRoman"/>
              </a:rPr>
              <a:t>que</a:t>
            </a:r>
            <a:r>
              <a:rPr lang="es-MX" b="0" i="0" u="none" strike="noStrike" dirty="0" smtClean="0">
                <a:solidFill>
                  <a:srgbClr val="000000"/>
                </a:solidFill>
                <a:latin typeface="TimesNewRoman"/>
              </a:rPr>
              <a:t> toman parte en</a:t>
            </a:r>
            <a:r>
              <a:rPr lang="es-MX" b="0" i="0" u="none" strike="noStrike" baseline="0" dirty="0" smtClean="0">
                <a:solidFill>
                  <a:srgbClr val="000000"/>
                </a:solidFill>
                <a:latin typeface="TimesNewRoman"/>
              </a:rPr>
              <a:t> </a:t>
            </a:r>
            <a:r>
              <a:rPr lang="es-MX" b="0" i="0" u="none" strike="noStrike" baseline="0" dirty="0" err="1" smtClean="0">
                <a:solidFill>
                  <a:srgbClr val="000000"/>
                </a:solidFill>
                <a:latin typeface="TimesNewRoman"/>
              </a:rPr>
              <a:t>reacciónes</a:t>
            </a:r>
            <a:r>
              <a:rPr lang="es-MX" b="0" i="0" u="none" strike="noStrike" baseline="0" dirty="0" smtClean="0">
                <a:solidFill>
                  <a:srgbClr val="000000"/>
                </a:solidFill>
                <a:latin typeface="TimesNewRoman"/>
              </a:rPr>
              <a:t> químicas,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por ejemplo: se unen entre ellos </a:t>
            </a:r>
            <a:r>
              <a:rPr lang="es-MX" b="1" u="sng" strike="noStrike" baseline="0" dirty="0">
                <a:solidFill>
                  <a:srgbClr val="FF0000"/>
                </a:solidFill>
                <a:latin typeface="TimesNewRoman"/>
              </a:rPr>
              <a:t>produciendo</a:t>
            </a:r>
            <a:r>
              <a:rPr lang="es-MX" b="1" u="sng" strike="noStrike" dirty="0">
                <a:solidFill>
                  <a:srgbClr val="FF0000"/>
                </a:solidFill>
                <a:latin typeface="TimesNewRoman"/>
              </a:rPr>
              <a:t> </a:t>
            </a:r>
            <a:r>
              <a:rPr lang="es-MX" b="1" u="sng" strike="noStrike" baseline="0" dirty="0">
                <a:solidFill>
                  <a:srgbClr val="FF0000"/>
                </a:solidFill>
                <a:latin typeface="TimesNewRoman"/>
              </a:rPr>
              <a:t>la precipitación de una sustancia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.</a:t>
            </a: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En un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agua bastante salina </a:t>
            </a:r>
            <a:r>
              <a:rPr lang="es-MX" i="0" u="none" strike="noStrike" baseline="0" dirty="0">
                <a:solidFill>
                  <a:srgbClr val="000000"/>
                </a:solidFill>
                <a:latin typeface="TimesNewRoman"/>
              </a:rPr>
              <a:t>con la sal muy concentrada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(</a:t>
            </a:r>
            <a:r>
              <a:rPr lang="es-MX" b="1" i="1" u="none" strike="noStrike" baseline="0" dirty="0">
                <a:solidFill>
                  <a:srgbClr val="FF0000"/>
                </a:solidFill>
                <a:latin typeface="TimesNewRoman"/>
              </a:rPr>
              <a:t>sobresaturada</a:t>
            </a:r>
            <a:r>
              <a:rPr lang="es-MX" b="1" i="1" u="none" strike="noStrike" dirty="0">
                <a:solidFill>
                  <a:srgbClr val="FF0000"/>
                </a:solidFill>
                <a:latin typeface="TimesNewRoman"/>
              </a:rPr>
              <a:t> en </a:t>
            </a:r>
            <a:r>
              <a:rPr lang="es-MX" b="1" i="1" u="none" strike="noStrike" dirty="0" err="1">
                <a:solidFill>
                  <a:srgbClr val="FF0000"/>
                </a:solidFill>
                <a:latin typeface="TimesNewRoman"/>
              </a:rPr>
              <a:t>NaCl</a:t>
            </a:r>
            <a:r>
              <a:rPr lang="es-MX" b="1" i="0" u="none" strike="noStrike" dirty="0">
                <a:solidFill>
                  <a:srgbClr val="000000"/>
                </a:solidFill>
                <a:latin typeface="TimesNewRoman"/>
              </a:rPr>
              <a:t>)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, </a:t>
            </a:r>
            <a:r>
              <a:rPr lang="es-MX" b="1" i="1" u="none" strike="noStrike" baseline="0" dirty="0">
                <a:solidFill>
                  <a:srgbClr val="FF5500"/>
                </a:solidFill>
                <a:latin typeface="TimesNewRoman,BoldItalic"/>
              </a:rPr>
              <a:t>no todos los iones pueden ser activos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: la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gran cantidad de iones libres, provoca que varios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cationes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rodeen a </a:t>
            </a:r>
            <a:r>
              <a:rPr lang="es-MX" dirty="0">
                <a:solidFill>
                  <a:srgbClr val="000000"/>
                </a:solidFill>
                <a:latin typeface="TimesNewRoman"/>
              </a:rPr>
              <a:t>un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anión y viceversa,  que </a:t>
            </a:r>
            <a:r>
              <a:rPr lang="es-MX" dirty="0">
                <a:solidFill>
                  <a:srgbClr val="000000"/>
                </a:solidFill>
                <a:latin typeface="TimesNewRoman"/>
              </a:rPr>
              <a:t>varios aniones rodeen a un catión, sus propias cargas eléctricas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impiden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que todos sean activos</a:t>
            </a:r>
            <a:r>
              <a:rPr lang="es-MX" dirty="0">
                <a:solidFill>
                  <a:srgbClr val="000000"/>
                </a:solidFill>
                <a:latin typeface="TimesNewRoman"/>
              </a:rPr>
              <a:t>, </a:t>
            </a:r>
            <a:r>
              <a:rPr lang="es-MX" b="1" i="1" u="sng" dirty="0">
                <a:solidFill>
                  <a:srgbClr val="FF0000"/>
                </a:solidFill>
                <a:latin typeface="TimesNewRoman"/>
              </a:rPr>
              <a:t>impidiendo</a:t>
            </a:r>
            <a:r>
              <a:rPr lang="es-MX" dirty="0">
                <a:solidFill>
                  <a:srgbClr val="000000"/>
                </a:solidFill>
                <a:latin typeface="TimesNewRoman"/>
              </a:rPr>
              <a:t> que participen en enlaces químicos y </a:t>
            </a:r>
            <a:r>
              <a:rPr lang="es-MX" b="1" i="1" u="sng" dirty="0">
                <a:solidFill>
                  <a:srgbClr val="FF0000"/>
                </a:solidFill>
                <a:latin typeface="TimesNewRoman"/>
              </a:rPr>
              <a:t>la precipitación de sustancias químicas</a:t>
            </a:r>
            <a:r>
              <a:rPr lang="es-MX" dirty="0">
                <a:solidFill>
                  <a:srgbClr val="000000"/>
                </a:solidFill>
                <a:latin typeface="TimesNewRoman"/>
              </a:rPr>
              <a:t>.</a:t>
            </a:r>
            <a:endParaRPr lang="es-MX" b="0" i="0" u="none" strike="noStrike" baseline="0" dirty="0">
              <a:solidFill>
                <a:srgbClr val="000000"/>
              </a:solidFill>
              <a:latin typeface="TimesNewRoman"/>
            </a:endParaRPr>
          </a:p>
          <a:p>
            <a:pPr algn="just"/>
            <a:endParaRPr lang="es-MX" b="0" i="0" u="none" strike="noStrike" baseline="0" dirty="0">
              <a:solidFill>
                <a:srgbClr val="000000"/>
              </a:solidFill>
              <a:latin typeface="TimesNewRoman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Por ejemplo: un nuestra de agua puede tener una concentración de 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4.5x10</a:t>
            </a:r>
            <a:r>
              <a:rPr lang="es-MX" b="1" i="0" u="none" strike="noStrike" baseline="30000" dirty="0">
                <a:solidFill>
                  <a:srgbClr val="000000"/>
                </a:solidFill>
                <a:latin typeface="TimesNewRoman"/>
              </a:rPr>
              <a:t>-3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 mol/L de SO</a:t>
            </a:r>
            <a:r>
              <a:rPr lang="es-MX" b="0" i="0" u="none" strike="noStrike" baseline="-25000" dirty="0">
                <a:solidFill>
                  <a:srgbClr val="000000"/>
                </a:solidFill>
                <a:latin typeface="TimesNewRoman"/>
              </a:rPr>
              <a:t>4</a:t>
            </a:r>
            <a:r>
              <a:rPr lang="es-MX" b="0" i="0" u="none" strike="noStrike" baseline="30000" dirty="0">
                <a:solidFill>
                  <a:srgbClr val="000000"/>
                </a:solidFill>
                <a:latin typeface="TimesNewRoman"/>
              </a:rPr>
              <a:t>2-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y que solamente sea activo el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70%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, es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decir: (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4.5x10</a:t>
            </a:r>
            <a:r>
              <a:rPr lang="es-MX" b="1" i="0" u="none" strike="noStrike" baseline="30000" dirty="0">
                <a:solidFill>
                  <a:srgbClr val="000000"/>
                </a:solidFill>
                <a:latin typeface="TimesNewRoman"/>
              </a:rPr>
              <a:t>-3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 x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0.7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)=3.15x10</a:t>
            </a:r>
            <a:r>
              <a:rPr lang="es-MX" b="0" i="0" u="none" strike="noStrike" baseline="30000" dirty="0">
                <a:solidFill>
                  <a:srgbClr val="000000"/>
                </a:solidFill>
                <a:latin typeface="TimesNewRoman"/>
              </a:rPr>
              <a:t>-3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 mol/L.</a:t>
            </a:r>
          </a:p>
          <a:p>
            <a:pPr algn="just"/>
            <a:endParaRPr lang="es-MX" b="0" i="0" u="none" strike="noStrike" baseline="0" dirty="0">
              <a:solidFill>
                <a:srgbClr val="000000"/>
              </a:solidFill>
              <a:latin typeface="TimesNewRoman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En este ejemplo, la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,Bold"/>
              </a:rPr>
              <a:t>concentración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sería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NewRoman"/>
              </a:rPr>
              <a:t>[SO</a:t>
            </a:r>
            <a:r>
              <a:rPr lang="es-MX" b="1" i="0" u="none" strike="noStrike" baseline="-25000" dirty="0">
                <a:solidFill>
                  <a:srgbClr val="000000"/>
                </a:solidFill>
                <a:latin typeface="TimesNewRoman"/>
              </a:rPr>
              <a:t>4</a:t>
            </a:r>
            <a:r>
              <a:rPr lang="es-MX" b="1" i="0" u="none" strike="noStrike" baseline="30000" dirty="0">
                <a:solidFill>
                  <a:srgbClr val="000000"/>
                </a:solidFill>
                <a:latin typeface="TimesNewRoman"/>
              </a:rPr>
              <a:t>2-</a:t>
            </a:r>
            <a:r>
              <a:rPr lang="es-MX" b="1" i="0" u="none" strike="noStrike" dirty="0">
                <a:solidFill>
                  <a:srgbClr val="000000"/>
                </a:solidFill>
                <a:latin typeface="TimesNewRoman"/>
              </a:rPr>
              <a:t>]</a:t>
            </a:r>
            <a:r>
              <a:rPr lang="es-MX" b="1" dirty="0">
                <a:solidFill>
                  <a:srgbClr val="000000"/>
                </a:solidFill>
                <a:latin typeface="TimesNewRoman"/>
              </a:rPr>
              <a:t>=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4.5x10</a:t>
            </a:r>
            <a:r>
              <a:rPr lang="es-MX" b="0" i="0" u="none" strike="noStrike" baseline="30000" dirty="0">
                <a:solidFill>
                  <a:srgbClr val="000000"/>
                </a:solidFill>
                <a:latin typeface="TimesNewRoman"/>
              </a:rPr>
              <a:t>-3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 mol/L y la </a:t>
            </a:r>
            <a:r>
              <a:rPr lang="es-MX" b="1" i="0" u="none" strike="noStrike" baseline="0" dirty="0">
                <a:solidFill>
                  <a:srgbClr val="FF5500"/>
                </a:solidFill>
                <a:latin typeface="TimesNewRoman,Bold"/>
              </a:rPr>
              <a:t>actividad </a:t>
            </a:r>
            <a:r>
              <a:rPr lang="es-MX" i="0" u="none" strike="noStrike" baseline="0" dirty="0">
                <a:latin typeface="TimesNewRoman,Bold"/>
              </a:rPr>
              <a:t>seria</a:t>
            </a:r>
            <a:r>
              <a:rPr lang="es-MX" b="1" i="0" u="none" strike="noStrike" baseline="0" dirty="0">
                <a:solidFill>
                  <a:srgbClr val="FF5500"/>
                </a:solidFill>
                <a:latin typeface="TimesNewRoman,Bold"/>
              </a:rPr>
              <a:t> (</a:t>
            </a:r>
            <a:r>
              <a:rPr lang="es-MX" b="0" i="0" u="none" strike="noStrike" baseline="0" dirty="0">
                <a:solidFill>
                  <a:srgbClr val="FF0000"/>
                </a:solidFill>
                <a:latin typeface="TimesNewRoman"/>
              </a:rPr>
              <a:t>SO</a:t>
            </a:r>
            <a:r>
              <a:rPr lang="es-MX" b="0" i="0" u="none" strike="noStrike" baseline="-25000" dirty="0">
                <a:solidFill>
                  <a:srgbClr val="FF0000"/>
                </a:solidFill>
                <a:latin typeface="TimesNewRoman"/>
              </a:rPr>
              <a:t>4</a:t>
            </a:r>
            <a:r>
              <a:rPr lang="es-MX" b="0" i="0" u="none" strike="noStrike" baseline="30000" dirty="0">
                <a:solidFill>
                  <a:srgbClr val="FF0000"/>
                </a:solidFill>
                <a:latin typeface="TimesNewRoman"/>
              </a:rPr>
              <a:t>2-</a:t>
            </a:r>
            <a:r>
              <a:rPr lang="es-MX" b="1" i="0" u="none" strike="noStrike" baseline="0" dirty="0">
                <a:solidFill>
                  <a:srgbClr val="FF5500"/>
                </a:solidFill>
                <a:latin typeface="TimesNewRoman,Bold"/>
              </a:rPr>
              <a:t>)=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 3.15x10</a:t>
            </a:r>
            <a:r>
              <a:rPr lang="es-MX" b="0" i="0" u="none" strike="noStrike" baseline="30000" dirty="0">
                <a:solidFill>
                  <a:srgbClr val="000000"/>
                </a:solidFill>
                <a:latin typeface="TimesNewRoman"/>
              </a:rPr>
              <a:t>-3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 mol/L. El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coeficiente de actividad sería 0.7 (=70% de SO</a:t>
            </a:r>
            <a:r>
              <a:rPr lang="es-MX" b="0" i="0" u="none" strike="noStrike" baseline="-25000" dirty="0">
                <a:solidFill>
                  <a:srgbClr val="000000"/>
                </a:solidFill>
                <a:latin typeface="TimesNewRoman"/>
              </a:rPr>
              <a:t>4</a:t>
            </a:r>
            <a:r>
              <a:rPr lang="es-MX" baseline="30000" dirty="0">
                <a:solidFill>
                  <a:srgbClr val="000000"/>
                </a:solidFill>
                <a:latin typeface="TimesNewRoman"/>
              </a:rPr>
              <a:t>2-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 activo).</a:t>
            </a: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Se representa así:</a:t>
            </a:r>
            <a:endParaRPr lang="es-MX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793192"/>
              </p:ext>
            </p:extLst>
          </p:nvPr>
        </p:nvGraphicFramePr>
        <p:xfrm>
          <a:off x="2732088" y="4756150"/>
          <a:ext cx="77470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" name="Equation" r:id="rId3" imgW="3403440" imgH="215640" progId="Equation.DSMT4">
                  <p:embed/>
                </p:oleObj>
              </mc:Choice>
              <mc:Fallback>
                <p:oleObj name="Equation" r:id="rId3" imgW="3403440" imgH="21564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32088" y="4756150"/>
                        <a:ext cx="7747000" cy="49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5"/>
          <p:cNvSpPr/>
          <p:nvPr/>
        </p:nvSpPr>
        <p:spPr>
          <a:xfrm>
            <a:off x="2372366" y="5525560"/>
            <a:ext cx="8265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MX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ctividad (</a:t>
            </a:r>
            <a:r>
              <a:rPr lang="es-MX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MX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concentración </a:t>
            </a:r>
            <a:r>
              <a:rPr lang="es-MX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</a:t>
            </a:r>
            <a:r>
              <a:rPr lang="es-MX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Coef</a:t>
            </a:r>
            <a:r>
              <a:rPr lang="es-MX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 Actividad =  </a:t>
            </a:r>
            <a:r>
              <a:rPr lang="es-MX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4.5x10</a:t>
            </a:r>
            <a:r>
              <a:rPr lang="es-MX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-3</a:t>
            </a:r>
            <a:r>
              <a:rPr lang="es-MX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0.7=(3.15x10</a:t>
            </a:r>
            <a:r>
              <a:rPr lang="es-MX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-3</a:t>
            </a:r>
            <a:r>
              <a:rPr lang="es-MX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)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Entonces la actividad 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(a)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de SO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4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2-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 en esta solución es 3.15x10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-3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 mol/L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Conector recto de flecha 2"/>
          <p:cNvCxnSpPr/>
          <p:nvPr/>
        </p:nvCxnSpPr>
        <p:spPr>
          <a:xfrm>
            <a:off x="4354717" y="5151422"/>
            <a:ext cx="0" cy="4436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5937564" y="5151422"/>
            <a:ext cx="0" cy="4436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4635374" y="3458424"/>
            <a:ext cx="1186004" cy="14485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6201624" y="5078994"/>
            <a:ext cx="2408222" cy="5160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3892990" y="3458424"/>
            <a:ext cx="461727" cy="13851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4716855" y="5015620"/>
            <a:ext cx="2987644" cy="5794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26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4300" y="345160"/>
            <a:ext cx="1150236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1" u="none" strike="noStrike" baseline="0" dirty="0">
                <a:solidFill>
                  <a:srgbClr val="000000"/>
                </a:solidFill>
                <a:latin typeface="Arial,BoldItalic"/>
              </a:rPr>
              <a:t>Concentraciones </a:t>
            </a:r>
            <a:r>
              <a:rPr lang="es-MX" b="1" u="none" strike="noStrike" baseline="0" dirty="0">
                <a:solidFill>
                  <a:srgbClr val="FF0000"/>
                </a:solidFill>
                <a:latin typeface="Arial,BoldItalic"/>
                <a:sym typeface="Mathematica1" panose="05000502060100000001" pitchFamily="2" charset="2"/>
              </a:rPr>
              <a:t></a:t>
            </a:r>
            <a:r>
              <a:rPr lang="es-MX" b="1" i="1" u="none" strike="noStrike" baseline="0" dirty="0">
                <a:solidFill>
                  <a:srgbClr val="FF0000"/>
                </a:solidFill>
                <a:latin typeface="Arial,BoldItalic"/>
              </a:rPr>
              <a:t> 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Arial,BoldItalic"/>
              </a:rPr>
              <a:t>y actividades </a:t>
            </a:r>
            <a:r>
              <a:rPr lang="es-MX" b="1" u="none" strike="noStrike" baseline="0" dirty="0">
                <a:solidFill>
                  <a:srgbClr val="FF0000"/>
                </a:solidFill>
                <a:latin typeface="Arial,BoldItalic"/>
              </a:rPr>
              <a:t>()</a:t>
            </a:r>
          </a:p>
          <a:p>
            <a:pPr lvl="0"/>
            <a:endParaRPr lang="es-MX" altLang="es-MX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MX" alt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coeficiente de actividad se representa con la letra griega </a:t>
            </a:r>
            <a:r>
              <a:rPr lang="es-MX" altLang="es-MX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γ </a:t>
            </a:r>
            <a:r>
              <a:rPr lang="es-MX" alt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(gamma) y varía de 1 (100% de la sustancia es activa) a 0.4 o menos (0.4 querría decir que sólo el 40% de la sustancia seria activa).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tanto, si realizáramos cálculos con el  agua del ejemplo anterior, para saber si disolvería o precipitaría yeso, no debemos utilizar los valores de las </a:t>
            </a:r>
            <a:r>
              <a:rPr lang="es-MX" altLang="es-MX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concentraciones</a:t>
            </a:r>
            <a:r>
              <a:rPr lang="es-MX" alt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, en ves de eso, debemos utilizar las </a:t>
            </a:r>
            <a:r>
              <a:rPr lang="es-MX" altLang="es-MX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actividades           </a:t>
            </a:r>
            <a:r>
              <a:rPr lang="es-MX" alt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la cual, seria la concentración efectiva de la solución.</a:t>
            </a:r>
          </a:p>
          <a:p>
            <a:pPr lvl="0" algn="just"/>
            <a:endParaRPr lang="es-MX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MX" alt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Porque hay que transformar o convertir </a:t>
            </a:r>
            <a:r>
              <a:rPr lang="es-MX" alt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concentraciones a actividades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 algn="just"/>
            <a:endParaRPr lang="es-MX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todas las ecuaciones donde aparece la constante de los gases ideales </a:t>
            </a:r>
            <a:r>
              <a:rPr lang="es-MX" alt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por ese solo hecho, se condiciona a que la solución sea una solución ideal.</a:t>
            </a:r>
          </a:p>
          <a:p>
            <a:pPr lvl="0" algn="just"/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 embargo, </a:t>
            </a:r>
            <a:r>
              <a:rPr lang="es-MX" altLang="es-MX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naturaleza no hay soluciones ideales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nunca como geólogos nos enfrentaremos a soluciones ideales. Al tomar una muestra de cualquier solución, sea esta roca, agua, atmosfera, de cualquier material de la tierra, </a:t>
            </a:r>
            <a:r>
              <a:rPr lang="es-MX" altLang="es-MX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será un material natural real y no ideal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Entonces, el dato que nos da el laboratorio comercial sobre la composición química </a:t>
            </a:r>
            <a:r>
              <a:rPr lang="es-MX" alt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</a:t>
            </a:r>
            <a:r>
              <a:rPr lang="es-MX" alt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concentración</a:t>
            </a:r>
            <a:r>
              <a:rPr lang="es-MX" alt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</a:t>
            </a:r>
            <a:r>
              <a:rPr lang="es-MX" alt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muestra de roca, agua, atmosfera, suelo o lo que sea (</a:t>
            </a:r>
            <a:r>
              <a:rPr lang="es-MX" alt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 naturales o reales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que hayamos analizado, ese dato, </a:t>
            </a:r>
            <a:r>
              <a:rPr lang="es-MX" altLang="es-MX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tiene que convertir a actividad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MX" alt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esto para corregir la desviación del comportamiento que tiene un material real (natural) con relación al comportamiento que tendría  el mismo material en  estado ideal.</a:t>
            </a:r>
          </a:p>
          <a:p>
            <a:pPr lvl="0" algn="just"/>
            <a:endParaRPr lang="es-MX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no hacerlo, </a:t>
            </a:r>
            <a:r>
              <a:rPr lang="es-MX" alt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podremos utilizar ninguna ecuación donde aparezca la constante de los gases ideales R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Seria la violación de un postulado científico, </a:t>
            </a:r>
            <a:r>
              <a:rPr lang="es-MX" alt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nada de lo que hiciéramos seria valido o útil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237583"/>
              </p:ext>
            </p:extLst>
          </p:nvPr>
        </p:nvGraphicFramePr>
        <p:xfrm>
          <a:off x="11015871" y="1482006"/>
          <a:ext cx="624590" cy="370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4" name="Equation" r:id="rId3" imgW="342720" imgH="203040" progId="Equation.DSMT4">
                  <p:embed/>
                </p:oleObj>
              </mc:Choice>
              <mc:Fallback>
                <p:oleObj name="Equation" r:id="rId3" imgW="342720" imgH="20304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15871" y="1482006"/>
                        <a:ext cx="624590" cy="370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4991289"/>
              </p:ext>
            </p:extLst>
          </p:nvPr>
        </p:nvGraphicFramePr>
        <p:xfrm>
          <a:off x="4696830" y="1749781"/>
          <a:ext cx="593758" cy="365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5" name="Equation" r:id="rId5" imgW="330120" imgH="203040" progId="Equation.DSMT4">
                  <p:embed/>
                </p:oleObj>
              </mc:Choice>
              <mc:Fallback>
                <p:oleObj name="Equation" r:id="rId5" imgW="330120" imgH="20304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96830" y="1749781"/>
                        <a:ext cx="593758" cy="365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150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19270" y="97184"/>
            <a:ext cx="119070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Cálculo del coeficiente de actividad</a:t>
            </a:r>
          </a:p>
          <a:p>
            <a:endParaRPr lang="es-MX" sz="2000" b="1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Cuando llevamos una muestra de agua a un laboratorio (por ejemplo: 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Analítica del Noroeste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nos entregan los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del análisis</a:t>
            </a:r>
            <a:r>
              <a:rPr lang="es-MX" b="1" i="1" u="sng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concentraciones</a:t>
            </a:r>
            <a:r>
              <a:rPr lang="es-MX" b="1" i="1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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Para convertir </a:t>
            </a:r>
            <a:r>
              <a:rPr lang="es-MX" b="1" i="1" u="sng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concentraciones en actividades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debemos calcular el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coeficiente</a:t>
            </a:r>
            <a:r>
              <a:rPr lang="es-MX" b="1" i="1" u="sng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MX" b="1" i="1" u="sng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actividad</a:t>
            </a:r>
            <a:r>
              <a:rPr lang="es-MX" b="1" i="1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s-MX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s-MX" sz="105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105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cada </a:t>
            </a:r>
            <a:r>
              <a:rPr lang="es-MX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ión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 muestra.</a:t>
            </a:r>
          </a:p>
          <a:p>
            <a:pPr algn="just"/>
            <a:endParaRPr lang="es-MX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coeficiente de actividad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depende de:</a:t>
            </a:r>
          </a:p>
          <a:p>
            <a:pPr algn="just"/>
            <a:endParaRPr lang="es-MX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El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la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carga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ion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divalentes (carga 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±)  tienen menor actividad que los monovalentes (carga 1±) ; en</a:t>
            </a:r>
            <a:r>
              <a:rPr lang="es-MX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cambio, los</a:t>
            </a:r>
            <a:r>
              <a:rPr lang="es-MX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componentes 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 carga </a:t>
            </a:r>
            <a:r>
              <a:rPr lang="es-MX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carga 0</a:t>
            </a:r>
            <a:r>
              <a:rPr lang="es-MX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como el 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oxido de silicio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(SiO</a:t>
            </a:r>
            <a:r>
              <a:rPr lang="es-MX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la (</a:t>
            </a:r>
            <a:r>
              <a:rPr lang="es-MX" b="1" i="1" u="none" strike="noStrike" baseline="0" dirty="0">
                <a:solidFill>
                  <a:srgbClr val="FF5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actividad</a:t>
            </a:r>
            <a:r>
              <a:rPr lang="es-MX" b="1" i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s-MX" b="1" i="1" u="none" strike="noStrike" baseline="0" dirty="0">
                <a:solidFill>
                  <a:srgbClr val="FF5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igual a la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concentración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s-MX" b="1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temperatura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la solución, </a:t>
            </a:r>
            <a:r>
              <a:rPr lang="es-MX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tiene poca influencia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comparado con los otros factores</a:t>
            </a:r>
            <a:r>
              <a:rPr lang="es-MX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MX" b="1" i="1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algunos casos</a:t>
            </a:r>
            <a:r>
              <a:rPr lang="es-MX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MX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salinidad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agua (mayor salinidad =&gt; menor proporción (%) de elemento es activo)</a:t>
            </a:r>
          </a:p>
          <a:p>
            <a:pPr algn="just"/>
            <a:endParaRPr lang="es-MX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este fin, la salinidad del agua se expresa mediante la llamada 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Fuerza iónica 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donde 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es la concentración del elemento </a:t>
            </a:r>
            <a:r>
              <a:rPr lang="es-MX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(moles/L) y 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=la carga del elemento </a:t>
            </a:r>
            <a:r>
              <a:rPr lang="es-MX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Ejemplo: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colect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analiz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una muestra de agua, obteniendo las 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concentraciones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expresadas en mg/L que se muestran en la segunda columna de la tabla que aparece en la siguiente transparencia. </a:t>
            </a:r>
          </a:p>
          <a:p>
            <a:pPr algn="just"/>
            <a:r>
              <a:rPr lang="es-MX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 la fuerza iónica de esa agua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Atención!!!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imposible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el volumen de una muestra de agua natural tenga solamente estos iones y componentes químicos disueltos,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seguramente tendrá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muchos mas;  se trataría de una solución preparada en laboratorio)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726468"/>
              </p:ext>
            </p:extLst>
          </p:nvPr>
        </p:nvGraphicFramePr>
        <p:xfrm>
          <a:off x="8575877" y="3637523"/>
          <a:ext cx="1473470" cy="664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2" name="Equation" r:id="rId3" imgW="647640" imgH="291960" progId="Equation.DSMT4">
                  <p:embed/>
                </p:oleObj>
              </mc:Choice>
              <mc:Fallback>
                <p:oleObj name="Equation" r:id="rId3" imgW="647640" imgH="29196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75877" y="3637523"/>
                        <a:ext cx="1473470" cy="664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6579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89554" y="1811329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i="1" u="none" strike="noStrike" baseline="0" dirty="0">
                <a:latin typeface="TimesNewRoman,Italic"/>
              </a:rPr>
              <a:t>Solución del problema:</a:t>
            </a:r>
            <a:endParaRPr lang="es-MX" b="1" dirty="0"/>
          </a:p>
        </p:txBody>
      </p:sp>
      <p:sp>
        <p:nvSpPr>
          <p:cNvPr id="5" name="Rectángulo 4"/>
          <p:cNvSpPr/>
          <p:nvPr/>
        </p:nvSpPr>
        <p:spPr>
          <a:xfrm>
            <a:off x="689554" y="2189845"/>
            <a:ext cx="972193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Convertimos las concentraciones </a:t>
            </a:r>
            <a:r>
              <a:rPr lang="es-MX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MX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mg/L</a:t>
            </a:r>
            <a:r>
              <a:rPr lang="es-MX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 </a:t>
            </a:r>
            <a:r>
              <a:rPr lang="es-MX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moles/L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(última columna de la tabla):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conversión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efectúa así</a:t>
            </a:r>
            <a:r>
              <a:rPr lang="es-MX" b="0" i="0" u="none" strike="noStrike" baseline="0" dirty="0">
                <a:latin typeface="TimesNewRoman"/>
              </a:rPr>
              <a:t>:</a:t>
            </a:r>
          </a:p>
          <a:p>
            <a:r>
              <a:rPr lang="es-MX" b="0" i="0" u="none" strike="noStrike" baseline="0" dirty="0">
                <a:latin typeface="TimesNewRoman"/>
              </a:rPr>
              <a:t>	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Concentración (g/L )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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Peso molecular = Concentración (moles/L).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lo tanto (para el </a:t>
            </a:r>
            <a:r>
              <a:rPr lang="es-MX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endParaRPr lang="es-MX" b="0" i="0" u="none" strike="noStrike" baseline="0" dirty="0">
              <a:latin typeface="TimesNewRoman"/>
            </a:endParaRPr>
          </a:p>
          <a:p>
            <a:endParaRPr lang="es-MX" b="0" i="0" u="none" strike="noStrike" baseline="0" dirty="0">
              <a:latin typeface="TimesNewRoman"/>
            </a:endParaRPr>
          </a:p>
          <a:p>
            <a:endParaRPr lang="es-MX" b="0" i="0" u="none" strike="noStrike" baseline="0" dirty="0">
              <a:latin typeface="TimesNewRoman"/>
            </a:endParaRPr>
          </a:p>
          <a:p>
            <a:endParaRPr lang="es-MX" b="0" i="0" u="none" strike="noStrike" baseline="0" dirty="0">
              <a:latin typeface="TimesNewRoman"/>
            </a:endParaRPr>
          </a:p>
          <a:p>
            <a:endParaRPr lang="es-MX" dirty="0">
              <a:latin typeface="TimesNewRoman"/>
            </a:endParaRPr>
          </a:p>
          <a:p>
            <a:endParaRPr lang="es-MX" b="0" i="0" u="none" strike="noStrike" baseline="0" dirty="0">
              <a:latin typeface="TimesNewRoman"/>
            </a:endParaRPr>
          </a:p>
          <a:p>
            <a:endParaRPr lang="es-MX" b="0" i="0" u="none" strike="noStrike" baseline="0" dirty="0">
              <a:latin typeface="TimesNewRoman"/>
            </a:endParaRPr>
          </a:p>
          <a:p>
            <a:r>
              <a:rPr lang="es-MX" b="0" i="0" u="none" strike="noStrike" baseline="0" dirty="0">
                <a:latin typeface="TimesNewRoman"/>
              </a:rPr>
              <a:t>Ahora ya podemos calcular la </a:t>
            </a:r>
            <a:r>
              <a:rPr lang="es-MX" b="0" i="1" u="none" strike="noStrike" baseline="0" dirty="0">
                <a:latin typeface="TimesNewRoman"/>
              </a:rPr>
              <a:t>Fuerza iónica de la solución (</a:t>
            </a:r>
            <a:r>
              <a:rPr lang="es-MX" b="1" i="1" u="none" strike="noStrike" baseline="0" dirty="0">
                <a:latin typeface="TimesNewRoman"/>
              </a:rPr>
              <a:t>I</a:t>
            </a:r>
            <a:r>
              <a:rPr lang="es-MX" b="0" i="1" u="none" strike="noStrike" baseline="0" dirty="0">
                <a:latin typeface="TimesNewRoman"/>
              </a:rPr>
              <a:t>) </a:t>
            </a:r>
            <a:r>
              <a:rPr lang="es-MX" b="0" i="0" u="none" strike="noStrike" baseline="0" dirty="0">
                <a:latin typeface="TimesNewRoman"/>
              </a:rPr>
              <a:t>mediante la ecuación</a:t>
            </a:r>
            <a:r>
              <a:rPr lang="es-MX" b="0" i="0" u="none" strike="noStrike" dirty="0">
                <a:latin typeface="TimesNewRoman"/>
              </a:rPr>
              <a:t> anterior</a:t>
            </a:r>
            <a:r>
              <a:rPr lang="es-MX" b="0" i="0" u="none" strike="noStrike" baseline="0" dirty="0">
                <a:latin typeface="TimesNewRoman"/>
              </a:rPr>
              <a:t>:</a:t>
            </a:r>
            <a:endParaRPr lang="es-MX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987627" y="133025"/>
            <a:ext cx="5556738" cy="1657232"/>
          </a:xfrm>
          <a:prstGeom prst="rect">
            <a:avLst/>
          </a:prstGeom>
        </p:spPr>
      </p:pic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854649"/>
              </p:ext>
            </p:extLst>
          </p:nvPr>
        </p:nvGraphicFramePr>
        <p:xfrm>
          <a:off x="136525" y="5373688"/>
          <a:ext cx="11615738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0" name="Equation" r:id="rId4" imgW="5270400" imgH="431640" progId="Equation.DSMT4">
                  <p:embed/>
                </p:oleObj>
              </mc:Choice>
              <mc:Fallback>
                <p:oleObj name="Equation" r:id="rId4" imgW="5270400" imgH="43164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6525" y="5373688"/>
                        <a:ext cx="11615738" cy="954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ector recto de flecha 11"/>
          <p:cNvCxnSpPr/>
          <p:nvPr/>
        </p:nvCxnSpPr>
        <p:spPr>
          <a:xfrm flipV="1">
            <a:off x="2508806" y="800100"/>
            <a:ext cx="4782949" cy="47377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4411980" y="1051560"/>
            <a:ext cx="2907593" cy="45310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V="1">
            <a:off x="6006775" y="1314450"/>
            <a:ext cx="1312798" cy="42325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 flipV="1">
            <a:off x="7679171" y="1634490"/>
            <a:ext cx="195601" cy="3948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285058"/>
              </p:ext>
            </p:extLst>
          </p:nvPr>
        </p:nvGraphicFramePr>
        <p:xfrm>
          <a:off x="2705754" y="3257549"/>
          <a:ext cx="5432406" cy="1523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1" name="Equation" r:id="rId6" imgW="2717640" imgH="761760" progId="Equation.DSMT4">
                  <p:embed/>
                </p:oleObj>
              </mc:Choice>
              <mc:Fallback>
                <p:oleObj name="Equation" r:id="rId6" imgW="2717640" imgH="761760" progId="Equation.DSMT4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05754" y="3257549"/>
                        <a:ext cx="5432406" cy="1523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Conector recto de flecha 5"/>
          <p:cNvCxnSpPr/>
          <p:nvPr/>
        </p:nvCxnSpPr>
        <p:spPr>
          <a:xfrm flipV="1">
            <a:off x="3349736" y="800100"/>
            <a:ext cx="1259192" cy="29594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40263" y="384760"/>
            <a:ext cx="2265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Pero para nuestro ejemplo esta bien, para hacerlo mas fácil de explicar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4734962" y="1766492"/>
            <a:ext cx="18107" cy="52211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5640309" y="1766492"/>
            <a:ext cx="1964602" cy="52211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 flipV="1">
            <a:off x="3693814" y="844526"/>
            <a:ext cx="6038661" cy="20371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o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914615"/>
              </p:ext>
            </p:extLst>
          </p:nvPr>
        </p:nvGraphicFramePr>
        <p:xfrm>
          <a:off x="10206371" y="4780654"/>
          <a:ext cx="1473470" cy="664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2" name="Equation" r:id="rId8" imgW="647640" imgH="291960" progId="Equation.DSMT4">
                  <p:embed/>
                </p:oleObj>
              </mc:Choice>
              <mc:Fallback>
                <p:oleObj name="Equation" r:id="rId8" imgW="647640" imgH="29196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206371" y="4780654"/>
                        <a:ext cx="1473470" cy="664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0123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9538" y="224204"/>
            <a:ext cx="1159260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 varias </a:t>
            </a:r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ecuaciones</a:t>
            </a:r>
            <a:r>
              <a:rPr lang="es-MX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calcular el coeficiente de actividad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en todas se requiere la </a:t>
            </a:r>
            <a:r>
              <a:rPr lang="es-MX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Fuerza iónica </a:t>
            </a:r>
            <a:r>
              <a:rPr lang="es-MX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s-MX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(ver las paginas 139, 140 y 141 del libro de </a:t>
            </a:r>
            <a:r>
              <a:rPr lang="es-MX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Faure</a:t>
            </a:r>
            <a:r>
              <a:rPr lang="es-MX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s-MX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Coeficiente de actividad del ion</a:t>
            </a:r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</a:p>
          <a:p>
            <a:r>
              <a:rPr lang="es-MX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s-MX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carga eléctrica del ion</a:t>
            </a:r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</a:p>
          <a:p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B=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constantes que dependen  de la temperatura y que aparecen tabuladas debajo</a:t>
            </a: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 constante que depende de cada ion (su radio hidratado y carga), también aparece tabulado</a:t>
            </a:r>
          </a:p>
          <a:p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fuerza iónica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3781166"/>
              </p:ext>
            </p:extLst>
          </p:nvPr>
        </p:nvGraphicFramePr>
        <p:xfrm>
          <a:off x="9142635" y="2582883"/>
          <a:ext cx="21082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1" name="Equation" r:id="rId3" imgW="774360" imgH="330120" progId="Equation.DSMT4">
                  <p:embed/>
                </p:oleObj>
              </mc:Choice>
              <mc:Fallback>
                <p:oleObj name="Equation" r:id="rId3" imgW="774360" imgH="33012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2635" y="2582883"/>
                        <a:ext cx="2108200" cy="896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942968"/>
              </p:ext>
            </p:extLst>
          </p:nvPr>
        </p:nvGraphicFramePr>
        <p:xfrm>
          <a:off x="217488" y="930275"/>
          <a:ext cx="696118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2" name="Equation" r:id="rId5" imgW="2844720" imgH="190440" progId="Equation.DSMT4">
                  <p:embed/>
                </p:oleObj>
              </mc:Choice>
              <mc:Fallback>
                <p:oleObj name="Equation" r:id="rId5" imgW="2844720" imgH="19044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7488" y="930275"/>
                        <a:ext cx="6961187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758654"/>
              </p:ext>
            </p:extLst>
          </p:nvPr>
        </p:nvGraphicFramePr>
        <p:xfrm>
          <a:off x="217488" y="1465129"/>
          <a:ext cx="7466012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3" name="Equation" r:id="rId7" imgW="3225600" imgH="330120" progId="Equation.DSMT4">
                  <p:embed/>
                </p:oleObj>
              </mc:Choice>
              <mc:Fallback>
                <p:oleObj name="Equation" r:id="rId7" imgW="3225600" imgH="33012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7488" y="1465129"/>
                        <a:ext cx="7466012" cy="763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854196"/>
              </p:ext>
            </p:extLst>
          </p:nvPr>
        </p:nvGraphicFramePr>
        <p:xfrm>
          <a:off x="288925" y="2319338"/>
          <a:ext cx="6234113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4" name="Equation" r:id="rId9" imgW="2628720" imgH="317160" progId="Equation.DSMT4">
                  <p:embed/>
                </p:oleObj>
              </mc:Choice>
              <mc:Fallback>
                <p:oleObj name="Equation" r:id="rId9" imgW="2628720" imgH="31716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8925" y="2319338"/>
                        <a:ext cx="6234113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830970"/>
              </p:ext>
            </p:extLst>
          </p:nvPr>
        </p:nvGraphicFramePr>
        <p:xfrm>
          <a:off x="272791" y="3978124"/>
          <a:ext cx="7591425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5" name="Equation" r:id="rId11" imgW="3365280" imgH="330120" progId="Equation.DSMT4">
                  <p:embed/>
                </p:oleObj>
              </mc:Choice>
              <mc:Fallback>
                <p:oleObj name="Equation" r:id="rId11" imgW="3365280" imgH="33012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72791" y="3978124"/>
                        <a:ext cx="7591425" cy="744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783083"/>
              </p:ext>
            </p:extLst>
          </p:nvPr>
        </p:nvGraphicFramePr>
        <p:xfrm>
          <a:off x="277018" y="3140284"/>
          <a:ext cx="7434263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6" name="Equation" r:id="rId13" imgW="3454200" imgH="317160" progId="Equation.DSMT4">
                  <p:embed/>
                </p:oleObj>
              </mc:Choice>
              <mc:Fallback>
                <p:oleObj name="Equation" r:id="rId13" imgW="3454200" imgH="317160" progId="Equation.DSMT4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77018" y="3140284"/>
                        <a:ext cx="7434263" cy="68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/>
        </p:nvGraphicFramePr>
        <p:xfrm>
          <a:off x="8445326" y="986356"/>
          <a:ext cx="2664589" cy="398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7" name="Equation" r:id="rId15" imgW="1104840" imgH="164880" progId="Equation.DSMT4">
                  <p:embed/>
                </p:oleObj>
              </mc:Choice>
              <mc:Fallback>
                <p:oleObj name="Equation" r:id="rId15" imgW="1104840" imgH="164880" progId="Equation.DSMT4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445326" y="986356"/>
                        <a:ext cx="2664589" cy="398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Conector recto de flecha 5"/>
          <p:cNvCxnSpPr/>
          <p:nvPr/>
        </p:nvCxnSpPr>
        <p:spPr>
          <a:xfrm flipH="1">
            <a:off x="7514377" y="1217252"/>
            <a:ext cx="1049352" cy="4757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>
            <a:off x="6441840" y="1384513"/>
            <a:ext cx="2249487" cy="13015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128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74430" y="458597"/>
            <a:ext cx="1109003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 varias </a:t>
            </a:r>
            <a:r>
              <a:rPr lang="es-MX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fórmulas para calcular el coeficiente de actividad</a:t>
            </a:r>
            <a:r>
              <a:rPr lang="es-MX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Vamos a utilizar la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s-MX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Debye-Hückel: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s-MX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Coeficiente de actividad del ion</a:t>
            </a:r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</a:p>
          <a:p>
            <a:r>
              <a:rPr lang="es-MX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s-MX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carga eléctrica del ion</a:t>
            </a:r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</a:p>
          <a:p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B=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constantes que dependen  de la temperatura y que aparecen tabuladas debajo</a:t>
            </a: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 constante que depende de cada ion (su radio hidratado y carga), también aparece tabulado</a:t>
            </a:r>
          </a:p>
          <a:p>
            <a:r>
              <a:rPr lang="es-MX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fuerza iónica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formula del coeficiente de actividad que se muestra arriba, es valida para valores de I&lt;0.1, la formula se amplia así: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288462"/>
              </p:ext>
            </p:extLst>
          </p:nvPr>
        </p:nvGraphicFramePr>
        <p:xfrm>
          <a:off x="2207705" y="899367"/>
          <a:ext cx="5811583" cy="795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" name="Equation" r:id="rId3" imgW="2412720" imgH="330120" progId="Equation.DSMT4">
                  <p:embed/>
                </p:oleObj>
              </mc:Choice>
              <mc:Fallback>
                <p:oleObj name="Equation" r:id="rId3" imgW="2412720" imgH="33012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7705" y="899367"/>
                        <a:ext cx="5811583" cy="795934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6929803" y="3200400"/>
            <a:ext cx="4967653" cy="230157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430" y="3727938"/>
            <a:ext cx="4746607" cy="1417209"/>
          </a:xfrm>
          <a:prstGeom prst="rect">
            <a:avLst/>
          </a:prstGeom>
        </p:spPr>
      </p:pic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330758"/>
              </p:ext>
            </p:extLst>
          </p:nvPr>
        </p:nvGraphicFramePr>
        <p:xfrm>
          <a:off x="8320268" y="1496222"/>
          <a:ext cx="2664589" cy="398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" name="Equation" r:id="rId7" imgW="1104840" imgH="164880" progId="Equation.DSMT4">
                  <p:embed/>
                </p:oleObj>
              </mc:Choice>
              <mc:Fallback>
                <p:oleObj name="Equation" r:id="rId7" imgW="1104840" imgH="164880" progId="Equation.DSMT4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20268" y="1496222"/>
                        <a:ext cx="2664589" cy="398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>
            <a:endCxn id="8" idx="1"/>
          </p:cNvCxnSpPr>
          <p:nvPr/>
        </p:nvCxnSpPr>
        <p:spPr>
          <a:xfrm>
            <a:off x="7342360" y="1367073"/>
            <a:ext cx="977908" cy="32822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3385996" y="1149790"/>
            <a:ext cx="4535786" cy="23901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3449370" y="1566250"/>
            <a:ext cx="5278171" cy="19555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3621386" y="1496222"/>
            <a:ext cx="7242772" cy="20255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201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735801"/>
              </p:ext>
            </p:extLst>
          </p:nvPr>
        </p:nvGraphicFramePr>
        <p:xfrm>
          <a:off x="7429701" y="136785"/>
          <a:ext cx="239712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0" name="Equation" r:id="rId3" imgW="774360" imgH="330120" progId="Equation.DSMT4">
                  <p:embed/>
                </p:oleObj>
              </mc:Choice>
              <mc:Fallback>
                <p:oleObj name="Equation" r:id="rId3" imgW="774360" imgH="33012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29701" y="136785"/>
                        <a:ext cx="2397125" cy="1022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ángulo 4"/>
          <p:cNvSpPr/>
          <p:nvPr/>
        </p:nvSpPr>
        <p:spPr>
          <a:xfrm>
            <a:off x="662595" y="1301260"/>
            <a:ext cx="1124243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0" u="none" strike="noStrike" baseline="0" dirty="0">
                <a:solidFill>
                  <a:srgbClr val="000000"/>
                </a:solidFill>
                <a:latin typeface="TimesNewRoman,Bold"/>
              </a:rPr>
              <a:t>Ejemplo:</a:t>
            </a:r>
          </a:p>
          <a:p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Continuando con los datos del ejemplo anterior, obtener las actividades (la temperatura del agua en el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muestreo fue</a:t>
            </a:r>
            <a:r>
              <a:rPr lang="es-MX" b="0" i="0" u="none" strike="noStrike" dirty="0">
                <a:solidFill>
                  <a:srgbClr val="000000"/>
                </a:solidFill>
                <a:latin typeface="TimesNewRoman"/>
              </a:rPr>
              <a:t> </a:t>
            </a:r>
            <a:r>
              <a:rPr lang="es-MX" b="0" i="0" u="none" strike="noStrike" baseline="0" dirty="0">
                <a:solidFill>
                  <a:srgbClr val="FF5500"/>
                </a:solidFill>
                <a:latin typeface="TimesNewRoman"/>
              </a:rPr>
              <a:t>de 20ºC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NewRoman"/>
              </a:rPr>
              <a:t>).</a:t>
            </a:r>
          </a:p>
          <a:p>
            <a:endParaRPr lang="es-MX" b="0" i="0" u="none" strike="noStrike" baseline="0" dirty="0">
              <a:solidFill>
                <a:srgbClr val="000000"/>
              </a:solidFill>
              <a:latin typeface="TimesNewRoman"/>
            </a:endParaRPr>
          </a:p>
          <a:p>
            <a:r>
              <a:rPr lang="es-MX" b="1" i="1" u="none" strike="noStrike" baseline="0" dirty="0">
                <a:solidFill>
                  <a:srgbClr val="000000"/>
                </a:solidFill>
                <a:latin typeface="TimesNewRoman,Italic"/>
              </a:rPr>
              <a:t>Solución:</a:t>
            </a:r>
            <a:r>
              <a:rPr lang="es-MX" b="1" i="1" dirty="0">
                <a:solidFill>
                  <a:srgbClr val="000000"/>
                </a:solidFill>
                <a:latin typeface="TimesNewRoman,Italic"/>
              </a:rPr>
              <a:t>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Calculamos la Fuerza Iónica mediante la expresión. Los parámetros A y B los leemos en la tabla para 20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ºC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la tabla de la derecha nos proporciona los valores de 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cada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ión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Cálculo del coeficiente de actividad del </a:t>
            </a:r>
            <a:r>
              <a:rPr lang="es-MX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62595" y="383903"/>
            <a:ext cx="6019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este problema utilizaremos la 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ecuación de </a:t>
            </a:r>
            <a:r>
              <a:rPr lang="es-MX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Debye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s-MX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Hückel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662595" y="3574009"/>
            <a:ext cx="4996091" cy="2314755"/>
          </a:xfrm>
          <a:prstGeom prst="rect">
            <a:avLst/>
          </a:prstGeom>
        </p:spPr>
      </p:pic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393472"/>
              </p:ext>
            </p:extLst>
          </p:nvPr>
        </p:nvGraphicFramePr>
        <p:xfrm>
          <a:off x="5658686" y="3678873"/>
          <a:ext cx="6411913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1" name="Equation" r:id="rId6" imgW="3060360" imgH="1002960" progId="Equation.DSMT4">
                  <p:embed/>
                </p:oleObj>
              </mc:Choice>
              <mc:Fallback>
                <p:oleObj name="Equation" r:id="rId6" imgW="3060360" imgH="100296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58686" y="3678873"/>
                        <a:ext cx="6411913" cy="210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864061"/>
              </p:ext>
            </p:extLst>
          </p:nvPr>
        </p:nvGraphicFramePr>
        <p:xfrm>
          <a:off x="8733002" y="3082284"/>
          <a:ext cx="2664589" cy="398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" name="Equation" r:id="rId8" imgW="1104840" imgH="164880" progId="Equation.DSMT4">
                  <p:embed/>
                </p:oleObj>
              </mc:Choice>
              <mc:Fallback>
                <p:oleObj name="Equation" r:id="rId8" imgW="1104840" imgH="16488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733002" y="3082284"/>
                        <a:ext cx="2664589" cy="398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/>
          <p:nvPr/>
        </p:nvCxnSpPr>
        <p:spPr>
          <a:xfrm flipV="1">
            <a:off x="2808514" y="4495801"/>
            <a:ext cx="968829" cy="576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V="1">
            <a:off x="4811486" y="4278086"/>
            <a:ext cx="5038952" cy="2177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>
            <a:endCxn id="9" idx="1"/>
          </p:cNvCxnSpPr>
          <p:nvPr/>
        </p:nvCxnSpPr>
        <p:spPr>
          <a:xfrm>
            <a:off x="6150429" y="2656114"/>
            <a:ext cx="2582573" cy="6252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908142"/>
              </p:ext>
            </p:extLst>
          </p:nvPr>
        </p:nvGraphicFramePr>
        <p:xfrm>
          <a:off x="8864642" y="1957277"/>
          <a:ext cx="1204644" cy="543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3" name="Equation" r:id="rId10" imgW="647640" imgH="291960" progId="Equation.DSMT4">
                  <p:embed/>
                </p:oleObj>
              </mc:Choice>
              <mc:Fallback>
                <p:oleObj name="Equation" r:id="rId10" imgW="647640" imgH="29196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864642" y="1957277"/>
                        <a:ext cx="1204644" cy="5432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ector recto de flecha 13"/>
          <p:cNvCxnSpPr/>
          <p:nvPr/>
        </p:nvCxnSpPr>
        <p:spPr>
          <a:xfrm flipV="1">
            <a:off x="6150429" y="2216097"/>
            <a:ext cx="2714213" cy="2588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>
            <a:cxnSpLocks/>
          </p:cNvCxnSpPr>
          <p:nvPr/>
        </p:nvCxnSpPr>
        <p:spPr>
          <a:xfrm>
            <a:off x="1077362" y="2145792"/>
            <a:ext cx="0" cy="29269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V="1">
            <a:off x="1910281" y="4065006"/>
            <a:ext cx="5694630" cy="10077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V="1">
            <a:off x="2725093" y="4200808"/>
            <a:ext cx="6382693" cy="8719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9466964" y="3380481"/>
            <a:ext cx="301725" cy="4219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733331" y="6120143"/>
            <a:ext cx="10222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es el coeficiente de actividad del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así se tienen que calcular los coeficientes para los iones restantes.</a:t>
            </a:r>
          </a:p>
        </p:txBody>
      </p:sp>
    </p:spTree>
    <p:extLst>
      <p:ext uri="{BB962C8B-B14F-4D97-AF65-F5344CB8AC3E}">
        <p14:creationId xmlns:p14="http://schemas.microsoft.com/office/powerpoint/2010/main" val="3194899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18653" y="416704"/>
            <a:ext cx="110874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el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resto de los iones 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realiza el mismo cálculo, obteniéndose los valores de </a:t>
            </a:r>
            <a:r>
              <a:rPr lang="es-MX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γi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aparecen en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tabla adjunta (completamos la del ejemplo anterior </a:t>
            </a:r>
            <a:r>
              <a:rPr lang="es-MX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Después, </a:t>
            </a:r>
            <a:r>
              <a:rPr lang="es-MX" b="0" i="1" u="sng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multiplica el coeficiente de actividad obtenido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i="1" u="sng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la concentración entregada por el laboratorio</a:t>
            </a:r>
            <a:r>
              <a:rPr lang="es-MX" i="1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se obtiene la actividad </a:t>
            </a:r>
            <a:r>
              <a:rPr lang="es-MX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b="1" i="1" u="none" strike="no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MX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con esta valor numérico ya podemos utilizar todas las ecuaciones donde aparece </a:t>
            </a:r>
            <a:r>
              <a:rPr lang="es-MX" b="1" i="1" u="none" strike="no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constante de los gases ideales.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006075"/>
              </p:ext>
            </p:extLst>
          </p:nvPr>
        </p:nvGraphicFramePr>
        <p:xfrm>
          <a:off x="1622246" y="1701154"/>
          <a:ext cx="6453445" cy="1496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0" name="Equation" r:id="rId3" imgW="3009600" imgH="698400" progId="Equation.DSMT4">
                  <p:embed/>
                </p:oleObj>
              </mc:Choice>
              <mc:Fallback>
                <p:oleObj name="Equation" r:id="rId3" imgW="3009600" imgH="698400" progId="Equation.DSMT4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2246" y="1701154"/>
                        <a:ext cx="6453445" cy="1496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095079"/>
              </p:ext>
            </p:extLst>
          </p:nvPr>
        </p:nvGraphicFramePr>
        <p:xfrm>
          <a:off x="1622246" y="3440142"/>
          <a:ext cx="7922447" cy="16969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7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6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3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9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82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58513"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</a:t>
                      </a:r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(mg/L)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P.M.G.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</a:t>
                      </a:r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(g/L)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</a:t>
                      </a:r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(moles/L)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Coef</a:t>
                      </a:r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Actividad </a:t>
                      </a:r>
                      <a:r>
                        <a:rPr lang="el-GR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es-MX" sz="16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s-MX" sz="16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 (moles/L)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606"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0.328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14.26x10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600" b="1" i="0" u="none" strike="noStrike" baseline="30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1.23x10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606"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s-MX" sz="16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0.089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2.23x10</a:t>
                      </a:r>
                      <a:r>
                        <a:rPr lang="es-MX" sz="16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1.27x10</a:t>
                      </a:r>
                      <a:r>
                        <a:rPr lang="es-MX" sz="16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606"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s-MX" sz="1600" b="1" u="none" strike="noStrike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0.397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4.14x10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600" b="1" i="0" u="none" strike="noStrike" baseline="30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2.2310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600" b="1" i="0" u="none" strike="noStrike" baseline="30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606"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s-MX" sz="16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35.5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0.418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11.77x10</a:t>
                      </a:r>
                      <a:r>
                        <a:rPr lang="es-MX" sz="16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es-MX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s-MX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9" name="Conector recto de flecha 8"/>
          <p:cNvCxnSpPr/>
          <p:nvPr/>
        </p:nvCxnSpPr>
        <p:spPr>
          <a:xfrm>
            <a:off x="4264182" y="3060071"/>
            <a:ext cx="3061292" cy="1090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de flecha 2"/>
          <p:cNvCxnSpPr/>
          <p:nvPr/>
        </p:nvCxnSpPr>
        <p:spPr>
          <a:xfrm flipH="1">
            <a:off x="7939890" y="733331"/>
            <a:ext cx="506993" cy="30057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7325474" y="1267485"/>
            <a:ext cx="1483548" cy="21726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3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98583" y="290809"/>
            <a:ext cx="99684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calcular manualmente </a:t>
            </a:r>
            <a:r>
              <a:rPr lang="es-MX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s-MX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suele utilizarse un gráfico obtenido de las fórmulas, como éste</a:t>
            </a:r>
            <a:r>
              <a:rPr lang="es-MX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(para 25º C):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3196326" y="1378138"/>
            <a:ext cx="8163336" cy="4891393"/>
          </a:xfrm>
          <a:prstGeom prst="rect">
            <a:avLst/>
          </a:prstGeom>
        </p:spPr>
      </p:pic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98583" y="827058"/>
          <a:ext cx="3001109" cy="448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" name="Equation" r:id="rId4" imgW="1104840" imgH="164880" progId="Equation.DSMT4">
                  <p:embed/>
                </p:oleObj>
              </mc:Choice>
              <mc:Fallback>
                <p:oleObj name="Equation" r:id="rId4" imgW="1104840" imgH="164880" progId="Equation.DSMT4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8583" y="827058"/>
                        <a:ext cx="3001109" cy="4484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de flecha 7"/>
          <p:cNvCxnSpPr/>
          <p:nvPr/>
        </p:nvCxnSpPr>
        <p:spPr>
          <a:xfrm flipV="1">
            <a:off x="8488137" y="2073526"/>
            <a:ext cx="0" cy="3401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4089265" y="2073525"/>
            <a:ext cx="437270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2895600" y="1184031"/>
            <a:ext cx="5638800" cy="42906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253285"/>
              </p:ext>
            </p:extLst>
          </p:nvPr>
        </p:nvGraphicFramePr>
        <p:xfrm>
          <a:off x="4676775" y="827088"/>
          <a:ext cx="327501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1" name="Equation" r:id="rId6" imgW="1244520" imgH="190440" progId="Equation.DSMT4">
                  <p:embed/>
                </p:oleObj>
              </mc:Choice>
              <mc:Fallback>
                <p:oleObj name="Equation" r:id="rId6" imgW="1244520" imgH="190440" progId="Equation.DSMT4">
                  <p:embed/>
                  <p:pic>
                    <p:nvPicPr>
                      <p:cNvPr id="15" name="Objeto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76775" y="827088"/>
                        <a:ext cx="3275013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/>
          <p:nvPr/>
        </p:nvCxnSpPr>
        <p:spPr>
          <a:xfrm flipV="1">
            <a:off x="4089265" y="1184031"/>
            <a:ext cx="3465421" cy="8894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524876"/>
              </p:ext>
            </p:extLst>
          </p:nvPr>
        </p:nvGraphicFramePr>
        <p:xfrm>
          <a:off x="146352" y="5577315"/>
          <a:ext cx="3505569" cy="1127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9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82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58513"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Coef</a:t>
                      </a:r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Actividad </a:t>
                      </a:r>
                      <a:r>
                        <a:rPr lang="el-GR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es-MX" sz="16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s-MX" sz="16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 (moles/L)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606"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1.23x10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606"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s-MX" sz="1600" b="1" u="none" strike="noStrike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es-MX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2.2310</a:t>
                      </a:r>
                      <a:r>
                        <a:rPr lang="es-MX" sz="1600" b="1" u="none" strike="noStrike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600" b="1" i="0" u="none" strike="noStrike" baseline="30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9" name="Conector recto de flecha 8"/>
          <p:cNvCxnSpPr/>
          <p:nvPr/>
        </p:nvCxnSpPr>
        <p:spPr>
          <a:xfrm flipV="1">
            <a:off x="1796143" y="2073525"/>
            <a:ext cx="2293122" cy="41960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>
            <a:off x="4135528" y="3332667"/>
            <a:ext cx="43988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1796143" y="3253154"/>
            <a:ext cx="2293122" cy="33218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V="1">
            <a:off x="724277" y="2625505"/>
            <a:ext cx="9931652" cy="36440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15065" y="562617"/>
            <a:ext cx="109166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Cuando llevamos una muestra de agua a un laboratorio, nos entregan los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del análisis</a:t>
            </a:r>
            <a:r>
              <a:rPr lang="es-MX" b="1" i="1" u="sng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concentraciones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Para convertir concentraciones en actividades debemos calcular el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coeficiente</a:t>
            </a:r>
            <a:r>
              <a:rPr lang="es-MX" b="1" i="1" u="sng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MX" b="1" i="1" u="sng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actividad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cada </a:t>
            </a:r>
            <a:r>
              <a:rPr lang="es-MX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ión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s-MX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s-MX" sz="105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sz="105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para esa muestra.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916983"/>
              </p:ext>
            </p:extLst>
          </p:nvPr>
        </p:nvGraphicFramePr>
        <p:xfrm>
          <a:off x="4025262" y="1512586"/>
          <a:ext cx="3896249" cy="574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2" name="Equation" r:id="rId3" imgW="1295280" imgH="190440" progId="Equation.DSMT4">
                  <p:embed/>
                </p:oleObj>
              </mc:Choice>
              <mc:Fallback>
                <p:oleObj name="Equation" r:id="rId3" imgW="1295280" imgH="190440" progId="Equation.DSMT4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25262" y="1512586"/>
                        <a:ext cx="3896249" cy="574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482482" y="2470831"/>
            <a:ext cx="9885220" cy="2080977"/>
          </a:xfrm>
          <a:prstGeom prst="rect">
            <a:avLst/>
          </a:prstGeom>
        </p:spPr>
      </p:pic>
      <p:cxnSp>
        <p:nvCxnSpPr>
          <p:cNvPr id="9" name="Conector recto de flecha 8"/>
          <p:cNvCxnSpPr/>
          <p:nvPr/>
        </p:nvCxnSpPr>
        <p:spPr>
          <a:xfrm>
            <a:off x="7877908" y="1747319"/>
            <a:ext cx="25767" cy="15571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221187"/>
              </p:ext>
            </p:extLst>
          </p:nvPr>
        </p:nvGraphicFramePr>
        <p:xfrm>
          <a:off x="534988" y="5200650"/>
          <a:ext cx="108743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3" name="Equation" r:id="rId6" imgW="3276360" imgH="203040" progId="Equation.DSMT4">
                  <p:embed/>
                </p:oleObj>
              </mc:Choice>
              <mc:Fallback>
                <p:oleObj name="Equation" r:id="rId6" imgW="3276360" imgH="20304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4988" y="5200650"/>
                        <a:ext cx="10874375" cy="67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/>
          <p:nvPr/>
        </p:nvCxnSpPr>
        <p:spPr>
          <a:xfrm flipV="1">
            <a:off x="7877908" y="3438144"/>
            <a:ext cx="1659284" cy="19659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2084889" y="3419984"/>
            <a:ext cx="996639" cy="19201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>
            <a:off x="3959352" y="2849602"/>
            <a:ext cx="3775318" cy="25545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787651" y="2849602"/>
            <a:ext cx="8464991" cy="26881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>
            <a:off x="5142368" y="3438144"/>
            <a:ext cx="995882" cy="19659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7070681" y="3419984"/>
            <a:ext cx="820111" cy="19841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to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89225"/>
              </p:ext>
            </p:extLst>
          </p:nvPr>
        </p:nvGraphicFramePr>
        <p:xfrm>
          <a:off x="8612494" y="2511996"/>
          <a:ext cx="682372" cy="454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4" name="Equation" r:id="rId8" imgW="266400" imgH="177480" progId="Equation.DSMT4">
                  <p:embed/>
                </p:oleObj>
              </mc:Choice>
              <mc:Fallback>
                <p:oleObj name="Equation" r:id="rId8" imgW="2664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12494" y="2511996"/>
                        <a:ext cx="682372" cy="4549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ector recto de flecha 19"/>
          <p:cNvCxnSpPr/>
          <p:nvPr/>
        </p:nvCxnSpPr>
        <p:spPr>
          <a:xfrm flipH="1">
            <a:off x="9395880" y="3304515"/>
            <a:ext cx="1223835" cy="20355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92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09599" y="619055"/>
            <a:ext cx="1126587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0" i="0" u="none" strike="noStrike" baseline="0" dirty="0">
                <a:latin typeface="TimesNewRoman"/>
              </a:rPr>
              <a:t>Para los otros iones se realiza el mismo cálculo, obteniéndose los valores de </a:t>
            </a:r>
            <a:r>
              <a:rPr lang="es-MX" sz="2000" b="0" i="0" u="none" strike="noStrike" baseline="0" dirty="0" err="1">
                <a:latin typeface="SymbolMT"/>
              </a:rPr>
              <a:t>γ</a:t>
            </a:r>
            <a:r>
              <a:rPr lang="es-MX" sz="1050" b="0" i="0" u="none" strike="noStrike" baseline="0" dirty="0" err="1">
                <a:latin typeface="TimesNewRoman"/>
              </a:rPr>
              <a:t>i</a:t>
            </a:r>
            <a:r>
              <a:rPr lang="es-MX" sz="1050" b="0" i="0" u="none" strike="noStrike" baseline="0" dirty="0">
                <a:latin typeface="TimesNewRoman"/>
              </a:rPr>
              <a:t> </a:t>
            </a:r>
            <a:r>
              <a:rPr lang="es-MX" b="0" i="0" u="none" strike="noStrike" baseline="0" dirty="0">
                <a:latin typeface="TimesNewRoman"/>
              </a:rPr>
              <a:t>que aparecen en</a:t>
            </a:r>
            <a:r>
              <a:rPr lang="es-MX" b="0" i="0" u="none" strike="noStrike" dirty="0">
                <a:latin typeface="TimesNewRoman"/>
              </a:rPr>
              <a:t> </a:t>
            </a:r>
            <a:r>
              <a:rPr lang="es-MX" b="0" i="0" u="none" strike="noStrike" baseline="0" dirty="0">
                <a:latin typeface="TimesNewRoman"/>
              </a:rPr>
              <a:t>la tabla adjunta (completamos la del ejemplo anterior):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17865" y="3340537"/>
            <a:ext cx="9885220" cy="2080977"/>
          </a:xfrm>
          <a:prstGeom prst="rect">
            <a:avLst/>
          </a:prstGeom>
        </p:spPr>
      </p:pic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970088" y="1479550"/>
          <a:ext cx="722788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4" imgW="3009600" imgH="698400" progId="Equation.DSMT4">
                  <p:embed/>
                </p:oleObj>
              </mc:Choice>
              <mc:Fallback>
                <p:oleObj name="Equation" r:id="rId4" imgW="3009600" imgH="698400" progId="Equation.DSMT4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0088" y="1479550"/>
                        <a:ext cx="7227887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ector recto de flecha 8"/>
          <p:cNvCxnSpPr/>
          <p:nvPr/>
        </p:nvCxnSpPr>
        <p:spPr>
          <a:xfrm>
            <a:off x="4972692" y="2928135"/>
            <a:ext cx="2476072" cy="12226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244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976336"/>
              </p:ext>
            </p:extLst>
          </p:nvPr>
        </p:nvGraphicFramePr>
        <p:xfrm>
          <a:off x="508000" y="1149350"/>
          <a:ext cx="10529888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" name="Equation" r:id="rId3" imgW="2666880" imgH="190440" progId="Equation.DSMT4">
                  <p:embed/>
                </p:oleObj>
              </mc:Choice>
              <mc:Fallback>
                <p:oleObj name="Equation" r:id="rId3" imgW="266688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000" y="1149350"/>
                        <a:ext cx="10529888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458216" y="171048"/>
            <a:ext cx="79180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Volvamos a los problemas…Problema 5, Capitulo 11 </a:t>
            </a:r>
            <a:r>
              <a:rPr lang="es-MX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Faure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G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r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 para esta reacción y después la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K</a:t>
            </a:r>
            <a:r>
              <a:rPr lang="es-MX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eq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 a T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, es decir             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60426"/>
              </p:ext>
            </p:extLst>
          </p:nvPr>
        </p:nvGraphicFramePr>
        <p:xfrm>
          <a:off x="6435316" y="445896"/>
          <a:ext cx="617334" cy="617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" name="Equation" r:id="rId5" imgW="190440" imgH="190440" progId="Equation.DSMT4">
                  <p:embed/>
                </p:oleObj>
              </mc:Choice>
              <mc:Fallback>
                <p:oleObj name="Equation" r:id="rId5" imgW="19044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35316" y="445896"/>
                        <a:ext cx="617334" cy="617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CuadroTexto 21"/>
          <p:cNvSpPr txBox="1"/>
          <p:nvPr/>
        </p:nvSpPr>
        <p:spPr>
          <a:xfrm>
            <a:off x="458216" y="2110177"/>
            <a:ext cx="10749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Primero antes de realizar cualquier calculo, tenemos que plantear la ecuación para la constante de equilibrio de esta reacción, siguiendo la sistemática antes ya utilizada. Para una reacción genérica </a:t>
            </a:r>
            <a:r>
              <a:rPr lang="es-E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aA+bB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s-E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cC+dD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constante de </a:t>
            </a: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equilibrio es:                         y hacemos lo mismo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Objeto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298311"/>
              </p:ext>
            </p:extLst>
          </p:nvPr>
        </p:nvGraphicFramePr>
        <p:xfrm>
          <a:off x="1850895" y="2779348"/>
          <a:ext cx="1308764" cy="645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" name="Equation" r:id="rId7" imgW="977760" imgH="482400" progId="Equation.DSMT4">
                  <p:embed/>
                </p:oleObj>
              </mc:Choice>
              <mc:Fallback>
                <p:oleObj name="Equation" r:id="rId7" imgW="977760" imgH="482400" progId="Equation.DSMT4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50895" y="2779348"/>
                        <a:ext cx="1308764" cy="645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o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63318"/>
              </p:ext>
            </p:extLst>
          </p:nvPr>
        </p:nvGraphicFramePr>
        <p:xfrm>
          <a:off x="2128255" y="3754248"/>
          <a:ext cx="6899554" cy="1831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" name="Equation" r:id="rId9" imgW="1434960" imgH="380880" progId="Equation.DSMT4">
                  <p:embed/>
                </p:oleObj>
              </mc:Choice>
              <mc:Fallback>
                <p:oleObj name="Equation" r:id="rId9" imgW="143496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28255" y="3754248"/>
                        <a:ext cx="6899554" cy="1831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0188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072072"/>
              </p:ext>
            </p:extLst>
          </p:nvPr>
        </p:nvGraphicFramePr>
        <p:xfrm>
          <a:off x="548751" y="1513496"/>
          <a:ext cx="10630486" cy="752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6" name="Equation" r:id="rId3" imgW="2692080" imgH="190440" progId="Equation.DSMT4">
                  <p:embed/>
                </p:oleObj>
              </mc:Choice>
              <mc:Fallback>
                <p:oleObj name="Equation" r:id="rId3" imgW="2692080" imgH="19044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751" y="1513496"/>
                        <a:ext cx="10630486" cy="752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847818"/>
              </p:ext>
            </p:extLst>
          </p:nvPr>
        </p:nvGraphicFramePr>
        <p:xfrm>
          <a:off x="615188" y="2432336"/>
          <a:ext cx="2159000" cy="1943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329907589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68579065"/>
                    </a:ext>
                  </a:extLst>
                </a:gridCol>
              </a:tblGrid>
              <a:tr h="7334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Componentes de reacción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s-MX" sz="12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s-MX" sz="1200" b="1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kcal/mol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02825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Albita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-884.8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74941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MX" sz="12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-56.687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6096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Caolinita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-906.84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0746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MX" sz="1200" b="1" u="none" strike="noStrike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2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200" b="1" u="none" strike="noStrike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MX" sz="12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-312.66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93566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200" b="1" u="none" strike="noStrike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2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-62.593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330363"/>
                  </a:ext>
                </a:extLst>
              </a:tr>
            </a:tbl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825777"/>
              </p:ext>
            </p:extLst>
          </p:nvPr>
        </p:nvGraphicFramePr>
        <p:xfrm>
          <a:off x="3062224" y="2372424"/>
          <a:ext cx="7534275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7" name="Equation" r:id="rId5" imgW="3085920" imgH="1091880" progId="Equation.DSMT4">
                  <p:embed/>
                </p:oleObj>
              </mc:Choice>
              <mc:Fallback>
                <p:oleObj name="Equation" r:id="rId5" imgW="3085920" imgH="109188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62224" y="2372424"/>
                        <a:ext cx="7534275" cy="266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750472"/>
              </p:ext>
            </p:extLst>
          </p:nvPr>
        </p:nvGraphicFramePr>
        <p:xfrm>
          <a:off x="3213227" y="5333034"/>
          <a:ext cx="4223893" cy="1311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8" name="Equation" r:id="rId7" imgW="1473120" imgH="457200" progId="Equation.DSMT4">
                  <p:embed/>
                </p:oleObj>
              </mc:Choice>
              <mc:Fallback>
                <p:oleObj name="Equation" r:id="rId7" imgW="1473120" imgH="45720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13227" y="5333034"/>
                        <a:ext cx="4223893" cy="1311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458216" y="171048"/>
            <a:ext cx="79180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Volvamos a los problemas…Problema 5, Capitulo 11 </a:t>
            </a:r>
            <a:r>
              <a:rPr lang="es-MX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Faure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G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r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 para esta reacción y después la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K</a:t>
            </a:r>
            <a:r>
              <a:rPr lang="es-MX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eq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 a T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, es decir             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60426"/>
              </p:ext>
            </p:extLst>
          </p:nvPr>
        </p:nvGraphicFramePr>
        <p:xfrm>
          <a:off x="6435316" y="445896"/>
          <a:ext cx="617334" cy="617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9" name="Equation" r:id="rId9" imgW="190440" imgH="190440" progId="Equation.DSMT4">
                  <p:embed/>
                </p:oleObj>
              </mc:Choice>
              <mc:Fallback>
                <p:oleObj name="Equation" r:id="rId9" imgW="190440" imgH="190440" progId="Equation.DSMT4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35316" y="445896"/>
                        <a:ext cx="617334" cy="617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Conector recto de flecha 4"/>
          <p:cNvCxnSpPr>
            <a:cxnSpLocks/>
          </p:cNvCxnSpPr>
          <p:nvPr/>
        </p:nvCxnSpPr>
        <p:spPr>
          <a:xfrm flipH="1">
            <a:off x="3633216" y="909712"/>
            <a:ext cx="2984868" cy="5320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3341453" y="4101099"/>
            <a:ext cx="344032" cy="4798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>
            <a:cxnSpLocks/>
          </p:cNvCxnSpPr>
          <p:nvPr/>
        </p:nvCxnSpPr>
        <p:spPr>
          <a:xfrm flipH="1">
            <a:off x="4913376" y="4059936"/>
            <a:ext cx="280416" cy="6339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>
            <a:cxnSpLocks/>
          </p:cNvCxnSpPr>
          <p:nvPr/>
        </p:nvCxnSpPr>
        <p:spPr>
          <a:xfrm>
            <a:off x="5376672" y="4084320"/>
            <a:ext cx="117109" cy="6132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5954740" y="4114806"/>
            <a:ext cx="590191" cy="6172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7235530" y="4162059"/>
            <a:ext cx="421300" cy="5476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615188" y="1103697"/>
            <a:ext cx="6227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tiene la siguiente reacción en equilibro entre albita y caolinita</a:t>
            </a:r>
          </a:p>
        </p:txBody>
      </p:sp>
      <p:cxnSp>
        <p:nvCxnSpPr>
          <p:cNvPr id="24" name="Conector recto de flecha 23"/>
          <p:cNvCxnSpPr/>
          <p:nvPr/>
        </p:nvCxnSpPr>
        <p:spPr>
          <a:xfrm flipH="1">
            <a:off x="1694688" y="1358020"/>
            <a:ext cx="3598037" cy="3349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>
            <a:off x="6322987" y="1358020"/>
            <a:ext cx="295096" cy="3349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785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080188"/>
              </p:ext>
            </p:extLst>
          </p:nvPr>
        </p:nvGraphicFramePr>
        <p:xfrm>
          <a:off x="331468" y="776736"/>
          <a:ext cx="10630486" cy="752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4" name="Equation" r:id="rId3" imgW="2692080" imgH="190440" progId="Equation.DSMT4">
                  <p:embed/>
                </p:oleObj>
              </mc:Choice>
              <mc:Fallback>
                <p:oleObj name="Equation" r:id="rId3" imgW="2692080" imgH="19044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468" y="776736"/>
                        <a:ext cx="10630486" cy="752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81069" y="344030"/>
            <a:ext cx="1175139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valor obtenido, ahora hay que calcular la constante de equilibrio para la siguiente reacción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Considerando el valor de </a:t>
            </a:r>
            <a:r>
              <a:rPr lang="es-MX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obtenido de 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2.113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constante de equilibrio queda así: 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ves definida la </a:t>
            </a:r>
            <a:r>
              <a:rPr lang="es-MX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ahora hay que analizar cada uno de los componentes en relación al valor de su actividad dentro de la formula final de la constante de equilibrio.</a:t>
            </a: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sistemática química en el manejo de las soluciones (acuosas, acuosas-gaseosas, solidas-gaseosas-acuosas), el solvente natural que en la mayoría de los casos es el agua, su actividad se toma como 1,                        . Los solidos que  precipitan y no son parte de alguna solución solida, en este caso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caolinita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 actividad también se toma como 1,                                 .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este 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 5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 la reacción química aparece un mineral que en algunos casos forma parte de una solución solida, albita (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-Ab) Albita-Oligoclasa-Andesina-Labradorita-Bitownita-Anortita, pero es este particular ejercicio, su actividad se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toma como 1, 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221307"/>
              </p:ext>
            </p:extLst>
          </p:nvPr>
        </p:nvGraphicFramePr>
        <p:xfrm>
          <a:off x="5175000" y="1776107"/>
          <a:ext cx="5949918" cy="1130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5" name="Equation" r:id="rId5" imgW="2006280" imgH="380880" progId="Equation.DSMT4">
                  <p:embed/>
                </p:oleObj>
              </mc:Choice>
              <mc:Fallback>
                <p:oleObj name="Equation" r:id="rId5" imgW="2006280" imgH="380880" progId="Equation.DSMT4">
                  <p:embed/>
                  <p:pic>
                    <p:nvPicPr>
                      <p:cNvPr id="28" name="Objeto 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75000" y="1776107"/>
                        <a:ext cx="5949918" cy="11300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109291"/>
              </p:ext>
            </p:extLst>
          </p:nvPr>
        </p:nvGraphicFramePr>
        <p:xfrm>
          <a:off x="7656759" y="3854218"/>
          <a:ext cx="1366645" cy="484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6" name="Equation" r:id="rId7" imgW="609480" imgH="215640" progId="Equation.DSMT4">
                  <p:embed/>
                </p:oleObj>
              </mc:Choice>
              <mc:Fallback>
                <p:oleObj name="Equation" r:id="rId7" imgW="60948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56759" y="3854218"/>
                        <a:ext cx="1366645" cy="484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483875"/>
              </p:ext>
            </p:extLst>
          </p:nvPr>
        </p:nvGraphicFramePr>
        <p:xfrm>
          <a:off x="9485102" y="4189642"/>
          <a:ext cx="1777436" cy="437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7" name="Equation" r:id="rId9" imgW="876240" imgH="215640" progId="Equation.DSMT4">
                  <p:embed/>
                </p:oleObj>
              </mc:Choice>
              <mc:Fallback>
                <p:oleObj name="Equation" r:id="rId9" imgW="87624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85102" y="4189642"/>
                        <a:ext cx="1777436" cy="4379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47948"/>
              </p:ext>
            </p:extLst>
          </p:nvPr>
        </p:nvGraphicFramePr>
        <p:xfrm>
          <a:off x="1535608" y="5472282"/>
          <a:ext cx="1749381" cy="504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8" name="Equation" r:id="rId11" imgW="749160" imgH="215640" progId="Equation.DSMT4">
                  <p:embed/>
                </p:oleObj>
              </mc:Choice>
              <mc:Fallback>
                <p:oleObj name="Equation" r:id="rId11" imgW="74916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35608" y="5472282"/>
                        <a:ext cx="1749381" cy="504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5908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22082" y="420614"/>
            <a:ext cx="10930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ves definidas las  actividades de  algunos de los componentes en relación a su actividad dentro de la formula final de la constante de equilibrio, lo que queda es plantear sobre esa información, la ecuación final de la constante </a:t>
            </a:r>
            <a:r>
              <a:rPr lang="es-MX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equilibrio.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993605"/>
              </p:ext>
            </p:extLst>
          </p:nvPr>
        </p:nvGraphicFramePr>
        <p:xfrm>
          <a:off x="2504299" y="1244356"/>
          <a:ext cx="8948334" cy="63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4" name="Equation" r:id="rId3" imgW="2692080" imgH="190440" progId="Equation.DSMT4">
                  <p:embed/>
                </p:oleObj>
              </mc:Choice>
              <mc:Fallback>
                <p:oleObj name="Equation" r:id="rId3" imgW="2692080" imgH="19044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4299" y="1244356"/>
                        <a:ext cx="8948334" cy="633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908158"/>
              </p:ext>
            </p:extLst>
          </p:nvPr>
        </p:nvGraphicFramePr>
        <p:xfrm>
          <a:off x="4110936" y="1986126"/>
          <a:ext cx="4485734" cy="4032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5" name="Equation" r:id="rId5" imgW="2247840" imgH="2019240" progId="Equation.DSMT4">
                  <p:embed/>
                </p:oleObj>
              </mc:Choice>
              <mc:Fallback>
                <p:oleObj name="Equation" r:id="rId5" imgW="2247840" imgH="2019240" progId="Equation.DSMT4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10936" y="1986126"/>
                        <a:ext cx="4485734" cy="40325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259343"/>
              </p:ext>
            </p:extLst>
          </p:nvPr>
        </p:nvGraphicFramePr>
        <p:xfrm>
          <a:off x="418984" y="2067616"/>
          <a:ext cx="2533601" cy="1725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6" name="Equation" r:id="rId7" imgW="876240" imgH="596880" progId="Equation.DSMT4">
                  <p:embed/>
                </p:oleObj>
              </mc:Choice>
              <mc:Fallback>
                <p:oleObj name="Equation" r:id="rId7" imgW="876240" imgH="596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8984" y="2067616"/>
                        <a:ext cx="2533601" cy="1725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7457582" y="6210678"/>
            <a:ext cx="4250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Ecuación final de la constante de equilibrio </a:t>
            </a:r>
          </a:p>
        </p:txBody>
      </p:sp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42125"/>
              </p:ext>
            </p:extLst>
          </p:nvPr>
        </p:nvGraphicFramePr>
        <p:xfrm>
          <a:off x="8270745" y="5228517"/>
          <a:ext cx="2624518" cy="790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7" name="Equation" r:id="rId9" imgW="1180800" imgH="355320" progId="Equation.DSMT4">
                  <p:embed/>
                </p:oleObj>
              </mc:Choice>
              <mc:Fallback>
                <p:oleObj name="Equation" r:id="rId9" imgW="118080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745" y="5228517"/>
                        <a:ext cx="2624518" cy="7901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ector recto de flecha 13"/>
          <p:cNvCxnSpPr/>
          <p:nvPr/>
        </p:nvCxnSpPr>
        <p:spPr>
          <a:xfrm>
            <a:off x="7097917" y="5623606"/>
            <a:ext cx="9868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2087840" y="6018695"/>
            <a:ext cx="2643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 5 resuelto</a:t>
            </a:r>
            <a:endParaRPr lang="es-MX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30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589940"/>
              </p:ext>
            </p:extLst>
          </p:nvPr>
        </p:nvGraphicFramePr>
        <p:xfrm>
          <a:off x="458216" y="810906"/>
          <a:ext cx="10630486" cy="752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0" name="Equation" r:id="rId3" imgW="2692080" imgH="190440" progId="Equation.DSMT4">
                  <p:embed/>
                </p:oleObj>
              </mc:Choice>
              <mc:Fallback>
                <p:oleObj name="Equation" r:id="rId3" imgW="2692080" imgH="19044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8216" y="810906"/>
                        <a:ext cx="10630486" cy="752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58216" y="124936"/>
            <a:ext cx="11345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 6, Capitulo 11 </a:t>
            </a:r>
            <a:r>
              <a:rPr lang="es-MX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Faure</a:t>
            </a:r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obtener una ecuación en coordenadas log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]/ [ H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y log10 [ H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655984"/>
              </p:ext>
            </p:extLst>
          </p:nvPr>
        </p:nvGraphicFramePr>
        <p:xfrm>
          <a:off x="545362" y="3435041"/>
          <a:ext cx="4582581" cy="2182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" name="Equation" r:id="rId5" imgW="2400120" imgH="1143000" progId="Equation.DSMT4">
                  <p:embed/>
                </p:oleObj>
              </mc:Choice>
              <mc:Fallback>
                <p:oleObj name="Equation" r:id="rId5" imgW="2400120" imgH="1143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5362" y="3435041"/>
                        <a:ext cx="4582581" cy="21821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135702"/>
              </p:ext>
            </p:extLst>
          </p:nvPr>
        </p:nvGraphicFramePr>
        <p:xfrm>
          <a:off x="6364849" y="3724146"/>
          <a:ext cx="4723853" cy="1332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2" name="Equation" r:id="rId7" imgW="2476440" imgH="698400" progId="Equation.DSMT4">
                  <p:embed/>
                </p:oleObj>
              </mc:Choice>
              <mc:Fallback>
                <p:oleObj name="Equation" r:id="rId7" imgW="2476440" imgH="69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64849" y="3724146"/>
                        <a:ext cx="4723853" cy="1332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448747"/>
              </p:ext>
            </p:extLst>
          </p:nvPr>
        </p:nvGraphicFramePr>
        <p:xfrm>
          <a:off x="1812847" y="1895372"/>
          <a:ext cx="7129463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3" name="Equation" r:id="rId9" imgW="3162240" imgH="355320" progId="Equation.DSMT4">
                  <p:embed/>
                </p:oleObj>
              </mc:Choice>
              <mc:Fallback>
                <p:oleObj name="Equation" r:id="rId9" imgW="316224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12847" y="1895372"/>
                        <a:ext cx="7129463" cy="801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9407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481333"/>
              </p:ext>
            </p:extLst>
          </p:nvPr>
        </p:nvGraphicFramePr>
        <p:xfrm>
          <a:off x="575064" y="181266"/>
          <a:ext cx="4086541" cy="1152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Equation" r:id="rId3" imgW="2476440" imgH="698400" progId="Equation.DSMT4">
                  <p:embed/>
                </p:oleObj>
              </mc:Choice>
              <mc:Fallback>
                <p:oleObj name="Equation" r:id="rId3" imgW="2476440" imgH="69840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5064" y="181266"/>
                        <a:ext cx="4086541" cy="11526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266691"/>
              </p:ext>
            </p:extLst>
          </p:nvPr>
        </p:nvGraphicFramePr>
        <p:xfrm>
          <a:off x="2801572" y="4153703"/>
          <a:ext cx="5183379" cy="1244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Equation" r:id="rId5" imgW="2222280" imgH="533160" progId="Equation.DSMT4">
                  <p:embed/>
                </p:oleObj>
              </mc:Choice>
              <mc:Fallback>
                <p:oleObj name="Equation" r:id="rId5" imgW="222228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01572" y="4153703"/>
                        <a:ext cx="5183379" cy="1244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/>
          <p:cNvSpPr/>
          <p:nvPr/>
        </p:nvSpPr>
        <p:spPr>
          <a:xfrm>
            <a:off x="1165848" y="3227705"/>
            <a:ext cx="938348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Obtener una ecuación en coordenadas log</a:t>
            </a:r>
            <a:r>
              <a:rPr lang="es-MX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</a:t>
            </a:r>
            <a:r>
              <a:rPr 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]/ [ H</a:t>
            </a:r>
            <a:r>
              <a:rPr lang="es-MX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y log</a:t>
            </a:r>
            <a:r>
              <a:rPr lang="es-MX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 H</a:t>
            </a:r>
            <a:r>
              <a:rPr lang="es-MX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  <a:p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 6 resuelto</a:t>
            </a:r>
            <a:endParaRPr lang="es-MX" sz="2400" dirty="0">
              <a:solidFill>
                <a:srgbClr val="FF0000"/>
              </a:solidFill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>
            <a:off x="4594849" y="3689370"/>
            <a:ext cx="2710543" cy="9605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H="1">
            <a:off x="7305392" y="3689370"/>
            <a:ext cx="2111828" cy="9605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V="1">
            <a:off x="4760656" y="881207"/>
            <a:ext cx="919681" cy="905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417611"/>
              </p:ext>
            </p:extLst>
          </p:nvPr>
        </p:nvGraphicFramePr>
        <p:xfrm>
          <a:off x="5680337" y="384555"/>
          <a:ext cx="543242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Equation" r:id="rId7" imgW="2908080" imgH="507960" progId="Equation.DSMT4">
                  <p:embed/>
                </p:oleObj>
              </mc:Choice>
              <mc:Fallback>
                <p:oleObj name="Equation" r:id="rId7" imgW="29080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80337" y="384555"/>
                        <a:ext cx="5432425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478494"/>
              </p:ext>
            </p:extLst>
          </p:nvPr>
        </p:nvGraphicFramePr>
        <p:xfrm>
          <a:off x="752318" y="1617727"/>
          <a:ext cx="3950622" cy="908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Equation" r:id="rId9" imgW="2209680" imgH="507960" progId="Equation.DSMT4">
                  <p:embed/>
                </p:oleObj>
              </mc:Choice>
              <mc:Fallback>
                <p:oleObj name="Equation" r:id="rId9" imgW="22096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2318" y="1617727"/>
                        <a:ext cx="3950622" cy="9081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Conector recto de flecha 10"/>
          <p:cNvCxnSpPr/>
          <p:nvPr/>
        </p:nvCxnSpPr>
        <p:spPr>
          <a:xfrm flipV="1">
            <a:off x="4937911" y="2062768"/>
            <a:ext cx="919681" cy="905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249969"/>
              </p:ext>
            </p:extLst>
          </p:nvPr>
        </p:nvGraphicFramePr>
        <p:xfrm>
          <a:off x="6157380" y="1608674"/>
          <a:ext cx="3950618" cy="90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" name="Equation" r:id="rId11" imgW="2209680" imgH="507960" progId="Equation.DSMT4">
                  <p:embed/>
                </p:oleObj>
              </mc:Choice>
              <mc:Fallback>
                <p:oleObj name="Equation" r:id="rId11" imgW="22096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57380" y="1608674"/>
                        <a:ext cx="3950618" cy="908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7693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45725" y="1425131"/>
            <a:ext cx="10027899" cy="8053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 mol es la unidad en química que mide la cantidad de sustancia en moles.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Para realizar cálculos químicos estequiométricos básicos, se debe </a:t>
            </a:r>
            <a:r>
              <a:rPr kumimoji="0" lang="es-ES" altLang="es-MX" b="0" i="0" u="none" strike="noStrike" cap="none" normalizeH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convertir ppm a moles o micromoles.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 es la tabla que acompaña  la serie de problemas (</a:t>
            </a:r>
            <a:r>
              <a:rPr lang="es-ES" alt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a 8</a:t>
            </a: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del capito 11 de </a:t>
            </a:r>
            <a:r>
              <a:rPr lang="es-ES" altLang="es-MX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Faure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234015"/>
              </p:ext>
            </p:extLst>
          </p:nvPr>
        </p:nvGraphicFramePr>
        <p:xfrm>
          <a:off x="745725" y="3325746"/>
          <a:ext cx="7505701" cy="2950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3577">
                  <a:extLst>
                    <a:ext uri="{9D8B030D-6E8A-4147-A177-3AD203B41FA5}">
                      <a16:colId xmlns:a16="http://schemas.microsoft.com/office/drawing/2014/main" val="3454310047"/>
                    </a:ext>
                  </a:extLst>
                </a:gridCol>
                <a:gridCol w="601331">
                  <a:extLst>
                    <a:ext uri="{9D8B030D-6E8A-4147-A177-3AD203B41FA5}">
                      <a16:colId xmlns:a16="http://schemas.microsoft.com/office/drawing/2014/main" val="2450510784"/>
                    </a:ext>
                  </a:extLst>
                </a:gridCol>
                <a:gridCol w="553224">
                  <a:extLst>
                    <a:ext uri="{9D8B030D-6E8A-4147-A177-3AD203B41FA5}">
                      <a16:colId xmlns:a16="http://schemas.microsoft.com/office/drawing/2014/main" val="3793713549"/>
                    </a:ext>
                  </a:extLst>
                </a:gridCol>
                <a:gridCol w="761686">
                  <a:extLst>
                    <a:ext uri="{9D8B030D-6E8A-4147-A177-3AD203B41FA5}">
                      <a16:colId xmlns:a16="http://schemas.microsoft.com/office/drawing/2014/main" val="684376761"/>
                    </a:ext>
                  </a:extLst>
                </a:gridCol>
                <a:gridCol w="761686">
                  <a:extLst>
                    <a:ext uri="{9D8B030D-6E8A-4147-A177-3AD203B41FA5}">
                      <a16:colId xmlns:a16="http://schemas.microsoft.com/office/drawing/2014/main" val="3553984816"/>
                    </a:ext>
                  </a:extLst>
                </a:gridCol>
                <a:gridCol w="994797">
                  <a:extLst>
                    <a:ext uri="{9D8B030D-6E8A-4147-A177-3AD203B41FA5}">
                      <a16:colId xmlns:a16="http://schemas.microsoft.com/office/drawing/2014/main" val="767702542"/>
                    </a:ext>
                  </a:extLst>
                </a:gridCol>
                <a:gridCol w="859972">
                  <a:extLst>
                    <a:ext uri="{9D8B030D-6E8A-4147-A177-3AD203B41FA5}">
                      <a16:colId xmlns:a16="http://schemas.microsoft.com/office/drawing/2014/main" val="971502750"/>
                    </a:ext>
                  </a:extLst>
                </a:gridCol>
                <a:gridCol w="1121228">
                  <a:extLst>
                    <a:ext uri="{9D8B030D-6E8A-4147-A177-3AD203B41FA5}">
                      <a16:colId xmlns:a16="http://schemas.microsoft.com/office/drawing/2014/main" val="33730022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036316901"/>
                    </a:ext>
                  </a:extLst>
                </a:gridCol>
              </a:tblGrid>
              <a:tr h="29508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PFG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mol/</a:t>
                      </a:r>
                      <a:r>
                        <a:rPr lang="es-MX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mL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mol/L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g/L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639331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HCO</a:t>
                      </a:r>
                      <a:r>
                        <a:rPr lang="es-MX" sz="14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4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101.0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0.00165574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0.00165574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197260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0.00042708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40468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s-MX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35.45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0.00042313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374566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3.0645E-05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646357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s-MX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0.00085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498353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s-MX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0.00031667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694932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22.98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0.00047868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361204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7.9487E-05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997386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=H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9.8333E-05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971569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MX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-7.2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279247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461464" y="2545773"/>
            <a:ext cx="7646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ppm = mg/L      </a:t>
            </a:r>
            <a:r>
              <a:rPr lang="es-MX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(mg/L)/1000</a:t>
            </a:r>
            <a:r>
              <a:rPr lang="es-MX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=gr/L</a:t>
            </a:r>
            <a:r>
              <a:rPr lang="es-MX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(gr/PFG)/L=</a:t>
            </a:r>
            <a:r>
              <a:rPr lang="es-MX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mol/L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(mol/1000)/L=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s-MX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mol/L 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2062897" y="2832895"/>
            <a:ext cx="1164772" cy="4928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4011440" y="2884327"/>
            <a:ext cx="54429" cy="4414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>
            <a:off x="4925841" y="2832895"/>
            <a:ext cx="767442" cy="4928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6014411" y="2832895"/>
            <a:ext cx="1752600" cy="4928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4196497" y="2832895"/>
            <a:ext cx="3690257" cy="4928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745725" y="240191"/>
            <a:ext cx="64748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 7, Capitulo 11 </a:t>
            </a:r>
            <a:r>
              <a:rPr lang="es-MX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Faure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datos para resolver este problema se muestra en la tabla inferior</a:t>
            </a:r>
          </a:p>
        </p:txBody>
      </p:sp>
    </p:spTree>
    <p:extLst>
      <p:ext uri="{BB962C8B-B14F-4D97-AF65-F5344CB8AC3E}">
        <p14:creationId xmlns:p14="http://schemas.microsoft.com/office/powerpoint/2010/main" val="979157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58216" y="124936"/>
            <a:ext cx="4215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 7, Capitulo 11 </a:t>
            </a:r>
            <a:r>
              <a:rPr lang="es-MX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Faure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58104"/>
              </p:ext>
            </p:extLst>
          </p:nvPr>
        </p:nvGraphicFramePr>
        <p:xfrm>
          <a:off x="628904" y="882535"/>
          <a:ext cx="6674104" cy="304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1272">
                  <a:extLst>
                    <a:ext uri="{9D8B030D-6E8A-4147-A177-3AD203B41FA5}">
                      <a16:colId xmlns:a16="http://schemas.microsoft.com/office/drawing/2014/main" val="345431004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50510784"/>
                    </a:ext>
                  </a:extLst>
                </a:gridCol>
                <a:gridCol w="841248">
                  <a:extLst>
                    <a:ext uri="{9D8B030D-6E8A-4147-A177-3AD203B41FA5}">
                      <a16:colId xmlns:a16="http://schemas.microsoft.com/office/drawing/2014/main" val="3793713549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97150275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337300224"/>
                    </a:ext>
                  </a:extLst>
                </a:gridCol>
                <a:gridCol w="877824">
                  <a:extLst>
                    <a:ext uri="{9D8B030D-6E8A-4147-A177-3AD203B41FA5}">
                      <a16:colId xmlns:a16="http://schemas.microsoft.com/office/drawing/2014/main" val="30363169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PFG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mol/</a:t>
                      </a:r>
                      <a:r>
                        <a:rPr lang="es-MX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mL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mol/L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g/L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63933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HCO</a:t>
                      </a:r>
                      <a:r>
                        <a:rPr lang="es-MX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8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101.0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0.00165574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19726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0.00042708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4046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35.45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0.00042313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37456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3.0645E-05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64635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0.00085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49835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0.00031667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0.0076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69493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22.98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0.00047868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36120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7.9487E-05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99738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=H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9.8333E-05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97156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-7.2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279247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628904" y="4477697"/>
            <a:ext cx="7067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Ahora hay que calcular la fuerza iónica de la solución Rio Mississippi</a:t>
            </a:r>
          </a:p>
          <a:p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-MX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es la concentración expresada en moles y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s-MX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las cagas de los iones</a:t>
            </a:r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615206"/>
              </p:ext>
            </p:extLst>
          </p:nvPr>
        </p:nvGraphicFramePr>
        <p:xfrm>
          <a:off x="8440166" y="4366753"/>
          <a:ext cx="1652413" cy="868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" name="Equation" r:id="rId3" imgW="749160" imgH="393480" progId="Equation.DSMT4">
                  <p:embed/>
                </p:oleObj>
              </mc:Choice>
              <mc:Fallback>
                <p:oleObj name="Equation" r:id="rId3" imgW="7491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40166" y="4366753"/>
                        <a:ext cx="1652413" cy="8682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235297"/>
              </p:ext>
            </p:extLst>
          </p:nvPr>
        </p:nvGraphicFramePr>
        <p:xfrm>
          <a:off x="7574302" y="882535"/>
          <a:ext cx="3788641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0933">
                  <a:extLst>
                    <a:ext uri="{9D8B030D-6E8A-4147-A177-3AD203B41FA5}">
                      <a16:colId xmlns:a16="http://schemas.microsoft.com/office/drawing/2014/main" val="4242687067"/>
                    </a:ext>
                  </a:extLst>
                </a:gridCol>
                <a:gridCol w="1211661">
                  <a:extLst>
                    <a:ext uri="{9D8B030D-6E8A-4147-A177-3AD203B41FA5}">
                      <a16:colId xmlns:a16="http://schemas.microsoft.com/office/drawing/2014/main" val="3783628504"/>
                    </a:ext>
                  </a:extLst>
                </a:gridCol>
                <a:gridCol w="1146047">
                  <a:extLst>
                    <a:ext uri="{9D8B030D-6E8A-4147-A177-3AD203B41FA5}">
                      <a16:colId xmlns:a16="http://schemas.microsoft.com/office/drawing/2014/main" val="87100562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mol/L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carga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77596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1.665x10</a:t>
                      </a:r>
                      <a:r>
                        <a:rPr lang="es-MX" sz="18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2269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0.426x10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76145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0.423x10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436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0.0306x10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89073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0.848x10-3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7705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0.312x10-3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23661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0.478x10-3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59234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0.079x10-3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06327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=H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0.098x10-3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850653"/>
                  </a:ext>
                </a:extLst>
              </a:tr>
            </a:tbl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498284"/>
              </p:ext>
            </p:extLst>
          </p:nvPr>
        </p:nvGraphicFramePr>
        <p:xfrm>
          <a:off x="141985" y="5408804"/>
          <a:ext cx="11879712" cy="855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" name="Equation" r:id="rId5" imgW="8115120" imgH="583920" progId="Equation.DSMT4">
                  <p:embed/>
                </p:oleObj>
              </mc:Choice>
              <mc:Fallback>
                <p:oleObj name="Equation" r:id="rId5" imgW="811512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985" y="5408804"/>
                        <a:ext cx="11879712" cy="855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ector recto de flecha 13"/>
          <p:cNvCxnSpPr/>
          <p:nvPr/>
        </p:nvCxnSpPr>
        <p:spPr>
          <a:xfrm flipV="1">
            <a:off x="1584960" y="1280160"/>
            <a:ext cx="7551928" cy="42428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V="1">
            <a:off x="2048256" y="1280160"/>
            <a:ext cx="8436864" cy="43545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to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314712"/>
              </p:ext>
            </p:extLst>
          </p:nvPr>
        </p:nvGraphicFramePr>
        <p:xfrm>
          <a:off x="1708626" y="6100694"/>
          <a:ext cx="2359838" cy="629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" name="Equation" r:id="rId7" imgW="1714320" imgH="457200" progId="Equation.DSMT4">
                  <p:embed/>
                </p:oleObj>
              </mc:Choice>
              <mc:Fallback>
                <p:oleObj name="Equation" r:id="rId7" imgW="171432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08626" y="6100694"/>
                        <a:ext cx="2359838" cy="629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5318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422831" y="1391508"/>
          <a:ext cx="4149169" cy="4400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7284">
                  <a:extLst>
                    <a:ext uri="{9D8B030D-6E8A-4147-A177-3AD203B41FA5}">
                      <a16:colId xmlns:a16="http://schemas.microsoft.com/office/drawing/2014/main" val="2420663390"/>
                    </a:ext>
                  </a:extLst>
                </a:gridCol>
                <a:gridCol w="1032095">
                  <a:extLst>
                    <a:ext uri="{9D8B030D-6E8A-4147-A177-3AD203B41FA5}">
                      <a16:colId xmlns:a16="http://schemas.microsoft.com/office/drawing/2014/main" val="3144359689"/>
                    </a:ext>
                  </a:extLst>
                </a:gridCol>
                <a:gridCol w="1149790">
                  <a:extLst>
                    <a:ext uri="{9D8B030D-6E8A-4147-A177-3AD203B41FA5}">
                      <a16:colId xmlns:a16="http://schemas.microsoft.com/office/drawing/2014/main" val="904473220"/>
                    </a:ext>
                  </a:extLst>
                </a:gridCol>
              </a:tblGrid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Temperatura °C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191811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0.4883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0.3241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273343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0.4921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0.3249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328833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0.4960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0.3258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884787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0.5000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0.3262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076562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0.5042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0.3273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658571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MX" sz="2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0.5085</a:t>
                      </a:r>
                      <a:endParaRPr lang="es-MX" sz="2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0.3281</a:t>
                      </a:r>
                      <a:endParaRPr lang="es-MX" sz="2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845905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0.5130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0.3290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979459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0.5175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0.3297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62739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0.5221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0.3305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654823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0.5271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0.3314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450179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0.5319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0.3321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196468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0.5371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0.3329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173979"/>
                  </a:ext>
                </a:extLst>
              </a:tr>
              <a:tr h="269859"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0.5425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0.3338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46681"/>
                  </a:ext>
                </a:extLst>
              </a:tr>
            </a:tbl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5343630" y="3274935"/>
          <a:ext cx="5910740" cy="1586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2" name="Equation" r:id="rId3" imgW="1892160" imgH="507960" progId="Equation.DSMT4">
                  <p:embed/>
                </p:oleObj>
              </mc:Choice>
              <mc:Fallback>
                <p:oleObj name="Equation" r:id="rId3" imgW="1892160" imgH="50796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43630" y="3274935"/>
                        <a:ext cx="5910740" cy="1586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ector recto de flecha 6"/>
          <p:cNvCxnSpPr/>
          <p:nvPr/>
        </p:nvCxnSpPr>
        <p:spPr>
          <a:xfrm>
            <a:off x="3069125" y="1620570"/>
            <a:ext cx="4481465" cy="22814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3295461" y="3404103"/>
            <a:ext cx="4255129" cy="570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6966641" y="4385385"/>
            <a:ext cx="11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A=0.51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/>
        </p:nvGraphicFramePr>
        <p:xfrm>
          <a:off x="8150295" y="2104538"/>
          <a:ext cx="3104075" cy="656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3" name="Equation" r:id="rId5" imgW="622080" imgH="164880" progId="Equation.DSMT4">
                  <p:embed/>
                </p:oleObj>
              </mc:Choice>
              <mc:Fallback>
                <p:oleObj name="Equation" r:id="rId5" imgW="622080" imgH="164880" progId="Equation.DSMT4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50295" y="2104538"/>
                        <a:ext cx="3104075" cy="6567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Conector recto de flecha 5"/>
          <p:cNvCxnSpPr/>
          <p:nvPr/>
        </p:nvCxnSpPr>
        <p:spPr>
          <a:xfrm>
            <a:off x="8299000" y="2679826"/>
            <a:ext cx="854053" cy="10094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8299000" y="2670772"/>
            <a:ext cx="1035123" cy="17146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984430"/>
              </p:ext>
            </p:extLst>
          </p:nvPr>
        </p:nvGraphicFramePr>
        <p:xfrm>
          <a:off x="8448893" y="5201306"/>
          <a:ext cx="2700581" cy="590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4" name="Equation" r:id="rId7" imgW="812520" imgH="177480" progId="Equation.DSMT4">
                  <p:embed/>
                </p:oleObj>
              </mc:Choice>
              <mc:Fallback>
                <p:oleObj name="Equation" r:id="rId7" imgW="812520" imgH="17748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48893" y="5201306"/>
                        <a:ext cx="2700581" cy="5907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/>
          <p:cNvCxnSpPr/>
          <p:nvPr/>
        </p:nvCxnSpPr>
        <p:spPr>
          <a:xfrm flipH="1" flipV="1">
            <a:off x="7957997" y="4209862"/>
            <a:ext cx="561314" cy="11654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8448893" y="2498756"/>
            <a:ext cx="2315677" cy="14032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304800" y="442145"/>
            <a:ext cx="1054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Ahora hay que calcular el coeficiente de actividad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para cada uno de los iones de la solución  Rio Mississippi</a:t>
            </a:r>
          </a:p>
        </p:txBody>
      </p:sp>
    </p:spTree>
    <p:extLst>
      <p:ext uri="{BB962C8B-B14F-4D97-AF65-F5344CB8AC3E}">
        <p14:creationId xmlns:p14="http://schemas.microsoft.com/office/powerpoint/2010/main" val="3695931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04800" y="442145"/>
            <a:ext cx="1054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Ahora hay que calcular el coeficiente de actividad (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s-MX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para cada uno de los iones de la solución  Rio Mississippi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59927"/>
              </p:ext>
            </p:extLst>
          </p:nvPr>
        </p:nvGraphicFramePr>
        <p:xfrm>
          <a:off x="457454" y="1011497"/>
          <a:ext cx="3773170" cy="1055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" name="Equation" r:id="rId3" imgW="1815840" imgH="507960" progId="Equation.DSMT4">
                  <p:embed/>
                </p:oleObj>
              </mc:Choice>
              <mc:Fallback>
                <p:oleObj name="Equation" r:id="rId3" imgW="181584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454" y="1011497"/>
                        <a:ext cx="3773170" cy="10554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6694"/>
              </p:ext>
            </p:extLst>
          </p:nvPr>
        </p:nvGraphicFramePr>
        <p:xfrm>
          <a:off x="5459984" y="1011497"/>
          <a:ext cx="405765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" name="Equation" r:id="rId5" imgW="1815840" imgH="457200" progId="Equation.DSMT4">
                  <p:embed/>
                </p:oleObj>
              </mc:Choice>
              <mc:Fallback>
                <p:oleObj name="Equation" r:id="rId5" imgW="1815840" imgH="457200" progId="Equation.DSMT4">
                  <p:embed/>
                  <p:pic>
                    <p:nvPicPr>
                      <p:cNvPr id="20" name="Objeto 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59984" y="1011497"/>
                        <a:ext cx="405765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929721"/>
              </p:ext>
            </p:extLst>
          </p:nvPr>
        </p:nvGraphicFramePr>
        <p:xfrm>
          <a:off x="457200" y="2179638"/>
          <a:ext cx="8332788" cy="450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" name="Equation" r:id="rId7" imgW="4952880" imgH="2679480" progId="Equation.DSMT4">
                  <p:embed/>
                </p:oleObj>
              </mc:Choice>
              <mc:Fallback>
                <p:oleObj name="Equation" r:id="rId7" imgW="4952880" imgH="267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200" y="2179638"/>
                        <a:ext cx="8332788" cy="4503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484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282425"/>
              </p:ext>
            </p:extLst>
          </p:nvPr>
        </p:nvGraphicFramePr>
        <p:xfrm>
          <a:off x="431038" y="477234"/>
          <a:ext cx="9862752" cy="4299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65659">
                  <a:extLst>
                    <a:ext uri="{9D8B030D-6E8A-4147-A177-3AD203B41FA5}">
                      <a16:colId xmlns:a16="http://schemas.microsoft.com/office/drawing/2014/main" val="3917164284"/>
                    </a:ext>
                  </a:extLst>
                </a:gridCol>
                <a:gridCol w="1050202">
                  <a:extLst>
                    <a:ext uri="{9D8B030D-6E8A-4147-A177-3AD203B41FA5}">
                      <a16:colId xmlns:a16="http://schemas.microsoft.com/office/drawing/2014/main" val="4037599542"/>
                    </a:ext>
                  </a:extLst>
                </a:gridCol>
                <a:gridCol w="2697933">
                  <a:extLst>
                    <a:ext uri="{9D8B030D-6E8A-4147-A177-3AD203B41FA5}">
                      <a16:colId xmlns:a16="http://schemas.microsoft.com/office/drawing/2014/main" val="3589361636"/>
                    </a:ext>
                  </a:extLst>
                </a:gridCol>
                <a:gridCol w="1783532">
                  <a:extLst>
                    <a:ext uri="{9D8B030D-6E8A-4147-A177-3AD203B41FA5}">
                      <a16:colId xmlns:a16="http://schemas.microsoft.com/office/drawing/2014/main" val="1481274626"/>
                    </a:ext>
                  </a:extLst>
                </a:gridCol>
                <a:gridCol w="1765426">
                  <a:extLst>
                    <a:ext uri="{9D8B030D-6E8A-4147-A177-3AD203B41FA5}">
                      <a16:colId xmlns:a16="http://schemas.microsoft.com/office/drawing/2014/main" val="1322638377"/>
                    </a:ext>
                  </a:extLst>
                </a:gridCol>
              </a:tblGrid>
              <a:tr h="733425">
                <a:tc>
                  <a:txBody>
                    <a:bodyPr/>
                    <a:lstStyle/>
                    <a:p>
                      <a:pPr algn="ctr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Concentración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25771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Carga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mol/L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s-MX" sz="18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29475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s-MX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9.30E-01</a:t>
                      </a:r>
                      <a:endParaRPr lang="es-MX" sz="18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1.67E-03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1.55E-03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82157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7.47E-01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4.26E-04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3.18E-04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12566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s-MX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9.30E-01</a:t>
                      </a:r>
                      <a:endParaRPr lang="es-MX" sz="18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4.23E-04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3.93E-04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17225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s-MX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9.30E-01</a:t>
                      </a:r>
                      <a:endParaRPr lang="es-MX" sz="18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3.00E-05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2.79E-05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29855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7.49E-01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8.48E-04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6.35E-04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27979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s-MX" sz="18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7.47E-01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3.12E-04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2.33E-04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53833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8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9.30E-01</a:t>
                      </a:r>
                      <a:endParaRPr lang="es-MX" sz="18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4.78E-04</a:t>
                      </a:r>
                      <a:endParaRPr lang="es-MX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4.44E-04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88631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8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9.30E-01</a:t>
                      </a:r>
                      <a:endParaRPr lang="es-MX" sz="18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7.90E-05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7.35E-05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71217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[H</a:t>
                      </a:r>
                      <a:r>
                        <a:rPr lang="es-MX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]=(SiO</a:t>
                      </a:r>
                      <a:r>
                        <a:rPr lang="es-MX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)=(H</a:t>
                      </a:r>
                      <a:r>
                        <a:rPr lang="es-MX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MX" sz="1800" b="1" i="0" u="none" strike="noStrike" dirty="0">
                        <a:solidFill>
                          <a:srgbClr val="4F622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MX" sz="1800" b="1" i="0" u="none" strike="noStrike" dirty="0">
                        <a:solidFill>
                          <a:srgbClr val="4F622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800" b="1" i="0" u="none" strike="noStrike">
                        <a:solidFill>
                          <a:srgbClr val="4F622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9.80E-05</a:t>
                      </a:r>
                      <a:endParaRPr lang="es-MX" sz="1800" b="1" i="0" u="none" strike="noStrike">
                        <a:solidFill>
                          <a:srgbClr val="4F622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800" b="1" i="0" u="none" strike="noStrike" dirty="0">
                        <a:solidFill>
                          <a:srgbClr val="4F622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57748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MX" sz="18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s-MX" sz="18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-7.2</a:t>
                      </a:r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9382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A=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9608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I=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4.50E-03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533292"/>
                  </a:ext>
                </a:extLst>
              </a:tr>
            </a:tbl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946475"/>
              </p:ext>
            </p:extLst>
          </p:nvPr>
        </p:nvGraphicFramePr>
        <p:xfrm>
          <a:off x="338818" y="5114699"/>
          <a:ext cx="7156450" cy="157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4" name="Equation" r:id="rId3" imgW="3682800" imgH="812520" progId="Equation.DSMT4">
                  <p:embed/>
                </p:oleObj>
              </mc:Choice>
              <mc:Fallback>
                <p:oleObj name="Equation" r:id="rId3" imgW="368280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8818" y="5114699"/>
                        <a:ext cx="7156450" cy="1579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Conector recto de flecha 4"/>
          <p:cNvCxnSpPr/>
          <p:nvPr/>
        </p:nvCxnSpPr>
        <p:spPr>
          <a:xfrm flipV="1">
            <a:off x="6443720" y="3298372"/>
            <a:ext cx="2493451" cy="20247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ject 4">
            <a:extLst>
              <a:ext uri="{63B3BB69-23CF-44E3-9099-C40C66FF867C}">
                <a14:compatExt xmlns:a14="http://schemas.microsoft.com/office/drawing/2010/main" spid="_x0000_s1028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1107" y="477234"/>
            <a:ext cx="2162613" cy="737254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 flipV="1">
            <a:off x="6150429" y="2743201"/>
            <a:ext cx="2786742" cy="33963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310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282468"/>
              </p:ext>
            </p:extLst>
          </p:nvPr>
        </p:nvGraphicFramePr>
        <p:xfrm>
          <a:off x="186284" y="1197367"/>
          <a:ext cx="1942849" cy="177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6" name="Equation" r:id="rId3" imgW="1193760" imgH="1091880" progId="Equation.DSMT4">
                  <p:embed/>
                </p:oleObj>
              </mc:Choice>
              <mc:Fallback>
                <p:oleObj name="Equation" r:id="rId3" imgW="1193760" imgH="109188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6284" y="1197367"/>
                        <a:ext cx="1942849" cy="177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079578"/>
              </p:ext>
            </p:extLst>
          </p:nvPr>
        </p:nvGraphicFramePr>
        <p:xfrm>
          <a:off x="5016068" y="131676"/>
          <a:ext cx="33321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7" name="Equation" r:id="rId5" imgW="1828800" imgH="228600" progId="Equation.DSMT4">
                  <p:embed/>
                </p:oleObj>
              </mc:Choice>
              <mc:Fallback>
                <p:oleObj name="Equation" r:id="rId5" imgW="1828800" imgH="228600" progId="Equation.DSMT4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16068" y="131676"/>
                        <a:ext cx="3332162" cy="41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433496"/>
              </p:ext>
            </p:extLst>
          </p:nvPr>
        </p:nvGraphicFramePr>
        <p:xfrm>
          <a:off x="3775075" y="5003800"/>
          <a:ext cx="29908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8" name="Equation" r:id="rId7" imgW="1904760" imgH="253800" progId="Equation.DSMT4">
                  <p:embed/>
                </p:oleObj>
              </mc:Choice>
              <mc:Fallback>
                <p:oleObj name="Equation" r:id="rId7" imgW="1904760" imgH="25380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75075" y="5003800"/>
                        <a:ext cx="29908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789715"/>
              </p:ext>
            </p:extLst>
          </p:nvPr>
        </p:nvGraphicFramePr>
        <p:xfrm>
          <a:off x="2689570" y="925190"/>
          <a:ext cx="9153052" cy="3523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2838">
                  <a:extLst>
                    <a:ext uri="{9D8B030D-6E8A-4147-A177-3AD203B41FA5}">
                      <a16:colId xmlns:a16="http://schemas.microsoft.com/office/drawing/2014/main" val="3079808984"/>
                    </a:ext>
                  </a:extLst>
                </a:gridCol>
                <a:gridCol w="932838">
                  <a:extLst>
                    <a:ext uri="{9D8B030D-6E8A-4147-A177-3AD203B41FA5}">
                      <a16:colId xmlns:a16="http://schemas.microsoft.com/office/drawing/2014/main" val="4151996013"/>
                    </a:ext>
                  </a:extLst>
                </a:gridCol>
                <a:gridCol w="932838">
                  <a:extLst>
                    <a:ext uri="{9D8B030D-6E8A-4147-A177-3AD203B41FA5}">
                      <a16:colId xmlns:a16="http://schemas.microsoft.com/office/drawing/2014/main" val="2024542502"/>
                    </a:ext>
                  </a:extLst>
                </a:gridCol>
                <a:gridCol w="932838">
                  <a:extLst>
                    <a:ext uri="{9D8B030D-6E8A-4147-A177-3AD203B41FA5}">
                      <a16:colId xmlns:a16="http://schemas.microsoft.com/office/drawing/2014/main" val="2546762581"/>
                    </a:ext>
                  </a:extLst>
                </a:gridCol>
                <a:gridCol w="1663562">
                  <a:extLst>
                    <a:ext uri="{9D8B030D-6E8A-4147-A177-3AD203B41FA5}">
                      <a16:colId xmlns:a16="http://schemas.microsoft.com/office/drawing/2014/main" val="255106382"/>
                    </a:ext>
                  </a:extLst>
                </a:gridCol>
                <a:gridCol w="1476994">
                  <a:extLst>
                    <a:ext uri="{9D8B030D-6E8A-4147-A177-3AD203B41FA5}">
                      <a16:colId xmlns:a16="http://schemas.microsoft.com/office/drawing/2014/main" val="2885875836"/>
                    </a:ext>
                  </a:extLst>
                </a:gridCol>
                <a:gridCol w="932838">
                  <a:extLst>
                    <a:ext uri="{9D8B030D-6E8A-4147-A177-3AD203B41FA5}">
                      <a16:colId xmlns:a16="http://schemas.microsoft.com/office/drawing/2014/main" val="1905251775"/>
                    </a:ext>
                  </a:extLst>
                </a:gridCol>
                <a:gridCol w="1348306">
                  <a:extLst>
                    <a:ext uri="{9D8B030D-6E8A-4147-A177-3AD203B41FA5}">
                      <a16:colId xmlns:a16="http://schemas.microsoft.com/office/drawing/2014/main" val="3206069299"/>
                    </a:ext>
                  </a:extLst>
                </a:gridCol>
              </a:tblGrid>
              <a:tr h="2610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</a:rPr>
                        <a:t>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</a:rPr>
                        <a:t>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</a:rPr>
                        <a:t>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</a:rPr>
                        <a:t>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</a:rPr>
                        <a:t>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</a:rPr>
                        <a:t>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>
                          <a:effectLst/>
                        </a:rPr>
                        <a:t>7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</a:rPr>
                        <a:t>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266691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ion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ppm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l-GR" sz="1400" b="1" u="none" strike="noStrike" dirty="0">
                          <a:effectLst/>
                        </a:rPr>
                        <a:t>μ</a:t>
                      </a:r>
                      <a:r>
                        <a:rPr lang="es-MX" sz="1400" b="1" u="none" strike="noStrike" dirty="0">
                          <a:effectLst/>
                        </a:rPr>
                        <a:t>mol/</a:t>
                      </a:r>
                      <a:r>
                        <a:rPr lang="es-MX" sz="1400" b="1" u="none" strike="noStrike" dirty="0" err="1">
                          <a:effectLst/>
                        </a:rPr>
                        <a:t>mL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mol/L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Actividades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Actividades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log</a:t>
                      </a:r>
                      <a:r>
                        <a:rPr lang="es-MX" sz="1400" b="1" u="none" strike="noStrike" baseline="-25000" dirty="0">
                          <a:effectLst/>
                        </a:rPr>
                        <a:t>10</a:t>
                      </a:r>
                      <a:r>
                        <a:rPr lang="es-MX" sz="1400" b="1" u="none" strike="noStrike" dirty="0">
                          <a:effectLst/>
                        </a:rPr>
                        <a:t>(6)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(7)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869730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HCO</a:t>
                      </a:r>
                      <a:r>
                        <a:rPr lang="es-MX" sz="1400" u="none" strike="noStrike" baseline="-250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s-MX" sz="1400" u="none" strike="noStrike" baseline="300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101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1.655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1.66E-03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0.001655*</a:t>
                      </a:r>
                      <a:r>
                        <a:rPr lang="es-MX" sz="1400" b="1" u="none" strike="noStrike" dirty="0">
                          <a:effectLst/>
                        </a:rPr>
                        <a:t>0.929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1.54E-03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-2.81318629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(-2.8131)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692617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SO</a:t>
                      </a:r>
                      <a:r>
                        <a:rPr lang="es-MX" sz="1400" u="none" strike="noStrike" baseline="-25000" dirty="0">
                          <a:solidFill>
                            <a:srgbClr val="0070C0"/>
                          </a:solidFill>
                          <a:effectLst/>
                        </a:rPr>
                        <a:t>4</a:t>
                      </a:r>
                      <a:r>
                        <a:rPr lang="es-MX" sz="1400" u="none" strike="noStrike" baseline="30000" dirty="0">
                          <a:solidFill>
                            <a:srgbClr val="0070C0"/>
                          </a:solidFill>
                          <a:effectLst/>
                        </a:rPr>
                        <a:t>2-</a:t>
                      </a:r>
                      <a:endParaRPr lang="es-MX" sz="1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41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0.426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0.426E-03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0.000426*0.747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3.18E-04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-3.4972698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(-3.4927)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202967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Cl</a:t>
                      </a:r>
                      <a:r>
                        <a:rPr lang="es-MX" sz="1400" u="none" strike="noStrike" baseline="300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15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0.423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0.423E-03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0.000423*</a:t>
                      </a:r>
                      <a:r>
                        <a:rPr lang="es-MX" sz="1400" b="1" u="none" strike="noStrike" dirty="0">
                          <a:effectLst/>
                        </a:rPr>
                        <a:t>0.929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3.93E-04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-3.40564392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(-3.4056)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941860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NO</a:t>
                      </a:r>
                      <a:r>
                        <a:rPr lang="es-MX" sz="1400" u="none" strike="noStrike" baseline="-25000">
                          <a:effectLst/>
                        </a:rPr>
                        <a:t>3</a:t>
                      </a:r>
                      <a:r>
                        <a:rPr lang="es-MX" sz="1400" u="none" strike="noStrike" baseline="30000">
                          <a:effectLst/>
                        </a:rPr>
                        <a:t>-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1.9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0.03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0.030E-03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0.00003*</a:t>
                      </a:r>
                      <a:r>
                        <a:rPr lang="es-MX" sz="1400" b="1" u="none" strike="noStrike" dirty="0">
                          <a:effectLst/>
                        </a:rPr>
                        <a:t>0.929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2.79E-05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-4.55486303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(-4.5548)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13622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Ca</a:t>
                      </a:r>
                      <a:r>
                        <a:rPr lang="es-MX" sz="1400" u="none" strike="noStrike" baseline="30000" dirty="0">
                          <a:solidFill>
                            <a:srgbClr val="0070C0"/>
                          </a:solidFill>
                          <a:effectLst/>
                        </a:rPr>
                        <a:t>2+</a:t>
                      </a:r>
                      <a:endParaRPr lang="es-MX" sz="1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34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0.848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0.848E-03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0.000848*0.747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6.33E-04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-3.19828355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(-3.1982)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560878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Mg</a:t>
                      </a:r>
                      <a:r>
                        <a:rPr lang="es-MX" sz="1400" u="none" strike="noStrike" baseline="30000" dirty="0">
                          <a:solidFill>
                            <a:srgbClr val="0070C0"/>
                          </a:solidFill>
                          <a:effectLst/>
                        </a:rPr>
                        <a:t>2+</a:t>
                      </a:r>
                      <a:endParaRPr lang="es-MX" sz="1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7.6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0.312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0.312E-03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0.000312*0.747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2.33E-04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-3.6325248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(-3.6325)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280250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Na</a:t>
                      </a:r>
                      <a:r>
                        <a:rPr lang="es-MX" sz="1400" u="none" strike="noStrike" baseline="3000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11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0.478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0.478E-03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0.000478*</a:t>
                      </a:r>
                      <a:r>
                        <a:rPr lang="es-MX" sz="1400" b="1" u="none" strike="noStrike" dirty="0">
                          <a:effectLst/>
                        </a:rPr>
                        <a:t>0.929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4.44E-04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-3.35255639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solidFill>
                            <a:srgbClr val="FF0000"/>
                          </a:solidFill>
                          <a:effectLst/>
                        </a:rPr>
                        <a:t>(-3.3525)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51219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es-MX" sz="1400" u="none" strike="noStrike" baseline="3000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3.1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0.079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0.079E-03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0.000079*</a:t>
                      </a:r>
                      <a:r>
                        <a:rPr lang="es-MX" sz="1400" b="1" u="none" strike="noStrike" dirty="0">
                          <a:effectLst/>
                        </a:rPr>
                        <a:t>0.929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7.34E-05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>
                          <a:effectLst/>
                        </a:rPr>
                        <a:t>-4.13435719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(-4.1243)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454912"/>
                  </a:ext>
                </a:extLst>
              </a:tr>
              <a:tr h="32626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SiO</a:t>
                      </a:r>
                      <a:r>
                        <a:rPr lang="es-MX" sz="1400" u="none" strike="noStrike" baseline="-25000" dirty="0">
                          <a:solidFill>
                            <a:srgbClr val="0070C0"/>
                          </a:solidFill>
                          <a:effectLst/>
                        </a:rPr>
                        <a:t>2</a:t>
                      </a:r>
                      <a:endParaRPr lang="es-MX" sz="1400" b="0" i="0" u="none" strike="noStrike" baseline="-250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5.9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>
                          <a:effectLst/>
                        </a:rPr>
                        <a:t>0.098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0.0980E-03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>
                          <a:effectLst/>
                        </a:rPr>
                        <a:t>0.0980E-03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9.80E-05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>
                          <a:effectLst/>
                        </a:rPr>
                        <a:t>-4.00877392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</a:rPr>
                        <a:t>10</a:t>
                      </a:r>
                      <a:r>
                        <a:rPr lang="es-MX" sz="1400" b="1" u="none" strike="noStrike" baseline="30000" dirty="0">
                          <a:effectLst/>
                        </a:rPr>
                        <a:t>(-4.0087)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486555"/>
                  </a:ext>
                </a:extLst>
              </a:tr>
            </a:tbl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953359"/>
              </p:ext>
            </p:extLst>
          </p:nvPr>
        </p:nvGraphicFramePr>
        <p:xfrm>
          <a:off x="7305675" y="5391150"/>
          <a:ext cx="3951288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9" name="Equation" r:id="rId9" imgW="3124080" imgH="1079280" progId="Equation.DSMT4">
                  <p:embed/>
                </p:oleObj>
              </mc:Choice>
              <mc:Fallback>
                <p:oleObj name="Equation" r:id="rId9" imgW="3124080" imgH="107928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05675" y="5391150"/>
                        <a:ext cx="3951288" cy="1363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830649"/>
              </p:ext>
            </p:extLst>
          </p:nvPr>
        </p:nvGraphicFramePr>
        <p:xfrm>
          <a:off x="409575" y="5680075"/>
          <a:ext cx="3427413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0" name="Equation" r:id="rId11" imgW="1600200" imgH="380880" progId="Equation.DSMT4">
                  <p:embed/>
                </p:oleObj>
              </mc:Choice>
              <mc:Fallback>
                <p:oleObj name="Equation" r:id="rId11" imgW="1600200" imgH="380880" progId="Equation.DSMT4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9575" y="5680075"/>
                        <a:ext cx="3427413" cy="814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287353" y="4998822"/>
            <a:ext cx="3499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se midió y se asume que</a:t>
            </a:r>
          </a:p>
        </p:txBody>
      </p:sp>
      <p:cxnSp>
        <p:nvCxnSpPr>
          <p:cNvPr id="3" name="Conector recto de flecha 2"/>
          <p:cNvCxnSpPr>
            <a:stCxn id="11" idx="0"/>
          </p:cNvCxnSpPr>
          <p:nvPr/>
        </p:nvCxnSpPr>
        <p:spPr>
          <a:xfrm flipV="1">
            <a:off x="9281319" y="3693815"/>
            <a:ext cx="1546626" cy="16973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H="1" flipV="1">
            <a:off x="534156" y="2869950"/>
            <a:ext cx="8455853" cy="30600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V="1">
            <a:off x="2996697" y="5368154"/>
            <a:ext cx="1215427" cy="5618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 flipV="1">
            <a:off x="3232087" y="6246891"/>
            <a:ext cx="3978338" cy="3308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V="1">
            <a:off x="7842591" y="4318503"/>
            <a:ext cx="3346172" cy="20938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lecha curvada hacia abajo 24"/>
          <p:cNvSpPr/>
          <p:nvPr/>
        </p:nvSpPr>
        <p:spPr>
          <a:xfrm rot="10800000">
            <a:off x="8693026" y="4494179"/>
            <a:ext cx="2579049" cy="28388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graphicFrame>
        <p:nvGraphicFramePr>
          <p:cNvPr id="17" name="Obje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603691"/>
              </p:ext>
            </p:extLst>
          </p:nvPr>
        </p:nvGraphicFramePr>
        <p:xfrm>
          <a:off x="173337" y="3192104"/>
          <a:ext cx="1942849" cy="150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1" name="Equation" r:id="rId13" imgW="1346040" imgH="1041120" progId="Equation.DSMT4">
                  <p:embed/>
                </p:oleObj>
              </mc:Choice>
              <mc:Fallback>
                <p:oleObj name="Equation" r:id="rId13" imgW="1346040" imgH="104112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73337" y="3192104"/>
                        <a:ext cx="1942849" cy="1502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ector recto de flecha 6"/>
          <p:cNvCxnSpPr/>
          <p:nvPr/>
        </p:nvCxnSpPr>
        <p:spPr>
          <a:xfrm flipH="1">
            <a:off x="3395050" y="470780"/>
            <a:ext cx="1621018" cy="12041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>
            <a:off x="3232087" y="475758"/>
            <a:ext cx="1783981" cy="1866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H="1">
            <a:off x="3232087" y="487834"/>
            <a:ext cx="1783981" cy="32059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H="1">
            <a:off x="3232087" y="484298"/>
            <a:ext cx="1783981" cy="35304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>
          <a:xfrm>
            <a:off x="141708" y="395355"/>
            <a:ext cx="2149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Parámetros ambientales del problema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9982550" y="6029563"/>
            <a:ext cx="215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 7 resuelto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3395050" y="6437052"/>
            <a:ext cx="215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 7 resuelto</a:t>
            </a:r>
          </a:p>
        </p:txBody>
      </p:sp>
    </p:spTree>
    <p:extLst>
      <p:ext uri="{BB962C8B-B14F-4D97-AF65-F5344CB8AC3E}">
        <p14:creationId xmlns:p14="http://schemas.microsoft.com/office/powerpoint/2010/main" val="1350434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64727" y="873782"/>
            <a:ext cx="10854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Sí albita y caolinita estuvieran en equilibrio en el agua del Rio Mississippi, los valores de                     y                   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deberían satisfacer 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ecuación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155406" y="2324841"/>
            <a:ext cx="333937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Deberían de satisfacer la ecuación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Pero 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así</a:t>
            </a: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932360"/>
              </p:ext>
            </p:extLst>
          </p:nvPr>
        </p:nvGraphicFramePr>
        <p:xfrm>
          <a:off x="6155406" y="2638639"/>
          <a:ext cx="4322763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0" name="Equation" r:id="rId3" imgW="1574640" imgH="380880" progId="Equation.DSMT4">
                  <p:embed/>
                </p:oleObj>
              </mc:Choice>
              <mc:Fallback>
                <p:oleObj name="Equation" r:id="rId3" imgW="1574640" imgH="38088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55406" y="2638639"/>
                        <a:ext cx="4322763" cy="1046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875328"/>
              </p:ext>
            </p:extLst>
          </p:nvPr>
        </p:nvGraphicFramePr>
        <p:xfrm>
          <a:off x="659756" y="1951919"/>
          <a:ext cx="4981575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1" name="Equation" r:id="rId5" imgW="2869920" imgH="533160" progId="Equation.DSMT4">
                  <p:embed/>
                </p:oleObj>
              </mc:Choice>
              <mc:Fallback>
                <p:oleObj name="Equation" r:id="rId5" imgW="2869920" imgH="53316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9756" y="1951919"/>
                        <a:ext cx="4981575" cy="925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082175"/>
              </p:ext>
            </p:extLst>
          </p:nvPr>
        </p:nvGraphicFramePr>
        <p:xfrm>
          <a:off x="749435" y="3047742"/>
          <a:ext cx="401955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2" name="Equation" r:id="rId7" imgW="2286000" imgH="558720" progId="Equation.DSMT4">
                  <p:embed/>
                </p:oleObj>
              </mc:Choice>
              <mc:Fallback>
                <p:oleObj name="Equation" r:id="rId7" imgW="2286000" imgH="558720" progId="Equation.DSMT4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9435" y="3047742"/>
                        <a:ext cx="4019550" cy="98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458104"/>
              </p:ext>
            </p:extLst>
          </p:nvPr>
        </p:nvGraphicFramePr>
        <p:xfrm>
          <a:off x="1744475" y="4149787"/>
          <a:ext cx="2228394" cy="746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3" name="Equation" r:id="rId9" imgW="1295280" imgH="431640" progId="Equation.DSMT4">
                  <p:embed/>
                </p:oleObj>
              </mc:Choice>
              <mc:Fallback>
                <p:oleObj name="Equation" r:id="rId9" imgW="1295280" imgH="431640" progId="Equation.DSMT4">
                  <p:embed/>
                  <p:pic>
                    <p:nvPicPr>
                      <p:cNvPr id="13" name="Objeto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44475" y="4149787"/>
                        <a:ext cx="2228394" cy="746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504257" y="5083774"/>
            <a:ext cx="10860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Podemos observar que el agua del Rio Mississippi no esta en equilibrio  con caolinita y albita. Alguien por flojera o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negligencia asumió el valor de              igual al del             en ves de calcularlo con la formula  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486150" y="5982351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lo tanto el valor asumido de</a:t>
            </a:r>
          </a:p>
        </p:txBody>
      </p:sp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586206"/>
              </p:ext>
            </p:extLst>
          </p:nvPr>
        </p:nvGraphicFramePr>
        <p:xfrm>
          <a:off x="3572630" y="5949368"/>
          <a:ext cx="26304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4" name="Equation" r:id="rId11" imgW="1244520" imgH="253800" progId="Equation.DSMT4">
                  <p:embed/>
                </p:oleObj>
              </mc:Choice>
              <mc:Fallback>
                <p:oleObj name="Equation" r:id="rId11" imgW="1244520" imgH="253800" progId="Equation.DSMT4">
                  <p:embed/>
                  <p:pic>
                    <p:nvPicPr>
                      <p:cNvPr id="16" name="Objeto 1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72630" y="5949368"/>
                        <a:ext cx="26304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uadroTexto 17"/>
          <p:cNvSpPr txBox="1"/>
          <p:nvPr/>
        </p:nvSpPr>
        <p:spPr>
          <a:xfrm>
            <a:off x="6155406" y="5993885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 que calcularlo con los valores medidos</a:t>
            </a:r>
          </a:p>
        </p:txBody>
      </p:sp>
      <p:cxnSp>
        <p:nvCxnSpPr>
          <p:cNvPr id="3" name="Conector recto de flecha 2"/>
          <p:cNvCxnSpPr/>
          <p:nvPr/>
        </p:nvCxnSpPr>
        <p:spPr>
          <a:xfrm flipH="1">
            <a:off x="2598344" y="1142384"/>
            <a:ext cx="5994892" cy="10993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H="1">
            <a:off x="5641331" y="1215265"/>
            <a:ext cx="4765277" cy="11266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371983"/>
              </p:ext>
            </p:extLst>
          </p:nvPr>
        </p:nvGraphicFramePr>
        <p:xfrm>
          <a:off x="8593235" y="731227"/>
          <a:ext cx="1056587" cy="739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5" name="Equation" r:id="rId13" imgW="761760" imgH="533160" progId="Equation.DSMT4">
                  <p:embed/>
                </p:oleObj>
              </mc:Choice>
              <mc:Fallback>
                <p:oleObj name="Equation" r:id="rId13" imgW="76176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593235" y="731227"/>
                        <a:ext cx="1056587" cy="739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69035"/>
              </p:ext>
            </p:extLst>
          </p:nvPr>
        </p:nvGraphicFramePr>
        <p:xfrm>
          <a:off x="9893642" y="873782"/>
          <a:ext cx="1466373" cy="396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6" name="Equation" r:id="rId15" imgW="939600" imgH="253800" progId="Equation.DSMT4">
                  <p:embed/>
                </p:oleObj>
              </mc:Choice>
              <mc:Fallback>
                <p:oleObj name="Equation" r:id="rId15" imgW="9396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893642" y="873782"/>
                        <a:ext cx="1466373" cy="3963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Conector recto de flecha 20"/>
          <p:cNvCxnSpPr/>
          <p:nvPr/>
        </p:nvCxnSpPr>
        <p:spPr>
          <a:xfrm flipH="1">
            <a:off x="2215738" y="2441997"/>
            <a:ext cx="464088" cy="17859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H="1">
            <a:off x="3014804" y="2441997"/>
            <a:ext cx="2471596" cy="17859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>
            <a:off x="2759210" y="1470838"/>
            <a:ext cx="5557577" cy="871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H="1">
            <a:off x="3433800" y="4030404"/>
            <a:ext cx="3351523" cy="7077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to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165951"/>
              </p:ext>
            </p:extLst>
          </p:nvPr>
        </p:nvGraphicFramePr>
        <p:xfrm>
          <a:off x="3433800" y="5417620"/>
          <a:ext cx="682531" cy="315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7" name="Equation" r:id="rId17" imgW="495000" imgH="228600" progId="Equation.DSMT4">
                  <p:embed/>
                </p:oleObj>
              </mc:Choice>
              <mc:Fallback>
                <p:oleObj name="Equation" r:id="rId17" imgW="4950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33800" y="5417620"/>
                        <a:ext cx="682531" cy="3150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o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426533"/>
              </p:ext>
            </p:extLst>
          </p:nvPr>
        </p:nvGraphicFramePr>
        <p:xfrm>
          <a:off x="5331789" y="5390273"/>
          <a:ext cx="489590" cy="352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58" name="Equation" r:id="rId19" imgW="317160" imgH="228600" progId="Equation.DSMT4">
                  <p:embed/>
                </p:oleObj>
              </mc:Choice>
              <mc:Fallback>
                <p:oleObj name="Equation" r:id="rId19" imgW="3171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331789" y="5390273"/>
                        <a:ext cx="489590" cy="352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CuadroTexto 21"/>
          <p:cNvSpPr txBox="1"/>
          <p:nvPr/>
        </p:nvSpPr>
        <p:spPr>
          <a:xfrm>
            <a:off x="447114" y="170030"/>
            <a:ext cx="131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 8</a:t>
            </a:r>
          </a:p>
        </p:txBody>
      </p:sp>
    </p:spTree>
    <p:extLst>
      <p:ext uri="{BB962C8B-B14F-4D97-AF65-F5344CB8AC3E}">
        <p14:creationId xmlns:p14="http://schemas.microsoft.com/office/powerpoint/2010/main" val="2774385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16460" y="254162"/>
            <a:ext cx="10502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Despejamos                                             de                                                                             y sustituimos valores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574817"/>
              </p:ext>
            </p:extLst>
          </p:nvPr>
        </p:nvGraphicFramePr>
        <p:xfrm>
          <a:off x="417513" y="3360738"/>
          <a:ext cx="4430712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6" name="Equation" r:id="rId3" imgW="2286000" imgH="533160" progId="Equation.DSMT4">
                  <p:embed/>
                </p:oleObj>
              </mc:Choice>
              <mc:Fallback>
                <p:oleObj name="Equation" r:id="rId3" imgW="2286000" imgH="533160" progId="Equation.DSMT4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7513" y="3360738"/>
                        <a:ext cx="4430712" cy="1033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626880"/>
              </p:ext>
            </p:extLst>
          </p:nvPr>
        </p:nvGraphicFramePr>
        <p:xfrm>
          <a:off x="417042" y="1574737"/>
          <a:ext cx="5786437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7" name="Equation" r:id="rId5" imgW="3606480" imgH="723600" progId="Equation.DSMT4">
                  <p:embed/>
                </p:oleObj>
              </mc:Choice>
              <mc:Fallback>
                <p:oleObj name="Equation" r:id="rId5" imgW="3606480" imgH="723600" progId="Equation.DSMT4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7042" y="1574737"/>
                        <a:ext cx="5786437" cy="1160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0177281"/>
              </p:ext>
            </p:extLst>
          </p:nvPr>
        </p:nvGraphicFramePr>
        <p:xfrm>
          <a:off x="7138517" y="1754125"/>
          <a:ext cx="2514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8" name="Equation" r:id="rId7" imgW="1434960" imgH="253800" progId="Equation.DSMT4">
                  <p:embed/>
                </p:oleObj>
              </mc:Choice>
              <mc:Fallback>
                <p:oleObj name="Equation" r:id="rId7" imgW="1434960" imgH="25380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38517" y="1754125"/>
                        <a:ext cx="25146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131105" y="5734364"/>
            <a:ext cx="11593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Rio Mississippi cae en el campo de estabilidad de la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caolinita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por lo tanto, se disolverá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albita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formar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caolinita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alcanzar el equilibrio, por lo que el agua en Baton Rouge se vera turbia “chocolatosa” por el contenido de la arcilla caolinita. 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 8 resuelto</a:t>
            </a:r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62448"/>
              </p:ext>
            </p:extLst>
          </p:nvPr>
        </p:nvGraphicFramePr>
        <p:xfrm>
          <a:off x="7194079" y="2333562"/>
          <a:ext cx="429101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9" name="Equation" r:id="rId9" imgW="2400120" imgH="279360" progId="Equation.DSMT4">
                  <p:embed/>
                </p:oleObj>
              </mc:Choice>
              <mc:Fallback>
                <p:oleObj name="Equation" r:id="rId9" imgW="2400120" imgH="27936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94079" y="2333562"/>
                        <a:ext cx="4291013" cy="50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2649538" y="4770438"/>
          <a:ext cx="690403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0" name="Equation" r:id="rId11" imgW="2844720" imgH="355320" progId="Equation.DSMT4">
                  <p:embed/>
                </p:oleObj>
              </mc:Choice>
              <mc:Fallback>
                <p:oleObj name="Equation" r:id="rId11" imgW="2844720" imgH="355320" progId="Equation.DSMT4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49538" y="4770438"/>
                        <a:ext cx="6904037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161330"/>
              </p:ext>
            </p:extLst>
          </p:nvPr>
        </p:nvGraphicFramePr>
        <p:xfrm>
          <a:off x="424979" y="801625"/>
          <a:ext cx="1980998" cy="821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1" name="Equation" r:id="rId13" imgW="1346040" imgH="558720" progId="Equation.DSMT4">
                  <p:embed/>
                </p:oleObj>
              </mc:Choice>
              <mc:Fallback>
                <p:oleObj name="Equation" r:id="rId13" imgW="1346040" imgH="558720" progId="Equation.DSMT4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4979" y="801625"/>
                        <a:ext cx="1980998" cy="821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ector recto de flecha 8"/>
          <p:cNvCxnSpPr/>
          <p:nvPr/>
        </p:nvCxnSpPr>
        <p:spPr>
          <a:xfrm>
            <a:off x="2405977" y="1219763"/>
            <a:ext cx="681024" cy="5182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o 23"/>
          <p:cNvGrpSpPr/>
          <p:nvPr/>
        </p:nvGrpSpPr>
        <p:grpSpPr>
          <a:xfrm>
            <a:off x="6418909" y="3348638"/>
            <a:ext cx="3938256" cy="416837"/>
            <a:chOff x="6409855" y="3494751"/>
            <a:chExt cx="3938256" cy="416837"/>
          </a:xfrm>
        </p:grpSpPr>
        <p:cxnSp>
          <p:nvCxnSpPr>
            <p:cNvPr id="15" name="Conector recto de flecha 14"/>
            <p:cNvCxnSpPr/>
            <p:nvPr/>
          </p:nvCxnSpPr>
          <p:spPr>
            <a:xfrm flipH="1" flipV="1">
              <a:off x="6409855" y="3494751"/>
              <a:ext cx="9052" cy="41683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>
              <a:off x="6418907" y="3911588"/>
              <a:ext cx="392920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/>
            <p:cNvCxnSpPr/>
            <p:nvPr/>
          </p:nvCxnSpPr>
          <p:spPr>
            <a:xfrm flipV="1">
              <a:off x="10348111" y="3494751"/>
              <a:ext cx="0" cy="41683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de flecha 22"/>
            <p:cNvCxnSpPr/>
            <p:nvPr/>
          </p:nvCxnSpPr>
          <p:spPr>
            <a:xfrm flipV="1">
              <a:off x="9478978" y="3494751"/>
              <a:ext cx="0" cy="41683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Objeto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071455"/>
              </p:ext>
            </p:extLst>
          </p:nvPr>
        </p:nvGraphicFramePr>
        <p:xfrm>
          <a:off x="6201626" y="3074642"/>
          <a:ext cx="337225" cy="273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2" name="Equation" r:id="rId15" imgW="203040" imgH="164880" progId="Equation.DSMT4">
                  <p:embed/>
                </p:oleObj>
              </mc:Choice>
              <mc:Fallback>
                <p:oleObj name="Equation" r:id="rId15" imgW="203040" imgH="164880" progId="Equation.DSMT4">
                  <p:embed/>
                  <p:pic>
                    <p:nvPicPr>
                      <p:cNvPr id="25" name="Objeto 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201626" y="3074642"/>
                        <a:ext cx="337225" cy="273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o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908898"/>
              </p:ext>
            </p:extLst>
          </p:nvPr>
        </p:nvGraphicFramePr>
        <p:xfrm>
          <a:off x="9955803" y="3082341"/>
          <a:ext cx="628390" cy="283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3" name="Equation" r:id="rId17" imgW="393480" imgH="177480" progId="Equation.DSMT4">
                  <p:embed/>
                </p:oleObj>
              </mc:Choice>
              <mc:Fallback>
                <p:oleObj name="Equation" r:id="rId17" imgW="393480" imgH="177480" progId="Equation.DSMT4">
                  <p:embed/>
                  <p:pic>
                    <p:nvPicPr>
                      <p:cNvPr id="26" name="Objeto 2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955803" y="3082341"/>
                        <a:ext cx="628390" cy="283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o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256423"/>
              </p:ext>
            </p:extLst>
          </p:nvPr>
        </p:nvGraphicFramePr>
        <p:xfrm>
          <a:off x="5991556" y="1008793"/>
          <a:ext cx="459263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4" name="Equation" r:id="rId19" imgW="2565360" imgH="203040" progId="Equation.DSMT4">
                  <p:embed/>
                </p:oleObj>
              </mc:Choice>
              <mc:Fallback>
                <p:oleObj name="Equation" r:id="rId19" imgW="2565360" imgH="203040" progId="Equation.DSMT4">
                  <p:embed/>
                  <p:pic>
                    <p:nvPicPr>
                      <p:cNvPr id="27" name="Objeto 2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91556" y="1008793"/>
                        <a:ext cx="4592637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Conector recto de flecha 28"/>
          <p:cNvCxnSpPr/>
          <p:nvPr/>
        </p:nvCxnSpPr>
        <p:spPr>
          <a:xfrm flipH="1">
            <a:off x="6538851" y="2588034"/>
            <a:ext cx="4686978" cy="5884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9488032" y="2067725"/>
            <a:ext cx="869133" cy="10341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/>
          <p:nvPr/>
        </p:nvCxnSpPr>
        <p:spPr>
          <a:xfrm>
            <a:off x="4528982" y="4760645"/>
            <a:ext cx="200081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/>
          <p:nvPr/>
        </p:nvCxnSpPr>
        <p:spPr>
          <a:xfrm>
            <a:off x="4528981" y="5634038"/>
            <a:ext cx="200081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to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195456"/>
              </p:ext>
            </p:extLst>
          </p:nvPr>
        </p:nvGraphicFramePr>
        <p:xfrm>
          <a:off x="9379324" y="3045626"/>
          <a:ext cx="217415" cy="304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5" name="Equation" r:id="rId21" imgW="126720" imgH="177480" progId="Equation.DSMT4">
                  <p:embed/>
                </p:oleObj>
              </mc:Choice>
              <mc:Fallback>
                <p:oleObj name="Equation" r:id="rId21" imgW="126720" imgH="177480" progId="Equation.DSMT4">
                  <p:embed/>
                  <p:pic>
                    <p:nvPicPr>
                      <p:cNvPr id="38" name="Objeto 3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379324" y="3045626"/>
                        <a:ext cx="217415" cy="304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9782891"/>
              </p:ext>
            </p:extLst>
          </p:nvPr>
        </p:nvGraphicFramePr>
        <p:xfrm>
          <a:off x="1853388" y="265845"/>
          <a:ext cx="2007581" cy="405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6" name="Equation" r:id="rId23" imgW="1257120" imgH="253800" progId="Equation.DSMT4">
                  <p:embed/>
                </p:oleObj>
              </mc:Choice>
              <mc:Fallback>
                <p:oleObj name="Equation" r:id="rId23" imgW="12571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853388" y="265845"/>
                        <a:ext cx="2007581" cy="4055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o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457411"/>
              </p:ext>
            </p:extLst>
          </p:nvPr>
        </p:nvGraphicFramePr>
        <p:xfrm>
          <a:off x="4745569" y="0"/>
          <a:ext cx="3826234" cy="925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7" name="Equation" r:id="rId25" imgW="1574640" imgH="380880" progId="Equation.DSMT4">
                  <p:embed/>
                </p:oleObj>
              </mc:Choice>
              <mc:Fallback>
                <p:oleObj name="Equation" r:id="rId25" imgW="1574640" imgH="38088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745569" y="0"/>
                        <a:ext cx="3826234" cy="925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/>
          <p:cNvCxnSpPr/>
          <p:nvPr/>
        </p:nvCxnSpPr>
        <p:spPr>
          <a:xfrm flipV="1">
            <a:off x="6110610" y="1976375"/>
            <a:ext cx="2870428" cy="4668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5159848" y="3887804"/>
            <a:ext cx="64654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 una deficiencia de </a:t>
            </a:r>
            <a:r>
              <a:rPr lang="es-MX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4.292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moles de H</a:t>
            </a:r>
            <a:r>
              <a:rPr lang="es-MX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entonces para cumplir con </a:t>
            </a:r>
            <a:r>
              <a:rPr lang="es-MX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tiene que aumentar H</a:t>
            </a:r>
            <a:r>
              <a:rPr lang="es-MX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para eso la reacción tiene que ocurrir hacia al </a:t>
            </a:r>
            <a:r>
              <a:rPr lang="es-MX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derecha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al ocurrir cae al campo de la caolinita </a:t>
            </a:r>
          </a:p>
        </p:txBody>
      </p:sp>
      <p:cxnSp>
        <p:nvCxnSpPr>
          <p:cNvPr id="17" name="Conector recto de flecha 16"/>
          <p:cNvCxnSpPr/>
          <p:nvPr/>
        </p:nvCxnSpPr>
        <p:spPr>
          <a:xfrm flipH="1">
            <a:off x="8691328" y="4344037"/>
            <a:ext cx="2073242" cy="5267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>
            <a:off x="6101556" y="4760645"/>
            <a:ext cx="2291007" cy="157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echa curvada hacia arriba 29"/>
          <p:cNvSpPr/>
          <p:nvPr/>
        </p:nvSpPr>
        <p:spPr>
          <a:xfrm>
            <a:off x="6427961" y="3366592"/>
            <a:ext cx="3938256" cy="288944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cxnSp>
        <p:nvCxnSpPr>
          <p:cNvPr id="33" name="Conector recto de flecha 32"/>
          <p:cNvCxnSpPr>
            <a:stCxn id="30" idx="3"/>
          </p:cNvCxnSpPr>
          <p:nvPr/>
        </p:nvCxnSpPr>
        <p:spPr>
          <a:xfrm flipH="1">
            <a:off x="7194079" y="3655536"/>
            <a:ext cx="1184951" cy="300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 flipH="1">
            <a:off x="6538851" y="4517679"/>
            <a:ext cx="894044" cy="8057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723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2609</Words>
  <Application>Microsoft Office PowerPoint</Application>
  <PresentationFormat>Panorámica</PresentationFormat>
  <Paragraphs>573</Paragraphs>
  <Slides>25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9" baseType="lpstr">
      <vt:lpstr>Arial</vt:lpstr>
      <vt:lpstr>Arial,BoldItalic</vt:lpstr>
      <vt:lpstr>Calibri</vt:lpstr>
      <vt:lpstr>Calibri Light</vt:lpstr>
      <vt:lpstr>Mathematica1</vt:lpstr>
      <vt:lpstr>Meiryo</vt:lpstr>
      <vt:lpstr>SymbolMT</vt:lpstr>
      <vt:lpstr>Times New Roman</vt:lpstr>
      <vt:lpstr>TimesNewRoman</vt:lpstr>
      <vt:lpstr>TimesNewRoman,Bold</vt:lpstr>
      <vt:lpstr>TimesNewRoman,BoldItalic</vt:lpstr>
      <vt:lpstr>TimesNewRoman,Italic</vt:lpstr>
      <vt:lpstr>Tema de Office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Pece</dc:creator>
  <cp:lastModifiedBy>el beneficiario</cp:lastModifiedBy>
  <cp:revision>95</cp:revision>
  <dcterms:created xsi:type="dcterms:W3CDTF">2019-03-29T15:50:16Z</dcterms:created>
  <dcterms:modified xsi:type="dcterms:W3CDTF">2021-11-23T15:29:16Z</dcterms:modified>
</cp:coreProperties>
</file>