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0" r:id="rId14"/>
  </p:sldIdLst>
  <p:sldSz cx="12192000" cy="6858000"/>
  <p:notesSz cx="6858000" cy="9144000"/>
  <p:defaultTextStyle>
    <a:defPPr>
      <a:defRPr lang="es-MX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8" autoAdjust="0"/>
    <p:restoredTop sz="94660"/>
  </p:normalViewPr>
  <p:slideViewPr>
    <p:cSldViewPr snapToGrid="0">
      <p:cViewPr varScale="1">
        <p:scale>
          <a:sx n="92" d="100"/>
          <a:sy n="92" d="100"/>
        </p:scale>
        <p:origin x="10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98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s-MX" sz="1398" b="1" noProof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Línea de equilibrio 3An↔Gr+2Ci+Czo</a:t>
            </a:r>
            <a:endParaRPr lang="es-MX" sz="1400" b="1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6759152702066086"/>
          <c:y val="2.941172695711324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Linea de equilibrio</c:v>
          </c:tx>
          <c:spPr>
            <a:ln w="19024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1"/>
              </a:solidFill>
              <a:ln w="9512">
                <a:solidFill>
                  <a:schemeClr val="accent1"/>
                </a:solidFill>
              </a:ln>
              <a:effectLst/>
            </c:spPr>
          </c:marker>
          <c:xVal>
            <c:numRef>
              <c:f>Hoja1!$A$2:$A$17</c:f>
              <c:numCache>
                <c:formatCode>General</c:formatCode>
                <c:ptCount val="16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419.72</c:v>
                </c:pt>
                <c:pt idx="5">
                  <c:v>450</c:v>
                </c:pt>
                <c:pt idx="6">
                  <c:v>500</c:v>
                </c:pt>
                <c:pt idx="7">
                  <c:v>550</c:v>
                </c:pt>
                <c:pt idx="8">
                  <c:v>600</c:v>
                </c:pt>
                <c:pt idx="9">
                  <c:v>650</c:v>
                </c:pt>
                <c:pt idx="10">
                  <c:v>700</c:v>
                </c:pt>
                <c:pt idx="11">
                  <c:v>750</c:v>
                </c:pt>
                <c:pt idx="12">
                  <c:v>800</c:v>
                </c:pt>
                <c:pt idx="13">
                  <c:v>850</c:v>
                </c:pt>
                <c:pt idx="14">
                  <c:v>900</c:v>
                </c:pt>
                <c:pt idx="15">
                  <c:v>950</c:v>
                </c:pt>
              </c:numCache>
            </c:numRef>
          </c:xVal>
          <c:yVal>
            <c:numRef>
              <c:f>Hoja1!$B$2:$B$17</c:f>
              <c:numCache>
                <c:formatCode>General</c:formatCode>
                <c:ptCount val="16"/>
                <c:pt idx="0">
                  <c:v>-6441.33</c:v>
                </c:pt>
                <c:pt idx="1">
                  <c:v>-4426.33</c:v>
                </c:pt>
                <c:pt idx="2">
                  <c:v>-2411.33</c:v>
                </c:pt>
                <c:pt idx="3">
                  <c:v>-396.33000000000084</c:v>
                </c:pt>
                <c:pt idx="4">
                  <c:v>1.0280000000002474</c:v>
                </c:pt>
                <c:pt idx="5">
                  <c:v>611.17000000000007</c:v>
                </c:pt>
                <c:pt idx="6">
                  <c:v>1618.67</c:v>
                </c:pt>
                <c:pt idx="7">
                  <c:v>2626.17</c:v>
                </c:pt>
                <c:pt idx="8">
                  <c:v>3633.67</c:v>
                </c:pt>
                <c:pt idx="9">
                  <c:v>4641.1699999999983</c:v>
                </c:pt>
                <c:pt idx="10">
                  <c:v>5648.6699999999983</c:v>
                </c:pt>
                <c:pt idx="11">
                  <c:v>6656.1699999999983</c:v>
                </c:pt>
                <c:pt idx="12">
                  <c:v>7663.6699999999983</c:v>
                </c:pt>
                <c:pt idx="13">
                  <c:v>8671.17</c:v>
                </c:pt>
                <c:pt idx="14">
                  <c:v>9678.67</c:v>
                </c:pt>
                <c:pt idx="15">
                  <c:v>10686.17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A7D-4896-8540-F00A2D4C5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44932112"/>
        <c:axId val="1"/>
      </c:scatterChart>
      <c:valAx>
        <c:axId val="644932112"/>
        <c:scaling>
          <c:orientation val="minMax"/>
        </c:scaling>
        <c:delete val="0"/>
        <c:axPos val="b"/>
        <c:majorGridlines>
          <c:spPr>
            <a:ln w="951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398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s-MX"/>
                  <a:t>Temperatura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12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899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MX"/>
          </a:p>
        </c:txPr>
        <c:crossAx val="1"/>
        <c:crossesAt val="-8000"/>
        <c:crossBetween val="midCat"/>
      </c:valAx>
      <c:valAx>
        <c:axId val="1"/>
        <c:scaling>
          <c:orientation val="minMax"/>
        </c:scaling>
        <c:delete val="0"/>
        <c:axPos val="l"/>
        <c:majorGridlines>
          <c:spPr>
            <a:ln w="951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398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s-MX"/>
                  <a:t>Presión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12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644932112"/>
        <c:crosses val="autoZero"/>
        <c:crossBetween val="midCat"/>
      </c:valAx>
      <c:spPr>
        <a:noFill/>
        <a:ln w="2536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8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7401C-A1F5-4DA0-BD1D-83B554A05C2D}" type="datetimeFigureOut">
              <a:rPr lang="es-MX"/>
              <a:pPr>
                <a:defRPr/>
              </a:pPr>
              <a:t>27/10/2022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FE66F-594F-4EBD-A739-2EA832D7BFF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1518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8B7A5-8C43-4DC5-ADC3-CAF41599E90A}" type="datetimeFigureOut">
              <a:rPr lang="es-MX"/>
              <a:pPr>
                <a:defRPr/>
              </a:pPr>
              <a:t>27/10/2022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415DA-BEEB-4597-95E6-B33554A5572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657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FD758-C4A2-4CF0-A58F-32118C0AA6A7}" type="datetimeFigureOut">
              <a:rPr lang="es-MX"/>
              <a:pPr>
                <a:defRPr/>
              </a:pPr>
              <a:t>27/10/2022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519BF-C5BA-47BB-A517-F04A81345BF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2530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E841F-5E9B-4969-A108-E15AD26A6380}" type="datetimeFigureOut">
              <a:rPr lang="es-MX"/>
              <a:pPr>
                <a:defRPr/>
              </a:pPr>
              <a:t>27/10/2022</a:t>
            </a:fld>
            <a:endParaRPr lang="es-MX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C0B2E-762B-4526-9E30-639664D7EF0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5566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B537A-4F31-4552-8946-0218117B3F4D}" type="datetimeFigureOut">
              <a:rPr lang="es-MX"/>
              <a:pPr>
                <a:defRPr/>
              </a:pPr>
              <a:t>27/10/2022</a:t>
            </a:fld>
            <a:endParaRPr lang="es-MX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FF5BA-4F55-435B-867E-311A56E102A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1056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D3062-3C5F-423C-A5F3-435E40012CD2}" type="datetimeFigureOut">
              <a:rPr lang="es-MX"/>
              <a:pPr>
                <a:defRPr/>
              </a:pPr>
              <a:t>27/10/2022</a:t>
            </a:fld>
            <a:endParaRPr lang="es-MX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195F0-1508-44AE-8184-A031FB10A5C1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8916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75B29-1261-4265-80B5-76F7DF7B61AE}" type="datetimeFigureOut">
              <a:rPr lang="es-MX"/>
              <a:pPr>
                <a:defRPr/>
              </a:pPr>
              <a:t>27/10/2022</a:t>
            </a:fld>
            <a:endParaRPr lang="es-MX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8A4B5-CDA9-458E-8A21-14873CBA1FF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0342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9D0F1-5146-4CE9-9E18-E697B1436578}" type="datetimeFigureOut">
              <a:rPr lang="es-MX"/>
              <a:pPr>
                <a:defRPr/>
              </a:pPr>
              <a:t>27/10/2022</a:t>
            </a:fld>
            <a:endParaRPr lang="es-MX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22B57-5033-4596-A2B7-26EAF351C7C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630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1EC2E-D52D-49A5-AAF5-49BA033134D2}" type="datetimeFigureOut">
              <a:rPr lang="es-MX"/>
              <a:pPr>
                <a:defRPr/>
              </a:pPr>
              <a:t>27/10/2022</a:t>
            </a:fld>
            <a:endParaRPr lang="es-MX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878A2-8F05-4ACB-A9FC-DA87F879E68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7371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A0D92-0D81-419A-9EC1-93E0F8BFFFC6}" type="datetimeFigureOut">
              <a:rPr lang="es-MX"/>
              <a:pPr>
                <a:defRPr/>
              </a:pPr>
              <a:t>27/10/2022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948C5-7F8F-4748-9060-CB9959F0310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1889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60565-C3A3-4CB5-BACE-8F074CA9B6F3}" type="datetimeFigureOut">
              <a:rPr lang="es-MX"/>
              <a:pPr>
                <a:defRPr/>
              </a:pPr>
              <a:t>27/10/2022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DEE45-CAA0-4058-B2D1-8CF56188EE3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8793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modificar el estilo de título del patrón</a:t>
            </a:r>
            <a:endParaRPr lang="es-MX" altLang="es-MX" smtClean="0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Editar el estilo de texto del patrón</a:t>
            </a:r>
          </a:p>
          <a:p>
            <a:pPr lvl="1"/>
            <a:r>
              <a:rPr lang="es-ES" altLang="es-MX" smtClean="0"/>
              <a:t>Segundo nivel</a:t>
            </a:r>
          </a:p>
          <a:p>
            <a:pPr lvl="2"/>
            <a:r>
              <a:rPr lang="es-ES" altLang="es-MX" smtClean="0"/>
              <a:t>Tercer nivel</a:t>
            </a:r>
          </a:p>
          <a:p>
            <a:pPr lvl="3"/>
            <a:r>
              <a:rPr lang="es-ES" altLang="es-MX" smtClean="0"/>
              <a:t>Cuarto nivel</a:t>
            </a:r>
          </a:p>
          <a:p>
            <a:pPr lvl="4"/>
            <a:r>
              <a:rPr lang="es-ES" altLang="es-MX" smtClean="0"/>
              <a:t>Quinto nivel</a:t>
            </a:r>
            <a:endParaRPr lang="es-MX" altLang="es-MX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587F4F2-EA05-4CCB-ABB3-B6A464D0A006}" type="datetimeFigureOut">
              <a:rPr lang="es-MX"/>
              <a:pPr>
                <a:defRPr/>
              </a:pPr>
              <a:t>27/10/2022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1A63D1-9713-481A-BE7A-D028839B081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4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2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chart" Target="../charts/chart1.xml"/><Relationship Id="rId4" Type="http://schemas.openxmlformats.org/officeDocument/2006/relationships/image" Target="../media/image29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uadroTexto 3"/>
          <p:cNvSpPr txBox="1">
            <a:spLocks noChangeArrowheads="1"/>
          </p:cNvSpPr>
          <p:nvPr/>
        </p:nvSpPr>
        <p:spPr bwMode="auto">
          <a:xfrm>
            <a:off x="2714625" y="254000"/>
            <a:ext cx="57261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Ahora calcularemos todas las </a:t>
            </a:r>
            <a:r>
              <a:rPr lang="el-GR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‘s para la siguiente reacción </a:t>
            </a:r>
          </a:p>
        </p:txBody>
      </p:sp>
      <p:sp>
        <p:nvSpPr>
          <p:cNvPr id="2051" name="Rectángulo 4"/>
          <p:cNvSpPr>
            <a:spLocks noChangeArrowheads="1"/>
          </p:cNvSpPr>
          <p:nvPr/>
        </p:nvSpPr>
        <p:spPr bwMode="auto">
          <a:xfrm>
            <a:off x="3227388" y="674688"/>
            <a:ext cx="4700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3anortita ←→ 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grosularita + 2cianita + cuarzo</a:t>
            </a:r>
          </a:p>
        </p:txBody>
      </p:sp>
      <p:sp>
        <p:nvSpPr>
          <p:cNvPr id="2052" name="CuadroTexto 5"/>
          <p:cNvSpPr txBox="1">
            <a:spLocks noChangeArrowheads="1"/>
          </p:cNvSpPr>
          <p:nvPr/>
        </p:nvSpPr>
        <p:spPr bwMode="auto">
          <a:xfrm>
            <a:off x="603250" y="1169988"/>
            <a:ext cx="112172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Hay que recordar que para calcular todos los deltas (</a:t>
            </a:r>
            <a:r>
              <a:rPr lang="el-GR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s-MX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V, </a:t>
            </a:r>
            <a:r>
              <a:rPr lang="el-GR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s-MX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S, </a:t>
            </a:r>
            <a:r>
              <a:rPr lang="el-GR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s-MX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G y </a:t>
            </a:r>
            <a:r>
              <a:rPr lang="el-GR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s-MX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entre otros) el procedimiento es: restar los valores termodinámicos de los </a:t>
            </a:r>
            <a:r>
              <a:rPr lang="es-MX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reactantes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 a los 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productos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es decir, </a:t>
            </a:r>
            <a:r>
              <a:rPr lang="el-GR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s-MX" altLang="es-MX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Productos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s-MX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Reactantes. 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Para realizar los cálculos de los deltas respectivo, se utilizarán los datos en la siguiente tabla.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/>
        </p:nvGraphicFramePr>
        <p:xfrm>
          <a:off x="536575" y="2366963"/>
          <a:ext cx="7391402" cy="14636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9136">
                  <a:extLst>
                    <a:ext uri="{9D8B030D-6E8A-4147-A177-3AD203B41FA5}">
                      <a16:colId xmlns:a16="http://schemas.microsoft.com/office/drawing/2014/main" val="3882150358"/>
                    </a:ext>
                  </a:extLst>
                </a:gridCol>
                <a:gridCol w="1348090">
                  <a:extLst>
                    <a:ext uri="{9D8B030D-6E8A-4147-A177-3AD203B41FA5}">
                      <a16:colId xmlns:a16="http://schemas.microsoft.com/office/drawing/2014/main" val="3538198596"/>
                    </a:ext>
                  </a:extLst>
                </a:gridCol>
                <a:gridCol w="1150119">
                  <a:extLst>
                    <a:ext uri="{9D8B030D-6E8A-4147-A177-3AD203B41FA5}">
                      <a16:colId xmlns:a16="http://schemas.microsoft.com/office/drawing/2014/main" val="1806463349"/>
                    </a:ext>
                  </a:extLst>
                </a:gridCol>
                <a:gridCol w="1338664">
                  <a:extLst>
                    <a:ext uri="{9D8B030D-6E8A-4147-A177-3AD203B41FA5}">
                      <a16:colId xmlns:a16="http://schemas.microsoft.com/office/drawing/2014/main" val="955716912"/>
                    </a:ext>
                  </a:extLst>
                </a:gridCol>
                <a:gridCol w="1225536">
                  <a:extLst>
                    <a:ext uri="{9D8B030D-6E8A-4147-A177-3AD203B41FA5}">
                      <a16:colId xmlns:a16="http://schemas.microsoft.com/office/drawing/2014/main" val="1280927313"/>
                    </a:ext>
                  </a:extLst>
                </a:gridCol>
                <a:gridCol w="989857">
                  <a:extLst>
                    <a:ext uri="{9D8B030D-6E8A-4147-A177-3AD203B41FA5}">
                      <a16:colId xmlns:a16="http://schemas.microsoft.com/office/drawing/2014/main" val="668461396"/>
                    </a:ext>
                  </a:extLst>
                </a:gridCol>
              </a:tblGrid>
              <a:tr h="243946">
                <a:tc>
                  <a:txBody>
                    <a:bodyPr/>
                    <a:lstStyle/>
                    <a:p>
                      <a:pPr algn="ctr" fontAlgn="b"/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H⁰ kJ/m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S⁰  J/m K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G⁰ kJ/m 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V⁰ cm</a:t>
                      </a:r>
                      <a:r>
                        <a:rPr lang="es-MX" sz="16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/mol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V⁰ J/bar</a:t>
                      </a:r>
                      <a:endParaRPr lang="es-MX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139383"/>
                  </a:ext>
                </a:extLst>
              </a:tr>
              <a:tr h="24394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Anortita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-4227.9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199.3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-4286.521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100.79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10.079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382689"/>
                  </a:ext>
                </a:extLst>
              </a:tr>
              <a:tr h="24394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Grosularita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-6643.14</a:t>
                      </a:r>
                      <a:endParaRPr lang="es-MX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255.5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-6719.317</a:t>
                      </a:r>
                      <a:endParaRPr lang="es-MX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125.3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12.53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108282"/>
                  </a:ext>
                </a:extLst>
              </a:tr>
              <a:tr h="24394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Cianita</a:t>
                      </a:r>
                      <a:endParaRPr lang="es-MX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-2594.29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83.76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-2616.703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44.09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4.409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019444"/>
                  </a:ext>
                </a:extLst>
              </a:tr>
              <a:tr h="24394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Cuarzo</a:t>
                      </a:r>
                      <a:endParaRPr lang="es-MX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-910.7</a:t>
                      </a:r>
                      <a:endParaRPr lang="es-MX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41.46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-923.061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22.688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2.2688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817395"/>
                  </a:ext>
                </a:extLst>
              </a:tr>
              <a:tr h="24394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es-MX" sz="16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⁰</a:t>
                      </a:r>
                      <a:endParaRPr lang="es-MX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-56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-133.42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-16.221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-66.202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-6.6202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963132"/>
                  </a:ext>
                </a:extLst>
              </a:tr>
            </a:tbl>
          </a:graphicData>
        </a:graphic>
      </p:graphicFrame>
      <p:sp>
        <p:nvSpPr>
          <p:cNvPr id="2104" name="CuadroTexto 7"/>
          <p:cNvSpPr txBox="1">
            <a:spLocks noChangeArrowheads="1"/>
          </p:cNvSpPr>
          <p:nvPr/>
        </p:nvSpPr>
        <p:spPr bwMode="auto">
          <a:xfrm>
            <a:off x="603250" y="4041775"/>
            <a:ext cx="3384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Los resultados de los cálculos son:</a:t>
            </a:r>
          </a:p>
        </p:txBody>
      </p:sp>
      <p:graphicFrame>
        <p:nvGraphicFramePr>
          <p:cNvPr id="2105" name="Objeto 8"/>
          <p:cNvGraphicFramePr>
            <a:graphicFrameLocks noChangeAspect="1"/>
          </p:cNvGraphicFramePr>
          <p:nvPr/>
        </p:nvGraphicFramePr>
        <p:xfrm>
          <a:off x="1296988" y="4433888"/>
          <a:ext cx="1573212" cy="207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8" name="Equation" r:id="rId3" imgW="1231900" imgH="1625600" progId="Equation.DSMT4">
                  <p:embed/>
                </p:oleObj>
              </mc:Choice>
              <mc:Fallback>
                <p:oleObj name="Equation" r:id="rId3" imgW="1231900" imgH="1625600" progId="Equation.DSMT4">
                  <p:embed/>
                  <p:pic>
                    <p:nvPicPr>
                      <p:cNvPr id="0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988" y="4433888"/>
                        <a:ext cx="1573212" cy="207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06" name="CuadroTexto 10"/>
          <p:cNvSpPr txBox="1">
            <a:spLocks noChangeArrowheads="1"/>
          </p:cNvSpPr>
          <p:nvPr/>
        </p:nvSpPr>
        <p:spPr bwMode="auto">
          <a:xfrm>
            <a:off x="3970338" y="4044950"/>
            <a:ext cx="655478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600">
                <a:latin typeface="Times New Roman" panose="02020603050405020304" pitchFamily="18" charset="0"/>
                <a:cs typeface="Times New Roman" panose="02020603050405020304" pitchFamily="18" charset="0"/>
              </a:rPr>
              <a:t>De aquí podemos interpretar que en condiciones estándar (</a:t>
            </a:r>
            <a:r>
              <a:rPr lang="es-MX" altLang="es-MX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P=1 bar, T=25 °C</a:t>
            </a:r>
            <a:r>
              <a:rPr lang="es-MX" altLang="es-MX" sz="16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600">
                <a:latin typeface="Times New Roman" panose="02020603050405020304" pitchFamily="18" charset="0"/>
                <a:cs typeface="Times New Roman" panose="02020603050405020304" pitchFamily="18" charset="0"/>
              </a:rPr>
              <a:t>La reacción es exotérmica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600">
                <a:latin typeface="Times New Roman" panose="02020603050405020304" pitchFamily="18" charset="0"/>
                <a:cs typeface="Times New Roman" panose="02020603050405020304" pitchFamily="18" charset="0"/>
              </a:rPr>
              <a:t>Los productos son mas ordenados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600">
                <a:latin typeface="Times New Roman" panose="02020603050405020304" pitchFamily="18" charset="0"/>
                <a:cs typeface="Times New Roman" panose="02020603050405020304" pitchFamily="18" charset="0"/>
              </a:rPr>
              <a:t>Los productos son mas estables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600">
                <a:latin typeface="Times New Roman" panose="02020603050405020304" pitchFamily="18" charset="0"/>
                <a:cs typeface="Times New Roman" panose="02020603050405020304" pitchFamily="18" charset="0"/>
              </a:rPr>
              <a:t>Los productos son mas densos</a:t>
            </a:r>
          </a:p>
        </p:txBody>
      </p:sp>
      <p:grpSp>
        <p:nvGrpSpPr>
          <p:cNvPr id="2107" name="Grupo 15"/>
          <p:cNvGrpSpPr>
            <a:grpSpLocks/>
          </p:cNvGrpSpPr>
          <p:nvPr/>
        </p:nvGrpSpPr>
        <p:grpSpPr bwMode="auto">
          <a:xfrm>
            <a:off x="6881813" y="4556125"/>
            <a:ext cx="755650" cy="1751013"/>
            <a:chOff x="8514074" y="4480708"/>
            <a:chExt cx="755781" cy="1750860"/>
          </a:xfrm>
        </p:grpSpPr>
        <p:graphicFrame>
          <p:nvGraphicFramePr>
            <p:cNvPr id="2114" name="Objeto 11"/>
            <p:cNvGraphicFramePr>
              <a:graphicFrameLocks noChangeAspect="1"/>
            </p:cNvGraphicFramePr>
            <p:nvPr/>
          </p:nvGraphicFramePr>
          <p:xfrm>
            <a:off x="8514074" y="4480708"/>
            <a:ext cx="755781" cy="3191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9" name="Equation" r:id="rId5" imgW="571252" imgH="241195" progId="Equation.DSMT4">
                    <p:embed/>
                  </p:oleObj>
                </mc:Choice>
                <mc:Fallback>
                  <p:oleObj name="Equation" r:id="rId5" imgW="571252" imgH="241195" progId="Equation.DSMT4">
                    <p:embed/>
                    <p:pic>
                      <p:nvPicPr>
                        <p:cNvPr id="0" name="Objeto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14074" y="4480708"/>
                          <a:ext cx="755781" cy="3191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15" name="Objeto 12"/>
            <p:cNvGraphicFramePr>
              <a:graphicFrameLocks noChangeAspect="1"/>
            </p:cNvGraphicFramePr>
            <p:nvPr/>
          </p:nvGraphicFramePr>
          <p:xfrm>
            <a:off x="8514074" y="4922458"/>
            <a:ext cx="755781" cy="3419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0" name="Equation" r:id="rId7" imgW="533169" imgH="241195" progId="Equation.DSMT4">
                    <p:embed/>
                  </p:oleObj>
                </mc:Choice>
                <mc:Fallback>
                  <p:oleObj name="Equation" r:id="rId7" imgW="533169" imgH="241195" progId="Equation.DSMT4">
                    <p:embed/>
                    <p:pic>
                      <p:nvPicPr>
                        <p:cNvPr id="0" name="Objeto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14074" y="4922458"/>
                          <a:ext cx="755781" cy="3419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16" name="Objeto 13"/>
            <p:cNvGraphicFramePr>
              <a:graphicFrameLocks noChangeAspect="1"/>
            </p:cNvGraphicFramePr>
            <p:nvPr/>
          </p:nvGraphicFramePr>
          <p:xfrm>
            <a:off x="8521603" y="5507456"/>
            <a:ext cx="748252" cy="3231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1" name="Equation" r:id="rId9" imgW="558558" imgH="241195" progId="Equation.DSMT4">
                    <p:embed/>
                  </p:oleObj>
                </mc:Choice>
                <mc:Fallback>
                  <p:oleObj name="Equation" r:id="rId9" imgW="558558" imgH="241195" progId="Equation.DSMT4">
                    <p:embed/>
                    <p:pic>
                      <p:nvPicPr>
                        <p:cNvPr id="0" name="Objeto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21603" y="5507456"/>
                          <a:ext cx="748252" cy="3231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17" name="Objeto 14"/>
            <p:cNvGraphicFramePr>
              <a:graphicFrameLocks noChangeAspect="1"/>
            </p:cNvGraphicFramePr>
            <p:nvPr/>
          </p:nvGraphicFramePr>
          <p:xfrm>
            <a:off x="8521603" y="5915755"/>
            <a:ext cx="731356" cy="315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2" name="Equation" r:id="rId11" imgW="558558" imgH="241195" progId="Equation.DSMT4">
                    <p:embed/>
                  </p:oleObj>
                </mc:Choice>
                <mc:Fallback>
                  <p:oleObj name="Equation" r:id="rId11" imgW="558558" imgH="241195" progId="Equation.DSMT4">
                    <p:embed/>
                    <p:pic>
                      <p:nvPicPr>
                        <p:cNvPr id="0" name="Objeto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21603" y="5915755"/>
                          <a:ext cx="731356" cy="315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1E9194F7-97B2-477E-B9A4-73022A2F969D}"/>
              </a:ext>
            </a:extLst>
          </p:cNvPr>
          <p:cNvCxnSpPr/>
          <p:nvPr/>
        </p:nvCxnSpPr>
        <p:spPr>
          <a:xfrm flipV="1">
            <a:off x="2181225" y="3841750"/>
            <a:ext cx="363538" cy="601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5FDD1987-2154-4CD1-8F7A-642FCB244EBB}"/>
              </a:ext>
            </a:extLst>
          </p:cNvPr>
          <p:cNvCxnSpPr>
            <a:cxnSpLocks/>
          </p:cNvCxnSpPr>
          <p:nvPr/>
        </p:nvCxnSpPr>
        <p:spPr>
          <a:xfrm flipV="1">
            <a:off x="2087563" y="3832225"/>
            <a:ext cx="1657350" cy="1343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99604E55-67F8-4206-8CAE-BB6AD3F86312}"/>
              </a:ext>
            </a:extLst>
          </p:cNvPr>
          <p:cNvCxnSpPr>
            <a:cxnSpLocks/>
          </p:cNvCxnSpPr>
          <p:nvPr/>
        </p:nvCxnSpPr>
        <p:spPr>
          <a:xfrm flipV="1">
            <a:off x="2230438" y="3803650"/>
            <a:ext cx="2724150" cy="1847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04B29CA6-6529-4B44-98C5-479B5161B959}"/>
              </a:ext>
            </a:extLst>
          </p:cNvPr>
          <p:cNvCxnSpPr>
            <a:cxnSpLocks/>
          </p:cNvCxnSpPr>
          <p:nvPr/>
        </p:nvCxnSpPr>
        <p:spPr>
          <a:xfrm flipV="1">
            <a:off x="2278063" y="3832225"/>
            <a:ext cx="5114925" cy="2362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1309688" y="4959350"/>
            <a:ext cx="1743075" cy="538163"/>
          </a:xfrm>
          <a:prstGeom prst="rect">
            <a:avLst/>
          </a:prstGeom>
          <a:solidFill>
            <a:srgbClr val="FF00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Rectángulo 18"/>
          <p:cNvSpPr/>
          <p:nvPr/>
        </p:nvSpPr>
        <p:spPr>
          <a:xfrm>
            <a:off x="1293813" y="5999163"/>
            <a:ext cx="1743075" cy="538162"/>
          </a:xfrm>
          <a:prstGeom prst="rect">
            <a:avLst/>
          </a:prstGeom>
          <a:solidFill>
            <a:srgbClr val="FF00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uadroTexto 3"/>
          <p:cNvSpPr txBox="1">
            <a:spLocks noChangeArrowheads="1"/>
          </p:cNvSpPr>
          <p:nvPr/>
        </p:nvSpPr>
        <p:spPr bwMode="auto">
          <a:xfrm>
            <a:off x="669925" y="358775"/>
            <a:ext cx="10085388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Para la misma reacción ahora calcularemos o definiremos la línea o reacción de equilibrio en un diagrama 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 y primero determinaremos la pendiente de la línea de equilibrio, usando la ecuación de CLAYPERON y los resultados antes obtenidos.</a:t>
            </a:r>
          </a:p>
        </p:txBody>
      </p:sp>
      <p:graphicFrame>
        <p:nvGraphicFramePr>
          <p:cNvPr id="3075" name="Objeto 4"/>
          <p:cNvGraphicFramePr>
            <a:graphicFrameLocks noChangeAspect="1"/>
          </p:cNvGraphicFramePr>
          <p:nvPr/>
        </p:nvGraphicFramePr>
        <p:xfrm>
          <a:off x="3668713" y="1363663"/>
          <a:ext cx="4829175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Equation" r:id="rId3" imgW="2438400" imgH="762000" progId="Equation.DSMT4">
                  <p:embed/>
                </p:oleObj>
              </mc:Choice>
              <mc:Fallback>
                <p:oleObj name="Equation" r:id="rId3" imgW="2438400" imgH="762000" progId="Equation.DSMT4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8713" y="1363663"/>
                        <a:ext cx="4829175" cy="14922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to 5"/>
          <p:cNvGraphicFramePr>
            <a:graphicFrameLocks noChangeAspect="1"/>
          </p:cNvGraphicFramePr>
          <p:nvPr/>
        </p:nvGraphicFramePr>
        <p:xfrm>
          <a:off x="1008063" y="1465263"/>
          <a:ext cx="2009775" cy="265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Equation" r:id="rId5" imgW="1231900" imgH="1625600" progId="Equation.DSMT4">
                  <p:embed/>
                </p:oleObj>
              </mc:Choice>
              <mc:Fallback>
                <p:oleObj name="Equation" r:id="rId5" imgW="1231900" imgH="1625600" progId="Equation.DSMT4">
                  <p:embed/>
                  <p:pic>
                    <p:nvPicPr>
                      <p:cNvPr id="0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063" y="1465263"/>
                        <a:ext cx="2009775" cy="2651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ector recto de flecha 7"/>
          <p:cNvCxnSpPr/>
          <p:nvPr/>
        </p:nvCxnSpPr>
        <p:spPr>
          <a:xfrm flipV="1">
            <a:off x="2941638" y="1922463"/>
            <a:ext cx="1546225" cy="5476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V="1">
            <a:off x="3017838" y="2309813"/>
            <a:ext cx="1470025" cy="14890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9" name="CuadroTexto 11"/>
          <p:cNvSpPr txBox="1">
            <a:spLocks noChangeArrowheads="1"/>
          </p:cNvSpPr>
          <p:nvPr/>
        </p:nvSpPr>
        <p:spPr bwMode="auto">
          <a:xfrm>
            <a:off x="669925" y="4575175"/>
            <a:ext cx="10085388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El resultado de la pendiente de Clayperon es positiva=</a:t>
            </a:r>
            <a:r>
              <a:rPr lang="es-MX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20.09 bar/K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lo cual indica que la pendiente de la línea de equilibrio será positiva en un diagrama de fases de PT.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El siguiente paso es encontrar la línea de equilibrio para la reacción, por lo pronto sabemos que tendrá pendiente positiva</a:t>
            </a:r>
          </a:p>
        </p:txBody>
      </p:sp>
      <p:cxnSp>
        <p:nvCxnSpPr>
          <p:cNvPr id="14" name="Conector recto de flecha 13"/>
          <p:cNvCxnSpPr/>
          <p:nvPr/>
        </p:nvCxnSpPr>
        <p:spPr>
          <a:xfrm flipV="1">
            <a:off x="6083300" y="2200275"/>
            <a:ext cx="1398588" cy="24653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1008063" y="2200275"/>
            <a:ext cx="1933575" cy="538163"/>
          </a:xfrm>
          <a:prstGeom prst="rect">
            <a:avLst/>
          </a:prstGeom>
          <a:solidFill>
            <a:srgbClr val="FF00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ángulo 9"/>
          <p:cNvSpPr/>
          <p:nvPr/>
        </p:nvSpPr>
        <p:spPr>
          <a:xfrm>
            <a:off x="1008063" y="3530600"/>
            <a:ext cx="1933575" cy="538163"/>
          </a:xfrm>
          <a:prstGeom prst="rect">
            <a:avLst/>
          </a:prstGeom>
          <a:solidFill>
            <a:srgbClr val="FF00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083" name="Grupo 1"/>
          <p:cNvGrpSpPr>
            <a:grpSpLocks/>
          </p:cNvGrpSpPr>
          <p:nvPr/>
        </p:nvGrpSpPr>
        <p:grpSpPr bwMode="auto">
          <a:xfrm>
            <a:off x="9107488" y="2139950"/>
            <a:ext cx="2209800" cy="1390650"/>
            <a:chOff x="9107488" y="2139950"/>
            <a:chExt cx="2209800" cy="1390650"/>
          </a:xfrm>
        </p:grpSpPr>
        <p:cxnSp>
          <p:nvCxnSpPr>
            <p:cNvPr id="3" name="Conector recto 2">
              <a:extLst>
                <a:ext uri="{FF2B5EF4-FFF2-40B4-BE49-F238E27FC236}">
                  <a16:creationId xmlns:a16="http://schemas.microsoft.com/office/drawing/2014/main" id="{894F750E-4188-43D4-B030-39FACE0DA9FF}"/>
                </a:ext>
              </a:extLst>
            </p:cNvPr>
            <p:cNvCxnSpPr/>
            <p:nvPr/>
          </p:nvCxnSpPr>
          <p:spPr>
            <a:xfrm>
              <a:off x="9288463" y="2139950"/>
              <a:ext cx="0" cy="139065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35807085-D9E4-4545-B3BD-08650DCBC72E}"/>
                </a:ext>
              </a:extLst>
            </p:cNvPr>
            <p:cNvCxnSpPr/>
            <p:nvPr/>
          </p:nvCxnSpPr>
          <p:spPr>
            <a:xfrm>
              <a:off x="9304338" y="3530600"/>
              <a:ext cx="1320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BFF963EA-D5AB-41F6-B8C4-8E92FAF7AB25}"/>
                </a:ext>
              </a:extLst>
            </p:cNvPr>
            <p:cNvCxnSpPr/>
            <p:nvPr/>
          </p:nvCxnSpPr>
          <p:spPr>
            <a:xfrm flipV="1">
              <a:off x="9637713" y="2470150"/>
              <a:ext cx="1117600" cy="8239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7" name="CuadroTexto 17"/>
            <p:cNvSpPr txBox="1">
              <a:spLocks noChangeArrowheads="1"/>
            </p:cNvSpPr>
            <p:nvPr/>
          </p:nvSpPr>
          <p:spPr bwMode="auto">
            <a:xfrm rot="-2239200">
              <a:off x="9107488" y="2600325"/>
              <a:ext cx="220980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grosularita + 2cianita + cuarzo</a:t>
              </a:r>
              <a:endParaRPr lang="es-MX" altLang="es-MX" sz="1200"/>
            </a:p>
          </p:txBody>
        </p:sp>
        <p:sp>
          <p:nvSpPr>
            <p:cNvPr id="3088" name="CuadroTexto 19"/>
            <p:cNvSpPr txBox="1">
              <a:spLocks noChangeArrowheads="1"/>
            </p:cNvSpPr>
            <p:nvPr/>
          </p:nvSpPr>
          <p:spPr bwMode="auto">
            <a:xfrm rot="-2221815">
              <a:off x="9934575" y="2719388"/>
              <a:ext cx="873125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3anortita</a:t>
              </a:r>
              <a:endParaRPr lang="es-MX" altLang="es-MX" sz="12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ángulo 3"/>
          <p:cNvSpPr>
            <a:spLocks noChangeArrowheads="1"/>
          </p:cNvSpPr>
          <p:nvPr/>
        </p:nvSpPr>
        <p:spPr bwMode="auto">
          <a:xfrm>
            <a:off x="728663" y="296863"/>
            <a:ext cx="10498137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El siguiente paso es encontrar la línea de equilibrio para la reacción, por lo pronto sabemos que tendrá pendiente positiva. Para lograrlo utilizaremos la ecuación fundamental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La cual integraremos condicionando a que </a:t>
            </a:r>
            <a:r>
              <a:rPr lang="es-MX" altLang="es-MX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dT=0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por lo que el segundo termino del lado derecho desaparece de la ecuación </a:t>
            </a:r>
            <a:r>
              <a:rPr lang="es-MX" altLang="es-MX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SdT=S(0)=0 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y la ecuación                                        queda de la siguiente forma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La cual podemos integrar desde P</a:t>
            </a:r>
            <a:r>
              <a:rPr lang="es-MX" altLang="es-MX" sz="1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=1 a P=equilibrio, obteniendo la presión de equilibrio a T=cte= 25 ºC=298 K</a:t>
            </a:r>
          </a:p>
        </p:txBody>
      </p:sp>
      <p:graphicFrame>
        <p:nvGraphicFramePr>
          <p:cNvPr id="4099" name="Objeto 4"/>
          <p:cNvGraphicFramePr>
            <a:graphicFrameLocks noChangeAspect="1"/>
          </p:cNvGraphicFramePr>
          <p:nvPr/>
        </p:nvGraphicFramePr>
        <p:xfrm>
          <a:off x="4135438" y="1112838"/>
          <a:ext cx="24145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Equation" r:id="rId3" imgW="1040948" imgH="177723" progId="Equation.DSMT4">
                  <p:embed/>
                </p:oleObj>
              </mc:Choice>
              <mc:Fallback>
                <p:oleObj name="Equation" r:id="rId3" imgW="1040948" imgH="177723" progId="Equation.DSMT4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5438" y="1112838"/>
                        <a:ext cx="2414587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Conector recto de flecha 6"/>
          <p:cNvCxnSpPr/>
          <p:nvPr/>
        </p:nvCxnSpPr>
        <p:spPr>
          <a:xfrm flipH="1">
            <a:off x="3092450" y="1446213"/>
            <a:ext cx="3054350" cy="6492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01" name="Objeto 7"/>
          <p:cNvGraphicFramePr>
            <a:graphicFrameLocks noChangeAspect="1"/>
          </p:cNvGraphicFramePr>
          <p:nvPr/>
        </p:nvGraphicFramePr>
        <p:xfrm>
          <a:off x="9512300" y="1968500"/>
          <a:ext cx="12080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Equation" r:id="rId5" imgW="647419" imgH="177723" progId="Equation.DSMT4">
                  <p:embed/>
                </p:oleObj>
              </mc:Choice>
              <mc:Fallback>
                <p:oleObj name="Equation" r:id="rId5" imgW="647419" imgH="177723" progId="Equation.DSMT4">
                  <p:embed/>
                  <p:pic>
                    <p:nvPicPr>
                      <p:cNvPr id="0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12300" y="1968500"/>
                        <a:ext cx="12080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to 8"/>
          <p:cNvGraphicFramePr>
            <a:graphicFrameLocks noChangeAspect="1"/>
          </p:cNvGraphicFramePr>
          <p:nvPr/>
        </p:nvGraphicFramePr>
        <p:xfrm>
          <a:off x="7339013" y="3160713"/>
          <a:ext cx="2173287" cy="278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tion" r:id="rId7" imgW="1092200" imgH="1397000" progId="Equation.DSMT4">
                  <p:embed/>
                </p:oleObj>
              </mc:Choice>
              <mc:Fallback>
                <p:oleObj name="Equation" r:id="rId7" imgW="1092200" imgH="1397000" progId="Equation.DSMT4">
                  <p:embed/>
                  <p:pic>
                    <p:nvPicPr>
                      <p:cNvPr id="0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9013" y="3160713"/>
                        <a:ext cx="2173287" cy="278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to 9"/>
          <p:cNvGraphicFramePr>
            <a:graphicFrameLocks noChangeAspect="1"/>
          </p:cNvGraphicFramePr>
          <p:nvPr/>
        </p:nvGraphicFramePr>
        <p:xfrm>
          <a:off x="820738" y="3160713"/>
          <a:ext cx="4064000" cy="2598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Equation" r:id="rId9" imgW="1866900" imgH="1193800" progId="Equation.DSMT4">
                  <p:embed/>
                </p:oleObj>
              </mc:Choice>
              <mc:Fallback>
                <p:oleObj name="Equation" r:id="rId9" imgW="1866900" imgH="1193800" progId="Equation.DSMT4">
                  <p:embed/>
                  <p:pic>
                    <p:nvPicPr>
                      <p:cNvPr id="0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38" y="3160713"/>
                        <a:ext cx="4064000" cy="2598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4" name="Objeto 10"/>
          <p:cNvGraphicFramePr>
            <a:graphicFrameLocks noChangeAspect="1"/>
          </p:cNvGraphicFramePr>
          <p:nvPr/>
        </p:nvGraphicFramePr>
        <p:xfrm>
          <a:off x="4619625" y="2012950"/>
          <a:ext cx="1763713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Equation" r:id="rId11" imgW="1040948" imgH="177723" progId="Equation.DSMT4">
                  <p:embed/>
                </p:oleObj>
              </mc:Choice>
              <mc:Fallback>
                <p:oleObj name="Equation" r:id="rId11" imgW="1040948" imgH="177723" progId="Equation.DSMT4">
                  <p:embed/>
                  <p:pic>
                    <p:nvPicPr>
                      <p:cNvPr id="0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25" y="2012950"/>
                        <a:ext cx="1763713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Conector recto de flecha 14"/>
          <p:cNvCxnSpPr/>
          <p:nvPr/>
        </p:nvCxnSpPr>
        <p:spPr>
          <a:xfrm flipV="1">
            <a:off x="6005513" y="1978025"/>
            <a:ext cx="282575" cy="3016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6" name="CuadroTexto 15"/>
          <p:cNvSpPr txBox="1">
            <a:spLocks noChangeArrowheads="1"/>
          </p:cNvSpPr>
          <p:nvPr/>
        </p:nvSpPr>
        <p:spPr bwMode="auto">
          <a:xfrm>
            <a:off x="6224588" y="1811338"/>
            <a:ext cx="301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ángulo 3"/>
          <p:cNvSpPr>
            <a:spLocks noChangeArrowheads="1"/>
          </p:cNvSpPr>
          <p:nvPr/>
        </p:nvSpPr>
        <p:spPr bwMode="auto">
          <a:xfrm>
            <a:off x="587375" y="412750"/>
            <a:ext cx="1048861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El siguiendo el mismo procedimiento, buscamos la temperatura de equilibrio manteniendo P=cte, es decir dP=0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y la ecuación fundamental                                         ahora  con </a:t>
            </a:r>
            <a:r>
              <a:rPr lang="es-MX" altLang="es-MX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dP=0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 queda definida así                                y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ahora podemos buscar la T=equilibrio a P</a:t>
            </a:r>
            <a:r>
              <a:rPr lang="es-MX" altLang="es-MX" sz="1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=cte=1, integrando desde T</a:t>
            </a:r>
            <a:r>
              <a:rPr lang="es-MX" altLang="es-MX" sz="1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=25 a T=equilibrio, obteniendo la 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temperatura de equilibrio a P=cte= 1 bar</a:t>
            </a:r>
          </a:p>
        </p:txBody>
      </p:sp>
      <p:graphicFrame>
        <p:nvGraphicFramePr>
          <p:cNvPr id="5123" name="Objeto 4"/>
          <p:cNvGraphicFramePr>
            <a:graphicFrameLocks noChangeAspect="1"/>
          </p:cNvGraphicFramePr>
          <p:nvPr/>
        </p:nvGraphicFramePr>
        <p:xfrm>
          <a:off x="3290888" y="974725"/>
          <a:ext cx="2016125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3" imgW="1040948" imgH="177723" progId="Equation.DSMT4">
                  <p:embed/>
                </p:oleObj>
              </mc:Choice>
              <mc:Fallback>
                <p:oleObj name="Equation" r:id="rId3" imgW="1040948" imgH="177723" progId="Equation.DSMT4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0888" y="974725"/>
                        <a:ext cx="2016125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to 5"/>
          <p:cNvGraphicFramePr>
            <a:graphicFrameLocks noChangeAspect="1"/>
          </p:cNvGraphicFramePr>
          <p:nvPr/>
        </p:nvGraphicFramePr>
        <p:xfrm>
          <a:off x="8977313" y="974725"/>
          <a:ext cx="1427162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tion" r:id="rId5" imgW="736280" imgH="177723" progId="Equation.DSMT4">
                  <p:embed/>
                </p:oleObj>
              </mc:Choice>
              <mc:Fallback>
                <p:oleObj name="Equation" r:id="rId5" imgW="736280" imgH="177723" progId="Equation.DSMT4">
                  <p:embed/>
                  <p:pic>
                    <p:nvPicPr>
                      <p:cNvPr id="0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77313" y="974725"/>
                        <a:ext cx="1427162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ector recto de flecha 7"/>
          <p:cNvCxnSpPr/>
          <p:nvPr/>
        </p:nvCxnSpPr>
        <p:spPr>
          <a:xfrm flipV="1">
            <a:off x="4100513" y="895350"/>
            <a:ext cx="500062" cy="4238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6" name="CuadroTexto 8"/>
          <p:cNvSpPr txBox="1">
            <a:spLocks noChangeArrowheads="1"/>
          </p:cNvSpPr>
          <p:nvPr/>
        </p:nvSpPr>
        <p:spPr bwMode="auto">
          <a:xfrm>
            <a:off x="4497388" y="671513"/>
            <a:ext cx="3032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graphicFrame>
        <p:nvGraphicFramePr>
          <p:cNvPr id="5127" name="Objeto 9"/>
          <p:cNvGraphicFramePr>
            <a:graphicFrameLocks noChangeAspect="1"/>
          </p:cNvGraphicFramePr>
          <p:nvPr/>
        </p:nvGraphicFramePr>
        <p:xfrm>
          <a:off x="7253288" y="2703513"/>
          <a:ext cx="2808287" cy="306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7" imgW="1536700" imgH="1676400" progId="Equation.DSMT4">
                  <p:embed/>
                </p:oleObj>
              </mc:Choice>
              <mc:Fallback>
                <p:oleObj name="Equation" r:id="rId7" imgW="1536700" imgH="1676400" progId="Equation.DSMT4">
                  <p:embed/>
                  <p:pic>
                    <p:nvPicPr>
                      <p:cNvPr id="0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3288" y="2703513"/>
                        <a:ext cx="2808287" cy="306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8" name="Objeto 10"/>
          <p:cNvGraphicFramePr>
            <a:graphicFrameLocks noChangeAspect="1"/>
          </p:cNvGraphicFramePr>
          <p:nvPr/>
        </p:nvGraphicFramePr>
        <p:xfrm>
          <a:off x="769938" y="2927350"/>
          <a:ext cx="4459287" cy="261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Equation" r:id="rId9" imgW="1905000" imgH="1117600" progId="Equation.DSMT4">
                  <p:embed/>
                </p:oleObj>
              </mc:Choice>
              <mc:Fallback>
                <p:oleObj name="Equation" r:id="rId9" imgW="1905000" imgH="1117600" progId="Equation.DSMT4">
                  <p:embed/>
                  <p:pic>
                    <p:nvPicPr>
                      <p:cNvPr id="0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38" y="2927350"/>
                        <a:ext cx="4459287" cy="261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uadroTexto 3"/>
          <p:cNvSpPr txBox="1">
            <a:spLocks noChangeArrowheads="1"/>
          </p:cNvSpPr>
          <p:nvPr/>
        </p:nvSpPr>
        <p:spPr bwMode="auto">
          <a:xfrm>
            <a:off x="792163" y="1423988"/>
            <a:ext cx="42306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Entonces, tenemos la ecuación fundamental</a:t>
            </a:r>
          </a:p>
        </p:txBody>
      </p:sp>
      <p:graphicFrame>
        <p:nvGraphicFramePr>
          <p:cNvPr id="6147" name="Objeto 4"/>
          <p:cNvGraphicFramePr>
            <a:graphicFrameLocks noChangeAspect="1"/>
          </p:cNvGraphicFramePr>
          <p:nvPr/>
        </p:nvGraphicFramePr>
        <p:xfrm>
          <a:off x="5748338" y="1423988"/>
          <a:ext cx="2413000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tion" r:id="rId3" imgW="1040948" imgH="177723" progId="Equation.DSMT4">
                  <p:embed/>
                </p:oleObj>
              </mc:Choice>
              <mc:Fallback>
                <p:oleObj name="Equation" r:id="rId3" imgW="1040948" imgH="177723" progId="Equation.DSMT4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8338" y="1423988"/>
                        <a:ext cx="2413000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CuadroTexto 5"/>
          <p:cNvSpPr txBox="1">
            <a:spLocks noChangeArrowheads="1"/>
          </p:cNvSpPr>
          <p:nvPr/>
        </p:nvSpPr>
        <p:spPr bwMode="auto">
          <a:xfrm>
            <a:off x="792163" y="2462213"/>
            <a:ext cx="6461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Entonces, que para 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dT=0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buscamos la 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s-MX" altLang="es-MX" sz="18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 con la siguiente ecuación</a:t>
            </a:r>
          </a:p>
        </p:txBody>
      </p:sp>
      <p:graphicFrame>
        <p:nvGraphicFramePr>
          <p:cNvPr id="6149" name="Objeto 6"/>
          <p:cNvGraphicFramePr>
            <a:graphicFrameLocks noChangeAspect="1"/>
          </p:cNvGraphicFramePr>
          <p:nvPr/>
        </p:nvGraphicFramePr>
        <p:xfrm>
          <a:off x="8161338" y="2144713"/>
          <a:ext cx="2200275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5" imgW="965200" imgH="457200" progId="Equation.DSMT4">
                  <p:embed/>
                </p:oleObj>
              </mc:Choice>
              <mc:Fallback>
                <p:oleObj name="Equation" r:id="rId5" imgW="965200" imgH="457200" progId="Equation.DSMT4">
                  <p:embed/>
                  <p:pic>
                    <p:nvPicPr>
                      <p:cNvPr id="0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1338" y="2144713"/>
                        <a:ext cx="2200275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CuadroTexto 7"/>
          <p:cNvSpPr txBox="1">
            <a:spLocks noChangeArrowheads="1"/>
          </p:cNvSpPr>
          <p:nvPr/>
        </p:nvSpPr>
        <p:spPr bwMode="auto">
          <a:xfrm>
            <a:off x="792163" y="4056063"/>
            <a:ext cx="65865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Entonces, que para 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dP=0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buscamos la 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s-MX" altLang="es-MX" sz="18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con la siguiente ecuación</a:t>
            </a:r>
          </a:p>
        </p:txBody>
      </p:sp>
      <p:graphicFrame>
        <p:nvGraphicFramePr>
          <p:cNvPr id="6151" name="Objeto 8"/>
          <p:cNvGraphicFramePr>
            <a:graphicFrameLocks noChangeAspect="1"/>
          </p:cNvGraphicFramePr>
          <p:nvPr/>
        </p:nvGraphicFramePr>
        <p:xfrm>
          <a:off x="8256588" y="3838575"/>
          <a:ext cx="210502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Equation" r:id="rId7" imgW="965200" imgH="457200" progId="Equation.DSMT4">
                  <p:embed/>
                </p:oleObj>
              </mc:Choice>
              <mc:Fallback>
                <p:oleObj name="Equation" r:id="rId7" imgW="965200" imgH="457200" progId="Equation.DSMT4">
                  <p:embed/>
                  <p:pic>
                    <p:nvPicPr>
                      <p:cNvPr id="0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6588" y="3838575"/>
                        <a:ext cx="2105025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to 3"/>
          <p:cNvGraphicFramePr>
            <a:graphicFrameLocks noChangeAspect="1"/>
          </p:cNvGraphicFramePr>
          <p:nvPr/>
        </p:nvGraphicFramePr>
        <p:xfrm>
          <a:off x="622300" y="2133600"/>
          <a:ext cx="2009775" cy="265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3" imgW="1231900" imgH="1625600" progId="Equation.DSMT4">
                  <p:embed/>
                </p:oleObj>
              </mc:Choice>
              <mc:Fallback>
                <p:oleObj name="Equation" r:id="rId3" imgW="1231900" imgH="1625600" progId="Equation.DSMT4">
                  <p:embed/>
                  <p:pic>
                    <p:nvPicPr>
                      <p:cNvPr id="0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2133600"/>
                        <a:ext cx="2009775" cy="2652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" name="CuadroTexto 4"/>
          <p:cNvSpPr txBox="1">
            <a:spLocks noChangeArrowheads="1"/>
          </p:cNvSpPr>
          <p:nvPr/>
        </p:nvSpPr>
        <p:spPr bwMode="auto">
          <a:xfrm>
            <a:off x="439738" y="206375"/>
            <a:ext cx="10428287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Busquemos entonces la Presión de equilibrio (P</a:t>
            </a:r>
            <a:r>
              <a:rPr lang="es-MX" altLang="es-MX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para dT=0, es decir T=cte= 25 °C=298 con la siguiente ecuación.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Tenemos que convertir -16.221 kJ/mK a -16221J/mK</a:t>
            </a:r>
          </a:p>
        </p:txBody>
      </p:sp>
      <p:graphicFrame>
        <p:nvGraphicFramePr>
          <p:cNvPr id="7172" name="Objeto 5"/>
          <p:cNvGraphicFramePr>
            <a:graphicFrameLocks noChangeAspect="1"/>
          </p:cNvGraphicFramePr>
          <p:nvPr/>
        </p:nvGraphicFramePr>
        <p:xfrm>
          <a:off x="3340100" y="2033588"/>
          <a:ext cx="828675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Equation" r:id="rId5" imgW="4013200" imgH="787400" progId="Equation.DSMT4">
                  <p:embed/>
                </p:oleObj>
              </mc:Choice>
              <mc:Fallback>
                <p:oleObj name="Equation" r:id="rId5" imgW="4013200" imgH="787400" progId="Equation.DSMT4">
                  <p:embed/>
                  <p:pic>
                    <p:nvPicPr>
                      <p:cNvPr id="0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0100" y="2033588"/>
                        <a:ext cx="8286750" cy="1485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ector recto de flecha 7"/>
          <p:cNvCxnSpPr>
            <a:cxnSpLocks/>
          </p:cNvCxnSpPr>
          <p:nvPr/>
        </p:nvCxnSpPr>
        <p:spPr>
          <a:xfrm flipV="1">
            <a:off x="2632075" y="3009900"/>
            <a:ext cx="2482850" cy="14779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>
            <a:cxnSpLocks/>
          </p:cNvCxnSpPr>
          <p:nvPr/>
        </p:nvCxnSpPr>
        <p:spPr>
          <a:xfrm flipV="1">
            <a:off x="2632075" y="2590800"/>
            <a:ext cx="2454275" cy="12176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5" name="CuadroTexto 13"/>
          <p:cNvSpPr txBox="1">
            <a:spLocks noChangeArrowheads="1"/>
          </p:cNvSpPr>
          <p:nvPr/>
        </p:nvSpPr>
        <p:spPr bwMode="auto">
          <a:xfrm>
            <a:off x="622300" y="5068888"/>
            <a:ext cx="111617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El resultado nos dice que </a:t>
            </a:r>
            <a:r>
              <a:rPr lang="es-MX" altLang="es-MX" sz="1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 T=25 °C=298 K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la presión de equilibrio para esta reacción es de P</a:t>
            </a:r>
            <a:r>
              <a:rPr lang="es-MX" altLang="es-MX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=-2449.22, es decir tendremos la pareja ordenada en un plano cartesiano PT de (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C, -2449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7176" name="Objeto 14"/>
          <p:cNvGraphicFramePr>
            <a:graphicFrameLocks noChangeAspect="1"/>
          </p:cNvGraphicFramePr>
          <p:nvPr/>
        </p:nvGraphicFramePr>
        <p:xfrm>
          <a:off x="5727700" y="700088"/>
          <a:ext cx="1789113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7" imgW="965200" imgH="457200" progId="Equation.DSMT4">
                  <p:embed/>
                </p:oleObj>
              </mc:Choice>
              <mc:Fallback>
                <p:oleObj name="Equation" r:id="rId7" imgW="965200" imgH="457200" progId="Equation.DSMT4">
                  <p:embed/>
                  <p:pic>
                    <p:nvPicPr>
                      <p:cNvPr id="0" name="Objeto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7700" y="700088"/>
                        <a:ext cx="1789113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to 3"/>
          <p:cNvGraphicFramePr>
            <a:graphicFrameLocks noChangeAspect="1"/>
          </p:cNvGraphicFramePr>
          <p:nvPr/>
        </p:nvGraphicFramePr>
        <p:xfrm>
          <a:off x="622300" y="2133600"/>
          <a:ext cx="2009775" cy="265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Equation" r:id="rId3" imgW="1231900" imgH="1625600" progId="Equation.DSMT4">
                  <p:embed/>
                </p:oleObj>
              </mc:Choice>
              <mc:Fallback>
                <p:oleObj name="Equation" r:id="rId3" imgW="1231900" imgH="1625600" progId="Equation.DSMT4">
                  <p:embed/>
                  <p:pic>
                    <p:nvPicPr>
                      <p:cNvPr id="0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2133600"/>
                        <a:ext cx="2009775" cy="2652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" name="CuadroTexto 4"/>
          <p:cNvSpPr txBox="1">
            <a:spLocks noChangeArrowheads="1"/>
          </p:cNvSpPr>
          <p:nvPr/>
        </p:nvSpPr>
        <p:spPr bwMode="auto">
          <a:xfrm>
            <a:off x="439738" y="206375"/>
            <a:ext cx="10428287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Busquemos ahora la Temperatura de equilibrio (T</a:t>
            </a:r>
            <a:r>
              <a:rPr lang="es-MX" altLang="es-MX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para dP=0, es decir P=cte=  1 bar, con la siguiente ecuación.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Tenemos que convertir -16.221 kJ/mK a -16221J/mK</a:t>
            </a:r>
          </a:p>
        </p:txBody>
      </p:sp>
      <p:graphicFrame>
        <p:nvGraphicFramePr>
          <p:cNvPr id="8196" name="Objeto 5"/>
          <p:cNvGraphicFramePr>
            <a:graphicFrameLocks noChangeAspect="1"/>
          </p:cNvGraphicFramePr>
          <p:nvPr/>
        </p:nvGraphicFramePr>
        <p:xfrm>
          <a:off x="2989263" y="2133600"/>
          <a:ext cx="8831262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Equation" r:id="rId5" imgW="4470120" imgH="787320" progId="Equation.DSMT4">
                  <p:embed/>
                </p:oleObj>
              </mc:Choice>
              <mc:Fallback>
                <p:oleObj name="Equation" r:id="rId5" imgW="4470120" imgH="787320" progId="Equation.DSMT4">
                  <p:embed/>
                  <p:pic>
                    <p:nvPicPr>
                      <p:cNvPr id="0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9263" y="2133600"/>
                        <a:ext cx="8831262" cy="14224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ector recto de flecha 7"/>
          <p:cNvCxnSpPr/>
          <p:nvPr/>
        </p:nvCxnSpPr>
        <p:spPr>
          <a:xfrm flipV="1">
            <a:off x="2632075" y="3073400"/>
            <a:ext cx="1836738" cy="476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V="1">
            <a:off x="2632075" y="2695575"/>
            <a:ext cx="1836738" cy="10509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9" name="CuadroTexto 13"/>
          <p:cNvSpPr txBox="1">
            <a:spLocks noChangeArrowheads="1"/>
          </p:cNvSpPr>
          <p:nvPr/>
        </p:nvSpPr>
        <p:spPr bwMode="auto">
          <a:xfrm>
            <a:off x="622300" y="5068888"/>
            <a:ext cx="111617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El resultado nos dice que </a:t>
            </a:r>
            <a:r>
              <a:rPr lang="es-MX" altLang="es-MX" sz="1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 P=1 bar, 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la Temperatura de equilibrio para esta reacción es de T</a:t>
            </a:r>
            <a:r>
              <a:rPr lang="es-MX" altLang="es-MX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=419.72, es decir tendremos la pareja ordenada en un plano cartesiano PT de (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419.72, 1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8200" name="Objeto 8"/>
          <p:cNvGraphicFramePr>
            <a:graphicFrameLocks noChangeAspect="1"/>
          </p:cNvGraphicFramePr>
          <p:nvPr/>
        </p:nvGraphicFramePr>
        <p:xfrm>
          <a:off x="3200400" y="609600"/>
          <a:ext cx="1779588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Equation" r:id="rId7" imgW="965200" imgH="457200" progId="Equation.DSMT4">
                  <p:embed/>
                </p:oleObj>
              </mc:Choice>
              <mc:Fallback>
                <p:oleObj name="Equation" r:id="rId7" imgW="965200" imgH="457200" progId="Equation.DSMT4">
                  <p:embed/>
                  <p:pic>
                    <p:nvPicPr>
                      <p:cNvPr id="0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609600"/>
                        <a:ext cx="1779588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uadroTexto 3"/>
          <p:cNvSpPr txBox="1">
            <a:spLocks noChangeArrowheads="1"/>
          </p:cNvSpPr>
          <p:nvPr/>
        </p:nvSpPr>
        <p:spPr bwMode="auto">
          <a:xfrm>
            <a:off x="782638" y="536575"/>
            <a:ext cx="11171237" cy="618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Tenemos 2 puntos para construir la línea de equilibro para la reacción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Los puntos son: </a:t>
            </a:r>
            <a:r>
              <a:rPr lang="es-MX" altLang="es-MX" sz="18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s-MX" altLang="es-MX" sz="1800" b="1" u="sng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s-MX" altLang="es-MX" sz="18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=(25 C, -2449.22) y P</a:t>
            </a:r>
            <a:r>
              <a:rPr lang="es-MX" altLang="es-MX" sz="1800" b="1" u="sng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18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=(419.72, 1), 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con estos podemos construir la línea de equilibrio. Pero, también podemos agregarle un punto a la recta, utilizando la ecuación de CLAYPERON. Escojamos un punto de los anteriores, al punto (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419.72,1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y aumentemos la temperatura a </a:t>
            </a:r>
            <a:r>
              <a:rPr lang="es-MX" altLang="es-MX" sz="1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</a:t>
            </a:r>
            <a:r>
              <a:rPr lang="es-MX" altLang="es-MX" sz="1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K 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y busquemos la </a:t>
            </a:r>
            <a:r>
              <a:rPr lang="es-MX" altLang="es-MX" sz="1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presión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De tal forma que 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MX" altLang="es-MX" sz="1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dT=700-419.72=280.28K</a:t>
            </a:r>
            <a:r>
              <a:rPr lang="es-MX" altLang="es-MX" sz="1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 ese será el incremento de la temperatura 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dT=280.28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 buscaremos el correspondiente incremento de Presión, utilizando la ecuación de CLAYPERON, que para nuestra reacción de equilibrio es: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Entonces busquemos del dP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Ya tenemos otro punto mas de la línea de reacción </a:t>
            </a:r>
            <a:r>
              <a:rPr lang="es-MX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s-MX" altLang="es-MX" sz="1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MX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700, 5649</a:t>
            </a:r>
            <a:r>
              <a:rPr lang="es-MX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219" name="Rectángulo 4"/>
          <p:cNvSpPr>
            <a:spLocks noChangeArrowheads="1"/>
          </p:cNvSpPr>
          <p:nvPr/>
        </p:nvSpPr>
        <p:spPr bwMode="auto">
          <a:xfrm>
            <a:off x="3217863" y="976313"/>
            <a:ext cx="4700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3anortita ←→ 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grosularita + 2cianita + cuarzo</a:t>
            </a:r>
          </a:p>
        </p:txBody>
      </p:sp>
      <p:graphicFrame>
        <p:nvGraphicFramePr>
          <p:cNvPr id="9220" name="Objeto 6"/>
          <p:cNvGraphicFramePr>
            <a:graphicFrameLocks noChangeAspect="1"/>
          </p:cNvGraphicFramePr>
          <p:nvPr/>
        </p:nvGraphicFramePr>
        <p:xfrm>
          <a:off x="844550" y="2303463"/>
          <a:ext cx="3127375" cy="99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Equation" r:id="rId3" imgW="1841400" imgH="583920" progId="Equation.DSMT4">
                  <p:embed/>
                </p:oleObj>
              </mc:Choice>
              <mc:Fallback>
                <p:oleObj name="Equation" r:id="rId3" imgW="1841400" imgH="583920" progId="Equation.DSMT4">
                  <p:embed/>
                  <p:pic>
                    <p:nvPicPr>
                      <p:cNvPr id="0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550" y="2303463"/>
                        <a:ext cx="3127375" cy="992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Conector recto de flecha 8"/>
          <p:cNvCxnSpPr/>
          <p:nvPr/>
        </p:nvCxnSpPr>
        <p:spPr>
          <a:xfrm flipH="1">
            <a:off x="2676525" y="2184400"/>
            <a:ext cx="4071938" cy="711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>
            <a:cxnSpLocks/>
          </p:cNvCxnSpPr>
          <p:nvPr/>
        </p:nvCxnSpPr>
        <p:spPr>
          <a:xfrm flipH="1">
            <a:off x="3013075" y="1625600"/>
            <a:ext cx="2473325" cy="7842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>
            <a:cxnSpLocks/>
          </p:cNvCxnSpPr>
          <p:nvPr/>
        </p:nvCxnSpPr>
        <p:spPr>
          <a:xfrm flipH="1">
            <a:off x="3440113" y="2235200"/>
            <a:ext cx="5356225" cy="7985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24" name="Objeto 15"/>
          <p:cNvGraphicFramePr>
            <a:graphicFrameLocks noChangeAspect="1"/>
          </p:cNvGraphicFramePr>
          <p:nvPr/>
        </p:nvGraphicFramePr>
        <p:xfrm>
          <a:off x="1004888" y="4206875"/>
          <a:ext cx="1520825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" name="Equation" r:id="rId5" imgW="850531" imgH="393529" progId="Equation.DSMT4">
                  <p:embed/>
                </p:oleObj>
              </mc:Choice>
              <mc:Fallback>
                <p:oleObj name="Equation" r:id="rId5" imgW="850531" imgH="393529" progId="Equation.DSMT4">
                  <p:embed/>
                  <p:pic>
                    <p:nvPicPr>
                      <p:cNvPr id="0" name="Objeto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4888" y="4206875"/>
                        <a:ext cx="1520825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Conector recto de flecha 17"/>
          <p:cNvCxnSpPr>
            <a:cxnSpLocks/>
          </p:cNvCxnSpPr>
          <p:nvPr/>
        </p:nvCxnSpPr>
        <p:spPr>
          <a:xfrm flipH="1">
            <a:off x="1314450" y="3506788"/>
            <a:ext cx="3025775" cy="12652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26" name="Objeto 18"/>
          <p:cNvGraphicFramePr>
            <a:graphicFrameLocks noChangeAspect="1"/>
          </p:cNvGraphicFramePr>
          <p:nvPr/>
        </p:nvGraphicFramePr>
        <p:xfrm>
          <a:off x="4459288" y="4013200"/>
          <a:ext cx="5135562" cy="184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" name="Equation" r:id="rId7" imgW="3213100" imgH="1155700" progId="Equation.DSMT4">
                  <p:embed/>
                </p:oleObj>
              </mc:Choice>
              <mc:Fallback>
                <p:oleObj name="Equation" r:id="rId7" imgW="3213100" imgH="1155700" progId="Equation.DSMT4">
                  <p:embed/>
                  <p:pic>
                    <p:nvPicPr>
                      <p:cNvPr id="0" name="Objeto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9288" y="4013200"/>
                        <a:ext cx="5135562" cy="184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Conector recto de flecha 20"/>
          <p:cNvCxnSpPr>
            <a:cxnSpLocks/>
          </p:cNvCxnSpPr>
          <p:nvPr/>
        </p:nvCxnSpPr>
        <p:spPr>
          <a:xfrm>
            <a:off x="4459288" y="3506788"/>
            <a:ext cx="122237" cy="9588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8" name="CuadroTexto 11"/>
          <p:cNvSpPr txBox="1">
            <a:spLocks noChangeArrowheads="1"/>
          </p:cNvSpPr>
          <p:nvPr/>
        </p:nvSpPr>
        <p:spPr bwMode="auto">
          <a:xfrm>
            <a:off x="5856288" y="2657475"/>
            <a:ext cx="14112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419.72, 1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700, 5648.48</a:t>
            </a:r>
          </a:p>
        </p:txBody>
      </p:sp>
      <p:sp>
        <p:nvSpPr>
          <p:cNvPr id="9229" name="Rectángulo 2"/>
          <p:cNvSpPr>
            <a:spLocks noChangeArrowheads="1"/>
          </p:cNvSpPr>
          <p:nvPr/>
        </p:nvSpPr>
        <p:spPr bwMode="auto">
          <a:xfrm>
            <a:off x="7927975" y="2941638"/>
            <a:ext cx="1736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C, -2449.22</a:t>
            </a: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s-MX" altLang="es-MX" sz="1800"/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F72A0B7C-409F-4B18-95A9-D9E089A1326C}"/>
              </a:ext>
            </a:extLst>
          </p:cNvPr>
          <p:cNvCxnSpPr>
            <a:cxnSpLocks/>
          </p:cNvCxnSpPr>
          <p:nvPr/>
        </p:nvCxnSpPr>
        <p:spPr>
          <a:xfrm>
            <a:off x="6657975" y="3190875"/>
            <a:ext cx="1514475" cy="1743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947056E2-DB7C-4F0F-97C4-223C462C7F85}"/>
              </a:ext>
            </a:extLst>
          </p:cNvPr>
          <p:cNvCxnSpPr>
            <a:cxnSpLocks/>
          </p:cNvCxnSpPr>
          <p:nvPr/>
        </p:nvCxnSpPr>
        <p:spPr>
          <a:xfrm flipH="1">
            <a:off x="6124575" y="5715000"/>
            <a:ext cx="361950" cy="704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51258687-C560-416D-A227-16DD9E83D687}"/>
              </a:ext>
            </a:extLst>
          </p:cNvPr>
          <p:cNvCxnSpPr/>
          <p:nvPr/>
        </p:nvCxnSpPr>
        <p:spPr>
          <a:xfrm flipH="1">
            <a:off x="5305425" y="3552825"/>
            <a:ext cx="4086225" cy="990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33" name="Objeto 6"/>
          <p:cNvGraphicFramePr>
            <a:graphicFrameLocks noChangeAspect="1"/>
          </p:cNvGraphicFramePr>
          <p:nvPr/>
        </p:nvGraphicFramePr>
        <p:xfrm>
          <a:off x="7635875" y="5715000"/>
          <a:ext cx="30734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name="Equation" r:id="rId9" imgW="1892160" imgH="583920" progId="Equation.DSMT4">
                  <p:embed/>
                </p:oleObj>
              </mc:Choice>
              <mc:Fallback>
                <p:oleObj name="Equation" r:id="rId9" imgW="1892160" imgH="583920" progId="Equation.DSMT4">
                  <p:embed/>
                  <p:pic>
                    <p:nvPicPr>
                      <p:cNvPr id="0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75" y="5715000"/>
                        <a:ext cx="307340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ángulo 3"/>
          <p:cNvSpPr>
            <a:spLocks noChangeArrowheads="1"/>
          </p:cNvSpPr>
          <p:nvPr/>
        </p:nvSpPr>
        <p:spPr bwMode="auto">
          <a:xfrm>
            <a:off x="333375" y="411163"/>
            <a:ext cx="11233150" cy="480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Podemos construir la recta de equilibrio con alguno de los tres puntos anteriores y la pendiente de la recta, cual conocemos debido a que es la pendiente de CLAYPERON. Lo hacemos como lo hacíamos en geometría analítica, construir la ecuación de una recta con un punto y su pendiente.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Ya tenemos la ecuación de la recta de equilibrio de la reacción, la cual podemos graficar en Excel y así lo hacemos en la siguiente transparencia</a:t>
            </a:r>
          </a:p>
        </p:txBody>
      </p:sp>
      <p:graphicFrame>
        <p:nvGraphicFramePr>
          <p:cNvPr id="10243" name="Objeto 4"/>
          <p:cNvGraphicFramePr>
            <a:graphicFrameLocks noChangeAspect="1"/>
          </p:cNvGraphicFramePr>
          <p:nvPr/>
        </p:nvGraphicFramePr>
        <p:xfrm>
          <a:off x="647700" y="2047875"/>
          <a:ext cx="31083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Equation" r:id="rId3" imgW="2260600" imgH="457200" progId="Equation.DSMT4">
                  <p:embed/>
                </p:oleObj>
              </mc:Choice>
              <mc:Fallback>
                <p:oleObj name="Equation" r:id="rId3" imgW="2260600" imgH="457200" progId="Equation.DSMT4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2047875"/>
                        <a:ext cx="3108325" cy="6286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to 5"/>
          <p:cNvGraphicFramePr>
            <a:graphicFrameLocks noChangeAspect="1"/>
          </p:cNvGraphicFramePr>
          <p:nvPr/>
        </p:nvGraphicFramePr>
        <p:xfrm>
          <a:off x="6534150" y="1560513"/>
          <a:ext cx="3328988" cy="243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Equation" r:id="rId5" imgW="1943100" imgH="1422400" progId="Equation.DSMT4">
                  <p:embed/>
                </p:oleObj>
              </mc:Choice>
              <mc:Fallback>
                <p:oleObj name="Equation" r:id="rId5" imgW="1943100" imgH="1422400" progId="Equation.DSMT4">
                  <p:embed/>
                  <p:pic>
                    <p:nvPicPr>
                      <p:cNvPr id="0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4150" y="1560513"/>
                        <a:ext cx="3328988" cy="243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ector recto de flecha 7"/>
          <p:cNvCxnSpPr>
            <a:cxnSpLocks/>
          </p:cNvCxnSpPr>
          <p:nvPr/>
        </p:nvCxnSpPr>
        <p:spPr>
          <a:xfrm flipV="1">
            <a:off x="3648075" y="1771650"/>
            <a:ext cx="2928938" cy="5381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246" name="Objeto 8"/>
          <p:cNvGraphicFramePr>
            <a:graphicFrameLocks noChangeAspect="1"/>
          </p:cNvGraphicFramePr>
          <p:nvPr/>
        </p:nvGraphicFramePr>
        <p:xfrm>
          <a:off x="4746625" y="5322888"/>
          <a:ext cx="36607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Equation" r:id="rId7" imgW="1916868" imgH="253890" progId="Equation.DSMT4">
                  <p:embed/>
                </p:oleObj>
              </mc:Choice>
              <mc:Fallback>
                <p:oleObj name="Equation" r:id="rId7" imgW="1916868" imgH="253890" progId="Equation.DSMT4">
                  <p:embed/>
                  <p:pic>
                    <p:nvPicPr>
                      <p:cNvPr id="0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6625" y="5322888"/>
                        <a:ext cx="36607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CuadroTexto 10"/>
          <p:cNvSpPr txBox="1">
            <a:spLocks noChangeArrowheads="1"/>
          </p:cNvSpPr>
          <p:nvPr/>
        </p:nvSpPr>
        <p:spPr bwMode="auto">
          <a:xfrm>
            <a:off x="684213" y="3352800"/>
            <a:ext cx="1108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419.72, 1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700, 5649</a:t>
            </a:r>
          </a:p>
        </p:txBody>
      </p:sp>
      <p:cxnSp>
        <p:nvCxnSpPr>
          <p:cNvPr id="10" name="Conector recto de flecha 9"/>
          <p:cNvCxnSpPr>
            <a:cxnSpLocks/>
          </p:cNvCxnSpPr>
          <p:nvPr/>
        </p:nvCxnSpPr>
        <p:spPr>
          <a:xfrm flipV="1">
            <a:off x="1609725" y="1866900"/>
            <a:ext cx="7181850" cy="1685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to 3"/>
          <p:cNvGraphicFramePr>
            <a:graphicFrameLocks noChangeAspect="1"/>
          </p:cNvGraphicFramePr>
          <p:nvPr/>
        </p:nvGraphicFramePr>
        <p:xfrm>
          <a:off x="5086350" y="1012825"/>
          <a:ext cx="3027363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1" name="Equation" r:id="rId3" imgW="1916868" imgH="253890" progId="Equation.DSMT4">
                  <p:embed/>
                </p:oleObj>
              </mc:Choice>
              <mc:Fallback>
                <p:oleObj name="Equation" r:id="rId3" imgW="1916868" imgH="253890" progId="Equation.DSMT4">
                  <p:embed/>
                  <p:pic>
                    <p:nvPicPr>
                      <p:cNvPr id="0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6350" y="1012825"/>
                        <a:ext cx="3027363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0685749-54D5-4FFB-B028-D54CA29769CA}"/>
              </a:ext>
            </a:extLst>
          </p:cNvPr>
          <p:cNvGraphicFramePr>
            <a:graphicFrameLocks noGrp="1"/>
          </p:cNvGraphicFramePr>
          <p:nvPr/>
        </p:nvGraphicFramePr>
        <p:xfrm>
          <a:off x="1381125" y="1528763"/>
          <a:ext cx="1819275" cy="34004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9800">
                  <a:extLst>
                    <a:ext uri="{9D8B030D-6E8A-4147-A177-3AD203B41FA5}">
                      <a16:colId xmlns:a16="http://schemas.microsoft.com/office/drawing/2014/main" val="3145929186"/>
                    </a:ext>
                  </a:extLst>
                </a:gridCol>
                <a:gridCol w="879475">
                  <a:extLst>
                    <a:ext uri="{9D8B030D-6E8A-4147-A177-3AD203B41FA5}">
                      <a16:colId xmlns:a16="http://schemas.microsoft.com/office/drawing/2014/main" val="176669028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Temperatura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Presion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6136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-6441.33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7595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-4426.33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67042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-2411.33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08157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-396.33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95554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419.72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1.028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36188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611.17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667973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1618.67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84113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2626.17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56441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3633.67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4463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4641.17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59323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5648.67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68302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6656.17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33402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7663.67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5558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8671.17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03703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9678.67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00834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10686.17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425517"/>
                  </a:ext>
                </a:extLst>
              </a:tr>
            </a:tbl>
          </a:graphicData>
        </a:graphic>
      </p:graphicFrame>
      <p:graphicFrame>
        <p:nvGraphicFramePr>
          <p:cNvPr id="2" name="Gráfico 16"/>
          <p:cNvGraphicFramePr>
            <a:graphicFrameLocks/>
          </p:cNvGraphicFramePr>
          <p:nvPr/>
        </p:nvGraphicFramePr>
        <p:xfrm>
          <a:off x="3497263" y="1419225"/>
          <a:ext cx="5940425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324" name="CuadroTexto 11"/>
          <p:cNvSpPr txBox="1">
            <a:spLocks noChangeArrowheads="1"/>
          </p:cNvSpPr>
          <p:nvPr/>
        </p:nvSpPr>
        <p:spPr bwMode="auto">
          <a:xfrm>
            <a:off x="1076325" y="2533650"/>
            <a:ext cx="3302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s-MX" altLang="es-MX" sz="12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s-MX" altLang="es-MX" sz="12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042BED3B-1AD6-4098-BA8A-DDEE3F77A9A8}"/>
              </a:ext>
            </a:extLst>
          </p:cNvPr>
          <p:cNvCxnSpPr>
            <a:cxnSpLocks/>
          </p:cNvCxnSpPr>
          <p:nvPr/>
        </p:nvCxnSpPr>
        <p:spPr>
          <a:xfrm>
            <a:off x="2943225" y="2628900"/>
            <a:ext cx="3390900" cy="933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21DD114E-B165-4AED-991B-AB79EFE80005}"/>
              </a:ext>
            </a:extLst>
          </p:cNvPr>
          <p:cNvCxnSpPr/>
          <p:nvPr/>
        </p:nvCxnSpPr>
        <p:spPr>
          <a:xfrm flipV="1">
            <a:off x="3086100" y="2771775"/>
            <a:ext cx="4600575" cy="1057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CuadroTexto 2">
            <a:extLst>
              <a:ext uri="{FF2B5EF4-FFF2-40B4-BE49-F238E27FC236}">
                <a16:creationId xmlns:a16="http://schemas.microsoft.com/office/drawing/2014/main" id="{C1EC3D86-3BD6-4FDB-83AA-E64CE87C832C}"/>
              </a:ext>
            </a:extLst>
          </p:cNvPr>
          <p:cNvSpPr txBox="1"/>
          <p:nvPr/>
        </p:nvSpPr>
        <p:spPr>
          <a:xfrm rot="19760611">
            <a:off x="5305425" y="3068638"/>
            <a:ext cx="2362200" cy="739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grosularita+2cianita+cuarzo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3anortita</a:t>
            </a:r>
          </a:p>
        </p:txBody>
      </p:sp>
      <p:cxnSp>
        <p:nvCxnSpPr>
          <p:cNvPr id="4" name="Conector recto de flecha 3"/>
          <p:cNvCxnSpPr/>
          <p:nvPr/>
        </p:nvCxnSpPr>
        <p:spPr>
          <a:xfrm flipH="1">
            <a:off x="3833813" y="1368425"/>
            <a:ext cx="1350962" cy="18938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H="1">
            <a:off x="6580188" y="1295400"/>
            <a:ext cx="342900" cy="36337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uadroTexto 5"/>
          <p:cNvSpPr txBox="1">
            <a:spLocks noChangeArrowheads="1"/>
          </p:cNvSpPr>
          <p:nvPr/>
        </p:nvSpPr>
        <p:spPr bwMode="auto">
          <a:xfrm>
            <a:off x="847725" y="471488"/>
            <a:ext cx="5738813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Pero todo lo anterior lo podemos hacer mucho mas fácil así: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Con el software winTWQ</a:t>
            </a:r>
          </a:p>
        </p:txBody>
      </p:sp>
      <p:pic>
        <p:nvPicPr>
          <p:cNvPr id="12291" name="Picture 2" descr="C:\Users\Inocente.Inocente-PC\AppData\Local\Temp\x10sctm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63" y="1036638"/>
            <a:ext cx="6310312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4438" y="855663"/>
            <a:ext cx="6265862" cy="4351337"/>
          </a:xfrm>
        </p:spPr>
      </p:pic>
      <p:sp>
        <p:nvSpPr>
          <p:cNvPr id="13315" name="CuadroTexto 5"/>
          <p:cNvSpPr txBox="1">
            <a:spLocks noChangeArrowheads="1"/>
          </p:cNvSpPr>
          <p:nvPr/>
        </p:nvSpPr>
        <p:spPr bwMode="auto">
          <a:xfrm rot="-1260640">
            <a:off x="4670425" y="2573338"/>
            <a:ext cx="22526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400">
                <a:latin typeface="Times New Roman" panose="02020603050405020304" pitchFamily="18" charset="0"/>
                <a:cs typeface="Times New Roman" panose="02020603050405020304" pitchFamily="18" charset="0"/>
              </a:rPr>
              <a:t>Grosularita+2cianita+quarzo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400">
                <a:latin typeface="Times New Roman" panose="02020603050405020304" pitchFamily="18" charset="0"/>
                <a:cs typeface="Times New Roman" panose="02020603050405020304" pitchFamily="18" charset="0"/>
              </a:rPr>
              <a:t>3 anortita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9" r="48750" b="26797"/>
          <a:stretch>
            <a:fillRect/>
          </a:stretch>
        </p:blipFill>
        <p:spPr bwMode="auto">
          <a:xfrm>
            <a:off x="781050" y="514350"/>
            <a:ext cx="9772650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CuadroTexto 5"/>
          <p:cNvSpPr txBox="1">
            <a:spLocks noChangeArrowheads="1"/>
          </p:cNvSpPr>
          <p:nvPr/>
        </p:nvSpPr>
        <p:spPr bwMode="auto">
          <a:xfrm rot="-2074224">
            <a:off x="6391275" y="3600450"/>
            <a:ext cx="2771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solidFill>
                  <a:schemeClr val="bg1"/>
                </a:solidFill>
              </a:rPr>
              <a:t>grosularita+2cianita+cuarzo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180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1800">
                <a:solidFill>
                  <a:schemeClr val="bg1"/>
                </a:solidFill>
              </a:rPr>
              <a:t>3anortita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909</Words>
  <Application>Microsoft Office PowerPoint</Application>
  <PresentationFormat>Panorámica</PresentationFormat>
  <Paragraphs>197</Paragraphs>
  <Slides>13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Calibri</vt:lpstr>
      <vt:lpstr>Arial</vt:lpstr>
      <vt:lpstr>Calibri Light</vt:lpstr>
      <vt:lpstr>Times New Roman</vt:lpstr>
      <vt:lpstr>Tema de Office</vt:lpstr>
      <vt:lpstr>MathType 7.0 Equation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Inocente</dc:creator>
  <cp:lastModifiedBy>Pece</cp:lastModifiedBy>
  <cp:revision>61</cp:revision>
  <dcterms:created xsi:type="dcterms:W3CDTF">2020-03-26T23:23:48Z</dcterms:created>
  <dcterms:modified xsi:type="dcterms:W3CDTF">2022-10-27T16:00:33Z</dcterms:modified>
</cp:coreProperties>
</file>