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8" r:id="rId2"/>
    <p:sldId id="263" r:id="rId3"/>
    <p:sldId id="264" r:id="rId4"/>
    <p:sldId id="265" r:id="rId5"/>
    <p:sldId id="267" r:id="rId6"/>
    <p:sldId id="266" r:id="rId7"/>
    <p:sldId id="262" r:id="rId8"/>
    <p:sldId id="272" r:id="rId9"/>
    <p:sldId id="268" r:id="rId10"/>
    <p:sldId id="269" r:id="rId11"/>
    <p:sldId id="256" r:id="rId12"/>
    <p:sldId id="270" r:id="rId13"/>
    <p:sldId id="271" r:id="rId14"/>
    <p:sldId id="280" r:id="rId15"/>
    <p:sldId id="390" r:id="rId16"/>
    <p:sldId id="389" r:id="rId17"/>
    <p:sldId id="392" r:id="rId18"/>
    <p:sldId id="278" r:id="rId19"/>
    <p:sldId id="257" r:id="rId20"/>
    <p:sldId id="279" r:id="rId21"/>
    <p:sldId id="285" r:id="rId22"/>
    <p:sldId id="388" r:id="rId23"/>
    <p:sldId id="277" r:id="rId24"/>
  </p:sldIdLst>
  <p:sldSz cx="12192000" cy="6858000"/>
  <p:notesSz cx="6858000" cy="9144000"/>
  <p:defaultTextStyle>
    <a:defPPr>
      <a:defRPr lang="es-MX"/>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48" autoAdjust="0"/>
    <p:restoredTop sz="94672" autoAdjust="0"/>
  </p:normalViewPr>
  <p:slideViewPr>
    <p:cSldViewPr snapToGrid="0">
      <p:cViewPr>
        <p:scale>
          <a:sx n="100" d="100"/>
          <a:sy n="100" d="100"/>
        </p:scale>
        <p:origin x="12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188976377952755"/>
          <c:y val="3.8922155688622756E-2"/>
          <c:w val="0.84251968503937003"/>
          <c:h val="0.72754491017964074"/>
        </c:manualLayout>
      </c:layout>
      <c:scatterChart>
        <c:scatterStyle val="lineMarker"/>
        <c:varyColors val="0"/>
        <c:ser>
          <c:idx val="0"/>
          <c:order val="0"/>
          <c:spPr>
            <a:ln w="11764">
              <a:solidFill>
                <a:srgbClr val="CCFFFF"/>
              </a:solidFill>
              <a:prstDash val="solid"/>
            </a:ln>
          </c:spPr>
          <c:marker>
            <c:symbol val="plus"/>
            <c:size val="2"/>
            <c:spPr>
              <a:noFill/>
              <a:ln>
                <a:solidFill>
                  <a:srgbClr val="CCFFFF"/>
                </a:solidFill>
                <a:prstDash val="solid"/>
              </a:ln>
            </c:spPr>
          </c:marker>
          <c:xVal>
            <c:numRef>
              <c:f>'Ky-Sill-And'!$J$20:$J$21</c:f>
              <c:numCache>
                <c:formatCode>0.00</c:formatCode>
                <c:ptCount val="2"/>
                <c:pt idx="0">
                  <c:v>154.64930924551061</c:v>
                </c:pt>
                <c:pt idx="1">
                  <c:v>526.85</c:v>
                </c:pt>
              </c:numCache>
            </c:numRef>
          </c:xVal>
          <c:yVal>
            <c:numRef>
              <c:f>'Ky-Sill-And'!$H$20:$H$21</c:f>
              <c:numCache>
                <c:formatCode>0.00</c:formatCode>
                <c:ptCount val="2"/>
                <c:pt idx="0" formatCode="General">
                  <c:v>1E-3</c:v>
                </c:pt>
                <c:pt idx="1">
                  <c:v>4.7150537634408822</c:v>
                </c:pt>
              </c:numCache>
            </c:numRef>
          </c:yVal>
          <c:smooth val="0"/>
          <c:extLst>
            <c:ext xmlns:c16="http://schemas.microsoft.com/office/drawing/2014/chart" uri="{C3380CC4-5D6E-409C-BE32-E72D297353CC}">
              <c16:uniqueId val="{00000000-BE34-45A5-B268-BF7501A7F5EC}"/>
            </c:ext>
          </c:extLst>
        </c:ser>
        <c:ser>
          <c:idx val="1"/>
          <c:order val="1"/>
          <c:spPr>
            <a:ln w="2941">
              <a:solidFill>
                <a:srgbClr val="CCFFFF"/>
              </a:solidFill>
              <a:prstDash val="solid"/>
            </a:ln>
          </c:spPr>
          <c:marker>
            <c:symbol val="plus"/>
            <c:size val="2"/>
            <c:spPr>
              <a:noFill/>
              <a:ln>
                <a:solidFill>
                  <a:srgbClr val="CCFFFF"/>
                </a:solidFill>
                <a:prstDash val="solid"/>
              </a:ln>
            </c:spPr>
          </c:marker>
          <c:xVal>
            <c:numRef>
              <c:f>'Ky-Sill-And'!$P$20:$P$21</c:f>
              <c:numCache>
                <c:formatCode>0.00</c:formatCode>
                <c:ptCount val="2"/>
                <c:pt idx="0">
                  <c:v>602.854671280302</c:v>
                </c:pt>
                <c:pt idx="1">
                  <c:v>326.85000000000002</c:v>
                </c:pt>
              </c:numCache>
            </c:numRef>
          </c:xVal>
          <c:yVal>
            <c:numRef>
              <c:f>'Ky-Sill-And'!$N$20:$N$21</c:f>
              <c:numCache>
                <c:formatCode>0.00</c:formatCode>
                <c:ptCount val="2"/>
                <c:pt idx="0" formatCode="General">
                  <c:v>1E-3</c:v>
                </c:pt>
                <c:pt idx="1">
                  <c:v>4.7607361963175574</c:v>
                </c:pt>
              </c:numCache>
            </c:numRef>
          </c:yVal>
          <c:smooth val="0"/>
          <c:extLst>
            <c:ext xmlns:c16="http://schemas.microsoft.com/office/drawing/2014/chart" uri="{C3380CC4-5D6E-409C-BE32-E72D297353CC}">
              <c16:uniqueId val="{00000001-BE34-45A5-B268-BF7501A7F5EC}"/>
            </c:ext>
          </c:extLst>
        </c:ser>
        <c:ser>
          <c:idx val="2"/>
          <c:order val="2"/>
          <c:spPr>
            <a:ln w="2941">
              <a:solidFill>
                <a:srgbClr val="CCFFFF"/>
              </a:solidFill>
              <a:prstDash val="solid"/>
            </a:ln>
          </c:spPr>
          <c:marker>
            <c:symbol val="plus"/>
            <c:size val="4"/>
            <c:spPr>
              <a:noFill/>
              <a:ln>
                <a:solidFill>
                  <a:srgbClr val="CCFFFF"/>
                </a:solidFill>
                <a:prstDash val="solid"/>
              </a:ln>
            </c:spPr>
          </c:marker>
          <c:xVal>
            <c:numRef>
              <c:f>'Ky-Sill-And'!$V$20:$V$21</c:f>
              <c:numCache>
                <c:formatCode>0.00</c:formatCode>
                <c:ptCount val="2"/>
                <c:pt idx="0">
                  <c:v>259.95934959352257</c:v>
                </c:pt>
                <c:pt idx="1">
                  <c:v>626.85</c:v>
                </c:pt>
              </c:numCache>
            </c:numRef>
          </c:xVal>
          <c:yVal>
            <c:numRef>
              <c:f>'Ky-Sill-And'!$T$20:$T$21</c:f>
              <c:numCache>
                <c:formatCode>0.00</c:formatCode>
                <c:ptCount val="2"/>
                <c:pt idx="0" formatCode="General">
                  <c:v>1E-3</c:v>
                </c:pt>
                <c:pt idx="1">
                  <c:v>7.8141135972465694</c:v>
                </c:pt>
              </c:numCache>
            </c:numRef>
          </c:yVal>
          <c:smooth val="0"/>
          <c:extLst>
            <c:ext xmlns:c16="http://schemas.microsoft.com/office/drawing/2014/chart" uri="{C3380CC4-5D6E-409C-BE32-E72D297353CC}">
              <c16:uniqueId val="{00000002-BE34-45A5-B268-BF7501A7F5EC}"/>
            </c:ext>
          </c:extLst>
        </c:ser>
        <c:dLbls>
          <c:showLegendKey val="0"/>
          <c:showVal val="0"/>
          <c:showCatName val="0"/>
          <c:showSerName val="0"/>
          <c:showPercent val="0"/>
          <c:showBubbleSize val="0"/>
        </c:dLbls>
        <c:axId val="1544780192"/>
        <c:axId val="1"/>
      </c:scatterChart>
      <c:valAx>
        <c:axId val="1544780192"/>
        <c:scaling>
          <c:orientation val="minMax"/>
          <c:max val="700"/>
          <c:min val="100"/>
        </c:scaling>
        <c:delete val="0"/>
        <c:axPos val="b"/>
        <c:title>
          <c:tx>
            <c:rich>
              <a:bodyPr/>
              <a:lstStyle/>
              <a:p>
                <a:pPr>
                  <a:defRPr sz="1482" b="1" i="0" u="none" strike="noStrike" baseline="0">
                    <a:solidFill>
                      <a:srgbClr val="000000"/>
                    </a:solidFill>
                    <a:latin typeface="Times New Roman"/>
                    <a:ea typeface="Times New Roman"/>
                    <a:cs typeface="Times New Roman"/>
                  </a:defRPr>
                </a:pPr>
                <a:r>
                  <a:rPr lang="es-MX"/>
                  <a:t>T  (ºC)</a:t>
                </a:r>
              </a:p>
            </c:rich>
          </c:tx>
          <c:layout>
            <c:manualLayout>
              <c:xMode val="edge"/>
              <c:yMode val="edge"/>
              <c:x val="0.48818897637795278"/>
              <c:y val="0.86826347305389218"/>
            </c:manualLayout>
          </c:layout>
          <c:overlay val="0"/>
          <c:spPr>
            <a:noFill/>
            <a:ln w="23529">
              <a:noFill/>
            </a:ln>
          </c:spPr>
        </c:title>
        <c:numFmt formatCode="General" sourceLinked="0"/>
        <c:majorTickMark val="cross"/>
        <c:minorTickMark val="in"/>
        <c:tickLblPos val="nextTo"/>
        <c:spPr>
          <a:ln w="2941">
            <a:solidFill>
              <a:srgbClr val="000000"/>
            </a:solidFill>
            <a:prstDash val="solid"/>
          </a:ln>
        </c:spPr>
        <c:txPr>
          <a:bodyPr rot="0" vert="horz"/>
          <a:lstStyle/>
          <a:p>
            <a:pPr>
              <a:defRPr sz="1065" b="0" i="0" u="none" strike="noStrike" baseline="0">
                <a:solidFill>
                  <a:srgbClr val="000000"/>
                </a:solidFill>
                <a:latin typeface="Arial"/>
                <a:ea typeface="Arial"/>
                <a:cs typeface="Arial"/>
              </a:defRPr>
            </a:pPr>
            <a:endParaRPr lang="es-MX"/>
          </a:p>
        </c:txPr>
        <c:crossAx val="1"/>
        <c:crosses val="autoZero"/>
        <c:crossBetween val="midCat"/>
        <c:majorUnit val="100"/>
      </c:valAx>
      <c:valAx>
        <c:axId val="1"/>
        <c:scaling>
          <c:orientation val="minMax"/>
        </c:scaling>
        <c:delete val="0"/>
        <c:axPos val="l"/>
        <c:title>
          <c:tx>
            <c:rich>
              <a:bodyPr/>
              <a:lstStyle/>
              <a:p>
                <a:pPr>
                  <a:defRPr sz="1482" b="1" i="0" u="none" strike="noStrike" baseline="0">
                    <a:solidFill>
                      <a:srgbClr val="000000"/>
                    </a:solidFill>
                    <a:latin typeface="Times New Roman"/>
                    <a:ea typeface="Times New Roman"/>
                    <a:cs typeface="Times New Roman"/>
                  </a:defRPr>
                </a:pPr>
                <a:r>
                  <a:rPr lang="es-MX"/>
                  <a:t>P  (Kb)</a:t>
                </a:r>
              </a:p>
            </c:rich>
          </c:tx>
          <c:layout>
            <c:manualLayout>
              <c:xMode val="edge"/>
              <c:yMode val="edge"/>
              <c:x val="1.3779527559055118E-2"/>
              <c:y val="0.29041916167664672"/>
            </c:manualLayout>
          </c:layout>
          <c:overlay val="0"/>
          <c:spPr>
            <a:noFill/>
            <a:ln w="23529">
              <a:noFill/>
            </a:ln>
          </c:spPr>
        </c:title>
        <c:numFmt formatCode="General" sourceLinked="0"/>
        <c:majorTickMark val="out"/>
        <c:minorTickMark val="none"/>
        <c:tickLblPos val="nextTo"/>
        <c:spPr>
          <a:ln w="2941">
            <a:solidFill>
              <a:srgbClr val="000000"/>
            </a:solidFill>
            <a:prstDash val="solid"/>
          </a:ln>
        </c:spPr>
        <c:txPr>
          <a:bodyPr rot="0" vert="horz"/>
          <a:lstStyle/>
          <a:p>
            <a:pPr>
              <a:defRPr sz="1065" b="0" i="0" u="none" strike="noStrike" baseline="0">
                <a:solidFill>
                  <a:srgbClr val="000000"/>
                </a:solidFill>
                <a:latin typeface="Arial"/>
                <a:ea typeface="Arial"/>
                <a:cs typeface="Arial"/>
              </a:defRPr>
            </a:pPr>
            <a:endParaRPr lang="es-MX"/>
          </a:p>
        </c:txPr>
        <c:crossAx val="1544780192"/>
        <c:crosses val="autoZero"/>
        <c:crossBetween val="midCat"/>
      </c:valAx>
      <c:spPr>
        <a:solidFill>
          <a:srgbClr val="FFCC00"/>
        </a:solidFill>
        <a:ln w="11764">
          <a:solidFill>
            <a:srgbClr val="000000"/>
          </a:solidFill>
          <a:prstDash val="solid"/>
        </a:ln>
      </c:spPr>
    </c:plotArea>
    <c:plotVisOnly val="1"/>
    <c:dispBlanksAs val="gap"/>
    <c:showDLblsOverMax val="0"/>
  </c:chart>
  <c:spPr>
    <a:solidFill>
      <a:srgbClr val="FFFFFF"/>
    </a:solidFill>
    <a:ln>
      <a:noFill/>
    </a:ln>
  </c:spPr>
  <c:txPr>
    <a:bodyPr/>
    <a:lstStyle/>
    <a:p>
      <a:pPr>
        <a:defRPr sz="973" b="0" i="0" u="none" strike="noStrike" baseline="0">
          <a:solidFill>
            <a:srgbClr val="000000"/>
          </a:solidFill>
          <a:latin typeface="Arial"/>
          <a:ea typeface="Arial"/>
          <a:cs typeface="Arial"/>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188976377952755"/>
          <c:y val="3.8922155688622756E-2"/>
          <c:w val="0.84251968503937003"/>
          <c:h val="0.72754491017964074"/>
        </c:manualLayout>
      </c:layout>
      <c:scatterChart>
        <c:scatterStyle val="lineMarker"/>
        <c:varyColors val="0"/>
        <c:ser>
          <c:idx val="0"/>
          <c:order val="0"/>
          <c:spPr>
            <a:ln w="11764">
              <a:solidFill>
                <a:srgbClr val="CCFFFF"/>
              </a:solidFill>
              <a:prstDash val="solid"/>
            </a:ln>
          </c:spPr>
          <c:marker>
            <c:symbol val="plus"/>
            <c:size val="2"/>
            <c:spPr>
              <a:noFill/>
              <a:ln>
                <a:solidFill>
                  <a:srgbClr val="CCFFFF"/>
                </a:solidFill>
                <a:prstDash val="solid"/>
              </a:ln>
            </c:spPr>
          </c:marker>
          <c:xVal>
            <c:numRef>
              <c:f>'Ky-Sill-And'!$J$20:$J$21</c:f>
              <c:numCache>
                <c:formatCode>0.00</c:formatCode>
                <c:ptCount val="2"/>
                <c:pt idx="0">
                  <c:v>154.64930924551061</c:v>
                </c:pt>
                <c:pt idx="1">
                  <c:v>526.85</c:v>
                </c:pt>
              </c:numCache>
            </c:numRef>
          </c:xVal>
          <c:yVal>
            <c:numRef>
              <c:f>'Ky-Sill-And'!$H$20:$H$21</c:f>
              <c:numCache>
                <c:formatCode>0.00</c:formatCode>
                <c:ptCount val="2"/>
                <c:pt idx="0" formatCode="General">
                  <c:v>1E-3</c:v>
                </c:pt>
                <c:pt idx="1">
                  <c:v>4.7150537634408822</c:v>
                </c:pt>
              </c:numCache>
            </c:numRef>
          </c:yVal>
          <c:smooth val="0"/>
          <c:extLst>
            <c:ext xmlns:c16="http://schemas.microsoft.com/office/drawing/2014/chart" uri="{C3380CC4-5D6E-409C-BE32-E72D297353CC}">
              <c16:uniqueId val="{00000000-7F20-4498-979A-DDB13E83CC6C}"/>
            </c:ext>
          </c:extLst>
        </c:ser>
        <c:ser>
          <c:idx val="1"/>
          <c:order val="1"/>
          <c:spPr>
            <a:ln w="2941">
              <a:solidFill>
                <a:srgbClr val="CCFFFF"/>
              </a:solidFill>
              <a:prstDash val="solid"/>
            </a:ln>
          </c:spPr>
          <c:marker>
            <c:symbol val="plus"/>
            <c:size val="2"/>
            <c:spPr>
              <a:noFill/>
              <a:ln>
                <a:solidFill>
                  <a:srgbClr val="CCFFFF"/>
                </a:solidFill>
                <a:prstDash val="solid"/>
              </a:ln>
            </c:spPr>
          </c:marker>
          <c:xVal>
            <c:numRef>
              <c:f>'Ky-Sill-And'!$P$20:$P$21</c:f>
              <c:numCache>
                <c:formatCode>0.00</c:formatCode>
                <c:ptCount val="2"/>
                <c:pt idx="0">
                  <c:v>602.854671280302</c:v>
                </c:pt>
                <c:pt idx="1">
                  <c:v>326.85000000000002</c:v>
                </c:pt>
              </c:numCache>
            </c:numRef>
          </c:xVal>
          <c:yVal>
            <c:numRef>
              <c:f>'Ky-Sill-And'!$N$20:$N$21</c:f>
              <c:numCache>
                <c:formatCode>0.00</c:formatCode>
                <c:ptCount val="2"/>
                <c:pt idx="0" formatCode="General">
                  <c:v>1E-3</c:v>
                </c:pt>
                <c:pt idx="1">
                  <c:v>4.7607361963175574</c:v>
                </c:pt>
              </c:numCache>
            </c:numRef>
          </c:yVal>
          <c:smooth val="0"/>
          <c:extLst>
            <c:ext xmlns:c16="http://schemas.microsoft.com/office/drawing/2014/chart" uri="{C3380CC4-5D6E-409C-BE32-E72D297353CC}">
              <c16:uniqueId val="{00000001-7F20-4498-979A-DDB13E83CC6C}"/>
            </c:ext>
          </c:extLst>
        </c:ser>
        <c:ser>
          <c:idx val="2"/>
          <c:order val="2"/>
          <c:spPr>
            <a:ln w="2941">
              <a:solidFill>
                <a:srgbClr val="CCFFFF"/>
              </a:solidFill>
              <a:prstDash val="solid"/>
            </a:ln>
          </c:spPr>
          <c:marker>
            <c:symbol val="plus"/>
            <c:size val="4"/>
            <c:spPr>
              <a:noFill/>
              <a:ln>
                <a:solidFill>
                  <a:srgbClr val="CCFFFF"/>
                </a:solidFill>
                <a:prstDash val="solid"/>
              </a:ln>
            </c:spPr>
          </c:marker>
          <c:xVal>
            <c:numRef>
              <c:f>'Ky-Sill-And'!$V$20:$V$21</c:f>
              <c:numCache>
                <c:formatCode>0.00</c:formatCode>
                <c:ptCount val="2"/>
                <c:pt idx="0">
                  <c:v>259.95934959352257</c:v>
                </c:pt>
                <c:pt idx="1">
                  <c:v>626.85</c:v>
                </c:pt>
              </c:numCache>
            </c:numRef>
          </c:xVal>
          <c:yVal>
            <c:numRef>
              <c:f>'Ky-Sill-And'!$T$20:$T$21</c:f>
              <c:numCache>
                <c:formatCode>0.00</c:formatCode>
                <c:ptCount val="2"/>
                <c:pt idx="0" formatCode="General">
                  <c:v>1E-3</c:v>
                </c:pt>
                <c:pt idx="1">
                  <c:v>7.8141135972465694</c:v>
                </c:pt>
              </c:numCache>
            </c:numRef>
          </c:yVal>
          <c:smooth val="0"/>
          <c:extLst>
            <c:ext xmlns:c16="http://schemas.microsoft.com/office/drawing/2014/chart" uri="{C3380CC4-5D6E-409C-BE32-E72D297353CC}">
              <c16:uniqueId val="{00000002-7F20-4498-979A-DDB13E83CC6C}"/>
            </c:ext>
          </c:extLst>
        </c:ser>
        <c:dLbls>
          <c:showLegendKey val="0"/>
          <c:showVal val="0"/>
          <c:showCatName val="0"/>
          <c:showSerName val="0"/>
          <c:showPercent val="0"/>
          <c:showBubbleSize val="0"/>
        </c:dLbls>
        <c:axId val="1545114624"/>
        <c:axId val="1"/>
      </c:scatterChart>
      <c:valAx>
        <c:axId val="1545114624"/>
        <c:scaling>
          <c:orientation val="minMax"/>
          <c:max val="700"/>
          <c:min val="100"/>
        </c:scaling>
        <c:delete val="0"/>
        <c:axPos val="b"/>
        <c:title>
          <c:tx>
            <c:rich>
              <a:bodyPr/>
              <a:lstStyle/>
              <a:p>
                <a:pPr>
                  <a:defRPr sz="1482" b="1" i="0" u="none" strike="noStrike" baseline="0">
                    <a:solidFill>
                      <a:srgbClr val="000000"/>
                    </a:solidFill>
                    <a:latin typeface="Times New Roman"/>
                    <a:ea typeface="Times New Roman"/>
                    <a:cs typeface="Times New Roman"/>
                  </a:defRPr>
                </a:pPr>
                <a:r>
                  <a:rPr lang="es-MX"/>
                  <a:t>T  (ºC)</a:t>
                </a:r>
              </a:p>
            </c:rich>
          </c:tx>
          <c:layout>
            <c:manualLayout>
              <c:xMode val="edge"/>
              <c:yMode val="edge"/>
              <c:x val="0.48818897637795278"/>
              <c:y val="0.86826347305389218"/>
            </c:manualLayout>
          </c:layout>
          <c:overlay val="0"/>
          <c:spPr>
            <a:noFill/>
            <a:ln w="23529">
              <a:noFill/>
            </a:ln>
          </c:spPr>
        </c:title>
        <c:numFmt formatCode="General" sourceLinked="0"/>
        <c:majorTickMark val="cross"/>
        <c:minorTickMark val="in"/>
        <c:tickLblPos val="nextTo"/>
        <c:spPr>
          <a:ln w="2941">
            <a:solidFill>
              <a:srgbClr val="000000"/>
            </a:solidFill>
            <a:prstDash val="solid"/>
          </a:ln>
        </c:spPr>
        <c:txPr>
          <a:bodyPr rot="0" vert="horz"/>
          <a:lstStyle/>
          <a:p>
            <a:pPr>
              <a:defRPr sz="1065" b="0" i="0" u="none" strike="noStrike" baseline="0">
                <a:solidFill>
                  <a:srgbClr val="000000"/>
                </a:solidFill>
                <a:latin typeface="Arial"/>
                <a:ea typeface="Arial"/>
                <a:cs typeface="Arial"/>
              </a:defRPr>
            </a:pPr>
            <a:endParaRPr lang="es-MX"/>
          </a:p>
        </c:txPr>
        <c:crossAx val="1"/>
        <c:crosses val="autoZero"/>
        <c:crossBetween val="midCat"/>
        <c:majorUnit val="100"/>
      </c:valAx>
      <c:valAx>
        <c:axId val="1"/>
        <c:scaling>
          <c:orientation val="minMax"/>
        </c:scaling>
        <c:delete val="0"/>
        <c:axPos val="l"/>
        <c:title>
          <c:tx>
            <c:rich>
              <a:bodyPr/>
              <a:lstStyle/>
              <a:p>
                <a:pPr>
                  <a:defRPr sz="1482" b="1" i="0" u="none" strike="noStrike" baseline="0">
                    <a:solidFill>
                      <a:srgbClr val="000000"/>
                    </a:solidFill>
                    <a:latin typeface="Times New Roman"/>
                    <a:ea typeface="Times New Roman"/>
                    <a:cs typeface="Times New Roman"/>
                  </a:defRPr>
                </a:pPr>
                <a:r>
                  <a:rPr lang="es-MX"/>
                  <a:t>P  (Kb)</a:t>
                </a:r>
              </a:p>
            </c:rich>
          </c:tx>
          <c:layout>
            <c:manualLayout>
              <c:xMode val="edge"/>
              <c:yMode val="edge"/>
              <c:x val="1.3779527559055118E-2"/>
              <c:y val="0.29041916167664672"/>
            </c:manualLayout>
          </c:layout>
          <c:overlay val="0"/>
          <c:spPr>
            <a:noFill/>
            <a:ln w="23529">
              <a:noFill/>
            </a:ln>
          </c:spPr>
        </c:title>
        <c:numFmt formatCode="General" sourceLinked="0"/>
        <c:majorTickMark val="out"/>
        <c:minorTickMark val="none"/>
        <c:tickLblPos val="nextTo"/>
        <c:spPr>
          <a:ln w="2941">
            <a:solidFill>
              <a:srgbClr val="000000"/>
            </a:solidFill>
            <a:prstDash val="solid"/>
          </a:ln>
        </c:spPr>
        <c:txPr>
          <a:bodyPr rot="0" vert="horz"/>
          <a:lstStyle/>
          <a:p>
            <a:pPr>
              <a:defRPr sz="1065" b="0" i="0" u="none" strike="noStrike" baseline="0">
                <a:solidFill>
                  <a:srgbClr val="000000"/>
                </a:solidFill>
                <a:latin typeface="Arial"/>
                <a:ea typeface="Arial"/>
                <a:cs typeface="Arial"/>
              </a:defRPr>
            </a:pPr>
            <a:endParaRPr lang="es-MX"/>
          </a:p>
        </c:txPr>
        <c:crossAx val="1545114624"/>
        <c:crosses val="autoZero"/>
        <c:crossBetween val="midCat"/>
      </c:valAx>
      <c:spPr>
        <a:solidFill>
          <a:srgbClr val="FFCC00"/>
        </a:solidFill>
        <a:ln w="11764">
          <a:solidFill>
            <a:srgbClr val="000000"/>
          </a:solidFill>
          <a:prstDash val="solid"/>
        </a:ln>
      </c:spPr>
    </c:plotArea>
    <c:plotVisOnly val="1"/>
    <c:dispBlanksAs val="gap"/>
    <c:showDLblsOverMax val="0"/>
  </c:chart>
  <c:spPr>
    <a:solidFill>
      <a:srgbClr val="FFFFFF"/>
    </a:solidFill>
    <a:ln>
      <a:noFill/>
    </a:ln>
  </c:spPr>
  <c:txPr>
    <a:bodyPr/>
    <a:lstStyle/>
    <a:p>
      <a:pPr>
        <a:defRPr sz="973" b="0" i="0" u="none" strike="noStrike" baseline="0">
          <a:solidFill>
            <a:srgbClr val="000000"/>
          </a:solidFill>
          <a:latin typeface="Arial"/>
          <a:ea typeface="Arial"/>
          <a:cs typeface="Arial"/>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6.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5.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0769A8ED-4093-43B7-8A72-1BC91764D45B}" type="datetimeFigureOut">
              <a:rPr lang="es-MX"/>
              <a:pPr>
                <a:defRPr/>
              </a:pPr>
              <a:t>01/11/2022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27323BC9-6B2C-4D6A-95A9-6FB10E1BEC4B}" type="slidenum">
              <a:rPr lang="es-MX"/>
              <a:pPr>
                <a:defRPr/>
              </a:pPr>
              <a:t>‹Nº›</a:t>
            </a:fld>
            <a:endParaRPr lang="es-MX"/>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mtClean="0"/>
          </a:p>
        </p:txBody>
      </p:sp>
      <p:sp>
        <p:nvSpPr>
          <p:cNvPr id="29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B8BD9C-9710-4832-90C4-0CAB0D8E36BC}" type="slidenum">
              <a:rPr lang="es-MX" altLang="es-MX">
                <a:latin typeface="Times New Roman" panose="02020603050405020304" pitchFamily="18" charset="0"/>
              </a:rPr>
              <a:pPr fontAlgn="base">
                <a:spcBef>
                  <a:spcPct val="0"/>
                </a:spcBef>
                <a:spcAft>
                  <a:spcPct val="0"/>
                </a:spcAft>
              </a:pPr>
              <a:t>21</a:t>
            </a:fld>
            <a:endParaRPr lang="es-MX" altLang="es-MX">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lvl1pPr>
              <a:defRPr/>
            </a:lvl1pPr>
          </a:lstStyle>
          <a:p>
            <a:pPr>
              <a:defRPr/>
            </a:pPr>
            <a:fld id="{9FBE70DD-D61A-4CCB-BEDC-F4F5F21C49D6}" type="datetimeFigureOut">
              <a:rPr lang="es-MX"/>
              <a:pPr>
                <a:defRPr/>
              </a:pPr>
              <a:t>01/11/2022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5073EB4E-A184-4C6B-9857-A0EB2FA797A5}" type="slidenum">
              <a:rPr lang="es-MX"/>
              <a:pPr>
                <a:defRPr/>
              </a:pPr>
              <a:t>‹Nº›</a:t>
            </a:fld>
            <a:endParaRPr lang="es-MX"/>
          </a:p>
        </p:txBody>
      </p:sp>
    </p:spTree>
    <p:extLst>
      <p:ext uri="{BB962C8B-B14F-4D97-AF65-F5344CB8AC3E}">
        <p14:creationId xmlns:p14="http://schemas.microsoft.com/office/powerpoint/2010/main" val="773103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C90B8705-CFCF-480F-A1E5-FD43F5D17F95}" type="datetimeFigureOut">
              <a:rPr lang="es-MX"/>
              <a:pPr>
                <a:defRPr/>
              </a:pPr>
              <a:t>01/11/2022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46A2B8FC-7090-4FDF-BAE2-CB9D7F2B29F2}" type="slidenum">
              <a:rPr lang="es-MX"/>
              <a:pPr>
                <a:defRPr/>
              </a:pPr>
              <a:t>‹Nº›</a:t>
            </a:fld>
            <a:endParaRPr lang="es-MX"/>
          </a:p>
        </p:txBody>
      </p:sp>
    </p:spTree>
    <p:extLst>
      <p:ext uri="{BB962C8B-B14F-4D97-AF65-F5344CB8AC3E}">
        <p14:creationId xmlns:p14="http://schemas.microsoft.com/office/powerpoint/2010/main" val="1714247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lvl1pPr>
              <a:defRPr/>
            </a:lvl1pPr>
          </a:lstStyle>
          <a:p>
            <a:pPr>
              <a:defRPr/>
            </a:pPr>
            <a:fld id="{1CA43175-B9C8-4CAB-B27E-8071B2144158}" type="datetimeFigureOut">
              <a:rPr lang="es-MX"/>
              <a:pPr>
                <a:defRPr/>
              </a:pPr>
              <a:t>01/11/2022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07FF3252-C089-46DB-A735-39F19CEFD1B3}" type="slidenum">
              <a:rPr lang="es-MX"/>
              <a:pPr>
                <a:defRPr/>
              </a:pPr>
              <a:t>‹Nº›</a:t>
            </a:fld>
            <a:endParaRPr lang="es-MX"/>
          </a:p>
        </p:txBody>
      </p:sp>
    </p:spTree>
    <p:extLst>
      <p:ext uri="{BB962C8B-B14F-4D97-AF65-F5344CB8AC3E}">
        <p14:creationId xmlns:p14="http://schemas.microsoft.com/office/powerpoint/2010/main" val="389479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3"/>
          <p:cNvSpPr>
            <a:spLocks noGrp="1"/>
          </p:cNvSpPr>
          <p:nvPr>
            <p:ph type="dt" sz="half" idx="10"/>
          </p:nvPr>
        </p:nvSpPr>
        <p:spPr/>
        <p:txBody>
          <a:bodyPr/>
          <a:lstStyle>
            <a:lvl1pPr>
              <a:defRPr/>
            </a:lvl1pPr>
          </a:lstStyle>
          <a:p>
            <a:pPr>
              <a:defRPr/>
            </a:pPr>
            <a:fld id="{3464704B-58C0-4001-B72F-C3718B87DA9F}" type="datetimeFigureOut">
              <a:rPr lang="es-MX"/>
              <a:pPr>
                <a:defRPr/>
              </a:pPr>
              <a:t>01/11/2022</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pPr>
              <a:defRPr/>
            </a:pPr>
            <a:fld id="{1854EE02-2DD6-4857-BD5E-84B818106953}" type="slidenum">
              <a:rPr lang="es-MX"/>
              <a:pPr>
                <a:defRPr/>
              </a:pPr>
              <a:t>‹Nº›</a:t>
            </a:fld>
            <a:endParaRPr lang="es-MX"/>
          </a:p>
        </p:txBody>
      </p:sp>
    </p:spTree>
    <p:extLst>
      <p:ext uri="{BB962C8B-B14F-4D97-AF65-F5344CB8AC3E}">
        <p14:creationId xmlns:p14="http://schemas.microsoft.com/office/powerpoint/2010/main" val="1523409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3"/>
          <p:cNvSpPr>
            <a:spLocks noGrp="1"/>
          </p:cNvSpPr>
          <p:nvPr>
            <p:ph type="dt" sz="half" idx="10"/>
          </p:nvPr>
        </p:nvSpPr>
        <p:spPr/>
        <p:txBody>
          <a:bodyPr/>
          <a:lstStyle>
            <a:lvl1pPr>
              <a:defRPr/>
            </a:lvl1pPr>
          </a:lstStyle>
          <a:p>
            <a:pPr>
              <a:defRPr/>
            </a:pPr>
            <a:fld id="{18AF684B-3FBA-4E0B-BF35-521880F3898E}" type="datetimeFigureOut">
              <a:rPr lang="es-MX"/>
              <a:pPr>
                <a:defRPr/>
              </a:pPr>
              <a:t>01/11/2022</a:t>
            </a:fld>
            <a:endParaRPr lang="es-MX"/>
          </a:p>
        </p:txBody>
      </p:sp>
      <p:sp>
        <p:nvSpPr>
          <p:cNvPr id="8" name="Marcador de pie de página 4"/>
          <p:cNvSpPr>
            <a:spLocks noGrp="1"/>
          </p:cNvSpPr>
          <p:nvPr>
            <p:ph type="ftr" sz="quarter" idx="11"/>
          </p:nvPr>
        </p:nvSpPr>
        <p:spPr/>
        <p:txBody>
          <a:bodyPr/>
          <a:lstStyle>
            <a:lvl1pPr>
              <a:defRPr/>
            </a:lvl1pPr>
          </a:lstStyle>
          <a:p>
            <a:pPr>
              <a:defRPr/>
            </a:pPr>
            <a:endParaRPr lang="es-MX"/>
          </a:p>
        </p:txBody>
      </p:sp>
      <p:sp>
        <p:nvSpPr>
          <p:cNvPr id="9" name="Marcador de número de diapositiva 5"/>
          <p:cNvSpPr>
            <a:spLocks noGrp="1"/>
          </p:cNvSpPr>
          <p:nvPr>
            <p:ph type="sldNum" sz="quarter" idx="12"/>
          </p:nvPr>
        </p:nvSpPr>
        <p:spPr/>
        <p:txBody>
          <a:bodyPr/>
          <a:lstStyle>
            <a:lvl1pPr>
              <a:defRPr/>
            </a:lvl1pPr>
          </a:lstStyle>
          <a:p>
            <a:pPr>
              <a:defRPr/>
            </a:pPr>
            <a:fld id="{5753A25D-CE14-4A3F-80B4-56BC1062962D}" type="slidenum">
              <a:rPr lang="es-MX"/>
              <a:pPr>
                <a:defRPr/>
              </a:pPr>
              <a:t>‹Nº›</a:t>
            </a:fld>
            <a:endParaRPr lang="es-MX"/>
          </a:p>
        </p:txBody>
      </p:sp>
    </p:spTree>
    <p:extLst>
      <p:ext uri="{BB962C8B-B14F-4D97-AF65-F5344CB8AC3E}">
        <p14:creationId xmlns:p14="http://schemas.microsoft.com/office/powerpoint/2010/main" val="391856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3"/>
          <p:cNvSpPr>
            <a:spLocks noGrp="1"/>
          </p:cNvSpPr>
          <p:nvPr>
            <p:ph type="dt" sz="half" idx="10"/>
          </p:nvPr>
        </p:nvSpPr>
        <p:spPr/>
        <p:txBody>
          <a:bodyPr/>
          <a:lstStyle>
            <a:lvl1pPr>
              <a:defRPr/>
            </a:lvl1pPr>
          </a:lstStyle>
          <a:p>
            <a:pPr>
              <a:defRPr/>
            </a:pPr>
            <a:fld id="{25F636BA-CE78-46C2-9894-57B9703EFDB7}" type="datetimeFigureOut">
              <a:rPr lang="es-MX"/>
              <a:pPr>
                <a:defRPr/>
              </a:pPr>
              <a:t>01/11/2022</a:t>
            </a:fld>
            <a:endParaRPr lang="es-MX"/>
          </a:p>
        </p:txBody>
      </p:sp>
      <p:sp>
        <p:nvSpPr>
          <p:cNvPr id="4" name="Marcador de pie de página 4"/>
          <p:cNvSpPr>
            <a:spLocks noGrp="1"/>
          </p:cNvSpPr>
          <p:nvPr>
            <p:ph type="ftr" sz="quarter" idx="11"/>
          </p:nvPr>
        </p:nvSpPr>
        <p:spPr/>
        <p:txBody>
          <a:bodyPr/>
          <a:lstStyle>
            <a:lvl1pPr>
              <a:defRPr/>
            </a:lvl1pPr>
          </a:lstStyle>
          <a:p>
            <a:pPr>
              <a:defRPr/>
            </a:pPr>
            <a:endParaRPr lang="es-MX"/>
          </a:p>
        </p:txBody>
      </p:sp>
      <p:sp>
        <p:nvSpPr>
          <p:cNvPr id="5" name="Marcador de número de diapositiva 5"/>
          <p:cNvSpPr>
            <a:spLocks noGrp="1"/>
          </p:cNvSpPr>
          <p:nvPr>
            <p:ph type="sldNum" sz="quarter" idx="12"/>
          </p:nvPr>
        </p:nvSpPr>
        <p:spPr/>
        <p:txBody>
          <a:bodyPr/>
          <a:lstStyle>
            <a:lvl1pPr>
              <a:defRPr/>
            </a:lvl1pPr>
          </a:lstStyle>
          <a:p>
            <a:pPr>
              <a:defRPr/>
            </a:pPr>
            <a:fld id="{533A3454-4CFF-48A2-B412-7B6EA35B09D8}" type="slidenum">
              <a:rPr lang="es-MX"/>
              <a:pPr>
                <a:defRPr/>
              </a:pPr>
              <a:t>‹Nº›</a:t>
            </a:fld>
            <a:endParaRPr lang="es-MX"/>
          </a:p>
        </p:txBody>
      </p:sp>
    </p:spTree>
    <p:extLst>
      <p:ext uri="{BB962C8B-B14F-4D97-AF65-F5344CB8AC3E}">
        <p14:creationId xmlns:p14="http://schemas.microsoft.com/office/powerpoint/2010/main" val="3258977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4F9BE171-9F17-4776-BD7C-DC08CB4037FC}" type="datetimeFigureOut">
              <a:rPr lang="es-MX"/>
              <a:pPr>
                <a:defRPr/>
              </a:pPr>
              <a:t>01/11/2022</a:t>
            </a:fld>
            <a:endParaRPr lang="es-MX"/>
          </a:p>
        </p:txBody>
      </p:sp>
      <p:sp>
        <p:nvSpPr>
          <p:cNvPr id="3" name="Marcador de pie de página 4"/>
          <p:cNvSpPr>
            <a:spLocks noGrp="1"/>
          </p:cNvSpPr>
          <p:nvPr>
            <p:ph type="ftr" sz="quarter" idx="11"/>
          </p:nvPr>
        </p:nvSpPr>
        <p:spPr/>
        <p:txBody>
          <a:bodyPr/>
          <a:lstStyle>
            <a:lvl1pPr>
              <a:defRPr/>
            </a:lvl1pPr>
          </a:lstStyle>
          <a:p>
            <a:pPr>
              <a:defRPr/>
            </a:pPr>
            <a:endParaRPr lang="es-MX"/>
          </a:p>
        </p:txBody>
      </p:sp>
      <p:sp>
        <p:nvSpPr>
          <p:cNvPr id="4" name="Marcador de número de diapositiva 5"/>
          <p:cNvSpPr>
            <a:spLocks noGrp="1"/>
          </p:cNvSpPr>
          <p:nvPr>
            <p:ph type="sldNum" sz="quarter" idx="12"/>
          </p:nvPr>
        </p:nvSpPr>
        <p:spPr/>
        <p:txBody>
          <a:bodyPr/>
          <a:lstStyle>
            <a:lvl1pPr>
              <a:defRPr/>
            </a:lvl1pPr>
          </a:lstStyle>
          <a:p>
            <a:pPr>
              <a:defRPr/>
            </a:pPr>
            <a:fld id="{0C287291-4EAB-4323-9A0B-70446DAF9A5F}" type="slidenum">
              <a:rPr lang="es-MX"/>
              <a:pPr>
                <a:defRPr/>
              </a:pPr>
              <a:t>‹Nº›</a:t>
            </a:fld>
            <a:endParaRPr lang="es-MX"/>
          </a:p>
        </p:txBody>
      </p:sp>
    </p:spTree>
    <p:extLst>
      <p:ext uri="{BB962C8B-B14F-4D97-AF65-F5344CB8AC3E}">
        <p14:creationId xmlns:p14="http://schemas.microsoft.com/office/powerpoint/2010/main" val="2847619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A2109906-6A2E-4443-AA80-3527A6CAF469}" type="datetimeFigureOut">
              <a:rPr lang="es-MX"/>
              <a:pPr>
                <a:defRPr/>
              </a:pPr>
              <a:t>01/11/2022</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pPr>
              <a:defRPr/>
            </a:pPr>
            <a:fld id="{7E1EDF51-2E33-46AC-9BC1-EEC87977422E}" type="slidenum">
              <a:rPr lang="es-MX"/>
              <a:pPr>
                <a:defRPr/>
              </a:pPr>
              <a:t>‹Nº›</a:t>
            </a:fld>
            <a:endParaRPr lang="es-MX"/>
          </a:p>
        </p:txBody>
      </p:sp>
    </p:spTree>
    <p:extLst>
      <p:ext uri="{BB962C8B-B14F-4D97-AF65-F5344CB8AC3E}">
        <p14:creationId xmlns:p14="http://schemas.microsoft.com/office/powerpoint/2010/main" val="272974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081EC468-3207-4736-BED5-27C6A741F628}" type="datetimeFigureOut">
              <a:rPr lang="es-MX"/>
              <a:pPr>
                <a:defRPr/>
              </a:pPr>
              <a:t>01/11/2022</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pPr>
              <a:defRPr/>
            </a:pPr>
            <a:fld id="{AB203378-451A-4F01-AD96-1DB0A17DE3BB}" type="slidenum">
              <a:rPr lang="es-MX"/>
              <a:pPr>
                <a:defRPr/>
              </a:pPr>
              <a:t>‹Nº›</a:t>
            </a:fld>
            <a:endParaRPr lang="es-MX"/>
          </a:p>
        </p:txBody>
      </p:sp>
    </p:spTree>
    <p:extLst>
      <p:ext uri="{BB962C8B-B14F-4D97-AF65-F5344CB8AC3E}">
        <p14:creationId xmlns:p14="http://schemas.microsoft.com/office/powerpoint/2010/main" val="318522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9F0CB651-9110-48F3-B2C2-20138F949DE3}" type="datetimeFigureOut">
              <a:rPr lang="es-MX"/>
              <a:pPr>
                <a:defRPr/>
              </a:pPr>
              <a:t>01/11/2022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60B98C04-B991-4249-8FFB-F3DDD3FEF84D}" type="slidenum">
              <a:rPr lang="es-MX"/>
              <a:pPr>
                <a:defRPr/>
              </a:pPr>
              <a:t>‹Nº›</a:t>
            </a:fld>
            <a:endParaRPr lang="es-MX"/>
          </a:p>
        </p:txBody>
      </p:sp>
    </p:spTree>
    <p:extLst>
      <p:ext uri="{BB962C8B-B14F-4D97-AF65-F5344CB8AC3E}">
        <p14:creationId xmlns:p14="http://schemas.microsoft.com/office/powerpoint/2010/main" val="160464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8904504C-0E28-4D93-8CF6-0530E107904E}" type="datetimeFigureOut">
              <a:rPr lang="es-MX"/>
              <a:pPr>
                <a:defRPr/>
              </a:pPr>
              <a:t>01/11/2022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27C3EF04-08B4-4C0B-9302-5FDDF0ADEB0D}" type="slidenum">
              <a:rPr lang="es-MX"/>
              <a:pPr>
                <a:defRPr/>
              </a:pPr>
              <a:t>‹Nº›</a:t>
            </a:fld>
            <a:endParaRPr lang="es-MX"/>
          </a:p>
        </p:txBody>
      </p:sp>
    </p:spTree>
    <p:extLst>
      <p:ext uri="{BB962C8B-B14F-4D97-AF65-F5344CB8AC3E}">
        <p14:creationId xmlns:p14="http://schemas.microsoft.com/office/powerpoint/2010/main" val="204967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endParaRPr lang="es-MX" altLang="es-MX" smtClean="0"/>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Editar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endParaRPr lang="es-MX" altLang="es-MX" smtClean="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6938DED8-809A-4011-A3CA-4D03A52309CE}" type="datetimeFigureOut">
              <a:rPr lang="es-MX"/>
              <a:pPr>
                <a:defRPr/>
              </a:pPr>
              <a:t>01/11/2022</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F6F792AC-F051-4643-AC1D-160CAA5574BA}"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s>
</file>

<file path=ppt/slides/_rels/slide2.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0.wmf"/><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9.bin"/></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13.bin"/><Relationship Id="rId10" Type="http://schemas.openxmlformats.org/officeDocument/2006/relationships/image" Target="../media/image13.wmf"/><Relationship Id="rId4" Type="http://schemas.openxmlformats.org/officeDocument/2006/relationships/image" Target="../media/image6.wmf"/><Relationship Id="rId9" Type="http://schemas.openxmlformats.org/officeDocument/2006/relationships/oleObject" Target="../embeddings/oleObject15.bin"/></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4.wmf"/><Relationship Id="rId5" Type="http://schemas.openxmlformats.org/officeDocument/2006/relationships/oleObject" Target="../embeddings/oleObject17.bin"/><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5.wmf"/><Relationship Id="rId5" Type="http://schemas.openxmlformats.org/officeDocument/2006/relationships/oleObject" Target="../embeddings/oleObject20.bin"/><Relationship Id="rId4" Type="http://schemas.openxmlformats.org/officeDocument/2006/relationships/image" Target="../media/image16.wmf"/></Relationships>
</file>

<file path=ppt/slides/_rels/slide6.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9.wmf"/><Relationship Id="rId5" Type="http://schemas.openxmlformats.org/officeDocument/2006/relationships/oleObject" Target="../embeddings/oleObject23.bin"/><Relationship Id="rId4" Type="http://schemas.openxmlformats.org/officeDocument/2006/relationships/image" Target="../media/image18.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5.bin"/><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2.wmf"/><Relationship Id="rId5" Type="http://schemas.openxmlformats.org/officeDocument/2006/relationships/oleObject" Target="../embeddings/oleObject26.bin"/><Relationship Id="rId4" Type="http://schemas.openxmlformats.org/officeDocument/2006/relationships/image" Target="../media/image21.wmf"/></Relationships>
</file>

<file path=ppt/slides/_rels/slide8.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27.bin"/><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5.wmf"/><Relationship Id="rId5" Type="http://schemas.openxmlformats.org/officeDocument/2006/relationships/oleObject" Target="../embeddings/oleObject28.bin"/><Relationship Id="rId4" Type="http://schemas.openxmlformats.org/officeDocument/2006/relationships/image" Target="../media/image24.wmf"/><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9.wmf"/><Relationship Id="rId5" Type="http://schemas.openxmlformats.org/officeDocument/2006/relationships/oleObject" Target="../embeddings/oleObject31.bin"/><Relationship Id="rId4" Type="http://schemas.openxmlformats.org/officeDocument/2006/relationships/image" Target="../media/image28.wm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image" Target="../media/image31.wmf"/><Relationship Id="rId4" Type="http://schemas.openxmlformats.org/officeDocument/2006/relationships/oleObject" Target="../embeddings/oleObject33.bin"/></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oleObject" Target="../embeddings/oleObject34.bin"/></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1003300" y="1096963"/>
          <a:ext cx="4071940" cy="1200150"/>
        </p:xfrm>
        <a:graphic>
          <a:graphicData uri="http://schemas.openxmlformats.org/drawingml/2006/table">
            <a:tbl>
              <a:tblPr>
                <a:tableStyleId>{5C22544A-7EE6-4342-B048-85BDC9FD1C3A}</a:tableStyleId>
              </a:tblPr>
              <a:tblGrid>
                <a:gridCol w="814388">
                  <a:extLst>
                    <a:ext uri="{9D8B030D-6E8A-4147-A177-3AD203B41FA5}">
                      <a16:colId xmlns:a16="http://schemas.microsoft.com/office/drawing/2014/main" val="1522278454"/>
                    </a:ext>
                  </a:extLst>
                </a:gridCol>
                <a:gridCol w="814388">
                  <a:extLst>
                    <a:ext uri="{9D8B030D-6E8A-4147-A177-3AD203B41FA5}">
                      <a16:colId xmlns:a16="http://schemas.microsoft.com/office/drawing/2014/main" val="3340252356"/>
                    </a:ext>
                  </a:extLst>
                </a:gridCol>
                <a:gridCol w="814388">
                  <a:extLst>
                    <a:ext uri="{9D8B030D-6E8A-4147-A177-3AD203B41FA5}">
                      <a16:colId xmlns:a16="http://schemas.microsoft.com/office/drawing/2014/main" val="680533202"/>
                    </a:ext>
                  </a:extLst>
                </a:gridCol>
                <a:gridCol w="814388">
                  <a:extLst>
                    <a:ext uri="{9D8B030D-6E8A-4147-A177-3AD203B41FA5}">
                      <a16:colId xmlns:a16="http://schemas.microsoft.com/office/drawing/2014/main" val="3497004123"/>
                    </a:ext>
                  </a:extLst>
                </a:gridCol>
                <a:gridCol w="814388">
                  <a:extLst>
                    <a:ext uri="{9D8B030D-6E8A-4147-A177-3AD203B41FA5}">
                      <a16:colId xmlns:a16="http://schemas.microsoft.com/office/drawing/2014/main" val="113425827"/>
                    </a:ext>
                  </a:extLst>
                </a:gridCol>
              </a:tblGrid>
              <a:tr h="200025">
                <a:tc>
                  <a:txBody>
                    <a:bodyPr/>
                    <a:lstStyle/>
                    <a:p>
                      <a:pPr algn="l" fontAlgn="b"/>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dirty="0">
                          <a:effectLst/>
                          <a:latin typeface="Times New Roman" panose="02020603050405020304" pitchFamily="18" charset="0"/>
                          <a:cs typeface="Times New Roman" panose="02020603050405020304" pitchFamily="18" charset="0"/>
                        </a:rPr>
                        <a:t>H</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dirty="0">
                          <a:effectLst/>
                          <a:latin typeface="Times New Roman" panose="02020603050405020304" pitchFamily="18" charset="0"/>
                          <a:cs typeface="Times New Roman" panose="02020603050405020304" pitchFamily="18" charset="0"/>
                        </a:rPr>
                        <a:t>S</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a:effectLst/>
                          <a:latin typeface="Times New Roman" panose="02020603050405020304" pitchFamily="18" charset="0"/>
                          <a:cs typeface="Times New Roman" panose="02020603050405020304" pitchFamily="18" charset="0"/>
                        </a:rPr>
                        <a:t>G</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dirty="0">
                          <a:effectLst/>
                          <a:latin typeface="Times New Roman" panose="02020603050405020304" pitchFamily="18" charset="0"/>
                          <a:cs typeface="Times New Roman" panose="02020603050405020304" pitchFamily="18" charset="0"/>
                        </a:rPr>
                        <a:t>V</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88661138"/>
                  </a:ext>
                </a:extLst>
              </a:tr>
              <a:tr h="200025">
                <a:tc>
                  <a:txBody>
                    <a:bodyPr/>
                    <a:lstStyle/>
                    <a:p>
                      <a:pPr algn="l" fontAlgn="b"/>
                      <a:r>
                        <a:rPr lang="es-ES" sz="1200" b="1" u="none" strike="noStrike">
                          <a:effectLst/>
                          <a:latin typeface="Times New Roman" panose="02020603050405020304" pitchFamily="18" charset="0"/>
                          <a:cs typeface="Times New Roman" panose="02020603050405020304" pitchFamily="18" charset="0"/>
                        </a:rPr>
                        <a:t>grosularita</a:t>
                      </a:r>
                      <a:endParaRPr lang="es-E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-6643.14</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241.4</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-6280.94</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12.53</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930360"/>
                  </a:ext>
                </a:extLst>
              </a:tr>
              <a:tr h="200025">
                <a:tc>
                  <a:txBody>
                    <a:bodyPr/>
                    <a:lstStyle/>
                    <a:p>
                      <a:pPr algn="l" fontAlgn="b"/>
                      <a:r>
                        <a:rPr lang="es-ES" sz="1200" b="1" u="none" strike="noStrike">
                          <a:effectLst/>
                          <a:latin typeface="Times New Roman" panose="02020603050405020304" pitchFamily="18" charset="0"/>
                          <a:cs typeface="Times New Roman" panose="02020603050405020304" pitchFamily="18" charset="0"/>
                        </a:rPr>
                        <a:t>cuarzo</a:t>
                      </a:r>
                      <a:endParaRPr lang="es-E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a:effectLst/>
                          <a:latin typeface="Times New Roman" panose="02020603050405020304" pitchFamily="18" charset="0"/>
                          <a:cs typeface="Times New Roman" panose="02020603050405020304" pitchFamily="18" charset="0"/>
                        </a:rPr>
                        <a:t>-910.94</a:t>
                      </a:r>
                      <a:endParaRPr lang="es-E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41.84</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-856.64</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effectLst/>
                          <a:latin typeface="Times New Roman" panose="02020603050405020304" pitchFamily="18" charset="0"/>
                          <a:cs typeface="Times New Roman" panose="02020603050405020304" pitchFamily="18" charset="0"/>
                        </a:rPr>
                        <a:t>2.27</a:t>
                      </a:r>
                      <a:endParaRPr lang="es-E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82555753"/>
                  </a:ext>
                </a:extLst>
              </a:tr>
              <a:tr h="200025">
                <a:tc>
                  <a:txBody>
                    <a:bodyPr/>
                    <a:lstStyle/>
                    <a:p>
                      <a:pPr algn="l" fontAlgn="b"/>
                      <a:r>
                        <a:rPr lang="es-ES" sz="1200" b="1" u="none" strike="noStrike">
                          <a:solidFill>
                            <a:srgbClr val="FF0000"/>
                          </a:solidFill>
                          <a:effectLst/>
                          <a:latin typeface="Times New Roman" panose="02020603050405020304" pitchFamily="18" charset="0"/>
                          <a:cs typeface="Times New Roman" panose="02020603050405020304" pitchFamily="18" charset="0"/>
                        </a:rPr>
                        <a:t>anortita</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a:solidFill>
                            <a:srgbClr val="FF0000"/>
                          </a:solidFill>
                          <a:effectLst/>
                          <a:latin typeface="Times New Roman" panose="02020603050405020304" pitchFamily="18" charset="0"/>
                          <a:cs typeface="Times New Roman" panose="02020603050405020304" pitchFamily="18" charset="0"/>
                        </a:rPr>
                        <a:t>-4227.9</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a:solidFill>
                            <a:srgbClr val="FF0000"/>
                          </a:solidFill>
                          <a:effectLst/>
                          <a:latin typeface="Times New Roman" panose="02020603050405020304" pitchFamily="18" charset="0"/>
                          <a:cs typeface="Times New Roman" panose="02020603050405020304" pitchFamily="18" charset="0"/>
                        </a:rPr>
                        <a:t>199.28</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solidFill>
                            <a:srgbClr val="FF0000"/>
                          </a:solidFill>
                          <a:effectLst/>
                          <a:latin typeface="Times New Roman" panose="02020603050405020304" pitchFamily="18" charset="0"/>
                          <a:cs typeface="Times New Roman" panose="02020603050405020304" pitchFamily="18" charset="0"/>
                        </a:rPr>
                        <a:t>4002.3</a:t>
                      </a:r>
                      <a:endParaRPr lang="es-ES"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solidFill>
                            <a:srgbClr val="FF0000"/>
                          </a:solidFill>
                          <a:effectLst/>
                          <a:latin typeface="Times New Roman" panose="02020603050405020304" pitchFamily="18" charset="0"/>
                          <a:cs typeface="Times New Roman" panose="02020603050405020304" pitchFamily="18" charset="0"/>
                        </a:rPr>
                        <a:t>10.08</a:t>
                      </a:r>
                      <a:endParaRPr lang="es-ES"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2096210"/>
                  </a:ext>
                </a:extLst>
              </a:tr>
              <a:tr h="200025">
                <a:tc>
                  <a:txBody>
                    <a:bodyPr/>
                    <a:lstStyle/>
                    <a:p>
                      <a:pPr algn="l" fontAlgn="b"/>
                      <a:r>
                        <a:rPr lang="es-ES" sz="1200" b="1" u="none" strike="noStrike">
                          <a:solidFill>
                            <a:srgbClr val="FF0000"/>
                          </a:solidFill>
                          <a:effectLst/>
                          <a:latin typeface="Times New Roman" panose="02020603050405020304" pitchFamily="18" charset="0"/>
                          <a:cs typeface="Times New Roman" panose="02020603050405020304" pitchFamily="18" charset="0"/>
                        </a:rPr>
                        <a:t>wollastonita</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a:solidFill>
                            <a:srgbClr val="FF0000"/>
                          </a:solidFill>
                          <a:effectLst/>
                          <a:latin typeface="Times New Roman" panose="02020603050405020304" pitchFamily="18" charset="0"/>
                          <a:cs typeface="Times New Roman" panose="02020603050405020304" pitchFamily="18" charset="0"/>
                        </a:rPr>
                        <a:t>-1634.94</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a:solidFill>
                            <a:srgbClr val="FF0000"/>
                          </a:solidFill>
                          <a:effectLst/>
                          <a:latin typeface="Times New Roman" panose="02020603050405020304" pitchFamily="18" charset="0"/>
                          <a:cs typeface="Times New Roman" panose="02020603050405020304" pitchFamily="18" charset="0"/>
                        </a:rPr>
                        <a:t>81.7</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a:solidFill>
                            <a:srgbClr val="FF0000"/>
                          </a:solidFill>
                          <a:effectLst/>
                          <a:latin typeface="Times New Roman" panose="02020603050405020304" pitchFamily="18" charset="0"/>
                          <a:cs typeface="Times New Roman" panose="02020603050405020304" pitchFamily="18" charset="0"/>
                        </a:rPr>
                        <a:t>1549.66</a:t>
                      </a:r>
                      <a:endParaRPr lang="es-ES" sz="1200" b="1"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S" sz="1200" b="1" u="none" strike="noStrike" dirty="0">
                          <a:solidFill>
                            <a:srgbClr val="FF0000"/>
                          </a:solidFill>
                          <a:effectLst/>
                          <a:latin typeface="Times New Roman" panose="02020603050405020304" pitchFamily="18" charset="0"/>
                          <a:cs typeface="Times New Roman" panose="02020603050405020304" pitchFamily="18" charset="0"/>
                        </a:rPr>
                        <a:t>3.9</a:t>
                      </a:r>
                      <a:endParaRPr lang="es-ES"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1159015"/>
                  </a:ext>
                </a:extLst>
              </a:tr>
              <a:tr h="200025">
                <a:tc>
                  <a:txBody>
                    <a:bodyPr/>
                    <a:lstStyle/>
                    <a:p>
                      <a:pPr algn="l" fontAlgn="b"/>
                      <a:r>
                        <a:rPr lang="el-GR" sz="1200" u="none" strike="noStrike">
                          <a:effectLst/>
                          <a:latin typeface="Times New Roman" panose="02020603050405020304" pitchFamily="18" charset="0"/>
                          <a:cs typeface="Times New Roman" panose="02020603050405020304" pitchFamily="18" charset="0"/>
                        </a:rPr>
                        <a:t>Δ´</a:t>
                      </a:r>
                      <a:r>
                        <a:rPr lang="es-MX" sz="1200" u="none" strike="noStrike">
                          <a:effectLst/>
                          <a:latin typeface="Times New Roman" panose="02020603050405020304" pitchFamily="18" charset="0"/>
                          <a:cs typeface="Times New Roman" panose="02020603050405020304" pitchFamily="18" charset="0"/>
                        </a:rPr>
                        <a:t>s</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a:effectLst/>
                          <a:latin typeface="Times New Roman" panose="02020603050405020304" pitchFamily="18" charset="0"/>
                          <a:cs typeface="Times New Roman" panose="02020603050405020304" pitchFamily="18" charset="0"/>
                        </a:rPr>
                        <a:t>56.3</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dirty="0">
                          <a:effectLst/>
                          <a:latin typeface="Times New Roman" panose="02020603050405020304" pitchFamily="18" charset="0"/>
                          <a:cs typeface="Times New Roman" panose="02020603050405020304" pitchFamily="18" charset="0"/>
                        </a:rPr>
                        <a:t>79.44</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dirty="0">
                          <a:effectLst/>
                          <a:latin typeface="Times New Roman" panose="02020603050405020304" pitchFamily="18" charset="0"/>
                          <a:cs typeface="Times New Roman" panose="02020603050405020304" pitchFamily="18" charset="0"/>
                        </a:rPr>
                        <a:t>14239.2</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dirty="0">
                          <a:effectLst/>
                          <a:latin typeface="Times New Roman" panose="02020603050405020304" pitchFamily="18" charset="0"/>
                          <a:cs typeface="Times New Roman" panose="02020603050405020304" pitchFamily="18" charset="0"/>
                        </a:rPr>
                        <a:t>3.08</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0589970"/>
                  </a:ext>
                </a:extLst>
              </a:tr>
            </a:tbl>
          </a:graphicData>
        </a:graphic>
      </p:graphicFrame>
      <p:sp>
        <p:nvSpPr>
          <p:cNvPr id="3118" name="Rectángulo 2"/>
          <p:cNvSpPr>
            <a:spLocks noChangeArrowheads="1"/>
          </p:cNvSpPr>
          <p:nvPr/>
        </p:nvSpPr>
        <p:spPr bwMode="auto">
          <a:xfrm>
            <a:off x="323850" y="246063"/>
            <a:ext cx="566578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07000"/>
              </a:lnSpc>
              <a:spcAft>
                <a:spcPts val="800"/>
              </a:spcAft>
            </a:pPr>
            <a:r>
              <a:rPr lang="es-ES" altLang="es-MX" b="1">
                <a:latin typeface="Times New Roman" panose="02020603050405020304" pitchFamily="18" charset="0"/>
                <a:ea typeface="Calibri" panose="020F0502020204030204" pitchFamily="34" charset="0"/>
                <a:cs typeface="Times New Roman" panose="02020603050405020304" pitchFamily="18" charset="0"/>
              </a:rPr>
              <a:t>Grosularita + cuarzo</a:t>
            </a:r>
            <a:r>
              <a:rPr lang="es-ES" altLang="es-MX">
                <a:latin typeface="Times New Roman" panose="02020603050405020304" pitchFamily="18" charset="0"/>
                <a:ea typeface="Calibri" panose="020F0502020204030204" pitchFamily="34" charset="0"/>
                <a:cs typeface="Times New Roman" panose="02020603050405020304" pitchFamily="18" charset="0"/>
              </a:rPr>
              <a:t> →</a:t>
            </a:r>
            <a:r>
              <a:rPr lang="es-ES" altLang="es-MX"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Anortita+2 wollastonita</a:t>
            </a:r>
            <a:endParaRPr lang="es-MX" altLang="es-MX" sz="1600">
              <a:ea typeface="Calibri" panose="020F0502020204030204" pitchFamily="34" charset="0"/>
              <a:cs typeface="Times New Roman" panose="02020603050405020304" pitchFamily="18" charset="0"/>
            </a:endParaRPr>
          </a:p>
          <a:p>
            <a:pPr algn="ctr" eaLnBrk="1" hangingPunct="1">
              <a:lnSpc>
                <a:spcPct val="107000"/>
              </a:lnSpc>
              <a:spcAft>
                <a:spcPts val="800"/>
              </a:spcAft>
            </a:pPr>
            <a:r>
              <a:rPr lang="es-ES" altLang="es-MX" b="1">
                <a:latin typeface="Times New Roman" panose="02020603050405020304" pitchFamily="18" charset="0"/>
                <a:ea typeface="Calibri" panose="020F0502020204030204" pitchFamily="34" charset="0"/>
                <a:cs typeface="Times New Roman" panose="02020603050405020304" pitchFamily="18" charset="0"/>
              </a:rPr>
              <a:t>Ca</a:t>
            </a:r>
            <a:r>
              <a:rPr lang="es-ES" altLang="es-MX" b="1" baseline="-25000">
                <a:latin typeface="Times New Roman" panose="02020603050405020304" pitchFamily="18" charset="0"/>
                <a:ea typeface="Calibri" panose="020F0502020204030204" pitchFamily="34" charset="0"/>
                <a:cs typeface="Times New Roman" panose="02020603050405020304" pitchFamily="18" charset="0"/>
              </a:rPr>
              <a:t>3</a:t>
            </a:r>
            <a:r>
              <a:rPr lang="es-ES" altLang="es-MX" b="1">
                <a:latin typeface="Times New Roman" panose="02020603050405020304" pitchFamily="18" charset="0"/>
                <a:ea typeface="Calibri" panose="020F0502020204030204" pitchFamily="34" charset="0"/>
                <a:cs typeface="Times New Roman" panose="02020603050405020304" pitchFamily="18" charset="0"/>
              </a:rPr>
              <a:t>Al</a:t>
            </a:r>
            <a:r>
              <a:rPr lang="es-ES" altLang="es-MX" b="1" baseline="-25000">
                <a:latin typeface="Times New Roman" panose="02020603050405020304" pitchFamily="18" charset="0"/>
                <a:ea typeface="Calibri" panose="020F0502020204030204" pitchFamily="34" charset="0"/>
                <a:cs typeface="Times New Roman" panose="02020603050405020304" pitchFamily="18" charset="0"/>
              </a:rPr>
              <a:t>2</a:t>
            </a:r>
            <a:r>
              <a:rPr lang="es-ES" altLang="es-MX" b="1">
                <a:latin typeface="Times New Roman" panose="02020603050405020304" pitchFamily="18" charset="0"/>
                <a:ea typeface="Calibri" panose="020F0502020204030204" pitchFamily="34" charset="0"/>
                <a:cs typeface="Times New Roman" panose="02020603050405020304" pitchFamily="18" charset="0"/>
              </a:rPr>
              <a:t>Si</a:t>
            </a:r>
            <a:r>
              <a:rPr lang="es-ES" altLang="es-MX" b="1" baseline="-25000">
                <a:latin typeface="Times New Roman" panose="02020603050405020304" pitchFamily="18" charset="0"/>
                <a:ea typeface="Calibri" panose="020F0502020204030204" pitchFamily="34" charset="0"/>
                <a:cs typeface="Times New Roman" panose="02020603050405020304" pitchFamily="18" charset="0"/>
              </a:rPr>
              <a:t>3</a:t>
            </a:r>
            <a:r>
              <a:rPr lang="es-ES" altLang="es-MX" b="1">
                <a:latin typeface="Times New Roman" panose="02020603050405020304" pitchFamily="18" charset="0"/>
                <a:ea typeface="Calibri" panose="020F0502020204030204" pitchFamily="34" charset="0"/>
                <a:cs typeface="Times New Roman" panose="02020603050405020304" pitchFamily="18" charset="0"/>
              </a:rPr>
              <a:t>O</a:t>
            </a:r>
            <a:r>
              <a:rPr lang="es-ES" altLang="es-MX" b="1" baseline="-25000">
                <a:latin typeface="Times New Roman" panose="02020603050405020304" pitchFamily="18" charset="0"/>
                <a:ea typeface="Calibri" panose="020F0502020204030204" pitchFamily="34" charset="0"/>
                <a:cs typeface="Times New Roman" panose="02020603050405020304" pitchFamily="18" charset="0"/>
              </a:rPr>
              <a:t>12</a:t>
            </a:r>
            <a:r>
              <a:rPr lang="es-ES" altLang="es-MX" b="1">
                <a:latin typeface="Times New Roman" panose="02020603050405020304" pitchFamily="18" charset="0"/>
                <a:ea typeface="Calibri" panose="020F0502020204030204" pitchFamily="34" charset="0"/>
                <a:cs typeface="Times New Roman" panose="02020603050405020304" pitchFamily="18" charset="0"/>
              </a:rPr>
              <a:t> + SiO</a:t>
            </a:r>
            <a:r>
              <a:rPr lang="es-ES" altLang="es-MX" b="1" baseline="-25000">
                <a:latin typeface="Times New Roman" panose="02020603050405020304" pitchFamily="18" charset="0"/>
                <a:ea typeface="Calibri" panose="020F0502020204030204" pitchFamily="34" charset="0"/>
                <a:cs typeface="Times New Roman" panose="02020603050405020304" pitchFamily="18" charset="0"/>
              </a:rPr>
              <a:t>2</a:t>
            </a:r>
            <a:r>
              <a:rPr lang="es-ES" altLang="es-MX">
                <a:latin typeface="Times New Roman" panose="02020603050405020304" pitchFamily="18" charset="0"/>
                <a:ea typeface="Calibri" panose="020F0502020204030204" pitchFamily="34" charset="0"/>
                <a:cs typeface="Times New Roman" panose="02020603050405020304" pitchFamily="18" charset="0"/>
              </a:rPr>
              <a:t> →</a:t>
            </a:r>
            <a:r>
              <a:rPr lang="es-ES" altLang="es-MX"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CaAl</a:t>
            </a:r>
            <a:r>
              <a:rPr lang="es-ES" altLang="es-MX" b="1" baseline="-25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ES" altLang="es-MX"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a:t>
            </a:r>
            <a:r>
              <a:rPr lang="es-ES" altLang="es-MX" b="1" baseline="-25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ES" altLang="es-MX"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ES" altLang="es-MX" b="1" baseline="-25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8</a:t>
            </a:r>
            <a:r>
              <a:rPr lang="es-ES" altLang="es-MX"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+ 2CaSiO</a:t>
            </a:r>
            <a:r>
              <a:rPr lang="es-ES" altLang="es-MX" b="1" baseline="-25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endParaRPr lang="es-MX" altLang="es-MX" sz="1600">
              <a:ea typeface="Calibri" panose="020F0502020204030204" pitchFamily="34" charset="0"/>
              <a:cs typeface="Times New Roman" panose="02020603050405020304" pitchFamily="18" charset="0"/>
            </a:endParaRPr>
          </a:p>
        </p:txBody>
      </p:sp>
      <p:sp>
        <p:nvSpPr>
          <p:cNvPr id="3119" name="Rectángulo 4"/>
          <p:cNvSpPr>
            <a:spLocks noChangeArrowheads="1"/>
          </p:cNvSpPr>
          <p:nvPr/>
        </p:nvSpPr>
        <p:spPr bwMode="auto">
          <a:xfrm>
            <a:off x="3906838" y="2651125"/>
            <a:ext cx="7642225"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De aquí podemos interpretar que en condiciones estándar (</a:t>
            </a:r>
            <a:r>
              <a:rPr lang="es-MX" altLang="es-MX" b="1">
                <a:latin typeface="Times New Roman" panose="02020603050405020304" pitchFamily="18" charset="0"/>
                <a:cs typeface="Times New Roman" panose="02020603050405020304" pitchFamily="18" charset="0"/>
              </a:rPr>
              <a:t>P=1 bar, T=25 °C</a:t>
            </a:r>
            <a:r>
              <a:rPr lang="es-MX" altLang="es-MX">
                <a:latin typeface="Times New Roman" panose="02020603050405020304" pitchFamily="18" charset="0"/>
                <a:cs typeface="Times New Roman" panose="02020603050405020304" pitchFamily="18" charset="0"/>
              </a:rPr>
              <a:t>) </a:t>
            </a: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La reacción es endotérmica</a:t>
            </a: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Los reactantes son mas ordenados</a:t>
            </a: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Los reactantes son mas estables</a:t>
            </a: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Los reactantes son mas densos</a:t>
            </a:r>
          </a:p>
        </p:txBody>
      </p:sp>
      <p:grpSp>
        <p:nvGrpSpPr>
          <p:cNvPr id="3120" name="Grupo 5"/>
          <p:cNvGrpSpPr>
            <a:grpSpLocks/>
          </p:cNvGrpSpPr>
          <p:nvPr/>
        </p:nvGrpSpPr>
        <p:grpSpPr bwMode="auto">
          <a:xfrm>
            <a:off x="7727950" y="3262313"/>
            <a:ext cx="876300" cy="1900237"/>
            <a:chOff x="8514074" y="4480708"/>
            <a:chExt cx="755781" cy="1750860"/>
          </a:xfrm>
        </p:grpSpPr>
        <p:graphicFrame>
          <p:nvGraphicFramePr>
            <p:cNvPr id="3130" name="Objeto 6"/>
            <p:cNvGraphicFramePr>
              <a:graphicFrameLocks noChangeAspect="1"/>
            </p:cNvGraphicFramePr>
            <p:nvPr/>
          </p:nvGraphicFramePr>
          <p:xfrm>
            <a:off x="8514074" y="4480708"/>
            <a:ext cx="755781" cy="319108"/>
          </p:xfrm>
          <a:graphic>
            <a:graphicData uri="http://schemas.openxmlformats.org/presentationml/2006/ole">
              <mc:AlternateContent xmlns:mc="http://schemas.openxmlformats.org/markup-compatibility/2006">
                <mc:Choice xmlns:v="urn:schemas-microsoft-com:vml" Requires="v">
                  <p:oleObj spid="_x0000_s3149" name="Equation" r:id="rId3" imgW="571320" imgH="241200" progId="Equation.DSMT4">
                    <p:embed/>
                  </p:oleObj>
                </mc:Choice>
                <mc:Fallback>
                  <p:oleObj name="Equation" r:id="rId3" imgW="571320" imgH="241200" progId="Equation.DSMT4">
                    <p:embed/>
                    <p:pic>
                      <p:nvPicPr>
                        <p:cNvPr id="0" name="Objeto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4074" y="4480708"/>
                          <a:ext cx="755781" cy="31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31" name="Objeto 7"/>
            <p:cNvGraphicFramePr>
              <a:graphicFrameLocks noChangeAspect="1"/>
            </p:cNvGraphicFramePr>
            <p:nvPr/>
          </p:nvGraphicFramePr>
          <p:xfrm>
            <a:off x="8514074" y="4922458"/>
            <a:ext cx="755781" cy="341901"/>
          </p:xfrm>
          <a:graphic>
            <a:graphicData uri="http://schemas.openxmlformats.org/presentationml/2006/ole">
              <mc:AlternateContent xmlns:mc="http://schemas.openxmlformats.org/markup-compatibility/2006">
                <mc:Choice xmlns:v="urn:schemas-microsoft-com:vml" Requires="v">
                  <p:oleObj spid="_x0000_s3150" name="Equation" r:id="rId5" imgW="533160" imgH="241200" progId="Equation.DSMT4">
                    <p:embed/>
                  </p:oleObj>
                </mc:Choice>
                <mc:Fallback>
                  <p:oleObj name="Equation" r:id="rId5" imgW="533160" imgH="241200" progId="Equation.DSMT4">
                    <p:embed/>
                    <p:pic>
                      <p:nvPicPr>
                        <p:cNvPr id="0" name="Objeto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14074" y="4922458"/>
                          <a:ext cx="755781" cy="341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32" name="Objeto 8"/>
            <p:cNvGraphicFramePr>
              <a:graphicFrameLocks noChangeAspect="1"/>
            </p:cNvGraphicFramePr>
            <p:nvPr/>
          </p:nvGraphicFramePr>
          <p:xfrm>
            <a:off x="8521603" y="5507456"/>
            <a:ext cx="748252" cy="323109"/>
          </p:xfrm>
          <a:graphic>
            <a:graphicData uri="http://schemas.openxmlformats.org/presentationml/2006/ole">
              <mc:AlternateContent xmlns:mc="http://schemas.openxmlformats.org/markup-compatibility/2006">
                <mc:Choice xmlns:v="urn:schemas-microsoft-com:vml" Requires="v">
                  <p:oleObj spid="_x0000_s3151" name="Equation" r:id="rId7" imgW="558720" imgH="241200" progId="Equation.DSMT4">
                    <p:embed/>
                  </p:oleObj>
                </mc:Choice>
                <mc:Fallback>
                  <p:oleObj name="Equation" r:id="rId7" imgW="558720" imgH="24120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21603" y="5507456"/>
                          <a:ext cx="748252" cy="323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33" name="Objeto 9"/>
            <p:cNvGraphicFramePr>
              <a:graphicFrameLocks noChangeAspect="1"/>
            </p:cNvGraphicFramePr>
            <p:nvPr/>
          </p:nvGraphicFramePr>
          <p:xfrm>
            <a:off x="8521603" y="5915755"/>
            <a:ext cx="731356" cy="315813"/>
          </p:xfrm>
          <a:graphic>
            <a:graphicData uri="http://schemas.openxmlformats.org/presentationml/2006/ole">
              <mc:AlternateContent xmlns:mc="http://schemas.openxmlformats.org/markup-compatibility/2006">
                <mc:Choice xmlns:v="urn:schemas-microsoft-com:vml" Requires="v">
                  <p:oleObj spid="_x0000_s3152" name="Equation" r:id="rId9" imgW="558720" imgH="241200" progId="Equation.DSMT4">
                    <p:embed/>
                  </p:oleObj>
                </mc:Choice>
                <mc:Fallback>
                  <p:oleObj name="Equation" r:id="rId9" imgW="558720" imgH="241200" progId="Equation.DSMT4">
                    <p:embed/>
                    <p:pic>
                      <p:nvPicPr>
                        <p:cNvPr id="0" name="Objeto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21603" y="5915755"/>
                          <a:ext cx="731356" cy="31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3121" name="Objeto 10"/>
          <p:cNvGraphicFramePr>
            <a:graphicFrameLocks noChangeAspect="1"/>
          </p:cNvGraphicFramePr>
          <p:nvPr/>
        </p:nvGraphicFramePr>
        <p:xfrm>
          <a:off x="1174750" y="2598738"/>
          <a:ext cx="1952625" cy="3402012"/>
        </p:xfrm>
        <a:graphic>
          <a:graphicData uri="http://schemas.openxmlformats.org/presentationml/2006/ole">
            <mc:AlternateContent xmlns:mc="http://schemas.openxmlformats.org/markup-compatibility/2006">
              <mc:Choice xmlns:v="urn:schemas-microsoft-com:vml" Requires="v">
                <p:oleObj spid="_x0000_s3153" name="Equation" r:id="rId11" imgW="1320480" imgH="2298600" progId="Equation.DSMT4">
                  <p:embed/>
                </p:oleObj>
              </mc:Choice>
              <mc:Fallback>
                <p:oleObj name="Equation" r:id="rId11" imgW="1320480" imgH="2298600" progId="Equation.DSMT4">
                  <p:embed/>
                  <p:pic>
                    <p:nvPicPr>
                      <p:cNvPr id="0" name="Objeto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74750" y="2598738"/>
                        <a:ext cx="1952625" cy="340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Conector recto de flecha 12"/>
          <p:cNvCxnSpPr>
            <a:endCxn id="7" idx="1"/>
          </p:cNvCxnSpPr>
          <p:nvPr/>
        </p:nvCxnSpPr>
        <p:spPr>
          <a:xfrm>
            <a:off x="2935288" y="2908300"/>
            <a:ext cx="4792662" cy="5270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a:endCxn id="8" idx="1"/>
          </p:cNvCxnSpPr>
          <p:nvPr/>
        </p:nvCxnSpPr>
        <p:spPr>
          <a:xfrm>
            <a:off x="3054350" y="3511550"/>
            <a:ext cx="4673600" cy="4159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endCxn id="9" idx="1"/>
          </p:cNvCxnSpPr>
          <p:nvPr/>
        </p:nvCxnSpPr>
        <p:spPr>
          <a:xfrm>
            <a:off x="3151188" y="4103688"/>
            <a:ext cx="4586287" cy="4476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a:endCxn id="10" idx="1"/>
          </p:cNvCxnSpPr>
          <p:nvPr/>
        </p:nvCxnSpPr>
        <p:spPr>
          <a:xfrm>
            <a:off x="2935288" y="4725988"/>
            <a:ext cx="4802187" cy="2651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3DCEB7CE-DA45-4CA7-9374-73070329852A}"/>
              </a:ext>
            </a:extLst>
          </p:cNvPr>
          <p:cNvCxnSpPr/>
          <p:nvPr/>
        </p:nvCxnSpPr>
        <p:spPr>
          <a:xfrm flipH="1" flipV="1">
            <a:off x="2238375" y="2266950"/>
            <a:ext cx="95250" cy="5429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ector recto de flecha 16">
            <a:extLst>
              <a:ext uri="{FF2B5EF4-FFF2-40B4-BE49-F238E27FC236}">
                <a16:creationId xmlns:a16="http://schemas.microsoft.com/office/drawing/2014/main" id="{96031B06-0930-4B97-B747-06165CE7FC0E}"/>
              </a:ext>
            </a:extLst>
          </p:cNvPr>
          <p:cNvCxnSpPr>
            <a:cxnSpLocks/>
            <a:endCxn id="2" idx="2"/>
          </p:cNvCxnSpPr>
          <p:nvPr/>
        </p:nvCxnSpPr>
        <p:spPr>
          <a:xfrm flipV="1">
            <a:off x="2400300" y="2297113"/>
            <a:ext cx="638970" cy="11318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ector recto de flecha 18">
            <a:extLst>
              <a:ext uri="{FF2B5EF4-FFF2-40B4-BE49-F238E27FC236}">
                <a16:creationId xmlns:a16="http://schemas.microsoft.com/office/drawing/2014/main" id="{E8941D3F-6499-4D0C-8890-BB760B23F6E1}"/>
              </a:ext>
            </a:extLst>
          </p:cNvPr>
          <p:cNvCxnSpPr>
            <a:cxnSpLocks/>
          </p:cNvCxnSpPr>
          <p:nvPr/>
        </p:nvCxnSpPr>
        <p:spPr>
          <a:xfrm flipV="1">
            <a:off x="2400300" y="2257425"/>
            <a:ext cx="1447800" cy="17811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ector recto de flecha 20">
            <a:extLst>
              <a:ext uri="{FF2B5EF4-FFF2-40B4-BE49-F238E27FC236}">
                <a16:creationId xmlns:a16="http://schemas.microsoft.com/office/drawing/2014/main" id="{6EA9DAE8-E40E-4307-9BEE-D4E859AC0A12}"/>
              </a:ext>
            </a:extLst>
          </p:cNvPr>
          <p:cNvCxnSpPr>
            <a:cxnSpLocks/>
          </p:cNvCxnSpPr>
          <p:nvPr/>
        </p:nvCxnSpPr>
        <p:spPr>
          <a:xfrm flipV="1">
            <a:off x="2266950" y="2276475"/>
            <a:ext cx="2409825" cy="234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ángulo 3"/>
          <p:cNvSpPr>
            <a:spLocks noChangeArrowheads="1"/>
          </p:cNvSpPr>
          <p:nvPr/>
        </p:nvSpPr>
        <p:spPr bwMode="auto">
          <a:xfrm>
            <a:off x="728663" y="296863"/>
            <a:ext cx="10566400" cy="3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El siguiente paso es encontrar la línea de equilibrio para la reacción, por lo pronto sabemos que tendrá pendiente positiva. Para lograrlo utilizaremos la ecuación fundamental</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La cual integraremos condicionando a que </a:t>
            </a:r>
            <a:r>
              <a:rPr lang="es-MX" altLang="es-MX" i="1">
                <a:latin typeface="Times New Roman" panose="02020603050405020304" pitchFamily="18" charset="0"/>
                <a:cs typeface="Times New Roman" panose="02020603050405020304" pitchFamily="18" charset="0"/>
              </a:rPr>
              <a:t>dT=0</a:t>
            </a:r>
            <a:r>
              <a:rPr lang="es-MX" altLang="es-MX">
                <a:latin typeface="Times New Roman" panose="02020603050405020304" pitchFamily="18" charset="0"/>
                <a:cs typeface="Times New Roman" panose="02020603050405020304" pitchFamily="18" charset="0"/>
              </a:rPr>
              <a:t>, por lo que el segundo termino del lado derecho desaparece de la ecuación </a:t>
            </a:r>
            <a:r>
              <a:rPr lang="es-MX" altLang="es-MX" i="1">
                <a:latin typeface="Times New Roman" panose="02020603050405020304" pitchFamily="18" charset="0"/>
                <a:cs typeface="Times New Roman" panose="02020603050405020304" pitchFamily="18" charset="0"/>
              </a:rPr>
              <a:t>SdT=S(0)=0 </a:t>
            </a:r>
            <a:r>
              <a:rPr lang="es-MX" altLang="es-MX">
                <a:latin typeface="Times New Roman" panose="02020603050405020304" pitchFamily="18" charset="0"/>
                <a:cs typeface="Times New Roman" panose="02020603050405020304" pitchFamily="18" charset="0"/>
              </a:rPr>
              <a:t>y la ecuación                                        queda de la siguiente forma</a:t>
            </a: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La cual podemos integrar desde P</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=1 a P</a:t>
            </a:r>
            <a:r>
              <a:rPr lang="es-MX" altLang="es-MX"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=equilibrio, obteniendo la presión de equilibrio a T=cte= 25 ºC=298 </a:t>
            </a: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K. Recordemos que a la P</a:t>
            </a:r>
            <a:r>
              <a:rPr lang="es-MX" altLang="es-MX"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   </a:t>
            </a:r>
          </a:p>
        </p:txBody>
      </p:sp>
      <p:graphicFrame>
        <p:nvGraphicFramePr>
          <p:cNvPr id="4099" name="Objeto 4"/>
          <p:cNvGraphicFramePr>
            <a:graphicFrameLocks noChangeAspect="1"/>
          </p:cNvGraphicFramePr>
          <p:nvPr/>
        </p:nvGraphicFramePr>
        <p:xfrm>
          <a:off x="4135438" y="1112838"/>
          <a:ext cx="2414587" cy="412750"/>
        </p:xfrm>
        <a:graphic>
          <a:graphicData uri="http://schemas.openxmlformats.org/presentationml/2006/ole">
            <mc:AlternateContent xmlns:mc="http://schemas.openxmlformats.org/markup-compatibility/2006">
              <mc:Choice xmlns:v="urn:schemas-microsoft-com:vml" Requires="v">
                <p:oleObj spid="_x0000_s4130" name="Equation" r:id="rId3" imgW="1041120" imgH="177480" progId="Equation.DSMT4">
                  <p:embed/>
                </p:oleObj>
              </mc:Choice>
              <mc:Fallback>
                <p:oleObj name="Equation" r:id="rId3" imgW="1041120" imgH="17748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5438" y="1112838"/>
                        <a:ext cx="24145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Conector recto de flecha 6"/>
          <p:cNvCxnSpPr>
            <a:cxnSpLocks/>
          </p:cNvCxnSpPr>
          <p:nvPr/>
        </p:nvCxnSpPr>
        <p:spPr>
          <a:xfrm flipH="1">
            <a:off x="5076825" y="1446213"/>
            <a:ext cx="1069975" cy="3349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101" name="Objeto 7"/>
          <p:cNvGraphicFramePr>
            <a:graphicFrameLocks noChangeAspect="1"/>
          </p:cNvGraphicFramePr>
          <p:nvPr/>
        </p:nvGraphicFramePr>
        <p:xfrm>
          <a:off x="9512300" y="1968500"/>
          <a:ext cx="1208088" cy="331788"/>
        </p:xfrm>
        <a:graphic>
          <a:graphicData uri="http://schemas.openxmlformats.org/presentationml/2006/ole">
            <mc:AlternateContent xmlns:mc="http://schemas.openxmlformats.org/markup-compatibility/2006">
              <mc:Choice xmlns:v="urn:schemas-microsoft-com:vml" Requires="v">
                <p:oleObj spid="_x0000_s4131" name="Equation" r:id="rId5" imgW="647640" imgH="177480" progId="Equation.DSMT4">
                  <p:embed/>
                </p:oleObj>
              </mc:Choice>
              <mc:Fallback>
                <p:oleObj name="Equation" r:id="rId5" imgW="647640" imgH="177480" progId="Equation.DSMT4">
                  <p:embed/>
                  <p:pic>
                    <p:nvPicPr>
                      <p:cNvPr id="0" name="Objeto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2300" y="1968500"/>
                        <a:ext cx="120808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2" name="Objeto 8"/>
          <p:cNvGraphicFramePr>
            <a:graphicFrameLocks noChangeAspect="1"/>
          </p:cNvGraphicFramePr>
          <p:nvPr/>
        </p:nvGraphicFramePr>
        <p:xfrm>
          <a:off x="7854950" y="3544888"/>
          <a:ext cx="2133600" cy="2730500"/>
        </p:xfrm>
        <a:graphic>
          <a:graphicData uri="http://schemas.openxmlformats.org/presentationml/2006/ole">
            <mc:AlternateContent xmlns:mc="http://schemas.openxmlformats.org/markup-compatibility/2006">
              <mc:Choice xmlns:v="urn:schemas-microsoft-com:vml" Requires="v">
                <p:oleObj spid="_x0000_s4132" name="Equation" r:id="rId7" imgW="1091880" imgH="1396800" progId="Equation.DSMT4">
                  <p:embed/>
                </p:oleObj>
              </mc:Choice>
              <mc:Fallback>
                <p:oleObj name="Equation" r:id="rId7" imgW="1091880" imgH="139680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54950" y="3544888"/>
                        <a:ext cx="21336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3" name="Objeto 9"/>
          <p:cNvGraphicFramePr>
            <a:graphicFrameLocks noChangeAspect="1"/>
          </p:cNvGraphicFramePr>
          <p:nvPr/>
        </p:nvGraphicFramePr>
        <p:xfrm>
          <a:off x="800100" y="3552825"/>
          <a:ext cx="4064000" cy="2598738"/>
        </p:xfrm>
        <a:graphic>
          <a:graphicData uri="http://schemas.openxmlformats.org/presentationml/2006/ole">
            <mc:AlternateContent xmlns:mc="http://schemas.openxmlformats.org/markup-compatibility/2006">
              <mc:Choice xmlns:v="urn:schemas-microsoft-com:vml" Requires="v">
                <p:oleObj spid="_x0000_s4133" name="Equation" r:id="rId9" imgW="1866600" imgH="1193760" progId="Equation.DSMT4">
                  <p:embed/>
                </p:oleObj>
              </mc:Choice>
              <mc:Fallback>
                <p:oleObj name="Equation" r:id="rId9" imgW="1866600" imgH="1193760" progId="Equation.DSMT4">
                  <p:embed/>
                  <p:pic>
                    <p:nvPicPr>
                      <p:cNvPr id="0" name="Objeto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0100" y="3552825"/>
                        <a:ext cx="4064000"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4" name="Objeto 10"/>
          <p:cNvGraphicFramePr>
            <a:graphicFrameLocks noChangeAspect="1"/>
          </p:cNvGraphicFramePr>
          <p:nvPr/>
        </p:nvGraphicFramePr>
        <p:xfrm>
          <a:off x="4619625" y="2012950"/>
          <a:ext cx="1763713" cy="301625"/>
        </p:xfrm>
        <a:graphic>
          <a:graphicData uri="http://schemas.openxmlformats.org/presentationml/2006/ole">
            <mc:AlternateContent xmlns:mc="http://schemas.openxmlformats.org/markup-compatibility/2006">
              <mc:Choice xmlns:v="urn:schemas-microsoft-com:vml" Requires="v">
                <p:oleObj spid="_x0000_s4134" name="Equation" r:id="rId11" imgW="1041120" imgH="177480" progId="Equation.DSMT4">
                  <p:embed/>
                </p:oleObj>
              </mc:Choice>
              <mc:Fallback>
                <p:oleObj name="Equation" r:id="rId11" imgW="1041120" imgH="177480" progId="Equation.DSMT4">
                  <p:embed/>
                  <p:pic>
                    <p:nvPicPr>
                      <p:cNvPr id="0" name="Objeto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625" y="2012950"/>
                        <a:ext cx="1763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 name="Conector recto de flecha 14"/>
          <p:cNvCxnSpPr/>
          <p:nvPr/>
        </p:nvCxnSpPr>
        <p:spPr>
          <a:xfrm flipV="1">
            <a:off x="6005513" y="1978025"/>
            <a:ext cx="282575" cy="3016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06" name="CuadroTexto 15"/>
          <p:cNvSpPr txBox="1">
            <a:spLocks noChangeArrowheads="1"/>
          </p:cNvSpPr>
          <p:nvPr/>
        </p:nvSpPr>
        <p:spPr bwMode="auto">
          <a:xfrm>
            <a:off x="6224588" y="1811338"/>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0</a:t>
            </a:r>
          </a:p>
        </p:txBody>
      </p:sp>
      <p:cxnSp>
        <p:nvCxnSpPr>
          <p:cNvPr id="6" name="Conector recto de flecha 5">
            <a:extLst>
              <a:ext uri="{FF2B5EF4-FFF2-40B4-BE49-F238E27FC236}">
                <a16:creationId xmlns:a16="http://schemas.microsoft.com/office/drawing/2014/main" id="{E9D228F6-45BC-41DA-A2A5-EE359ADF460E}"/>
              </a:ext>
            </a:extLst>
          </p:cNvPr>
          <p:cNvCxnSpPr/>
          <p:nvPr/>
        </p:nvCxnSpPr>
        <p:spPr>
          <a:xfrm flipH="1">
            <a:off x="2505075" y="1952625"/>
            <a:ext cx="2495550" cy="76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4108" name="Objeto 1"/>
          <p:cNvGraphicFramePr>
            <a:graphicFrameLocks noChangeAspect="1"/>
          </p:cNvGraphicFramePr>
          <p:nvPr/>
        </p:nvGraphicFramePr>
        <p:xfrm>
          <a:off x="3851275" y="3071813"/>
          <a:ext cx="1012825" cy="422275"/>
        </p:xfrm>
        <a:graphic>
          <a:graphicData uri="http://schemas.openxmlformats.org/presentationml/2006/ole">
            <mc:AlternateContent xmlns:mc="http://schemas.openxmlformats.org/markup-compatibility/2006">
              <mc:Choice xmlns:v="urn:schemas-microsoft-com:vml" Requires="v">
                <p:oleObj spid="_x0000_s4135" name="Equation" r:id="rId12" imgW="609480" imgH="253800" progId="Equation.DSMT4">
                  <p:embed/>
                </p:oleObj>
              </mc:Choice>
              <mc:Fallback>
                <p:oleObj name="Equation" r:id="rId12" imgW="609480" imgH="253800" progId="Equation.DSMT4">
                  <p:embed/>
                  <p:pic>
                    <p:nvPicPr>
                      <p:cNvPr id="0" name="Objeto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51275" y="3071813"/>
                        <a:ext cx="10128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Conector recto de flecha 11"/>
          <p:cNvCxnSpPr/>
          <p:nvPr/>
        </p:nvCxnSpPr>
        <p:spPr>
          <a:xfrm flipH="1">
            <a:off x="1225550" y="3332163"/>
            <a:ext cx="1870075" cy="3460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ector recto de flecha 16"/>
          <p:cNvCxnSpPr/>
          <p:nvPr/>
        </p:nvCxnSpPr>
        <p:spPr>
          <a:xfrm flipH="1">
            <a:off x="1497013" y="3300413"/>
            <a:ext cx="2374900" cy="17637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11" name="CuadroTexto 17"/>
          <p:cNvSpPr txBox="1">
            <a:spLocks noChangeArrowheads="1"/>
          </p:cNvSpPr>
          <p:nvPr/>
        </p:nvSpPr>
        <p:spPr bwMode="auto">
          <a:xfrm>
            <a:off x="7854950" y="3135313"/>
            <a:ext cx="1657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a:latin typeface="Times New Roman" panose="02020603050405020304" pitchFamily="18" charset="0"/>
                <a:cs typeface="Times New Roman" panose="02020603050405020304" pitchFamily="18" charset="0"/>
              </a:rPr>
              <a:t>Despejamos </a:t>
            </a:r>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eq</a:t>
            </a:r>
            <a:endParaRPr lang="en-US" altLang="es-MX">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ángulo 3"/>
          <p:cNvSpPr>
            <a:spLocks noChangeArrowheads="1"/>
          </p:cNvSpPr>
          <p:nvPr/>
        </p:nvSpPr>
        <p:spPr bwMode="auto">
          <a:xfrm>
            <a:off x="587375" y="412750"/>
            <a:ext cx="107378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Siguiendo el mismo procedimiento, buscamos la temperatura de equilibrio manteniendo P=cte, es decir dP=0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y la ecuación fundamental                                         ahora  con </a:t>
            </a:r>
            <a:r>
              <a:rPr lang="es-MX" altLang="es-MX" i="1">
                <a:latin typeface="Times New Roman" panose="02020603050405020304" pitchFamily="18" charset="0"/>
                <a:cs typeface="Times New Roman" panose="02020603050405020304" pitchFamily="18" charset="0"/>
              </a:rPr>
              <a:t>dP=0</a:t>
            </a:r>
            <a:r>
              <a:rPr lang="es-MX" altLang="es-MX">
                <a:latin typeface="Times New Roman" panose="02020603050405020304" pitchFamily="18" charset="0"/>
                <a:cs typeface="Times New Roman" panose="02020603050405020304" pitchFamily="18" charset="0"/>
              </a:rPr>
              <a:t> queda definida así                                y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ahora podemos buscar la T=equilibrio a P</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=cte=1, integrando desde T</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=25 a T=equilibrio, obteniendo la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temperatura de equilibrio a P=cte= 1 bar</a:t>
            </a:r>
          </a:p>
        </p:txBody>
      </p:sp>
      <p:graphicFrame>
        <p:nvGraphicFramePr>
          <p:cNvPr id="5123" name="Objeto 4"/>
          <p:cNvGraphicFramePr>
            <a:graphicFrameLocks noChangeAspect="1"/>
          </p:cNvGraphicFramePr>
          <p:nvPr/>
        </p:nvGraphicFramePr>
        <p:xfrm>
          <a:off x="3290888" y="974725"/>
          <a:ext cx="2016125" cy="344488"/>
        </p:xfrm>
        <a:graphic>
          <a:graphicData uri="http://schemas.openxmlformats.org/presentationml/2006/ole">
            <mc:AlternateContent xmlns:mc="http://schemas.openxmlformats.org/markup-compatibility/2006">
              <mc:Choice xmlns:v="urn:schemas-microsoft-com:vml" Requires="v">
                <p:oleObj spid="_x0000_s5141" name="Equation" r:id="rId3" imgW="1041120" imgH="177480" progId="Equation.DSMT4">
                  <p:embed/>
                </p:oleObj>
              </mc:Choice>
              <mc:Fallback>
                <p:oleObj name="Equation" r:id="rId3" imgW="1041120" imgH="17748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0888" y="974725"/>
                        <a:ext cx="2016125"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24" name="Objeto 5"/>
          <p:cNvGraphicFramePr>
            <a:graphicFrameLocks noChangeAspect="1"/>
          </p:cNvGraphicFramePr>
          <p:nvPr/>
        </p:nvGraphicFramePr>
        <p:xfrm>
          <a:off x="8977313" y="974725"/>
          <a:ext cx="1427162" cy="344488"/>
        </p:xfrm>
        <a:graphic>
          <a:graphicData uri="http://schemas.openxmlformats.org/presentationml/2006/ole">
            <mc:AlternateContent xmlns:mc="http://schemas.openxmlformats.org/markup-compatibility/2006">
              <mc:Choice xmlns:v="urn:schemas-microsoft-com:vml" Requires="v">
                <p:oleObj spid="_x0000_s5142" name="Equation" r:id="rId5" imgW="736560" imgH="177480" progId="Equation.DSMT4">
                  <p:embed/>
                </p:oleObj>
              </mc:Choice>
              <mc:Fallback>
                <p:oleObj name="Equation" r:id="rId5" imgW="736560" imgH="177480" progId="Equation.DSMT4">
                  <p:embed/>
                  <p:pic>
                    <p:nvPicPr>
                      <p:cNvPr id="0" name="Objeto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77313" y="974725"/>
                        <a:ext cx="1427162"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Conector recto de flecha 7"/>
          <p:cNvCxnSpPr/>
          <p:nvPr/>
        </p:nvCxnSpPr>
        <p:spPr>
          <a:xfrm flipV="1">
            <a:off x="4100513" y="895350"/>
            <a:ext cx="500062" cy="4238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26" name="CuadroTexto 8"/>
          <p:cNvSpPr txBox="1">
            <a:spLocks noChangeArrowheads="1"/>
          </p:cNvSpPr>
          <p:nvPr/>
        </p:nvSpPr>
        <p:spPr bwMode="auto">
          <a:xfrm>
            <a:off x="4497388" y="671513"/>
            <a:ext cx="3032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0</a:t>
            </a:r>
          </a:p>
        </p:txBody>
      </p:sp>
      <p:graphicFrame>
        <p:nvGraphicFramePr>
          <p:cNvPr id="5127" name="Objeto 9"/>
          <p:cNvGraphicFramePr>
            <a:graphicFrameLocks noChangeAspect="1"/>
          </p:cNvGraphicFramePr>
          <p:nvPr/>
        </p:nvGraphicFramePr>
        <p:xfrm>
          <a:off x="7253288" y="2703513"/>
          <a:ext cx="2808287" cy="3063875"/>
        </p:xfrm>
        <a:graphic>
          <a:graphicData uri="http://schemas.openxmlformats.org/presentationml/2006/ole">
            <mc:AlternateContent xmlns:mc="http://schemas.openxmlformats.org/markup-compatibility/2006">
              <mc:Choice xmlns:v="urn:schemas-microsoft-com:vml" Requires="v">
                <p:oleObj spid="_x0000_s5143" name="Equation" r:id="rId7" imgW="1536480" imgH="1676160" progId="Equation.DSMT4">
                  <p:embed/>
                </p:oleObj>
              </mc:Choice>
              <mc:Fallback>
                <p:oleObj name="Equation" r:id="rId7" imgW="1536480" imgH="1676160" progId="Equation.DSMT4">
                  <p:embed/>
                  <p:pic>
                    <p:nvPicPr>
                      <p:cNvPr id="0" name="Objeto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3288" y="2703513"/>
                        <a:ext cx="2808287"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28" name="Objeto 10"/>
          <p:cNvGraphicFramePr>
            <a:graphicFrameLocks noChangeAspect="1"/>
          </p:cNvGraphicFramePr>
          <p:nvPr/>
        </p:nvGraphicFramePr>
        <p:xfrm>
          <a:off x="769938" y="2927350"/>
          <a:ext cx="4459287" cy="2616200"/>
        </p:xfrm>
        <a:graphic>
          <a:graphicData uri="http://schemas.openxmlformats.org/presentationml/2006/ole">
            <mc:AlternateContent xmlns:mc="http://schemas.openxmlformats.org/markup-compatibility/2006">
              <mc:Choice xmlns:v="urn:schemas-microsoft-com:vml" Requires="v">
                <p:oleObj spid="_x0000_s5144" name="Equation" r:id="rId9" imgW="1904760" imgH="1117440" progId="Equation.DSMT4">
                  <p:embed/>
                </p:oleObj>
              </mc:Choice>
              <mc:Fallback>
                <p:oleObj name="Equation" r:id="rId9" imgW="1904760" imgH="1117440" progId="Equation.DSMT4">
                  <p:embed/>
                  <p:pic>
                    <p:nvPicPr>
                      <p:cNvPr id="0" name="Objeto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9938" y="2927350"/>
                        <a:ext cx="4459287"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uadroTexto 3"/>
          <p:cNvSpPr txBox="1">
            <a:spLocks noChangeArrowheads="1"/>
          </p:cNvSpPr>
          <p:nvPr/>
        </p:nvSpPr>
        <p:spPr bwMode="auto">
          <a:xfrm>
            <a:off x="1249363" y="1443038"/>
            <a:ext cx="4230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Entonces, tenemos la ecuación fundamental</a:t>
            </a:r>
          </a:p>
        </p:txBody>
      </p:sp>
      <p:graphicFrame>
        <p:nvGraphicFramePr>
          <p:cNvPr id="6147" name="Objeto 4"/>
          <p:cNvGraphicFramePr>
            <a:graphicFrameLocks noChangeAspect="1"/>
          </p:cNvGraphicFramePr>
          <p:nvPr/>
        </p:nvGraphicFramePr>
        <p:xfrm>
          <a:off x="6184900" y="1423988"/>
          <a:ext cx="2413000" cy="412750"/>
        </p:xfrm>
        <a:graphic>
          <a:graphicData uri="http://schemas.openxmlformats.org/presentationml/2006/ole">
            <mc:AlternateContent xmlns:mc="http://schemas.openxmlformats.org/markup-compatibility/2006">
              <mc:Choice xmlns:v="urn:schemas-microsoft-com:vml" Requires="v">
                <p:oleObj spid="_x0000_s6161" name="Equation" r:id="rId3" imgW="1041120" imgH="177480" progId="Equation.DSMT4">
                  <p:embed/>
                </p:oleObj>
              </mc:Choice>
              <mc:Fallback>
                <p:oleObj name="Equation" r:id="rId3" imgW="1041120" imgH="17748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4900" y="1423988"/>
                        <a:ext cx="24130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8" name="CuadroTexto 5"/>
          <p:cNvSpPr txBox="1">
            <a:spLocks noChangeArrowheads="1"/>
          </p:cNvSpPr>
          <p:nvPr/>
        </p:nvSpPr>
        <p:spPr bwMode="auto">
          <a:xfrm>
            <a:off x="1249363" y="2863850"/>
            <a:ext cx="6461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Entonces, que para </a:t>
            </a:r>
            <a:r>
              <a:rPr lang="es-MX" altLang="es-MX" i="1">
                <a:latin typeface="Times New Roman" panose="02020603050405020304" pitchFamily="18" charset="0"/>
                <a:cs typeface="Times New Roman" panose="02020603050405020304" pitchFamily="18" charset="0"/>
              </a:rPr>
              <a:t>dT=0</a:t>
            </a:r>
            <a:r>
              <a:rPr lang="es-MX" altLang="es-MX">
                <a:latin typeface="Times New Roman" panose="02020603050405020304" pitchFamily="18" charset="0"/>
                <a:cs typeface="Times New Roman" panose="02020603050405020304" pitchFamily="18" charset="0"/>
              </a:rPr>
              <a:t>, buscamos la </a:t>
            </a:r>
            <a:r>
              <a:rPr lang="es-MX" altLang="es-MX" i="1">
                <a:latin typeface="Times New Roman" panose="02020603050405020304" pitchFamily="18" charset="0"/>
                <a:cs typeface="Times New Roman" panose="02020603050405020304" pitchFamily="18" charset="0"/>
              </a:rPr>
              <a:t>P</a:t>
            </a:r>
            <a:r>
              <a:rPr lang="es-MX" altLang="es-MX" i="1"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 con la siguiente ecuación</a:t>
            </a:r>
          </a:p>
        </p:txBody>
      </p:sp>
      <p:graphicFrame>
        <p:nvGraphicFramePr>
          <p:cNvPr id="6149" name="Objeto 6"/>
          <p:cNvGraphicFramePr>
            <a:graphicFrameLocks noChangeAspect="1"/>
          </p:cNvGraphicFramePr>
          <p:nvPr/>
        </p:nvGraphicFramePr>
        <p:xfrm>
          <a:off x="8091488" y="2527300"/>
          <a:ext cx="2198687" cy="1042988"/>
        </p:xfrm>
        <a:graphic>
          <a:graphicData uri="http://schemas.openxmlformats.org/presentationml/2006/ole">
            <mc:AlternateContent xmlns:mc="http://schemas.openxmlformats.org/markup-compatibility/2006">
              <mc:Choice xmlns:v="urn:schemas-microsoft-com:vml" Requires="v">
                <p:oleObj spid="_x0000_s6162" name="Equation" r:id="rId5" imgW="965160" imgH="457200" progId="Equation.DSMT4">
                  <p:embed/>
                </p:oleObj>
              </mc:Choice>
              <mc:Fallback>
                <p:oleObj name="Equation" r:id="rId5" imgW="965160" imgH="45720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1488" y="2527300"/>
                        <a:ext cx="2198687"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50" name="CuadroTexto 7"/>
          <p:cNvSpPr txBox="1">
            <a:spLocks noChangeArrowheads="1"/>
          </p:cNvSpPr>
          <p:nvPr/>
        </p:nvSpPr>
        <p:spPr bwMode="auto">
          <a:xfrm>
            <a:off x="1249363" y="4643438"/>
            <a:ext cx="6586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Entonces, que para </a:t>
            </a:r>
            <a:r>
              <a:rPr lang="es-MX" altLang="es-MX" i="1">
                <a:latin typeface="Times New Roman" panose="02020603050405020304" pitchFamily="18" charset="0"/>
                <a:cs typeface="Times New Roman" panose="02020603050405020304" pitchFamily="18" charset="0"/>
              </a:rPr>
              <a:t>dP=0</a:t>
            </a:r>
            <a:r>
              <a:rPr lang="es-MX" altLang="es-MX">
                <a:latin typeface="Times New Roman" panose="02020603050405020304" pitchFamily="18" charset="0"/>
                <a:cs typeface="Times New Roman" panose="02020603050405020304" pitchFamily="18" charset="0"/>
              </a:rPr>
              <a:t>, buscamos la </a:t>
            </a:r>
            <a:r>
              <a:rPr lang="es-MX" altLang="es-MX" i="1">
                <a:latin typeface="Times New Roman" panose="02020603050405020304" pitchFamily="18" charset="0"/>
                <a:cs typeface="Times New Roman" panose="02020603050405020304" pitchFamily="18" charset="0"/>
              </a:rPr>
              <a:t>T</a:t>
            </a:r>
            <a:r>
              <a:rPr lang="es-MX" altLang="es-MX" i="1"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 con la siguiente ecuación</a:t>
            </a:r>
          </a:p>
        </p:txBody>
      </p:sp>
      <p:graphicFrame>
        <p:nvGraphicFramePr>
          <p:cNvPr id="6151" name="Objeto 8"/>
          <p:cNvGraphicFramePr>
            <a:graphicFrameLocks noChangeAspect="1"/>
          </p:cNvGraphicFramePr>
          <p:nvPr/>
        </p:nvGraphicFramePr>
        <p:xfrm>
          <a:off x="8186738" y="4144963"/>
          <a:ext cx="2103437" cy="996950"/>
        </p:xfrm>
        <a:graphic>
          <a:graphicData uri="http://schemas.openxmlformats.org/presentationml/2006/ole">
            <mc:AlternateContent xmlns:mc="http://schemas.openxmlformats.org/markup-compatibility/2006">
              <mc:Choice xmlns:v="urn:schemas-microsoft-com:vml" Requires="v">
                <p:oleObj spid="_x0000_s6163" name="Equation" r:id="rId7" imgW="965160" imgH="457200" progId="Equation.DSMT4">
                  <p:embed/>
                </p:oleObj>
              </mc:Choice>
              <mc:Fallback>
                <p:oleObj name="Equation" r:id="rId7" imgW="965160" imgH="45720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86738" y="4144963"/>
                        <a:ext cx="2103437"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uadroTexto 4"/>
          <p:cNvSpPr txBox="1">
            <a:spLocks noChangeArrowheads="1"/>
          </p:cNvSpPr>
          <p:nvPr/>
        </p:nvSpPr>
        <p:spPr bwMode="auto">
          <a:xfrm>
            <a:off x="430213" y="511175"/>
            <a:ext cx="107902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Busquemos ahora la Temperatura de equilibrio (T</a:t>
            </a:r>
            <a:r>
              <a:rPr lang="es-MX" altLang="es-MX"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 para dP=0, es decir </a:t>
            </a:r>
            <a:r>
              <a:rPr lang="es-MX" altLang="es-MX" b="1">
                <a:latin typeface="Times New Roman" panose="02020603050405020304" pitchFamily="18" charset="0"/>
                <a:cs typeface="Times New Roman" panose="02020603050405020304" pitchFamily="18" charset="0"/>
              </a:rPr>
              <a:t>P=cte=  1 bar</a:t>
            </a:r>
            <a:r>
              <a:rPr lang="es-MX" altLang="es-MX">
                <a:latin typeface="Times New Roman" panose="02020603050405020304" pitchFamily="18" charset="0"/>
                <a:cs typeface="Times New Roman" panose="02020603050405020304" pitchFamily="18" charset="0"/>
              </a:rPr>
              <a:t>, con la siguiente ecuación.</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Tenemos que convertir -16.221 kJ/mK a -16221J/mK</a:t>
            </a:r>
          </a:p>
        </p:txBody>
      </p:sp>
      <p:graphicFrame>
        <p:nvGraphicFramePr>
          <p:cNvPr id="7171" name="Objeto 5"/>
          <p:cNvGraphicFramePr>
            <a:graphicFrameLocks noChangeAspect="1"/>
          </p:cNvGraphicFramePr>
          <p:nvPr/>
        </p:nvGraphicFramePr>
        <p:xfrm>
          <a:off x="3841750" y="2533650"/>
          <a:ext cx="7331075" cy="1241425"/>
        </p:xfrm>
        <a:graphic>
          <a:graphicData uri="http://schemas.openxmlformats.org/presentationml/2006/ole">
            <mc:AlternateContent xmlns:mc="http://schemas.openxmlformats.org/markup-compatibility/2006">
              <mc:Choice xmlns:v="urn:schemas-microsoft-com:vml" Requires="v">
                <p:oleObj spid="_x0000_s7189" name="Equation" r:id="rId3" imgW="4254480" imgH="787320" progId="Equation.DSMT4">
                  <p:embed/>
                </p:oleObj>
              </mc:Choice>
              <mc:Fallback>
                <p:oleObj name="Equation" r:id="rId3" imgW="4254480" imgH="787320" progId="Equation.DSMT4">
                  <p:embed/>
                  <p:pic>
                    <p:nvPicPr>
                      <p:cNvPr id="0" name="Objeto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0" y="2533650"/>
                        <a:ext cx="7331075" cy="1241425"/>
                      </a:xfrm>
                      <a:prstGeom prst="rect">
                        <a:avLst/>
                      </a:prstGeom>
                      <a:solidFill>
                        <a:srgbClr val="FFFFFF"/>
                      </a:solidFill>
                      <a:ln w="9525">
                        <a:solidFill>
                          <a:srgbClr val="000000"/>
                        </a:solidFill>
                        <a:miter lim="800000"/>
                        <a:headEnd/>
                        <a:tailEnd/>
                      </a:ln>
                    </p:spPr>
                  </p:pic>
                </p:oleObj>
              </mc:Fallback>
            </mc:AlternateContent>
          </a:graphicData>
        </a:graphic>
      </p:graphicFrame>
      <p:cxnSp>
        <p:nvCxnSpPr>
          <p:cNvPr id="8" name="Conector recto de flecha 7"/>
          <p:cNvCxnSpPr>
            <a:cxnSpLocks/>
          </p:cNvCxnSpPr>
          <p:nvPr/>
        </p:nvCxnSpPr>
        <p:spPr>
          <a:xfrm>
            <a:off x="2486025" y="3352800"/>
            <a:ext cx="2514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a:cxnSpLocks/>
          </p:cNvCxnSpPr>
          <p:nvPr/>
        </p:nvCxnSpPr>
        <p:spPr>
          <a:xfrm flipV="1">
            <a:off x="2622550" y="2943225"/>
            <a:ext cx="2397125" cy="11080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74" name="CuadroTexto 13"/>
          <p:cNvSpPr txBox="1">
            <a:spLocks noChangeArrowheads="1"/>
          </p:cNvSpPr>
          <p:nvPr/>
        </p:nvSpPr>
        <p:spPr bwMode="auto">
          <a:xfrm>
            <a:off x="393700" y="5449888"/>
            <a:ext cx="10779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El resultado nos dice que </a:t>
            </a:r>
            <a:r>
              <a:rPr lang="es-MX" altLang="es-MX" b="1" i="1">
                <a:latin typeface="Times New Roman" panose="02020603050405020304" pitchFamily="18" charset="0"/>
                <a:cs typeface="Times New Roman" panose="02020603050405020304" pitchFamily="18" charset="0"/>
              </a:rPr>
              <a:t>a P=1 bar, </a:t>
            </a:r>
            <a:r>
              <a:rPr lang="es-MX" altLang="es-MX">
                <a:latin typeface="Times New Roman" panose="02020603050405020304" pitchFamily="18" charset="0"/>
                <a:cs typeface="Times New Roman" panose="02020603050405020304" pitchFamily="18" charset="0"/>
              </a:rPr>
              <a:t>la </a:t>
            </a:r>
            <a:r>
              <a:rPr lang="es-MX" altLang="es-MX" i="1">
                <a:latin typeface="Times New Roman" panose="02020603050405020304" pitchFamily="18" charset="0"/>
                <a:cs typeface="Times New Roman" panose="02020603050405020304" pitchFamily="18" charset="0"/>
              </a:rPr>
              <a:t>Temperatura de equilibrio para esta reacción es de</a:t>
            </a:r>
            <a:r>
              <a:rPr lang="es-MX" altLang="es-MX">
                <a:latin typeface="Times New Roman" panose="02020603050405020304" pitchFamily="18" charset="0"/>
                <a:cs typeface="Times New Roman" panose="02020603050405020304" pitchFamily="18" charset="0"/>
              </a:rPr>
              <a:t> </a:t>
            </a:r>
            <a:r>
              <a:rPr lang="es-MX" altLang="es-MX" b="1" u="sng">
                <a:latin typeface="Times New Roman" panose="02020603050405020304" pitchFamily="18" charset="0"/>
                <a:cs typeface="Times New Roman" panose="02020603050405020304" pitchFamily="18" charset="0"/>
              </a:rPr>
              <a:t>T</a:t>
            </a:r>
            <a:r>
              <a:rPr lang="es-MX" altLang="es-MX" b="1" u="sng" baseline="-25000">
                <a:latin typeface="Times New Roman" panose="02020603050405020304" pitchFamily="18" charset="0"/>
                <a:cs typeface="Times New Roman" panose="02020603050405020304" pitchFamily="18" charset="0"/>
              </a:rPr>
              <a:t>eq</a:t>
            </a:r>
            <a:r>
              <a:rPr lang="es-MX" altLang="es-MX" b="1" u="sng">
                <a:latin typeface="Times New Roman" panose="02020603050405020304" pitchFamily="18" charset="0"/>
                <a:cs typeface="Times New Roman" panose="02020603050405020304" pitchFamily="18" charset="0"/>
              </a:rPr>
              <a:t>=477.39</a:t>
            </a:r>
            <a:r>
              <a:rPr lang="es-MX" altLang="es-MX">
                <a:latin typeface="Times New Roman" panose="02020603050405020304" pitchFamily="18" charset="0"/>
                <a:cs typeface="Times New Roman" panose="02020603050405020304" pitchFamily="18" charset="0"/>
              </a:rPr>
              <a:t>, es decir tendremos la pareja ordenada en un plano cartesiano PT de (</a:t>
            </a:r>
            <a:r>
              <a:rPr lang="es-MX" altLang="es-MX" b="1">
                <a:solidFill>
                  <a:srgbClr val="FF0000"/>
                </a:solidFill>
                <a:latin typeface="Times New Roman" panose="02020603050405020304" pitchFamily="18" charset="0"/>
                <a:cs typeface="Times New Roman" panose="02020603050405020304" pitchFamily="18" charset="0"/>
              </a:rPr>
              <a:t>477.39 °K, 1bar</a:t>
            </a:r>
            <a:r>
              <a:rPr lang="es-MX" altLang="es-MX">
                <a:latin typeface="Times New Roman" panose="02020603050405020304" pitchFamily="18" charset="0"/>
                <a:cs typeface="Times New Roman" panose="02020603050405020304" pitchFamily="18" charset="0"/>
              </a:rPr>
              <a:t>).</a:t>
            </a:r>
          </a:p>
        </p:txBody>
      </p:sp>
      <p:graphicFrame>
        <p:nvGraphicFramePr>
          <p:cNvPr id="7175" name="Objeto 8"/>
          <p:cNvGraphicFramePr>
            <a:graphicFrameLocks noChangeAspect="1"/>
          </p:cNvGraphicFramePr>
          <p:nvPr/>
        </p:nvGraphicFramePr>
        <p:xfrm>
          <a:off x="6210300" y="1295400"/>
          <a:ext cx="1779588" cy="842963"/>
        </p:xfrm>
        <a:graphic>
          <a:graphicData uri="http://schemas.openxmlformats.org/presentationml/2006/ole">
            <mc:AlternateContent xmlns:mc="http://schemas.openxmlformats.org/markup-compatibility/2006">
              <mc:Choice xmlns:v="urn:schemas-microsoft-com:vml" Requires="v">
                <p:oleObj spid="_x0000_s7190" name="Equation" r:id="rId5" imgW="965160" imgH="457200" progId="Equation.DSMT4">
                  <p:embed/>
                </p:oleObj>
              </mc:Choice>
              <mc:Fallback>
                <p:oleObj name="Equation" r:id="rId5" imgW="965160" imgH="457200" progId="Equation.DSMT4">
                  <p:embed/>
                  <p:pic>
                    <p:nvPicPr>
                      <p:cNvPr id="0" name="Objeto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0300" y="1295400"/>
                        <a:ext cx="1779588" cy="842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6" name="Objeto 10"/>
          <p:cNvGraphicFramePr>
            <a:graphicFrameLocks noChangeAspect="1"/>
          </p:cNvGraphicFramePr>
          <p:nvPr/>
        </p:nvGraphicFramePr>
        <p:xfrm>
          <a:off x="749300" y="2343150"/>
          <a:ext cx="1808163" cy="2755900"/>
        </p:xfrm>
        <a:graphic>
          <a:graphicData uri="http://schemas.openxmlformats.org/presentationml/2006/ole">
            <mc:AlternateContent xmlns:mc="http://schemas.openxmlformats.org/markup-compatibility/2006">
              <mc:Choice xmlns:v="urn:schemas-microsoft-com:vml" Requires="v">
                <p:oleObj spid="_x0000_s7191" name="Equation" r:id="rId7" imgW="1066680" imgH="1625400" progId="Equation.DSMT4">
                  <p:embed/>
                </p:oleObj>
              </mc:Choice>
              <mc:Fallback>
                <p:oleObj name="Equation" r:id="rId7" imgW="1066680" imgH="1625400" progId="Equation.DSMT4">
                  <p:embed/>
                  <p:pic>
                    <p:nvPicPr>
                      <p:cNvPr id="0" name="Objeto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300" y="2343150"/>
                        <a:ext cx="1808163"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7" name="CuadroTexto 11"/>
          <p:cNvSpPr txBox="1">
            <a:spLocks noChangeArrowheads="1"/>
          </p:cNvSpPr>
          <p:nvPr/>
        </p:nvSpPr>
        <p:spPr bwMode="auto">
          <a:xfrm>
            <a:off x="5360988" y="4941888"/>
            <a:ext cx="1241425"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Problema 6</a:t>
            </a:r>
          </a:p>
        </p:txBody>
      </p:sp>
      <p:cxnSp>
        <p:nvCxnSpPr>
          <p:cNvPr id="3" name="Conector recto de flecha 2"/>
          <p:cNvCxnSpPr/>
          <p:nvPr/>
        </p:nvCxnSpPr>
        <p:spPr>
          <a:xfrm flipV="1">
            <a:off x="6481763" y="3225800"/>
            <a:ext cx="4008437" cy="2571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ector recto de flecha 12"/>
          <p:cNvCxnSpPr/>
          <p:nvPr/>
        </p:nvCxnSpPr>
        <p:spPr>
          <a:xfrm flipV="1">
            <a:off x="7335838" y="814388"/>
            <a:ext cx="654050" cy="50577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uadroTexto 4"/>
          <p:cNvSpPr txBox="1">
            <a:spLocks noChangeArrowheads="1"/>
          </p:cNvSpPr>
          <p:nvPr/>
        </p:nvSpPr>
        <p:spPr bwMode="auto">
          <a:xfrm>
            <a:off x="641350" y="427038"/>
            <a:ext cx="1091406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Busquemos entonces la Presión de equilibrio (P</a:t>
            </a:r>
            <a:r>
              <a:rPr lang="es-MX" altLang="es-MX"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 para dT=0, es decir T=cte= 25 °C=298 con la siguiente ecuación.</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Tenemos que convertir -16.221 kJ/mK a -16221J/mK</a:t>
            </a:r>
          </a:p>
        </p:txBody>
      </p:sp>
      <p:graphicFrame>
        <p:nvGraphicFramePr>
          <p:cNvPr id="8195" name="Objeto 5"/>
          <p:cNvGraphicFramePr>
            <a:graphicFrameLocks noChangeAspect="1"/>
          </p:cNvGraphicFramePr>
          <p:nvPr/>
        </p:nvGraphicFramePr>
        <p:xfrm>
          <a:off x="3527425" y="2254250"/>
          <a:ext cx="8313738" cy="1485900"/>
        </p:xfrm>
        <a:graphic>
          <a:graphicData uri="http://schemas.openxmlformats.org/presentationml/2006/ole">
            <mc:AlternateContent xmlns:mc="http://schemas.openxmlformats.org/markup-compatibility/2006">
              <mc:Choice xmlns:v="urn:schemas-microsoft-com:vml" Requires="v">
                <p:oleObj spid="_x0000_s8211" name="Equation" r:id="rId3" imgW="4025880" imgH="787320" progId="Equation.DSMT4">
                  <p:embed/>
                </p:oleObj>
              </mc:Choice>
              <mc:Fallback>
                <p:oleObj name="Equation" r:id="rId3" imgW="4025880" imgH="787320" progId="Equation.DSMT4">
                  <p:embed/>
                  <p:pic>
                    <p:nvPicPr>
                      <p:cNvPr id="0" name="Objeto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7425" y="2254250"/>
                        <a:ext cx="8313738" cy="1485900"/>
                      </a:xfrm>
                      <a:prstGeom prst="rect">
                        <a:avLst/>
                      </a:prstGeom>
                      <a:solidFill>
                        <a:srgbClr val="FFFFFF"/>
                      </a:solidFill>
                      <a:ln w="9525">
                        <a:solidFill>
                          <a:srgbClr val="000000"/>
                        </a:solidFill>
                        <a:miter lim="800000"/>
                        <a:headEnd/>
                        <a:tailEnd/>
                      </a:ln>
                    </p:spPr>
                  </p:pic>
                </p:oleObj>
              </mc:Fallback>
            </mc:AlternateContent>
          </a:graphicData>
        </a:graphic>
      </p:graphicFrame>
      <p:cxnSp>
        <p:nvCxnSpPr>
          <p:cNvPr id="8" name="Conector recto de flecha 7"/>
          <p:cNvCxnSpPr>
            <a:cxnSpLocks/>
          </p:cNvCxnSpPr>
          <p:nvPr/>
        </p:nvCxnSpPr>
        <p:spPr>
          <a:xfrm flipV="1">
            <a:off x="2576513" y="3182938"/>
            <a:ext cx="2854325" cy="14509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a:cxnSpLocks/>
          </p:cNvCxnSpPr>
          <p:nvPr/>
        </p:nvCxnSpPr>
        <p:spPr>
          <a:xfrm flipV="1">
            <a:off x="2830513" y="2811463"/>
            <a:ext cx="2590800" cy="1228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98" name="CuadroTexto 13"/>
          <p:cNvSpPr txBox="1">
            <a:spLocks noChangeArrowheads="1"/>
          </p:cNvSpPr>
          <p:nvPr/>
        </p:nvSpPr>
        <p:spPr bwMode="auto">
          <a:xfrm>
            <a:off x="576263" y="5545138"/>
            <a:ext cx="10979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El resultado nos dice que </a:t>
            </a:r>
            <a:r>
              <a:rPr lang="es-MX" altLang="es-MX" b="1" i="1">
                <a:latin typeface="Times New Roman" panose="02020603050405020304" pitchFamily="18" charset="0"/>
                <a:cs typeface="Times New Roman" panose="02020603050405020304" pitchFamily="18" charset="0"/>
              </a:rPr>
              <a:t>a T=25 °C=298 K</a:t>
            </a:r>
            <a:r>
              <a:rPr lang="es-MX" altLang="es-MX">
                <a:latin typeface="Times New Roman" panose="02020603050405020304" pitchFamily="18" charset="0"/>
                <a:cs typeface="Times New Roman" panose="02020603050405020304" pitchFamily="18" charset="0"/>
              </a:rPr>
              <a:t>, la presión de equilibrio para esta reacción es de </a:t>
            </a:r>
            <a:r>
              <a:rPr lang="es-MX" altLang="es-MX" b="1">
                <a:latin typeface="Times New Roman" panose="02020603050405020304" pitchFamily="18" charset="0"/>
                <a:cs typeface="Times New Roman" panose="02020603050405020304" pitchFamily="18" charset="0"/>
              </a:rPr>
              <a:t>P</a:t>
            </a:r>
            <a:r>
              <a:rPr lang="es-MX" altLang="es-MX" b="1" baseline="-25000">
                <a:latin typeface="Times New Roman" panose="02020603050405020304" pitchFamily="18" charset="0"/>
                <a:cs typeface="Times New Roman" panose="02020603050405020304" pitchFamily="18" charset="0"/>
              </a:rPr>
              <a:t>eq</a:t>
            </a:r>
            <a:r>
              <a:rPr lang="es-MX" altLang="es-MX" b="1">
                <a:latin typeface="Times New Roman" panose="02020603050405020304" pitchFamily="18" charset="0"/>
                <a:cs typeface="Times New Roman" panose="02020603050405020304" pitchFamily="18" charset="0"/>
              </a:rPr>
              <a:t>= -4622.05</a:t>
            </a:r>
            <a:r>
              <a:rPr lang="es-MX" altLang="es-MX">
                <a:latin typeface="Times New Roman" panose="02020603050405020304" pitchFamily="18" charset="0"/>
                <a:cs typeface="Times New Roman" panose="02020603050405020304" pitchFamily="18" charset="0"/>
              </a:rPr>
              <a:t>, es decir tendremos la pareja ordenada en un plano cartesiano PT de (</a:t>
            </a:r>
            <a:r>
              <a:rPr lang="es-MX" altLang="es-MX" b="1">
                <a:solidFill>
                  <a:srgbClr val="FF0000"/>
                </a:solidFill>
                <a:latin typeface="Times New Roman" panose="02020603050405020304" pitchFamily="18" charset="0"/>
                <a:cs typeface="Times New Roman" panose="02020603050405020304" pitchFamily="18" charset="0"/>
              </a:rPr>
              <a:t>298.15 K, -4622</a:t>
            </a:r>
            <a:r>
              <a:rPr lang="es-MX" altLang="es-MX">
                <a:latin typeface="Times New Roman" panose="02020603050405020304" pitchFamily="18" charset="0"/>
                <a:cs typeface="Times New Roman" panose="02020603050405020304" pitchFamily="18" charset="0"/>
              </a:rPr>
              <a:t>)</a:t>
            </a:r>
          </a:p>
        </p:txBody>
      </p:sp>
      <p:graphicFrame>
        <p:nvGraphicFramePr>
          <p:cNvPr id="8199" name="Objeto 14"/>
          <p:cNvGraphicFramePr>
            <a:graphicFrameLocks noChangeAspect="1"/>
          </p:cNvGraphicFramePr>
          <p:nvPr/>
        </p:nvGraphicFramePr>
        <p:xfrm>
          <a:off x="6777038" y="944563"/>
          <a:ext cx="1968500" cy="931862"/>
        </p:xfrm>
        <a:graphic>
          <a:graphicData uri="http://schemas.openxmlformats.org/presentationml/2006/ole">
            <mc:AlternateContent xmlns:mc="http://schemas.openxmlformats.org/markup-compatibility/2006">
              <mc:Choice xmlns:v="urn:schemas-microsoft-com:vml" Requires="v">
                <p:oleObj spid="_x0000_s8212" name="Equation" r:id="rId5" imgW="965160" imgH="457200" progId="Equation.DSMT4">
                  <p:embed/>
                </p:oleObj>
              </mc:Choice>
              <mc:Fallback>
                <p:oleObj name="Equation" r:id="rId5" imgW="965160" imgH="457200" progId="Equation.DSMT4">
                  <p:embed/>
                  <p:pic>
                    <p:nvPicPr>
                      <p:cNvPr id="0" name="Objeto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7038" y="944563"/>
                        <a:ext cx="1968500"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00" name="Objeto 10"/>
          <p:cNvGraphicFramePr>
            <a:graphicFrameLocks noChangeAspect="1"/>
          </p:cNvGraphicFramePr>
          <p:nvPr/>
        </p:nvGraphicFramePr>
        <p:xfrm>
          <a:off x="869950" y="2519363"/>
          <a:ext cx="1916113" cy="2405062"/>
        </p:xfrm>
        <a:graphic>
          <a:graphicData uri="http://schemas.openxmlformats.org/presentationml/2006/ole">
            <mc:AlternateContent xmlns:mc="http://schemas.openxmlformats.org/markup-compatibility/2006">
              <mc:Choice xmlns:v="urn:schemas-microsoft-com:vml" Requires="v">
                <p:oleObj spid="_x0000_s8213" name="Equation" r:id="rId7" imgW="1295280" imgH="1625400" progId="Equation.DSMT4">
                  <p:embed/>
                </p:oleObj>
              </mc:Choice>
              <mc:Fallback>
                <p:oleObj name="Equation" r:id="rId7" imgW="1295280" imgH="1625400" progId="Equation.DSMT4">
                  <p:embed/>
                  <p:pic>
                    <p:nvPicPr>
                      <p:cNvPr id="0" name="Objeto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9950" y="2519363"/>
                        <a:ext cx="1916113" cy="24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01" name="CuadroTexto 3"/>
          <p:cNvSpPr txBox="1">
            <a:spLocks noChangeArrowheads="1"/>
          </p:cNvSpPr>
          <p:nvPr/>
        </p:nvSpPr>
        <p:spPr bwMode="auto">
          <a:xfrm>
            <a:off x="5180013" y="4953000"/>
            <a:ext cx="12430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Problema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uadroTexto 3"/>
          <p:cNvSpPr txBox="1">
            <a:spLocks noChangeArrowheads="1"/>
          </p:cNvSpPr>
          <p:nvPr/>
        </p:nvSpPr>
        <p:spPr bwMode="auto">
          <a:xfrm>
            <a:off x="649288" y="463550"/>
            <a:ext cx="109601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Para la misma reacción ahora calcularemos o definiremos la línea o reacción de equilibrio en un diagrama </a:t>
            </a:r>
            <a:r>
              <a:rPr lang="es-MX" altLang="es-MX" b="1">
                <a:solidFill>
                  <a:srgbClr val="FF0000"/>
                </a:solidFill>
                <a:latin typeface="Times New Roman" panose="02020603050405020304" pitchFamily="18" charset="0"/>
                <a:cs typeface="Times New Roman" panose="02020603050405020304" pitchFamily="18" charset="0"/>
              </a:rPr>
              <a:t>PT</a:t>
            </a:r>
            <a:r>
              <a:rPr lang="es-MX" altLang="es-MX">
                <a:latin typeface="Times New Roman" panose="02020603050405020304" pitchFamily="18" charset="0"/>
                <a:cs typeface="Times New Roman" panose="02020603050405020304" pitchFamily="18" charset="0"/>
              </a:rPr>
              <a:t> y primero determinaremos la pendiente de la línea de equilibrio, usando la ecuación de </a:t>
            </a:r>
            <a:r>
              <a:rPr lang="es-MX" altLang="es-MX" b="1">
                <a:latin typeface="Times New Roman" panose="02020603050405020304" pitchFamily="18" charset="0"/>
                <a:cs typeface="Times New Roman" panose="02020603050405020304" pitchFamily="18" charset="0"/>
              </a:rPr>
              <a:t>CLAYPERON</a:t>
            </a:r>
            <a:r>
              <a:rPr lang="es-MX" altLang="es-MX">
                <a:latin typeface="Times New Roman" panose="02020603050405020304" pitchFamily="18" charset="0"/>
                <a:cs typeface="Times New Roman" panose="02020603050405020304" pitchFamily="18" charset="0"/>
              </a:rPr>
              <a:t> y los resultados antes obtenidos. </a:t>
            </a:r>
          </a:p>
        </p:txBody>
      </p:sp>
      <p:graphicFrame>
        <p:nvGraphicFramePr>
          <p:cNvPr id="9219" name="Objeto 4"/>
          <p:cNvGraphicFramePr>
            <a:graphicFrameLocks noChangeAspect="1"/>
          </p:cNvGraphicFramePr>
          <p:nvPr/>
        </p:nvGraphicFramePr>
        <p:xfrm>
          <a:off x="3811588" y="1544638"/>
          <a:ext cx="4502150" cy="1492250"/>
        </p:xfrm>
        <a:graphic>
          <a:graphicData uri="http://schemas.openxmlformats.org/presentationml/2006/ole">
            <mc:AlternateContent xmlns:mc="http://schemas.openxmlformats.org/markup-compatibility/2006">
              <mc:Choice xmlns:v="urn:schemas-microsoft-com:vml" Requires="v">
                <p:oleObj spid="_x0000_s9237" name="Equation" r:id="rId3" imgW="2273040" imgH="761760" progId="Equation.DSMT4">
                  <p:embed/>
                </p:oleObj>
              </mc:Choice>
              <mc:Fallback>
                <p:oleObj name="Equation" r:id="rId3" imgW="2273040" imgH="76176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1588" y="1544638"/>
                        <a:ext cx="4502150" cy="1492250"/>
                      </a:xfrm>
                      <a:prstGeom prst="rect">
                        <a:avLst/>
                      </a:prstGeom>
                      <a:solidFill>
                        <a:srgbClr val="FFFFFF"/>
                      </a:solidFill>
                      <a:ln w="9525">
                        <a:solidFill>
                          <a:srgbClr val="000000"/>
                        </a:solidFill>
                        <a:miter lim="800000"/>
                        <a:headEnd/>
                        <a:tailEnd/>
                      </a:ln>
                    </p:spPr>
                  </p:pic>
                </p:oleObj>
              </mc:Fallback>
            </mc:AlternateContent>
          </a:graphicData>
        </a:graphic>
      </p:graphicFrame>
      <p:cxnSp>
        <p:nvCxnSpPr>
          <p:cNvPr id="8" name="Conector recto de flecha 7"/>
          <p:cNvCxnSpPr>
            <a:cxnSpLocks/>
          </p:cNvCxnSpPr>
          <p:nvPr/>
        </p:nvCxnSpPr>
        <p:spPr>
          <a:xfrm flipV="1">
            <a:off x="2522538" y="2076450"/>
            <a:ext cx="2076450" cy="4191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a:cxnSpLocks/>
          </p:cNvCxnSpPr>
          <p:nvPr/>
        </p:nvCxnSpPr>
        <p:spPr>
          <a:xfrm flipV="1">
            <a:off x="2406650" y="2514600"/>
            <a:ext cx="2144713" cy="1222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22" name="CuadroTexto 11"/>
          <p:cNvSpPr txBox="1">
            <a:spLocks noChangeArrowheads="1"/>
          </p:cNvSpPr>
          <p:nvPr/>
        </p:nvSpPr>
        <p:spPr bwMode="auto">
          <a:xfrm>
            <a:off x="649288" y="4756150"/>
            <a:ext cx="10693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El resultado de la pendiente de Clayperon es positiva=</a:t>
            </a:r>
            <a:r>
              <a:rPr lang="es-MX" altLang="es-MX" b="1">
                <a:latin typeface="Times New Roman" panose="02020603050405020304" pitchFamily="18" charset="0"/>
                <a:cs typeface="Times New Roman" panose="02020603050405020304" pitchFamily="18" charset="0"/>
              </a:rPr>
              <a:t>25.79 bar/K</a:t>
            </a:r>
            <a:r>
              <a:rPr lang="es-MX" altLang="es-MX">
                <a:latin typeface="Times New Roman" panose="02020603050405020304" pitchFamily="18" charset="0"/>
                <a:cs typeface="Times New Roman" panose="02020603050405020304" pitchFamily="18" charset="0"/>
              </a:rPr>
              <a:t>, lo cual indica que la pendiente de la línea de equilibrio será positiva en un diagrama de fases de PT.</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El siguiente paso es encontrar la línea de equilibrio para la reacción, por lo pronto sabemos que tendrá pendiente positiva</a:t>
            </a:r>
          </a:p>
        </p:txBody>
      </p:sp>
      <p:cxnSp>
        <p:nvCxnSpPr>
          <p:cNvPr id="14" name="Conector recto de flecha 13"/>
          <p:cNvCxnSpPr/>
          <p:nvPr/>
        </p:nvCxnSpPr>
        <p:spPr>
          <a:xfrm flipV="1">
            <a:off x="6064250" y="2320925"/>
            <a:ext cx="1220788" cy="25257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9224" name="Objeto 8"/>
          <p:cNvGraphicFramePr>
            <a:graphicFrameLocks noChangeAspect="1"/>
          </p:cNvGraphicFramePr>
          <p:nvPr/>
        </p:nvGraphicFramePr>
        <p:xfrm>
          <a:off x="927100" y="1544638"/>
          <a:ext cx="1647825" cy="2511425"/>
        </p:xfrm>
        <a:graphic>
          <a:graphicData uri="http://schemas.openxmlformats.org/presentationml/2006/ole">
            <mc:AlternateContent xmlns:mc="http://schemas.openxmlformats.org/markup-compatibility/2006">
              <mc:Choice xmlns:v="urn:schemas-microsoft-com:vml" Requires="v">
                <p:oleObj spid="_x0000_s9238" name="Equation" r:id="rId5" imgW="1066680" imgH="1625400" progId="Equation.DSMT4">
                  <p:embed/>
                </p:oleObj>
              </mc:Choice>
              <mc:Fallback>
                <p:oleObj name="Equation" r:id="rId5" imgW="1066680" imgH="1625400" progId="Equation.DSMT4">
                  <p:embed/>
                  <p:pic>
                    <p:nvPicPr>
                      <p:cNvPr id="0" name="Objeto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100" y="1544638"/>
                        <a:ext cx="1647825"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5" name="CuadroTexto 9"/>
          <p:cNvSpPr txBox="1">
            <a:spLocks noChangeArrowheads="1"/>
          </p:cNvSpPr>
          <p:nvPr/>
        </p:nvSpPr>
        <p:spPr bwMode="auto">
          <a:xfrm>
            <a:off x="4927600" y="1082675"/>
            <a:ext cx="1243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Problema 8</a:t>
            </a:r>
          </a:p>
        </p:txBody>
      </p:sp>
      <p:pic>
        <p:nvPicPr>
          <p:cNvPr id="9226" name="Picture 77" descr="Plano cartesiano: qué es y cuáles son sus partes - Significado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37588" y="1457325"/>
            <a:ext cx="2943225"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ector recto 2">
            <a:extLst>
              <a:ext uri="{FF2B5EF4-FFF2-40B4-BE49-F238E27FC236}">
                <a16:creationId xmlns:a16="http://schemas.microsoft.com/office/drawing/2014/main" id="{E1F41289-1320-4D16-A3D8-121B2F07EB8E}"/>
              </a:ext>
            </a:extLst>
          </p:cNvPr>
          <p:cNvCxnSpPr/>
          <p:nvPr/>
        </p:nvCxnSpPr>
        <p:spPr>
          <a:xfrm flipV="1">
            <a:off x="10285413" y="1857375"/>
            <a:ext cx="838200" cy="9334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B3E68E08-AE7B-4D52-AA3A-7E12DF3834D8}"/>
              </a:ext>
            </a:extLst>
          </p:cNvPr>
          <p:cNvCxnSpPr/>
          <p:nvPr/>
        </p:nvCxnSpPr>
        <p:spPr>
          <a:xfrm>
            <a:off x="7789863" y="2286000"/>
            <a:ext cx="28384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29" name="CuadroTexto 1"/>
          <p:cNvSpPr txBox="1">
            <a:spLocks noChangeArrowheads="1"/>
          </p:cNvSpPr>
          <p:nvPr/>
        </p:nvSpPr>
        <p:spPr bwMode="auto">
          <a:xfrm>
            <a:off x="9783763" y="1738313"/>
            <a:ext cx="325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b="1">
                <a:latin typeface="Times New Roman" panose="02020603050405020304" pitchFamily="18" charset="0"/>
                <a:cs typeface="Times New Roman" panose="02020603050405020304" pitchFamily="18" charset="0"/>
              </a:rPr>
              <a:t>P</a:t>
            </a:r>
            <a:endParaRPr lang="en-US" altLang="es-MX" b="1">
              <a:latin typeface="Times New Roman" panose="02020603050405020304" pitchFamily="18" charset="0"/>
              <a:cs typeface="Times New Roman" panose="02020603050405020304" pitchFamily="18" charset="0"/>
            </a:endParaRPr>
          </a:p>
        </p:txBody>
      </p:sp>
      <p:sp>
        <p:nvSpPr>
          <p:cNvPr id="9230" name="CuadroTexto 14"/>
          <p:cNvSpPr txBox="1">
            <a:spLocks noChangeArrowheads="1"/>
          </p:cNvSpPr>
          <p:nvPr/>
        </p:nvSpPr>
        <p:spPr bwMode="auto">
          <a:xfrm>
            <a:off x="10460038" y="2981325"/>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b="1">
                <a:latin typeface="Times New Roman" panose="02020603050405020304" pitchFamily="18" charset="0"/>
                <a:cs typeface="Times New Roman" panose="02020603050405020304" pitchFamily="18" charset="0"/>
              </a:rPr>
              <a:t>T</a:t>
            </a:r>
            <a:endParaRPr lang="en-US" altLang="es-MX" b="1">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uadroTexto 3"/>
          <p:cNvSpPr txBox="1">
            <a:spLocks noChangeArrowheads="1"/>
          </p:cNvSpPr>
          <p:nvPr/>
        </p:nvSpPr>
        <p:spPr bwMode="auto">
          <a:xfrm>
            <a:off x="371475" y="171450"/>
            <a:ext cx="11585575"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700">
                <a:latin typeface="Times New Roman" panose="02020603050405020304" pitchFamily="18" charset="0"/>
                <a:cs typeface="Times New Roman" panose="02020603050405020304" pitchFamily="18" charset="0"/>
              </a:rPr>
              <a:t>¿</a:t>
            </a:r>
            <a:r>
              <a:rPr lang="es-MX" altLang="es-MX" sz="1700" b="1">
                <a:solidFill>
                  <a:srgbClr val="FF0000"/>
                </a:solidFill>
                <a:latin typeface="Times New Roman" panose="02020603050405020304" pitchFamily="18" charset="0"/>
                <a:cs typeface="Times New Roman" panose="02020603050405020304" pitchFamily="18" charset="0"/>
              </a:rPr>
              <a:t>Que tenemos</a:t>
            </a:r>
            <a:r>
              <a:rPr lang="es-MX" altLang="es-MX" sz="1700">
                <a:latin typeface="Times New Roman" panose="02020603050405020304" pitchFamily="18" charset="0"/>
                <a:cs typeface="Times New Roman" panose="02020603050405020304" pitchFamily="18" charset="0"/>
              </a:rPr>
              <a:t>?.</a:t>
            </a:r>
          </a:p>
          <a:p>
            <a:pPr eaLnBrk="1" hangingPunct="1"/>
            <a:r>
              <a:rPr lang="es-MX" altLang="es-MX" sz="1700">
                <a:latin typeface="Times New Roman" panose="02020603050405020304" pitchFamily="18" charset="0"/>
                <a:cs typeface="Times New Roman" panose="02020603050405020304" pitchFamily="18" charset="0"/>
              </a:rPr>
              <a:t>Tenemos dos datos (P</a:t>
            </a:r>
            <a:r>
              <a:rPr lang="es-MX" altLang="es-MX" sz="1700" baseline="-25000">
                <a:latin typeface="Times New Roman" panose="02020603050405020304" pitchFamily="18" charset="0"/>
                <a:cs typeface="Times New Roman" panose="02020603050405020304" pitchFamily="18" charset="0"/>
              </a:rPr>
              <a:t>1</a:t>
            </a:r>
            <a:r>
              <a:rPr lang="es-MX" altLang="es-MX" sz="1700">
                <a:latin typeface="Times New Roman" panose="02020603050405020304" pitchFamily="18" charset="0"/>
                <a:cs typeface="Times New Roman" panose="02020603050405020304" pitchFamily="18" charset="0"/>
              </a:rPr>
              <a:t> y P</a:t>
            </a:r>
            <a:r>
              <a:rPr lang="es-MX" altLang="es-MX" sz="1700" baseline="-25000">
                <a:latin typeface="Times New Roman" panose="02020603050405020304" pitchFamily="18" charset="0"/>
                <a:cs typeface="Times New Roman" panose="02020603050405020304" pitchFamily="18" charset="0"/>
              </a:rPr>
              <a:t>2</a:t>
            </a:r>
            <a:r>
              <a:rPr lang="es-MX" altLang="es-MX" sz="1700">
                <a:latin typeface="Times New Roman" panose="02020603050405020304" pitchFamily="18" charset="0"/>
                <a:cs typeface="Times New Roman" panose="02020603050405020304" pitchFamily="18" charset="0"/>
              </a:rPr>
              <a:t>) dos parejas de datos en un plano PT.</a:t>
            </a:r>
          </a:p>
          <a:p>
            <a:pPr eaLnBrk="1" hangingPunct="1"/>
            <a:r>
              <a:rPr lang="es-MX" altLang="es-MX" sz="1700" i="1">
                <a:latin typeface="Times New Roman" panose="02020603050405020304" pitchFamily="18" charset="0"/>
                <a:cs typeface="Times New Roman" panose="02020603050405020304" pitchFamily="18" charset="0"/>
              </a:rPr>
              <a:t>Temperatura de equilibrio a 1 bar de presión</a:t>
            </a:r>
            <a:r>
              <a:rPr lang="es-MX" altLang="es-MX" sz="1700">
                <a:latin typeface="Times New Roman" panose="02020603050405020304" pitchFamily="18" charset="0"/>
                <a:cs typeface="Times New Roman" panose="02020603050405020304" pitchFamily="18" charset="0"/>
              </a:rPr>
              <a:t> </a:t>
            </a:r>
            <a:r>
              <a:rPr lang="es-MX" altLang="es-MX" sz="1700" b="1">
                <a:latin typeface="Times New Roman" panose="02020603050405020304" pitchFamily="18" charset="0"/>
                <a:cs typeface="Times New Roman" panose="02020603050405020304" pitchFamily="18" charset="0"/>
              </a:rPr>
              <a:t>P</a:t>
            </a:r>
            <a:r>
              <a:rPr lang="es-MX" altLang="es-MX" sz="1700" b="1" baseline="-25000">
                <a:latin typeface="Times New Roman" panose="02020603050405020304" pitchFamily="18" charset="0"/>
                <a:cs typeface="Times New Roman" panose="02020603050405020304" pitchFamily="18" charset="0"/>
              </a:rPr>
              <a:t>1</a:t>
            </a:r>
            <a:r>
              <a:rPr lang="es-MX" altLang="es-MX" sz="1700">
                <a:latin typeface="Times New Roman" panose="02020603050405020304" pitchFamily="18" charset="0"/>
                <a:cs typeface="Times New Roman" panose="02020603050405020304" pitchFamily="18" charset="0"/>
              </a:rPr>
              <a:t>=(</a:t>
            </a:r>
            <a:r>
              <a:rPr lang="es-MX" altLang="es-MX" sz="1700" b="1">
                <a:solidFill>
                  <a:srgbClr val="FF0000"/>
                </a:solidFill>
                <a:latin typeface="Times New Roman" panose="02020603050405020304" pitchFamily="18" charset="0"/>
                <a:cs typeface="Times New Roman" panose="02020603050405020304" pitchFamily="18" charset="0"/>
              </a:rPr>
              <a:t>477.39 °K, 1bar</a:t>
            </a:r>
            <a:r>
              <a:rPr lang="es-MX" altLang="es-MX" sz="1700">
                <a:latin typeface="Times New Roman" panose="02020603050405020304" pitchFamily="18" charset="0"/>
                <a:cs typeface="Times New Roman" panose="02020603050405020304" pitchFamily="18" charset="0"/>
              </a:rPr>
              <a:t>) y </a:t>
            </a:r>
            <a:r>
              <a:rPr lang="es-MX" altLang="es-MX" sz="1700" i="1">
                <a:latin typeface="Times New Roman" panose="02020603050405020304" pitchFamily="18" charset="0"/>
                <a:cs typeface="Times New Roman" panose="02020603050405020304" pitchFamily="18" charset="0"/>
              </a:rPr>
              <a:t>presión de equilibrio a 298 </a:t>
            </a:r>
            <a:r>
              <a:rPr lang="es-MX" altLang="es-MX" sz="1700">
                <a:latin typeface="Times New Roman" panose="02020603050405020304" pitchFamily="18" charset="0"/>
                <a:cs typeface="Times New Roman" panose="02020603050405020304" pitchFamily="18" charset="0"/>
              </a:rPr>
              <a:t>K  </a:t>
            </a:r>
            <a:r>
              <a:rPr lang="es-MX" altLang="es-MX" sz="1700" b="1">
                <a:latin typeface="Times New Roman" panose="02020603050405020304" pitchFamily="18" charset="0"/>
                <a:cs typeface="Times New Roman" panose="02020603050405020304" pitchFamily="18" charset="0"/>
              </a:rPr>
              <a:t>P</a:t>
            </a:r>
            <a:r>
              <a:rPr lang="es-MX" altLang="es-MX" sz="1700" b="1" baseline="-25000">
                <a:latin typeface="Times New Roman" panose="02020603050405020304" pitchFamily="18" charset="0"/>
                <a:cs typeface="Times New Roman" panose="02020603050405020304" pitchFamily="18" charset="0"/>
              </a:rPr>
              <a:t>2</a:t>
            </a:r>
            <a:r>
              <a:rPr lang="es-MX" altLang="es-MX" sz="1700">
                <a:latin typeface="Times New Roman" panose="02020603050405020304" pitchFamily="18" charset="0"/>
                <a:cs typeface="Times New Roman" panose="02020603050405020304" pitchFamily="18" charset="0"/>
              </a:rPr>
              <a:t>=(</a:t>
            </a:r>
            <a:r>
              <a:rPr lang="es-MX" altLang="es-MX" sz="1700" b="1">
                <a:solidFill>
                  <a:srgbClr val="FF0000"/>
                </a:solidFill>
                <a:latin typeface="Times New Roman" panose="02020603050405020304" pitchFamily="18" charset="0"/>
                <a:cs typeface="Times New Roman" panose="02020603050405020304" pitchFamily="18" charset="0"/>
              </a:rPr>
              <a:t>298.15 C, -4622</a:t>
            </a:r>
            <a:r>
              <a:rPr lang="es-MX" altLang="es-MX" sz="1700">
                <a:latin typeface="Times New Roman" panose="02020603050405020304" pitchFamily="18" charset="0"/>
                <a:cs typeface="Times New Roman" panose="02020603050405020304" pitchFamily="18" charset="0"/>
              </a:rPr>
              <a:t>). </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Además, tenemos la pendiente de Clayperon</a:t>
            </a:r>
            <a:endParaRPr lang="es-MX" altLang="es-MX"/>
          </a:p>
          <a:p>
            <a:pPr eaLnBrk="1" hangingPunct="1"/>
            <a:endParaRPr lang="es-MX" altLang="es-MX"/>
          </a:p>
          <a:p>
            <a:pPr eaLnBrk="1" hangingPunct="1"/>
            <a:r>
              <a:rPr lang="es-MX" altLang="es-MX">
                <a:latin typeface="Times New Roman" panose="02020603050405020304" pitchFamily="18" charset="0"/>
                <a:cs typeface="Times New Roman" panose="02020603050405020304" pitchFamily="18" charset="0"/>
              </a:rPr>
              <a:t> </a:t>
            </a:r>
          </a:p>
          <a:p>
            <a:pPr eaLnBrk="1" hangingPunct="1"/>
            <a:r>
              <a:rPr lang="es-MX" altLang="es-MX">
                <a:latin typeface="Times New Roman" panose="02020603050405020304" pitchFamily="18" charset="0"/>
                <a:cs typeface="Times New Roman" panose="02020603050405020304" pitchFamily="18" charset="0"/>
              </a:rPr>
              <a:t>Podemos escoger cualquiera de los </a:t>
            </a:r>
            <a:r>
              <a:rPr lang="es-MX" altLang="es-MX" b="1" u="sng">
                <a:solidFill>
                  <a:srgbClr val="FF0000"/>
                </a:solidFill>
                <a:latin typeface="Times New Roman" panose="02020603050405020304" pitchFamily="18" charset="0"/>
                <a:cs typeface="Times New Roman" panose="02020603050405020304" pitchFamily="18" charset="0"/>
              </a:rPr>
              <a:t>dos puntos de equilibrio</a:t>
            </a:r>
            <a:r>
              <a:rPr lang="es-MX" altLang="es-MX">
                <a:latin typeface="Times New Roman" panose="02020603050405020304" pitchFamily="18" charset="0"/>
                <a:cs typeface="Times New Roman" panose="02020603050405020304" pitchFamily="18" charset="0"/>
              </a:rPr>
              <a:t> y de ahí aumentar la presión o temperatura para generar otro punto en la línea de equilibrio. Aumentemos la temperatura a </a:t>
            </a:r>
            <a:r>
              <a:rPr lang="es-MX" altLang="es-MX" b="1" i="1">
                <a:latin typeface="Times New Roman" panose="02020603050405020304" pitchFamily="18" charset="0"/>
                <a:cs typeface="Times New Roman" panose="02020603050405020304" pitchFamily="18" charset="0"/>
              </a:rPr>
              <a:t>700 K </a:t>
            </a:r>
            <a:r>
              <a:rPr lang="es-MX" altLang="es-MX">
                <a:latin typeface="Times New Roman" panose="02020603050405020304" pitchFamily="18" charset="0"/>
                <a:cs typeface="Times New Roman" panose="02020603050405020304" pitchFamily="18" charset="0"/>
              </a:rPr>
              <a:t>y busquemos la presión de equilibrio. Escojamos uno de los puntos conocidos </a:t>
            </a:r>
            <a:r>
              <a:rPr lang="es-MX" altLang="es-MX" b="1">
                <a:latin typeface="Times New Roman" panose="02020603050405020304" pitchFamily="18" charset="0"/>
                <a:cs typeface="Times New Roman" panose="02020603050405020304" pitchFamily="18" charset="0"/>
              </a:rPr>
              <a:t>P</a:t>
            </a:r>
            <a:r>
              <a:rPr lang="es-MX" altLang="es-MX" b="1" baseline="-25000">
                <a:latin typeface="Times New Roman" panose="02020603050405020304" pitchFamily="18" charset="0"/>
                <a:cs typeface="Times New Roman" panose="02020603050405020304" pitchFamily="18" charset="0"/>
              </a:rPr>
              <a:t>1</a:t>
            </a:r>
            <a:r>
              <a:rPr lang="es-MX" altLang="es-MX">
                <a:latin typeface="Times New Roman" panose="02020603050405020304" pitchFamily="18" charset="0"/>
                <a:cs typeface="Times New Roman" panose="02020603050405020304" pitchFamily="18" charset="0"/>
              </a:rPr>
              <a:t>=(</a:t>
            </a:r>
            <a:r>
              <a:rPr lang="es-MX" altLang="es-MX" b="1">
                <a:solidFill>
                  <a:srgbClr val="FF0000"/>
                </a:solidFill>
                <a:latin typeface="Times New Roman" panose="02020603050405020304" pitchFamily="18" charset="0"/>
                <a:cs typeface="Times New Roman" panose="02020603050405020304" pitchFamily="18" charset="0"/>
              </a:rPr>
              <a:t>477.39 °K, 1bar</a:t>
            </a:r>
            <a:r>
              <a:rPr lang="es-MX" altLang="es-MX">
                <a:latin typeface="Times New Roman" panose="02020603050405020304" pitchFamily="18" charset="0"/>
                <a:cs typeface="Times New Roman" panose="02020603050405020304" pitchFamily="18" charset="0"/>
              </a:rPr>
              <a:t>) y </a:t>
            </a:r>
            <a:r>
              <a:rPr lang="es-MX" altLang="es-MX" b="1">
                <a:latin typeface="Times New Roman" panose="02020603050405020304" pitchFamily="18" charset="0"/>
                <a:cs typeface="Times New Roman" panose="02020603050405020304" pitchFamily="18" charset="0"/>
              </a:rPr>
              <a:t>P</a:t>
            </a:r>
            <a:r>
              <a:rPr lang="es-MX" altLang="es-MX" b="1" baseline="-25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r>
              <a:rPr lang="es-MX" altLang="es-MX" b="1">
                <a:solidFill>
                  <a:srgbClr val="FF0000"/>
                </a:solidFill>
                <a:latin typeface="Times New Roman" panose="02020603050405020304" pitchFamily="18" charset="0"/>
                <a:cs typeface="Times New Roman" panose="02020603050405020304" pitchFamily="18" charset="0"/>
              </a:rPr>
              <a:t>298.15 C, -4622</a:t>
            </a:r>
            <a:r>
              <a:rPr lang="es-MX" altLang="es-MX">
                <a:latin typeface="Times New Roman" panose="02020603050405020304" pitchFamily="18" charset="0"/>
                <a:cs typeface="Times New Roman" panose="02020603050405020304" pitchFamily="18" charset="0"/>
              </a:rPr>
              <a:t>).  Escogeremos </a:t>
            </a:r>
            <a:r>
              <a:rPr lang="es-MX" altLang="es-MX" b="1">
                <a:latin typeface="Times New Roman" panose="02020603050405020304" pitchFamily="18" charset="0"/>
                <a:cs typeface="Times New Roman" panose="02020603050405020304" pitchFamily="18" charset="0"/>
              </a:rPr>
              <a:t>P</a:t>
            </a:r>
            <a:r>
              <a:rPr lang="es-MX" altLang="es-MX" b="1" baseline="-25000">
                <a:latin typeface="Times New Roman" panose="02020603050405020304" pitchFamily="18" charset="0"/>
                <a:cs typeface="Times New Roman" panose="02020603050405020304" pitchFamily="18" charset="0"/>
              </a:rPr>
              <a:t>1</a:t>
            </a:r>
            <a:r>
              <a:rPr lang="es-MX" altLang="es-MX">
                <a:latin typeface="Times New Roman" panose="02020603050405020304" pitchFamily="18" charset="0"/>
                <a:cs typeface="Times New Roman" panose="02020603050405020304" pitchFamily="18" charset="0"/>
              </a:rPr>
              <a:t>, </a:t>
            </a:r>
            <a:r>
              <a:rPr lang="es-MX" altLang="es-MX" b="1" u="sng">
                <a:latin typeface="Times New Roman" panose="02020603050405020304" pitchFamily="18" charset="0"/>
                <a:cs typeface="Times New Roman" panose="02020603050405020304" pitchFamily="18" charset="0"/>
              </a:rPr>
              <a:t>aumentando T de 477.39 a 700</a:t>
            </a:r>
            <a:r>
              <a:rPr lang="es-MX" altLang="es-MX">
                <a:latin typeface="Times New Roman" panose="02020603050405020304" pitchFamily="18" charset="0"/>
                <a:cs typeface="Times New Roman" panose="02020603050405020304" pitchFamily="18" charset="0"/>
              </a:rPr>
              <a:t>.</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El incremento de temperatura (</a:t>
            </a:r>
            <a:r>
              <a:rPr lang="el-GR" altLang="es-MX" b="1">
                <a:latin typeface="Times New Roman" panose="02020603050405020304" pitchFamily="18" charset="0"/>
                <a:cs typeface="Times New Roman" panose="02020603050405020304" pitchFamily="18" charset="0"/>
              </a:rPr>
              <a:t>Δ</a:t>
            </a:r>
            <a:r>
              <a:rPr lang="es-MX" altLang="es-MX" b="1">
                <a:latin typeface="Times New Roman" panose="02020603050405020304" pitchFamily="18" charset="0"/>
                <a:cs typeface="Times New Roman" panose="02020603050405020304" pitchFamily="18" charset="0"/>
              </a:rPr>
              <a:t>T</a:t>
            </a:r>
            <a:r>
              <a:rPr lang="es-MX" altLang="es-MX">
                <a:latin typeface="Times New Roman" panose="02020603050405020304" pitchFamily="18" charset="0"/>
                <a:cs typeface="Times New Roman" panose="02020603050405020304" pitchFamily="18" charset="0"/>
              </a:rPr>
              <a:t>) o </a:t>
            </a:r>
            <a:r>
              <a:rPr lang="es-MX" altLang="es-MX" b="1">
                <a:latin typeface="Times New Roman" panose="02020603050405020304" pitchFamily="18" charset="0"/>
                <a:cs typeface="Times New Roman" panose="02020603050405020304" pitchFamily="18" charset="0"/>
              </a:rPr>
              <a:t>dT</a:t>
            </a:r>
            <a:r>
              <a:rPr lang="es-MX" altLang="es-MX">
                <a:latin typeface="Times New Roman" panose="02020603050405020304" pitchFamily="18" charset="0"/>
                <a:cs typeface="Times New Roman" panose="02020603050405020304" pitchFamily="18" charset="0"/>
              </a:rPr>
              <a:t> será=700-477.39=</a:t>
            </a:r>
            <a:r>
              <a:rPr lang="es-MX" altLang="es-MX" b="1" u="sng">
                <a:latin typeface="Times New Roman" panose="02020603050405020304" pitchFamily="18" charset="0"/>
                <a:cs typeface="Times New Roman" panose="02020603050405020304" pitchFamily="18" charset="0"/>
              </a:rPr>
              <a:t>222.61 K</a:t>
            </a:r>
            <a:r>
              <a:rPr lang="es-MX" altLang="es-MX">
                <a:latin typeface="Times New Roman" panose="02020603050405020304" pitchFamily="18" charset="0"/>
                <a:cs typeface="Times New Roman" panose="02020603050405020304" pitchFamily="18" charset="0"/>
              </a:rPr>
              <a:t> ahora necesitamos conocer </a:t>
            </a:r>
            <a:r>
              <a:rPr lang="es-MX" altLang="es-MX" b="1">
                <a:latin typeface="Times New Roman" panose="02020603050405020304" pitchFamily="18" charset="0"/>
                <a:cs typeface="Times New Roman" panose="02020603050405020304" pitchFamily="18" charset="0"/>
              </a:rPr>
              <a:t>dP</a:t>
            </a:r>
          </a:p>
        </p:txBody>
      </p:sp>
      <p:graphicFrame>
        <p:nvGraphicFramePr>
          <p:cNvPr id="10243" name="Objeto 6"/>
          <p:cNvGraphicFramePr>
            <a:graphicFrameLocks noChangeAspect="1"/>
          </p:cNvGraphicFramePr>
          <p:nvPr/>
        </p:nvGraphicFramePr>
        <p:xfrm>
          <a:off x="4919663" y="1263650"/>
          <a:ext cx="2932112" cy="917575"/>
        </p:xfrm>
        <a:graphic>
          <a:graphicData uri="http://schemas.openxmlformats.org/presentationml/2006/ole">
            <mc:AlternateContent xmlns:mc="http://schemas.openxmlformats.org/markup-compatibility/2006">
              <mc:Choice xmlns:v="urn:schemas-microsoft-com:vml" Requires="v">
                <p:oleObj spid="_x0000_s10272" name="Equation" r:id="rId3" imgW="1460160" imgH="457200" progId="Equation.DSMT4">
                  <p:embed/>
                </p:oleObj>
              </mc:Choice>
              <mc:Fallback>
                <p:oleObj name="Equation" r:id="rId3" imgW="1460160" imgH="457200" progId="Equation.DSMT4">
                  <p:embed/>
                  <p:pic>
                    <p:nvPicPr>
                      <p:cNvPr id="0" name="Objeto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9663" y="1263650"/>
                        <a:ext cx="293211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4" name="Objeto 7"/>
          <p:cNvGraphicFramePr>
            <a:graphicFrameLocks noChangeAspect="1"/>
          </p:cNvGraphicFramePr>
          <p:nvPr/>
        </p:nvGraphicFramePr>
        <p:xfrm>
          <a:off x="581025" y="3357563"/>
          <a:ext cx="3300413" cy="1084262"/>
        </p:xfrm>
        <a:graphic>
          <a:graphicData uri="http://schemas.openxmlformats.org/presentationml/2006/ole">
            <mc:AlternateContent xmlns:mc="http://schemas.openxmlformats.org/markup-compatibility/2006">
              <mc:Choice xmlns:v="urn:schemas-microsoft-com:vml" Requires="v">
                <p:oleObj spid="_x0000_s10273" name="Equation" r:id="rId5" imgW="1777680" imgH="583920" progId="Equation.DSMT4">
                  <p:embed/>
                </p:oleObj>
              </mc:Choice>
              <mc:Fallback>
                <p:oleObj name="Equation" r:id="rId5" imgW="1777680" imgH="583920" progId="Equation.DSMT4">
                  <p:embed/>
                  <p:pic>
                    <p:nvPicPr>
                      <p:cNvPr id="0" name="Objeto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025" y="3357563"/>
                        <a:ext cx="3300413"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5" name="Objeto 8"/>
          <p:cNvGraphicFramePr>
            <a:graphicFrameLocks noChangeAspect="1"/>
          </p:cNvGraphicFramePr>
          <p:nvPr/>
        </p:nvGraphicFramePr>
        <p:xfrm>
          <a:off x="371475" y="5218113"/>
          <a:ext cx="11234738" cy="936625"/>
        </p:xfrm>
        <a:graphic>
          <a:graphicData uri="http://schemas.openxmlformats.org/presentationml/2006/ole">
            <mc:AlternateContent xmlns:mc="http://schemas.openxmlformats.org/markup-compatibility/2006">
              <mc:Choice xmlns:v="urn:schemas-microsoft-com:vml" Requires="v">
                <p:oleObj spid="_x0000_s10274" name="Equation" r:id="rId7" imgW="5181480" imgH="431640" progId="Equation.DSMT4">
                  <p:embed/>
                </p:oleObj>
              </mc:Choice>
              <mc:Fallback>
                <p:oleObj name="Equation" r:id="rId7" imgW="5181480" imgH="43164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475" y="5218113"/>
                        <a:ext cx="1123473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46" name="Picture 14" descr="Plano cartesiano: qué es y cuáles son sus partes - Significado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34400" y="116205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ector recto 2">
            <a:extLst>
              <a:ext uri="{FF2B5EF4-FFF2-40B4-BE49-F238E27FC236}">
                <a16:creationId xmlns:a16="http://schemas.microsoft.com/office/drawing/2014/main" id="{A7EDE1CF-3AE7-4FB2-B7ED-D41482FE6AF3}"/>
              </a:ext>
            </a:extLst>
          </p:cNvPr>
          <p:cNvCxnSpPr/>
          <p:nvPr/>
        </p:nvCxnSpPr>
        <p:spPr>
          <a:xfrm flipV="1">
            <a:off x="9220200" y="1333500"/>
            <a:ext cx="352425" cy="30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19FCAA38-B1EB-4248-A04D-AE64C83415D2}"/>
              </a:ext>
            </a:extLst>
          </p:cNvPr>
          <p:cNvCxnSpPr/>
          <p:nvPr/>
        </p:nvCxnSpPr>
        <p:spPr>
          <a:xfrm flipV="1">
            <a:off x="7800975" y="1485900"/>
            <a:ext cx="1571625" cy="247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864BFA15-F54F-4927-9216-9023B05EE90B}"/>
              </a:ext>
            </a:extLst>
          </p:cNvPr>
          <p:cNvCxnSpPr/>
          <p:nvPr/>
        </p:nvCxnSpPr>
        <p:spPr>
          <a:xfrm flipV="1">
            <a:off x="4800600" y="1000125"/>
            <a:ext cx="742950" cy="1514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CF96589A-1822-40EC-9891-5E3436A08573}"/>
              </a:ext>
            </a:extLst>
          </p:cNvPr>
          <p:cNvCxnSpPr/>
          <p:nvPr/>
        </p:nvCxnSpPr>
        <p:spPr>
          <a:xfrm flipV="1">
            <a:off x="4810125" y="1028700"/>
            <a:ext cx="4876800" cy="1476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99C5587C-B4BF-4BA0-9E8C-A93B9C5F725C}"/>
              </a:ext>
            </a:extLst>
          </p:cNvPr>
          <p:cNvCxnSpPr/>
          <p:nvPr/>
        </p:nvCxnSpPr>
        <p:spPr>
          <a:xfrm flipH="1">
            <a:off x="2619375" y="3186113"/>
            <a:ext cx="1017588" cy="3286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4FEBFC75-D7B6-4F78-9AD2-65BC55DA9C28}"/>
              </a:ext>
            </a:extLst>
          </p:cNvPr>
          <p:cNvCxnSpPr/>
          <p:nvPr/>
        </p:nvCxnSpPr>
        <p:spPr>
          <a:xfrm flipV="1">
            <a:off x="4124325" y="2057400"/>
            <a:ext cx="1028700" cy="26003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CBD6F954-EBB5-493E-AD4B-7F48275D4EE6}"/>
              </a:ext>
            </a:extLst>
          </p:cNvPr>
          <p:cNvCxnSpPr>
            <a:cxnSpLocks/>
          </p:cNvCxnSpPr>
          <p:nvPr/>
        </p:nvCxnSpPr>
        <p:spPr>
          <a:xfrm flipH="1">
            <a:off x="3924300" y="4772025"/>
            <a:ext cx="5495925" cy="7334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35DFB5B8-CD57-4F2D-9523-E131B6D03924}"/>
              </a:ext>
            </a:extLst>
          </p:cNvPr>
          <p:cNvCxnSpPr>
            <a:cxnSpLocks/>
          </p:cNvCxnSpPr>
          <p:nvPr/>
        </p:nvCxnSpPr>
        <p:spPr>
          <a:xfrm flipH="1">
            <a:off x="814388" y="4772025"/>
            <a:ext cx="3205162" cy="12493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27582C60-11A9-4CA6-A8F9-CAE236D45625}"/>
              </a:ext>
            </a:extLst>
          </p:cNvPr>
          <p:cNvCxnSpPr/>
          <p:nvPr/>
        </p:nvCxnSpPr>
        <p:spPr>
          <a:xfrm flipH="1">
            <a:off x="3895725" y="4848225"/>
            <a:ext cx="2247900" cy="9715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0256" name="Grupo 13317"/>
          <p:cNvGrpSpPr>
            <a:grpSpLocks/>
          </p:cNvGrpSpPr>
          <p:nvPr/>
        </p:nvGrpSpPr>
        <p:grpSpPr bwMode="auto">
          <a:xfrm>
            <a:off x="7831138" y="5487988"/>
            <a:ext cx="438150" cy="361950"/>
            <a:chOff x="10325100" y="3857625"/>
            <a:chExt cx="438150" cy="361950"/>
          </a:xfrm>
        </p:grpSpPr>
        <p:cxnSp>
          <p:nvCxnSpPr>
            <p:cNvPr id="31" name="Conector recto 30">
              <a:extLst>
                <a:ext uri="{FF2B5EF4-FFF2-40B4-BE49-F238E27FC236}">
                  <a16:creationId xmlns:a16="http://schemas.microsoft.com/office/drawing/2014/main" id="{89423571-C558-4894-A618-BE0839240B29}"/>
                </a:ext>
              </a:extLst>
            </p:cNvPr>
            <p:cNvCxnSpPr/>
            <p:nvPr/>
          </p:nvCxnSpPr>
          <p:spPr>
            <a:xfrm>
              <a:off x="10325100" y="3924300"/>
              <a:ext cx="438150" cy="2476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313" name="Conector recto 13312">
              <a:extLst>
                <a:ext uri="{FF2B5EF4-FFF2-40B4-BE49-F238E27FC236}">
                  <a16:creationId xmlns:a16="http://schemas.microsoft.com/office/drawing/2014/main" id="{DA223995-393E-4DFA-AC72-B58987DAC5B9}"/>
                </a:ext>
              </a:extLst>
            </p:cNvPr>
            <p:cNvCxnSpPr>
              <a:cxnSpLocks/>
            </p:cNvCxnSpPr>
            <p:nvPr/>
          </p:nvCxnSpPr>
          <p:spPr>
            <a:xfrm flipH="1">
              <a:off x="10410825" y="3857625"/>
              <a:ext cx="295275" cy="3619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257" name="Grupo 39"/>
          <p:cNvGrpSpPr>
            <a:grpSpLocks/>
          </p:cNvGrpSpPr>
          <p:nvPr/>
        </p:nvGrpSpPr>
        <p:grpSpPr bwMode="auto">
          <a:xfrm>
            <a:off x="9345613" y="5707063"/>
            <a:ext cx="438150" cy="361950"/>
            <a:chOff x="10325100" y="3857625"/>
            <a:chExt cx="438150" cy="361950"/>
          </a:xfrm>
        </p:grpSpPr>
        <p:cxnSp>
          <p:nvCxnSpPr>
            <p:cNvPr id="41" name="Conector recto 40">
              <a:extLst>
                <a:ext uri="{FF2B5EF4-FFF2-40B4-BE49-F238E27FC236}">
                  <a16:creationId xmlns:a16="http://schemas.microsoft.com/office/drawing/2014/main" id="{2AA4A10C-7F3B-4022-A0DA-C14C9CA0894A}"/>
                </a:ext>
              </a:extLst>
            </p:cNvPr>
            <p:cNvCxnSpPr/>
            <p:nvPr/>
          </p:nvCxnSpPr>
          <p:spPr>
            <a:xfrm>
              <a:off x="10325100" y="3924300"/>
              <a:ext cx="438150" cy="2476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33F05786-12F2-4AB2-A80F-8723C0FBBC1F}"/>
                </a:ext>
              </a:extLst>
            </p:cNvPr>
            <p:cNvCxnSpPr>
              <a:cxnSpLocks/>
            </p:cNvCxnSpPr>
            <p:nvPr/>
          </p:nvCxnSpPr>
          <p:spPr>
            <a:xfrm flipH="1">
              <a:off x="10410825" y="3857625"/>
              <a:ext cx="295275" cy="3619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258" name="Rectángulo 11"/>
          <p:cNvSpPr>
            <a:spLocks noChangeArrowheads="1"/>
          </p:cNvSpPr>
          <p:nvPr/>
        </p:nvSpPr>
        <p:spPr bwMode="auto">
          <a:xfrm>
            <a:off x="6143625" y="6173788"/>
            <a:ext cx="535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Ya tenemos otros puntos mas de la reacción (</a:t>
            </a:r>
            <a:r>
              <a:rPr lang="es-MX" altLang="es-MX" b="1">
                <a:latin typeface="Times New Roman" panose="02020603050405020304" pitchFamily="18" charset="0"/>
                <a:cs typeface="Times New Roman" panose="02020603050405020304" pitchFamily="18" charset="0"/>
              </a:rPr>
              <a:t>700, 5741</a:t>
            </a:r>
            <a:r>
              <a:rPr lang="es-MX" altLang="es-MX">
                <a:latin typeface="Times New Roman" panose="02020603050405020304" pitchFamily="18" charset="0"/>
                <a:cs typeface="Times New Roman" panose="02020603050405020304" pitchFamily="18"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uadroTexto 3"/>
          <p:cNvSpPr txBox="1">
            <a:spLocks noChangeArrowheads="1"/>
          </p:cNvSpPr>
          <p:nvPr/>
        </p:nvSpPr>
        <p:spPr bwMode="auto">
          <a:xfrm>
            <a:off x="1055688" y="557213"/>
            <a:ext cx="845978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Tenemos 3 puntos para construir la línea de equilibro para la reacción</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Los puntos son:  P</a:t>
            </a:r>
            <a:r>
              <a:rPr lang="es-MX" altLang="es-MX" baseline="-25000">
                <a:latin typeface="Times New Roman" panose="02020603050405020304" pitchFamily="18" charset="0"/>
                <a:cs typeface="Times New Roman" panose="02020603050405020304" pitchFamily="18" charset="0"/>
              </a:rPr>
              <a:t>1</a:t>
            </a:r>
            <a:r>
              <a:rPr lang="es-MX" altLang="es-MX">
                <a:latin typeface="Times New Roman" panose="02020603050405020304" pitchFamily="18" charset="0"/>
                <a:cs typeface="Times New Roman" panose="02020603050405020304" pitchFamily="18" charset="0"/>
              </a:rPr>
              <a:t>= (</a:t>
            </a:r>
            <a:r>
              <a:rPr lang="es-MX" altLang="es-MX" b="1">
                <a:latin typeface="Times New Roman" panose="02020603050405020304" pitchFamily="18" charset="0"/>
                <a:cs typeface="Times New Roman" panose="02020603050405020304" pitchFamily="18" charset="0"/>
              </a:rPr>
              <a:t>298.15 °C, -4622.05</a:t>
            </a:r>
            <a:r>
              <a:rPr lang="es-MX" altLang="es-MX">
                <a:latin typeface="Times New Roman" panose="02020603050405020304" pitchFamily="18" charset="0"/>
                <a:cs typeface="Times New Roman" panose="02020603050405020304" pitchFamily="18" charset="0"/>
              </a:rPr>
              <a:t>)  </a:t>
            </a:r>
          </a:p>
          <a:p>
            <a:pPr eaLnBrk="1" hangingPunct="1"/>
            <a:r>
              <a:rPr lang="es-MX" altLang="es-MX">
                <a:latin typeface="Times New Roman" panose="02020603050405020304" pitchFamily="18" charset="0"/>
                <a:cs typeface="Times New Roman" panose="02020603050405020304" pitchFamily="18" charset="0"/>
              </a:rPr>
              <a:t>                           P</a:t>
            </a:r>
            <a:r>
              <a:rPr lang="es-MX" altLang="es-MX" baseline="-25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a:t>
            </a:r>
            <a:r>
              <a:rPr lang="es-MX" altLang="es-MX" b="1">
                <a:latin typeface="Times New Roman" panose="02020603050405020304" pitchFamily="18" charset="0"/>
                <a:cs typeface="Times New Roman" panose="02020603050405020304" pitchFamily="18" charset="0"/>
              </a:rPr>
              <a:t>477.39, 1</a:t>
            </a:r>
            <a:r>
              <a:rPr lang="es-MX" altLang="es-MX">
                <a:latin typeface="Times New Roman" panose="02020603050405020304" pitchFamily="18" charset="0"/>
                <a:cs typeface="Times New Roman" panose="02020603050405020304" pitchFamily="18" charset="0"/>
              </a:rPr>
              <a:t>) </a:t>
            </a:r>
          </a:p>
          <a:p>
            <a:pPr eaLnBrk="1" hangingPunct="1"/>
            <a:r>
              <a:rPr lang="es-MX" altLang="es-MX">
                <a:latin typeface="Times New Roman" panose="02020603050405020304" pitchFamily="18" charset="0"/>
                <a:cs typeface="Times New Roman" panose="02020603050405020304" pitchFamily="18" charset="0"/>
              </a:rPr>
              <a:t>                           P</a:t>
            </a:r>
            <a:r>
              <a:rPr lang="es-MX" altLang="es-MX" baseline="-25000">
                <a:latin typeface="Times New Roman" panose="02020603050405020304" pitchFamily="18" charset="0"/>
                <a:cs typeface="Times New Roman" panose="02020603050405020304" pitchFamily="18" charset="0"/>
              </a:rPr>
              <a:t>3</a:t>
            </a:r>
            <a:r>
              <a:rPr lang="es-MX" altLang="es-MX">
                <a:latin typeface="Times New Roman" panose="02020603050405020304" pitchFamily="18" charset="0"/>
                <a:cs typeface="Times New Roman" panose="02020603050405020304" pitchFamily="18" charset="0"/>
              </a:rPr>
              <a:t>= </a:t>
            </a:r>
            <a:r>
              <a:rPr lang="es-MX" altLang="es-MX" b="1">
                <a:latin typeface="Times New Roman" panose="02020603050405020304" pitchFamily="18" charset="0"/>
                <a:cs typeface="Times New Roman" panose="02020603050405020304" pitchFamily="18" charset="0"/>
              </a:rPr>
              <a:t>(426, 5741)</a:t>
            </a:r>
          </a:p>
          <a:p>
            <a:pPr eaLnBrk="1" hangingPunct="1"/>
            <a:r>
              <a:rPr lang="es-MX" altLang="es-MX" b="1">
                <a:latin typeface="Times New Roman" panose="02020603050405020304" pitchFamily="18" charset="0"/>
                <a:cs typeface="Times New Roman" panose="02020603050405020304" pitchFamily="18" charset="0"/>
              </a:rPr>
              <a:t>700-273.15=426</a:t>
            </a:r>
          </a:p>
        </p:txBody>
      </p:sp>
      <p:sp>
        <p:nvSpPr>
          <p:cNvPr id="11267" name="Rectángulo 1"/>
          <p:cNvSpPr>
            <a:spLocks noChangeArrowheads="1"/>
          </p:cNvSpPr>
          <p:nvPr/>
        </p:nvSpPr>
        <p:spPr bwMode="auto">
          <a:xfrm>
            <a:off x="2997200" y="915988"/>
            <a:ext cx="4879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b="1">
                <a:latin typeface="Times New Roman" panose="02020603050405020304" pitchFamily="18" charset="0"/>
                <a:cs typeface="Times New Roman" panose="02020603050405020304" pitchFamily="18" charset="0"/>
              </a:rPr>
              <a:t>Grosularita + cuarzo →</a:t>
            </a:r>
            <a:r>
              <a:rPr lang="es-MX" altLang="es-MX" b="1">
                <a:solidFill>
                  <a:srgbClr val="FF0000"/>
                </a:solidFill>
                <a:latin typeface="Times New Roman" panose="02020603050405020304" pitchFamily="18" charset="0"/>
                <a:cs typeface="Times New Roman" panose="02020603050405020304" pitchFamily="18" charset="0"/>
              </a:rPr>
              <a:t>Anortita+2 wollastonita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ángulo 3"/>
          <p:cNvSpPr>
            <a:spLocks noChangeArrowheads="1"/>
          </p:cNvSpPr>
          <p:nvPr/>
        </p:nvSpPr>
        <p:spPr bwMode="auto">
          <a:xfrm>
            <a:off x="400050" y="1316038"/>
            <a:ext cx="112331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Podemos construir la recta de equilibrio con  un par de puntos de los tres puntos anteriores y la pendiente de la recta, cual conocemos debido a que la pendiente de la línea es la pendiente de CLAYPERON. Lo hacemos como lo hacíamos en </a:t>
            </a:r>
            <a:r>
              <a:rPr lang="es-MX" altLang="es-MX" b="1">
                <a:latin typeface="Times New Roman" panose="02020603050405020304" pitchFamily="18" charset="0"/>
                <a:cs typeface="Times New Roman" panose="02020603050405020304" pitchFamily="18" charset="0"/>
              </a:rPr>
              <a:t>geometría analítica</a:t>
            </a:r>
            <a:r>
              <a:rPr lang="es-MX" altLang="es-MX">
                <a:latin typeface="Times New Roman" panose="02020603050405020304" pitchFamily="18" charset="0"/>
                <a:cs typeface="Times New Roman" panose="02020603050405020304" pitchFamily="18" charset="0"/>
              </a:rPr>
              <a:t>, construir la ecuación de una recta con un punto y su pendiente.</a:t>
            </a: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endParaRPr lang="es-MX" altLang="es-MX">
              <a:latin typeface="Times New Roman" panose="02020603050405020304" pitchFamily="18" charset="0"/>
              <a:cs typeface="Times New Roman" panose="02020603050405020304" pitchFamily="18" charset="0"/>
            </a:endParaRPr>
          </a:p>
          <a:p>
            <a:pPr eaLnBrk="1" hangingPunct="1"/>
            <a:r>
              <a:rPr lang="es-MX" altLang="es-MX">
                <a:latin typeface="Times New Roman" panose="02020603050405020304" pitchFamily="18" charset="0"/>
                <a:cs typeface="Times New Roman" panose="02020603050405020304" pitchFamily="18" charset="0"/>
              </a:rPr>
              <a:t>Ya tenemos la ecuación de la recta de equilibrio de la reacción, la cual podemos graficar en Excel y así lo hacemos en la siguiente transparencia</a:t>
            </a:r>
          </a:p>
        </p:txBody>
      </p:sp>
      <p:graphicFrame>
        <p:nvGraphicFramePr>
          <p:cNvPr id="12291" name="Objeto 4"/>
          <p:cNvGraphicFramePr>
            <a:graphicFrameLocks noChangeAspect="1"/>
          </p:cNvGraphicFramePr>
          <p:nvPr/>
        </p:nvGraphicFramePr>
        <p:xfrm>
          <a:off x="766763" y="2952750"/>
          <a:ext cx="3003550" cy="628650"/>
        </p:xfrm>
        <a:graphic>
          <a:graphicData uri="http://schemas.openxmlformats.org/presentationml/2006/ole">
            <mc:AlternateContent xmlns:mc="http://schemas.openxmlformats.org/markup-compatibility/2006">
              <mc:Choice xmlns:v="urn:schemas-microsoft-com:vml" Requires="v">
                <p:oleObj spid="_x0000_s12309" name="Equation" r:id="rId3" imgW="2184120" imgH="457200" progId="Equation.DSMT4">
                  <p:embed/>
                </p:oleObj>
              </mc:Choice>
              <mc:Fallback>
                <p:oleObj name="Equation" r:id="rId3" imgW="2184120" imgH="45720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63" y="2952750"/>
                        <a:ext cx="3003550" cy="628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2" name="Objeto 5"/>
          <p:cNvGraphicFramePr>
            <a:graphicFrameLocks noChangeAspect="1"/>
          </p:cNvGraphicFramePr>
          <p:nvPr/>
        </p:nvGraphicFramePr>
        <p:xfrm>
          <a:off x="4340225" y="2373313"/>
          <a:ext cx="3351213" cy="2416175"/>
        </p:xfrm>
        <a:graphic>
          <a:graphicData uri="http://schemas.openxmlformats.org/presentationml/2006/ole">
            <mc:AlternateContent xmlns:mc="http://schemas.openxmlformats.org/markup-compatibility/2006">
              <mc:Choice xmlns:v="urn:schemas-microsoft-com:vml" Requires="v">
                <p:oleObj spid="_x0000_s12310" name="Equation" r:id="rId5" imgW="1955520" imgH="1409400" progId="Equation.DSMT4">
                  <p:embed/>
                </p:oleObj>
              </mc:Choice>
              <mc:Fallback>
                <p:oleObj name="Equation" r:id="rId5" imgW="1955520" imgH="1409400" progId="Equation.DSMT4">
                  <p:embed/>
                  <p:pic>
                    <p:nvPicPr>
                      <p:cNvPr id="0" name="Objeto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0225" y="2373313"/>
                        <a:ext cx="3351213"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Conector recto de flecha 7"/>
          <p:cNvCxnSpPr/>
          <p:nvPr/>
        </p:nvCxnSpPr>
        <p:spPr>
          <a:xfrm flipV="1">
            <a:off x="3714750" y="2582863"/>
            <a:ext cx="681038" cy="6318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2294" name="Objeto 8"/>
          <p:cNvGraphicFramePr>
            <a:graphicFrameLocks noChangeAspect="1"/>
          </p:cNvGraphicFramePr>
          <p:nvPr/>
        </p:nvGraphicFramePr>
        <p:xfrm>
          <a:off x="7497763" y="4303713"/>
          <a:ext cx="3565525" cy="485775"/>
        </p:xfrm>
        <a:graphic>
          <a:graphicData uri="http://schemas.openxmlformats.org/presentationml/2006/ole">
            <mc:AlternateContent xmlns:mc="http://schemas.openxmlformats.org/markup-compatibility/2006">
              <mc:Choice xmlns:v="urn:schemas-microsoft-com:vml" Requires="v">
                <p:oleObj spid="_x0000_s12311" name="Equation" r:id="rId7" imgW="1866600" imgH="253800" progId="Equation.DSMT4">
                  <p:embed/>
                </p:oleObj>
              </mc:Choice>
              <mc:Fallback>
                <p:oleObj name="Equation" r:id="rId7" imgW="1866600" imgH="25380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7763" y="4303713"/>
                        <a:ext cx="356552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5" name="CuadroTexto 6"/>
          <p:cNvSpPr txBox="1">
            <a:spLocks noChangeArrowheads="1"/>
          </p:cNvSpPr>
          <p:nvPr/>
        </p:nvSpPr>
        <p:spPr bwMode="auto">
          <a:xfrm>
            <a:off x="8864600" y="3933825"/>
            <a:ext cx="1241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Problema 9</a:t>
            </a:r>
          </a:p>
        </p:txBody>
      </p:sp>
      <p:sp>
        <p:nvSpPr>
          <p:cNvPr id="12296" name="CuadroTexto 1"/>
          <p:cNvSpPr txBox="1">
            <a:spLocks noChangeArrowheads="1"/>
          </p:cNvSpPr>
          <p:nvPr/>
        </p:nvSpPr>
        <p:spPr bwMode="auto">
          <a:xfrm>
            <a:off x="495300" y="438150"/>
            <a:ext cx="4987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Ahora tenemos tres puntos de la línea de equilibrio</a:t>
            </a:r>
          </a:p>
        </p:txBody>
      </p:sp>
      <p:sp>
        <p:nvSpPr>
          <p:cNvPr id="12297" name="Rectángulo 2"/>
          <p:cNvSpPr>
            <a:spLocks noChangeArrowheads="1"/>
          </p:cNvSpPr>
          <p:nvPr/>
        </p:nvSpPr>
        <p:spPr bwMode="auto">
          <a:xfrm>
            <a:off x="5859463" y="320675"/>
            <a:ext cx="25685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1</a:t>
            </a:r>
            <a:r>
              <a:rPr lang="es-MX" altLang="es-MX">
                <a:latin typeface="Times New Roman" panose="02020603050405020304" pitchFamily="18" charset="0"/>
                <a:cs typeface="Times New Roman" panose="02020603050405020304" pitchFamily="18" charset="0"/>
              </a:rPr>
              <a:t>=(</a:t>
            </a:r>
            <a:r>
              <a:rPr lang="es-MX" altLang="es-MX" b="1">
                <a:latin typeface="Times New Roman" panose="02020603050405020304" pitchFamily="18" charset="0"/>
                <a:cs typeface="Times New Roman" panose="02020603050405020304" pitchFamily="18" charset="0"/>
              </a:rPr>
              <a:t>298.15 °C, -4622.05</a:t>
            </a:r>
            <a:r>
              <a:rPr lang="es-MX" altLang="es-MX">
                <a:latin typeface="Times New Roman" panose="02020603050405020304" pitchFamily="18" charset="0"/>
                <a:cs typeface="Times New Roman" panose="02020603050405020304" pitchFamily="18" charset="0"/>
              </a:rPr>
              <a:t>)</a:t>
            </a:r>
          </a:p>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r>
              <a:rPr lang="es-MX" altLang="es-MX" b="1">
                <a:latin typeface="Times New Roman" panose="02020603050405020304" pitchFamily="18" charset="0"/>
                <a:cs typeface="Times New Roman" panose="02020603050405020304" pitchFamily="18" charset="0"/>
              </a:rPr>
              <a:t>477.39, 1</a:t>
            </a:r>
            <a:r>
              <a:rPr lang="es-MX" altLang="es-MX">
                <a:latin typeface="Times New Roman" panose="02020603050405020304" pitchFamily="18" charset="0"/>
                <a:cs typeface="Times New Roman" panose="02020603050405020304" pitchFamily="18" charset="0"/>
              </a:rPr>
              <a:t>), </a:t>
            </a:r>
          </a:p>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3</a:t>
            </a:r>
            <a:r>
              <a:rPr lang="es-MX" altLang="es-MX">
                <a:latin typeface="Times New Roman" panose="02020603050405020304" pitchFamily="18" charset="0"/>
                <a:cs typeface="Times New Roman" panose="02020603050405020304" pitchFamily="18" charset="0"/>
              </a:rPr>
              <a:t>=(</a:t>
            </a:r>
            <a:r>
              <a:rPr lang="es-MX" altLang="es-MX" b="1">
                <a:latin typeface="Times New Roman" panose="02020603050405020304" pitchFamily="18" charset="0"/>
                <a:cs typeface="Times New Roman" panose="02020603050405020304" pitchFamily="18" charset="0"/>
              </a:rPr>
              <a:t>426, 5741</a:t>
            </a:r>
            <a:r>
              <a:rPr lang="es-MX" altLang="es-MX">
                <a:latin typeface="Times New Roman" panose="02020603050405020304" pitchFamily="18" charset="0"/>
                <a:cs typeface="Times New Roman" panose="02020603050405020304" pitchFamily="18" charset="0"/>
              </a:rPr>
              <a:t>), </a:t>
            </a:r>
          </a:p>
        </p:txBody>
      </p:sp>
      <p:cxnSp>
        <p:nvCxnSpPr>
          <p:cNvPr id="11" name="Conector recto de flecha 10">
            <a:extLst>
              <a:ext uri="{FF2B5EF4-FFF2-40B4-BE49-F238E27FC236}">
                <a16:creationId xmlns:a16="http://schemas.microsoft.com/office/drawing/2014/main" id="{E2159AA4-9956-47ED-93C1-DF25A8C3BD27}"/>
              </a:ext>
            </a:extLst>
          </p:cNvPr>
          <p:cNvCxnSpPr>
            <a:cxnSpLocks/>
          </p:cNvCxnSpPr>
          <p:nvPr/>
        </p:nvCxnSpPr>
        <p:spPr>
          <a:xfrm>
            <a:off x="6078538" y="844550"/>
            <a:ext cx="550862" cy="15938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3770313" y="3135313"/>
            <a:ext cx="625475" cy="793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n 28"/>
          <p:cNvPicPr>
            <a:picLocks noChangeAspect="1"/>
          </p:cNvPicPr>
          <p:nvPr/>
        </p:nvPicPr>
        <p:blipFill>
          <a:blip r:embed="rId3">
            <a:extLst>
              <a:ext uri="{28A0092B-C50C-407E-A947-70E740481C1C}">
                <a14:useLocalDpi xmlns:a14="http://schemas.microsoft.com/office/drawing/2010/main" val="0"/>
              </a:ext>
            </a:extLst>
          </a:blip>
          <a:srcRect l="10077" t="23895" r="44298" b="40283"/>
          <a:stretch>
            <a:fillRect/>
          </a:stretch>
        </p:blipFill>
        <p:spPr bwMode="auto">
          <a:xfrm>
            <a:off x="304800" y="657225"/>
            <a:ext cx="11733213"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ángulo 7"/>
          <p:cNvSpPr>
            <a:spLocks noChangeArrowheads="1"/>
          </p:cNvSpPr>
          <p:nvPr/>
        </p:nvSpPr>
        <p:spPr bwMode="auto">
          <a:xfrm>
            <a:off x="3886200" y="315913"/>
            <a:ext cx="4881563"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b="1">
                <a:latin typeface="Times New Roman" panose="02020603050405020304" pitchFamily="18" charset="0"/>
                <a:cs typeface="Times New Roman" panose="02020603050405020304" pitchFamily="18" charset="0"/>
              </a:rPr>
              <a:t>Grosularita + cuarzo →</a:t>
            </a:r>
            <a:r>
              <a:rPr lang="es-MX" altLang="es-MX" b="1">
                <a:solidFill>
                  <a:srgbClr val="FF0000"/>
                </a:solidFill>
                <a:latin typeface="Times New Roman" panose="02020603050405020304" pitchFamily="18" charset="0"/>
                <a:cs typeface="Times New Roman" panose="02020603050405020304" pitchFamily="18" charset="0"/>
              </a:rPr>
              <a:t>Anortita+2 wollastonita</a:t>
            </a:r>
          </a:p>
        </p:txBody>
      </p:sp>
      <p:sp>
        <p:nvSpPr>
          <p:cNvPr id="13316" name="CuadroTexto 11"/>
          <p:cNvSpPr txBox="1">
            <a:spLocks noChangeArrowheads="1"/>
          </p:cNvSpPr>
          <p:nvPr/>
        </p:nvSpPr>
        <p:spPr bwMode="auto">
          <a:xfrm>
            <a:off x="5748338" y="80963"/>
            <a:ext cx="1243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Problema 9</a:t>
            </a:r>
          </a:p>
        </p:txBody>
      </p:sp>
      <p:graphicFrame>
        <p:nvGraphicFramePr>
          <p:cNvPr id="13317" name="Objeto 18"/>
          <p:cNvGraphicFramePr>
            <a:graphicFrameLocks noChangeAspect="1"/>
          </p:cNvGraphicFramePr>
          <p:nvPr/>
        </p:nvGraphicFramePr>
        <p:xfrm>
          <a:off x="6145213" y="1541463"/>
          <a:ext cx="3565525" cy="485775"/>
        </p:xfrm>
        <a:graphic>
          <a:graphicData uri="http://schemas.openxmlformats.org/presentationml/2006/ole">
            <mc:AlternateContent xmlns:mc="http://schemas.openxmlformats.org/markup-compatibility/2006">
              <mc:Choice xmlns:v="urn:schemas-microsoft-com:vml" Requires="v">
                <p:oleObj spid="_x0000_s13330" name="Equation" r:id="rId4" imgW="1866600" imgH="253800" progId="Equation.DSMT4">
                  <p:embed/>
                </p:oleObj>
              </mc:Choice>
              <mc:Fallback>
                <p:oleObj name="Equation" r:id="rId4" imgW="1866600" imgH="253800" progId="Equation.DSMT4">
                  <p:embed/>
                  <p:pic>
                    <p:nvPicPr>
                      <p:cNvPr id="0" name="Objeto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5213" y="1541463"/>
                        <a:ext cx="356552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8" name="Rectángulo 8"/>
          <p:cNvSpPr>
            <a:spLocks noChangeArrowheads="1"/>
          </p:cNvSpPr>
          <p:nvPr/>
        </p:nvSpPr>
        <p:spPr bwMode="auto">
          <a:xfrm rot="-1898439">
            <a:off x="8723313" y="2089150"/>
            <a:ext cx="2306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b="1">
                <a:latin typeface="Times New Roman" panose="02020603050405020304" pitchFamily="18" charset="0"/>
                <a:cs typeface="Times New Roman" panose="02020603050405020304" pitchFamily="18" charset="0"/>
              </a:rPr>
              <a:t>Grosularita + cuarzo </a:t>
            </a:r>
          </a:p>
        </p:txBody>
      </p:sp>
      <p:sp>
        <p:nvSpPr>
          <p:cNvPr id="13319" name="Rectángulo 9"/>
          <p:cNvSpPr>
            <a:spLocks noChangeArrowheads="1"/>
          </p:cNvSpPr>
          <p:nvPr/>
        </p:nvSpPr>
        <p:spPr bwMode="auto">
          <a:xfrm rot="-2008865">
            <a:off x="8840788" y="2400300"/>
            <a:ext cx="252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b="1">
                <a:solidFill>
                  <a:srgbClr val="FF0000"/>
                </a:solidFill>
                <a:latin typeface="Times New Roman" panose="02020603050405020304" pitchFamily="18" charset="0"/>
                <a:cs typeface="Times New Roman" panose="02020603050405020304" pitchFamily="18" charset="0"/>
              </a:rPr>
              <a:t>Anortita+2 wollastonita</a:t>
            </a:r>
          </a:p>
        </p:txBody>
      </p:sp>
      <p:sp>
        <p:nvSpPr>
          <p:cNvPr id="15" name="Rectángulo 14">
            <a:extLst>
              <a:ext uri="{FF2B5EF4-FFF2-40B4-BE49-F238E27FC236}">
                <a16:creationId xmlns:a16="http://schemas.microsoft.com/office/drawing/2014/main" id="{23B928FA-E395-450D-8BEF-90561ED6DD72}"/>
              </a:ext>
            </a:extLst>
          </p:cNvPr>
          <p:cNvSpPr/>
          <p:nvPr/>
        </p:nvSpPr>
        <p:spPr>
          <a:xfrm>
            <a:off x="314325" y="2790825"/>
            <a:ext cx="2571750" cy="314325"/>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MX"/>
          </a:p>
        </p:txBody>
      </p:sp>
      <p:sp>
        <p:nvSpPr>
          <p:cNvPr id="18" name="Rectángulo 17">
            <a:extLst>
              <a:ext uri="{FF2B5EF4-FFF2-40B4-BE49-F238E27FC236}">
                <a16:creationId xmlns:a16="http://schemas.microsoft.com/office/drawing/2014/main" id="{3278FF59-92FB-468C-8E38-274F8AD4E8AF}"/>
              </a:ext>
            </a:extLst>
          </p:cNvPr>
          <p:cNvSpPr/>
          <p:nvPr/>
        </p:nvSpPr>
        <p:spPr>
          <a:xfrm>
            <a:off x="295275" y="3979863"/>
            <a:ext cx="2628900" cy="334962"/>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MX"/>
          </a:p>
        </p:txBody>
      </p:sp>
      <p:cxnSp>
        <p:nvCxnSpPr>
          <p:cNvPr id="31" name="Conector recto de flecha 30">
            <a:extLst>
              <a:ext uri="{FF2B5EF4-FFF2-40B4-BE49-F238E27FC236}">
                <a16:creationId xmlns:a16="http://schemas.microsoft.com/office/drawing/2014/main" id="{95D6C385-C5EB-47D8-85BE-FB0378A91796}"/>
              </a:ext>
            </a:extLst>
          </p:cNvPr>
          <p:cNvCxnSpPr>
            <a:cxnSpLocks/>
          </p:cNvCxnSpPr>
          <p:nvPr/>
        </p:nvCxnSpPr>
        <p:spPr>
          <a:xfrm>
            <a:off x="3333750" y="3038475"/>
            <a:ext cx="4543425" cy="714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a16="http://schemas.microsoft.com/office/drawing/2014/main" id="{EA1AE375-1EC1-4B7C-815C-26219358280A}"/>
              </a:ext>
            </a:extLst>
          </p:cNvPr>
          <p:cNvCxnSpPr/>
          <p:nvPr/>
        </p:nvCxnSpPr>
        <p:spPr>
          <a:xfrm flipV="1">
            <a:off x="3400425" y="3067050"/>
            <a:ext cx="5610225" cy="1095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324" name="Rectángulo 34"/>
          <p:cNvSpPr>
            <a:spLocks noChangeArrowheads="1"/>
          </p:cNvSpPr>
          <p:nvPr/>
        </p:nvSpPr>
        <p:spPr bwMode="auto">
          <a:xfrm>
            <a:off x="696913" y="5740400"/>
            <a:ext cx="23082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1</a:t>
            </a:r>
            <a:r>
              <a:rPr lang="es-MX" altLang="es-MX">
                <a:latin typeface="Times New Roman" panose="02020603050405020304" pitchFamily="18" charset="0"/>
                <a:cs typeface="Times New Roman" panose="02020603050405020304" pitchFamily="18" charset="0"/>
              </a:rPr>
              <a:t>=(</a:t>
            </a:r>
            <a:r>
              <a:rPr lang="es-MX" altLang="es-MX" b="1">
                <a:latin typeface="Times New Roman" panose="02020603050405020304" pitchFamily="18" charset="0"/>
                <a:cs typeface="Times New Roman" panose="02020603050405020304" pitchFamily="18" charset="0"/>
              </a:rPr>
              <a:t>298.15, -4622.05</a:t>
            </a:r>
            <a:r>
              <a:rPr lang="es-MX" altLang="es-MX">
                <a:latin typeface="Times New Roman" panose="02020603050405020304" pitchFamily="18" charset="0"/>
                <a:cs typeface="Times New Roman" panose="02020603050405020304" pitchFamily="18" charset="0"/>
              </a:rPr>
              <a:t>)</a:t>
            </a:r>
          </a:p>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r>
              <a:rPr lang="es-MX" altLang="es-MX" b="1">
                <a:latin typeface="Times New Roman" panose="02020603050405020304" pitchFamily="18" charset="0"/>
                <a:cs typeface="Times New Roman" panose="02020603050405020304" pitchFamily="18" charset="0"/>
              </a:rPr>
              <a:t>477.39, 1</a:t>
            </a:r>
            <a:r>
              <a:rPr lang="es-MX" altLang="es-MX">
                <a:latin typeface="Times New Roman" panose="02020603050405020304" pitchFamily="18" charset="0"/>
                <a:cs typeface="Times New Roman" panose="02020603050405020304" pitchFamily="18" charset="0"/>
              </a:rPr>
              <a:t>), </a:t>
            </a:r>
          </a:p>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3</a:t>
            </a:r>
            <a:r>
              <a:rPr lang="es-MX" altLang="es-MX">
                <a:latin typeface="Times New Roman" panose="02020603050405020304" pitchFamily="18" charset="0"/>
                <a:cs typeface="Times New Roman" panose="02020603050405020304" pitchFamily="18" charset="0"/>
              </a:rPr>
              <a:t>=(</a:t>
            </a:r>
            <a:r>
              <a:rPr lang="es-MX" altLang="es-MX" b="1">
                <a:latin typeface="Times New Roman" panose="02020603050405020304" pitchFamily="18" charset="0"/>
                <a:cs typeface="Times New Roman" panose="02020603050405020304" pitchFamily="18" charset="0"/>
              </a:rPr>
              <a:t>700, 5741</a:t>
            </a:r>
            <a:r>
              <a:rPr lang="es-MX" altLang="es-MX">
                <a:latin typeface="Times New Roman" panose="02020603050405020304" pitchFamily="18" charset="0"/>
                <a:cs typeface="Times New Roman" panose="02020603050405020304" pitchFamily="18" charset="0"/>
              </a:rPr>
              <a:t>), </a:t>
            </a:r>
          </a:p>
        </p:txBody>
      </p:sp>
      <p:sp>
        <p:nvSpPr>
          <p:cNvPr id="13325" name="Rectángulo 1"/>
          <p:cNvSpPr>
            <a:spLocks noChangeArrowheads="1"/>
          </p:cNvSpPr>
          <p:nvPr/>
        </p:nvSpPr>
        <p:spPr bwMode="auto">
          <a:xfrm>
            <a:off x="3040063" y="2790825"/>
            <a:ext cx="38893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2</a:t>
            </a:r>
            <a:endParaRPr lang="en-US" altLang="es-MX"/>
          </a:p>
        </p:txBody>
      </p:sp>
      <p:sp>
        <p:nvSpPr>
          <p:cNvPr id="13326" name="Rectángulo 2"/>
          <p:cNvSpPr>
            <a:spLocks noChangeArrowheads="1"/>
          </p:cNvSpPr>
          <p:nvPr/>
        </p:nvSpPr>
        <p:spPr bwMode="auto">
          <a:xfrm>
            <a:off x="3040063" y="3973513"/>
            <a:ext cx="38893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P</a:t>
            </a:r>
            <a:r>
              <a:rPr lang="es-MX" altLang="es-MX" baseline="-25000">
                <a:latin typeface="Times New Roman" panose="02020603050405020304" pitchFamily="18" charset="0"/>
                <a:cs typeface="Times New Roman" panose="02020603050405020304" pitchFamily="18" charset="0"/>
              </a:rPr>
              <a:t>3</a:t>
            </a:r>
            <a:endParaRPr lang="en-US" altLang="es-MX"/>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2450" y="633413"/>
            <a:ext cx="7397750" cy="539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CuadroTexto 1"/>
          <p:cNvSpPr txBox="1">
            <a:spLocks noChangeArrowheads="1"/>
          </p:cNvSpPr>
          <p:nvPr/>
        </p:nvSpPr>
        <p:spPr bwMode="auto">
          <a:xfrm>
            <a:off x="371475" y="2390775"/>
            <a:ext cx="3729038"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a:latin typeface="Times New Roman" panose="02020603050405020304" pitchFamily="18" charset="0"/>
                <a:cs typeface="Times New Roman" panose="02020603050405020304" pitchFamily="18" charset="0"/>
              </a:rPr>
              <a:t>Pero es mas fácil, mas rápido y mas preciso hacerlo con un software de computadora, este caso con el software </a:t>
            </a:r>
            <a:r>
              <a:rPr lang="es-ES" altLang="es-MX" b="1">
                <a:latin typeface="Times New Roman" panose="02020603050405020304" pitchFamily="18" charset="0"/>
                <a:cs typeface="Times New Roman" panose="02020603050405020304" pitchFamily="18" charset="0"/>
              </a:rPr>
              <a:t>WinTWQ</a:t>
            </a:r>
            <a:endParaRPr lang="en-US" altLang="es-MX" b="1">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188" y="1738313"/>
            <a:ext cx="3629025"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9063" y="614363"/>
            <a:ext cx="628808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CuadroTexto 3"/>
          <p:cNvSpPr txBox="1">
            <a:spLocks noChangeArrowheads="1"/>
          </p:cNvSpPr>
          <p:nvPr/>
        </p:nvSpPr>
        <p:spPr bwMode="auto">
          <a:xfrm>
            <a:off x="1246188" y="785813"/>
            <a:ext cx="33258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a:latin typeface="Times New Roman" panose="02020603050405020304" pitchFamily="18" charset="0"/>
                <a:cs typeface="Times New Roman" panose="02020603050405020304" pitchFamily="18" charset="0"/>
              </a:rPr>
              <a:t>O alternativamente con el software </a:t>
            </a:r>
            <a:r>
              <a:rPr lang="es-ES" altLang="es-MX" b="1">
                <a:latin typeface="Times New Roman" panose="02020603050405020304" pitchFamily="18" charset="0"/>
                <a:cs typeface="Times New Roman" panose="02020603050405020304" pitchFamily="18" charset="0"/>
              </a:rPr>
              <a:t>PTGibbs</a:t>
            </a:r>
            <a:endParaRPr lang="en-US" altLang="es-MX" b="1">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n 4"/>
          <p:cNvPicPr>
            <a:picLocks noChangeAspect="1"/>
          </p:cNvPicPr>
          <p:nvPr/>
        </p:nvPicPr>
        <p:blipFill>
          <a:blip r:embed="rId2">
            <a:extLst>
              <a:ext uri="{28A0092B-C50C-407E-A947-70E740481C1C}">
                <a14:useLocalDpi xmlns:a14="http://schemas.microsoft.com/office/drawing/2010/main" val="0"/>
              </a:ext>
            </a:extLst>
          </a:blip>
          <a:srcRect l="11388" t="22501" r="39272" b="22362"/>
          <a:stretch>
            <a:fillRect/>
          </a:stretch>
        </p:blipFill>
        <p:spPr bwMode="auto">
          <a:xfrm>
            <a:off x="836613" y="293688"/>
            <a:ext cx="4768850" cy="337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Grupo 26"/>
          <p:cNvGrpSpPr>
            <a:grpSpLocks/>
          </p:cNvGrpSpPr>
          <p:nvPr/>
        </p:nvGrpSpPr>
        <p:grpSpPr bwMode="auto">
          <a:xfrm>
            <a:off x="6769100" y="242888"/>
            <a:ext cx="4537075" cy="3692525"/>
            <a:chOff x="5965153" y="713436"/>
            <a:chExt cx="5655004" cy="4531026"/>
          </a:xfrm>
        </p:grpSpPr>
        <p:pic>
          <p:nvPicPr>
            <p:cNvPr id="16390" name="Picture 2" descr="C:\Users\el beneficiario\AppData\Local\Temp\x10sctm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414" y="898602"/>
              <a:ext cx="5382319" cy="434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CuadroTexto 28"/>
            <p:cNvSpPr txBox="1">
              <a:spLocks noChangeArrowheads="1"/>
            </p:cNvSpPr>
            <p:nvPr/>
          </p:nvSpPr>
          <p:spPr bwMode="auto">
            <a:xfrm>
              <a:off x="5965153" y="713436"/>
              <a:ext cx="4693520" cy="339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200"/>
                <a:t>Aumentando la temperatura  y presión de metamorfismo</a:t>
              </a:r>
              <a:endParaRPr lang="en-US" altLang="es-MX" sz="1200"/>
            </a:p>
          </p:txBody>
        </p:sp>
        <p:sp>
          <p:nvSpPr>
            <p:cNvPr id="16392" name="CuadroTexto 29"/>
            <p:cNvSpPr txBox="1">
              <a:spLocks noChangeArrowheads="1"/>
            </p:cNvSpPr>
            <p:nvPr/>
          </p:nvSpPr>
          <p:spPr bwMode="auto">
            <a:xfrm>
              <a:off x="6221534" y="1223272"/>
              <a:ext cx="933350"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Diagénesis</a:t>
              </a:r>
              <a:endParaRPr lang="en-US" altLang="es-MX" sz="1000">
                <a:latin typeface="Times New Roman" panose="02020603050405020304" pitchFamily="18" charset="0"/>
                <a:cs typeface="Times New Roman" panose="02020603050405020304" pitchFamily="18" charset="0"/>
              </a:endParaRPr>
            </a:p>
          </p:txBody>
        </p:sp>
        <p:sp>
          <p:nvSpPr>
            <p:cNvPr id="16393" name="CuadroTexto 30"/>
            <p:cNvSpPr txBox="1">
              <a:spLocks noChangeArrowheads="1"/>
            </p:cNvSpPr>
            <p:nvPr/>
          </p:nvSpPr>
          <p:spPr bwMode="auto">
            <a:xfrm>
              <a:off x="6267259" y="2202724"/>
              <a:ext cx="841897" cy="4001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MX" sz="1000">
                  <a:latin typeface="Times New Roman" panose="02020603050405020304" pitchFamily="18" charset="0"/>
                  <a:cs typeface="Times New Roman" panose="02020603050405020304" pitchFamily="18" charset="0"/>
                </a:rPr>
                <a:t>Arcilla</a:t>
              </a:r>
            </a:p>
            <a:p>
              <a:pPr algn="ctr" eaLnBrk="1" hangingPunct="1"/>
              <a:r>
                <a:rPr lang="es-ES" altLang="es-MX" sz="1000">
                  <a:latin typeface="Times New Roman" panose="02020603050405020304" pitchFamily="18" charset="0"/>
                  <a:cs typeface="Times New Roman" panose="02020603050405020304" pitchFamily="18" charset="0"/>
                </a:rPr>
                <a:t>sedimentaria</a:t>
              </a:r>
              <a:endParaRPr lang="en-US" altLang="es-MX" sz="1000">
                <a:latin typeface="Times New Roman" panose="02020603050405020304" pitchFamily="18" charset="0"/>
                <a:cs typeface="Times New Roman" panose="02020603050405020304" pitchFamily="18" charset="0"/>
              </a:endParaRPr>
            </a:p>
          </p:txBody>
        </p:sp>
        <p:sp>
          <p:nvSpPr>
            <p:cNvPr id="16394" name="CuadroTexto 31"/>
            <p:cNvSpPr txBox="1">
              <a:spLocks noChangeArrowheads="1"/>
            </p:cNvSpPr>
            <p:nvPr/>
          </p:nvSpPr>
          <p:spPr bwMode="auto">
            <a:xfrm>
              <a:off x="7514383" y="1173165"/>
              <a:ext cx="937345"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Bajo grado</a:t>
              </a:r>
              <a:endParaRPr lang="en-US" altLang="es-MX" sz="1000">
                <a:latin typeface="Times New Roman" panose="02020603050405020304" pitchFamily="18" charset="0"/>
                <a:cs typeface="Times New Roman" panose="02020603050405020304" pitchFamily="18" charset="0"/>
              </a:endParaRPr>
            </a:p>
          </p:txBody>
        </p:sp>
        <p:sp>
          <p:nvSpPr>
            <p:cNvPr id="16395" name="CuadroTexto 32"/>
            <p:cNvSpPr txBox="1">
              <a:spLocks noChangeArrowheads="1"/>
            </p:cNvSpPr>
            <p:nvPr/>
          </p:nvSpPr>
          <p:spPr bwMode="auto">
            <a:xfrm>
              <a:off x="7468132" y="2157331"/>
              <a:ext cx="1085016" cy="4908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MX" sz="1000">
                  <a:latin typeface="Times New Roman" panose="02020603050405020304" pitchFamily="18" charset="0"/>
                  <a:cs typeface="Times New Roman" panose="02020603050405020304" pitchFamily="18" charset="0"/>
                </a:rPr>
                <a:t>Pizarra</a:t>
              </a:r>
            </a:p>
            <a:p>
              <a:pPr algn="ctr" eaLnBrk="1" hangingPunct="1"/>
              <a:r>
                <a:rPr lang="es-ES" altLang="es-MX" sz="1000">
                  <a:latin typeface="Times New Roman" panose="02020603050405020304" pitchFamily="18" charset="0"/>
                  <a:cs typeface="Times New Roman" panose="02020603050405020304" pitchFamily="18" charset="0"/>
                </a:rPr>
                <a:t>metamórfica</a:t>
              </a:r>
              <a:endParaRPr lang="en-US" altLang="es-MX" sz="1000">
                <a:latin typeface="Times New Roman" panose="02020603050405020304" pitchFamily="18" charset="0"/>
                <a:cs typeface="Times New Roman" panose="02020603050405020304" pitchFamily="18" charset="0"/>
              </a:endParaRPr>
            </a:p>
          </p:txBody>
        </p:sp>
        <p:sp>
          <p:nvSpPr>
            <p:cNvPr id="16396" name="CuadroTexto 33"/>
            <p:cNvSpPr txBox="1">
              <a:spLocks noChangeArrowheads="1"/>
            </p:cNvSpPr>
            <p:nvPr/>
          </p:nvSpPr>
          <p:spPr bwMode="auto">
            <a:xfrm>
              <a:off x="9398909" y="1186200"/>
              <a:ext cx="919365"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Alto grado</a:t>
              </a:r>
              <a:endParaRPr lang="en-US" altLang="es-MX" sz="1000">
                <a:latin typeface="Times New Roman" panose="02020603050405020304" pitchFamily="18" charset="0"/>
                <a:cs typeface="Times New Roman" panose="02020603050405020304" pitchFamily="18" charset="0"/>
              </a:endParaRPr>
            </a:p>
          </p:txBody>
        </p:sp>
        <p:sp>
          <p:nvSpPr>
            <p:cNvPr id="16397" name="CuadroTexto 34"/>
            <p:cNvSpPr txBox="1">
              <a:spLocks noChangeArrowheads="1"/>
            </p:cNvSpPr>
            <p:nvPr/>
          </p:nvSpPr>
          <p:spPr bwMode="auto">
            <a:xfrm>
              <a:off x="8861266" y="2172672"/>
              <a:ext cx="835485" cy="4001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MX" sz="1000">
                  <a:latin typeface="Times New Roman" panose="02020603050405020304" pitchFamily="18" charset="0"/>
                  <a:cs typeface="Times New Roman" panose="02020603050405020304" pitchFamily="18" charset="0"/>
                </a:rPr>
                <a:t>Filita</a:t>
              </a:r>
            </a:p>
            <a:p>
              <a:pPr algn="ctr" eaLnBrk="1" hangingPunct="1"/>
              <a:r>
                <a:rPr lang="es-ES" altLang="es-MX" sz="1000">
                  <a:latin typeface="Times New Roman" panose="02020603050405020304" pitchFamily="18" charset="0"/>
                  <a:cs typeface="Times New Roman" panose="02020603050405020304" pitchFamily="18" charset="0"/>
                </a:rPr>
                <a:t>metamórfica</a:t>
              </a:r>
              <a:endParaRPr lang="en-US" altLang="es-MX" sz="1000">
                <a:latin typeface="Times New Roman" panose="02020603050405020304" pitchFamily="18" charset="0"/>
                <a:cs typeface="Times New Roman" panose="02020603050405020304" pitchFamily="18" charset="0"/>
              </a:endParaRPr>
            </a:p>
          </p:txBody>
        </p:sp>
        <p:sp>
          <p:nvSpPr>
            <p:cNvPr id="16398" name="CuadroTexto 35"/>
            <p:cNvSpPr txBox="1">
              <a:spLocks noChangeArrowheads="1"/>
            </p:cNvSpPr>
            <p:nvPr/>
          </p:nvSpPr>
          <p:spPr bwMode="auto">
            <a:xfrm>
              <a:off x="10004867" y="2160007"/>
              <a:ext cx="960519"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Esquisto, gneis</a:t>
              </a:r>
              <a:endParaRPr lang="en-US" altLang="es-MX" sz="1000">
                <a:latin typeface="Times New Roman" panose="02020603050405020304" pitchFamily="18" charset="0"/>
                <a:cs typeface="Times New Roman" panose="02020603050405020304" pitchFamily="18" charset="0"/>
              </a:endParaRPr>
            </a:p>
          </p:txBody>
        </p:sp>
        <p:sp>
          <p:nvSpPr>
            <p:cNvPr id="16399" name="CuadroTexto 36"/>
            <p:cNvSpPr txBox="1">
              <a:spLocks noChangeArrowheads="1"/>
            </p:cNvSpPr>
            <p:nvPr/>
          </p:nvSpPr>
          <p:spPr bwMode="auto">
            <a:xfrm>
              <a:off x="10513002" y="892833"/>
              <a:ext cx="1107155" cy="4908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MX" sz="1000">
                  <a:latin typeface="Times New Roman" panose="02020603050405020304" pitchFamily="18" charset="0"/>
                  <a:cs typeface="Times New Roman" panose="02020603050405020304" pitchFamily="18" charset="0"/>
                </a:rPr>
                <a:t>Inicio de</a:t>
              </a:r>
            </a:p>
            <a:p>
              <a:pPr algn="ctr" eaLnBrk="1" hangingPunct="1"/>
              <a:r>
                <a:rPr lang="es-ES" altLang="es-MX" sz="1000">
                  <a:latin typeface="Times New Roman" panose="02020603050405020304" pitchFamily="18" charset="0"/>
                  <a:cs typeface="Times New Roman" panose="02020603050405020304" pitchFamily="18" charset="0"/>
                </a:rPr>
                <a:t>fusión parcial</a:t>
              </a:r>
              <a:endParaRPr lang="en-US" altLang="es-MX" sz="1000">
                <a:latin typeface="Times New Roman" panose="02020603050405020304" pitchFamily="18" charset="0"/>
                <a:cs typeface="Times New Roman" panose="02020603050405020304" pitchFamily="18" charset="0"/>
              </a:endParaRPr>
            </a:p>
          </p:txBody>
        </p:sp>
        <p:sp>
          <p:nvSpPr>
            <p:cNvPr id="16400" name="CuadroTexto 37"/>
            <p:cNvSpPr txBox="1">
              <a:spLocks noChangeArrowheads="1"/>
            </p:cNvSpPr>
            <p:nvPr/>
          </p:nvSpPr>
          <p:spPr bwMode="auto">
            <a:xfrm>
              <a:off x="6519788" y="2886411"/>
              <a:ext cx="675640"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Arcilla</a:t>
              </a:r>
              <a:endParaRPr lang="en-US" altLang="es-MX" sz="1000">
                <a:latin typeface="Times New Roman" panose="02020603050405020304" pitchFamily="18" charset="0"/>
                <a:cs typeface="Times New Roman" panose="02020603050405020304" pitchFamily="18" charset="0"/>
              </a:endParaRPr>
            </a:p>
          </p:txBody>
        </p:sp>
        <p:sp>
          <p:nvSpPr>
            <p:cNvPr id="16401" name="CuadroTexto 38"/>
            <p:cNvSpPr txBox="1">
              <a:spLocks noChangeArrowheads="1"/>
            </p:cNvSpPr>
            <p:nvPr/>
          </p:nvSpPr>
          <p:spPr bwMode="auto">
            <a:xfrm>
              <a:off x="7742259" y="3126982"/>
              <a:ext cx="673642"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Clorita</a:t>
              </a:r>
              <a:endParaRPr lang="en-US" altLang="es-MX" sz="1000">
                <a:latin typeface="Times New Roman" panose="02020603050405020304" pitchFamily="18" charset="0"/>
                <a:cs typeface="Times New Roman" panose="02020603050405020304" pitchFamily="18" charset="0"/>
              </a:endParaRPr>
            </a:p>
          </p:txBody>
        </p:sp>
        <p:sp>
          <p:nvSpPr>
            <p:cNvPr id="16402" name="CuadroTexto 39"/>
            <p:cNvSpPr txBox="1">
              <a:spLocks noChangeArrowheads="1"/>
            </p:cNvSpPr>
            <p:nvPr/>
          </p:nvSpPr>
          <p:spPr bwMode="auto">
            <a:xfrm>
              <a:off x="8079081" y="3380684"/>
              <a:ext cx="1256985"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Mica moscovita</a:t>
              </a:r>
              <a:endParaRPr lang="en-US" altLang="es-MX" sz="1000">
                <a:latin typeface="Times New Roman" panose="02020603050405020304" pitchFamily="18" charset="0"/>
                <a:cs typeface="Times New Roman" panose="02020603050405020304" pitchFamily="18" charset="0"/>
              </a:endParaRPr>
            </a:p>
          </p:txBody>
        </p:sp>
        <p:sp>
          <p:nvSpPr>
            <p:cNvPr id="16403" name="CuadroTexto 40"/>
            <p:cNvSpPr txBox="1">
              <a:spLocks noChangeArrowheads="1"/>
            </p:cNvSpPr>
            <p:nvPr/>
          </p:nvSpPr>
          <p:spPr bwMode="auto">
            <a:xfrm>
              <a:off x="9036460" y="3580140"/>
              <a:ext cx="1007267"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Mica biotita</a:t>
              </a:r>
              <a:endParaRPr lang="en-US" altLang="es-MX" sz="1000">
                <a:latin typeface="Times New Roman" panose="02020603050405020304" pitchFamily="18" charset="0"/>
                <a:cs typeface="Times New Roman" panose="02020603050405020304" pitchFamily="18" charset="0"/>
              </a:endParaRPr>
            </a:p>
          </p:txBody>
        </p:sp>
        <p:sp>
          <p:nvSpPr>
            <p:cNvPr id="16404" name="CuadroTexto 41"/>
            <p:cNvSpPr txBox="1">
              <a:spLocks noChangeArrowheads="1"/>
            </p:cNvSpPr>
            <p:nvPr/>
          </p:nvSpPr>
          <p:spPr bwMode="auto">
            <a:xfrm>
              <a:off x="9785762" y="3912024"/>
              <a:ext cx="739568"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Granate</a:t>
              </a:r>
              <a:endParaRPr lang="en-US" altLang="es-MX" sz="1000">
                <a:latin typeface="Times New Roman" panose="02020603050405020304" pitchFamily="18" charset="0"/>
                <a:cs typeface="Times New Roman" panose="02020603050405020304" pitchFamily="18" charset="0"/>
              </a:endParaRPr>
            </a:p>
          </p:txBody>
        </p:sp>
        <p:sp>
          <p:nvSpPr>
            <p:cNvPr id="16405" name="CuadroTexto 42"/>
            <p:cNvSpPr txBox="1">
              <a:spLocks noChangeArrowheads="1"/>
            </p:cNvSpPr>
            <p:nvPr/>
          </p:nvSpPr>
          <p:spPr bwMode="auto">
            <a:xfrm>
              <a:off x="8599333" y="4655308"/>
              <a:ext cx="923361"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Feldespato</a:t>
              </a:r>
              <a:endParaRPr lang="en-US" altLang="es-MX" sz="1000">
                <a:latin typeface="Times New Roman" panose="02020603050405020304" pitchFamily="18" charset="0"/>
                <a:cs typeface="Times New Roman" panose="02020603050405020304" pitchFamily="18" charset="0"/>
              </a:endParaRPr>
            </a:p>
          </p:txBody>
        </p:sp>
        <p:sp>
          <p:nvSpPr>
            <p:cNvPr id="16406" name="CuadroTexto 43"/>
            <p:cNvSpPr txBox="1">
              <a:spLocks noChangeArrowheads="1"/>
            </p:cNvSpPr>
            <p:nvPr/>
          </p:nvSpPr>
          <p:spPr bwMode="auto">
            <a:xfrm>
              <a:off x="9362601" y="4174719"/>
              <a:ext cx="691622"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Cianita</a:t>
              </a:r>
              <a:endParaRPr lang="en-US" altLang="es-MX" sz="1000">
                <a:latin typeface="Times New Roman" panose="02020603050405020304" pitchFamily="18" charset="0"/>
                <a:cs typeface="Times New Roman" panose="02020603050405020304" pitchFamily="18" charset="0"/>
              </a:endParaRPr>
            </a:p>
          </p:txBody>
        </p:sp>
        <p:sp>
          <p:nvSpPr>
            <p:cNvPr id="16407" name="CuadroTexto 44"/>
            <p:cNvSpPr txBox="1">
              <a:spLocks noChangeArrowheads="1"/>
            </p:cNvSpPr>
            <p:nvPr/>
          </p:nvSpPr>
          <p:spPr bwMode="auto">
            <a:xfrm>
              <a:off x="10181176" y="4150672"/>
              <a:ext cx="885404"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Silimanita</a:t>
              </a:r>
              <a:endParaRPr lang="en-US" altLang="es-MX" sz="1000">
                <a:latin typeface="Times New Roman" panose="02020603050405020304" pitchFamily="18" charset="0"/>
                <a:cs typeface="Times New Roman" panose="02020603050405020304" pitchFamily="18" charset="0"/>
              </a:endParaRPr>
            </a:p>
          </p:txBody>
        </p:sp>
        <p:sp>
          <p:nvSpPr>
            <p:cNvPr id="16408" name="CuadroTexto 45"/>
            <p:cNvSpPr txBox="1">
              <a:spLocks noChangeArrowheads="1"/>
            </p:cNvSpPr>
            <p:nvPr/>
          </p:nvSpPr>
          <p:spPr bwMode="auto">
            <a:xfrm>
              <a:off x="8256117" y="4915097"/>
              <a:ext cx="693620" cy="3020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sz="1000">
                  <a:latin typeface="Times New Roman" panose="02020603050405020304" pitchFamily="18" charset="0"/>
                  <a:cs typeface="Times New Roman" panose="02020603050405020304" pitchFamily="18" charset="0"/>
                </a:rPr>
                <a:t>Cuarzo</a:t>
              </a:r>
              <a:endParaRPr lang="en-US" altLang="es-MX" sz="1000">
                <a:latin typeface="Times New Roman" panose="02020603050405020304" pitchFamily="18" charset="0"/>
                <a:cs typeface="Times New Roman" panose="02020603050405020304" pitchFamily="18" charset="0"/>
              </a:endParaRPr>
            </a:p>
          </p:txBody>
        </p:sp>
      </p:grpSp>
      <p:pic>
        <p:nvPicPr>
          <p:cNvPr id="16388" name="Picture 4" descr="C:\Users\el beneficiario\AppData\Local\Temp\x10sctmp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6975" y="3960813"/>
            <a:ext cx="53848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6" descr="C:\Users\el beneficiario\AppData\Local\Temp\x10sctmp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100" y="3817938"/>
            <a:ext cx="5400675" cy="27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el beneficiario\AppData\Local\Temp\x10sctmp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657225"/>
            <a:ext cx="7040563"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ángulo 5"/>
          <p:cNvSpPr>
            <a:spLocks noChangeArrowheads="1"/>
          </p:cNvSpPr>
          <p:nvPr/>
        </p:nvSpPr>
        <p:spPr bwMode="auto">
          <a:xfrm>
            <a:off x="400050" y="5473700"/>
            <a:ext cx="1144905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sz="1500">
                <a:latin typeface="Times New Roman" panose="02020603050405020304" pitchFamily="18" charset="0"/>
                <a:cs typeface="Times New Roman" panose="02020603050405020304" pitchFamily="18" charset="0"/>
              </a:rPr>
              <a:t>Sección geológica y zonas metamórficas que muestran metamorfismo invertido (extremo oriental de Nepal) (modificado de Imayama et al., 2010). (b) El modelo de Le Fort (1975) de metamorfismo invertido. </a:t>
            </a:r>
            <a:r>
              <a:rPr lang="es-ES" altLang="es-MX" sz="1500" b="1" i="1" u="sng">
                <a:latin typeface="Times New Roman" panose="02020603050405020304" pitchFamily="18" charset="0"/>
                <a:cs typeface="Times New Roman" panose="02020603050405020304" pitchFamily="18" charset="0"/>
              </a:rPr>
              <a:t>El área gris representa la fusión parcial</a:t>
            </a:r>
            <a:r>
              <a:rPr lang="es-ES" altLang="es-MX" sz="1500">
                <a:latin typeface="Times New Roman" panose="02020603050405020304" pitchFamily="18" charset="0"/>
                <a:cs typeface="Times New Roman" panose="02020603050405020304" pitchFamily="18" charset="0"/>
              </a:rPr>
              <a:t>. zonas que se desarrollaron a través de la fusión saturada de líquido. </a:t>
            </a:r>
            <a:r>
              <a:rPr lang="es-ES" altLang="es-MX" sz="1500" b="1" i="1">
                <a:latin typeface="Times New Roman" panose="02020603050405020304" pitchFamily="18" charset="0"/>
                <a:cs typeface="Times New Roman" panose="02020603050405020304" pitchFamily="18" charset="0"/>
              </a:rPr>
              <a:t>La línea </a:t>
            </a:r>
            <a:r>
              <a:rPr lang="es-ES" altLang="es-MX" sz="1500" b="1" i="1" u="sng">
                <a:latin typeface="Times New Roman" panose="02020603050405020304" pitchFamily="18" charset="0"/>
                <a:cs typeface="Times New Roman" panose="02020603050405020304" pitchFamily="18" charset="0"/>
              </a:rPr>
              <a:t>a–b</a:t>
            </a:r>
            <a:r>
              <a:rPr lang="es-ES" altLang="es-MX" sz="1500" b="1" i="1">
                <a:latin typeface="Times New Roman" panose="02020603050405020304" pitchFamily="18" charset="0"/>
                <a:cs typeface="Times New Roman" panose="02020603050405020304" pitchFamily="18" charset="0"/>
              </a:rPr>
              <a:t> indica la superficie topográfica act</a:t>
            </a:r>
            <a:r>
              <a:rPr lang="es-ES" altLang="es-MX" sz="1500" b="1">
                <a:latin typeface="Times New Roman" panose="02020603050405020304" pitchFamily="18" charset="0"/>
                <a:cs typeface="Times New Roman" panose="02020603050405020304" pitchFamily="18" charset="0"/>
              </a:rPr>
              <a:t>ual</a:t>
            </a:r>
            <a:r>
              <a:rPr lang="es-ES" altLang="es-MX" sz="1500">
                <a:latin typeface="Times New Roman" panose="02020603050405020304" pitchFamily="18" charset="0"/>
                <a:cs typeface="Times New Roman" panose="02020603050405020304" pitchFamily="18" charset="0"/>
              </a:rPr>
              <a:t>. </a:t>
            </a:r>
            <a:r>
              <a:rPr lang="es-ES" altLang="es-MX" sz="1500" b="1">
                <a:latin typeface="Times New Roman" panose="02020603050405020304" pitchFamily="18" charset="0"/>
                <a:cs typeface="Times New Roman" panose="02020603050405020304" pitchFamily="18" charset="0"/>
              </a:rPr>
              <a:t>Bt</a:t>
            </a:r>
            <a:r>
              <a:rPr lang="es-ES" altLang="es-MX" sz="1500">
                <a:latin typeface="Times New Roman" panose="02020603050405020304" pitchFamily="18" charset="0"/>
                <a:cs typeface="Times New Roman" panose="02020603050405020304" pitchFamily="18" charset="0"/>
              </a:rPr>
              <a:t>: biotita; </a:t>
            </a:r>
            <a:r>
              <a:rPr lang="es-ES" altLang="es-MX" sz="1500" b="1">
                <a:latin typeface="Times New Roman" panose="02020603050405020304" pitchFamily="18" charset="0"/>
                <a:cs typeface="Times New Roman" panose="02020603050405020304" pitchFamily="18" charset="0"/>
              </a:rPr>
              <a:t>Crd</a:t>
            </a:r>
            <a:r>
              <a:rPr lang="es-ES" altLang="es-MX" sz="1500">
                <a:latin typeface="Times New Roman" panose="02020603050405020304" pitchFamily="18" charset="0"/>
                <a:cs typeface="Times New Roman" panose="02020603050405020304" pitchFamily="18" charset="0"/>
              </a:rPr>
              <a:t>: cordierita; </a:t>
            </a:r>
            <a:r>
              <a:rPr lang="es-ES" altLang="es-MX" sz="1500" b="1">
                <a:latin typeface="Times New Roman" panose="02020603050405020304" pitchFamily="18" charset="0"/>
                <a:cs typeface="Times New Roman" panose="02020603050405020304" pitchFamily="18" charset="0"/>
              </a:rPr>
              <a:t>Grt</a:t>
            </a:r>
            <a:r>
              <a:rPr lang="es-ES" altLang="es-MX" sz="1500">
                <a:latin typeface="Times New Roman" panose="02020603050405020304" pitchFamily="18" charset="0"/>
                <a:cs typeface="Times New Roman" panose="02020603050405020304" pitchFamily="18" charset="0"/>
              </a:rPr>
              <a:t>: granate; </a:t>
            </a:r>
            <a:r>
              <a:rPr lang="es-ES" altLang="es-MX" sz="1500" b="1">
                <a:latin typeface="Times New Roman" panose="02020603050405020304" pitchFamily="18" charset="0"/>
                <a:cs typeface="Times New Roman" panose="02020603050405020304" pitchFamily="18" charset="0"/>
              </a:rPr>
              <a:t>Kfs</a:t>
            </a:r>
            <a:r>
              <a:rPr lang="es-ES" altLang="es-MX" sz="1500">
                <a:latin typeface="Times New Roman" panose="02020603050405020304" pitchFamily="18" charset="0"/>
                <a:cs typeface="Times New Roman" panose="02020603050405020304" pitchFamily="18" charset="0"/>
              </a:rPr>
              <a:t>: K-feldespato; </a:t>
            </a:r>
            <a:r>
              <a:rPr lang="es-ES" altLang="es-MX" sz="1500" b="1">
                <a:latin typeface="Times New Roman" panose="02020603050405020304" pitchFamily="18" charset="0"/>
                <a:cs typeface="Times New Roman" panose="02020603050405020304" pitchFamily="18" charset="0"/>
              </a:rPr>
              <a:t>Ky</a:t>
            </a:r>
            <a:r>
              <a:rPr lang="es-ES" altLang="es-MX" sz="1500">
                <a:latin typeface="Times New Roman" panose="02020603050405020304" pitchFamily="18" charset="0"/>
                <a:cs typeface="Times New Roman" panose="02020603050405020304" pitchFamily="18" charset="0"/>
              </a:rPr>
              <a:t>: cianita; </a:t>
            </a:r>
            <a:r>
              <a:rPr lang="es-ES" altLang="es-MX" sz="1500" b="1">
                <a:latin typeface="Times New Roman" panose="02020603050405020304" pitchFamily="18" charset="0"/>
                <a:cs typeface="Times New Roman" panose="02020603050405020304" pitchFamily="18" charset="0"/>
              </a:rPr>
              <a:t>Ms</a:t>
            </a:r>
            <a:r>
              <a:rPr lang="es-ES" altLang="es-MX" sz="1500">
                <a:latin typeface="Times New Roman" panose="02020603050405020304" pitchFamily="18" charset="0"/>
                <a:cs typeface="Times New Roman" panose="02020603050405020304" pitchFamily="18" charset="0"/>
              </a:rPr>
              <a:t>: moscovita; </a:t>
            </a:r>
            <a:r>
              <a:rPr lang="es-ES" altLang="es-MX" sz="1500" b="1">
                <a:latin typeface="Times New Roman" panose="02020603050405020304" pitchFamily="18" charset="0"/>
                <a:cs typeface="Times New Roman" panose="02020603050405020304" pitchFamily="18" charset="0"/>
              </a:rPr>
              <a:t>Sil</a:t>
            </a:r>
            <a:r>
              <a:rPr lang="es-ES" altLang="es-MX" sz="1500">
                <a:latin typeface="Times New Roman" panose="02020603050405020304" pitchFamily="18" charset="0"/>
                <a:cs typeface="Times New Roman" panose="02020603050405020304" pitchFamily="18" charset="0"/>
              </a:rPr>
              <a:t>: silimanita; </a:t>
            </a:r>
            <a:r>
              <a:rPr lang="es-ES" altLang="es-MX" sz="1500" b="1">
                <a:latin typeface="Times New Roman" panose="02020603050405020304" pitchFamily="18" charset="0"/>
                <a:cs typeface="Times New Roman" panose="02020603050405020304" pitchFamily="18" charset="0"/>
              </a:rPr>
              <a:t>St</a:t>
            </a:r>
            <a:r>
              <a:rPr lang="es-ES" altLang="es-MX" sz="1500">
                <a:latin typeface="Times New Roman" panose="02020603050405020304" pitchFamily="18" charset="0"/>
                <a:cs typeface="Times New Roman" panose="02020603050405020304" pitchFamily="18" charset="0"/>
              </a:rPr>
              <a:t>: estaurolita; </a:t>
            </a:r>
            <a:r>
              <a:rPr lang="es-ES" altLang="es-MX" sz="1500" b="1">
                <a:latin typeface="Times New Roman" panose="02020603050405020304" pitchFamily="18" charset="0"/>
                <a:cs typeface="Times New Roman" panose="02020603050405020304" pitchFamily="18" charset="0"/>
              </a:rPr>
              <a:t>HHC</a:t>
            </a:r>
            <a:r>
              <a:rPr lang="es-ES" altLang="es-MX" sz="1500">
                <a:latin typeface="Times New Roman" panose="02020603050405020304" pitchFamily="18" charset="0"/>
                <a:cs typeface="Times New Roman" panose="02020603050405020304" pitchFamily="18" charset="0"/>
              </a:rPr>
              <a:t>: Altos Himalaya Cristalinas; </a:t>
            </a:r>
            <a:r>
              <a:rPr lang="es-ES" altLang="es-MX" sz="1500" b="1">
                <a:latin typeface="Times New Roman" panose="02020603050405020304" pitchFamily="18" charset="0"/>
                <a:cs typeface="Times New Roman" panose="02020603050405020304" pitchFamily="18" charset="0"/>
              </a:rPr>
              <a:t>LHS</a:t>
            </a:r>
            <a:r>
              <a:rPr lang="es-ES" altLang="es-MX" sz="1500">
                <a:latin typeface="Times New Roman" panose="02020603050405020304" pitchFamily="18" charset="0"/>
                <a:cs typeface="Times New Roman" panose="02020603050405020304" pitchFamily="18" charset="0"/>
              </a:rPr>
              <a:t>: Bajos Himalayas Sedimentos; </a:t>
            </a:r>
            <a:r>
              <a:rPr lang="es-ES" altLang="es-MX" sz="1500" b="1">
                <a:latin typeface="Times New Roman" panose="02020603050405020304" pitchFamily="18" charset="0"/>
                <a:cs typeface="Times New Roman" panose="02020603050405020304" pitchFamily="18" charset="0"/>
              </a:rPr>
              <a:t>MCT</a:t>
            </a:r>
            <a:r>
              <a:rPr lang="es-ES" altLang="es-MX" sz="1500">
                <a:latin typeface="Times New Roman" panose="02020603050405020304" pitchFamily="18" charset="0"/>
                <a:cs typeface="Times New Roman" panose="02020603050405020304" pitchFamily="18" charset="0"/>
              </a:rPr>
              <a:t>: empuje central principal; </a:t>
            </a:r>
            <a:r>
              <a:rPr lang="es-ES" altLang="es-MX" sz="1500" b="1">
                <a:latin typeface="Times New Roman" panose="02020603050405020304" pitchFamily="18" charset="0"/>
                <a:cs typeface="Times New Roman" panose="02020603050405020304" pitchFamily="18" charset="0"/>
              </a:rPr>
              <a:t>LMCT</a:t>
            </a:r>
            <a:r>
              <a:rPr lang="es-ES" altLang="es-MX" sz="1500">
                <a:latin typeface="Times New Roman" panose="02020603050405020304" pitchFamily="18" charset="0"/>
                <a:cs typeface="Times New Roman" panose="02020603050405020304" pitchFamily="18" charset="0"/>
              </a:rPr>
              <a:t>: empuje central inferior principal; </a:t>
            </a:r>
            <a:r>
              <a:rPr lang="es-ES" altLang="es-MX" sz="1500" b="1">
                <a:latin typeface="Times New Roman" panose="02020603050405020304" pitchFamily="18" charset="0"/>
                <a:cs typeface="Times New Roman" panose="02020603050405020304" pitchFamily="18" charset="0"/>
              </a:rPr>
              <a:t>HHD</a:t>
            </a:r>
            <a:r>
              <a:rPr lang="es-ES" altLang="es-MX" sz="1500">
                <a:latin typeface="Times New Roman" panose="02020603050405020304" pitchFamily="18" charset="0"/>
                <a:cs typeface="Times New Roman" panose="02020603050405020304" pitchFamily="18" charset="0"/>
              </a:rPr>
              <a:t>: alta Discontinuidad del Himalaya.</a:t>
            </a:r>
            <a:endParaRPr lang="en-US" altLang="es-MX" sz="1500">
              <a:latin typeface="Times New Roman" panose="02020603050405020304" pitchFamily="18" charset="0"/>
              <a:cs typeface="Times New Roman" panose="02020603050405020304" pitchFamily="18" charset="0"/>
            </a:endParaRPr>
          </a:p>
        </p:txBody>
      </p:sp>
      <p:pic>
        <p:nvPicPr>
          <p:cNvPr id="17412" name="Imagen 30"/>
          <p:cNvPicPr>
            <a:picLocks noChangeAspect="1"/>
          </p:cNvPicPr>
          <p:nvPr/>
        </p:nvPicPr>
        <p:blipFill>
          <a:blip r:embed="rId3">
            <a:extLst>
              <a:ext uri="{28A0092B-C50C-407E-A947-70E740481C1C}">
                <a14:useLocalDpi xmlns:a14="http://schemas.microsoft.com/office/drawing/2010/main" val="0"/>
              </a:ext>
            </a:extLst>
          </a:blip>
          <a:srcRect l="11388" t="22501" r="39272" b="22362"/>
          <a:stretch>
            <a:fillRect/>
          </a:stretch>
        </p:blipFill>
        <p:spPr bwMode="auto">
          <a:xfrm>
            <a:off x="7880350" y="247650"/>
            <a:ext cx="3675063"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orma libre 29"/>
          <p:cNvSpPr/>
          <p:nvPr/>
        </p:nvSpPr>
        <p:spPr>
          <a:xfrm rot="2418249">
            <a:off x="10026650" y="1190625"/>
            <a:ext cx="671513" cy="482600"/>
          </a:xfrm>
          <a:custGeom>
            <a:avLst/>
            <a:gdLst>
              <a:gd name="connsiteX0" fmla="*/ 0 w 1152550"/>
              <a:gd name="connsiteY0" fmla="*/ 838200 h 838200"/>
              <a:gd name="connsiteX1" fmla="*/ 19050 w 1152550"/>
              <a:gd name="connsiteY1" fmla="*/ 523875 h 838200"/>
              <a:gd name="connsiteX2" fmla="*/ 38100 w 1152550"/>
              <a:gd name="connsiteY2" fmla="*/ 466725 h 838200"/>
              <a:gd name="connsiteX3" fmla="*/ 47625 w 1152550"/>
              <a:gd name="connsiteY3" fmla="*/ 428625 h 838200"/>
              <a:gd name="connsiteX4" fmla="*/ 66675 w 1152550"/>
              <a:gd name="connsiteY4" fmla="*/ 371475 h 838200"/>
              <a:gd name="connsiteX5" fmla="*/ 104775 w 1152550"/>
              <a:gd name="connsiteY5" fmla="*/ 314325 h 838200"/>
              <a:gd name="connsiteX6" fmla="*/ 114300 w 1152550"/>
              <a:gd name="connsiteY6" fmla="*/ 285750 h 838200"/>
              <a:gd name="connsiteX7" fmla="*/ 142875 w 1152550"/>
              <a:gd name="connsiteY7" fmla="*/ 257175 h 838200"/>
              <a:gd name="connsiteX8" fmla="*/ 180975 w 1152550"/>
              <a:gd name="connsiteY8" fmla="*/ 200025 h 838200"/>
              <a:gd name="connsiteX9" fmla="*/ 209550 w 1152550"/>
              <a:gd name="connsiteY9" fmla="*/ 142875 h 838200"/>
              <a:gd name="connsiteX10" fmla="*/ 238125 w 1152550"/>
              <a:gd name="connsiteY10" fmla="*/ 133350 h 838200"/>
              <a:gd name="connsiteX11" fmla="*/ 295275 w 1152550"/>
              <a:gd name="connsiteY11" fmla="*/ 95250 h 838200"/>
              <a:gd name="connsiteX12" fmla="*/ 323850 w 1152550"/>
              <a:gd name="connsiteY12" fmla="*/ 76200 h 838200"/>
              <a:gd name="connsiteX13" fmla="*/ 409575 w 1152550"/>
              <a:gd name="connsiteY13" fmla="*/ 47625 h 838200"/>
              <a:gd name="connsiteX14" fmla="*/ 438150 w 1152550"/>
              <a:gd name="connsiteY14" fmla="*/ 38100 h 838200"/>
              <a:gd name="connsiteX15" fmla="*/ 466725 w 1152550"/>
              <a:gd name="connsiteY15" fmla="*/ 28575 h 838200"/>
              <a:gd name="connsiteX16" fmla="*/ 504825 w 1152550"/>
              <a:gd name="connsiteY16" fmla="*/ 19050 h 838200"/>
              <a:gd name="connsiteX17" fmla="*/ 533400 w 1152550"/>
              <a:gd name="connsiteY17" fmla="*/ 9525 h 838200"/>
              <a:gd name="connsiteX18" fmla="*/ 590550 w 1152550"/>
              <a:gd name="connsiteY18" fmla="*/ 0 h 838200"/>
              <a:gd name="connsiteX19" fmla="*/ 742950 w 1152550"/>
              <a:gd name="connsiteY19" fmla="*/ 9525 h 838200"/>
              <a:gd name="connsiteX20" fmla="*/ 800100 w 1152550"/>
              <a:gd name="connsiteY20" fmla="*/ 28575 h 838200"/>
              <a:gd name="connsiteX21" fmla="*/ 866775 w 1152550"/>
              <a:gd name="connsiteY21" fmla="*/ 47625 h 838200"/>
              <a:gd name="connsiteX22" fmla="*/ 914400 w 1152550"/>
              <a:gd name="connsiteY22" fmla="*/ 85725 h 838200"/>
              <a:gd name="connsiteX23" fmla="*/ 1000125 w 1152550"/>
              <a:gd name="connsiteY23" fmla="*/ 133350 h 838200"/>
              <a:gd name="connsiteX24" fmla="*/ 1019175 w 1152550"/>
              <a:gd name="connsiteY24" fmla="*/ 161925 h 838200"/>
              <a:gd name="connsiteX25" fmla="*/ 1047750 w 1152550"/>
              <a:gd name="connsiteY25" fmla="*/ 190500 h 838200"/>
              <a:gd name="connsiteX26" fmla="*/ 1066800 w 1152550"/>
              <a:gd name="connsiteY26" fmla="*/ 228600 h 838200"/>
              <a:gd name="connsiteX27" fmla="*/ 1104900 w 1152550"/>
              <a:gd name="connsiteY27" fmla="*/ 285750 h 838200"/>
              <a:gd name="connsiteX28" fmla="*/ 1143000 w 1152550"/>
              <a:gd name="connsiteY28" fmla="*/ 371475 h 838200"/>
              <a:gd name="connsiteX29" fmla="*/ 1152525 w 1152550"/>
              <a:gd name="connsiteY29" fmla="*/ 409575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550" h="838200">
                <a:moveTo>
                  <a:pt x="0" y="838200"/>
                </a:moveTo>
                <a:cubicBezTo>
                  <a:pt x="820" y="820976"/>
                  <a:pt x="10009" y="578121"/>
                  <a:pt x="19050" y="523875"/>
                </a:cubicBezTo>
                <a:cubicBezTo>
                  <a:pt x="22351" y="504068"/>
                  <a:pt x="33230" y="486206"/>
                  <a:pt x="38100" y="466725"/>
                </a:cubicBezTo>
                <a:cubicBezTo>
                  <a:pt x="41275" y="454025"/>
                  <a:pt x="43863" y="441164"/>
                  <a:pt x="47625" y="428625"/>
                </a:cubicBezTo>
                <a:cubicBezTo>
                  <a:pt x="53395" y="409391"/>
                  <a:pt x="55536" y="388183"/>
                  <a:pt x="66675" y="371475"/>
                </a:cubicBezTo>
                <a:cubicBezTo>
                  <a:pt x="79375" y="352425"/>
                  <a:pt x="97535" y="336045"/>
                  <a:pt x="104775" y="314325"/>
                </a:cubicBezTo>
                <a:cubicBezTo>
                  <a:pt x="107950" y="304800"/>
                  <a:pt x="108731" y="294104"/>
                  <a:pt x="114300" y="285750"/>
                </a:cubicBezTo>
                <a:cubicBezTo>
                  <a:pt x="121772" y="274542"/>
                  <a:pt x="134605" y="267808"/>
                  <a:pt x="142875" y="257175"/>
                </a:cubicBezTo>
                <a:cubicBezTo>
                  <a:pt x="156931" y="239103"/>
                  <a:pt x="173735" y="221745"/>
                  <a:pt x="180975" y="200025"/>
                </a:cubicBezTo>
                <a:cubicBezTo>
                  <a:pt x="187250" y="181201"/>
                  <a:pt x="192764" y="156304"/>
                  <a:pt x="209550" y="142875"/>
                </a:cubicBezTo>
                <a:cubicBezTo>
                  <a:pt x="217390" y="136603"/>
                  <a:pt x="229348" y="138226"/>
                  <a:pt x="238125" y="133350"/>
                </a:cubicBezTo>
                <a:cubicBezTo>
                  <a:pt x="258139" y="122231"/>
                  <a:pt x="276225" y="107950"/>
                  <a:pt x="295275" y="95250"/>
                </a:cubicBezTo>
                <a:cubicBezTo>
                  <a:pt x="304800" y="88900"/>
                  <a:pt x="312990" y="79820"/>
                  <a:pt x="323850" y="76200"/>
                </a:cubicBezTo>
                <a:lnTo>
                  <a:pt x="409575" y="47625"/>
                </a:lnTo>
                <a:lnTo>
                  <a:pt x="438150" y="38100"/>
                </a:lnTo>
                <a:cubicBezTo>
                  <a:pt x="447675" y="34925"/>
                  <a:pt x="456985" y="31010"/>
                  <a:pt x="466725" y="28575"/>
                </a:cubicBezTo>
                <a:cubicBezTo>
                  <a:pt x="479425" y="25400"/>
                  <a:pt x="492238" y="22646"/>
                  <a:pt x="504825" y="19050"/>
                </a:cubicBezTo>
                <a:cubicBezTo>
                  <a:pt x="514479" y="16292"/>
                  <a:pt x="523599" y="11703"/>
                  <a:pt x="533400" y="9525"/>
                </a:cubicBezTo>
                <a:cubicBezTo>
                  <a:pt x="552253" y="5335"/>
                  <a:pt x="571500" y="3175"/>
                  <a:pt x="590550" y="0"/>
                </a:cubicBezTo>
                <a:cubicBezTo>
                  <a:pt x="641350" y="3175"/>
                  <a:pt x="692518" y="2648"/>
                  <a:pt x="742950" y="9525"/>
                </a:cubicBezTo>
                <a:cubicBezTo>
                  <a:pt x="762846" y="12238"/>
                  <a:pt x="780619" y="23705"/>
                  <a:pt x="800100" y="28575"/>
                </a:cubicBezTo>
                <a:cubicBezTo>
                  <a:pt x="847940" y="40535"/>
                  <a:pt x="825781" y="33960"/>
                  <a:pt x="866775" y="47625"/>
                </a:cubicBezTo>
                <a:cubicBezTo>
                  <a:pt x="901974" y="100423"/>
                  <a:pt x="865686" y="58662"/>
                  <a:pt x="914400" y="85725"/>
                </a:cubicBezTo>
                <a:cubicBezTo>
                  <a:pt x="1012656" y="140312"/>
                  <a:pt x="935467" y="111797"/>
                  <a:pt x="1000125" y="133350"/>
                </a:cubicBezTo>
                <a:cubicBezTo>
                  <a:pt x="1006475" y="142875"/>
                  <a:pt x="1011846" y="153131"/>
                  <a:pt x="1019175" y="161925"/>
                </a:cubicBezTo>
                <a:cubicBezTo>
                  <a:pt x="1027799" y="172273"/>
                  <a:pt x="1039920" y="179539"/>
                  <a:pt x="1047750" y="190500"/>
                </a:cubicBezTo>
                <a:cubicBezTo>
                  <a:pt x="1056003" y="202054"/>
                  <a:pt x="1059495" y="216424"/>
                  <a:pt x="1066800" y="228600"/>
                </a:cubicBezTo>
                <a:cubicBezTo>
                  <a:pt x="1078580" y="248233"/>
                  <a:pt x="1092200" y="266700"/>
                  <a:pt x="1104900" y="285750"/>
                </a:cubicBezTo>
                <a:cubicBezTo>
                  <a:pt x="1135089" y="331033"/>
                  <a:pt x="1120330" y="303465"/>
                  <a:pt x="1143000" y="371475"/>
                </a:cubicBezTo>
                <a:cubicBezTo>
                  <a:pt x="1153529" y="403062"/>
                  <a:pt x="1152525" y="390010"/>
                  <a:pt x="1152525" y="409575"/>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3" name="Conector recto de flecha 32"/>
          <p:cNvCxnSpPr/>
          <p:nvPr/>
        </p:nvCxnSpPr>
        <p:spPr>
          <a:xfrm flipH="1" flipV="1">
            <a:off x="4400550" y="2767013"/>
            <a:ext cx="2971800" cy="25479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7415" name="Picture 5" descr="C:\Users\el beneficiario\AppData\Local\Temp\x10sctmp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1838" y="2930525"/>
            <a:ext cx="2730500" cy="227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el beneficiario\AppData\Local\Temp\x10sctmp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255588"/>
            <a:ext cx="6962775" cy="369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ángulo 26"/>
          <p:cNvSpPr>
            <a:spLocks noChangeArrowheads="1"/>
          </p:cNvSpPr>
          <p:nvPr/>
        </p:nvSpPr>
        <p:spPr bwMode="auto">
          <a:xfrm>
            <a:off x="419100" y="4500563"/>
            <a:ext cx="11477625"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sz="1600" b="1" i="1">
                <a:latin typeface="Times New Roman" panose="02020603050405020304" pitchFamily="18" charset="0"/>
                <a:cs typeface="Times New Roman" panose="02020603050405020304" pitchFamily="18" charset="0"/>
              </a:rPr>
              <a:t>Sección transversal esquemática a escala</a:t>
            </a:r>
            <a:r>
              <a:rPr lang="es-ES" altLang="es-MX" sz="1600">
                <a:latin typeface="Times New Roman" panose="02020603050405020304" pitchFamily="18" charset="0"/>
                <a:cs typeface="Times New Roman" panose="02020603050405020304" pitchFamily="18" charset="0"/>
              </a:rPr>
              <a:t> del alto Himalaya Langtang-Shisha Pangma </a:t>
            </a:r>
            <a:r>
              <a:rPr lang="es-ES" altLang="es-MX" sz="1600" b="1" i="1">
                <a:latin typeface="Times New Roman" panose="02020603050405020304" pitchFamily="18" charset="0"/>
                <a:cs typeface="Times New Roman" panose="02020603050405020304" pitchFamily="18" charset="0"/>
              </a:rPr>
              <a:t>que muestra la distribución de las zonas metamórficas granate (gar), cianita (ky) y sillimanita (alféizar)</a:t>
            </a:r>
            <a:r>
              <a:rPr lang="es-ES" altLang="es-MX" sz="1600">
                <a:latin typeface="Times New Roman" panose="02020603050405020304" pitchFamily="18" charset="0"/>
                <a:cs typeface="Times New Roman" panose="02020603050405020304" pitchFamily="18" charset="0"/>
              </a:rPr>
              <a:t>, isogrados y relaciones entre el Empuje central principal (</a:t>
            </a:r>
            <a:r>
              <a:rPr lang="es-ES" altLang="es-MX" sz="1600" b="1">
                <a:latin typeface="Times New Roman" panose="02020603050405020304" pitchFamily="18" charset="0"/>
                <a:cs typeface="Times New Roman" panose="02020603050405020304" pitchFamily="18" charset="0"/>
              </a:rPr>
              <a:t>MCT</a:t>
            </a:r>
            <a:r>
              <a:rPr lang="es-ES" altLang="es-MX" sz="1600">
                <a:latin typeface="Times New Roman" panose="02020603050405020304" pitchFamily="18" charset="0"/>
                <a:cs typeface="Times New Roman" panose="02020603050405020304" pitchFamily="18" charset="0"/>
              </a:rPr>
              <a:t>) y Detatchment Tibetano del Sur (</a:t>
            </a:r>
            <a:r>
              <a:rPr lang="es-ES" altLang="es-MX" sz="1600" b="1">
                <a:latin typeface="Times New Roman" panose="02020603050405020304" pitchFamily="18" charset="0"/>
                <a:cs typeface="Times New Roman" panose="02020603050405020304" pitchFamily="18" charset="0"/>
              </a:rPr>
              <a:t>STD</a:t>
            </a:r>
            <a:r>
              <a:rPr lang="es-ES" altLang="es-MX" sz="1600">
                <a:latin typeface="Times New Roman" panose="02020603050405020304" pitchFamily="18" charset="0"/>
                <a:cs typeface="Times New Roman" panose="02020603050405020304" pitchFamily="18" charset="0"/>
              </a:rPr>
              <a:t>). El ascenso topográfico del Alto Himalaya fue directamente relacionados con el movimiento a lo largo de estas dos estructuras principales, lo que da como resultado una cuña orogénica de empuje hacia el sur y extrusión que estaba siendo elevado activamente por debajo del apretón. El ascenso del Himalaya proporcionó una barrera topográfica al vientos monzónicos dirigidos hacia el norte que son la causa de las altas precipitaciones a lo largo de la vertiente sur del Himalaya. Las altas precipitaciones a lo largo del Himalaya dieron como resultado un aumento de las tasas de erosión y meteorización mecánica y química.</a:t>
            </a:r>
            <a:endParaRPr lang="en-US" altLang="es-MX" sz="1600">
              <a:latin typeface="Times New Roman" panose="02020603050405020304" pitchFamily="18" charset="0"/>
              <a:cs typeface="Times New Roman" panose="02020603050405020304" pitchFamily="18" charset="0"/>
            </a:endParaRPr>
          </a:p>
        </p:txBody>
      </p:sp>
      <p:pic>
        <p:nvPicPr>
          <p:cNvPr id="18436" name="Picture 5" descr="C:\Users\el beneficiario\AppData\Local\Temp\x10sctmp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5550" y="434975"/>
            <a:ext cx="4321175"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el beneficiario\AppData\Local\Temp\x10sctmp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213" y="439738"/>
            <a:ext cx="8537575"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agen 4"/>
          <p:cNvPicPr>
            <a:picLocks noChangeAspect="1"/>
          </p:cNvPicPr>
          <p:nvPr/>
        </p:nvPicPr>
        <p:blipFill>
          <a:blip r:embed="rId2">
            <a:extLst>
              <a:ext uri="{28A0092B-C50C-407E-A947-70E740481C1C}">
                <a14:useLocalDpi xmlns:a14="http://schemas.microsoft.com/office/drawing/2010/main" val="0"/>
              </a:ext>
            </a:extLst>
          </a:blip>
          <a:srcRect l="31641" t="35287" r="32108" b="37144"/>
          <a:stretch>
            <a:fillRect/>
          </a:stretch>
        </p:blipFill>
        <p:spPr bwMode="auto">
          <a:xfrm>
            <a:off x="447675" y="314325"/>
            <a:ext cx="551815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Imagen 6"/>
          <p:cNvPicPr>
            <a:picLocks noChangeAspect="1"/>
          </p:cNvPicPr>
          <p:nvPr/>
        </p:nvPicPr>
        <p:blipFill>
          <a:blip r:embed="rId3">
            <a:extLst>
              <a:ext uri="{28A0092B-C50C-407E-A947-70E740481C1C}">
                <a14:useLocalDpi xmlns:a14="http://schemas.microsoft.com/office/drawing/2010/main" val="0"/>
              </a:ext>
            </a:extLst>
          </a:blip>
          <a:srcRect l="33047" t="37859" r="34297" b="39716"/>
          <a:stretch>
            <a:fillRect/>
          </a:stretch>
        </p:blipFill>
        <p:spPr bwMode="auto">
          <a:xfrm>
            <a:off x="476250" y="2905125"/>
            <a:ext cx="5453063"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Imagen 8"/>
          <p:cNvPicPr>
            <a:picLocks noChangeAspect="1"/>
          </p:cNvPicPr>
          <p:nvPr/>
        </p:nvPicPr>
        <p:blipFill>
          <a:blip r:embed="rId4">
            <a:extLst>
              <a:ext uri="{28A0092B-C50C-407E-A947-70E740481C1C}">
                <a14:useLocalDpi xmlns:a14="http://schemas.microsoft.com/office/drawing/2010/main" val="0"/>
              </a:ext>
            </a:extLst>
          </a:blip>
          <a:srcRect l="33437" t="15005" r="34297" b="29289"/>
          <a:stretch>
            <a:fillRect/>
          </a:stretch>
        </p:blipFill>
        <p:spPr bwMode="auto">
          <a:xfrm>
            <a:off x="6105525" y="180975"/>
            <a:ext cx="5738813"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Imagen 5"/>
          <p:cNvPicPr>
            <a:picLocks noChangeAspect="1"/>
          </p:cNvPicPr>
          <p:nvPr/>
        </p:nvPicPr>
        <p:blipFill>
          <a:blip r:embed="rId5" cstate="print">
            <a:extLst>
              <a:ext uri="{28A0092B-C50C-407E-A947-70E740481C1C}">
                <a14:useLocalDpi xmlns:a14="http://schemas.microsoft.com/office/drawing/2010/main" val="0"/>
              </a:ext>
            </a:extLst>
          </a:blip>
          <a:srcRect l="11388" t="22501" r="39272" b="22362"/>
          <a:stretch>
            <a:fillRect/>
          </a:stretch>
        </p:blipFill>
        <p:spPr bwMode="auto">
          <a:xfrm>
            <a:off x="285750" y="4451350"/>
            <a:ext cx="3076575"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0F5D47D5-3D78-43A2-A488-23B9EEE78258}"/>
              </a:ext>
            </a:extLst>
          </p:cNvPr>
          <p:cNvSpPr txBox="1"/>
          <p:nvPr/>
        </p:nvSpPr>
        <p:spPr>
          <a:xfrm>
            <a:off x="304800" y="166688"/>
            <a:ext cx="11728450" cy="1862137"/>
          </a:xfrm>
          <a:prstGeom prst="rect">
            <a:avLst/>
          </a:prstGeom>
        </p:spPr>
        <p:txBody>
          <a:bodyPr lIns="0" tIns="0" rIns="0" bIns="0"/>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b="1">
                <a:solidFill>
                  <a:srgbClr val="FF5050"/>
                </a:solidFill>
                <a:latin typeface="Comic Sans MS" panose="030F0702030302020204" pitchFamily="66" charset="0"/>
                <a:ea typeface="Comic Sans MS" panose="030F0702030302020204" pitchFamily="66" charset="0"/>
                <a:cs typeface="Comic Sans MS" panose="030F0702030302020204" pitchFamily="66" charset="0"/>
              </a:rPr>
              <a:t>Terminología basada en condiciones del metamorfismo.</a:t>
            </a:r>
            <a:endParaRPr lang="es-MX" altLang="es-MX">
              <a:latin typeface="Comic Sans MS" panose="030F0702030302020204" pitchFamily="66" charset="0"/>
              <a:ea typeface="Comic Sans MS" panose="030F0702030302020204" pitchFamily="66" charset="0"/>
              <a:cs typeface="Comic Sans MS" panose="030F0702030302020204" pitchFamily="66" charset="0"/>
            </a:endParaRPr>
          </a:p>
          <a:p>
            <a:pPr eaLnBrk="1" hangingPunct="1">
              <a:lnSpc>
                <a:spcPts val="950"/>
              </a:lnSpc>
              <a:spcBef>
                <a:spcPts val="25"/>
              </a:spcBef>
            </a:pPr>
            <a:endParaRPr lang="es-MX" altLang="es-MX" sz="900"/>
          </a:p>
          <a:p>
            <a:pPr eaLnBrk="1" hangingPunct="1">
              <a:lnSpc>
                <a:spcPts val="1000"/>
              </a:lnSpc>
            </a:pPr>
            <a:endParaRPr lang="es-MX" altLang="es-MX" sz="1000"/>
          </a:p>
          <a:p>
            <a:pPr eaLnBrk="1" hangingPunct="1"/>
            <a:r>
              <a:rPr lang="es-MX" altLang="es-MX" sz="1600">
                <a:latin typeface="Comic Sans MS" panose="030F0702030302020204" pitchFamily="66" charset="0"/>
                <a:ea typeface="Comic Sans MS" panose="030F0702030302020204" pitchFamily="66" charset="0"/>
                <a:cs typeface="Comic Sans MS" panose="030F0702030302020204" pitchFamily="66" charset="0"/>
              </a:rPr>
              <a:t>         Presión, temperatura y grado</a:t>
            </a:r>
          </a:p>
          <a:p>
            <a:pPr eaLnBrk="1" hangingPunct="1">
              <a:lnSpc>
                <a:spcPts val="1300"/>
              </a:lnSpc>
              <a:spcBef>
                <a:spcPts val="13"/>
              </a:spcBef>
            </a:pPr>
            <a:endParaRPr lang="es-MX" altLang="es-MX" sz="1400"/>
          </a:p>
          <a:p>
            <a:pPr algn="just" eaLnBrk="1" hangingPunct="1"/>
            <a:r>
              <a:rPr lang="es-MX" altLang="es-MX" sz="1400">
                <a:latin typeface="Comic Sans MS" panose="030F0702030302020204" pitchFamily="66" charset="0"/>
                <a:ea typeface="Comic Sans MS" panose="030F0702030302020204" pitchFamily="66" charset="0"/>
                <a:cs typeface="Comic Sans MS" panose="030F0702030302020204" pitchFamily="66" charset="0"/>
              </a:rPr>
              <a:t>“alta temperatura” o “ baja presión” se usan comúnmente como calificadores para añadir información genérica de las condiciones P-T del metamorfismo. La SCMR recomienda emplearlos de modo consistente con las P y T indicadas en la figura. El “grado metamórfico” suele emplearse también como indicador aproximado de las condiciones P-T, la SCMR recomienda usar los rango de grado que se indican en la figura con referencia a la máxima T alcanzada.</a:t>
            </a:r>
          </a:p>
        </p:txBody>
      </p:sp>
      <p:sp>
        <p:nvSpPr>
          <p:cNvPr id="22531" name="object 4"/>
          <p:cNvSpPr>
            <a:spLocks noChangeArrowheads="1"/>
          </p:cNvSpPr>
          <p:nvPr/>
        </p:nvSpPr>
        <p:spPr bwMode="auto">
          <a:xfrm>
            <a:off x="4111625" y="1852613"/>
            <a:ext cx="5276850" cy="482917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sp>
        <p:nvSpPr>
          <p:cNvPr id="22532" name="object 2"/>
          <p:cNvSpPr>
            <a:spLocks/>
          </p:cNvSpPr>
          <p:nvPr/>
        </p:nvSpPr>
        <p:spPr bwMode="auto">
          <a:xfrm>
            <a:off x="768350" y="763588"/>
            <a:ext cx="768350" cy="152400"/>
          </a:xfrm>
          <a:custGeom>
            <a:avLst/>
            <a:gdLst>
              <a:gd name="T0" fmla="*/ 288798 w 431292"/>
              <a:gd name="T1" fmla="*/ 57149 h 114300"/>
              <a:gd name="T2" fmla="*/ 288798 w 431292"/>
              <a:gd name="T3" fmla="*/ 0 h 114300"/>
              <a:gd name="T4" fmla="*/ 0 w 431292"/>
              <a:gd name="T5" fmla="*/ 0 h 114300"/>
              <a:gd name="T6" fmla="*/ 0 w 431292"/>
              <a:gd name="T7" fmla="*/ 57149 h 114300"/>
              <a:gd name="T8" fmla="*/ 288798 w 431292"/>
              <a:gd name="T9" fmla="*/ 57149 h 114300"/>
              <a:gd name="T10" fmla="*/ 431292 w 431292"/>
              <a:gd name="T11" fmla="*/ 28193 h 114300"/>
              <a:gd name="T12" fmla="*/ 259842 w 431292"/>
              <a:gd name="T13" fmla="*/ -57150 h 114300"/>
              <a:gd name="T14" fmla="*/ 259842 w 431292"/>
              <a:gd name="T15" fmla="*/ 0 h 114300"/>
              <a:gd name="T16" fmla="*/ 288798 w 431292"/>
              <a:gd name="T17" fmla="*/ 0 h 114300"/>
              <a:gd name="T18" fmla="*/ 288798 w 431292"/>
              <a:gd name="T19" fmla="*/ 99757 h 114300"/>
              <a:gd name="T20" fmla="*/ 431292 w 431292"/>
              <a:gd name="T21" fmla="*/ 28193 h 114300"/>
              <a:gd name="T22" fmla="*/ 288798 w 431292"/>
              <a:gd name="T23" fmla="*/ 99757 h 114300"/>
              <a:gd name="T24" fmla="*/ 288798 w 431292"/>
              <a:gd name="T25" fmla="*/ 57149 h 114300"/>
              <a:gd name="T26" fmla="*/ 259842 w 431292"/>
              <a:gd name="T27" fmla="*/ 57149 h 114300"/>
              <a:gd name="T28" fmla="*/ 259842 w 431292"/>
              <a:gd name="T29" fmla="*/ 114299 h 114300"/>
              <a:gd name="T30" fmla="*/ 288798 w 431292"/>
              <a:gd name="T31" fmla="*/ 99757 h 114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1292" h="114300">
                <a:moveTo>
                  <a:pt x="288798" y="57149"/>
                </a:moveTo>
                <a:lnTo>
                  <a:pt x="288798" y="0"/>
                </a:lnTo>
                <a:lnTo>
                  <a:pt x="0" y="0"/>
                </a:lnTo>
                <a:lnTo>
                  <a:pt x="0" y="57149"/>
                </a:lnTo>
                <a:lnTo>
                  <a:pt x="288798" y="57149"/>
                </a:lnTo>
                <a:close/>
              </a:path>
              <a:path w="431292" h="114300">
                <a:moveTo>
                  <a:pt x="431292" y="28193"/>
                </a:moveTo>
                <a:lnTo>
                  <a:pt x="259842" y="-57150"/>
                </a:lnTo>
                <a:lnTo>
                  <a:pt x="259842" y="0"/>
                </a:lnTo>
                <a:lnTo>
                  <a:pt x="288798" y="0"/>
                </a:lnTo>
                <a:lnTo>
                  <a:pt x="288798" y="99757"/>
                </a:lnTo>
                <a:lnTo>
                  <a:pt x="431292" y="28193"/>
                </a:lnTo>
                <a:close/>
              </a:path>
              <a:path w="431292" h="114300">
                <a:moveTo>
                  <a:pt x="288798" y="99757"/>
                </a:moveTo>
                <a:lnTo>
                  <a:pt x="288798" y="57149"/>
                </a:lnTo>
                <a:lnTo>
                  <a:pt x="259842" y="57149"/>
                </a:lnTo>
                <a:lnTo>
                  <a:pt x="259842" y="114299"/>
                </a:lnTo>
                <a:lnTo>
                  <a:pt x="288798" y="9975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MX"/>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825" y="476250"/>
            <a:ext cx="8267700" cy="599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2" descr="Facies metamórfica - Magnapl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525" y="142875"/>
            <a:ext cx="313055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descr="Proyecto Biosfe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2988" y="2379663"/>
            <a:ext cx="2605087" cy="190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AutoShape 6" descr="Abukuma-tipo Facies Serie | Diccionario ✓"/>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sp>
        <p:nvSpPr>
          <p:cNvPr id="27654" name="AutoShape 8" descr="Abukuma-tipo Facies Serie | Diccionario ✓"/>
          <p:cNvSpPr>
            <a:spLocks noChangeAspect="1" noChangeArrowheads="1"/>
          </p:cNvSpPr>
          <p:nvPr/>
        </p:nvSpPr>
        <p:spPr bwMode="auto">
          <a:xfrm>
            <a:off x="6096000" y="3429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pic>
        <p:nvPicPr>
          <p:cNvPr id="27655" name="Imagen 8"/>
          <p:cNvPicPr>
            <a:picLocks noChangeAspect="1"/>
          </p:cNvPicPr>
          <p:nvPr/>
        </p:nvPicPr>
        <p:blipFill>
          <a:blip r:embed="rId5">
            <a:extLst>
              <a:ext uri="{28A0092B-C50C-407E-A947-70E740481C1C}">
                <a14:useLocalDpi xmlns:a14="http://schemas.microsoft.com/office/drawing/2010/main" val="0"/>
              </a:ext>
            </a:extLst>
          </a:blip>
          <a:srcRect l="19041" t="41112" r="50967" b="16943"/>
          <a:stretch>
            <a:fillRect/>
          </a:stretch>
        </p:blipFill>
        <p:spPr bwMode="auto">
          <a:xfrm>
            <a:off x="8896350" y="4313238"/>
            <a:ext cx="2324100" cy="20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ector recto 2">
            <a:extLst>
              <a:ext uri="{FF2B5EF4-FFF2-40B4-BE49-F238E27FC236}">
                <a16:creationId xmlns:a16="http://schemas.microsoft.com/office/drawing/2014/main" id="{E288D000-0C37-4BA7-A7EC-614C6635D94E}"/>
              </a:ext>
            </a:extLst>
          </p:cNvPr>
          <p:cNvCxnSpPr/>
          <p:nvPr/>
        </p:nvCxnSpPr>
        <p:spPr>
          <a:xfrm>
            <a:off x="5118100" y="3733800"/>
            <a:ext cx="0" cy="1984375"/>
          </a:xfrm>
          <a:prstGeom prst="line">
            <a:avLst/>
          </a:prstGeom>
        </p:spPr>
        <p:style>
          <a:lnRef idx="1">
            <a:schemeClr val="dk1"/>
          </a:lnRef>
          <a:fillRef idx="0">
            <a:schemeClr val="dk1"/>
          </a:fillRef>
          <a:effectRef idx="0">
            <a:schemeClr val="dk1"/>
          </a:effectRef>
          <a:fontRef idx="minor">
            <a:schemeClr val="tx1"/>
          </a:fontRef>
        </p:style>
      </p:cxnSp>
      <p:cxnSp>
        <p:nvCxnSpPr>
          <p:cNvPr id="8" name="Conector recto 7">
            <a:extLst>
              <a:ext uri="{FF2B5EF4-FFF2-40B4-BE49-F238E27FC236}">
                <a16:creationId xmlns:a16="http://schemas.microsoft.com/office/drawing/2014/main" id="{2E1CDE4A-8760-4960-AC17-0905DC5CA556}"/>
              </a:ext>
            </a:extLst>
          </p:cNvPr>
          <p:cNvCxnSpPr/>
          <p:nvPr/>
        </p:nvCxnSpPr>
        <p:spPr>
          <a:xfrm flipH="1">
            <a:off x="982663" y="3733800"/>
            <a:ext cx="4148137" cy="0"/>
          </a:xfrm>
          <a:prstGeom prst="line">
            <a:avLst/>
          </a:prstGeom>
        </p:spPr>
        <p:style>
          <a:lnRef idx="1">
            <a:schemeClr val="dk1"/>
          </a:lnRef>
          <a:fillRef idx="0">
            <a:schemeClr val="dk1"/>
          </a:fillRef>
          <a:effectRef idx="0">
            <a:schemeClr val="dk1"/>
          </a:effectRef>
          <a:fontRef idx="minor">
            <a:schemeClr val="tx1"/>
          </a:fontRef>
        </p:style>
      </p:cxnSp>
      <p:cxnSp>
        <p:nvCxnSpPr>
          <p:cNvPr id="4" name="Conector recto de flecha 3"/>
          <p:cNvCxnSpPr/>
          <p:nvPr/>
        </p:nvCxnSpPr>
        <p:spPr>
          <a:xfrm flipV="1">
            <a:off x="5130800" y="1577975"/>
            <a:ext cx="4676775" cy="2155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ector recto de flecha 11"/>
          <p:cNvCxnSpPr/>
          <p:nvPr/>
        </p:nvCxnSpPr>
        <p:spPr>
          <a:xfrm flipV="1">
            <a:off x="5118100" y="3581400"/>
            <a:ext cx="5091113" cy="152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ector recto de flecha 15"/>
          <p:cNvCxnSpPr/>
          <p:nvPr/>
        </p:nvCxnSpPr>
        <p:spPr>
          <a:xfrm>
            <a:off x="5130800" y="3733800"/>
            <a:ext cx="4846638" cy="19843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908425" y="239713"/>
            <a:ext cx="4953000" cy="709612"/>
          </a:xfrm>
          <a:solidFill>
            <a:srgbClr val="FFCC00"/>
          </a:solidFill>
          <a:ln>
            <a:solidFill>
              <a:schemeClr val="tx1"/>
            </a:solidFill>
            <a:miter lim="800000"/>
            <a:headEnd/>
            <a:tailEnd/>
          </a:ln>
        </p:spPr>
        <p:txBody>
          <a:bodyPr/>
          <a:lstStyle/>
          <a:p>
            <a:r>
              <a:rPr lang="es-MX" altLang="es-MX" sz="1800" smtClean="0">
                <a:solidFill>
                  <a:srgbClr val="0000FF"/>
                </a:solidFill>
                <a:latin typeface="Albertus Medium"/>
              </a:rPr>
              <a:t>Transformación Polimórfica de Al</a:t>
            </a:r>
            <a:r>
              <a:rPr lang="es-MX" altLang="es-MX" sz="1800" baseline="-15000" smtClean="0">
                <a:solidFill>
                  <a:srgbClr val="0000FF"/>
                </a:solidFill>
                <a:latin typeface="Albertus Medium"/>
              </a:rPr>
              <a:t>2</a:t>
            </a:r>
            <a:r>
              <a:rPr lang="es-MX" altLang="es-MX" sz="1800" smtClean="0">
                <a:solidFill>
                  <a:srgbClr val="0000FF"/>
                </a:solidFill>
                <a:latin typeface="Albertus Medium"/>
              </a:rPr>
              <a:t>SiO</a:t>
            </a:r>
            <a:r>
              <a:rPr lang="es-MX" altLang="es-MX" sz="1800" baseline="-15000" smtClean="0">
                <a:solidFill>
                  <a:srgbClr val="0000FF"/>
                </a:solidFill>
                <a:latin typeface="Albertus Medium"/>
              </a:rPr>
              <a:t>5</a:t>
            </a:r>
            <a:r>
              <a:rPr lang="es-MX" altLang="es-MX" sz="1800" smtClean="0">
                <a:solidFill>
                  <a:srgbClr val="0000FF"/>
                </a:solidFill>
                <a:latin typeface="Albertus Medium"/>
              </a:rPr>
              <a:t> </a:t>
            </a:r>
            <a:br>
              <a:rPr lang="es-MX" altLang="es-MX" sz="1800" smtClean="0">
                <a:solidFill>
                  <a:srgbClr val="0000FF"/>
                </a:solidFill>
                <a:latin typeface="Albertus Medium"/>
              </a:rPr>
            </a:br>
            <a:r>
              <a:rPr lang="es-MX" altLang="es-MX" sz="1800" smtClean="0">
                <a:solidFill>
                  <a:srgbClr val="0000FF"/>
                </a:solidFill>
                <a:latin typeface="Albertus Medium"/>
              </a:rPr>
              <a:t>Distena (Cianita) – Andalucita - Silimanita</a:t>
            </a:r>
          </a:p>
        </p:txBody>
      </p:sp>
      <p:graphicFrame>
        <p:nvGraphicFramePr>
          <p:cNvPr id="28675" name="Object 5"/>
          <p:cNvGraphicFramePr>
            <a:graphicFrameLocks noChangeAspect="1"/>
          </p:cNvGraphicFramePr>
          <p:nvPr/>
        </p:nvGraphicFramePr>
        <p:xfrm>
          <a:off x="6572250" y="1011238"/>
          <a:ext cx="3914775" cy="2197100"/>
        </p:xfrm>
        <a:graphic>
          <a:graphicData uri="http://schemas.openxmlformats.org/presentationml/2006/ole">
            <mc:AlternateContent xmlns:mc="http://schemas.openxmlformats.org/markup-compatibility/2006">
              <mc:Choice xmlns:v="urn:schemas-microsoft-com:vml" Requires="v">
                <p:oleObj spid="_x0000_s28699" name="Hoja de cálculo" r:id="rId4" imgW="3781383" imgH="2057284" progId="Excel.Sheet.8">
                  <p:embed/>
                </p:oleObj>
              </mc:Choice>
              <mc:Fallback>
                <p:oleObj name="Hoja de cálculo" r:id="rId4" imgW="3781383" imgH="2057284" progId="Excel.Shee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2250" y="1011238"/>
                        <a:ext cx="3914775"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8676" name="Picture 14"/>
          <p:cNvPicPr>
            <a:picLocks noChangeAspect="1" noChangeArrowheads="1"/>
          </p:cNvPicPr>
          <p:nvPr/>
        </p:nvPicPr>
        <p:blipFill>
          <a:blip r:embed="rId6">
            <a:lum contrast="20000"/>
            <a:extLst>
              <a:ext uri="{28A0092B-C50C-407E-A947-70E740481C1C}">
                <a14:useLocalDpi xmlns:a14="http://schemas.microsoft.com/office/drawing/2010/main" val="0"/>
              </a:ext>
            </a:extLst>
          </a:blip>
          <a:srcRect/>
          <a:stretch>
            <a:fillRect/>
          </a:stretch>
        </p:blipFill>
        <p:spPr bwMode="auto">
          <a:xfrm>
            <a:off x="836613" y="895350"/>
            <a:ext cx="2808287" cy="58118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7" name="1 CuadroTexto"/>
          <p:cNvSpPr txBox="1">
            <a:spLocks noChangeArrowheads="1"/>
          </p:cNvSpPr>
          <p:nvPr/>
        </p:nvSpPr>
        <p:spPr bwMode="auto">
          <a:xfrm>
            <a:off x="3667125" y="1628775"/>
            <a:ext cx="850900" cy="369888"/>
          </a:xfrm>
          <a:prstGeom prst="rect">
            <a:avLst/>
          </a:prstGeom>
          <a:solidFill>
            <a:schemeClr val="bg1"/>
          </a:solidFill>
          <a:ln w="9525">
            <a:solidFill>
              <a:schemeClr val="tx1"/>
            </a:solidFill>
            <a:miter lim="800000"/>
            <a:headEnd/>
            <a:tailEnd/>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MX" altLang="es-MX" sz="1800">
                <a:latin typeface="Times New Roman" panose="02020603050405020304" pitchFamily="18" charset="0"/>
              </a:rPr>
              <a:t>Cianita</a:t>
            </a:r>
          </a:p>
        </p:txBody>
      </p:sp>
      <p:sp>
        <p:nvSpPr>
          <p:cNvPr id="28678" name="2 CuadroTexto"/>
          <p:cNvSpPr txBox="1">
            <a:spLocks noChangeArrowheads="1"/>
          </p:cNvSpPr>
          <p:nvPr/>
        </p:nvSpPr>
        <p:spPr bwMode="auto">
          <a:xfrm>
            <a:off x="3687763" y="3494088"/>
            <a:ext cx="1200150" cy="369887"/>
          </a:xfrm>
          <a:prstGeom prst="rect">
            <a:avLst/>
          </a:prstGeom>
          <a:solidFill>
            <a:schemeClr val="bg1"/>
          </a:solidFill>
          <a:ln w="9525">
            <a:solidFill>
              <a:schemeClr val="tx1"/>
            </a:solidFill>
            <a:miter lim="800000"/>
            <a:headEnd/>
            <a:tailEnd/>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MX" altLang="es-MX" sz="1800">
                <a:latin typeface="Times New Roman" panose="02020603050405020304" pitchFamily="18" charset="0"/>
              </a:rPr>
              <a:t>Andalucita</a:t>
            </a:r>
          </a:p>
        </p:txBody>
      </p:sp>
      <p:sp>
        <p:nvSpPr>
          <p:cNvPr id="28679" name="3 CuadroTexto"/>
          <p:cNvSpPr txBox="1">
            <a:spLocks noChangeArrowheads="1"/>
          </p:cNvSpPr>
          <p:nvPr/>
        </p:nvSpPr>
        <p:spPr bwMode="auto">
          <a:xfrm>
            <a:off x="3659188" y="5643563"/>
            <a:ext cx="1133475" cy="368300"/>
          </a:xfrm>
          <a:prstGeom prst="rect">
            <a:avLst/>
          </a:prstGeom>
          <a:solidFill>
            <a:schemeClr val="bg1"/>
          </a:solidFill>
          <a:ln w="9525">
            <a:solidFill>
              <a:schemeClr val="tx1"/>
            </a:solidFill>
            <a:miter lim="800000"/>
            <a:headEnd/>
            <a:tailEnd/>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MX" altLang="es-MX" sz="1800">
                <a:latin typeface="Times New Roman" panose="02020603050405020304" pitchFamily="18" charset="0"/>
              </a:rPr>
              <a:t>Silimanita</a:t>
            </a:r>
          </a:p>
        </p:txBody>
      </p:sp>
      <p:grpSp>
        <p:nvGrpSpPr>
          <p:cNvPr id="28680" name="Grupo 1"/>
          <p:cNvGrpSpPr>
            <a:grpSpLocks/>
          </p:cNvGrpSpPr>
          <p:nvPr/>
        </p:nvGrpSpPr>
        <p:grpSpPr bwMode="auto">
          <a:xfrm>
            <a:off x="4811713" y="3141695"/>
            <a:ext cx="5921343" cy="3459098"/>
            <a:chOff x="3221038" y="3398870"/>
            <a:chExt cx="5921343" cy="3459098"/>
          </a:xfrm>
        </p:grpSpPr>
        <p:graphicFrame>
          <p:nvGraphicFramePr>
            <p:cNvPr id="2" name="Object 18"/>
            <p:cNvGraphicFramePr>
              <a:graphicFrameLocks noChangeAspect="1"/>
            </p:cNvGraphicFramePr>
            <p:nvPr/>
          </p:nvGraphicFramePr>
          <p:xfrm>
            <a:off x="4572032" y="3398870"/>
            <a:ext cx="4570349" cy="3459098"/>
          </p:xfrm>
          <a:graphic>
            <a:graphicData uri="http://schemas.openxmlformats.org/drawingml/2006/chart">
              <c:chart xmlns:c="http://schemas.openxmlformats.org/drawingml/2006/chart" xmlns:r="http://schemas.openxmlformats.org/officeDocument/2006/relationships" r:id="rId7"/>
            </a:graphicData>
          </a:graphic>
        </p:graphicFrame>
        <p:sp>
          <p:nvSpPr>
            <p:cNvPr id="28684" name="Line 9"/>
            <p:cNvSpPr>
              <a:spLocks noChangeShapeType="1"/>
            </p:cNvSpPr>
            <p:nvPr/>
          </p:nvSpPr>
          <p:spPr bwMode="auto">
            <a:xfrm flipV="1">
              <a:off x="5494338" y="5086350"/>
              <a:ext cx="1649412" cy="90805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685" name="Line 10"/>
            <p:cNvSpPr>
              <a:spLocks noChangeShapeType="1"/>
            </p:cNvSpPr>
            <p:nvPr/>
          </p:nvSpPr>
          <p:spPr bwMode="auto">
            <a:xfrm flipV="1">
              <a:off x="7150100" y="4697413"/>
              <a:ext cx="714375" cy="390525"/>
            </a:xfrm>
            <a:prstGeom prst="line">
              <a:avLst/>
            </a:prstGeom>
            <a:noFill/>
            <a:ln w="1270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686" name="Text Box 15"/>
            <p:cNvSpPr txBox="1">
              <a:spLocks noChangeArrowheads="1"/>
            </p:cNvSpPr>
            <p:nvPr/>
          </p:nvSpPr>
          <p:spPr bwMode="auto">
            <a:xfrm>
              <a:off x="5735638" y="4268788"/>
              <a:ext cx="915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2000">
                  <a:latin typeface="Times New Roman" panose="02020603050405020304" pitchFamily="18" charset="0"/>
                </a:rPr>
                <a:t>Cianita</a:t>
              </a:r>
            </a:p>
          </p:txBody>
        </p:sp>
        <p:sp>
          <p:nvSpPr>
            <p:cNvPr id="28687" name="Text Box 16"/>
            <p:cNvSpPr txBox="1">
              <a:spLocks noChangeArrowheads="1"/>
            </p:cNvSpPr>
            <p:nvPr/>
          </p:nvSpPr>
          <p:spPr bwMode="auto">
            <a:xfrm>
              <a:off x="7618413" y="4878388"/>
              <a:ext cx="1223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2000">
                  <a:latin typeface="Times New Roman" panose="02020603050405020304" pitchFamily="18" charset="0"/>
                </a:rPr>
                <a:t>Silimanita</a:t>
              </a:r>
            </a:p>
          </p:txBody>
        </p:sp>
        <p:sp>
          <p:nvSpPr>
            <p:cNvPr id="28688" name="Text Box 17"/>
            <p:cNvSpPr txBox="1">
              <a:spLocks noChangeArrowheads="1"/>
            </p:cNvSpPr>
            <p:nvPr/>
          </p:nvSpPr>
          <p:spPr bwMode="auto">
            <a:xfrm>
              <a:off x="6621463" y="5640388"/>
              <a:ext cx="1296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2000">
                  <a:latin typeface="Times New Roman" panose="02020603050405020304" pitchFamily="18" charset="0"/>
                </a:rPr>
                <a:t>Andalucita</a:t>
              </a:r>
            </a:p>
          </p:txBody>
        </p:sp>
        <p:sp>
          <p:nvSpPr>
            <p:cNvPr id="28689" name="Line 19"/>
            <p:cNvSpPr>
              <a:spLocks noChangeShapeType="1"/>
            </p:cNvSpPr>
            <p:nvPr/>
          </p:nvSpPr>
          <p:spPr bwMode="auto">
            <a:xfrm flipH="1" flipV="1">
              <a:off x="7124700" y="5087938"/>
              <a:ext cx="1198563" cy="90011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690" name="Line 20"/>
            <p:cNvSpPr>
              <a:spLocks noChangeShapeType="1"/>
            </p:cNvSpPr>
            <p:nvPr/>
          </p:nvSpPr>
          <p:spPr bwMode="auto">
            <a:xfrm>
              <a:off x="6575425" y="4665663"/>
              <a:ext cx="555625" cy="428625"/>
            </a:xfrm>
            <a:prstGeom prst="line">
              <a:avLst/>
            </a:prstGeom>
            <a:noFill/>
            <a:ln w="1270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691" name="Line 21"/>
            <p:cNvSpPr>
              <a:spLocks noChangeShapeType="1"/>
            </p:cNvSpPr>
            <p:nvPr/>
          </p:nvSpPr>
          <p:spPr bwMode="auto">
            <a:xfrm flipV="1">
              <a:off x="6159500" y="5094288"/>
              <a:ext cx="987425" cy="898525"/>
            </a:xfrm>
            <a:prstGeom prst="line">
              <a:avLst/>
            </a:prstGeom>
            <a:noFill/>
            <a:ln w="1270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692" name="Line 22"/>
            <p:cNvSpPr>
              <a:spLocks noChangeShapeType="1"/>
            </p:cNvSpPr>
            <p:nvPr/>
          </p:nvSpPr>
          <p:spPr bwMode="auto">
            <a:xfrm flipV="1">
              <a:off x="7151688" y="3827463"/>
              <a:ext cx="1363662" cy="12573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cxnSp>
          <p:nvCxnSpPr>
            <p:cNvPr id="28693" name="Conector recto de flecha 6"/>
            <p:cNvCxnSpPr>
              <a:cxnSpLocks noChangeShapeType="1"/>
              <a:endCxn id="28687" idx="1"/>
            </p:cNvCxnSpPr>
            <p:nvPr/>
          </p:nvCxnSpPr>
          <p:spPr bwMode="auto">
            <a:xfrm flipV="1">
              <a:off x="3221038" y="5076826"/>
              <a:ext cx="4397375" cy="9699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28681" name="Conector recto de flecha 2"/>
          <p:cNvCxnSpPr>
            <a:cxnSpLocks noChangeShapeType="1"/>
            <a:stCxn id="28677" idx="3"/>
          </p:cNvCxnSpPr>
          <p:nvPr/>
        </p:nvCxnSpPr>
        <p:spPr bwMode="auto">
          <a:xfrm>
            <a:off x="4518025" y="1814513"/>
            <a:ext cx="3168650" cy="22907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8682" name="Conector recto de flecha 4"/>
          <p:cNvCxnSpPr>
            <a:cxnSpLocks noChangeShapeType="1"/>
            <a:stCxn id="28678" idx="3"/>
          </p:cNvCxnSpPr>
          <p:nvPr/>
        </p:nvCxnSpPr>
        <p:spPr bwMode="auto">
          <a:xfrm>
            <a:off x="4887913" y="3679825"/>
            <a:ext cx="3722687" cy="17970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Lupe\AppData\Local\Temp\x10sctm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9663" y="212725"/>
            <a:ext cx="4176712"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3" name="Grupo 6"/>
          <p:cNvGrpSpPr>
            <a:grpSpLocks/>
          </p:cNvGrpSpPr>
          <p:nvPr/>
        </p:nvGrpSpPr>
        <p:grpSpPr bwMode="auto">
          <a:xfrm>
            <a:off x="6088095" y="3398870"/>
            <a:ext cx="4570348" cy="3459098"/>
            <a:chOff x="4572032" y="3398870"/>
            <a:chExt cx="4570349" cy="3459098"/>
          </a:xfrm>
        </p:grpSpPr>
        <p:graphicFrame>
          <p:nvGraphicFramePr>
            <p:cNvPr id="2" name="Object 18"/>
            <p:cNvGraphicFramePr>
              <a:graphicFrameLocks noChangeAspect="1"/>
            </p:cNvGraphicFramePr>
            <p:nvPr/>
          </p:nvGraphicFramePr>
          <p:xfrm>
            <a:off x="4572032" y="3398870"/>
            <a:ext cx="4570349" cy="3459098"/>
          </p:xfrm>
          <a:graphic>
            <a:graphicData uri="http://schemas.openxmlformats.org/drawingml/2006/chart">
              <c:chart xmlns:c="http://schemas.openxmlformats.org/drawingml/2006/chart" xmlns:r="http://schemas.openxmlformats.org/officeDocument/2006/relationships" r:id="rId3"/>
            </a:graphicData>
          </a:graphic>
        </p:graphicFrame>
        <p:sp>
          <p:nvSpPr>
            <p:cNvPr id="30729" name="Line 9"/>
            <p:cNvSpPr>
              <a:spLocks noChangeShapeType="1"/>
            </p:cNvSpPr>
            <p:nvPr/>
          </p:nvSpPr>
          <p:spPr bwMode="auto">
            <a:xfrm flipV="1">
              <a:off x="5494338" y="5086350"/>
              <a:ext cx="1649412" cy="90805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30" name="Line 10"/>
            <p:cNvSpPr>
              <a:spLocks noChangeShapeType="1"/>
            </p:cNvSpPr>
            <p:nvPr/>
          </p:nvSpPr>
          <p:spPr bwMode="auto">
            <a:xfrm flipV="1">
              <a:off x="7150100" y="4697413"/>
              <a:ext cx="714375" cy="390525"/>
            </a:xfrm>
            <a:prstGeom prst="line">
              <a:avLst/>
            </a:prstGeom>
            <a:noFill/>
            <a:ln w="1270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31" name="Text Box 15"/>
            <p:cNvSpPr txBox="1">
              <a:spLocks noChangeArrowheads="1"/>
            </p:cNvSpPr>
            <p:nvPr/>
          </p:nvSpPr>
          <p:spPr bwMode="auto">
            <a:xfrm>
              <a:off x="5735638" y="4268788"/>
              <a:ext cx="915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2000">
                  <a:latin typeface="Times New Roman" panose="02020603050405020304" pitchFamily="18" charset="0"/>
                </a:rPr>
                <a:t>Cianita</a:t>
              </a:r>
            </a:p>
          </p:txBody>
        </p:sp>
        <p:sp>
          <p:nvSpPr>
            <p:cNvPr id="30732" name="Text Box 16"/>
            <p:cNvSpPr txBox="1">
              <a:spLocks noChangeArrowheads="1"/>
            </p:cNvSpPr>
            <p:nvPr/>
          </p:nvSpPr>
          <p:spPr bwMode="auto">
            <a:xfrm>
              <a:off x="7618413" y="4878388"/>
              <a:ext cx="1223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2000">
                  <a:latin typeface="Times New Roman" panose="02020603050405020304" pitchFamily="18" charset="0"/>
                </a:rPr>
                <a:t>Silimanita</a:t>
              </a:r>
            </a:p>
          </p:txBody>
        </p:sp>
        <p:sp>
          <p:nvSpPr>
            <p:cNvPr id="30733" name="Text Box 17"/>
            <p:cNvSpPr txBox="1">
              <a:spLocks noChangeArrowheads="1"/>
            </p:cNvSpPr>
            <p:nvPr/>
          </p:nvSpPr>
          <p:spPr bwMode="auto">
            <a:xfrm>
              <a:off x="6621463" y="5640388"/>
              <a:ext cx="1296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2000">
                  <a:latin typeface="Times New Roman" panose="02020603050405020304" pitchFamily="18" charset="0"/>
                </a:rPr>
                <a:t>Andalucita</a:t>
              </a:r>
            </a:p>
          </p:txBody>
        </p:sp>
        <p:sp>
          <p:nvSpPr>
            <p:cNvPr id="30734" name="Line 19"/>
            <p:cNvSpPr>
              <a:spLocks noChangeShapeType="1"/>
            </p:cNvSpPr>
            <p:nvPr/>
          </p:nvSpPr>
          <p:spPr bwMode="auto">
            <a:xfrm flipH="1" flipV="1">
              <a:off x="7124700" y="5087938"/>
              <a:ext cx="1198563" cy="90011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35" name="Line 20"/>
            <p:cNvSpPr>
              <a:spLocks noChangeShapeType="1"/>
            </p:cNvSpPr>
            <p:nvPr/>
          </p:nvSpPr>
          <p:spPr bwMode="auto">
            <a:xfrm>
              <a:off x="6575425" y="4665663"/>
              <a:ext cx="555625" cy="428625"/>
            </a:xfrm>
            <a:prstGeom prst="line">
              <a:avLst/>
            </a:prstGeom>
            <a:noFill/>
            <a:ln w="1270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36" name="Line 21"/>
            <p:cNvSpPr>
              <a:spLocks noChangeShapeType="1"/>
            </p:cNvSpPr>
            <p:nvPr/>
          </p:nvSpPr>
          <p:spPr bwMode="auto">
            <a:xfrm flipV="1">
              <a:off x="6159500" y="5094288"/>
              <a:ext cx="987425" cy="898525"/>
            </a:xfrm>
            <a:prstGeom prst="line">
              <a:avLst/>
            </a:prstGeom>
            <a:noFill/>
            <a:ln w="1270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37" name="Line 22"/>
            <p:cNvSpPr>
              <a:spLocks noChangeShapeType="1"/>
            </p:cNvSpPr>
            <p:nvPr/>
          </p:nvSpPr>
          <p:spPr bwMode="auto">
            <a:xfrm flipV="1">
              <a:off x="7151688" y="3827463"/>
              <a:ext cx="1363662" cy="12573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pic>
        <p:nvPicPr>
          <p:cNvPr id="30724" name="Imagen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70050" y="620713"/>
            <a:ext cx="4273550" cy="583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25" name="Conector recto de flecha 19"/>
          <p:cNvCxnSpPr>
            <a:cxnSpLocks noChangeShapeType="1"/>
          </p:cNvCxnSpPr>
          <p:nvPr/>
        </p:nvCxnSpPr>
        <p:spPr bwMode="auto">
          <a:xfrm>
            <a:off x="5591175" y="1700213"/>
            <a:ext cx="2500313" cy="1444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0726" name="Conector recto de flecha 21"/>
          <p:cNvCxnSpPr>
            <a:cxnSpLocks noChangeShapeType="1"/>
          </p:cNvCxnSpPr>
          <p:nvPr/>
        </p:nvCxnSpPr>
        <p:spPr bwMode="auto">
          <a:xfrm flipV="1">
            <a:off x="5916613" y="2535238"/>
            <a:ext cx="2749550" cy="113188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0727" name="Conector recto de flecha 24"/>
          <p:cNvCxnSpPr>
            <a:cxnSpLocks noChangeShapeType="1"/>
          </p:cNvCxnSpPr>
          <p:nvPr/>
        </p:nvCxnSpPr>
        <p:spPr bwMode="auto">
          <a:xfrm flipV="1">
            <a:off x="5943600" y="1916113"/>
            <a:ext cx="3490913" cy="372427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agen 4"/>
          <p:cNvPicPr>
            <a:picLocks noChangeAspect="1"/>
          </p:cNvPicPr>
          <p:nvPr/>
        </p:nvPicPr>
        <p:blipFill>
          <a:blip r:embed="rId2">
            <a:extLst>
              <a:ext uri="{28A0092B-C50C-407E-A947-70E740481C1C}">
                <a14:useLocalDpi xmlns:a14="http://schemas.microsoft.com/office/drawing/2010/main" val="0"/>
              </a:ext>
            </a:extLst>
          </a:blip>
          <a:srcRect l="17188" t="27718" r="64688" b="46858"/>
          <a:stretch>
            <a:fillRect/>
          </a:stretch>
        </p:blipFill>
        <p:spPr bwMode="auto">
          <a:xfrm>
            <a:off x="962025" y="285750"/>
            <a:ext cx="20859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Imagen 8"/>
          <p:cNvPicPr>
            <a:picLocks noChangeAspect="1"/>
          </p:cNvPicPr>
          <p:nvPr/>
        </p:nvPicPr>
        <p:blipFill>
          <a:blip r:embed="rId2">
            <a:extLst>
              <a:ext uri="{28A0092B-C50C-407E-A947-70E740481C1C}">
                <a14:useLocalDpi xmlns:a14="http://schemas.microsoft.com/office/drawing/2010/main" val="0"/>
              </a:ext>
            </a:extLst>
          </a:blip>
          <a:srcRect l="35313" t="27869" r="46172" b="46851"/>
          <a:stretch>
            <a:fillRect/>
          </a:stretch>
        </p:blipFill>
        <p:spPr bwMode="auto">
          <a:xfrm>
            <a:off x="8420100" y="257175"/>
            <a:ext cx="217170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Imagen 10"/>
          <p:cNvPicPr>
            <a:picLocks noChangeAspect="1"/>
          </p:cNvPicPr>
          <p:nvPr/>
        </p:nvPicPr>
        <p:blipFill>
          <a:blip r:embed="rId2">
            <a:extLst>
              <a:ext uri="{28A0092B-C50C-407E-A947-70E740481C1C}">
                <a14:useLocalDpi xmlns:a14="http://schemas.microsoft.com/office/drawing/2010/main" val="0"/>
              </a:ext>
            </a:extLst>
          </a:blip>
          <a:srcRect l="17422" t="53285" r="64999" b="21147"/>
          <a:stretch>
            <a:fillRect/>
          </a:stretch>
        </p:blipFill>
        <p:spPr bwMode="auto">
          <a:xfrm>
            <a:off x="5886450" y="238125"/>
            <a:ext cx="2038350"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Imagen 12"/>
          <p:cNvPicPr>
            <a:picLocks noChangeAspect="1"/>
          </p:cNvPicPr>
          <p:nvPr/>
        </p:nvPicPr>
        <p:blipFill>
          <a:blip r:embed="rId2">
            <a:extLst>
              <a:ext uri="{28A0092B-C50C-407E-A947-70E740481C1C}">
                <a14:useLocalDpi xmlns:a14="http://schemas.microsoft.com/office/drawing/2010/main" val="0"/>
              </a:ext>
            </a:extLst>
          </a:blip>
          <a:srcRect l="35469" t="53285" r="46329" b="21291"/>
          <a:stretch>
            <a:fillRect/>
          </a:stretch>
        </p:blipFill>
        <p:spPr bwMode="auto">
          <a:xfrm>
            <a:off x="3152775" y="285750"/>
            <a:ext cx="2132013"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Imagen 14"/>
          <p:cNvPicPr>
            <a:picLocks noChangeAspect="1"/>
          </p:cNvPicPr>
          <p:nvPr/>
        </p:nvPicPr>
        <p:blipFill>
          <a:blip r:embed="rId3">
            <a:extLst>
              <a:ext uri="{28A0092B-C50C-407E-A947-70E740481C1C}">
                <a14:useLocalDpi xmlns:a14="http://schemas.microsoft.com/office/drawing/2010/main" val="0"/>
              </a:ext>
            </a:extLst>
          </a:blip>
          <a:srcRect l="17032" t="40573" r="49765" b="13148"/>
          <a:stretch>
            <a:fillRect/>
          </a:stretch>
        </p:blipFill>
        <p:spPr bwMode="auto">
          <a:xfrm>
            <a:off x="3448050" y="2533650"/>
            <a:ext cx="5072063"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Conector recto de flecha 16">
            <a:extLst>
              <a:ext uri="{FF2B5EF4-FFF2-40B4-BE49-F238E27FC236}">
                <a16:creationId xmlns:a16="http://schemas.microsoft.com/office/drawing/2014/main" id="{AEABD4D2-4608-4503-8018-F9C8EDD582A8}"/>
              </a:ext>
            </a:extLst>
          </p:cNvPr>
          <p:cNvCxnSpPr>
            <a:cxnSpLocks/>
          </p:cNvCxnSpPr>
          <p:nvPr/>
        </p:nvCxnSpPr>
        <p:spPr>
          <a:xfrm>
            <a:off x="4238625" y="2257425"/>
            <a:ext cx="457200" cy="23447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632" name="CuadroTexto 18"/>
          <p:cNvSpPr txBox="1">
            <a:spLocks noChangeArrowheads="1"/>
          </p:cNvSpPr>
          <p:nvPr/>
        </p:nvSpPr>
        <p:spPr bwMode="auto">
          <a:xfrm>
            <a:off x="3495675" y="1933575"/>
            <a:ext cx="1300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clo-mos-bio</a:t>
            </a:r>
          </a:p>
        </p:txBody>
      </p:sp>
      <p:sp>
        <p:nvSpPr>
          <p:cNvPr id="26633" name="CuadroTexto 19"/>
          <p:cNvSpPr txBox="1">
            <a:spLocks noChangeArrowheads="1"/>
          </p:cNvSpPr>
          <p:nvPr/>
        </p:nvSpPr>
        <p:spPr bwMode="auto">
          <a:xfrm>
            <a:off x="8991600" y="1800225"/>
            <a:ext cx="966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gra-cord</a:t>
            </a:r>
          </a:p>
        </p:txBody>
      </p:sp>
      <p:sp>
        <p:nvSpPr>
          <p:cNvPr id="26634" name="CuadroTexto 21"/>
          <p:cNvSpPr txBox="1">
            <a:spLocks noChangeArrowheads="1"/>
          </p:cNvSpPr>
          <p:nvPr/>
        </p:nvSpPr>
        <p:spPr bwMode="auto">
          <a:xfrm>
            <a:off x="6438900" y="1819275"/>
            <a:ext cx="1262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a:latin typeface="Times New Roman" panose="02020603050405020304" pitchFamily="18" charset="0"/>
                <a:cs typeface="Times New Roman" panose="02020603050405020304" pitchFamily="18" charset="0"/>
              </a:rPr>
              <a:t>gra-cord-sil</a:t>
            </a:r>
          </a:p>
        </p:txBody>
      </p:sp>
      <p:cxnSp>
        <p:nvCxnSpPr>
          <p:cNvPr id="24" name="Conector recto de flecha 23">
            <a:extLst>
              <a:ext uri="{FF2B5EF4-FFF2-40B4-BE49-F238E27FC236}">
                <a16:creationId xmlns:a16="http://schemas.microsoft.com/office/drawing/2014/main" id="{BFAC9E72-9BDA-41C4-AFAB-530CCA8C9181}"/>
              </a:ext>
            </a:extLst>
          </p:cNvPr>
          <p:cNvCxnSpPr>
            <a:cxnSpLocks/>
          </p:cNvCxnSpPr>
          <p:nvPr/>
        </p:nvCxnSpPr>
        <p:spPr>
          <a:xfrm flipH="1">
            <a:off x="7019925" y="2181225"/>
            <a:ext cx="104775" cy="20955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Conector recto de flecha 25">
            <a:extLst>
              <a:ext uri="{FF2B5EF4-FFF2-40B4-BE49-F238E27FC236}">
                <a16:creationId xmlns:a16="http://schemas.microsoft.com/office/drawing/2014/main" id="{5EF71AC3-8A79-4373-8C32-FBC8ECF20136}"/>
              </a:ext>
            </a:extLst>
          </p:cNvPr>
          <p:cNvCxnSpPr>
            <a:cxnSpLocks/>
          </p:cNvCxnSpPr>
          <p:nvPr/>
        </p:nvCxnSpPr>
        <p:spPr>
          <a:xfrm flipH="1">
            <a:off x="7837488" y="2457450"/>
            <a:ext cx="1382712" cy="21447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637" name="Rectángulo 34"/>
          <p:cNvSpPr>
            <a:spLocks noChangeArrowheads="1"/>
          </p:cNvSpPr>
          <p:nvPr/>
        </p:nvSpPr>
        <p:spPr bwMode="auto">
          <a:xfrm rot="-1535891">
            <a:off x="2982913" y="5988050"/>
            <a:ext cx="226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pt-BR" altLang="es-MX" sz="1200">
                <a:solidFill>
                  <a:srgbClr val="131413"/>
                </a:solidFill>
                <a:latin typeface="Times New Roman" panose="02020603050405020304" pitchFamily="18" charset="0"/>
                <a:cs typeface="Times New Roman" panose="02020603050405020304" pitchFamily="18" charset="0"/>
              </a:rPr>
              <a:t>Mus + Qtz = Kf</a:t>
            </a:r>
            <a:r>
              <a:rPr lang="pt-BR" altLang="es-MX" sz="1200" i="1">
                <a:solidFill>
                  <a:srgbClr val="131413"/>
                </a:solidFill>
                <a:latin typeface="Times New Roman" panose="02020603050405020304" pitchFamily="18" charset="0"/>
                <a:cs typeface="Times New Roman" panose="02020603050405020304" pitchFamily="18" charset="0"/>
              </a:rPr>
              <a:t>s </a:t>
            </a:r>
            <a:r>
              <a:rPr lang="pt-BR" altLang="es-MX" sz="1200">
                <a:solidFill>
                  <a:srgbClr val="131413"/>
                </a:solidFill>
                <a:latin typeface="Times New Roman" panose="02020603050405020304" pitchFamily="18" charset="0"/>
                <a:cs typeface="Times New Roman" panose="02020603050405020304" pitchFamily="18" charset="0"/>
              </a:rPr>
              <a:t>+Sil + H</a:t>
            </a:r>
            <a:r>
              <a:rPr lang="pt-BR" altLang="es-MX" sz="1200" baseline="-25000">
                <a:solidFill>
                  <a:srgbClr val="131413"/>
                </a:solidFill>
                <a:latin typeface="Times New Roman" panose="02020603050405020304" pitchFamily="18" charset="0"/>
                <a:cs typeface="Times New Roman" panose="02020603050405020304" pitchFamily="18" charset="0"/>
              </a:rPr>
              <a:t>2</a:t>
            </a:r>
            <a:r>
              <a:rPr lang="pt-BR" altLang="es-MX" sz="1200">
                <a:solidFill>
                  <a:srgbClr val="131413"/>
                </a:solidFill>
                <a:latin typeface="Times New Roman" panose="02020603050405020304" pitchFamily="18" charset="0"/>
                <a:cs typeface="Times New Roman" panose="02020603050405020304" pitchFamily="18" charset="0"/>
              </a:rPr>
              <a:t>O (1)</a:t>
            </a:r>
            <a:endParaRPr lang="es-MX" altLang="es-MX" sz="1200">
              <a:latin typeface="Times New Roman" panose="02020603050405020304" pitchFamily="18" charset="0"/>
              <a:cs typeface="Times New Roman" panose="02020603050405020304" pitchFamily="18" charset="0"/>
            </a:endParaRPr>
          </a:p>
        </p:txBody>
      </p:sp>
      <p:sp>
        <p:nvSpPr>
          <p:cNvPr id="26638" name="Rectángulo 35"/>
          <p:cNvSpPr>
            <a:spLocks noChangeArrowheads="1"/>
          </p:cNvSpPr>
          <p:nvPr/>
        </p:nvSpPr>
        <p:spPr bwMode="auto">
          <a:xfrm>
            <a:off x="8355013" y="3835400"/>
            <a:ext cx="26638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es-MX" sz="1100">
                <a:solidFill>
                  <a:srgbClr val="131413"/>
                </a:solidFill>
                <a:latin typeface="Times New Roman" panose="02020603050405020304" pitchFamily="18" charset="0"/>
                <a:cs typeface="Times New Roman" panose="02020603050405020304" pitchFamily="18" charset="0"/>
              </a:rPr>
              <a:t>Als + Bt + Qtz = Grt + Cd + Kfs + H</a:t>
            </a:r>
            <a:r>
              <a:rPr lang="de-DE" altLang="es-MX" sz="1100" baseline="-25000">
                <a:solidFill>
                  <a:srgbClr val="131413"/>
                </a:solidFill>
                <a:latin typeface="Times New Roman" panose="02020603050405020304" pitchFamily="18" charset="0"/>
                <a:cs typeface="Times New Roman" panose="02020603050405020304" pitchFamily="18" charset="0"/>
              </a:rPr>
              <a:t>2</a:t>
            </a:r>
            <a:r>
              <a:rPr lang="de-DE" altLang="es-MX" sz="1100">
                <a:solidFill>
                  <a:srgbClr val="131413"/>
                </a:solidFill>
                <a:latin typeface="Times New Roman" panose="02020603050405020304" pitchFamily="18" charset="0"/>
                <a:cs typeface="Times New Roman" panose="02020603050405020304" pitchFamily="18" charset="0"/>
              </a:rPr>
              <a:t>O  (2)</a:t>
            </a:r>
            <a:endParaRPr lang="es-MX" altLang="es-MX" sz="1100">
              <a:latin typeface="Times New Roman" panose="02020603050405020304" pitchFamily="18" charset="0"/>
              <a:cs typeface="Times New Roman" panose="02020603050405020304" pitchFamily="18" charset="0"/>
            </a:endParaRPr>
          </a:p>
        </p:txBody>
      </p:sp>
      <p:sp>
        <p:nvSpPr>
          <p:cNvPr id="26639" name="Rectángulo 36"/>
          <p:cNvSpPr>
            <a:spLocks noChangeArrowheads="1"/>
          </p:cNvSpPr>
          <p:nvPr/>
        </p:nvSpPr>
        <p:spPr bwMode="auto">
          <a:xfrm rot="2187177">
            <a:off x="7096125" y="4854575"/>
            <a:ext cx="9334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100">
                <a:solidFill>
                  <a:srgbClr val="131413"/>
                </a:solidFill>
                <a:latin typeface="Times New Roman" panose="02020603050405020304" pitchFamily="18" charset="0"/>
                <a:cs typeface="Times New Roman" panose="02020603050405020304" pitchFamily="18" charset="0"/>
              </a:rPr>
              <a:t>And = Sil (3)</a:t>
            </a:r>
            <a:endParaRPr lang="es-MX" altLang="es-MX" sz="1100">
              <a:latin typeface="Times New Roman" panose="02020603050405020304" pitchFamily="18" charset="0"/>
              <a:cs typeface="Times New Roman" panose="02020603050405020304" pitchFamily="18" charset="0"/>
            </a:endParaRPr>
          </a:p>
        </p:txBody>
      </p:sp>
      <p:sp>
        <p:nvSpPr>
          <p:cNvPr id="26640" name="Rectángulo 37"/>
          <p:cNvSpPr>
            <a:spLocks noChangeArrowheads="1"/>
          </p:cNvSpPr>
          <p:nvPr/>
        </p:nvSpPr>
        <p:spPr bwMode="auto">
          <a:xfrm>
            <a:off x="6097588" y="2644775"/>
            <a:ext cx="23685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pt-BR" altLang="es-MX" sz="1100">
                <a:solidFill>
                  <a:srgbClr val="131413"/>
                </a:solidFill>
                <a:latin typeface="Times New Roman" panose="02020603050405020304" pitchFamily="18" charset="0"/>
                <a:cs typeface="Times New Roman" panose="02020603050405020304" pitchFamily="18" charset="0"/>
              </a:rPr>
              <a:t>Mus + Chl + Qtz = Cd + Bt + H</a:t>
            </a:r>
            <a:r>
              <a:rPr lang="pt-BR" altLang="es-MX" sz="1100" baseline="-25000">
                <a:solidFill>
                  <a:srgbClr val="131413"/>
                </a:solidFill>
                <a:latin typeface="Times New Roman" panose="02020603050405020304" pitchFamily="18" charset="0"/>
                <a:cs typeface="Times New Roman" panose="02020603050405020304" pitchFamily="18" charset="0"/>
              </a:rPr>
              <a:t>2</a:t>
            </a:r>
            <a:r>
              <a:rPr lang="pt-BR" altLang="es-MX" sz="1100">
                <a:solidFill>
                  <a:srgbClr val="131413"/>
                </a:solidFill>
                <a:latin typeface="Times New Roman" panose="02020603050405020304" pitchFamily="18" charset="0"/>
                <a:cs typeface="Times New Roman" panose="02020603050405020304" pitchFamily="18" charset="0"/>
              </a:rPr>
              <a:t>O (4)</a:t>
            </a:r>
            <a:endParaRPr lang="es-MX" altLang="es-MX" sz="1100">
              <a:latin typeface="Times New Roman" panose="02020603050405020304" pitchFamily="18" charset="0"/>
              <a:cs typeface="Times New Roman" panose="02020603050405020304" pitchFamily="18" charset="0"/>
            </a:endParaRPr>
          </a:p>
        </p:txBody>
      </p:sp>
      <p:sp>
        <p:nvSpPr>
          <p:cNvPr id="26641" name="Rectángulo 38"/>
          <p:cNvSpPr>
            <a:spLocks noChangeArrowheads="1"/>
          </p:cNvSpPr>
          <p:nvPr/>
        </p:nvSpPr>
        <p:spPr bwMode="auto">
          <a:xfrm rot="-1077873">
            <a:off x="2009775" y="5854700"/>
            <a:ext cx="22352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pt-BR" altLang="es-MX" sz="1100">
                <a:solidFill>
                  <a:srgbClr val="131413"/>
                </a:solidFill>
                <a:latin typeface="Times New Roman" panose="02020603050405020304" pitchFamily="18" charset="0"/>
                <a:cs typeface="Times New Roman" panose="02020603050405020304" pitchFamily="18" charset="0"/>
              </a:rPr>
              <a:t>Mus + Chl = Bt+And+Qtz+H</a:t>
            </a:r>
            <a:r>
              <a:rPr lang="pt-BR" altLang="es-MX" sz="1100" baseline="-25000">
                <a:solidFill>
                  <a:srgbClr val="131413"/>
                </a:solidFill>
                <a:latin typeface="Times New Roman" panose="02020603050405020304" pitchFamily="18" charset="0"/>
                <a:cs typeface="Times New Roman" panose="02020603050405020304" pitchFamily="18" charset="0"/>
              </a:rPr>
              <a:t>2</a:t>
            </a:r>
            <a:r>
              <a:rPr lang="pt-BR" altLang="es-MX" sz="1100">
                <a:solidFill>
                  <a:srgbClr val="131413"/>
                </a:solidFill>
                <a:latin typeface="Times New Roman" panose="02020603050405020304" pitchFamily="18" charset="0"/>
                <a:cs typeface="Times New Roman" panose="02020603050405020304" pitchFamily="18" charset="0"/>
              </a:rPr>
              <a:t>O (6)</a:t>
            </a:r>
            <a:endParaRPr lang="es-MX" altLang="es-MX" sz="1100">
              <a:latin typeface="Times New Roman" panose="02020603050405020304" pitchFamily="18" charset="0"/>
              <a:cs typeface="Times New Roman" panose="02020603050405020304" pitchFamily="18" charset="0"/>
            </a:endParaRPr>
          </a:p>
        </p:txBody>
      </p:sp>
      <p:sp>
        <p:nvSpPr>
          <p:cNvPr id="26642" name="Rectángulo 39"/>
          <p:cNvSpPr>
            <a:spLocks noChangeArrowheads="1"/>
          </p:cNvSpPr>
          <p:nvPr/>
        </p:nvSpPr>
        <p:spPr bwMode="auto">
          <a:xfrm>
            <a:off x="4011613" y="3111500"/>
            <a:ext cx="23685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pt-BR" altLang="es-MX" sz="1100">
                <a:solidFill>
                  <a:srgbClr val="131413"/>
                </a:solidFill>
                <a:latin typeface="Times New Roman" panose="02020603050405020304" pitchFamily="18" charset="0"/>
                <a:cs typeface="Times New Roman" panose="02020603050405020304" pitchFamily="18" charset="0"/>
              </a:rPr>
              <a:t>Mus + Chl + Qtz = Cd + Bt + H</a:t>
            </a:r>
            <a:r>
              <a:rPr lang="pt-BR" altLang="es-MX" sz="1100" baseline="-25000">
                <a:solidFill>
                  <a:srgbClr val="131413"/>
                </a:solidFill>
                <a:latin typeface="Times New Roman" panose="02020603050405020304" pitchFamily="18" charset="0"/>
                <a:cs typeface="Times New Roman" panose="02020603050405020304" pitchFamily="18" charset="0"/>
              </a:rPr>
              <a:t>2</a:t>
            </a:r>
            <a:r>
              <a:rPr lang="pt-BR" altLang="es-MX" sz="1100">
                <a:solidFill>
                  <a:srgbClr val="131413"/>
                </a:solidFill>
                <a:latin typeface="Times New Roman" panose="02020603050405020304" pitchFamily="18" charset="0"/>
                <a:cs typeface="Times New Roman" panose="02020603050405020304" pitchFamily="18" charset="0"/>
              </a:rPr>
              <a:t>O (4)</a:t>
            </a:r>
            <a:endParaRPr lang="es-MX" altLang="es-MX" sz="110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1463</TotalTime>
  <Words>1429</Words>
  <Application>Microsoft Office PowerPoint</Application>
  <PresentationFormat>Panorámica</PresentationFormat>
  <Paragraphs>190</Paragraphs>
  <Slides>23</Slides>
  <Notes>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2</vt:i4>
      </vt:variant>
      <vt:variant>
        <vt:lpstr>Títulos de diapositiva</vt:lpstr>
      </vt:variant>
      <vt:variant>
        <vt:i4>23</vt:i4>
      </vt:variant>
    </vt:vector>
  </HeadingPairs>
  <TitlesOfParts>
    <vt:vector size="32" baseType="lpstr">
      <vt:lpstr>Albertus Medium</vt:lpstr>
      <vt:lpstr>Arial</vt:lpstr>
      <vt:lpstr>Calibri</vt:lpstr>
      <vt:lpstr>Calibri Light</vt:lpstr>
      <vt:lpstr>Comic Sans MS</vt:lpstr>
      <vt:lpstr>Times New Roman</vt:lpstr>
      <vt:lpstr>Tema de Office</vt:lpstr>
      <vt:lpstr>Equation</vt:lpstr>
      <vt:lpstr>Hoja de cálculo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Transformación Polimórfica de Al2SiO5  Distena (Cianita) – Andalucita - Silimanita</vt:lpstr>
      <vt:lpstr>Presentación de PowerPoint</vt:lpstr>
      <vt:lpstr>Presentación de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Pece</cp:lastModifiedBy>
  <cp:revision>103</cp:revision>
  <dcterms:created xsi:type="dcterms:W3CDTF">2020-05-25T02:01:47Z</dcterms:created>
  <dcterms:modified xsi:type="dcterms:W3CDTF">2022-11-01T16:22:57Z</dcterms:modified>
</cp:coreProperties>
</file>