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42DEE-3D81-45D2-9A72-4CC4DADBA044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E6E2-1314-451D-9C2D-49A84109B5D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07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DE9CD-6FF6-41A6-BDD5-55DCFFB6C2D0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A6D9A-D656-427F-8A91-CD41953B701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4403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C7467-8783-4193-94E1-B3F646EFC926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6E2A-C5CF-4AE6-ACBD-FD4E8AE0C25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3791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58D05-E981-4336-882B-044752FF820A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D24AF-6E8E-4B62-BCF0-1E20E232547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905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48A4E-132B-46EB-9C27-812260491764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DBC6E-AEC5-452C-B0C6-D8438AC4887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36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F08B4-3C8B-482E-B07A-9B2A82783446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F8A2-7CE1-4948-9A67-A74375A0F4F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60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D514E-1221-49B8-8F6C-777F75B73B98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75AE6-657E-4BD6-8040-139393AC646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93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554E9-6EA6-4BD3-ABA6-D4253643E928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41E58-BB07-402C-8969-E5B72D9E5E2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222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7785-0DED-4705-8357-302607FCD3E8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07BA5-F411-429A-A220-2CBB04535E9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71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6474-C2F0-4D42-AC30-EB9B4737EB3E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68D09-EE7C-4239-8C63-5A5FBB94A4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633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BDF59-FFCB-42EC-857E-9DD2AD00A7CC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AFEF7-FB31-4AA0-AD49-DFE24FB6A49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560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título del patrón</a:t>
            </a:r>
            <a:endParaRPr lang="es-MX" altLang="es-MX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Editar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  <a:endParaRPr lang="es-MX" altLang="es-MX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D6B885-6FDA-47A3-95B9-81F4180B1005}" type="datetimeFigureOut">
              <a:rPr lang="es-MX"/>
              <a:pPr>
                <a:defRPr/>
              </a:pPr>
              <a:t>28/11/2022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D7A2D2-A4E9-436E-87CE-7B8448C2975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ángulo 3"/>
          <p:cNvSpPr>
            <a:spLocks noChangeArrowheads="1"/>
          </p:cNvSpPr>
          <p:nvPr/>
        </p:nvSpPr>
        <p:spPr bwMode="auto">
          <a:xfrm>
            <a:off x="709613" y="501650"/>
            <a:ext cx="9720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>
                <a:latin typeface="Times New Roman" panose="02020603050405020304" pitchFamily="18" charset="0"/>
                <a:cs typeface="Calibri" panose="020F0502020204030204" pitchFamily="34" charset="0"/>
              </a:rPr>
              <a:t>La alteración de pirita en minas de carbón y en minas de sulfuros se puede representar por la reacción: </a:t>
            </a:r>
            <a:endParaRPr lang="es-MX" altLang="es-MX"/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2052" name="Objeto 5"/>
          <p:cNvGraphicFramePr>
            <a:graphicFrameLocks noChangeAspect="1"/>
          </p:cNvGraphicFramePr>
          <p:nvPr/>
        </p:nvGraphicFramePr>
        <p:xfrm>
          <a:off x="1871663" y="1023938"/>
          <a:ext cx="76739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3568700" imgH="254000" progId="Equation.DSMT4">
                  <p:embed/>
                </p:oleObj>
              </mc:Choice>
              <mc:Fallback>
                <p:oleObj name="Equation" r:id="rId3" imgW="3568700" imgH="25400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023938"/>
                        <a:ext cx="7673975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ángulo 6"/>
          <p:cNvSpPr>
            <a:spLocks noChangeArrowheads="1"/>
          </p:cNvSpPr>
          <p:nvPr/>
        </p:nvSpPr>
        <p:spPr bwMode="auto">
          <a:xfrm>
            <a:off x="709613" y="1927225"/>
            <a:ext cx="10380662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Dadas las siguientes entalpías en (kJ/mol): FeS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sólido (-171.54), H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 liquido (-285.83), Fe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(-89.1), SO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4(acuoso)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(-909.27), H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(acuoso)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(0.0), 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2(gas)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(0.0).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09613" y="3084513"/>
            <a:ext cx="4229100" cy="2197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¿La reacción absorberá o liberara calor?</a:t>
            </a: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Reacción exotérmica, liberara calor</a:t>
            </a:r>
          </a:p>
        </p:txBody>
      </p:sp>
      <p:sp>
        <p:nvSpPr>
          <p:cNvPr id="2055" name="Rectángulo 13"/>
          <p:cNvSpPr>
            <a:spLocks noChangeArrowheads="1"/>
          </p:cNvSpPr>
          <p:nvPr/>
        </p:nvSpPr>
        <p:spPr bwMode="auto">
          <a:xfrm>
            <a:off x="709613" y="5564188"/>
            <a:ext cx="1124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La entalpia de reacción de oxidación de pirita es                                            (Esto resulta de oxidar 2 moles de pirita). </a:t>
            </a: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ángulo 3"/>
          <p:cNvSpPr>
            <a:spLocks noChangeArrowheads="1"/>
          </p:cNvSpPr>
          <p:nvPr/>
        </p:nvSpPr>
        <p:spPr bwMode="auto">
          <a:xfrm>
            <a:off x="709613" y="501650"/>
            <a:ext cx="9720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>
                <a:latin typeface="Times New Roman" panose="02020603050405020304" pitchFamily="18" charset="0"/>
                <a:cs typeface="Calibri" panose="020F0502020204030204" pitchFamily="34" charset="0"/>
              </a:rPr>
              <a:t>La alteración de pirita en minas de carbón y en minas de sulfuros se puede representar por la reacción: </a:t>
            </a:r>
            <a:endParaRPr lang="es-MX" altLang="es-MX"/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3076" name="Objeto 5"/>
          <p:cNvGraphicFramePr>
            <a:graphicFrameLocks noChangeAspect="1"/>
          </p:cNvGraphicFramePr>
          <p:nvPr/>
        </p:nvGraphicFramePr>
        <p:xfrm>
          <a:off x="1871663" y="1023938"/>
          <a:ext cx="76739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Equation" r:id="rId3" imgW="3568700" imgH="254000" progId="Equation.DSMT4">
                  <p:embed/>
                </p:oleObj>
              </mc:Choice>
              <mc:Fallback>
                <p:oleObj name="Equation" r:id="rId3" imgW="3568700" imgH="25400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023938"/>
                        <a:ext cx="7673975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ángulo 6"/>
          <p:cNvSpPr>
            <a:spLocks noChangeArrowheads="1"/>
          </p:cNvSpPr>
          <p:nvPr/>
        </p:nvSpPr>
        <p:spPr bwMode="auto">
          <a:xfrm>
            <a:off x="709613" y="1927225"/>
            <a:ext cx="10380662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Dadas las siguientes entalpías en (kJ/mol): FeS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sólido (-171.54), H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 liquido (-285.83), Fe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(-89.1), SO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4(acuoso)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(-909.27), H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(acuoso)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(0.0), 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2(gas)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(0.0).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09613" y="3084513"/>
            <a:ext cx="4229100" cy="2197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¿La reacción absorberá o liberara calor?</a:t>
            </a: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  <a:defRPr/>
            </a:pP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Reacción exotérmica, liberara calor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/>
        </p:nvGraphicFramePr>
        <p:xfrm>
          <a:off x="5568950" y="3584575"/>
          <a:ext cx="2830513" cy="1520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373">
                  <a:extLst>
                    <a:ext uri="{9D8B030D-6E8A-4147-A177-3AD203B41FA5}">
                      <a16:colId xmlns:a16="http://schemas.microsoft.com/office/drawing/2014/main" val="2064056101"/>
                    </a:ext>
                  </a:extLst>
                </a:gridCol>
                <a:gridCol w="1034485">
                  <a:extLst>
                    <a:ext uri="{9D8B030D-6E8A-4147-A177-3AD203B41FA5}">
                      <a16:colId xmlns:a16="http://schemas.microsoft.com/office/drawing/2014/main" val="760391445"/>
                    </a:ext>
                  </a:extLst>
                </a:gridCol>
                <a:gridCol w="1113655">
                  <a:extLst>
                    <a:ext uri="{9D8B030D-6E8A-4147-A177-3AD203B41FA5}">
                      <a16:colId xmlns:a16="http://schemas.microsoft.com/office/drawing/2014/main" val="179158145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Reactantes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59082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-178.2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-343.08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617337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-3637.08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499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-571.66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78265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-3815.28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-914.74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481605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600" u="none" strike="noStrike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s-MX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-2900.54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384664"/>
                  </a:ext>
                </a:extLst>
              </a:tr>
            </a:tbl>
          </a:graphicData>
        </a:graphic>
      </p:graphicFrame>
      <p:sp>
        <p:nvSpPr>
          <p:cNvPr id="3109" name="Rectángulo 13"/>
          <p:cNvSpPr>
            <a:spLocks noChangeArrowheads="1"/>
          </p:cNvSpPr>
          <p:nvPr/>
        </p:nvSpPr>
        <p:spPr bwMode="auto">
          <a:xfrm>
            <a:off x="709613" y="5564188"/>
            <a:ext cx="1124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La entalpia de reacción de oxidación de pirita es                                            (Esto resulta de oxidar 2 moles de pirita). </a:t>
            </a:r>
          </a:p>
        </p:txBody>
      </p:sp>
      <p:sp>
        <p:nvSpPr>
          <p:cNvPr id="3110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3111" name="Objeto 15"/>
          <p:cNvGraphicFramePr>
            <a:graphicFrameLocks noChangeAspect="1"/>
          </p:cNvGraphicFramePr>
          <p:nvPr/>
        </p:nvGraphicFramePr>
        <p:xfrm>
          <a:off x="5316538" y="5564188"/>
          <a:ext cx="22891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Equation" r:id="rId5" imgW="1282700" imgH="228600" progId="Equation.DSMT4">
                  <p:embed/>
                </p:oleObj>
              </mc:Choice>
              <mc:Fallback>
                <p:oleObj name="Equation" r:id="rId5" imgW="1282700" imgH="228600" progId="Equation.DSMT4">
                  <p:embed/>
                  <p:pic>
                    <p:nvPicPr>
                      <p:cNvPr id="0" name="Objeto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538" y="5564188"/>
                        <a:ext cx="22891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ector recto de flecha 17"/>
          <p:cNvCxnSpPr/>
          <p:nvPr/>
        </p:nvCxnSpPr>
        <p:spPr>
          <a:xfrm>
            <a:off x="6461125" y="5018088"/>
            <a:ext cx="0" cy="730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ángulo 6"/>
          <p:cNvSpPr>
            <a:spLocks noChangeArrowheads="1"/>
          </p:cNvSpPr>
          <p:nvPr/>
        </p:nvSpPr>
        <p:spPr bwMode="auto">
          <a:xfrm>
            <a:off x="404813" y="350838"/>
            <a:ext cx="11280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Asumir que por cada kilogramo de roca/1 gramo de pirita se oxida durante la alteración y que el cociente agua/roca es </a:t>
            </a:r>
            <a:r>
              <a:rPr lang="es-MX" altLang="es-MX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0.06 litros/kg de roca</a:t>
            </a: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. Si la cantidad de calor liberado o absorbido se utiliza para calentar o enfriar el agua en contacto con la pirita, </a:t>
            </a:r>
            <a:r>
              <a:rPr lang="es-MX" altLang="es-MX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¿cuál es el cambio de temperatura del agua si su Temperatura inicial es 10 ºC y su capacidad calorífica (Cp) es constante = 75.2 J/mol/K?.</a:t>
            </a:r>
          </a:p>
        </p:txBody>
      </p:sp>
      <p:sp>
        <p:nvSpPr>
          <p:cNvPr id="4099" name="Rectángulo 8"/>
          <p:cNvSpPr>
            <a:spLocks noChangeArrowheads="1"/>
          </p:cNvSpPr>
          <p:nvPr/>
        </p:nvSpPr>
        <p:spPr bwMode="auto">
          <a:xfrm>
            <a:off x="404813" y="1755775"/>
            <a:ext cx="11280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Calcular el calor total producido por un kilogramo de roca. Hay que recordar que por cada Kg de roca, se oxida 1 gramo de pirita, además existe  la siguiente relación.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4101" name="Objeto 10"/>
          <p:cNvGraphicFramePr>
            <a:graphicFrameLocks noChangeAspect="1"/>
          </p:cNvGraphicFramePr>
          <p:nvPr/>
        </p:nvGraphicFramePr>
        <p:xfrm>
          <a:off x="3030538" y="2589213"/>
          <a:ext cx="560387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3" imgW="2577960" imgH="419040" progId="Equation.DSMT4">
                  <p:embed/>
                </p:oleObj>
              </mc:Choice>
              <mc:Fallback>
                <p:oleObj name="Equation" r:id="rId3" imgW="2577960" imgH="419040" progId="Equation.DSMT4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538" y="2589213"/>
                        <a:ext cx="5603875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>
            <a:off x="1466850" y="850900"/>
            <a:ext cx="1563688" cy="21256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1276350" y="3908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4104" name="Objeto 14"/>
          <p:cNvGraphicFramePr>
            <a:graphicFrameLocks noChangeAspect="1"/>
          </p:cNvGraphicFramePr>
          <p:nvPr/>
        </p:nvGraphicFramePr>
        <p:xfrm>
          <a:off x="452438" y="3773488"/>
          <a:ext cx="7448550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Equation" r:id="rId5" imgW="4267080" imgH="241200" progId="Equation.DSMT4">
                  <p:embed/>
                </p:oleObj>
              </mc:Choice>
              <mc:Fallback>
                <p:oleObj name="Equation" r:id="rId5" imgW="4267080" imgH="241200" progId="Equation.DSMT4">
                  <p:embed/>
                  <p:pic>
                    <p:nvPicPr>
                      <p:cNvPr id="0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3773488"/>
                        <a:ext cx="7448550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ángulo 18"/>
          <p:cNvSpPr>
            <a:spLocks noChangeArrowheads="1"/>
          </p:cNvSpPr>
          <p:nvPr/>
        </p:nvSpPr>
        <p:spPr bwMode="auto">
          <a:xfrm>
            <a:off x="428625" y="5051425"/>
            <a:ext cx="11233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Por lo tanto,   </a:t>
            </a:r>
            <a:r>
              <a:rPr lang="es-MX" altLang="es-MX" i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cada mol de la pirita será (</a:t>
            </a:r>
            <a:r>
              <a:rPr lang="es-MX" altLang="es-MX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2900.54/2</a:t>
            </a:r>
            <a:r>
              <a:rPr lang="es-MX" altLang="es-MX" i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 </a:t>
            </a:r>
            <a:r>
              <a:rPr lang="es-MX" altLang="es-MX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-1450.27 </a:t>
            </a:r>
            <a:r>
              <a:rPr lang="es-MX" altLang="es-MX" i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kJ/mol</a:t>
            </a: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. El calor total liberado durante la oxidación de 1 kilogramo de  roca (es decir, 1 gramo o 0.00833 moles de pirita) es:</a:t>
            </a:r>
          </a:p>
        </p:txBody>
      </p:sp>
      <p:grpSp>
        <p:nvGrpSpPr>
          <p:cNvPr id="4106" name="Grupo 21"/>
          <p:cNvGrpSpPr>
            <a:grpSpLocks/>
          </p:cNvGrpSpPr>
          <p:nvPr/>
        </p:nvGrpSpPr>
        <p:grpSpPr bwMode="auto">
          <a:xfrm>
            <a:off x="442913" y="4435475"/>
            <a:ext cx="11242675" cy="406400"/>
            <a:chOff x="708835" y="5563900"/>
            <a:chExt cx="11242160" cy="407002"/>
          </a:xfrm>
        </p:grpSpPr>
        <p:sp>
          <p:nvSpPr>
            <p:cNvPr id="4110" name="Rectángulo 19"/>
            <p:cNvSpPr>
              <a:spLocks noChangeArrowheads="1"/>
            </p:cNvSpPr>
            <p:nvPr/>
          </p:nvSpPr>
          <p:spPr bwMode="auto">
            <a:xfrm>
              <a:off x="708835" y="5563900"/>
              <a:ext cx="112421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/>
              <a:r>
                <a:rPr lang="es-MX" altLang="es-MX">
                  <a:latin typeface="Times New Roman" panose="02020603050405020304" pitchFamily="18" charset="0"/>
                  <a:cs typeface="Times New Roman" panose="02020603050405020304" pitchFamily="18" charset="0"/>
                </a:rPr>
                <a:t>La entalpia de reacción de oxidación de pirita es                                            (Esto resulta de oxidar </a:t>
              </a:r>
              <a:r>
                <a:rPr lang="es-MX" altLang="es-MX" i="1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moles de pirita</a:t>
              </a:r>
              <a:r>
                <a:rPr lang="es-MX" altLang="es-MX">
                  <a:latin typeface="Times New Roman" panose="02020603050405020304" pitchFamily="18" charset="0"/>
                  <a:cs typeface="Times New Roman" panose="02020603050405020304" pitchFamily="18" charset="0"/>
                </a:rPr>
                <a:t>). </a:t>
              </a:r>
            </a:p>
          </p:txBody>
        </p:sp>
        <p:graphicFrame>
          <p:nvGraphicFramePr>
            <p:cNvPr id="4111" name="Objeto 20"/>
            <p:cNvGraphicFramePr>
              <a:graphicFrameLocks noChangeAspect="1"/>
            </p:cNvGraphicFramePr>
            <p:nvPr/>
          </p:nvGraphicFramePr>
          <p:xfrm>
            <a:off x="5316281" y="5563900"/>
            <a:ext cx="2289386" cy="407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0" name="Equation" r:id="rId7" imgW="1282700" imgH="228600" progId="Equation.DSMT4">
                    <p:embed/>
                  </p:oleObj>
                </mc:Choice>
                <mc:Fallback>
                  <p:oleObj name="Equation" r:id="rId7" imgW="1282700" imgH="228600" progId="Equation.DSMT4">
                    <p:embed/>
                    <p:pic>
                      <p:nvPicPr>
                        <p:cNvPr id="0" name="Objeto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6281" y="5563900"/>
                          <a:ext cx="2289386" cy="4070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4" name="Conector recto de flecha 23"/>
          <p:cNvCxnSpPr/>
          <p:nvPr/>
        </p:nvCxnSpPr>
        <p:spPr>
          <a:xfrm flipH="1">
            <a:off x="4741863" y="4699000"/>
            <a:ext cx="5518150" cy="3524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H="1">
            <a:off x="5805488" y="4699000"/>
            <a:ext cx="520700" cy="4794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Rectángulo 27"/>
          <p:cNvSpPr>
            <a:spLocks noChangeArrowheads="1"/>
          </p:cNvSpPr>
          <p:nvPr/>
        </p:nvSpPr>
        <p:spPr bwMode="auto">
          <a:xfrm>
            <a:off x="428625" y="5943600"/>
            <a:ext cx="7291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(-1450.27 * 0.00833) = -12.08 kJ de calor total liberado por 1 gramo de pirita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ángulo 3"/>
          <p:cNvSpPr>
            <a:spLocks noChangeArrowheads="1"/>
          </p:cNvSpPr>
          <p:nvPr/>
        </p:nvSpPr>
        <p:spPr bwMode="auto">
          <a:xfrm>
            <a:off x="694531" y="2045649"/>
            <a:ext cx="9221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El cambio de temperatura del agua (60 cc o 60 gr de H</a:t>
            </a:r>
            <a:r>
              <a:rPr lang="es-MX" altLang="es-MX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O = 3.333 moles)  a Cp y P constantes es: </a:t>
            </a: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5124" name="Objeto 5"/>
          <p:cNvGraphicFramePr>
            <a:graphicFrameLocks noChangeAspect="1"/>
          </p:cNvGraphicFramePr>
          <p:nvPr/>
        </p:nvGraphicFramePr>
        <p:xfrm>
          <a:off x="1060450" y="2840038"/>
          <a:ext cx="672782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3" imgW="4572000" imgH="838080" progId="Equation.DSMT4">
                  <p:embed/>
                </p:oleObj>
              </mc:Choice>
              <mc:Fallback>
                <p:oleObj name="Equation" r:id="rId3" imgW="4572000" imgH="83808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2840038"/>
                        <a:ext cx="6727825" cy="123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112581"/>
              </p:ext>
            </p:extLst>
          </p:nvPr>
        </p:nvGraphicFramePr>
        <p:xfrm>
          <a:off x="3472656" y="512124"/>
          <a:ext cx="45085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5" imgW="2577960" imgH="419040" progId="Equation.DSMT4">
                  <p:embed/>
                </p:oleObj>
              </mc:Choice>
              <mc:Fallback>
                <p:oleObj name="Equation" r:id="rId5" imgW="2577960" imgH="41904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2656" y="512124"/>
                        <a:ext cx="45085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Rectángulo 7"/>
          <p:cNvSpPr>
            <a:spLocks noChangeArrowheads="1"/>
          </p:cNvSpPr>
          <p:nvPr/>
        </p:nvSpPr>
        <p:spPr bwMode="auto">
          <a:xfrm>
            <a:off x="694531" y="1436049"/>
            <a:ext cx="5164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-12.08 kJ </a:t>
            </a: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de calor total liberado por 1 gramo de pirita</a:t>
            </a:r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1260629" y="1738622"/>
            <a:ext cx="4044796" cy="13760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6411913" y="2317750"/>
            <a:ext cx="31750" cy="13081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4260056" y="743899"/>
            <a:ext cx="647700" cy="13827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4907756" y="743899"/>
            <a:ext cx="0" cy="13827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Rectángulo 20"/>
          <p:cNvSpPr>
            <a:spLocks noChangeArrowheads="1"/>
          </p:cNvSpPr>
          <p:nvPr/>
        </p:nvSpPr>
        <p:spPr bwMode="auto">
          <a:xfrm>
            <a:off x="694531" y="4461185"/>
            <a:ext cx="102949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lo tanto  (esto es positivo porque el calor está siendo absorbido por el agua), si la T inicial es 10 °C, la </a:t>
            </a:r>
            <a:r>
              <a:rPr lang="es-MX" altLang="es-MX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final será 58 °C</a:t>
            </a:r>
            <a:r>
              <a:rPr lang="es-MX" altLang="es-MX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(aunque el problema no pide esto último).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ángulo 4"/>
          <p:cNvSpPr>
            <a:spLocks noChangeArrowheads="1"/>
          </p:cNvSpPr>
          <p:nvPr/>
        </p:nvSpPr>
        <p:spPr bwMode="auto">
          <a:xfrm>
            <a:off x="658813" y="704850"/>
            <a:ext cx="107918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 celda    Cu-Zn       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Zn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(s)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+Cu</a:t>
            </a:r>
            <a:r>
              <a:rPr lang="es-MX" altLang="es-MX" b="1" baseline="30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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(s)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+Zn</a:t>
            </a:r>
            <a:r>
              <a:rPr lang="es-MX" altLang="es-MX" b="1" baseline="30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tiene un voltaje E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=+1.101 V. Si la reacción es hecha en una celda con 5.00m Zn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0.30m Cu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25 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C, ¿cuál es el voltaje de celda?</a:t>
            </a:r>
          </a:p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Primero se tiene que plantear la K de equilibrio, es decir el cociente de los iones en solución.</a:t>
            </a: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ángulo 4"/>
          <p:cNvSpPr>
            <a:spLocks noChangeArrowheads="1"/>
          </p:cNvSpPr>
          <p:nvPr/>
        </p:nvSpPr>
        <p:spPr bwMode="auto">
          <a:xfrm>
            <a:off x="658813" y="704850"/>
            <a:ext cx="107918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 celda    Cu-Zn       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Zn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(s)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+Cu</a:t>
            </a:r>
            <a:r>
              <a:rPr lang="es-MX" altLang="es-MX" b="1" baseline="30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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(s) 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+Zn</a:t>
            </a:r>
            <a:r>
              <a:rPr lang="es-MX" altLang="es-MX" b="1" baseline="30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altLang="es-MX" b="1" baseline="-25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(ac)</a:t>
            </a:r>
            <a:r>
              <a:rPr lang="es-MX" altLang="es-MX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tiene un voltaje E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=+1.101 V. Si la reacción es hecha en una celda con 5.00m Zn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 0.30m Cu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25 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C, ¿cuál es el voltaje de celda?</a:t>
            </a:r>
          </a:p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Primero se tiene que plantear la K de equilibrio, es decir el cociente de los iones en solución.</a:t>
            </a: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7172" name="Objeto 6"/>
          <p:cNvGraphicFramePr>
            <a:graphicFrameLocks noChangeAspect="1"/>
          </p:cNvGraphicFramePr>
          <p:nvPr/>
        </p:nvGraphicFramePr>
        <p:xfrm>
          <a:off x="1881188" y="1878013"/>
          <a:ext cx="68580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3" imgW="4216400" imgH="711200" progId="Equation.DSMT4">
                  <p:embed/>
                </p:oleObj>
              </mc:Choice>
              <mc:Fallback>
                <p:oleObj name="Equation" r:id="rId3" imgW="4216400" imgH="71120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1878013"/>
                        <a:ext cx="68580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H="1">
            <a:off x="2913063" y="1020763"/>
            <a:ext cx="2478087" cy="9413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2913063" y="914400"/>
            <a:ext cx="796925" cy="1543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>
            <a:off x="2541588" y="1228725"/>
            <a:ext cx="860425" cy="812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3562350" y="1228725"/>
            <a:ext cx="42863" cy="115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>
            <a:off x="5794375" y="1020763"/>
            <a:ext cx="2627313" cy="1127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ángulo 4"/>
          <p:cNvSpPr>
            <a:spLocks noChangeArrowheads="1"/>
          </p:cNvSpPr>
          <p:nvPr/>
        </p:nvSpPr>
        <p:spPr bwMode="auto">
          <a:xfrm>
            <a:off x="638175" y="250825"/>
            <a:ext cx="85042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reacción que se muestra abajo tiene un voltaje en condiciones estándar  de   E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=+1.46</a:t>
            </a:r>
          </a:p>
        </p:txBody>
      </p:sp>
      <p:sp>
        <p:nvSpPr>
          <p:cNvPr id="8195" name="Rectángulo 5"/>
          <p:cNvSpPr>
            <a:spLocks noChangeArrowheads="1"/>
          </p:cNvSpPr>
          <p:nvPr/>
        </p:nvSpPr>
        <p:spPr bwMode="auto">
          <a:xfrm>
            <a:off x="2952750" y="938213"/>
            <a:ext cx="4278313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+2H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= PbO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2(s) 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+ 4H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+ 2e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s-MX" altLang="es-MX" sz="2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6" name="Rectángulo 6"/>
          <p:cNvSpPr>
            <a:spLocks noChangeArrowheads="1"/>
          </p:cNvSpPr>
          <p:nvPr/>
        </p:nvSpPr>
        <p:spPr bwMode="auto">
          <a:xfrm>
            <a:off x="638175" y="1725613"/>
            <a:ext cx="106965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tiene un flujo de agua subterránea con un pH=7 y Eh=0.6 Volts. Si este flujo de agua pasa a través de una mena de plomo, ¿Cualitativamente, que tanto seria el  Pb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necesario en solución para causar la precipitación de platnerita (PbO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)?, dar la respuesta en términos de molaridad.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ángulo 4"/>
          <p:cNvSpPr>
            <a:spLocks noChangeArrowheads="1"/>
          </p:cNvSpPr>
          <p:nvPr/>
        </p:nvSpPr>
        <p:spPr bwMode="auto">
          <a:xfrm>
            <a:off x="638175" y="250825"/>
            <a:ext cx="85042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reacción que se muestra abajo tiene un voltaje en condiciones estándar  de   E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=+1.46</a:t>
            </a:r>
          </a:p>
        </p:txBody>
      </p:sp>
      <p:sp>
        <p:nvSpPr>
          <p:cNvPr id="9219" name="Rectángulo 5"/>
          <p:cNvSpPr>
            <a:spLocks noChangeArrowheads="1"/>
          </p:cNvSpPr>
          <p:nvPr/>
        </p:nvSpPr>
        <p:spPr bwMode="auto">
          <a:xfrm>
            <a:off x="2952750" y="938213"/>
            <a:ext cx="4278313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+2H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= PbO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2(s) 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+ 4H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+ 2e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s-MX" altLang="es-MX" sz="2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0" name="Rectángulo 6"/>
          <p:cNvSpPr>
            <a:spLocks noChangeArrowheads="1"/>
          </p:cNvSpPr>
          <p:nvPr/>
        </p:nvSpPr>
        <p:spPr bwMode="auto">
          <a:xfrm>
            <a:off x="638175" y="1725613"/>
            <a:ext cx="106965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tiene un flujo de agua subterránea con un pH=7 y Eh=0.6 Volts. Si este flujo de agua pasa a través de una mena de plomo, ¿Cualitativamente, que tanto seria el  Pb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necesario en solución para causar la precipitación de platnerita (PbO</a:t>
            </a:r>
            <a:r>
              <a:rPr lang="es-MX" altLang="es-MX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)?, dar la respuesta en términos de molaridad. 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9222" name="Objeto 2"/>
          <p:cNvGraphicFramePr>
            <a:graphicFrameLocks noChangeAspect="1"/>
          </p:cNvGraphicFramePr>
          <p:nvPr/>
        </p:nvGraphicFramePr>
        <p:xfrm>
          <a:off x="1690688" y="2913063"/>
          <a:ext cx="8250237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tion" r:id="rId3" imgW="4940300" imgH="2273300" progId="Equation.DSMT4">
                  <p:embed/>
                </p:oleObj>
              </mc:Choice>
              <mc:Fallback>
                <p:oleObj name="Equation" r:id="rId3" imgW="4940300" imgH="2273300" progId="Equation.DSMT4">
                  <p:embed/>
                  <p:pic>
                    <p:nvPicPr>
                      <p:cNvPr id="0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2913063"/>
                        <a:ext cx="8250237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/>
          <p:cNvCxnSpPr/>
          <p:nvPr/>
        </p:nvCxnSpPr>
        <p:spPr>
          <a:xfrm flipH="1">
            <a:off x="2562225" y="635000"/>
            <a:ext cx="5922963" cy="2651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5018088" y="1328738"/>
            <a:ext cx="1063625" cy="16795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3211513" y="1328738"/>
            <a:ext cx="1412875" cy="2233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1903413" y="1998663"/>
            <a:ext cx="4051300" cy="1287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5092700" y="1998663"/>
            <a:ext cx="2817813" cy="37115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0243" name="Objeto 4"/>
          <p:cNvGraphicFramePr>
            <a:graphicFrameLocks noChangeAspect="1"/>
          </p:cNvGraphicFramePr>
          <p:nvPr/>
        </p:nvGraphicFramePr>
        <p:xfrm>
          <a:off x="3079750" y="450850"/>
          <a:ext cx="470852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Equation" r:id="rId3" imgW="2958840" imgH="634680" progId="Equation.DSMT4">
                  <p:embed/>
                </p:oleObj>
              </mc:Choice>
              <mc:Fallback>
                <p:oleObj name="Equation" r:id="rId3" imgW="2958840" imgH="634680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450850"/>
                        <a:ext cx="4708525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ángulo 5"/>
          <p:cNvSpPr>
            <a:spLocks noChangeArrowheads="1"/>
          </p:cNvSpPr>
          <p:nvPr/>
        </p:nvSpPr>
        <p:spPr bwMode="auto">
          <a:xfrm>
            <a:off x="557213" y="1628775"/>
            <a:ext cx="5895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la solución se vuelve más acida (ph&lt;7), por ejemplo, pH=5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10246" name="Rectángulo 8"/>
          <p:cNvSpPr>
            <a:spLocks noChangeArrowheads="1"/>
          </p:cNvSpPr>
          <p:nvPr/>
        </p:nvSpPr>
        <p:spPr bwMode="auto">
          <a:xfrm>
            <a:off x="3005138" y="3578225"/>
            <a:ext cx="427990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+2H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= PbO</a:t>
            </a:r>
            <a:r>
              <a:rPr lang="es-MX" altLang="es-MX" sz="24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2(s) 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+ 4H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s-MX" altLang="es-MX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+ 2e</a:t>
            </a:r>
            <a:r>
              <a:rPr lang="es-MX" altLang="es-MX" sz="2400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s-MX" altLang="es-MX" sz="2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7" name="Rectángulo 9"/>
          <p:cNvSpPr>
            <a:spLocks noChangeArrowheads="1"/>
          </p:cNvSpPr>
          <p:nvPr/>
        </p:nvSpPr>
        <p:spPr bwMode="auto">
          <a:xfrm>
            <a:off x="557213" y="4386263"/>
            <a:ext cx="6356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la solución se vuelve más alcalina (ph&gt;10), por ejemplo, pH=10</a:t>
            </a:r>
          </a:p>
        </p:txBody>
      </p:sp>
      <p:graphicFrame>
        <p:nvGraphicFramePr>
          <p:cNvPr id="10248" name="Objeto 1"/>
          <p:cNvGraphicFramePr>
            <a:graphicFrameLocks noChangeAspect="1"/>
          </p:cNvGraphicFramePr>
          <p:nvPr/>
        </p:nvGraphicFramePr>
        <p:xfrm>
          <a:off x="3079750" y="2232025"/>
          <a:ext cx="4522788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5" imgW="2806560" imgH="634680" progId="Equation.DSMT4">
                  <p:embed/>
                </p:oleObj>
              </mc:Choice>
              <mc:Fallback>
                <p:oleObj name="Equation" r:id="rId5" imgW="2806560" imgH="634680" progId="Equation.DSMT4">
                  <p:embed/>
                  <p:pic>
                    <p:nvPicPr>
                      <p:cNvPr id="0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2232025"/>
                        <a:ext cx="4522788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to 2"/>
          <p:cNvGraphicFramePr>
            <a:graphicFrameLocks noChangeAspect="1"/>
          </p:cNvGraphicFramePr>
          <p:nvPr/>
        </p:nvGraphicFramePr>
        <p:xfrm>
          <a:off x="3068638" y="5132388"/>
          <a:ext cx="45212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7" imgW="2806560" imgH="634680" progId="Equation.DSMT4">
                  <p:embed/>
                </p:oleObj>
              </mc:Choice>
              <mc:Fallback>
                <p:oleObj name="Equation" r:id="rId7" imgW="2806560" imgH="634680" progId="Equation.DSMT4">
                  <p:embed/>
                  <p:pic>
                    <p:nvPicPr>
                      <p:cNvPr id="0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8638" y="5132388"/>
                        <a:ext cx="45212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to 7"/>
          <p:cNvGraphicFramePr>
            <a:graphicFrameLocks noChangeAspect="1"/>
          </p:cNvGraphicFramePr>
          <p:nvPr/>
        </p:nvGraphicFramePr>
        <p:xfrm>
          <a:off x="8505825" y="2813050"/>
          <a:ext cx="162718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9" imgW="1028520" imgH="279360" progId="Equation.DSMT4">
                  <p:embed/>
                </p:oleObj>
              </mc:Choice>
              <mc:Fallback>
                <p:oleObj name="Equation" r:id="rId9" imgW="1028520" imgH="279360" progId="Equation.DSMT4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5825" y="2813050"/>
                        <a:ext cx="1627188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to 11"/>
          <p:cNvGraphicFramePr>
            <a:graphicFrameLocks noChangeAspect="1"/>
          </p:cNvGraphicFramePr>
          <p:nvPr/>
        </p:nvGraphicFramePr>
        <p:xfrm>
          <a:off x="8594725" y="5643563"/>
          <a:ext cx="16271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11" imgW="1028520" imgH="279360" progId="Equation.DSMT4">
                  <p:embed/>
                </p:oleObj>
              </mc:Choice>
              <mc:Fallback>
                <p:oleObj name="Equation" r:id="rId11" imgW="1028520" imgH="279360" progId="Equation.DSMT4">
                  <p:embed/>
                  <p:pic>
                    <p:nvPicPr>
                      <p:cNvPr id="0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4725" y="5643563"/>
                        <a:ext cx="16271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11267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11268" name="Rectángulo 13"/>
          <p:cNvSpPr>
            <a:spLocks noChangeArrowheads="1"/>
          </p:cNvSpPr>
          <p:nvPr/>
        </p:nvSpPr>
        <p:spPr bwMode="auto">
          <a:xfrm>
            <a:off x="603250" y="682625"/>
            <a:ext cx="1044416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el cociente de las actividades de Zn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 Pb</a:t>
            </a:r>
            <a:r>
              <a:rPr lang="es-MX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una solución que está en equilibrio con respecto a esfalerita (ZnS) y galena (PbS).</a:t>
            </a:r>
          </a:p>
        </p:txBody>
      </p:sp>
      <p:sp>
        <p:nvSpPr>
          <p:cNvPr id="11269" name="Rectangle 12"/>
          <p:cNvSpPr>
            <a:spLocks noChangeArrowheads="1"/>
          </p:cNvSpPr>
          <p:nvPr/>
        </p:nvSpPr>
        <p:spPr bwMode="auto">
          <a:xfrm>
            <a:off x="3433763" y="1671638"/>
            <a:ext cx="41370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PbS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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Pb</a:t>
            </a:r>
            <a:r>
              <a:rPr lang="en-US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2+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+ S   K</a:t>
            </a:r>
            <a:r>
              <a:rPr lang="en-US" altLang="es-MX" baseline="-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SP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= 10</a:t>
            </a:r>
            <a:r>
              <a:rPr lang="en-US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-27.5</a:t>
            </a:r>
            <a:endParaRPr lang="es-MX" altLang="es-MX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ctr"/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ZnS </a:t>
            </a:r>
            <a:r>
              <a:rPr lang="es-MX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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Zn</a:t>
            </a:r>
            <a:r>
              <a:rPr lang="en-US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2+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+ S    K</a:t>
            </a:r>
            <a:r>
              <a:rPr lang="en-US" altLang="es-MX" baseline="-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SP</a:t>
            </a:r>
            <a:r>
              <a:rPr lang="en-US" altLang="es-MX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= 10</a:t>
            </a:r>
            <a:r>
              <a:rPr lang="en-US" altLang="es-MX" baseline="30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-24.7</a:t>
            </a:r>
            <a:endParaRPr lang="en-US" altLang="es-MX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ángulo 8"/>
          <p:cNvSpPr>
            <a:spLocks noChangeArrowheads="1"/>
          </p:cNvSpPr>
          <p:nvPr/>
        </p:nvSpPr>
        <p:spPr bwMode="auto">
          <a:xfrm>
            <a:off x="592138" y="617538"/>
            <a:ext cx="6648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Partimos de esto:                            y                         , encontrar el cociente [Zn</a:t>
            </a:r>
            <a:r>
              <a:rPr lang="es-MX" altLang="es-MX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]/[Pb</a:t>
            </a:r>
            <a:r>
              <a:rPr lang="es-MX" altLang="es-MX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]    </a:t>
            </a: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292" name="Objeto 10"/>
          <p:cNvGraphicFramePr>
            <a:graphicFrameLocks noChangeAspect="1"/>
          </p:cNvGraphicFramePr>
          <p:nvPr/>
        </p:nvGraphicFramePr>
        <p:xfrm>
          <a:off x="2987675" y="681038"/>
          <a:ext cx="17430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3" imgW="1193800" imgH="228600" progId="Equation.DSMT4">
                  <p:embed/>
                </p:oleObj>
              </mc:Choice>
              <mc:Fallback>
                <p:oleObj name="Equation" r:id="rId3" imgW="1193800" imgH="228600" progId="Equation.DSMT4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681038"/>
                        <a:ext cx="174307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294" name="Objeto 12"/>
          <p:cNvGraphicFramePr>
            <a:graphicFrameLocks noChangeAspect="1"/>
          </p:cNvGraphicFramePr>
          <p:nvPr/>
        </p:nvGraphicFramePr>
        <p:xfrm>
          <a:off x="5197475" y="681038"/>
          <a:ext cx="179705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5" imgW="1181100" imgH="228600" progId="Equation.DSMT4">
                  <p:embed/>
                </p:oleObj>
              </mc:Choice>
              <mc:Fallback>
                <p:oleObj name="Equation" r:id="rId5" imgW="1181100" imgH="228600" progId="Equation.DSMT4">
                  <p:embed/>
                  <p:pic>
                    <p:nvPicPr>
                      <p:cNvPr id="0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475" y="681038"/>
                        <a:ext cx="1797050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296" name="Objeto 2"/>
          <p:cNvGraphicFramePr>
            <a:graphicFrameLocks noChangeAspect="1"/>
          </p:cNvGraphicFramePr>
          <p:nvPr/>
        </p:nvGraphicFramePr>
        <p:xfrm>
          <a:off x="592138" y="2265363"/>
          <a:ext cx="1839912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Equation" r:id="rId7" imgW="863225" imgH="444307" progId="Equation.DSMT4">
                  <p:embed/>
                </p:oleObj>
              </mc:Choice>
              <mc:Fallback>
                <p:oleObj name="Equation" r:id="rId7" imgW="863225" imgH="444307" progId="Equation.DSMT4">
                  <p:embed/>
                  <p:pic>
                    <p:nvPicPr>
                      <p:cNvPr id="0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2265363"/>
                        <a:ext cx="1839912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298" name="Objeto 4"/>
          <p:cNvGraphicFramePr>
            <a:graphicFrameLocks noChangeAspect="1"/>
          </p:cNvGraphicFramePr>
          <p:nvPr/>
        </p:nvGraphicFramePr>
        <p:xfrm>
          <a:off x="3530600" y="2265363"/>
          <a:ext cx="183832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Equation" r:id="rId9" imgW="863225" imgH="444307" progId="Equation.DSMT4">
                  <p:embed/>
                </p:oleObj>
              </mc:Choice>
              <mc:Fallback>
                <p:oleObj name="Equation" r:id="rId9" imgW="863225" imgH="444307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2265363"/>
                        <a:ext cx="1838325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300" name="Objeto 6"/>
          <p:cNvGraphicFramePr>
            <a:graphicFrameLocks noChangeAspect="1"/>
          </p:cNvGraphicFramePr>
          <p:nvPr/>
        </p:nvGraphicFramePr>
        <p:xfrm>
          <a:off x="7240588" y="2317750"/>
          <a:ext cx="1989137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Equation" r:id="rId11" imgW="977476" imgH="444307" progId="Equation.DSMT4">
                  <p:embed/>
                </p:oleObj>
              </mc:Choice>
              <mc:Fallback>
                <p:oleObj name="Equation" r:id="rId11" imgW="977476" imgH="444307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0588" y="2317750"/>
                        <a:ext cx="1989137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1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12302" name="Objeto 13"/>
          <p:cNvGraphicFramePr>
            <a:graphicFrameLocks noChangeAspect="1"/>
          </p:cNvGraphicFramePr>
          <p:nvPr/>
        </p:nvGraphicFramePr>
        <p:xfrm>
          <a:off x="3289300" y="4264025"/>
          <a:ext cx="28844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Equation" r:id="rId13" imgW="1612900" imgH="444500" progId="Equation.DSMT4">
                  <p:embed/>
                </p:oleObj>
              </mc:Choice>
              <mc:Fallback>
                <p:oleObj name="Equation" r:id="rId13" imgW="1612900" imgH="444500" progId="Equation.DSMT4">
                  <p:embed/>
                  <p:pic>
                    <p:nvPicPr>
                      <p:cNvPr id="0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4264025"/>
                        <a:ext cx="28844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ector recto de flecha 15"/>
          <p:cNvCxnSpPr/>
          <p:nvPr/>
        </p:nvCxnSpPr>
        <p:spPr>
          <a:xfrm flipH="1">
            <a:off x="3721100" y="1449388"/>
            <a:ext cx="393700" cy="27400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900</Words>
  <Application>Microsoft Office PowerPoint</Application>
  <PresentationFormat>Panorámica</PresentationFormat>
  <Paragraphs>53</Paragraphs>
  <Slides>11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Pece</dc:creator>
  <cp:lastModifiedBy>Pece</cp:lastModifiedBy>
  <cp:revision>15</cp:revision>
  <dcterms:created xsi:type="dcterms:W3CDTF">2019-11-20T14:40:25Z</dcterms:created>
  <dcterms:modified xsi:type="dcterms:W3CDTF">2022-11-28T18:02:32Z</dcterms:modified>
</cp:coreProperties>
</file>