
<file path=[Content_Types].xml><?xml version="1.0" encoding="utf-8"?>
<Types xmlns="http://schemas.openxmlformats.org/package/2006/content-types">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58" r:id="rId4"/>
    <p:sldId id="269" r:id="rId5"/>
    <p:sldId id="270" r:id="rId6"/>
    <p:sldId id="259" r:id="rId7"/>
    <p:sldId id="268" r:id="rId8"/>
    <p:sldId id="267" r:id="rId9"/>
    <p:sldId id="260" r:id="rId10"/>
    <p:sldId id="271" r:id="rId11"/>
    <p:sldId id="261" r:id="rId12"/>
    <p:sldId id="262" r:id="rId13"/>
    <p:sldId id="263" r:id="rId14"/>
    <p:sldId id="264" r:id="rId15"/>
  </p:sldIdLst>
  <p:sldSz cx="12192000" cy="6858000"/>
  <p:notesSz cx="6858000" cy="9144000"/>
  <p:defaultTextStyle>
    <a:defPPr>
      <a:defRPr lang="es-MX"/>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50021"/>
    <a:srgbClr val="CC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94" autoAdjust="0"/>
    <p:restoredTop sz="94660"/>
  </p:normalViewPr>
  <p:slideViewPr>
    <p:cSldViewPr snapToGrid="0">
      <p:cViewPr varScale="1">
        <p:scale>
          <a:sx n="92" d="100"/>
          <a:sy n="92" d="100"/>
        </p:scale>
        <p:origin x="108"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8" Type="http://schemas.openxmlformats.org/officeDocument/2006/relationships/image" Target="../media/image8.wmf"/><Relationship Id="rId3" Type="http://schemas.openxmlformats.org/officeDocument/2006/relationships/image" Target="../media/image3.wmf"/><Relationship Id="rId7" Type="http://schemas.openxmlformats.org/officeDocument/2006/relationships/image" Target="../media/image7.wmf"/><Relationship Id="rId2" Type="http://schemas.openxmlformats.org/officeDocument/2006/relationships/image" Target="../media/image2.wmf"/><Relationship Id="rId1" Type="http://schemas.openxmlformats.org/officeDocument/2006/relationships/image" Target="../media/image1.wmf"/><Relationship Id="rId6" Type="http://schemas.openxmlformats.org/officeDocument/2006/relationships/image" Target="../media/image6.wmf"/><Relationship Id="rId5" Type="http://schemas.openxmlformats.org/officeDocument/2006/relationships/image" Target="../media/image5.wmf"/><Relationship Id="rId4"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8" Type="http://schemas.openxmlformats.org/officeDocument/2006/relationships/image" Target="../media/image15.wmf"/><Relationship Id="rId3" Type="http://schemas.openxmlformats.org/officeDocument/2006/relationships/image" Target="../media/image1.wmf"/><Relationship Id="rId7" Type="http://schemas.openxmlformats.org/officeDocument/2006/relationships/image" Target="../media/image14.wmf"/><Relationship Id="rId2" Type="http://schemas.openxmlformats.org/officeDocument/2006/relationships/image" Target="../media/image10.wmf"/><Relationship Id="rId1" Type="http://schemas.openxmlformats.org/officeDocument/2006/relationships/image" Target="../media/image9.wmf"/><Relationship Id="rId6" Type="http://schemas.openxmlformats.org/officeDocument/2006/relationships/image" Target="../media/image13.wmf"/><Relationship Id="rId5" Type="http://schemas.openxmlformats.org/officeDocument/2006/relationships/image" Target="../media/image12.wmf"/><Relationship Id="rId10" Type="http://schemas.openxmlformats.org/officeDocument/2006/relationships/image" Target="../media/image17.wmf"/><Relationship Id="rId4" Type="http://schemas.openxmlformats.org/officeDocument/2006/relationships/image" Target="../media/image11.wmf"/><Relationship Id="rId9" Type="http://schemas.openxmlformats.org/officeDocument/2006/relationships/image" Target="../media/image16.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image" Target="../media/image19.wmf"/><Relationship Id="rId1" Type="http://schemas.openxmlformats.org/officeDocument/2006/relationships/image" Target="../media/image18.wmf"/><Relationship Id="rId6" Type="http://schemas.openxmlformats.org/officeDocument/2006/relationships/image" Target="../media/image23.wmf"/><Relationship Id="rId5" Type="http://schemas.openxmlformats.org/officeDocument/2006/relationships/image" Target="../media/image22.wmf"/><Relationship Id="rId4" Type="http://schemas.openxmlformats.org/officeDocument/2006/relationships/image" Target="../media/image21.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image" Target="../media/image25.wmf"/><Relationship Id="rId1" Type="http://schemas.openxmlformats.org/officeDocument/2006/relationships/image" Target="../media/image24.wmf"/><Relationship Id="rId6" Type="http://schemas.openxmlformats.org/officeDocument/2006/relationships/image" Target="../media/image29.wmf"/><Relationship Id="rId5" Type="http://schemas.openxmlformats.org/officeDocument/2006/relationships/image" Target="../media/image28.wmf"/><Relationship Id="rId4" Type="http://schemas.openxmlformats.org/officeDocument/2006/relationships/image" Target="../media/image27.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image" Target="../media/image31.wmf"/><Relationship Id="rId1" Type="http://schemas.openxmlformats.org/officeDocument/2006/relationships/image" Target="../media/image30.wmf"/><Relationship Id="rId4" Type="http://schemas.openxmlformats.org/officeDocument/2006/relationships/image" Target="../media/image33.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image" Target="../media/image25.wmf"/><Relationship Id="rId1" Type="http://schemas.openxmlformats.org/officeDocument/2006/relationships/image" Target="../media/image24.wmf"/><Relationship Id="rId6" Type="http://schemas.openxmlformats.org/officeDocument/2006/relationships/image" Target="../media/image37.wmf"/><Relationship Id="rId5" Type="http://schemas.openxmlformats.org/officeDocument/2006/relationships/image" Target="../media/image36.wmf"/><Relationship Id="rId4" Type="http://schemas.openxmlformats.org/officeDocument/2006/relationships/image" Target="../media/image35.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40.wmf"/><Relationship Id="rId2" Type="http://schemas.openxmlformats.org/officeDocument/2006/relationships/image" Target="../media/image39.wmf"/><Relationship Id="rId1" Type="http://schemas.openxmlformats.org/officeDocument/2006/relationships/image" Target="../media/image38.wmf"/><Relationship Id="rId4" Type="http://schemas.openxmlformats.org/officeDocument/2006/relationships/image" Target="../media/image41.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44.wmf"/><Relationship Id="rId2" Type="http://schemas.openxmlformats.org/officeDocument/2006/relationships/image" Target="../media/image43.wmf"/><Relationship Id="rId1" Type="http://schemas.openxmlformats.org/officeDocument/2006/relationships/image" Target="../media/image42.wmf"/><Relationship Id="rId4" Type="http://schemas.openxmlformats.org/officeDocument/2006/relationships/image" Target="../media/image45.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45.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46.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47.wmf"/><Relationship Id="rId1" Type="http://schemas.openxmlformats.org/officeDocument/2006/relationships/image" Target="../media/image46.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50.wmf"/><Relationship Id="rId2" Type="http://schemas.openxmlformats.org/officeDocument/2006/relationships/image" Target="../media/image49.wmf"/><Relationship Id="rId1" Type="http://schemas.openxmlformats.org/officeDocument/2006/relationships/image" Target="../media/image48.wmf"/><Relationship Id="rId5" Type="http://schemas.openxmlformats.org/officeDocument/2006/relationships/image" Target="../media/image52.wmf"/><Relationship Id="rId4" Type="http://schemas.openxmlformats.org/officeDocument/2006/relationships/image" Target="../media/image51.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55.wmf"/><Relationship Id="rId2" Type="http://schemas.openxmlformats.org/officeDocument/2006/relationships/image" Target="../media/image54.wmf"/><Relationship Id="rId1" Type="http://schemas.openxmlformats.org/officeDocument/2006/relationships/image" Target="../media/image53.wmf"/><Relationship Id="rId5" Type="http://schemas.openxmlformats.org/officeDocument/2006/relationships/image" Target="../media/image57.wmf"/><Relationship Id="rId4" Type="http://schemas.openxmlformats.org/officeDocument/2006/relationships/image" Target="../media/image56.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60.wmf"/><Relationship Id="rId2" Type="http://schemas.openxmlformats.org/officeDocument/2006/relationships/image" Target="../media/image59.wmf"/><Relationship Id="rId1" Type="http://schemas.openxmlformats.org/officeDocument/2006/relationships/image" Target="../media/image58.wmf"/><Relationship Id="rId6" Type="http://schemas.openxmlformats.org/officeDocument/2006/relationships/image" Target="../media/image63.wmf"/><Relationship Id="rId5" Type="http://schemas.openxmlformats.org/officeDocument/2006/relationships/image" Target="../media/image62.wmf"/><Relationship Id="rId4" Type="http://schemas.openxmlformats.org/officeDocument/2006/relationships/image" Target="../media/image6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977B6BED-4700-46CD-9B15-AE66A4B00FF7}" type="datetimeFigureOut">
              <a:rPr lang="es-MX"/>
              <a:pPr>
                <a:defRPr/>
              </a:pPr>
              <a:t>27/10/2022</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s-MX" noProof="0"/>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noProof="0"/>
              <a:t>Editar el estilo de texto del patrón</a:t>
            </a:r>
          </a:p>
          <a:p>
            <a:pPr lvl="1"/>
            <a:r>
              <a:rPr lang="es-ES" noProof="0"/>
              <a:t>Segundo nivel</a:t>
            </a:r>
          </a:p>
          <a:p>
            <a:pPr lvl="2"/>
            <a:r>
              <a:rPr lang="es-ES" noProof="0"/>
              <a:t>Tercer nivel</a:t>
            </a:r>
          </a:p>
          <a:p>
            <a:pPr lvl="3"/>
            <a:r>
              <a:rPr lang="es-ES" noProof="0"/>
              <a:t>Cuarto nivel</a:t>
            </a:r>
          </a:p>
          <a:p>
            <a:pPr lvl="4"/>
            <a:r>
              <a:rPr lang="es-ES" noProof="0"/>
              <a:t>Quinto nivel</a:t>
            </a:r>
            <a:endParaRPr lang="es-MX" noProof="0"/>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91F06A6E-075E-436A-B132-D4688D111CB6}" type="slidenum">
              <a:rPr lang="es-MX"/>
              <a:pPr>
                <a:defRPr/>
              </a:pPr>
              <a:t>‹Nº›</a:t>
            </a:fld>
            <a:endParaRPr lang="es-MX"/>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Marcador de imagen d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Marcador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s-MX" altLang="es-MX" smtClean="0"/>
          </a:p>
        </p:txBody>
      </p:sp>
      <p:sp>
        <p:nvSpPr>
          <p:cNvPr id="5124" name="Marcador de número de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F125FFB7-3BA8-472C-8B6E-48F2F79A7C95}" type="slidenum">
              <a:rPr lang="es-MX" altLang="es-MX"/>
              <a:pPr fontAlgn="base">
                <a:spcBef>
                  <a:spcPct val="0"/>
                </a:spcBef>
                <a:spcAft>
                  <a:spcPct val="0"/>
                </a:spcAft>
              </a:pPr>
              <a:t>2</a:t>
            </a:fld>
            <a:endParaRPr lang="es-MX" altLang="es-MX"/>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s-MX"/>
          </a:p>
        </p:txBody>
      </p:sp>
      <p:sp>
        <p:nvSpPr>
          <p:cNvPr id="4" name="Marcador de fecha 3"/>
          <p:cNvSpPr>
            <a:spLocks noGrp="1"/>
          </p:cNvSpPr>
          <p:nvPr>
            <p:ph type="dt" sz="half" idx="10"/>
          </p:nvPr>
        </p:nvSpPr>
        <p:spPr/>
        <p:txBody>
          <a:bodyPr/>
          <a:lstStyle>
            <a:lvl1pPr>
              <a:defRPr/>
            </a:lvl1pPr>
          </a:lstStyle>
          <a:p>
            <a:pPr>
              <a:defRPr/>
            </a:pPr>
            <a:fld id="{F0907FA0-4213-4528-9397-67B5AD0DBAD1}" type="datetimeFigureOut">
              <a:rPr lang="es-MX"/>
              <a:pPr>
                <a:defRPr/>
              </a:pPr>
              <a:t>27/10/2022</a:t>
            </a:fld>
            <a:endParaRPr lang="es-MX"/>
          </a:p>
        </p:txBody>
      </p:sp>
      <p:sp>
        <p:nvSpPr>
          <p:cNvPr id="5" name="Marcador de pie de página 4"/>
          <p:cNvSpPr>
            <a:spLocks noGrp="1"/>
          </p:cNvSpPr>
          <p:nvPr>
            <p:ph type="ftr" sz="quarter" idx="11"/>
          </p:nvPr>
        </p:nvSpPr>
        <p:spPr/>
        <p:txBody>
          <a:bodyPr/>
          <a:lstStyle>
            <a:lvl1pPr>
              <a:defRPr/>
            </a:lvl1pPr>
          </a:lstStyle>
          <a:p>
            <a:pPr>
              <a:defRPr/>
            </a:pPr>
            <a:endParaRPr lang="es-MX"/>
          </a:p>
        </p:txBody>
      </p:sp>
      <p:sp>
        <p:nvSpPr>
          <p:cNvPr id="6" name="Marcador de número de diapositiva 5"/>
          <p:cNvSpPr>
            <a:spLocks noGrp="1"/>
          </p:cNvSpPr>
          <p:nvPr>
            <p:ph type="sldNum" sz="quarter" idx="12"/>
          </p:nvPr>
        </p:nvSpPr>
        <p:spPr/>
        <p:txBody>
          <a:bodyPr/>
          <a:lstStyle>
            <a:lvl1pPr>
              <a:defRPr/>
            </a:lvl1pPr>
          </a:lstStyle>
          <a:p>
            <a:pPr>
              <a:defRPr/>
            </a:pPr>
            <a:fld id="{C51182B0-24D8-459C-A8BD-177C0CAFDCB9}" type="slidenum">
              <a:rPr lang="es-MX"/>
              <a:pPr>
                <a:defRPr/>
              </a:pPr>
              <a:t>‹Nº›</a:t>
            </a:fld>
            <a:endParaRPr lang="es-MX"/>
          </a:p>
        </p:txBody>
      </p:sp>
    </p:spTree>
    <p:extLst>
      <p:ext uri="{BB962C8B-B14F-4D97-AF65-F5344CB8AC3E}">
        <p14:creationId xmlns:p14="http://schemas.microsoft.com/office/powerpoint/2010/main" val="20932555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lvl1pPr>
              <a:defRPr/>
            </a:lvl1pPr>
          </a:lstStyle>
          <a:p>
            <a:pPr>
              <a:defRPr/>
            </a:pPr>
            <a:fld id="{4BEC400B-E889-43A6-B8FE-240D7930C722}" type="datetimeFigureOut">
              <a:rPr lang="es-MX"/>
              <a:pPr>
                <a:defRPr/>
              </a:pPr>
              <a:t>27/10/2022</a:t>
            </a:fld>
            <a:endParaRPr lang="es-MX"/>
          </a:p>
        </p:txBody>
      </p:sp>
      <p:sp>
        <p:nvSpPr>
          <p:cNvPr id="5" name="Marcador de pie de página 4"/>
          <p:cNvSpPr>
            <a:spLocks noGrp="1"/>
          </p:cNvSpPr>
          <p:nvPr>
            <p:ph type="ftr" sz="quarter" idx="11"/>
          </p:nvPr>
        </p:nvSpPr>
        <p:spPr/>
        <p:txBody>
          <a:bodyPr/>
          <a:lstStyle>
            <a:lvl1pPr>
              <a:defRPr/>
            </a:lvl1pPr>
          </a:lstStyle>
          <a:p>
            <a:pPr>
              <a:defRPr/>
            </a:pPr>
            <a:endParaRPr lang="es-MX"/>
          </a:p>
        </p:txBody>
      </p:sp>
      <p:sp>
        <p:nvSpPr>
          <p:cNvPr id="6" name="Marcador de número de diapositiva 5"/>
          <p:cNvSpPr>
            <a:spLocks noGrp="1"/>
          </p:cNvSpPr>
          <p:nvPr>
            <p:ph type="sldNum" sz="quarter" idx="12"/>
          </p:nvPr>
        </p:nvSpPr>
        <p:spPr/>
        <p:txBody>
          <a:bodyPr/>
          <a:lstStyle>
            <a:lvl1pPr>
              <a:defRPr/>
            </a:lvl1pPr>
          </a:lstStyle>
          <a:p>
            <a:pPr>
              <a:defRPr/>
            </a:pPr>
            <a:fld id="{8B69AAB8-E827-4D0A-A8CF-93929C760C86}" type="slidenum">
              <a:rPr lang="es-MX"/>
              <a:pPr>
                <a:defRPr/>
              </a:pPr>
              <a:t>‹Nº›</a:t>
            </a:fld>
            <a:endParaRPr lang="es-MX"/>
          </a:p>
        </p:txBody>
      </p:sp>
    </p:spTree>
    <p:extLst>
      <p:ext uri="{BB962C8B-B14F-4D97-AF65-F5344CB8AC3E}">
        <p14:creationId xmlns:p14="http://schemas.microsoft.com/office/powerpoint/2010/main" val="26258679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MX"/>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lvl1pPr>
              <a:defRPr/>
            </a:lvl1pPr>
          </a:lstStyle>
          <a:p>
            <a:pPr>
              <a:defRPr/>
            </a:pPr>
            <a:fld id="{67551BE2-50C2-4CC0-96D3-2B282671C706}" type="datetimeFigureOut">
              <a:rPr lang="es-MX"/>
              <a:pPr>
                <a:defRPr/>
              </a:pPr>
              <a:t>27/10/2022</a:t>
            </a:fld>
            <a:endParaRPr lang="es-MX"/>
          </a:p>
        </p:txBody>
      </p:sp>
      <p:sp>
        <p:nvSpPr>
          <p:cNvPr id="5" name="Marcador de pie de página 4"/>
          <p:cNvSpPr>
            <a:spLocks noGrp="1"/>
          </p:cNvSpPr>
          <p:nvPr>
            <p:ph type="ftr" sz="quarter" idx="11"/>
          </p:nvPr>
        </p:nvSpPr>
        <p:spPr/>
        <p:txBody>
          <a:bodyPr/>
          <a:lstStyle>
            <a:lvl1pPr>
              <a:defRPr/>
            </a:lvl1pPr>
          </a:lstStyle>
          <a:p>
            <a:pPr>
              <a:defRPr/>
            </a:pPr>
            <a:endParaRPr lang="es-MX"/>
          </a:p>
        </p:txBody>
      </p:sp>
      <p:sp>
        <p:nvSpPr>
          <p:cNvPr id="6" name="Marcador de número de diapositiva 5"/>
          <p:cNvSpPr>
            <a:spLocks noGrp="1"/>
          </p:cNvSpPr>
          <p:nvPr>
            <p:ph type="sldNum" sz="quarter" idx="12"/>
          </p:nvPr>
        </p:nvSpPr>
        <p:spPr/>
        <p:txBody>
          <a:bodyPr/>
          <a:lstStyle>
            <a:lvl1pPr>
              <a:defRPr/>
            </a:lvl1pPr>
          </a:lstStyle>
          <a:p>
            <a:pPr>
              <a:defRPr/>
            </a:pPr>
            <a:fld id="{A9B3304C-9C20-4A30-B75C-C07672E40DBD}" type="slidenum">
              <a:rPr lang="es-MX"/>
              <a:pPr>
                <a:defRPr/>
              </a:pPr>
              <a:t>‹Nº›</a:t>
            </a:fld>
            <a:endParaRPr lang="es-MX"/>
          </a:p>
        </p:txBody>
      </p:sp>
    </p:spTree>
    <p:extLst>
      <p:ext uri="{BB962C8B-B14F-4D97-AF65-F5344CB8AC3E}">
        <p14:creationId xmlns:p14="http://schemas.microsoft.com/office/powerpoint/2010/main" val="22824280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3"/>
          <p:cNvSpPr>
            <a:spLocks noGrp="1"/>
          </p:cNvSpPr>
          <p:nvPr>
            <p:ph type="dt" sz="half" idx="10"/>
          </p:nvPr>
        </p:nvSpPr>
        <p:spPr/>
        <p:txBody>
          <a:bodyPr/>
          <a:lstStyle>
            <a:lvl1pPr>
              <a:defRPr/>
            </a:lvl1pPr>
          </a:lstStyle>
          <a:p>
            <a:pPr>
              <a:defRPr/>
            </a:pPr>
            <a:fld id="{ECE60283-4FC4-453F-9D1C-B3A61C5B5F27}" type="datetimeFigureOut">
              <a:rPr lang="es-MX"/>
              <a:pPr>
                <a:defRPr/>
              </a:pPr>
              <a:t>27/10/2022</a:t>
            </a:fld>
            <a:endParaRPr lang="es-MX"/>
          </a:p>
        </p:txBody>
      </p:sp>
      <p:sp>
        <p:nvSpPr>
          <p:cNvPr id="6" name="Marcador de pie de página 4"/>
          <p:cNvSpPr>
            <a:spLocks noGrp="1"/>
          </p:cNvSpPr>
          <p:nvPr>
            <p:ph type="ftr" sz="quarter" idx="11"/>
          </p:nvPr>
        </p:nvSpPr>
        <p:spPr/>
        <p:txBody>
          <a:bodyPr/>
          <a:lstStyle>
            <a:lvl1pPr>
              <a:defRPr/>
            </a:lvl1pPr>
          </a:lstStyle>
          <a:p>
            <a:pPr>
              <a:defRPr/>
            </a:pPr>
            <a:endParaRPr lang="es-MX"/>
          </a:p>
        </p:txBody>
      </p:sp>
      <p:sp>
        <p:nvSpPr>
          <p:cNvPr id="7" name="Marcador de número de diapositiva 5"/>
          <p:cNvSpPr>
            <a:spLocks noGrp="1"/>
          </p:cNvSpPr>
          <p:nvPr>
            <p:ph type="sldNum" sz="quarter" idx="12"/>
          </p:nvPr>
        </p:nvSpPr>
        <p:spPr/>
        <p:txBody>
          <a:bodyPr/>
          <a:lstStyle>
            <a:lvl1pPr>
              <a:defRPr/>
            </a:lvl1pPr>
          </a:lstStyle>
          <a:p>
            <a:pPr>
              <a:defRPr/>
            </a:pPr>
            <a:fld id="{E946FECA-045A-44E8-A0AB-C9D872BFEE8F}" type="slidenum">
              <a:rPr lang="es-MX"/>
              <a:pPr>
                <a:defRPr/>
              </a:pPr>
              <a:t>‹Nº›</a:t>
            </a:fld>
            <a:endParaRPr lang="es-MX"/>
          </a:p>
        </p:txBody>
      </p:sp>
    </p:spTree>
    <p:extLst>
      <p:ext uri="{BB962C8B-B14F-4D97-AF65-F5344CB8AC3E}">
        <p14:creationId xmlns:p14="http://schemas.microsoft.com/office/powerpoint/2010/main" val="33744464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MX"/>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3"/>
          <p:cNvSpPr>
            <a:spLocks noGrp="1"/>
          </p:cNvSpPr>
          <p:nvPr>
            <p:ph type="dt" sz="half" idx="10"/>
          </p:nvPr>
        </p:nvSpPr>
        <p:spPr/>
        <p:txBody>
          <a:bodyPr/>
          <a:lstStyle>
            <a:lvl1pPr>
              <a:defRPr/>
            </a:lvl1pPr>
          </a:lstStyle>
          <a:p>
            <a:pPr>
              <a:defRPr/>
            </a:pPr>
            <a:fld id="{89269FE7-C213-4BD7-AF93-28CC88DAC743}" type="datetimeFigureOut">
              <a:rPr lang="es-MX"/>
              <a:pPr>
                <a:defRPr/>
              </a:pPr>
              <a:t>27/10/2022</a:t>
            </a:fld>
            <a:endParaRPr lang="es-MX"/>
          </a:p>
        </p:txBody>
      </p:sp>
      <p:sp>
        <p:nvSpPr>
          <p:cNvPr id="8" name="Marcador de pie de página 4"/>
          <p:cNvSpPr>
            <a:spLocks noGrp="1"/>
          </p:cNvSpPr>
          <p:nvPr>
            <p:ph type="ftr" sz="quarter" idx="11"/>
          </p:nvPr>
        </p:nvSpPr>
        <p:spPr/>
        <p:txBody>
          <a:bodyPr/>
          <a:lstStyle>
            <a:lvl1pPr>
              <a:defRPr/>
            </a:lvl1pPr>
          </a:lstStyle>
          <a:p>
            <a:pPr>
              <a:defRPr/>
            </a:pPr>
            <a:endParaRPr lang="es-MX"/>
          </a:p>
        </p:txBody>
      </p:sp>
      <p:sp>
        <p:nvSpPr>
          <p:cNvPr id="9" name="Marcador de número de diapositiva 5"/>
          <p:cNvSpPr>
            <a:spLocks noGrp="1"/>
          </p:cNvSpPr>
          <p:nvPr>
            <p:ph type="sldNum" sz="quarter" idx="12"/>
          </p:nvPr>
        </p:nvSpPr>
        <p:spPr/>
        <p:txBody>
          <a:bodyPr/>
          <a:lstStyle>
            <a:lvl1pPr>
              <a:defRPr/>
            </a:lvl1pPr>
          </a:lstStyle>
          <a:p>
            <a:pPr>
              <a:defRPr/>
            </a:pPr>
            <a:fld id="{384F4237-39B8-44A4-AB4E-1975076B0F18}" type="slidenum">
              <a:rPr lang="es-MX"/>
              <a:pPr>
                <a:defRPr/>
              </a:pPr>
              <a:t>‹Nº›</a:t>
            </a:fld>
            <a:endParaRPr lang="es-MX"/>
          </a:p>
        </p:txBody>
      </p:sp>
    </p:spTree>
    <p:extLst>
      <p:ext uri="{BB962C8B-B14F-4D97-AF65-F5344CB8AC3E}">
        <p14:creationId xmlns:p14="http://schemas.microsoft.com/office/powerpoint/2010/main" val="3213501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fecha 3"/>
          <p:cNvSpPr>
            <a:spLocks noGrp="1"/>
          </p:cNvSpPr>
          <p:nvPr>
            <p:ph type="dt" sz="half" idx="10"/>
          </p:nvPr>
        </p:nvSpPr>
        <p:spPr/>
        <p:txBody>
          <a:bodyPr/>
          <a:lstStyle>
            <a:lvl1pPr>
              <a:defRPr/>
            </a:lvl1pPr>
          </a:lstStyle>
          <a:p>
            <a:pPr>
              <a:defRPr/>
            </a:pPr>
            <a:fld id="{EC04FB1E-F53C-4352-969A-1C804FA544E2}" type="datetimeFigureOut">
              <a:rPr lang="es-MX"/>
              <a:pPr>
                <a:defRPr/>
              </a:pPr>
              <a:t>27/10/2022</a:t>
            </a:fld>
            <a:endParaRPr lang="es-MX"/>
          </a:p>
        </p:txBody>
      </p:sp>
      <p:sp>
        <p:nvSpPr>
          <p:cNvPr id="4" name="Marcador de pie de página 4"/>
          <p:cNvSpPr>
            <a:spLocks noGrp="1"/>
          </p:cNvSpPr>
          <p:nvPr>
            <p:ph type="ftr" sz="quarter" idx="11"/>
          </p:nvPr>
        </p:nvSpPr>
        <p:spPr/>
        <p:txBody>
          <a:bodyPr/>
          <a:lstStyle>
            <a:lvl1pPr>
              <a:defRPr/>
            </a:lvl1pPr>
          </a:lstStyle>
          <a:p>
            <a:pPr>
              <a:defRPr/>
            </a:pPr>
            <a:endParaRPr lang="es-MX"/>
          </a:p>
        </p:txBody>
      </p:sp>
      <p:sp>
        <p:nvSpPr>
          <p:cNvPr id="5" name="Marcador de número de diapositiva 5"/>
          <p:cNvSpPr>
            <a:spLocks noGrp="1"/>
          </p:cNvSpPr>
          <p:nvPr>
            <p:ph type="sldNum" sz="quarter" idx="12"/>
          </p:nvPr>
        </p:nvSpPr>
        <p:spPr/>
        <p:txBody>
          <a:bodyPr/>
          <a:lstStyle>
            <a:lvl1pPr>
              <a:defRPr/>
            </a:lvl1pPr>
          </a:lstStyle>
          <a:p>
            <a:pPr>
              <a:defRPr/>
            </a:pPr>
            <a:fld id="{4CE8EFE2-8EAC-4074-A6F9-3AF86CD19B8E}" type="slidenum">
              <a:rPr lang="es-MX"/>
              <a:pPr>
                <a:defRPr/>
              </a:pPr>
              <a:t>‹Nº›</a:t>
            </a:fld>
            <a:endParaRPr lang="es-MX"/>
          </a:p>
        </p:txBody>
      </p:sp>
    </p:spTree>
    <p:extLst>
      <p:ext uri="{BB962C8B-B14F-4D97-AF65-F5344CB8AC3E}">
        <p14:creationId xmlns:p14="http://schemas.microsoft.com/office/powerpoint/2010/main" val="34395742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p:cNvSpPr>
            <a:spLocks noGrp="1"/>
          </p:cNvSpPr>
          <p:nvPr>
            <p:ph type="dt" sz="half" idx="10"/>
          </p:nvPr>
        </p:nvSpPr>
        <p:spPr/>
        <p:txBody>
          <a:bodyPr/>
          <a:lstStyle>
            <a:lvl1pPr>
              <a:defRPr/>
            </a:lvl1pPr>
          </a:lstStyle>
          <a:p>
            <a:pPr>
              <a:defRPr/>
            </a:pPr>
            <a:fld id="{368AEC59-514D-43AC-80B8-4A9709C62A88}" type="datetimeFigureOut">
              <a:rPr lang="es-MX"/>
              <a:pPr>
                <a:defRPr/>
              </a:pPr>
              <a:t>27/10/2022</a:t>
            </a:fld>
            <a:endParaRPr lang="es-MX"/>
          </a:p>
        </p:txBody>
      </p:sp>
      <p:sp>
        <p:nvSpPr>
          <p:cNvPr id="3" name="Marcador de pie de página 4"/>
          <p:cNvSpPr>
            <a:spLocks noGrp="1"/>
          </p:cNvSpPr>
          <p:nvPr>
            <p:ph type="ftr" sz="quarter" idx="11"/>
          </p:nvPr>
        </p:nvSpPr>
        <p:spPr/>
        <p:txBody>
          <a:bodyPr/>
          <a:lstStyle>
            <a:lvl1pPr>
              <a:defRPr/>
            </a:lvl1pPr>
          </a:lstStyle>
          <a:p>
            <a:pPr>
              <a:defRPr/>
            </a:pPr>
            <a:endParaRPr lang="es-MX"/>
          </a:p>
        </p:txBody>
      </p:sp>
      <p:sp>
        <p:nvSpPr>
          <p:cNvPr id="4" name="Marcador de número de diapositiva 5"/>
          <p:cNvSpPr>
            <a:spLocks noGrp="1"/>
          </p:cNvSpPr>
          <p:nvPr>
            <p:ph type="sldNum" sz="quarter" idx="12"/>
          </p:nvPr>
        </p:nvSpPr>
        <p:spPr/>
        <p:txBody>
          <a:bodyPr/>
          <a:lstStyle>
            <a:lvl1pPr>
              <a:defRPr/>
            </a:lvl1pPr>
          </a:lstStyle>
          <a:p>
            <a:pPr>
              <a:defRPr/>
            </a:pPr>
            <a:fld id="{4C53D364-F92D-48B0-B13C-531D12CD0747}" type="slidenum">
              <a:rPr lang="es-MX"/>
              <a:pPr>
                <a:defRPr/>
              </a:pPr>
              <a:t>‹Nº›</a:t>
            </a:fld>
            <a:endParaRPr lang="es-MX"/>
          </a:p>
        </p:txBody>
      </p:sp>
    </p:spTree>
    <p:extLst>
      <p:ext uri="{BB962C8B-B14F-4D97-AF65-F5344CB8AC3E}">
        <p14:creationId xmlns:p14="http://schemas.microsoft.com/office/powerpoint/2010/main" val="36930701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3"/>
          <p:cNvSpPr>
            <a:spLocks noGrp="1"/>
          </p:cNvSpPr>
          <p:nvPr>
            <p:ph type="dt" sz="half" idx="10"/>
          </p:nvPr>
        </p:nvSpPr>
        <p:spPr/>
        <p:txBody>
          <a:bodyPr/>
          <a:lstStyle>
            <a:lvl1pPr>
              <a:defRPr/>
            </a:lvl1pPr>
          </a:lstStyle>
          <a:p>
            <a:pPr>
              <a:defRPr/>
            </a:pPr>
            <a:fld id="{C4FBCF49-B5BE-4EA9-B255-5DBE7056DEB3}" type="datetimeFigureOut">
              <a:rPr lang="es-MX"/>
              <a:pPr>
                <a:defRPr/>
              </a:pPr>
              <a:t>27/10/2022</a:t>
            </a:fld>
            <a:endParaRPr lang="es-MX"/>
          </a:p>
        </p:txBody>
      </p:sp>
      <p:sp>
        <p:nvSpPr>
          <p:cNvPr id="6" name="Marcador de pie de página 4"/>
          <p:cNvSpPr>
            <a:spLocks noGrp="1"/>
          </p:cNvSpPr>
          <p:nvPr>
            <p:ph type="ftr" sz="quarter" idx="11"/>
          </p:nvPr>
        </p:nvSpPr>
        <p:spPr/>
        <p:txBody>
          <a:bodyPr/>
          <a:lstStyle>
            <a:lvl1pPr>
              <a:defRPr/>
            </a:lvl1pPr>
          </a:lstStyle>
          <a:p>
            <a:pPr>
              <a:defRPr/>
            </a:pPr>
            <a:endParaRPr lang="es-MX"/>
          </a:p>
        </p:txBody>
      </p:sp>
      <p:sp>
        <p:nvSpPr>
          <p:cNvPr id="7" name="Marcador de número de diapositiva 5"/>
          <p:cNvSpPr>
            <a:spLocks noGrp="1"/>
          </p:cNvSpPr>
          <p:nvPr>
            <p:ph type="sldNum" sz="quarter" idx="12"/>
          </p:nvPr>
        </p:nvSpPr>
        <p:spPr/>
        <p:txBody>
          <a:bodyPr/>
          <a:lstStyle>
            <a:lvl1pPr>
              <a:defRPr/>
            </a:lvl1pPr>
          </a:lstStyle>
          <a:p>
            <a:pPr>
              <a:defRPr/>
            </a:pPr>
            <a:fld id="{1726660E-C96B-4CC3-BE11-0DCFF5FE054F}" type="slidenum">
              <a:rPr lang="es-MX"/>
              <a:pPr>
                <a:defRPr/>
              </a:pPr>
              <a:t>‹Nº›</a:t>
            </a:fld>
            <a:endParaRPr lang="es-MX"/>
          </a:p>
        </p:txBody>
      </p:sp>
    </p:spTree>
    <p:extLst>
      <p:ext uri="{BB962C8B-B14F-4D97-AF65-F5344CB8AC3E}">
        <p14:creationId xmlns:p14="http://schemas.microsoft.com/office/powerpoint/2010/main" val="27877582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MX" noProof="0"/>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3"/>
          <p:cNvSpPr>
            <a:spLocks noGrp="1"/>
          </p:cNvSpPr>
          <p:nvPr>
            <p:ph type="dt" sz="half" idx="10"/>
          </p:nvPr>
        </p:nvSpPr>
        <p:spPr/>
        <p:txBody>
          <a:bodyPr/>
          <a:lstStyle>
            <a:lvl1pPr>
              <a:defRPr/>
            </a:lvl1pPr>
          </a:lstStyle>
          <a:p>
            <a:pPr>
              <a:defRPr/>
            </a:pPr>
            <a:fld id="{0674595F-A7AE-4231-A90F-83ACD81C4029}" type="datetimeFigureOut">
              <a:rPr lang="es-MX"/>
              <a:pPr>
                <a:defRPr/>
              </a:pPr>
              <a:t>27/10/2022</a:t>
            </a:fld>
            <a:endParaRPr lang="es-MX"/>
          </a:p>
        </p:txBody>
      </p:sp>
      <p:sp>
        <p:nvSpPr>
          <p:cNvPr id="6" name="Marcador de pie de página 4"/>
          <p:cNvSpPr>
            <a:spLocks noGrp="1"/>
          </p:cNvSpPr>
          <p:nvPr>
            <p:ph type="ftr" sz="quarter" idx="11"/>
          </p:nvPr>
        </p:nvSpPr>
        <p:spPr/>
        <p:txBody>
          <a:bodyPr/>
          <a:lstStyle>
            <a:lvl1pPr>
              <a:defRPr/>
            </a:lvl1pPr>
          </a:lstStyle>
          <a:p>
            <a:pPr>
              <a:defRPr/>
            </a:pPr>
            <a:endParaRPr lang="es-MX"/>
          </a:p>
        </p:txBody>
      </p:sp>
      <p:sp>
        <p:nvSpPr>
          <p:cNvPr id="7" name="Marcador de número de diapositiva 5"/>
          <p:cNvSpPr>
            <a:spLocks noGrp="1"/>
          </p:cNvSpPr>
          <p:nvPr>
            <p:ph type="sldNum" sz="quarter" idx="12"/>
          </p:nvPr>
        </p:nvSpPr>
        <p:spPr/>
        <p:txBody>
          <a:bodyPr/>
          <a:lstStyle>
            <a:lvl1pPr>
              <a:defRPr/>
            </a:lvl1pPr>
          </a:lstStyle>
          <a:p>
            <a:pPr>
              <a:defRPr/>
            </a:pPr>
            <a:fld id="{CCC357BE-FF18-4A57-AD16-2F9C01D39AB1}" type="slidenum">
              <a:rPr lang="es-MX"/>
              <a:pPr>
                <a:defRPr/>
              </a:pPr>
              <a:t>‹Nº›</a:t>
            </a:fld>
            <a:endParaRPr lang="es-MX"/>
          </a:p>
        </p:txBody>
      </p:sp>
    </p:spTree>
    <p:extLst>
      <p:ext uri="{BB962C8B-B14F-4D97-AF65-F5344CB8AC3E}">
        <p14:creationId xmlns:p14="http://schemas.microsoft.com/office/powerpoint/2010/main" val="1594969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lvl1pPr>
              <a:defRPr/>
            </a:lvl1pPr>
          </a:lstStyle>
          <a:p>
            <a:pPr>
              <a:defRPr/>
            </a:pPr>
            <a:fld id="{753D05C9-C055-4E01-88AC-6D5AE08F355D}" type="datetimeFigureOut">
              <a:rPr lang="es-MX"/>
              <a:pPr>
                <a:defRPr/>
              </a:pPr>
              <a:t>27/10/2022</a:t>
            </a:fld>
            <a:endParaRPr lang="es-MX"/>
          </a:p>
        </p:txBody>
      </p:sp>
      <p:sp>
        <p:nvSpPr>
          <p:cNvPr id="5" name="Marcador de pie de página 4"/>
          <p:cNvSpPr>
            <a:spLocks noGrp="1"/>
          </p:cNvSpPr>
          <p:nvPr>
            <p:ph type="ftr" sz="quarter" idx="11"/>
          </p:nvPr>
        </p:nvSpPr>
        <p:spPr/>
        <p:txBody>
          <a:bodyPr/>
          <a:lstStyle>
            <a:lvl1pPr>
              <a:defRPr/>
            </a:lvl1pPr>
          </a:lstStyle>
          <a:p>
            <a:pPr>
              <a:defRPr/>
            </a:pPr>
            <a:endParaRPr lang="es-MX"/>
          </a:p>
        </p:txBody>
      </p:sp>
      <p:sp>
        <p:nvSpPr>
          <p:cNvPr id="6" name="Marcador de número de diapositiva 5"/>
          <p:cNvSpPr>
            <a:spLocks noGrp="1"/>
          </p:cNvSpPr>
          <p:nvPr>
            <p:ph type="sldNum" sz="quarter" idx="12"/>
          </p:nvPr>
        </p:nvSpPr>
        <p:spPr/>
        <p:txBody>
          <a:bodyPr/>
          <a:lstStyle>
            <a:lvl1pPr>
              <a:defRPr/>
            </a:lvl1pPr>
          </a:lstStyle>
          <a:p>
            <a:pPr>
              <a:defRPr/>
            </a:pPr>
            <a:fld id="{532437D0-4278-4134-B788-F986A35751FF}" type="slidenum">
              <a:rPr lang="es-MX"/>
              <a:pPr>
                <a:defRPr/>
              </a:pPr>
              <a:t>‹Nº›</a:t>
            </a:fld>
            <a:endParaRPr lang="es-MX"/>
          </a:p>
        </p:txBody>
      </p:sp>
    </p:spTree>
    <p:extLst>
      <p:ext uri="{BB962C8B-B14F-4D97-AF65-F5344CB8AC3E}">
        <p14:creationId xmlns:p14="http://schemas.microsoft.com/office/powerpoint/2010/main" val="7536291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MX"/>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lvl1pPr>
              <a:defRPr/>
            </a:lvl1pPr>
          </a:lstStyle>
          <a:p>
            <a:pPr>
              <a:defRPr/>
            </a:pPr>
            <a:fld id="{CA02179A-0FD0-4C64-8B00-EC9DE2A1EEEE}" type="datetimeFigureOut">
              <a:rPr lang="es-MX"/>
              <a:pPr>
                <a:defRPr/>
              </a:pPr>
              <a:t>27/10/2022</a:t>
            </a:fld>
            <a:endParaRPr lang="es-MX"/>
          </a:p>
        </p:txBody>
      </p:sp>
      <p:sp>
        <p:nvSpPr>
          <p:cNvPr id="5" name="Marcador de pie de página 4"/>
          <p:cNvSpPr>
            <a:spLocks noGrp="1"/>
          </p:cNvSpPr>
          <p:nvPr>
            <p:ph type="ftr" sz="quarter" idx="11"/>
          </p:nvPr>
        </p:nvSpPr>
        <p:spPr/>
        <p:txBody>
          <a:bodyPr/>
          <a:lstStyle>
            <a:lvl1pPr>
              <a:defRPr/>
            </a:lvl1pPr>
          </a:lstStyle>
          <a:p>
            <a:pPr>
              <a:defRPr/>
            </a:pPr>
            <a:endParaRPr lang="es-MX"/>
          </a:p>
        </p:txBody>
      </p:sp>
      <p:sp>
        <p:nvSpPr>
          <p:cNvPr id="6" name="Marcador de número de diapositiva 5"/>
          <p:cNvSpPr>
            <a:spLocks noGrp="1"/>
          </p:cNvSpPr>
          <p:nvPr>
            <p:ph type="sldNum" sz="quarter" idx="12"/>
          </p:nvPr>
        </p:nvSpPr>
        <p:spPr/>
        <p:txBody>
          <a:bodyPr/>
          <a:lstStyle>
            <a:lvl1pPr>
              <a:defRPr/>
            </a:lvl1pPr>
          </a:lstStyle>
          <a:p>
            <a:pPr>
              <a:defRPr/>
            </a:pPr>
            <a:fld id="{B461C984-D4C2-4513-B28D-2FE9E7CED6F4}" type="slidenum">
              <a:rPr lang="es-MX"/>
              <a:pPr>
                <a:defRPr/>
              </a:pPr>
              <a:t>‹Nº›</a:t>
            </a:fld>
            <a:endParaRPr lang="es-MX"/>
          </a:p>
        </p:txBody>
      </p:sp>
    </p:spTree>
    <p:extLst>
      <p:ext uri="{BB962C8B-B14F-4D97-AF65-F5344CB8AC3E}">
        <p14:creationId xmlns:p14="http://schemas.microsoft.com/office/powerpoint/2010/main" val="4745280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Marcador de título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MX" smtClean="0"/>
              <a:t>Haga clic para modificar el estilo de título del patrón</a:t>
            </a:r>
            <a:endParaRPr lang="es-MX" altLang="es-MX" smtClean="0"/>
          </a:p>
        </p:txBody>
      </p:sp>
      <p:sp>
        <p:nvSpPr>
          <p:cNvPr id="1027" name="Marcador de texto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MX" smtClean="0"/>
              <a:t>Editar el estilo de texto del patrón</a:t>
            </a:r>
          </a:p>
          <a:p>
            <a:pPr lvl="1"/>
            <a:r>
              <a:rPr lang="es-ES" altLang="es-MX" smtClean="0"/>
              <a:t>Segundo nivel</a:t>
            </a:r>
          </a:p>
          <a:p>
            <a:pPr lvl="2"/>
            <a:r>
              <a:rPr lang="es-ES" altLang="es-MX" smtClean="0"/>
              <a:t>Tercer nivel</a:t>
            </a:r>
          </a:p>
          <a:p>
            <a:pPr lvl="3"/>
            <a:r>
              <a:rPr lang="es-ES" altLang="es-MX" smtClean="0"/>
              <a:t>Cuarto nivel</a:t>
            </a:r>
          </a:p>
          <a:p>
            <a:pPr lvl="4"/>
            <a:r>
              <a:rPr lang="es-ES" altLang="es-MX" smtClean="0"/>
              <a:t>Quinto nivel</a:t>
            </a:r>
            <a:endParaRPr lang="es-MX" altLang="es-MX" smtClean="0"/>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smtClean="0">
                <a:solidFill>
                  <a:schemeClr val="tx1">
                    <a:tint val="75000"/>
                  </a:schemeClr>
                </a:solidFill>
                <a:latin typeface="+mn-lt"/>
              </a:defRPr>
            </a:lvl1pPr>
          </a:lstStyle>
          <a:p>
            <a:pPr>
              <a:defRPr/>
            </a:pPr>
            <a:fld id="{46E86FC4-6DF4-419E-BE9C-C958B5708F1A}" type="datetimeFigureOut">
              <a:rPr lang="es-MX"/>
              <a:pPr>
                <a:defRPr/>
              </a:pPr>
              <a:t>27/10/2022</a:t>
            </a:fld>
            <a:endParaRPr lang="es-MX"/>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es-MX"/>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smtClean="0">
                <a:solidFill>
                  <a:schemeClr val="tx1">
                    <a:tint val="75000"/>
                  </a:schemeClr>
                </a:solidFill>
                <a:latin typeface="+mn-lt"/>
              </a:defRPr>
            </a:lvl1pPr>
          </a:lstStyle>
          <a:p>
            <a:pPr>
              <a:defRPr/>
            </a:pPr>
            <a:fld id="{FD6D90D6-AB0E-48D2-BCCA-924C0D7D55AF}" type="slidenum">
              <a:rPr lang="es-MX"/>
              <a:pPr>
                <a:defRPr/>
              </a:pPr>
              <a:t>‹Nº›</a:t>
            </a:fld>
            <a:endParaRPr lang="es-MX"/>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wmf"/><Relationship Id="rId13" Type="http://schemas.openxmlformats.org/officeDocument/2006/relationships/oleObject" Target="../embeddings/oleObject6.bin"/><Relationship Id="rId18" Type="http://schemas.openxmlformats.org/officeDocument/2006/relationships/image" Target="../media/image8.wmf"/><Relationship Id="rId3" Type="http://schemas.openxmlformats.org/officeDocument/2006/relationships/oleObject" Target="../embeddings/oleObject1.bin"/><Relationship Id="rId7" Type="http://schemas.openxmlformats.org/officeDocument/2006/relationships/oleObject" Target="../embeddings/oleObject3.bin"/><Relationship Id="rId12" Type="http://schemas.openxmlformats.org/officeDocument/2006/relationships/image" Target="../media/image5.wmf"/><Relationship Id="rId17" Type="http://schemas.openxmlformats.org/officeDocument/2006/relationships/oleObject" Target="../embeddings/oleObject8.bin"/><Relationship Id="rId2" Type="http://schemas.openxmlformats.org/officeDocument/2006/relationships/slideLayout" Target="../slideLayouts/slideLayout1.xml"/><Relationship Id="rId16" Type="http://schemas.openxmlformats.org/officeDocument/2006/relationships/image" Target="../media/image7.wmf"/><Relationship Id="rId1" Type="http://schemas.openxmlformats.org/officeDocument/2006/relationships/vmlDrawing" Target="../drawings/vmlDrawing1.vml"/><Relationship Id="rId6" Type="http://schemas.openxmlformats.org/officeDocument/2006/relationships/image" Target="../media/image2.wmf"/><Relationship Id="rId11" Type="http://schemas.openxmlformats.org/officeDocument/2006/relationships/oleObject" Target="../embeddings/oleObject5.bin"/><Relationship Id="rId5" Type="http://schemas.openxmlformats.org/officeDocument/2006/relationships/oleObject" Target="../embeddings/oleObject2.bin"/><Relationship Id="rId15" Type="http://schemas.openxmlformats.org/officeDocument/2006/relationships/oleObject" Target="../embeddings/oleObject7.bin"/><Relationship Id="rId10" Type="http://schemas.openxmlformats.org/officeDocument/2006/relationships/image" Target="../media/image4.wmf"/><Relationship Id="rId4" Type="http://schemas.openxmlformats.org/officeDocument/2006/relationships/image" Target="../media/image1.wmf"/><Relationship Id="rId9" Type="http://schemas.openxmlformats.org/officeDocument/2006/relationships/oleObject" Target="../embeddings/oleObject4.bin"/><Relationship Id="rId14" Type="http://schemas.openxmlformats.org/officeDocument/2006/relationships/image" Target="../media/image6.wmf"/></Relationships>
</file>

<file path=ppt/slides/_rels/slide2.xml.rels><?xml version="1.0" encoding="UTF-8" standalone="yes"?>
<Relationships xmlns="http://schemas.openxmlformats.org/package/2006/relationships"><Relationship Id="rId8" Type="http://schemas.openxmlformats.org/officeDocument/2006/relationships/oleObject" Target="../embeddings/oleObject11.bin"/><Relationship Id="rId13" Type="http://schemas.openxmlformats.org/officeDocument/2006/relationships/image" Target="../media/image12.wmf"/><Relationship Id="rId18" Type="http://schemas.openxmlformats.org/officeDocument/2006/relationships/oleObject" Target="../embeddings/oleObject16.bin"/><Relationship Id="rId3" Type="http://schemas.openxmlformats.org/officeDocument/2006/relationships/notesSlide" Target="../notesSlides/notesSlide1.xml"/><Relationship Id="rId21" Type="http://schemas.openxmlformats.org/officeDocument/2006/relationships/image" Target="../media/image16.wmf"/><Relationship Id="rId7" Type="http://schemas.openxmlformats.org/officeDocument/2006/relationships/image" Target="../media/image10.wmf"/><Relationship Id="rId12" Type="http://schemas.openxmlformats.org/officeDocument/2006/relationships/oleObject" Target="../embeddings/oleObject13.bin"/><Relationship Id="rId17" Type="http://schemas.openxmlformats.org/officeDocument/2006/relationships/image" Target="../media/image14.wmf"/><Relationship Id="rId2" Type="http://schemas.openxmlformats.org/officeDocument/2006/relationships/slideLayout" Target="../slideLayouts/slideLayout2.xml"/><Relationship Id="rId16" Type="http://schemas.openxmlformats.org/officeDocument/2006/relationships/oleObject" Target="../embeddings/oleObject15.bin"/><Relationship Id="rId20" Type="http://schemas.openxmlformats.org/officeDocument/2006/relationships/oleObject" Target="../embeddings/oleObject17.bin"/><Relationship Id="rId1" Type="http://schemas.openxmlformats.org/officeDocument/2006/relationships/vmlDrawing" Target="../drawings/vmlDrawing2.vml"/><Relationship Id="rId6" Type="http://schemas.openxmlformats.org/officeDocument/2006/relationships/oleObject" Target="../embeddings/oleObject10.bin"/><Relationship Id="rId11" Type="http://schemas.openxmlformats.org/officeDocument/2006/relationships/image" Target="../media/image11.wmf"/><Relationship Id="rId24" Type="http://schemas.openxmlformats.org/officeDocument/2006/relationships/image" Target="../media/image17.wmf"/><Relationship Id="rId5" Type="http://schemas.openxmlformats.org/officeDocument/2006/relationships/image" Target="../media/image9.wmf"/><Relationship Id="rId15" Type="http://schemas.openxmlformats.org/officeDocument/2006/relationships/image" Target="../media/image13.wmf"/><Relationship Id="rId23" Type="http://schemas.openxmlformats.org/officeDocument/2006/relationships/oleObject" Target="../embeddings/oleObject19.bin"/><Relationship Id="rId10" Type="http://schemas.openxmlformats.org/officeDocument/2006/relationships/oleObject" Target="../embeddings/oleObject12.bin"/><Relationship Id="rId19" Type="http://schemas.openxmlformats.org/officeDocument/2006/relationships/image" Target="../media/image15.wmf"/><Relationship Id="rId4" Type="http://schemas.openxmlformats.org/officeDocument/2006/relationships/oleObject" Target="../embeddings/oleObject9.bin"/><Relationship Id="rId9" Type="http://schemas.openxmlformats.org/officeDocument/2006/relationships/image" Target="../media/image1.wmf"/><Relationship Id="rId14" Type="http://schemas.openxmlformats.org/officeDocument/2006/relationships/oleObject" Target="../embeddings/oleObject14.bin"/><Relationship Id="rId22" Type="http://schemas.openxmlformats.org/officeDocument/2006/relationships/oleObject" Target="../embeddings/oleObject18.bin"/></Relationships>
</file>

<file path=ppt/slides/_rels/slide3.xml.rels><?xml version="1.0" encoding="UTF-8" standalone="yes"?>
<Relationships xmlns="http://schemas.openxmlformats.org/package/2006/relationships"><Relationship Id="rId8" Type="http://schemas.openxmlformats.org/officeDocument/2006/relationships/image" Target="../media/image20.wmf"/><Relationship Id="rId13" Type="http://schemas.openxmlformats.org/officeDocument/2006/relationships/oleObject" Target="../embeddings/oleObject25.bin"/><Relationship Id="rId3" Type="http://schemas.openxmlformats.org/officeDocument/2006/relationships/oleObject" Target="../embeddings/oleObject20.bin"/><Relationship Id="rId7" Type="http://schemas.openxmlformats.org/officeDocument/2006/relationships/oleObject" Target="../embeddings/oleObject22.bin"/><Relationship Id="rId12" Type="http://schemas.openxmlformats.org/officeDocument/2006/relationships/image" Target="../media/image22.wmf"/><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19.wmf"/><Relationship Id="rId11" Type="http://schemas.openxmlformats.org/officeDocument/2006/relationships/oleObject" Target="../embeddings/oleObject24.bin"/><Relationship Id="rId5" Type="http://schemas.openxmlformats.org/officeDocument/2006/relationships/oleObject" Target="../embeddings/oleObject21.bin"/><Relationship Id="rId10" Type="http://schemas.openxmlformats.org/officeDocument/2006/relationships/image" Target="../media/image21.wmf"/><Relationship Id="rId4" Type="http://schemas.openxmlformats.org/officeDocument/2006/relationships/image" Target="../media/image18.wmf"/><Relationship Id="rId9" Type="http://schemas.openxmlformats.org/officeDocument/2006/relationships/oleObject" Target="../embeddings/oleObject23.bin"/><Relationship Id="rId14" Type="http://schemas.openxmlformats.org/officeDocument/2006/relationships/image" Target="../media/image23.wmf"/></Relationships>
</file>

<file path=ppt/slides/_rels/slide4.xml.rels><?xml version="1.0" encoding="UTF-8" standalone="yes"?>
<Relationships xmlns="http://schemas.openxmlformats.org/package/2006/relationships"><Relationship Id="rId8" Type="http://schemas.openxmlformats.org/officeDocument/2006/relationships/image" Target="../media/image26.wmf"/><Relationship Id="rId13" Type="http://schemas.openxmlformats.org/officeDocument/2006/relationships/oleObject" Target="../embeddings/oleObject31.bin"/><Relationship Id="rId3" Type="http://schemas.openxmlformats.org/officeDocument/2006/relationships/oleObject" Target="../embeddings/oleObject26.bin"/><Relationship Id="rId7" Type="http://schemas.openxmlformats.org/officeDocument/2006/relationships/oleObject" Target="../embeddings/oleObject28.bin"/><Relationship Id="rId12" Type="http://schemas.openxmlformats.org/officeDocument/2006/relationships/image" Target="../media/image28.wmf"/><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25.wmf"/><Relationship Id="rId11" Type="http://schemas.openxmlformats.org/officeDocument/2006/relationships/oleObject" Target="../embeddings/oleObject30.bin"/><Relationship Id="rId5" Type="http://schemas.openxmlformats.org/officeDocument/2006/relationships/oleObject" Target="../embeddings/oleObject27.bin"/><Relationship Id="rId10" Type="http://schemas.openxmlformats.org/officeDocument/2006/relationships/image" Target="../media/image27.wmf"/><Relationship Id="rId4" Type="http://schemas.openxmlformats.org/officeDocument/2006/relationships/image" Target="../media/image24.wmf"/><Relationship Id="rId9" Type="http://schemas.openxmlformats.org/officeDocument/2006/relationships/oleObject" Target="../embeddings/oleObject29.bin"/><Relationship Id="rId14" Type="http://schemas.openxmlformats.org/officeDocument/2006/relationships/image" Target="../media/image29.wmf"/></Relationships>
</file>

<file path=ppt/slides/_rels/slide5.xml.rels><?xml version="1.0" encoding="UTF-8" standalone="yes"?>
<Relationships xmlns="http://schemas.openxmlformats.org/package/2006/relationships"><Relationship Id="rId8" Type="http://schemas.openxmlformats.org/officeDocument/2006/relationships/image" Target="../media/image32.wmf"/><Relationship Id="rId3" Type="http://schemas.openxmlformats.org/officeDocument/2006/relationships/oleObject" Target="../embeddings/oleObject32.bin"/><Relationship Id="rId7" Type="http://schemas.openxmlformats.org/officeDocument/2006/relationships/oleObject" Target="../embeddings/oleObject34.bin"/><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31.wmf"/><Relationship Id="rId5" Type="http://schemas.openxmlformats.org/officeDocument/2006/relationships/oleObject" Target="../embeddings/oleObject33.bin"/><Relationship Id="rId10" Type="http://schemas.openxmlformats.org/officeDocument/2006/relationships/image" Target="../media/image33.wmf"/><Relationship Id="rId4" Type="http://schemas.openxmlformats.org/officeDocument/2006/relationships/image" Target="../media/image30.wmf"/><Relationship Id="rId9" Type="http://schemas.openxmlformats.org/officeDocument/2006/relationships/oleObject" Target="../embeddings/oleObject35.bin"/></Relationships>
</file>

<file path=ppt/slides/_rels/slide6.xml.rels><?xml version="1.0" encoding="UTF-8" standalone="yes"?>
<Relationships xmlns="http://schemas.openxmlformats.org/package/2006/relationships"><Relationship Id="rId8" Type="http://schemas.openxmlformats.org/officeDocument/2006/relationships/image" Target="../media/image34.wmf"/><Relationship Id="rId13" Type="http://schemas.openxmlformats.org/officeDocument/2006/relationships/oleObject" Target="../embeddings/oleObject41.bin"/><Relationship Id="rId3" Type="http://schemas.openxmlformats.org/officeDocument/2006/relationships/oleObject" Target="../embeddings/oleObject36.bin"/><Relationship Id="rId7" Type="http://schemas.openxmlformats.org/officeDocument/2006/relationships/oleObject" Target="../embeddings/oleObject38.bin"/><Relationship Id="rId12" Type="http://schemas.openxmlformats.org/officeDocument/2006/relationships/image" Target="../media/image36.wmf"/><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image" Target="../media/image25.wmf"/><Relationship Id="rId11" Type="http://schemas.openxmlformats.org/officeDocument/2006/relationships/oleObject" Target="../embeddings/oleObject40.bin"/><Relationship Id="rId5" Type="http://schemas.openxmlformats.org/officeDocument/2006/relationships/oleObject" Target="../embeddings/oleObject37.bin"/><Relationship Id="rId10" Type="http://schemas.openxmlformats.org/officeDocument/2006/relationships/image" Target="../media/image35.wmf"/><Relationship Id="rId4" Type="http://schemas.openxmlformats.org/officeDocument/2006/relationships/image" Target="../media/image24.wmf"/><Relationship Id="rId9" Type="http://schemas.openxmlformats.org/officeDocument/2006/relationships/oleObject" Target="../embeddings/oleObject39.bin"/><Relationship Id="rId14" Type="http://schemas.openxmlformats.org/officeDocument/2006/relationships/image" Target="../media/image37.wmf"/></Relationships>
</file>

<file path=ppt/slides/_rels/slide7.xml.rels><?xml version="1.0" encoding="UTF-8" standalone="yes"?>
<Relationships xmlns="http://schemas.openxmlformats.org/package/2006/relationships"><Relationship Id="rId8" Type="http://schemas.openxmlformats.org/officeDocument/2006/relationships/image" Target="../media/image40.wmf"/><Relationship Id="rId3" Type="http://schemas.openxmlformats.org/officeDocument/2006/relationships/oleObject" Target="../embeddings/oleObject42.bin"/><Relationship Id="rId7" Type="http://schemas.openxmlformats.org/officeDocument/2006/relationships/oleObject" Target="../embeddings/oleObject44.bin"/><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image" Target="../media/image39.wmf"/><Relationship Id="rId11" Type="http://schemas.openxmlformats.org/officeDocument/2006/relationships/image" Target="../media/image41.wmf"/><Relationship Id="rId5" Type="http://schemas.openxmlformats.org/officeDocument/2006/relationships/oleObject" Target="../embeddings/oleObject43.bin"/><Relationship Id="rId10" Type="http://schemas.openxmlformats.org/officeDocument/2006/relationships/oleObject" Target="../embeddings/oleObject46.bin"/><Relationship Id="rId4" Type="http://schemas.openxmlformats.org/officeDocument/2006/relationships/image" Target="../media/image38.wmf"/><Relationship Id="rId9" Type="http://schemas.openxmlformats.org/officeDocument/2006/relationships/oleObject" Target="../embeddings/oleObject45.bin"/></Relationships>
</file>

<file path=ppt/slides/_rels/slide8.xml.rels><?xml version="1.0" encoding="UTF-8" standalone="yes"?>
<Relationships xmlns="http://schemas.openxmlformats.org/package/2006/relationships"><Relationship Id="rId8" Type="http://schemas.openxmlformats.org/officeDocument/2006/relationships/image" Target="../media/image44.wmf"/><Relationship Id="rId3" Type="http://schemas.openxmlformats.org/officeDocument/2006/relationships/oleObject" Target="../embeddings/oleObject47.bin"/><Relationship Id="rId7" Type="http://schemas.openxmlformats.org/officeDocument/2006/relationships/oleObject" Target="../embeddings/oleObject49.bin"/><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image" Target="../media/image43.wmf"/><Relationship Id="rId5" Type="http://schemas.openxmlformats.org/officeDocument/2006/relationships/oleObject" Target="../embeddings/oleObject48.bin"/><Relationship Id="rId10" Type="http://schemas.openxmlformats.org/officeDocument/2006/relationships/image" Target="../media/image45.wmf"/><Relationship Id="rId4" Type="http://schemas.openxmlformats.org/officeDocument/2006/relationships/image" Target="../media/image42.wmf"/><Relationship Id="rId9" Type="http://schemas.openxmlformats.org/officeDocument/2006/relationships/oleObject" Target="../embeddings/oleObject50.bin"/></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51.bin"/><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image" Target="../media/image45.wmf"/></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52.bin"/><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image" Target="../media/image46.wmf"/></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53.bin"/><Relationship Id="rId2" Type="http://schemas.openxmlformats.org/officeDocument/2006/relationships/slideLayout" Target="../slideLayouts/slideLayout2.xml"/><Relationship Id="rId1" Type="http://schemas.openxmlformats.org/officeDocument/2006/relationships/vmlDrawing" Target="../drawings/vmlDrawing11.vml"/><Relationship Id="rId6" Type="http://schemas.openxmlformats.org/officeDocument/2006/relationships/image" Target="../media/image47.wmf"/><Relationship Id="rId5" Type="http://schemas.openxmlformats.org/officeDocument/2006/relationships/oleObject" Target="../embeddings/oleObject54.bin"/><Relationship Id="rId4" Type="http://schemas.openxmlformats.org/officeDocument/2006/relationships/image" Target="../media/image46.wmf"/></Relationships>
</file>

<file path=ppt/slides/_rels/slide12.xml.rels><?xml version="1.0" encoding="UTF-8" standalone="yes"?>
<Relationships xmlns="http://schemas.openxmlformats.org/package/2006/relationships"><Relationship Id="rId8" Type="http://schemas.openxmlformats.org/officeDocument/2006/relationships/image" Target="../media/image50.wmf"/><Relationship Id="rId3" Type="http://schemas.openxmlformats.org/officeDocument/2006/relationships/oleObject" Target="../embeddings/oleObject55.bin"/><Relationship Id="rId7" Type="http://schemas.openxmlformats.org/officeDocument/2006/relationships/oleObject" Target="../embeddings/oleObject57.bin"/><Relationship Id="rId12" Type="http://schemas.openxmlformats.org/officeDocument/2006/relationships/image" Target="../media/image52.wmf"/><Relationship Id="rId2" Type="http://schemas.openxmlformats.org/officeDocument/2006/relationships/slideLayout" Target="../slideLayouts/slideLayout2.xml"/><Relationship Id="rId1" Type="http://schemas.openxmlformats.org/officeDocument/2006/relationships/vmlDrawing" Target="../drawings/vmlDrawing12.vml"/><Relationship Id="rId6" Type="http://schemas.openxmlformats.org/officeDocument/2006/relationships/image" Target="../media/image49.wmf"/><Relationship Id="rId11" Type="http://schemas.openxmlformats.org/officeDocument/2006/relationships/oleObject" Target="../embeddings/oleObject59.bin"/><Relationship Id="rId5" Type="http://schemas.openxmlformats.org/officeDocument/2006/relationships/oleObject" Target="../embeddings/oleObject56.bin"/><Relationship Id="rId10" Type="http://schemas.openxmlformats.org/officeDocument/2006/relationships/image" Target="../media/image51.wmf"/><Relationship Id="rId4" Type="http://schemas.openxmlformats.org/officeDocument/2006/relationships/image" Target="../media/image48.wmf"/><Relationship Id="rId9" Type="http://schemas.openxmlformats.org/officeDocument/2006/relationships/oleObject" Target="../embeddings/oleObject58.bin"/></Relationships>
</file>

<file path=ppt/slides/_rels/slide13.xml.rels><?xml version="1.0" encoding="UTF-8" standalone="yes"?>
<Relationships xmlns="http://schemas.openxmlformats.org/package/2006/relationships"><Relationship Id="rId8" Type="http://schemas.openxmlformats.org/officeDocument/2006/relationships/image" Target="../media/image55.wmf"/><Relationship Id="rId3" Type="http://schemas.openxmlformats.org/officeDocument/2006/relationships/oleObject" Target="../embeddings/oleObject60.bin"/><Relationship Id="rId7" Type="http://schemas.openxmlformats.org/officeDocument/2006/relationships/oleObject" Target="../embeddings/oleObject62.bin"/><Relationship Id="rId12" Type="http://schemas.openxmlformats.org/officeDocument/2006/relationships/image" Target="../media/image57.wmf"/><Relationship Id="rId2" Type="http://schemas.openxmlformats.org/officeDocument/2006/relationships/slideLayout" Target="../slideLayouts/slideLayout2.xml"/><Relationship Id="rId1" Type="http://schemas.openxmlformats.org/officeDocument/2006/relationships/vmlDrawing" Target="../drawings/vmlDrawing13.vml"/><Relationship Id="rId6" Type="http://schemas.openxmlformats.org/officeDocument/2006/relationships/image" Target="../media/image54.wmf"/><Relationship Id="rId11" Type="http://schemas.openxmlformats.org/officeDocument/2006/relationships/oleObject" Target="../embeddings/oleObject64.bin"/><Relationship Id="rId5" Type="http://schemas.openxmlformats.org/officeDocument/2006/relationships/oleObject" Target="../embeddings/oleObject61.bin"/><Relationship Id="rId10" Type="http://schemas.openxmlformats.org/officeDocument/2006/relationships/image" Target="../media/image56.wmf"/><Relationship Id="rId4" Type="http://schemas.openxmlformats.org/officeDocument/2006/relationships/image" Target="../media/image53.wmf"/><Relationship Id="rId9" Type="http://schemas.openxmlformats.org/officeDocument/2006/relationships/oleObject" Target="../embeddings/oleObject63.bin"/></Relationships>
</file>

<file path=ppt/slides/_rels/slide14.xml.rels><?xml version="1.0" encoding="UTF-8" standalone="yes"?>
<Relationships xmlns="http://schemas.openxmlformats.org/package/2006/relationships"><Relationship Id="rId8" Type="http://schemas.openxmlformats.org/officeDocument/2006/relationships/image" Target="../media/image60.wmf"/><Relationship Id="rId13" Type="http://schemas.openxmlformats.org/officeDocument/2006/relationships/oleObject" Target="../embeddings/oleObject70.bin"/><Relationship Id="rId3" Type="http://schemas.openxmlformats.org/officeDocument/2006/relationships/oleObject" Target="../embeddings/oleObject65.bin"/><Relationship Id="rId7" Type="http://schemas.openxmlformats.org/officeDocument/2006/relationships/oleObject" Target="../embeddings/oleObject67.bin"/><Relationship Id="rId12" Type="http://schemas.openxmlformats.org/officeDocument/2006/relationships/image" Target="../media/image62.wmf"/><Relationship Id="rId2" Type="http://schemas.openxmlformats.org/officeDocument/2006/relationships/slideLayout" Target="../slideLayouts/slideLayout2.xml"/><Relationship Id="rId1" Type="http://schemas.openxmlformats.org/officeDocument/2006/relationships/vmlDrawing" Target="../drawings/vmlDrawing14.vml"/><Relationship Id="rId6" Type="http://schemas.openxmlformats.org/officeDocument/2006/relationships/image" Target="../media/image59.wmf"/><Relationship Id="rId11" Type="http://schemas.openxmlformats.org/officeDocument/2006/relationships/oleObject" Target="../embeddings/oleObject69.bin"/><Relationship Id="rId5" Type="http://schemas.openxmlformats.org/officeDocument/2006/relationships/oleObject" Target="../embeddings/oleObject66.bin"/><Relationship Id="rId10" Type="http://schemas.openxmlformats.org/officeDocument/2006/relationships/image" Target="../media/image61.wmf"/><Relationship Id="rId4" Type="http://schemas.openxmlformats.org/officeDocument/2006/relationships/image" Target="../media/image58.wmf"/><Relationship Id="rId9" Type="http://schemas.openxmlformats.org/officeDocument/2006/relationships/oleObject" Target="../embeddings/oleObject68.bin"/><Relationship Id="rId14" Type="http://schemas.openxmlformats.org/officeDocument/2006/relationships/image" Target="../media/image63.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
          <p:cNvSpPr>
            <a:spLocks noChangeArrowheads="1"/>
          </p:cNvSpPr>
          <p:nvPr/>
        </p:nvSpPr>
        <p:spPr bwMode="auto">
          <a:xfrm>
            <a:off x="320675" y="361950"/>
            <a:ext cx="11368088" cy="1082675"/>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2696" rIns="0" bIns="-12696"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a:r>
              <a:rPr lang="es-ES" altLang="es-MX">
                <a:solidFill>
                  <a:srgbClr val="222222"/>
                </a:solidFill>
                <a:latin typeface="Times New Roman" panose="02020603050405020304" pitchFamily="18" charset="0"/>
                <a:cs typeface="Times New Roman" panose="02020603050405020304" pitchFamily="18" charset="0"/>
              </a:rPr>
              <a:t>Calcular la solubilidad de FeCO</a:t>
            </a:r>
            <a:r>
              <a:rPr lang="es-ES" altLang="es-MX" baseline="-25000">
                <a:solidFill>
                  <a:srgbClr val="222222"/>
                </a:solidFill>
                <a:latin typeface="Times New Roman" panose="02020603050405020304" pitchFamily="18" charset="0"/>
                <a:cs typeface="Times New Roman" panose="02020603050405020304" pitchFamily="18" charset="0"/>
              </a:rPr>
              <a:t>3(s) </a:t>
            </a:r>
            <a:r>
              <a:rPr lang="es-ES" altLang="es-MX">
                <a:solidFill>
                  <a:srgbClr val="222222"/>
                </a:solidFill>
                <a:latin typeface="Times New Roman" panose="02020603050405020304" pitchFamily="18" charset="0"/>
                <a:cs typeface="Times New Roman" panose="02020603050405020304" pitchFamily="18" charset="0"/>
              </a:rPr>
              <a:t>(siderita) suponiendo  que el equilibrio de disolución </a:t>
            </a:r>
            <a:r>
              <a:rPr lang="es-ES" altLang="es-MX" b="1" i="1">
                <a:solidFill>
                  <a:srgbClr val="222222"/>
                </a:solidFill>
                <a:latin typeface="Times New Roman" panose="02020603050405020304" pitchFamily="18" charset="0"/>
                <a:cs typeface="Times New Roman" panose="02020603050405020304" pitchFamily="18" charset="0"/>
              </a:rPr>
              <a:t>es el único equilibrio presente</a:t>
            </a:r>
            <a:r>
              <a:rPr lang="es-ES" altLang="es-MX">
                <a:solidFill>
                  <a:srgbClr val="222222"/>
                </a:solidFill>
                <a:latin typeface="Times New Roman" panose="02020603050405020304" pitchFamily="18" charset="0"/>
                <a:cs typeface="Times New Roman" panose="02020603050405020304" pitchFamily="18" charset="0"/>
              </a:rPr>
              <a:t>. Asumiendo que la disolución de siderita (FeCO</a:t>
            </a:r>
            <a:r>
              <a:rPr lang="es-ES" altLang="es-MX" baseline="-25000">
                <a:solidFill>
                  <a:srgbClr val="222222"/>
                </a:solidFill>
                <a:latin typeface="Times New Roman" panose="02020603050405020304" pitchFamily="18" charset="0"/>
                <a:cs typeface="Times New Roman" panose="02020603050405020304" pitchFamily="18" charset="0"/>
              </a:rPr>
              <a:t>3(s)</a:t>
            </a:r>
            <a:r>
              <a:rPr lang="es-ES" altLang="es-MX">
                <a:solidFill>
                  <a:srgbClr val="222222"/>
                </a:solidFill>
                <a:latin typeface="Times New Roman" panose="02020603050405020304" pitchFamily="18" charset="0"/>
                <a:cs typeface="Times New Roman" panose="02020603050405020304" pitchFamily="18" charset="0"/>
              </a:rPr>
              <a:t>) ocurre o se da en agua pura a T=298.15 K=25 C y P=1 bar. Primero recordemos la sistemática relacionada con la </a:t>
            </a:r>
            <a:r>
              <a:rPr lang="es-ES" altLang="es-MX" i="1" u="sng">
                <a:solidFill>
                  <a:srgbClr val="222222"/>
                </a:solidFill>
                <a:latin typeface="Times New Roman" panose="02020603050405020304" pitchFamily="18" charset="0"/>
                <a:cs typeface="Times New Roman" panose="02020603050405020304" pitchFamily="18" charset="0"/>
              </a:rPr>
              <a:t>disolución de un solido</a:t>
            </a:r>
            <a:r>
              <a:rPr lang="es-ES" altLang="es-MX">
                <a:solidFill>
                  <a:srgbClr val="222222"/>
                </a:solidFill>
                <a:latin typeface="Times New Roman" panose="02020603050405020304" pitchFamily="18" charset="0"/>
                <a:cs typeface="Times New Roman" panose="02020603050405020304" pitchFamily="18" charset="0"/>
              </a:rPr>
              <a:t> en sus componentes químicos,  es decir, iones que lo componen:                                     , en este caso, siderita que se disocia en ion de </a:t>
            </a:r>
            <a:r>
              <a:rPr lang="es-ES" altLang="es-MX" b="1" i="1">
                <a:solidFill>
                  <a:srgbClr val="222222"/>
                </a:solidFill>
                <a:latin typeface="Times New Roman" panose="02020603050405020304" pitchFamily="18" charset="0"/>
                <a:cs typeface="Times New Roman" panose="02020603050405020304" pitchFamily="18" charset="0"/>
              </a:rPr>
              <a:t>hierro ferroso Fe</a:t>
            </a:r>
            <a:r>
              <a:rPr lang="es-ES" altLang="es-MX" b="1" i="1" baseline="30000">
                <a:solidFill>
                  <a:srgbClr val="222222"/>
                </a:solidFill>
                <a:latin typeface="Times New Roman" panose="02020603050405020304" pitchFamily="18" charset="0"/>
                <a:cs typeface="Times New Roman" panose="02020603050405020304" pitchFamily="18" charset="0"/>
              </a:rPr>
              <a:t>2+ </a:t>
            </a:r>
            <a:r>
              <a:rPr lang="es-ES" altLang="es-MX">
                <a:solidFill>
                  <a:srgbClr val="222222"/>
                </a:solidFill>
                <a:latin typeface="Times New Roman" panose="02020603050405020304" pitchFamily="18" charset="0"/>
                <a:cs typeface="Times New Roman" panose="02020603050405020304" pitchFamily="18" charset="0"/>
              </a:rPr>
              <a:t>y ion </a:t>
            </a:r>
            <a:r>
              <a:rPr lang="es-ES" altLang="es-MX" b="1">
                <a:solidFill>
                  <a:srgbClr val="222222"/>
                </a:solidFill>
                <a:latin typeface="Times New Roman" panose="02020603050405020304" pitchFamily="18" charset="0"/>
                <a:cs typeface="Times New Roman" panose="02020603050405020304" pitchFamily="18" charset="0"/>
              </a:rPr>
              <a:t>carbonato CO</a:t>
            </a:r>
            <a:r>
              <a:rPr lang="es-ES" altLang="es-MX" b="1" baseline="-25000">
                <a:solidFill>
                  <a:srgbClr val="222222"/>
                </a:solidFill>
                <a:latin typeface="Times New Roman" panose="02020603050405020304" pitchFamily="18" charset="0"/>
                <a:cs typeface="Times New Roman" panose="02020603050405020304" pitchFamily="18" charset="0"/>
              </a:rPr>
              <a:t>3</a:t>
            </a:r>
            <a:r>
              <a:rPr lang="es-ES" altLang="es-MX" b="1" baseline="30000">
                <a:solidFill>
                  <a:srgbClr val="222222"/>
                </a:solidFill>
                <a:latin typeface="Times New Roman" panose="02020603050405020304" pitchFamily="18" charset="0"/>
                <a:cs typeface="Times New Roman" panose="02020603050405020304" pitchFamily="18" charset="0"/>
              </a:rPr>
              <a:t>2- </a:t>
            </a:r>
            <a:r>
              <a:rPr lang="es-ES" altLang="es-MX" b="1">
                <a:solidFill>
                  <a:srgbClr val="222222"/>
                </a:solidFill>
                <a:latin typeface="Times New Roman" panose="02020603050405020304" pitchFamily="18" charset="0"/>
                <a:cs typeface="Times New Roman" panose="02020603050405020304" pitchFamily="18" charset="0"/>
              </a:rPr>
              <a:t> </a:t>
            </a:r>
          </a:p>
        </p:txBody>
      </p:sp>
      <p:graphicFrame>
        <p:nvGraphicFramePr>
          <p:cNvPr id="3075" name="Objeto 4"/>
          <p:cNvGraphicFramePr>
            <a:graphicFrameLocks noChangeAspect="1"/>
          </p:cNvGraphicFramePr>
          <p:nvPr/>
        </p:nvGraphicFramePr>
        <p:xfrm>
          <a:off x="1341438" y="1154113"/>
          <a:ext cx="2124075" cy="395287"/>
        </p:xfrm>
        <a:graphic>
          <a:graphicData uri="http://schemas.openxmlformats.org/presentationml/2006/ole">
            <mc:AlternateContent xmlns:mc="http://schemas.openxmlformats.org/markup-compatibility/2006">
              <mc:Choice xmlns:v="urn:schemas-microsoft-com:vml" Requires="v">
                <p:oleObj spid="_x0000_s3088" name="Equation" r:id="rId3" imgW="1091880" imgH="203040" progId="Equation.DSMT4">
                  <p:embed/>
                </p:oleObj>
              </mc:Choice>
              <mc:Fallback>
                <p:oleObj name="Equation" r:id="rId3" imgW="1091880" imgH="203040" progId="Equation.DSMT4">
                  <p:embed/>
                  <p:pic>
                    <p:nvPicPr>
                      <p:cNvPr id="0" name="Objeto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41438" y="1154113"/>
                        <a:ext cx="2124075" cy="395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076" name="Rectángulo 5"/>
          <p:cNvSpPr>
            <a:spLocks noChangeArrowheads="1"/>
          </p:cNvSpPr>
          <p:nvPr/>
        </p:nvSpPr>
        <p:spPr bwMode="auto">
          <a:xfrm>
            <a:off x="255588" y="1809750"/>
            <a:ext cx="11507787" cy="424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ES" altLang="es-MX">
                <a:latin typeface="Times New Roman" panose="02020603050405020304" pitchFamily="18" charset="0"/>
                <a:cs typeface="Times New Roman" panose="02020603050405020304" pitchFamily="18" charset="0"/>
              </a:rPr>
              <a:t>Aquí la constante de equilibrio </a:t>
            </a:r>
            <a:r>
              <a:rPr lang="es-ES" altLang="es-MX" b="1" i="1">
                <a:latin typeface="Times New Roman" panose="02020603050405020304" pitchFamily="18" charset="0"/>
                <a:cs typeface="Times New Roman" panose="02020603050405020304" pitchFamily="18" charset="0"/>
              </a:rPr>
              <a:t>K</a:t>
            </a:r>
            <a:r>
              <a:rPr lang="es-ES" altLang="es-MX" b="1" i="1" baseline="-25000">
                <a:latin typeface="Times New Roman" panose="02020603050405020304" pitchFamily="18" charset="0"/>
                <a:cs typeface="Times New Roman" panose="02020603050405020304" pitchFamily="18" charset="0"/>
              </a:rPr>
              <a:t>eq</a:t>
            </a:r>
            <a:r>
              <a:rPr lang="es-ES" altLang="es-MX">
                <a:latin typeface="Times New Roman" panose="02020603050405020304" pitchFamily="18" charset="0"/>
                <a:cs typeface="Times New Roman" panose="02020603050405020304" pitchFamily="18" charset="0"/>
              </a:rPr>
              <a:t> toma la forma de la constante del </a:t>
            </a:r>
            <a:r>
              <a:rPr lang="es-ES" altLang="es-MX" i="1">
                <a:latin typeface="Times New Roman" panose="02020603050405020304" pitchFamily="18" charset="0"/>
                <a:cs typeface="Times New Roman" panose="02020603050405020304" pitchFamily="18" charset="0"/>
              </a:rPr>
              <a:t>producto de solubilidad</a:t>
            </a:r>
            <a:r>
              <a:rPr lang="es-ES" altLang="es-MX">
                <a:latin typeface="Times New Roman" panose="02020603050405020304" pitchFamily="18" charset="0"/>
                <a:cs typeface="Times New Roman" panose="02020603050405020304" pitchFamily="18" charset="0"/>
              </a:rPr>
              <a:t> </a:t>
            </a:r>
            <a:r>
              <a:rPr lang="es-ES" altLang="es-MX" b="1" i="1">
                <a:latin typeface="Times New Roman" panose="02020603050405020304" pitchFamily="18" charset="0"/>
                <a:cs typeface="Times New Roman" panose="02020603050405020304" pitchFamily="18" charset="0"/>
              </a:rPr>
              <a:t>K</a:t>
            </a:r>
            <a:r>
              <a:rPr lang="es-ES" altLang="es-MX" b="1" i="1" baseline="-25000">
                <a:latin typeface="Times New Roman" panose="02020603050405020304" pitchFamily="18" charset="0"/>
                <a:cs typeface="Times New Roman" panose="02020603050405020304" pitchFamily="18" charset="0"/>
              </a:rPr>
              <a:t>SP</a:t>
            </a:r>
            <a:r>
              <a:rPr lang="es-ES" altLang="es-MX" b="1" i="1">
                <a:latin typeface="Times New Roman" panose="02020603050405020304" pitchFamily="18" charset="0"/>
                <a:cs typeface="Times New Roman" panose="02020603050405020304" pitchFamily="18" charset="0"/>
              </a:rPr>
              <a:t> Solubility Product </a:t>
            </a:r>
            <a:r>
              <a:rPr lang="es-ES" altLang="es-MX">
                <a:latin typeface="Times New Roman" panose="02020603050405020304" pitchFamily="18" charset="0"/>
                <a:cs typeface="Times New Roman" panose="02020603050405020304" pitchFamily="18" charset="0"/>
              </a:rPr>
              <a:t>(</a:t>
            </a:r>
            <a:r>
              <a:rPr lang="es-ES" altLang="es-MX" b="1" i="1" u="sng">
                <a:latin typeface="Times New Roman" panose="02020603050405020304" pitchFamily="18" charset="0"/>
                <a:cs typeface="Times New Roman" panose="02020603050405020304" pitchFamily="18" charset="0"/>
              </a:rPr>
              <a:t>SP</a:t>
            </a:r>
            <a:r>
              <a:rPr lang="es-ES" altLang="es-MX">
                <a:latin typeface="Times New Roman" panose="02020603050405020304" pitchFamily="18" charset="0"/>
                <a:cs typeface="Times New Roman" panose="02020603050405020304" pitchFamily="18" charset="0"/>
              </a:rPr>
              <a:t>). Hay que recordar que es la misma constante.  Para este tipo de reacciones incongruentes, como ya fue explicado antes, el procedimiento es así: Partimos de una reacción genérica AB↔A</a:t>
            </a:r>
            <a:r>
              <a:rPr lang="es-ES" altLang="es-MX" baseline="30000">
                <a:latin typeface="Times New Roman" panose="02020603050405020304" pitchFamily="18" charset="0"/>
                <a:cs typeface="Times New Roman" panose="02020603050405020304" pitchFamily="18" charset="0"/>
              </a:rPr>
              <a:t>+</a:t>
            </a:r>
            <a:r>
              <a:rPr lang="es-ES" altLang="es-MX">
                <a:latin typeface="Times New Roman" panose="02020603050405020304" pitchFamily="18" charset="0"/>
                <a:cs typeface="Times New Roman" panose="02020603050405020304" pitchFamily="18" charset="0"/>
              </a:rPr>
              <a:t>+B</a:t>
            </a:r>
            <a:r>
              <a:rPr lang="es-ES" altLang="es-MX" baseline="30000">
                <a:latin typeface="Times New Roman" panose="02020603050405020304" pitchFamily="18" charset="0"/>
                <a:cs typeface="Times New Roman" panose="02020603050405020304" pitchFamily="18" charset="0"/>
              </a:rPr>
              <a:t>-</a:t>
            </a:r>
            <a:r>
              <a:rPr lang="es-ES" altLang="es-MX">
                <a:latin typeface="Times New Roman" panose="02020603050405020304" pitchFamily="18" charset="0"/>
                <a:cs typeface="Times New Roman" panose="02020603050405020304" pitchFamily="18" charset="0"/>
              </a:rPr>
              <a:t>, en general sales que se disuelven                                tendremos que</a:t>
            </a:r>
          </a:p>
          <a:p>
            <a:pPr eaLnBrk="1" hangingPunct="1"/>
            <a:endParaRPr lang="es-ES" altLang="es-MX">
              <a:latin typeface="Times New Roman" panose="02020603050405020304" pitchFamily="18" charset="0"/>
              <a:cs typeface="Times New Roman" panose="02020603050405020304" pitchFamily="18" charset="0"/>
            </a:endParaRPr>
          </a:p>
          <a:p>
            <a:pPr eaLnBrk="1" hangingPunct="1"/>
            <a:endParaRPr lang="es-ES" altLang="es-MX">
              <a:latin typeface="Times New Roman" panose="02020603050405020304" pitchFamily="18" charset="0"/>
              <a:cs typeface="Times New Roman" panose="02020603050405020304" pitchFamily="18" charset="0"/>
            </a:endParaRPr>
          </a:p>
          <a:p>
            <a:pPr eaLnBrk="1" hangingPunct="1"/>
            <a:endParaRPr lang="es-ES" altLang="es-MX">
              <a:latin typeface="Times New Roman" panose="02020603050405020304" pitchFamily="18" charset="0"/>
              <a:cs typeface="Times New Roman" panose="02020603050405020304" pitchFamily="18" charset="0"/>
            </a:endParaRPr>
          </a:p>
          <a:p>
            <a:pPr eaLnBrk="1" hangingPunct="1"/>
            <a:r>
              <a:rPr lang="es-ES" altLang="es-MX">
                <a:latin typeface="Times New Roman" panose="02020603050405020304" pitchFamily="18" charset="0"/>
                <a:cs typeface="Times New Roman" panose="02020603050405020304" pitchFamily="18" charset="0"/>
              </a:rPr>
              <a:t>Donde            por ser solido tiene actividad=1 por lo que </a:t>
            </a:r>
            <a:r>
              <a:rPr lang="es-ES" altLang="es-MX" b="1" i="1">
                <a:latin typeface="Times New Roman" panose="02020603050405020304" pitchFamily="18" charset="0"/>
                <a:cs typeface="Times New Roman" panose="02020603050405020304" pitchFamily="18" charset="0"/>
              </a:rPr>
              <a:t>desaparece como denominador</a:t>
            </a:r>
            <a:r>
              <a:rPr lang="es-ES" altLang="es-MX">
                <a:latin typeface="Times New Roman" panose="02020603050405020304" pitchFamily="18" charset="0"/>
                <a:cs typeface="Times New Roman" panose="02020603050405020304" pitchFamily="18" charset="0"/>
              </a:rPr>
              <a:t> de la ecuación.</a:t>
            </a:r>
          </a:p>
          <a:p>
            <a:pPr eaLnBrk="1" hangingPunct="1"/>
            <a:endParaRPr lang="es-ES" altLang="es-MX">
              <a:latin typeface="Times New Roman" panose="02020603050405020304" pitchFamily="18" charset="0"/>
              <a:cs typeface="Times New Roman" panose="02020603050405020304" pitchFamily="18" charset="0"/>
            </a:endParaRPr>
          </a:p>
          <a:p>
            <a:pPr eaLnBrk="1" hangingPunct="1"/>
            <a:r>
              <a:rPr lang="es-ES" altLang="es-MX">
                <a:latin typeface="Times New Roman" panose="02020603050405020304" pitchFamily="18" charset="0"/>
                <a:cs typeface="Times New Roman" panose="02020603050405020304" pitchFamily="18" charset="0"/>
              </a:rPr>
              <a:t>Para nuestra reacción tendremos</a:t>
            </a:r>
          </a:p>
          <a:p>
            <a:pPr eaLnBrk="1" hangingPunct="1"/>
            <a:endParaRPr lang="es-ES" altLang="es-MX">
              <a:latin typeface="Times New Roman" panose="02020603050405020304" pitchFamily="18" charset="0"/>
              <a:cs typeface="Times New Roman" panose="02020603050405020304" pitchFamily="18" charset="0"/>
            </a:endParaRPr>
          </a:p>
          <a:p>
            <a:pPr eaLnBrk="1" hangingPunct="1"/>
            <a:endParaRPr lang="es-ES" altLang="es-MX">
              <a:latin typeface="Times New Roman" panose="02020603050405020304" pitchFamily="18" charset="0"/>
              <a:cs typeface="Times New Roman" panose="02020603050405020304" pitchFamily="18" charset="0"/>
            </a:endParaRPr>
          </a:p>
          <a:p>
            <a:pPr eaLnBrk="1" hangingPunct="1"/>
            <a:r>
              <a:rPr lang="es-ES" altLang="es-MX">
                <a:latin typeface="Times New Roman" panose="02020603050405020304" pitchFamily="18" charset="0"/>
                <a:cs typeface="Times New Roman" panose="02020603050405020304" pitchFamily="18" charset="0"/>
              </a:rPr>
              <a:t>Al trabajar en moles lo mismo es una mol de                  que una mol de               ,   por lo que se pueden intercambiar </a:t>
            </a:r>
          </a:p>
          <a:p>
            <a:pPr eaLnBrk="1" hangingPunct="1"/>
            <a:endParaRPr lang="es-ES" altLang="es-MX">
              <a:latin typeface="Times New Roman" panose="02020603050405020304" pitchFamily="18" charset="0"/>
              <a:cs typeface="Times New Roman" panose="02020603050405020304" pitchFamily="18" charset="0"/>
            </a:endParaRPr>
          </a:p>
          <a:p>
            <a:pPr eaLnBrk="1" hangingPunct="1"/>
            <a:r>
              <a:rPr lang="es-ES" altLang="es-MX">
                <a:latin typeface="Times New Roman" panose="02020603050405020304" pitchFamily="18" charset="0"/>
                <a:cs typeface="Times New Roman" panose="02020603050405020304" pitchFamily="18" charset="0"/>
              </a:rPr>
              <a:t>sustituyendo uno por otro.</a:t>
            </a:r>
            <a:endParaRPr lang="es-MX" altLang="es-MX">
              <a:latin typeface="Times New Roman" panose="02020603050405020304" pitchFamily="18" charset="0"/>
              <a:cs typeface="Times New Roman" panose="02020603050405020304" pitchFamily="18" charset="0"/>
            </a:endParaRPr>
          </a:p>
        </p:txBody>
      </p:sp>
      <p:graphicFrame>
        <p:nvGraphicFramePr>
          <p:cNvPr id="3077" name="Objeto 6"/>
          <p:cNvGraphicFramePr>
            <a:graphicFrameLocks noChangeAspect="1"/>
          </p:cNvGraphicFramePr>
          <p:nvPr/>
        </p:nvGraphicFramePr>
        <p:xfrm>
          <a:off x="1973263" y="2828925"/>
          <a:ext cx="7931150" cy="858838"/>
        </p:xfrm>
        <a:graphic>
          <a:graphicData uri="http://schemas.openxmlformats.org/presentationml/2006/ole">
            <mc:AlternateContent xmlns:mc="http://schemas.openxmlformats.org/markup-compatibility/2006">
              <mc:Choice xmlns:v="urn:schemas-microsoft-com:vml" Requires="v">
                <p:oleObj spid="_x0000_s3089" name="Equation" r:id="rId5" imgW="3530520" imgH="380880" progId="Equation.DSMT4">
                  <p:embed/>
                </p:oleObj>
              </mc:Choice>
              <mc:Fallback>
                <p:oleObj name="Equation" r:id="rId5" imgW="3530520" imgH="380880" progId="Equation.DSMT4">
                  <p:embed/>
                  <p:pic>
                    <p:nvPicPr>
                      <p:cNvPr id="0" name="Objeto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73263" y="2828925"/>
                        <a:ext cx="7931150" cy="85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78" name="Objeto 7"/>
          <p:cNvGraphicFramePr>
            <a:graphicFrameLocks noChangeAspect="1"/>
          </p:cNvGraphicFramePr>
          <p:nvPr/>
        </p:nvGraphicFramePr>
        <p:xfrm>
          <a:off x="9904413" y="2354263"/>
          <a:ext cx="1784350" cy="401637"/>
        </p:xfrm>
        <a:graphic>
          <a:graphicData uri="http://schemas.openxmlformats.org/presentationml/2006/ole">
            <mc:AlternateContent xmlns:mc="http://schemas.openxmlformats.org/markup-compatibility/2006">
              <mc:Choice xmlns:v="urn:schemas-microsoft-com:vml" Requires="v">
                <p:oleObj spid="_x0000_s3090" name="Equation" r:id="rId7" imgW="901440" imgH="203040" progId="Equation.DSMT4">
                  <p:embed/>
                </p:oleObj>
              </mc:Choice>
              <mc:Fallback>
                <p:oleObj name="Equation" r:id="rId7" imgW="901440" imgH="203040" progId="Equation.DSMT4">
                  <p:embed/>
                  <p:pic>
                    <p:nvPicPr>
                      <p:cNvPr id="0" name="Objeto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904413" y="2354263"/>
                        <a:ext cx="1784350"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79" name="Objeto 8"/>
          <p:cNvGraphicFramePr>
            <a:graphicFrameLocks noChangeAspect="1"/>
          </p:cNvGraphicFramePr>
          <p:nvPr/>
        </p:nvGraphicFramePr>
        <p:xfrm>
          <a:off x="992188" y="3795713"/>
          <a:ext cx="633412" cy="374650"/>
        </p:xfrm>
        <a:graphic>
          <a:graphicData uri="http://schemas.openxmlformats.org/presentationml/2006/ole">
            <mc:AlternateContent xmlns:mc="http://schemas.openxmlformats.org/markup-compatibility/2006">
              <mc:Choice xmlns:v="urn:schemas-microsoft-com:vml" Requires="v">
                <p:oleObj spid="_x0000_s3091" name="Equation" r:id="rId9" imgW="342720" imgH="203040" progId="Equation.DSMT4">
                  <p:embed/>
                </p:oleObj>
              </mc:Choice>
              <mc:Fallback>
                <p:oleObj name="Equation" r:id="rId9" imgW="342720" imgH="203040" progId="Equation.DSMT4">
                  <p:embed/>
                  <p:pic>
                    <p:nvPicPr>
                      <p:cNvPr id="0" name="Objeto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92188" y="3795713"/>
                        <a:ext cx="633412"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80" name="Objeto 9"/>
          <p:cNvGraphicFramePr>
            <a:graphicFrameLocks noChangeAspect="1"/>
          </p:cNvGraphicFramePr>
          <p:nvPr/>
        </p:nvGraphicFramePr>
        <p:xfrm>
          <a:off x="3495675" y="4121150"/>
          <a:ext cx="6257925" cy="727075"/>
        </p:xfrm>
        <a:graphic>
          <a:graphicData uri="http://schemas.openxmlformats.org/presentationml/2006/ole">
            <mc:AlternateContent xmlns:mc="http://schemas.openxmlformats.org/markup-compatibility/2006">
              <mc:Choice xmlns:v="urn:schemas-microsoft-com:vml" Requires="v">
                <p:oleObj spid="_x0000_s3092" name="Equation" r:id="rId11" imgW="3162240" imgH="368280" progId="Equation.DSMT4">
                  <p:embed/>
                </p:oleObj>
              </mc:Choice>
              <mc:Fallback>
                <p:oleObj name="Equation" r:id="rId11" imgW="3162240" imgH="368280" progId="Equation.DSMT4">
                  <p:embed/>
                  <p:pic>
                    <p:nvPicPr>
                      <p:cNvPr id="0" name="Objeto 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495675" y="4121150"/>
                        <a:ext cx="6257925" cy="72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81" name="Objeto 10"/>
          <p:cNvGraphicFramePr>
            <a:graphicFrameLocks noChangeAspect="1"/>
          </p:cNvGraphicFramePr>
          <p:nvPr/>
        </p:nvGraphicFramePr>
        <p:xfrm>
          <a:off x="4586288" y="5056188"/>
          <a:ext cx="841375" cy="481012"/>
        </p:xfrm>
        <a:graphic>
          <a:graphicData uri="http://schemas.openxmlformats.org/presentationml/2006/ole">
            <mc:AlternateContent xmlns:mc="http://schemas.openxmlformats.org/markup-compatibility/2006">
              <mc:Choice xmlns:v="urn:schemas-microsoft-com:vml" Requires="v">
                <p:oleObj spid="_x0000_s3093" name="Equation" r:id="rId13" imgW="355320" imgH="203040" progId="Equation.DSMT4">
                  <p:embed/>
                </p:oleObj>
              </mc:Choice>
              <mc:Fallback>
                <p:oleObj name="Equation" r:id="rId13" imgW="355320" imgH="203040" progId="Equation.DSMT4">
                  <p:embed/>
                  <p:pic>
                    <p:nvPicPr>
                      <p:cNvPr id="0" name="Objeto 10"/>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586288" y="5056188"/>
                        <a:ext cx="841375"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82" name="Objeto 11"/>
          <p:cNvGraphicFramePr>
            <a:graphicFrameLocks noChangeAspect="1"/>
          </p:cNvGraphicFramePr>
          <p:nvPr/>
        </p:nvGraphicFramePr>
        <p:xfrm>
          <a:off x="6948488" y="5078413"/>
          <a:ext cx="871537" cy="436562"/>
        </p:xfrm>
        <a:graphic>
          <a:graphicData uri="http://schemas.openxmlformats.org/presentationml/2006/ole">
            <mc:AlternateContent xmlns:mc="http://schemas.openxmlformats.org/markup-compatibility/2006">
              <mc:Choice xmlns:v="urn:schemas-microsoft-com:vml" Requires="v">
                <p:oleObj spid="_x0000_s3094" name="Equation" r:id="rId15" imgW="406080" imgH="203040" progId="Equation.DSMT4">
                  <p:embed/>
                </p:oleObj>
              </mc:Choice>
              <mc:Fallback>
                <p:oleObj name="Equation" r:id="rId15" imgW="406080" imgH="203040" progId="Equation.DSMT4">
                  <p:embed/>
                  <p:pic>
                    <p:nvPicPr>
                      <p:cNvPr id="0" name="Objeto 11"/>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948488" y="5078413"/>
                        <a:ext cx="871537" cy="43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83" name="Objeto 12"/>
          <p:cNvGraphicFramePr>
            <a:graphicFrameLocks noChangeAspect="1"/>
          </p:cNvGraphicFramePr>
          <p:nvPr/>
        </p:nvGraphicFramePr>
        <p:xfrm>
          <a:off x="3752850" y="5546725"/>
          <a:ext cx="3925888" cy="523875"/>
        </p:xfrm>
        <a:graphic>
          <a:graphicData uri="http://schemas.openxmlformats.org/presentationml/2006/ole">
            <mc:AlternateContent xmlns:mc="http://schemas.openxmlformats.org/markup-compatibility/2006">
              <mc:Choice xmlns:v="urn:schemas-microsoft-com:vml" Requires="v">
                <p:oleObj spid="_x0000_s3095" name="Equation" r:id="rId17" imgW="1714320" imgH="228600" progId="Equation.DSMT4">
                  <p:embed/>
                </p:oleObj>
              </mc:Choice>
              <mc:Fallback>
                <p:oleObj name="Equation" r:id="rId17" imgW="1714320" imgH="228600" progId="Equation.DSMT4">
                  <p:embed/>
                  <p:pic>
                    <p:nvPicPr>
                      <p:cNvPr id="0" name="Objeto 12"/>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752850" y="5546725"/>
                        <a:ext cx="39258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3" name="Conector recto de flecha 2"/>
          <p:cNvCxnSpPr/>
          <p:nvPr/>
        </p:nvCxnSpPr>
        <p:spPr>
          <a:xfrm flipV="1">
            <a:off x="6948488" y="3516313"/>
            <a:ext cx="588962" cy="2794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Conector recto de flecha 14"/>
          <p:cNvCxnSpPr/>
          <p:nvPr/>
        </p:nvCxnSpPr>
        <p:spPr>
          <a:xfrm flipV="1">
            <a:off x="6948488" y="3417888"/>
            <a:ext cx="2239962" cy="3778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Conector recto de flecha 16"/>
          <p:cNvCxnSpPr/>
          <p:nvPr/>
        </p:nvCxnSpPr>
        <p:spPr>
          <a:xfrm flipH="1">
            <a:off x="7242175" y="3533775"/>
            <a:ext cx="295275" cy="99853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Conector recto de flecha 19"/>
          <p:cNvCxnSpPr/>
          <p:nvPr/>
        </p:nvCxnSpPr>
        <p:spPr>
          <a:xfrm flipV="1">
            <a:off x="7678738" y="4616450"/>
            <a:ext cx="1225550" cy="889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ángulo 3"/>
          <p:cNvSpPr>
            <a:spLocks noChangeArrowheads="1"/>
          </p:cNvSpPr>
          <p:nvPr/>
        </p:nvSpPr>
        <p:spPr bwMode="auto">
          <a:xfrm>
            <a:off x="339725" y="244475"/>
            <a:ext cx="11368088" cy="424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ES" altLang="es-MX">
                <a:latin typeface="Times New Roman" panose="02020603050405020304" pitchFamily="18" charset="0"/>
                <a:cs typeface="Times New Roman" panose="02020603050405020304" pitchFamily="18" charset="0"/>
              </a:rPr>
              <a:t>Siguiendo con la explicación, por ser ambos componentes una mol,  se puede sustituir uno por otro, por ejemplo:</a:t>
            </a:r>
          </a:p>
          <a:p>
            <a:pPr eaLnBrk="1" hangingPunct="1"/>
            <a:endParaRPr lang="es-ES" altLang="es-MX">
              <a:latin typeface="Times New Roman" panose="02020603050405020304" pitchFamily="18" charset="0"/>
              <a:cs typeface="Times New Roman" panose="02020603050405020304" pitchFamily="18" charset="0"/>
            </a:endParaRPr>
          </a:p>
          <a:p>
            <a:pPr eaLnBrk="1" hangingPunct="1"/>
            <a:endParaRPr lang="es-ES" altLang="es-MX">
              <a:latin typeface="Times New Roman" panose="02020603050405020304" pitchFamily="18" charset="0"/>
              <a:cs typeface="Times New Roman" panose="02020603050405020304" pitchFamily="18" charset="0"/>
            </a:endParaRPr>
          </a:p>
          <a:p>
            <a:pPr eaLnBrk="1" hangingPunct="1"/>
            <a:endParaRPr lang="es-ES" altLang="es-MX">
              <a:latin typeface="Times New Roman" panose="02020603050405020304" pitchFamily="18" charset="0"/>
              <a:cs typeface="Times New Roman" panose="02020603050405020304" pitchFamily="18" charset="0"/>
            </a:endParaRPr>
          </a:p>
          <a:p>
            <a:pPr eaLnBrk="1" hangingPunct="1"/>
            <a:r>
              <a:rPr lang="es-ES" altLang="es-MX">
                <a:latin typeface="Times New Roman" panose="02020603050405020304" pitchFamily="18" charset="0"/>
                <a:cs typeface="Times New Roman" panose="02020603050405020304" pitchFamily="18" charset="0"/>
              </a:rPr>
              <a:t>Por lo que en la K</a:t>
            </a:r>
            <a:r>
              <a:rPr lang="es-ES" altLang="es-MX" baseline="-25000">
                <a:latin typeface="Times New Roman" panose="02020603050405020304" pitchFamily="18" charset="0"/>
                <a:cs typeface="Times New Roman" panose="02020603050405020304" pitchFamily="18" charset="0"/>
              </a:rPr>
              <a:t>sp</a:t>
            </a:r>
            <a:r>
              <a:rPr lang="es-ES" altLang="es-MX">
                <a:latin typeface="Times New Roman" panose="02020603050405020304" pitchFamily="18" charset="0"/>
                <a:cs typeface="Times New Roman" panose="02020603050405020304" pitchFamily="18" charset="0"/>
              </a:rPr>
              <a:t> de equilibrio toma cualquiera de las formas siguientes:</a:t>
            </a:r>
          </a:p>
          <a:p>
            <a:pPr eaLnBrk="1" hangingPunct="1"/>
            <a:endParaRPr lang="es-ES" altLang="es-MX">
              <a:latin typeface="Times New Roman" panose="02020603050405020304" pitchFamily="18" charset="0"/>
              <a:cs typeface="Times New Roman" panose="02020603050405020304" pitchFamily="18" charset="0"/>
            </a:endParaRPr>
          </a:p>
          <a:p>
            <a:pPr eaLnBrk="1" hangingPunct="1"/>
            <a:r>
              <a:rPr lang="es-ES" altLang="es-MX">
                <a:latin typeface="Times New Roman" panose="02020603050405020304" pitchFamily="18" charset="0"/>
                <a:cs typeface="Times New Roman" panose="02020603050405020304" pitchFamily="18" charset="0"/>
              </a:rPr>
              <a:t>Ahora calculemos la </a:t>
            </a:r>
            <a:r>
              <a:rPr lang="el-GR" altLang="es-MX">
                <a:latin typeface="Times New Roman" panose="02020603050405020304" pitchFamily="18" charset="0"/>
                <a:cs typeface="Times New Roman" panose="02020603050405020304" pitchFamily="18" charset="0"/>
              </a:rPr>
              <a:t>Δ</a:t>
            </a:r>
            <a:r>
              <a:rPr lang="es-MX" altLang="es-MX">
                <a:latin typeface="Times New Roman" panose="02020603050405020304" pitchFamily="18" charset="0"/>
                <a:cs typeface="Times New Roman" panose="02020603050405020304" pitchFamily="18" charset="0"/>
              </a:rPr>
              <a:t>G</a:t>
            </a:r>
            <a:r>
              <a:rPr lang="es-MX" altLang="es-MX" baseline="-25000">
                <a:latin typeface="Times New Roman" panose="02020603050405020304" pitchFamily="18" charset="0"/>
                <a:cs typeface="Times New Roman" panose="02020603050405020304" pitchFamily="18" charset="0"/>
              </a:rPr>
              <a:t>r</a:t>
            </a:r>
            <a:r>
              <a:rPr lang="es-MX" altLang="es-MX" baseline="30000">
                <a:latin typeface="Times New Roman" panose="02020603050405020304" pitchFamily="18" charset="0"/>
                <a:cs typeface="Times New Roman" panose="02020603050405020304" pitchFamily="18" charset="0"/>
              </a:rPr>
              <a:t>0</a:t>
            </a:r>
            <a:r>
              <a:rPr lang="es-MX" altLang="es-MX">
                <a:latin typeface="Times New Roman" panose="02020603050405020304" pitchFamily="18" charset="0"/>
                <a:cs typeface="Times New Roman" panose="02020603050405020304" pitchFamily="18" charset="0"/>
              </a:rPr>
              <a:t> para nuestra reacción</a:t>
            </a:r>
            <a:r>
              <a:rPr lang="es-ES" altLang="es-MX">
                <a:latin typeface="Times New Roman" panose="02020603050405020304" pitchFamily="18" charset="0"/>
                <a:cs typeface="Times New Roman" panose="02020603050405020304" pitchFamily="18" charset="0"/>
              </a:rPr>
              <a:t>                                             con los siguientes datos:</a:t>
            </a:r>
          </a:p>
          <a:p>
            <a:pPr eaLnBrk="1" hangingPunct="1"/>
            <a:endParaRPr lang="es-ES" altLang="es-MX">
              <a:latin typeface="Times New Roman" panose="02020603050405020304" pitchFamily="18" charset="0"/>
              <a:cs typeface="Times New Roman" panose="02020603050405020304" pitchFamily="18" charset="0"/>
            </a:endParaRPr>
          </a:p>
          <a:p>
            <a:pPr eaLnBrk="1" hangingPunct="1"/>
            <a:endParaRPr lang="es-ES" altLang="es-MX">
              <a:latin typeface="Times New Roman" panose="02020603050405020304" pitchFamily="18" charset="0"/>
              <a:cs typeface="Times New Roman" panose="02020603050405020304" pitchFamily="18" charset="0"/>
            </a:endParaRPr>
          </a:p>
          <a:p>
            <a:pPr eaLnBrk="1" hangingPunct="1"/>
            <a:endParaRPr lang="es-ES" altLang="es-MX">
              <a:latin typeface="Times New Roman" panose="02020603050405020304" pitchFamily="18" charset="0"/>
              <a:cs typeface="Times New Roman" panose="02020603050405020304" pitchFamily="18" charset="0"/>
            </a:endParaRPr>
          </a:p>
          <a:p>
            <a:pPr eaLnBrk="1" hangingPunct="1"/>
            <a:endParaRPr lang="es-ES" altLang="es-MX">
              <a:latin typeface="Times New Roman" panose="02020603050405020304" pitchFamily="18" charset="0"/>
              <a:cs typeface="Times New Roman" panose="02020603050405020304" pitchFamily="18" charset="0"/>
            </a:endParaRPr>
          </a:p>
          <a:p>
            <a:pPr eaLnBrk="1" hangingPunct="1"/>
            <a:endParaRPr lang="es-ES" altLang="es-MX">
              <a:latin typeface="Times New Roman" panose="02020603050405020304" pitchFamily="18" charset="0"/>
              <a:cs typeface="Times New Roman" panose="02020603050405020304" pitchFamily="18" charset="0"/>
            </a:endParaRPr>
          </a:p>
          <a:p>
            <a:pPr eaLnBrk="1" hangingPunct="1"/>
            <a:endParaRPr lang="es-ES" altLang="es-MX">
              <a:latin typeface="Times New Roman" panose="02020603050405020304" pitchFamily="18" charset="0"/>
              <a:cs typeface="Times New Roman" panose="02020603050405020304" pitchFamily="18" charset="0"/>
            </a:endParaRPr>
          </a:p>
          <a:p>
            <a:pPr eaLnBrk="1" hangingPunct="1"/>
            <a:r>
              <a:rPr lang="es-ES" altLang="es-MX">
                <a:latin typeface="Times New Roman" panose="02020603050405020304" pitchFamily="18" charset="0"/>
                <a:cs typeface="Times New Roman" panose="02020603050405020304" pitchFamily="18" charset="0"/>
              </a:rPr>
              <a:t>El signo positivo de </a:t>
            </a:r>
            <a:r>
              <a:rPr lang="el-GR" altLang="es-MX">
                <a:latin typeface="Times New Roman" panose="02020603050405020304" pitchFamily="18" charset="0"/>
                <a:cs typeface="Times New Roman" panose="02020603050405020304" pitchFamily="18" charset="0"/>
              </a:rPr>
              <a:t>Δ</a:t>
            </a:r>
            <a:r>
              <a:rPr lang="es-MX" altLang="es-MX">
                <a:latin typeface="Times New Roman" panose="02020603050405020304" pitchFamily="18" charset="0"/>
                <a:cs typeface="Times New Roman" panose="02020603050405020304" pitchFamily="18" charset="0"/>
              </a:rPr>
              <a:t>G</a:t>
            </a:r>
            <a:r>
              <a:rPr lang="es-MX" altLang="es-MX" baseline="-25000">
                <a:latin typeface="Times New Roman" panose="02020603050405020304" pitchFamily="18" charset="0"/>
                <a:cs typeface="Times New Roman" panose="02020603050405020304" pitchFamily="18" charset="0"/>
              </a:rPr>
              <a:t>r</a:t>
            </a:r>
            <a:r>
              <a:rPr lang="es-MX" altLang="es-MX" baseline="30000">
                <a:latin typeface="Times New Roman" panose="02020603050405020304" pitchFamily="18" charset="0"/>
                <a:cs typeface="Times New Roman" panose="02020603050405020304" pitchFamily="18" charset="0"/>
              </a:rPr>
              <a:t>0</a:t>
            </a:r>
            <a:r>
              <a:rPr lang="es-MX" altLang="es-MX">
                <a:latin typeface="Times New Roman" panose="02020603050405020304" pitchFamily="18" charset="0"/>
                <a:cs typeface="Times New Roman" panose="02020603050405020304" pitchFamily="18" charset="0"/>
              </a:rPr>
              <a:t> indica qua a condiciones estándar, en concentración (</a:t>
            </a:r>
            <a:r>
              <a:rPr lang="es-MX" altLang="es-MX" b="1">
                <a:latin typeface="Times New Roman" panose="02020603050405020304" pitchFamily="18" charset="0"/>
                <a:cs typeface="Times New Roman" panose="02020603050405020304" pitchFamily="18" charset="0"/>
              </a:rPr>
              <a:t>1</a:t>
            </a:r>
            <a:r>
              <a:rPr lang="es-MX" altLang="es-MX" b="1" i="1">
                <a:latin typeface="Times New Roman" panose="02020603050405020304" pitchFamily="18" charset="0"/>
                <a:cs typeface="Times New Roman" panose="02020603050405020304" pitchFamily="18" charset="0"/>
              </a:rPr>
              <a:t>m</a:t>
            </a:r>
            <a:r>
              <a:rPr lang="es-MX" altLang="es-MX" b="1">
                <a:latin typeface="Times New Roman" panose="02020603050405020304" pitchFamily="18" charset="0"/>
                <a:cs typeface="Times New Roman" panose="02020603050405020304" pitchFamily="18" charset="0"/>
              </a:rPr>
              <a:t>)</a:t>
            </a:r>
            <a:r>
              <a:rPr lang="es-MX" altLang="es-MX">
                <a:latin typeface="Times New Roman" panose="02020603050405020304" pitchFamily="18" charset="0"/>
                <a:cs typeface="Times New Roman" panose="02020603050405020304" pitchFamily="18" charset="0"/>
              </a:rPr>
              <a:t> 1 molar, </a:t>
            </a:r>
            <a:r>
              <a:rPr lang="es-MX" altLang="es-MX" b="1">
                <a:solidFill>
                  <a:srgbClr val="FF0000"/>
                </a:solidFill>
                <a:latin typeface="Times New Roman" panose="02020603050405020304" pitchFamily="18" charset="0"/>
                <a:cs typeface="Times New Roman" panose="02020603050405020304" pitchFamily="18" charset="0"/>
              </a:rPr>
              <a:t>la reacción ocurre hacia la izquierda</a:t>
            </a:r>
            <a:r>
              <a:rPr lang="es-MX" altLang="es-MX">
                <a:latin typeface="Times New Roman" panose="02020603050405020304" pitchFamily="18" charset="0"/>
                <a:cs typeface="Times New Roman" panose="02020603050405020304" pitchFamily="18" charset="0"/>
              </a:rPr>
              <a:t>, los iones reaccionan para precipitar el solido. Ahora calculamos la </a:t>
            </a:r>
            <a:r>
              <a:rPr lang="es-MX" altLang="es-MX" b="1" i="1">
                <a:latin typeface="Times New Roman" panose="02020603050405020304" pitchFamily="18" charset="0"/>
                <a:cs typeface="Times New Roman" panose="02020603050405020304" pitchFamily="18" charset="0"/>
              </a:rPr>
              <a:t>K</a:t>
            </a:r>
            <a:r>
              <a:rPr lang="es-MX" altLang="es-MX" b="1" i="1" baseline="-25000">
                <a:latin typeface="Times New Roman" panose="02020603050405020304" pitchFamily="18" charset="0"/>
                <a:cs typeface="Times New Roman" panose="02020603050405020304" pitchFamily="18" charset="0"/>
              </a:rPr>
              <a:t>sp</a:t>
            </a:r>
            <a:r>
              <a:rPr lang="es-MX" altLang="es-MX">
                <a:latin typeface="Times New Roman" panose="02020603050405020304" pitchFamily="18" charset="0"/>
                <a:cs typeface="Times New Roman" panose="02020603050405020304" pitchFamily="18" charset="0"/>
              </a:rPr>
              <a:t>, utilizando el valor de </a:t>
            </a:r>
            <a:r>
              <a:rPr lang="el-GR" altLang="es-MX">
                <a:latin typeface="Times New Roman" panose="02020603050405020304" pitchFamily="18" charset="0"/>
                <a:cs typeface="Times New Roman" panose="02020603050405020304" pitchFamily="18" charset="0"/>
              </a:rPr>
              <a:t>Δ</a:t>
            </a:r>
            <a:r>
              <a:rPr lang="es-MX" altLang="es-MX">
                <a:latin typeface="Times New Roman" panose="02020603050405020304" pitchFamily="18" charset="0"/>
                <a:cs typeface="Times New Roman" panose="02020603050405020304" pitchFamily="18" charset="0"/>
              </a:rPr>
              <a:t>G</a:t>
            </a:r>
            <a:r>
              <a:rPr lang="es-MX" altLang="es-MX" baseline="-25000">
                <a:latin typeface="Times New Roman" panose="02020603050405020304" pitchFamily="18" charset="0"/>
                <a:cs typeface="Times New Roman" panose="02020603050405020304" pitchFamily="18" charset="0"/>
              </a:rPr>
              <a:t>r</a:t>
            </a:r>
            <a:r>
              <a:rPr lang="es-MX" altLang="es-MX" baseline="30000">
                <a:latin typeface="Times New Roman" panose="02020603050405020304" pitchFamily="18" charset="0"/>
                <a:cs typeface="Times New Roman" panose="02020603050405020304" pitchFamily="18" charset="0"/>
              </a:rPr>
              <a:t>0</a:t>
            </a:r>
            <a:r>
              <a:rPr lang="es-MX" altLang="es-MX">
                <a:latin typeface="Times New Roman" panose="02020603050405020304" pitchFamily="18" charset="0"/>
                <a:cs typeface="Times New Roman" panose="02020603050405020304" pitchFamily="18" charset="0"/>
              </a:rPr>
              <a:t>=59928</a:t>
            </a:r>
            <a:endParaRPr lang="es-ES" altLang="es-MX">
              <a:latin typeface="Times New Roman" panose="02020603050405020304" pitchFamily="18" charset="0"/>
              <a:cs typeface="Times New Roman" panose="02020603050405020304" pitchFamily="18" charset="0"/>
            </a:endParaRPr>
          </a:p>
        </p:txBody>
      </p:sp>
      <p:graphicFrame>
        <p:nvGraphicFramePr>
          <p:cNvPr id="4099" name="Objeto 4"/>
          <p:cNvGraphicFramePr>
            <a:graphicFrameLocks noChangeAspect="1"/>
          </p:cNvGraphicFramePr>
          <p:nvPr/>
        </p:nvGraphicFramePr>
        <p:xfrm>
          <a:off x="2581275" y="641350"/>
          <a:ext cx="5702300" cy="546100"/>
        </p:xfrm>
        <a:graphic>
          <a:graphicData uri="http://schemas.openxmlformats.org/presentationml/2006/ole">
            <mc:AlternateContent xmlns:mc="http://schemas.openxmlformats.org/markup-compatibility/2006">
              <mc:Choice xmlns:v="urn:schemas-microsoft-com:vml" Requires="v">
                <p:oleObj spid="_x0000_s4122" name="Equation" r:id="rId4" imgW="2387520" imgH="228600" progId="Equation.DSMT4">
                  <p:embed/>
                </p:oleObj>
              </mc:Choice>
              <mc:Fallback>
                <p:oleObj name="Equation" r:id="rId4" imgW="2387520" imgH="228600" progId="Equation.DSMT4">
                  <p:embed/>
                  <p:pic>
                    <p:nvPicPr>
                      <p:cNvPr id="0" name="Objeto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81275" y="641350"/>
                        <a:ext cx="5702300"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100" name="Objeto 5"/>
          <p:cNvGraphicFramePr>
            <a:graphicFrameLocks noChangeAspect="1"/>
          </p:cNvGraphicFramePr>
          <p:nvPr/>
        </p:nvGraphicFramePr>
        <p:xfrm>
          <a:off x="7327900" y="1277938"/>
          <a:ext cx="4165600" cy="477837"/>
        </p:xfrm>
        <a:graphic>
          <a:graphicData uri="http://schemas.openxmlformats.org/presentationml/2006/ole">
            <mc:AlternateContent xmlns:mc="http://schemas.openxmlformats.org/markup-compatibility/2006">
              <mc:Choice xmlns:v="urn:schemas-microsoft-com:vml" Requires="v">
                <p:oleObj spid="_x0000_s4123" name="Equation" r:id="rId6" imgW="1993680" imgH="228600" progId="Equation.DSMT4">
                  <p:embed/>
                </p:oleObj>
              </mc:Choice>
              <mc:Fallback>
                <p:oleObj name="Equation" r:id="rId6" imgW="1993680" imgH="228600" progId="Equation.DSMT4">
                  <p:embed/>
                  <p:pic>
                    <p:nvPicPr>
                      <p:cNvPr id="0" name="Objeto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27900" y="1277938"/>
                        <a:ext cx="4165600"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101" name="Objeto 6"/>
          <p:cNvGraphicFramePr>
            <a:graphicFrameLocks noChangeAspect="1"/>
          </p:cNvGraphicFramePr>
          <p:nvPr/>
        </p:nvGraphicFramePr>
        <p:xfrm>
          <a:off x="4903788" y="1868488"/>
          <a:ext cx="2424112" cy="452437"/>
        </p:xfrm>
        <a:graphic>
          <a:graphicData uri="http://schemas.openxmlformats.org/presentationml/2006/ole">
            <mc:AlternateContent xmlns:mc="http://schemas.openxmlformats.org/markup-compatibility/2006">
              <mc:Choice xmlns:v="urn:schemas-microsoft-com:vml" Requires="v">
                <p:oleObj spid="_x0000_s4124" name="Equation" r:id="rId8" imgW="1091880" imgH="203040" progId="Equation.DSMT4">
                  <p:embed/>
                </p:oleObj>
              </mc:Choice>
              <mc:Fallback>
                <p:oleObj name="Equation" r:id="rId8" imgW="1091880" imgH="203040" progId="Equation.DSMT4">
                  <p:embed/>
                  <p:pic>
                    <p:nvPicPr>
                      <p:cNvPr id="0" name="Objeto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903788" y="1868488"/>
                        <a:ext cx="2424112" cy="45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102" name="Objeto 7"/>
          <p:cNvGraphicFramePr>
            <a:graphicFrameLocks noChangeAspect="1"/>
          </p:cNvGraphicFramePr>
          <p:nvPr/>
        </p:nvGraphicFramePr>
        <p:xfrm>
          <a:off x="460375" y="2432050"/>
          <a:ext cx="3600450" cy="1314450"/>
        </p:xfrm>
        <a:graphic>
          <a:graphicData uri="http://schemas.openxmlformats.org/presentationml/2006/ole">
            <mc:AlternateContent xmlns:mc="http://schemas.openxmlformats.org/markup-compatibility/2006">
              <mc:Choice xmlns:v="urn:schemas-microsoft-com:vml" Requires="v">
                <p:oleObj spid="_x0000_s4125" name="Equation" r:id="rId10" imgW="2120760" imgH="774360" progId="Equation.DSMT4">
                  <p:embed/>
                </p:oleObj>
              </mc:Choice>
              <mc:Fallback>
                <p:oleObj name="Equation" r:id="rId10" imgW="2120760" imgH="774360" progId="Equation.DSMT4">
                  <p:embed/>
                  <p:pic>
                    <p:nvPicPr>
                      <p:cNvPr id="0" name="Objeto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60375" y="2432050"/>
                        <a:ext cx="3600450"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103" name="Rectangle 2"/>
          <p:cNvSpPr>
            <a:spLocks noChangeArrowheads="1"/>
          </p:cNvSpPr>
          <p:nvPr/>
        </p:nvSpPr>
        <p:spPr bwMode="auto">
          <a:xfrm>
            <a:off x="4549775" y="285908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s-MX" altLang="es-MX"/>
          </a:p>
        </p:txBody>
      </p:sp>
      <p:graphicFrame>
        <p:nvGraphicFramePr>
          <p:cNvPr id="4104" name="Objeto 9"/>
          <p:cNvGraphicFramePr>
            <a:graphicFrameLocks noChangeAspect="1"/>
          </p:cNvGraphicFramePr>
          <p:nvPr/>
        </p:nvGraphicFramePr>
        <p:xfrm>
          <a:off x="4549775" y="2770188"/>
          <a:ext cx="7042150" cy="538162"/>
        </p:xfrm>
        <a:graphic>
          <a:graphicData uri="http://schemas.openxmlformats.org/presentationml/2006/ole">
            <mc:AlternateContent xmlns:mc="http://schemas.openxmlformats.org/markup-compatibility/2006">
              <mc:Choice xmlns:v="urn:schemas-microsoft-com:vml" Requires="v">
                <p:oleObj spid="_x0000_s4126" name="Equation" r:id="rId12" imgW="2374560" imgH="190440" progId="Equation.DSMT4">
                  <p:embed/>
                </p:oleObj>
              </mc:Choice>
              <mc:Fallback>
                <p:oleObj name="Equation" r:id="rId12" imgW="2374560" imgH="190440" progId="Equation.DSMT4">
                  <p:embed/>
                  <p:pic>
                    <p:nvPicPr>
                      <p:cNvPr id="0" name="Objeto 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549775" y="2770188"/>
                        <a:ext cx="7042150" cy="538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105" name="Objeto 10"/>
          <p:cNvGraphicFramePr>
            <a:graphicFrameLocks noChangeAspect="1"/>
          </p:cNvGraphicFramePr>
          <p:nvPr/>
        </p:nvGraphicFramePr>
        <p:xfrm>
          <a:off x="304800" y="4589463"/>
          <a:ext cx="1609725" cy="400050"/>
        </p:xfrm>
        <a:graphic>
          <a:graphicData uri="http://schemas.openxmlformats.org/presentationml/2006/ole">
            <mc:AlternateContent xmlns:mc="http://schemas.openxmlformats.org/markup-compatibility/2006">
              <mc:Choice xmlns:v="urn:schemas-microsoft-com:vml" Requires="v">
                <p:oleObj spid="_x0000_s4127" name="Equation" r:id="rId14" imgW="774364" imgH="190417" progId="Equation.DSMT4">
                  <p:embed/>
                </p:oleObj>
              </mc:Choice>
              <mc:Fallback>
                <p:oleObj name="Equation" r:id="rId14" imgW="774364" imgH="190417" progId="Equation.DSMT4">
                  <p:embed/>
                  <p:pic>
                    <p:nvPicPr>
                      <p:cNvPr id="0" name="Objeto 1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04800" y="4589463"/>
                        <a:ext cx="16097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106" name="Objeto 11"/>
          <p:cNvGraphicFramePr>
            <a:graphicFrameLocks noChangeAspect="1"/>
          </p:cNvGraphicFramePr>
          <p:nvPr/>
        </p:nvGraphicFramePr>
        <p:xfrm>
          <a:off x="2779713" y="4476750"/>
          <a:ext cx="2251075" cy="603250"/>
        </p:xfrm>
        <a:graphic>
          <a:graphicData uri="http://schemas.openxmlformats.org/presentationml/2006/ole">
            <mc:AlternateContent xmlns:mc="http://schemas.openxmlformats.org/markup-compatibility/2006">
              <mc:Choice xmlns:v="urn:schemas-microsoft-com:vml" Requires="v">
                <p:oleObj spid="_x0000_s4128" name="Equation" r:id="rId16" imgW="1562040" imgH="419040" progId="Equation.DSMT4">
                  <p:embed/>
                </p:oleObj>
              </mc:Choice>
              <mc:Fallback>
                <p:oleObj name="Equation" r:id="rId16" imgW="1562040" imgH="419040" progId="Equation.DSMT4">
                  <p:embed/>
                  <p:pic>
                    <p:nvPicPr>
                      <p:cNvPr id="0" name="Objeto 11"/>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779713" y="4476750"/>
                        <a:ext cx="2251075"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107" name="Rectangle 11"/>
          <p:cNvSpPr>
            <a:spLocks noChangeArrowheads="1"/>
          </p:cNvSpPr>
          <p:nvPr/>
        </p:nvSpPr>
        <p:spPr bwMode="auto">
          <a:xfrm>
            <a:off x="538163" y="427037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s-MX" altLang="es-MX"/>
          </a:p>
        </p:txBody>
      </p:sp>
      <p:sp>
        <p:nvSpPr>
          <p:cNvPr id="4108" name="Rectangle 12"/>
          <p:cNvSpPr>
            <a:spLocks noChangeArrowheads="1"/>
          </p:cNvSpPr>
          <p:nvPr/>
        </p:nvSpPr>
        <p:spPr bwMode="auto">
          <a:xfrm>
            <a:off x="195263" y="47275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s-MX" altLang="es-MX"/>
          </a:p>
        </p:txBody>
      </p:sp>
      <p:sp>
        <p:nvSpPr>
          <p:cNvPr id="4109" name="Rectangle 15"/>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s-MX" altLang="es-MX"/>
          </a:p>
        </p:txBody>
      </p:sp>
      <p:graphicFrame>
        <p:nvGraphicFramePr>
          <p:cNvPr id="4110" name="Objeto 17"/>
          <p:cNvGraphicFramePr>
            <a:graphicFrameLocks noChangeAspect="1"/>
          </p:cNvGraphicFramePr>
          <p:nvPr/>
        </p:nvGraphicFramePr>
        <p:xfrm>
          <a:off x="414338" y="5162550"/>
          <a:ext cx="3832225" cy="1498600"/>
        </p:xfrm>
        <a:graphic>
          <a:graphicData uri="http://schemas.openxmlformats.org/presentationml/2006/ole">
            <mc:AlternateContent xmlns:mc="http://schemas.openxmlformats.org/markup-compatibility/2006">
              <mc:Choice xmlns:v="urn:schemas-microsoft-com:vml" Requires="v">
                <p:oleObj spid="_x0000_s4129" name="Equation" r:id="rId18" imgW="2819160" imgH="1117440" progId="Equation.DSMT4">
                  <p:embed/>
                </p:oleObj>
              </mc:Choice>
              <mc:Fallback>
                <p:oleObj name="Equation" r:id="rId18" imgW="2819160" imgH="1117440" progId="Equation.DSMT4">
                  <p:embed/>
                  <p:pic>
                    <p:nvPicPr>
                      <p:cNvPr id="0" name="Objeto 17"/>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414338" y="5162550"/>
                        <a:ext cx="3832225" cy="1498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111" name="Rectangle 17"/>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s-MX" altLang="es-MX"/>
          </a:p>
        </p:txBody>
      </p:sp>
      <p:graphicFrame>
        <p:nvGraphicFramePr>
          <p:cNvPr id="4112" name="Objeto 19"/>
          <p:cNvGraphicFramePr>
            <a:graphicFrameLocks noChangeAspect="1"/>
          </p:cNvGraphicFramePr>
          <p:nvPr/>
        </p:nvGraphicFramePr>
        <p:xfrm>
          <a:off x="5843588" y="5151438"/>
          <a:ext cx="5932487" cy="785812"/>
        </p:xfrm>
        <a:graphic>
          <a:graphicData uri="http://schemas.openxmlformats.org/presentationml/2006/ole">
            <mc:AlternateContent xmlns:mc="http://schemas.openxmlformats.org/markup-compatibility/2006">
              <mc:Choice xmlns:v="urn:schemas-microsoft-com:vml" Requires="v">
                <p:oleObj spid="_x0000_s4130" name="Equation" r:id="rId20" imgW="3124080" imgH="419040" progId="Equation.DSMT4">
                  <p:embed/>
                </p:oleObj>
              </mc:Choice>
              <mc:Fallback>
                <p:oleObj name="Equation" r:id="rId20" imgW="3124080" imgH="419040" progId="Equation.DSMT4">
                  <p:embed/>
                  <p:pic>
                    <p:nvPicPr>
                      <p:cNvPr id="0" name="Objeto 19"/>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5843588" y="5151438"/>
                        <a:ext cx="5932487" cy="7858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113" name="Objeto 20"/>
          <p:cNvGraphicFramePr>
            <a:graphicFrameLocks noChangeAspect="1"/>
          </p:cNvGraphicFramePr>
          <p:nvPr/>
        </p:nvGraphicFramePr>
        <p:xfrm>
          <a:off x="5078413" y="3465513"/>
          <a:ext cx="2425700" cy="452437"/>
        </p:xfrm>
        <a:graphic>
          <a:graphicData uri="http://schemas.openxmlformats.org/presentationml/2006/ole">
            <mc:AlternateContent xmlns:mc="http://schemas.openxmlformats.org/markup-compatibility/2006">
              <mc:Choice xmlns:v="urn:schemas-microsoft-com:vml" Requires="v">
                <p:oleObj spid="_x0000_s4131" name="Equation" r:id="rId22" imgW="1091880" imgH="203040" progId="Equation.DSMT4">
                  <p:embed/>
                </p:oleObj>
              </mc:Choice>
              <mc:Fallback>
                <p:oleObj name="Equation" r:id="rId22" imgW="1091880" imgH="203040" progId="Equation.DSMT4">
                  <p:embed/>
                  <p:pic>
                    <p:nvPicPr>
                      <p:cNvPr id="0" name="Objeto 2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078413" y="3465513"/>
                        <a:ext cx="2425700" cy="45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3" name="Conector recto de flecha 2"/>
          <p:cNvCxnSpPr>
            <a:cxnSpLocks/>
          </p:cNvCxnSpPr>
          <p:nvPr/>
        </p:nvCxnSpPr>
        <p:spPr>
          <a:xfrm flipH="1">
            <a:off x="5540375" y="3465513"/>
            <a:ext cx="1131888"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Conector recto de flecha 22"/>
          <p:cNvCxnSpPr/>
          <p:nvPr/>
        </p:nvCxnSpPr>
        <p:spPr>
          <a:xfrm flipV="1">
            <a:off x="941388" y="3465513"/>
            <a:ext cx="4598987" cy="80486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4116" name="Objeto 23"/>
          <p:cNvGraphicFramePr>
            <a:graphicFrameLocks noChangeAspect="1"/>
          </p:cNvGraphicFramePr>
          <p:nvPr/>
        </p:nvGraphicFramePr>
        <p:xfrm>
          <a:off x="7145338" y="6210300"/>
          <a:ext cx="3833812" cy="485775"/>
        </p:xfrm>
        <a:graphic>
          <a:graphicData uri="http://schemas.openxmlformats.org/presentationml/2006/ole">
            <mc:AlternateContent xmlns:mc="http://schemas.openxmlformats.org/markup-compatibility/2006">
              <mc:Choice xmlns:v="urn:schemas-microsoft-com:vml" Requires="v">
                <p:oleObj spid="_x0000_s4132" name="Equation" r:id="rId23" imgW="1904760" imgH="241200" progId="Equation.DSMT4">
                  <p:embed/>
                </p:oleObj>
              </mc:Choice>
              <mc:Fallback>
                <p:oleObj name="Equation" r:id="rId23" imgW="1904760" imgH="241200" progId="Equation.DSMT4">
                  <p:embed/>
                  <p:pic>
                    <p:nvPicPr>
                      <p:cNvPr id="0" name="Objeto 23"/>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7145338" y="6210300"/>
                        <a:ext cx="3833812" cy="4857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39" name="Conector recto de flecha 38"/>
          <p:cNvCxnSpPr/>
          <p:nvPr/>
        </p:nvCxnSpPr>
        <p:spPr>
          <a:xfrm flipH="1">
            <a:off x="3751263" y="4348163"/>
            <a:ext cx="6970712" cy="30003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2" name="Conector recto de flecha 61"/>
          <p:cNvCxnSpPr/>
          <p:nvPr/>
        </p:nvCxnSpPr>
        <p:spPr>
          <a:xfrm>
            <a:off x="1927225" y="4821238"/>
            <a:ext cx="66675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Conector recto de flecha 15">
            <a:extLst>
              <a:ext uri="{FF2B5EF4-FFF2-40B4-BE49-F238E27FC236}">
                <a16:creationId xmlns:a16="http://schemas.microsoft.com/office/drawing/2014/main" id="{80CBD7C0-E5BD-4F66-814C-8768FD6C127B}"/>
              </a:ext>
            </a:extLst>
          </p:cNvPr>
          <p:cNvCxnSpPr/>
          <p:nvPr/>
        </p:nvCxnSpPr>
        <p:spPr>
          <a:xfrm flipH="1">
            <a:off x="9028113" y="4340225"/>
            <a:ext cx="1690687" cy="86836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Conector recto de flecha 25">
            <a:extLst>
              <a:ext uri="{FF2B5EF4-FFF2-40B4-BE49-F238E27FC236}">
                <a16:creationId xmlns:a16="http://schemas.microsoft.com/office/drawing/2014/main" id="{84FE9825-8BBB-4D6B-B27C-5B80ADC09EA9}"/>
              </a:ext>
            </a:extLst>
          </p:cNvPr>
          <p:cNvCxnSpPr/>
          <p:nvPr/>
        </p:nvCxnSpPr>
        <p:spPr>
          <a:xfrm>
            <a:off x="4849813" y="4919663"/>
            <a:ext cx="960437" cy="555625"/>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8" name="Conector recto de flecha 27">
            <a:extLst>
              <a:ext uri="{FF2B5EF4-FFF2-40B4-BE49-F238E27FC236}">
                <a16:creationId xmlns:a16="http://schemas.microsoft.com/office/drawing/2014/main" id="{D232F238-99C8-41BE-AA12-15755D52A91B}"/>
              </a:ext>
            </a:extLst>
          </p:cNvPr>
          <p:cNvCxnSpPr/>
          <p:nvPr/>
        </p:nvCxnSpPr>
        <p:spPr>
          <a:xfrm flipH="1">
            <a:off x="8599488" y="5613400"/>
            <a:ext cx="2384425" cy="63658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ángulo 3"/>
          <p:cNvSpPr>
            <a:spLocks noChangeArrowheads="1"/>
          </p:cNvSpPr>
          <p:nvPr/>
        </p:nvSpPr>
        <p:spPr bwMode="auto">
          <a:xfrm>
            <a:off x="223838" y="579438"/>
            <a:ext cx="11636375" cy="590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ES" altLang="es-MX">
                <a:latin typeface="Times New Roman" panose="02020603050405020304" pitchFamily="18" charset="0"/>
                <a:cs typeface="Times New Roman" panose="02020603050405020304" pitchFamily="18" charset="0"/>
              </a:rPr>
              <a:t>Finalmente tenemos que:</a:t>
            </a:r>
          </a:p>
          <a:p>
            <a:pPr eaLnBrk="1" hangingPunct="1"/>
            <a:endParaRPr lang="es-ES" altLang="es-MX">
              <a:latin typeface="Times New Roman" panose="02020603050405020304" pitchFamily="18" charset="0"/>
              <a:cs typeface="Times New Roman" panose="02020603050405020304" pitchFamily="18" charset="0"/>
            </a:endParaRPr>
          </a:p>
          <a:p>
            <a:pPr eaLnBrk="1" hangingPunct="1"/>
            <a:endParaRPr lang="es-ES" altLang="es-MX">
              <a:latin typeface="Times New Roman" panose="02020603050405020304" pitchFamily="18" charset="0"/>
              <a:cs typeface="Times New Roman" panose="02020603050405020304" pitchFamily="18" charset="0"/>
            </a:endParaRPr>
          </a:p>
          <a:p>
            <a:pPr eaLnBrk="1" hangingPunct="1"/>
            <a:endParaRPr lang="es-ES" altLang="es-MX">
              <a:latin typeface="Times New Roman" panose="02020603050405020304" pitchFamily="18" charset="0"/>
              <a:cs typeface="Times New Roman" panose="02020603050405020304" pitchFamily="18" charset="0"/>
            </a:endParaRPr>
          </a:p>
          <a:p>
            <a:pPr eaLnBrk="1" hangingPunct="1"/>
            <a:endParaRPr lang="es-ES" altLang="es-MX">
              <a:latin typeface="Times New Roman" panose="02020603050405020304" pitchFamily="18" charset="0"/>
              <a:cs typeface="Times New Roman" panose="02020603050405020304" pitchFamily="18" charset="0"/>
            </a:endParaRPr>
          </a:p>
          <a:p>
            <a:pPr algn="just" eaLnBrk="1" hangingPunct="1"/>
            <a:r>
              <a:rPr lang="es-ES" altLang="es-MX">
                <a:latin typeface="Times New Roman" panose="02020603050405020304" pitchFamily="18" charset="0"/>
                <a:cs typeface="Times New Roman" panose="02020603050405020304" pitchFamily="18" charset="0"/>
              </a:rPr>
              <a:t>De tal forma que la K</a:t>
            </a:r>
            <a:r>
              <a:rPr lang="es-ES" altLang="es-MX" baseline="-25000">
                <a:latin typeface="Times New Roman" panose="02020603050405020304" pitchFamily="18" charset="0"/>
                <a:cs typeface="Times New Roman" panose="02020603050405020304" pitchFamily="18" charset="0"/>
              </a:rPr>
              <a:t>sp</a:t>
            </a:r>
            <a:r>
              <a:rPr lang="es-ES" altLang="es-MX">
                <a:latin typeface="Times New Roman" panose="02020603050405020304" pitchFamily="18" charset="0"/>
                <a:cs typeface="Times New Roman" panose="02020603050405020304" pitchFamily="18" charset="0"/>
              </a:rPr>
              <a:t> es:                                                                                 este valor nos revela la cantidad de siderita que </a:t>
            </a:r>
          </a:p>
          <a:p>
            <a:pPr algn="just" eaLnBrk="1" hangingPunct="1"/>
            <a:endParaRPr lang="es-ES" altLang="es-MX">
              <a:latin typeface="Times New Roman" panose="02020603050405020304" pitchFamily="18" charset="0"/>
              <a:cs typeface="Times New Roman" panose="02020603050405020304" pitchFamily="18" charset="0"/>
            </a:endParaRPr>
          </a:p>
          <a:p>
            <a:pPr algn="just" eaLnBrk="1" hangingPunct="1"/>
            <a:r>
              <a:rPr lang="es-ES" altLang="es-MX">
                <a:latin typeface="Times New Roman" panose="02020603050405020304" pitchFamily="18" charset="0"/>
                <a:cs typeface="Times New Roman" panose="02020603050405020304" pitchFamily="18" charset="0"/>
              </a:rPr>
              <a:t>se disuelve, como vemos es una cantidad muy baja de siderita que se disuelve (FeCO</a:t>
            </a:r>
            <a:r>
              <a:rPr lang="es-ES" altLang="es-MX" baseline="-25000">
                <a:latin typeface="Times New Roman" panose="02020603050405020304" pitchFamily="18" charset="0"/>
                <a:cs typeface="Times New Roman" panose="02020603050405020304" pitchFamily="18" charset="0"/>
              </a:rPr>
              <a:t>3</a:t>
            </a:r>
            <a:r>
              <a:rPr lang="es-ES" altLang="es-MX">
                <a:latin typeface="Times New Roman" panose="02020603050405020304" pitchFamily="18" charset="0"/>
                <a:cs typeface="Times New Roman" panose="02020603050405020304" pitchFamily="18" charset="0"/>
              </a:rPr>
              <a:t>)=3.1322x10</a:t>
            </a:r>
            <a:r>
              <a:rPr lang="es-ES" altLang="es-MX" baseline="30000">
                <a:latin typeface="Times New Roman" panose="02020603050405020304" pitchFamily="18" charset="0"/>
                <a:cs typeface="Times New Roman" panose="02020603050405020304" pitchFamily="18" charset="0"/>
              </a:rPr>
              <a:t>-11</a:t>
            </a:r>
            <a:r>
              <a:rPr lang="es-ES" altLang="es-MX">
                <a:latin typeface="Times New Roman" panose="02020603050405020304" pitchFamily="18" charset="0"/>
                <a:cs typeface="Times New Roman" panose="02020603050405020304" pitchFamily="18" charset="0"/>
              </a:rPr>
              <a:t> mol/L, necesitamos ahora determinar que tantas moles de iones Fe</a:t>
            </a:r>
            <a:r>
              <a:rPr lang="es-ES" altLang="es-MX" baseline="30000">
                <a:latin typeface="Times New Roman" panose="02020603050405020304" pitchFamily="18" charset="0"/>
                <a:cs typeface="Times New Roman" panose="02020603050405020304" pitchFamily="18" charset="0"/>
              </a:rPr>
              <a:t>2+</a:t>
            </a:r>
            <a:r>
              <a:rPr lang="es-ES" altLang="es-MX">
                <a:latin typeface="Times New Roman" panose="02020603050405020304" pitchFamily="18" charset="0"/>
                <a:cs typeface="Times New Roman" panose="02020603050405020304" pitchFamily="18" charset="0"/>
              </a:rPr>
              <a:t> y CO</a:t>
            </a:r>
            <a:r>
              <a:rPr lang="es-ES" altLang="es-MX" baseline="-25000">
                <a:latin typeface="Times New Roman" panose="02020603050405020304" pitchFamily="18" charset="0"/>
                <a:cs typeface="Times New Roman" panose="02020603050405020304" pitchFamily="18" charset="0"/>
              </a:rPr>
              <a:t>3</a:t>
            </a:r>
            <a:r>
              <a:rPr lang="es-ES" altLang="es-MX" baseline="30000">
                <a:latin typeface="Times New Roman" panose="02020603050405020304" pitchFamily="18" charset="0"/>
                <a:cs typeface="Times New Roman" panose="02020603050405020304" pitchFamily="18" charset="0"/>
              </a:rPr>
              <a:t>2-</a:t>
            </a:r>
            <a:r>
              <a:rPr lang="es-ES" altLang="es-MX">
                <a:latin typeface="Times New Roman" panose="02020603050405020304" pitchFamily="18" charset="0"/>
                <a:cs typeface="Times New Roman" panose="02020603050405020304" pitchFamily="18" charset="0"/>
              </a:rPr>
              <a:t> en solución están presentes con esa cantidad de solido en solución. </a:t>
            </a:r>
          </a:p>
          <a:p>
            <a:pPr eaLnBrk="1" hangingPunct="1"/>
            <a:endParaRPr lang="es-ES" altLang="es-MX">
              <a:latin typeface="Times New Roman" panose="02020603050405020304" pitchFamily="18" charset="0"/>
              <a:cs typeface="Times New Roman" panose="02020603050405020304" pitchFamily="18" charset="0"/>
            </a:endParaRPr>
          </a:p>
          <a:p>
            <a:pPr eaLnBrk="1" hangingPunct="1"/>
            <a:r>
              <a:rPr lang="es-ES" altLang="es-MX">
                <a:latin typeface="Times New Roman" panose="02020603050405020304" pitchFamily="18" charset="0"/>
                <a:cs typeface="Times New Roman" panose="02020603050405020304" pitchFamily="18" charset="0"/>
              </a:rPr>
              <a:t>Para eso recordamos que:                                                                                                                   ,  ecuación que podemos </a:t>
            </a:r>
          </a:p>
          <a:p>
            <a:pPr eaLnBrk="1" hangingPunct="1"/>
            <a:endParaRPr lang="es-ES" altLang="es-MX">
              <a:latin typeface="Times New Roman" panose="02020603050405020304" pitchFamily="18" charset="0"/>
              <a:cs typeface="Times New Roman" panose="02020603050405020304" pitchFamily="18" charset="0"/>
            </a:endParaRPr>
          </a:p>
          <a:p>
            <a:pPr eaLnBrk="1" hangingPunct="1"/>
            <a:r>
              <a:rPr lang="es-ES" altLang="es-MX">
                <a:latin typeface="Times New Roman" panose="02020603050405020304" pitchFamily="18" charset="0"/>
                <a:cs typeface="Times New Roman" panose="02020603050405020304" pitchFamily="18" charset="0"/>
              </a:rPr>
              <a:t>resolver por               o por                  será la misma cantidad de moles.</a:t>
            </a:r>
          </a:p>
          <a:p>
            <a:pPr eaLnBrk="1" hangingPunct="1"/>
            <a:endParaRPr lang="es-ES" altLang="es-MX">
              <a:latin typeface="Times New Roman" panose="02020603050405020304" pitchFamily="18" charset="0"/>
              <a:cs typeface="Times New Roman" panose="02020603050405020304" pitchFamily="18" charset="0"/>
            </a:endParaRPr>
          </a:p>
          <a:p>
            <a:pPr eaLnBrk="1" hangingPunct="1"/>
            <a:endParaRPr lang="es-ES" altLang="es-MX">
              <a:latin typeface="Times New Roman" panose="02020603050405020304" pitchFamily="18" charset="0"/>
              <a:cs typeface="Times New Roman" panose="02020603050405020304" pitchFamily="18" charset="0"/>
            </a:endParaRPr>
          </a:p>
          <a:p>
            <a:pPr eaLnBrk="1" hangingPunct="1"/>
            <a:endParaRPr lang="es-ES" altLang="es-MX">
              <a:latin typeface="Times New Roman" panose="02020603050405020304" pitchFamily="18" charset="0"/>
              <a:cs typeface="Times New Roman" panose="02020603050405020304" pitchFamily="18" charset="0"/>
            </a:endParaRPr>
          </a:p>
          <a:p>
            <a:pPr eaLnBrk="1" hangingPunct="1"/>
            <a:endParaRPr lang="es-ES" altLang="es-MX">
              <a:latin typeface="Times New Roman" panose="02020603050405020304" pitchFamily="18" charset="0"/>
              <a:cs typeface="Times New Roman" panose="02020603050405020304" pitchFamily="18" charset="0"/>
            </a:endParaRPr>
          </a:p>
          <a:p>
            <a:pPr eaLnBrk="1" hangingPunct="1"/>
            <a:endParaRPr lang="es-ES" altLang="es-MX">
              <a:latin typeface="Times New Roman" panose="02020603050405020304" pitchFamily="18" charset="0"/>
              <a:cs typeface="Times New Roman" panose="02020603050405020304" pitchFamily="18" charset="0"/>
            </a:endParaRPr>
          </a:p>
          <a:p>
            <a:pPr algn="just" eaLnBrk="1" hangingPunct="1"/>
            <a:r>
              <a:rPr lang="es-ES" altLang="es-MX">
                <a:latin typeface="Times New Roman" panose="02020603050405020304" pitchFamily="18" charset="0"/>
                <a:cs typeface="Times New Roman" panose="02020603050405020304" pitchFamily="18" charset="0"/>
              </a:rPr>
              <a:t>Como resultado tenemos que; en condiciones estándar en agua pura, la solubilidad de siderita es de </a:t>
            </a:r>
            <a:r>
              <a:rPr lang="es-ES" altLang="es-MX" b="1">
                <a:solidFill>
                  <a:srgbClr val="FF0000"/>
                </a:solidFill>
                <a:latin typeface="Times New Roman" panose="02020603050405020304" pitchFamily="18" charset="0"/>
                <a:cs typeface="Times New Roman" panose="02020603050405020304" pitchFamily="18" charset="0"/>
              </a:rPr>
              <a:t>3.1322x10</a:t>
            </a:r>
            <a:r>
              <a:rPr lang="es-ES" altLang="es-MX" b="1" baseline="30000">
                <a:solidFill>
                  <a:srgbClr val="FF0000"/>
                </a:solidFill>
                <a:latin typeface="Times New Roman" panose="02020603050405020304" pitchFamily="18" charset="0"/>
                <a:cs typeface="Times New Roman" panose="02020603050405020304" pitchFamily="18" charset="0"/>
              </a:rPr>
              <a:t>-11</a:t>
            </a:r>
            <a:r>
              <a:rPr lang="es-ES" altLang="es-MX" b="1">
                <a:solidFill>
                  <a:srgbClr val="FF0000"/>
                </a:solidFill>
                <a:latin typeface="Times New Roman" panose="02020603050405020304" pitchFamily="18" charset="0"/>
                <a:cs typeface="Times New Roman" panose="02020603050405020304" pitchFamily="18" charset="0"/>
              </a:rPr>
              <a:t> m/L</a:t>
            </a:r>
            <a:r>
              <a:rPr lang="es-ES" altLang="es-MX">
                <a:latin typeface="Times New Roman" panose="02020603050405020304" pitchFamily="18" charset="0"/>
                <a:cs typeface="Times New Roman" panose="02020603050405020304" pitchFamily="18" charset="0"/>
              </a:rPr>
              <a:t>, en condición de equilibrio (</a:t>
            </a:r>
            <a:r>
              <a:rPr lang="es-ES" altLang="es-MX" b="1" i="1">
                <a:solidFill>
                  <a:srgbClr val="FF0000"/>
                </a:solidFill>
                <a:latin typeface="Times New Roman" panose="02020603050405020304" pitchFamily="18" charset="0"/>
                <a:cs typeface="Times New Roman" panose="02020603050405020304" pitchFamily="18" charset="0"/>
              </a:rPr>
              <a:t>punto de saturación</a:t>
            </a:r>
            <a:r>
              <a:rPr lang="es-ES" altLang="es-MX">
                <a:latin typeface="Times New Roman" panose="02020603050405020304" pitchFamily="18" charset="0"/>
                <a:cs typeface="Times New Roman" panose="02020603050405020304" pitchFamily="18" charset="0"/>
              </a:rPr>
              <a:t>) en presencia de 5.595x10</a:t>
            </a:r>
            <a:r>
              <a:rPr lang="es-ES" altLang="es-MX" baseline="30000">
                <a:latin typeface="Times New Roman" panose="02020603050405020304" pitchFamily="18" charset="0"/>
                <a:cs typeface="Times New Roman" panose="02020603050405020304" pitchFamily="18" charset="0"/>
              </a:rPr>
              <a:t>-6</a:t>
            </a:r>
            <a:r>
              <a:rPr lang="es-ES" altLang="es-MX">
                <a:latin typeface="Times New Roman" panose="02020603050405020304" pitchFamily="18" charset="0"/>
                <a:cs typeface="Times New Roman" panose="02020603050405020304" pitchFamily="18" charset="0"/>
              </a:rPr>
              <a:t> m/l de iones de Fe</a:t>
            </a:r>
            <a:r>
              <a:rPr lang="es-ES" altLang="es-MX" baseline="30000">
                <a:latin typeface="Times New Roman" panose="02020603050405020304" pitchFamily="18" charset="0"/>
                <a:cs typeface="Times New Roman" panose="02020603050405020304" pitchFamily="18" charset="0"/>
              </a:rPr>
              <a:t>2+ </a:t>
            </a:r>
            <a:r>
              <a:rPr lang="es-ES" altLang="es-MX">
                <a:latin typeface="Times New Roman" panose="02020603050405020304" pitchFamily="18" charset="0"/>
                <a:cs typeface="Times New Roman" panose="02020603050405020304" pitchFamily="18" charset="0"/>
              </a:rPr>
              <a:t>y CO</a:t>
            </a:r>
            <a:r>
              <a:rPr lang="es-ES" altLang="es-MX" baseline="-25000">
                <a:latin typeface="Times New Roman" panose="02020603050405020304" pitchFamily="18" charset="0"/>
                <a:cs typeface="Times New Roman" panose="02020603050405020304" pitchFamily="18" charset="0"/>
              </a:rPr>
              <a:t>3</a:t>
            </a:r>
            <a:r>
              <a:rPr lang="es-ES" altLang="es-MX" baseline="30000">
                <a:latin typeface="Times New Roman" panose="02020603050405020304" pitchFamily="18" charset="0"/>
                <a:cs typeface="Times New Roman" panose="02020603050405020304" pitchFamily="18" charset="0"/>
              </a:rPr>
              <a:t>2-</a:t>
            </a:r>
            <a:r>
              <a:rPr lang="es-ES" altLang="es-MX">
                <a:latin typeface="Times New Roman" panose="02020603050405020304" pitchFamily="18" charset="0"/>
                <a:cs typeface="Times New Roman" panose="02020603050405020304" pitchFamily="18" charset="0"/>
              </a:rPr>
              <a:t>. Sí se agrega agua a la solución se disuelve siderita. Sí se mantiene el volumen de agua, pero se agregan iones precipitara siderita como solido.</a:t>
            </a:r>
          </a:p>
        </p:txBody>
      </p:sp>
      <p:graphicFrame>
        <p:nvGraphicFramePr>
          <p:cNvPr id="6147" name="Objeto 5"/>
          <p:cNvGraphicFramePr>
            <a:graphicFrameLocks noChangeAspect="1"/>
          </p:cNvGraphicFramePr>
          <p:nvPr/>
        </p:nvGraphicFramePr>
        <p:xfrm>
          <a:off x="3182938" y="136525"/>
          <a:ext cx="4537075" cy="1319213"/>
        </p:xfrm>
        <a:graphic>
          <a:graphicData uri="http://schemas.openxmlformats.org/presentationml/2006/ole">
            <mc:AlternateContent xmlns:mc="http://schemas.openxmlformats.org/markup-compatibility/2006">
              <mc:Choice xmlns:v="urn:schemas-microsoft-com:vml" Requires="v">
                <p:oleObj spid="_x0000_s6158" name="Equation" r:id="rId3" imgW="3073320" imgH="901440" progId="Equation.DSMT4">
                  <p:embed/>
                </p:oleObj>
              </mc:Choice>
              <mc:Fallback>
                <p:oleObj name="Equation" r:id="rId3" imgW="3073320" imgH="901440" progId="Equation.DSMT4">
                  <p:embed/>
                  <p:pic>
                    <p:nvPicPr>
                      <p:cNvPr id="0" name="Objeto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82938" y="136525"/>
                        <a:ext cx="4537075" cy="1319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148" name="Objeto 6"/>
          <p:cNvGraphicFramePr>
            <a:graphicFrameLocks noChangeAspect="1"/>
          </p:cNvGraphicFramePr>
          <p:nvPr/>
        </p:nvGraphicFramePr>
        <p:xfrm>
          <a:off x="2828925" y="2014538"/>
          <a:ext cx="4465638" cy="349250"/>
        </p:xfrm>
        <a:graphic>
          <a:graphicData uri="http://schemas.openxmlformats.org/presentationml/2006/ole">
            <mc:AlternateContent xmlns:mc="http://schemas.openxmlformats.org/markup-compatibility/2006">
              <mc:Choice xmlns:v="urn:schemas-microsoft-com:vml" Requires="v">
                <p:oleObj spid="_x0000_s6159" name="Equation" r:id="rId5" imgW="3568680" imgH="279360" progId="Equation.DSMT4">
                  <p:embed/>
                </p:oleObj>
              </mc:Choice>
              <mc:Fallback>
                <p:oleObj name="Equation" r:id="rId5" imgW="3568680" imgH="279360" progId="Equation.DSMT4">
                  <p:embed/>
                  <p:pic>
                    <p:nvPicPr>
                      <p:cNvPr id="0" name="Objeto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28925" y="2014538"/>
                        <a:ext cx="4465638" cy="34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149" name="Rectangle 6"/>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s-MX" altLang="es-MX"/>
          </a:p>
        </p:txBody>
      </p:sp>
      <p:graphicFrame>
        <p:nvGraphicFramePr>
          <p:cNvPr id="6150" name="Objeto 8"/>
          <p:cNvGraphicFramePr>
            <a:graphicFrameLocks noChangeAspect="1"/>
          </p:cNvGraphicFramePr>
          <p:nvPr/>
        </p:nvGraphicFramePr>
        <p:xfrm>
          <a:off x="2863850" y="3284538"/>
          <a:ext cx="6357938" cy="498475"/>
        </p:xfrm>
        <a:graphic>
          <a:graphicData uri="http://schemas.openxmlformats.org/presentationml/2006/ole">
            <mc:AlternateContent xmlns:mc="http://schemas.openxmlformats.org/markup-compatibility/2006">
              <mc:Choice xmlns:v="urn:schemas-microsoft-com:vml" Requires="v">
                <p:oleObj spid="_x0000_s6160" name="Equation" r:id="rId7" imgW="3911400" imgH="304560" progId="Equation.DSMT4">
                  <p:embed/>
                </p:oleObj>
              </mc:Choice>
              <mc:Fallback>
                <p:oleObj name="Equation" r:id="rId7" imgW="3911400" imgH="304560" progId="Equation.DSMT4">
                  <p:embed/>
                  <p:pic>
                    <p:nvPicPr>
                      <p:cNvPr id="0" name="Objeto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63850" y="3284538"/>
                        <a:ext cx="6357938"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151" name="Objeto 9"/>
          <p:cNvGraphicFramePr>
            <a:graphicFrameLocks noChangeAspect="1"/>
          </p:cNvGraphicFramePr>
          <p:nvPr/>
        </p:nvGraphicFramePr>
        <p:xfrm>
          <a:off x="1489075" y="3808413"/>
          <a:ext cx="709613" cy="488950"/>
        </p:xfrm>
        <a:graphic>
          <a:graphicData uri="http://schemas.openxmlformats.org/presentationml/2006/ole">
            <mc:AlternateContent xmlns:mc="http://schemas.openxmlformats.org/markup-compatibility/2006">
              <mc:Choice xmlns:v="urn:schemas-microsoft-com:vml" Requires="v">
                <p:oleObj spid="_x0000_s6161" name="Equation" r:id="rId9" imgW="368280" imgH="253800" progId="Equation.DSMT4">
                  <p:embed/>
                </p:oleObj>
              </mc:Choice>
              <mc:Fallback>
                <p:oleObj name="Equation" r:id="rId9" imgW="368280" imgH="253800" progId="Equation.DSMT4">
                  <p:embed/>
                  <p:pic>
                    <p:nvPicPr>
                      <p:cNvPr id="0" name="Objeto 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489075" y="3808413"/>
                        <a:ext cx="709613"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152" name="Objeto 10"/>
          <p:cNvGraphicFramePr>
            <a:graphicFrameLocks noChangeAspect="1"/>
          </p:cNvGraphicFramePr>
          <p:nvPr/>
        </p:nvGraphicFramePr>
        <p:xfrm>
          <a:off x="2836863" y="3825875"/>
          <a:ext cx="879475" cy="488950"/>
        </p:xfrm>
        <a:graphic>
          <a:graphicData uri="http://schemas.openxmlformats.org/presentationml/2006/ole">
            <mc:AlternateContent xmlns:mc="http://schemas.openxmlformats.org/markup-compatibility/2006">
              <mc:Choice xmlns:v="urn:schemas-microsoft-com:vml" Requires="v">
                <p:oleObj spid="_x0000_s6162" name="Equation" r:id="rId11" imgW="457200" imgH="253800" progId="Equation.DSMT4">
                  <p:embed/>
                </p:oleObj>
              </mc:Choice>
              <mc:Fallback>
                <p:oleObj name="Equation" r:id="rId11" imgW="457200" imgH="253800" progId="Equation.DSMT4">
                  <p:embed/>
                  <p:pic>
                    <p:nvPicPr>
                      <p:cNvPr id="0" name="Objeto 1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836863" y="3825875"/>
                        <a:ext cx="879475"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153" name="Rectangle 8"/>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s-MX" altLang="es-MX"/>
          </a:p>
        </p:txBody>
      </p:sp>
      <p:graphicFrame>
        <p:nvGraphicFramePr>
          <p:cNvPr id="6154" name="Objeto 12"/>
          <p:cNvGraphicFramePr>
            <a:graphicFrameLocks noChangeAspect="1"/>
          </p:cNvGraphicFramePr>
          <p:nvPr/>
        </p:nvGraphicFramePr>
        <p:xfrm>
          <a:off x="2265363" y="4425950"/>
          <a:ext cx="6370637" cy="923925"/>
        </p:xfrm>
        <a:graphic>
          <a:graphicData uri="http://schemas.openxmlformats.org/presentationml/2006/ole">
            <mc:AlternateContent xmlns:mc="http://schemas.openxmlformats.org/markup-compatibility/2006">
              <mc:Choice xmlns:v="urn:schemas-microsoft-com:vml" Requires="v">
                <p:oleObj spid="_x0000_s6163" name="Equation" r:id="rId13" imgW="2958840" imgH="431640" progId="Equation.DSMT4">
                  <p:embed/>
                </p:oleObj>
              </mc:Choice>
              <mc:Fallback>
                <p:oleObj name="Equation" r:id="rId13" imgW="2958840" imgH="431640" progId="Equation.DSMT4">
                  <p:embed/>
                  <p:pic>
                    <p:nvPicPr>
                      <p:cNvPr id="0" name="Objeto 1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265363" y="4425950"/>
                        <a:ext cx="6370637"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5" name="Conector recto de flecha 14"/>
          <p:cNvCxnSpPr/>
          <p:nvPr/>
        </p:nvCxnSpPr>
        <p:spPr>
          <a:xfrm flipH="1">
            <a:off x="5451475" y="3638550"/>
            <a:ext cx="2749550" cy="90646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 name="Conector recto de flecha 2"/>
          <p:cNvCxnSpPr/>
          <p:nvPr/>
        </p:nvCxnSpPr>
        <p:spPr>
          <a:xfrm>
            <a:off x="8334375" y="3638550"/>
            <a:ext cx="1993900" cy="19780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Conector recto de flecha 15"/>
          <p:cNvCxnSpPr/>
          <p:nvPr/>
        </p:nvCxnSpPr>
        <p:spPr>
          <a:xfrm flipH="1">
            <a:off x="6699250" y="5178425"/>
            <a:ext cx="541338" cy="7366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uadroTexto 1"/>
          <p:cNvSpPr txBox="1">
            <a:spLocks noChangeArrowheads="1"/>
          </p:cNvSpPr>
          <p:nvPr/>
        </p:nvSpPr>
        <p:spPr bwMode="auto">
          <a:xfrm>
            <a:off x="603250" y="130175"/>
            <a:ext cx="10915650" cy="590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r>
              <a:rPr lang="es-MX" altLang="es-MX">
                <a:latin typeface="Times New Roman" panose="02020603050405020304" pitchFamily="18" charset="0"/>
                <a:cs typeface="Times New Roman" panose="02020603050405020304" pitchFamily="18" charset="0"/>
              </a:rPr>
              <a:t>Determinar la expresión para la constante de equilibrio para la reacción de disolución de anhidrita en agua pura, a T=298.15 K y P= 1bar.  </a:t>
            </a:r>
          </a:p>
          <a:p>
            <a:pPr algn="just" eaLnBrk="1" hangingPunct="1"/>
            <a:endParaRPr lang="es-MX" altLang="es-MX">
              <a:latin typeface="Times New Roman" panose="02020603050405020304" pitchFamily="18" charset="0"/>
              <a:cs typeface="Times New Roman" panose="02020603050405020304" pitchFamily="18" charset="0"/>
            </a:endParaRPr>
          </a:p>
          <a:p>
            <a:pPr algn="just" eaLnBrk="1" hangingPunct="1"/>
            <a:endParaRPr lang="es-MX" altLang="es-MX">
              <a:latin typeface="Times New Roman" panose="02020603050405020304" pitchFamily="18" charset="0"/>
              <a:cs typeface="Times New Roman" panose="02020603050405020304" pitchFamily="18" charset="0"/>
            </a:endParaRPr>
          </a:p>
          <a:p>
            <a:pPr algn="just" eaLnBrk="1" hangingPunct="1"/>
            <a:endParaRPr lang="es-MX" altLang="es-MX">
              <a:latin typeface="Times New Roman" panose="02020603050405020304" pitchFamily="18" charset="0"/>
              <a:cs typeface="Times New Roman" panose="02020603050405020304" pitchFamily="18" charset="0"/>
            </a:endParaRPr>
          </a:p>
          <a:p>
            <a:pPr algn="just" eaLnBrk="1" hangingPunct="1"/>
            <a:endParaRPr lang="es-MX" altLang="es-MX">
              <a:latin typeface="Times New Roman" panose="02020603050405020304" pitchFamily="18" charset="0"/>
              <a:cs typeface="Times New Roman" panose="02020603050405020304" pitchFamily="18" charset="0"/>
            </a:endParaRPr>
          </a:p>
          <a:p>
            <a:pPr algn="just" eaLnBrk="1" hangingPunct="1"/>
            <a:endParaRPr lang="es-MX" altLang="es-MX">
              <a:latin typeface="Times New Roman" panose="02020603050405020304" pitchFamily="18" charset="0"/>
              <a:cs typeface="Times New Roman" panose="02020603050405020304" pitchFamily="18" charset="0"/>
            </a:endParaRPr>
          </a:p>
          <a:p>
            <a:pPr algn="just" eaLnBrk="1" hangingPunct="1"/>
            <a:endParaRPr lang="es-MX" altLang="es-MX">
              <a:latin typeface="Times New Roman" panose="02020603050405020304" pitchFamily="18" charset="0"/>
              <a:cs typeface="Times New Roman" panose="02020603050405020304" pitchFamily="18" charset="0"/>
            </a:endParaRPr>
          </a:p>
          <a:p>
            <a:pPr algn="just" eaLnBrk="1" hangingPunct="1"/>
            <a:r>
              <a:rPr lang="es-MX" altLang="es-MX">
                <a:latin typeface="Times New Roman" panose="02020603050405020304" pitchFamily="18" charset="0"/>
                <a:cs typeface="Times New Roman" panose="02020603050405020304" pitchFamily="18" charset="0"/>
              </a:rPr>
              <a:t>Aquí tenemos la reacción de disolución de un solido (sal) en sus componentes iónicos.</a:t>
            </a:r>
          </a:p>
          <a:p>
            <a:pPr algn="just" eaLnBrk="1" hangingPunct="1"/>
            <a:r>
              <a:rPr lang="es-MX" altLang="es-MX"/>
              <a:t/>
            </a:r>
            <a:br>
              <a:rPr lang="es-MX" altLang="es-MX"/>
            </a:br>
            <a:endParaRPr lang="es-MX" altLang="es-MX"/>
          </a:p>
          <a:p>
            <a:pPr algn="just" eaLnBrk="1" hangingPunct="1"/>
            <a:endParaRPr lang="es-MX" altLang="es-MX">
              <a:latin typeface="Times New Roman" panose="02020603050405020304" pitchFamily="18" charset="0"/>
              <a:cs typeface="Times New Roman" panose="02020603050405020304" pitchFamily="18" charset="0"/>
            </a:endParaRPr>
          </a:p>
          <a:p>
            <a:pPr algn="just" eaLnBrk="1" hangingPunct="1"/>
            <a:endParaRPr lang="es-MX" altLang="es-MX">
              <a:latin typeface="Times New Roman" panose="02020603050405020304" pitchFamily="18" charset="0"/>
              <a:cs typeface="Times New Roman" panose="02020603050405020304" pitchFamily="18" charset="0"/>
            </a:endParaRPr>
          </a:p>
          <a:p>
            <a:pPr algn="just" eaLnBrk="1" hangingPunct="1"/>
            <a:endParaRPr lang="es-MX" altLang="es-MX">
              <a:latin typeface="Times New Roman" panose="02020603050405020304" pitchFamily="18" charset="0"/>
              <a:cs typeface="Times New Roman" panose="02020603050405020304" pitchFamily="18" charset="0"/>
            </a:endParaRPr>
          </a:p>
          <a:p>
            <a:pPr algn="just" eaLnBrk="1" hangingPunct="1"/>
            <a:r>
              <a:rPr lang="es-MX" altLang="es-MX">
                <a:latin typeface="Times New Roman" panose="02020603050405020304" pitchFamily="18" charset="0"/>
                <a:cs typeface="Times New Roman" panose="02020603050405020304" pitchFamily="18" charset="0"/>
              </a:rPr>
              <a:t>Calcita (       ) es un sólido por lo tanto, su fracción molar es la unidad y no está incluida en la expresión de la constante de equilibrio </a:t>
            </a:r>
            <a:r>
              <a:rPr lang="es-MX" altLang="es-MX" b="1" i="1">
                <a:latin typeface="Times New Roman" panose="02020603050405020304" pitchFamily="18" charset="0"/>
                <a:cs typeface="Times New Roman" panose="02020603050405020304" pitchFamily="18" charset="0"/>
              </a:rPr>
              <a:t>K</a:t>
            </a:r>
            <a:r>
              <a:rPr lang="es-MX" altLang="es-MX" b="1" i="1" baseline="-25000">
                <a:latin typeface="Times New Roman" panose="02020603050405020304" pitchFamily="18" charset="0"/>
                <a:cs typeface="Times New Roman" panose="02020603050405020304" pitchFamily="18" charset="0"/>
              </a:rPr>
              <a:t>sp</a:t>
            </a:r>
            <a:r>
              <a:rPr lang="es-MX" altLang="es-MX">
                <a:latin typeface="Times New Roman" panose="02020603050405020304" pitchFamily="18" charset="0"/>
                <a:cs typeface="Times New Roman" panose="02020603050405020304" pitchFamily="18" charset="0"/>
              </a:rPr>
              <a:t>, recibe esta definición o nombre, por ser el producto de solubilidad, K</a:t>
            </a:r>
            <a:r>
              <a:rPr lang="es-MX" altLang="es-MX" baseline="-25000">
                <a:latin typeface="Times New Roman" panose="02020603050405020304" pitchFamily="18" charset="0"/>
                <a:cs typeface="Times New Roman" panose="02020603050405020304" pitchFamily="18" charset="0"/>
              </a:rPr>
              <a:t>sp</a:t>
            </a:r>
            <a:r>
              <a:rPr lang="es-MX" altLang="es-MX">
                <a:latin typeface="Times New Roman" panose="02020603050405020304" pitchFamily="18" charset="0"/>
                <a:cs typeface="Times New Roman" panose="02020603050405020304" pitchFamily="18" charset="0"/>
              </a:rPr>
              <a:t>.</a:t>
            </a:r>
          </a:p>
          <a:p>
            <a:pPr algn="just" eaLnBrk="1" hangingPunct="1"/>
            <a:endParaRPr lang="es-MX" altLang="es-MX">
              <a:latin typeface="Times New Roman" panose="02020603050405020304" pitchFamily="18" charset="0"/>
              <a:cs typeface="Times New Roman" panose="02020603050405020304" pitchFamily="18" charset="0"/>
            </a:endParaRPr>
          </a:p>
          <a:p>
            <a:pPr algn="just" eaLnBrk="1" hangingPunct="1"/>
            <a:r>
              <a:rPr lang="es-MX" altLang="es-MX" b="1">
                <a:solidFill>
                  <a:srgbClr val="FF0000"/>
                </a:solidFill>
                <a:latin typeface="Times New Roman" panose="02020603050405020304" pitchFamily="18" charset="0"/>
                <a:cs typeface="Times New Roman" panose="02020603050405020304" pitchFamily="18" charset="0"/>
              </a:rPr>
              <a:t>Calcular la solubilidad</a:t>
            </a:r>
            <a:r>
              <a:rPr lang="es-MX" altLang="es-MX">
                <a:latin typeface="Times New Roman" panose="02020603050405020304" pitchFamily="18" charset="0"/>
                <a:cs typeface="Times New Roman" panose="02020603050405020304" pitchFamily="18" charset="0"/>
              </a:rPr>
              <a:t> de CaSO</a:t>
            </a:r>
            <a:r>
              <a:rPr lang="es-MX" altLang="es-MX" baseline="-25000">
                <a:latin typeface="Times New Roman" panose="02020603050405020304" pitchFamily="18" charset="0"/>
                <a:cs typeface="Times New Roman" panose="02020603050405020304" pitchFamily="18" charset="0"/>
              </a:rPr>
              <a:t>4(s) </a:t>
            </a:r>
            <a:r>
              <a:rPr lang="es-MX" altLang="es-MX">
                <a:latin typeface="Times New Roman" panose="02020603050405020304" pitchFamily="18" charset="0"/>
                <a:cs typeface="Times New Roman" panose="02020603050405020304" pitchFamily="18" charset="0"/>
              </a:rPr>
              <a:t>asumiendo que el equilibrio de disolución es el único equilibrio presente en este sistema de agua/sal. Como dato tenemos que la</a:t>
            </a:r>
            <a:r>
              <a:rPr lang="es-MX" altLang="es-MX" b="1" i="1">
                <a:solidFill>
                  <a:srgbClr val="FF0000"/>
                </a:solidFill>
                <a:latin typeface="Times New Roman" panose="02020603050405020304" pitchFamily="18" charset="0"/>
                <a:cs typeface="Times New Roman" panose="02020603050405020304" pitchFamily="18" charset="0"/>
              </a:rPr>
              <a:t> K</a:t>
            </a:r>
            <a:r>
              <a:rPr lang="es-MX" altLang="es-MX" b="1" i="1" baseline="-25000">
                <a:solidFill>
                  <a:srgbClr val="FF0000"/>
                </a:solidFill>
                <a:latin typeface="Times New Roman" panose="02020603050405020304" pitchFamily="18" charset="0"/>
                <a:cs typeface="Times New Roman" panose="02020603050405020304" pitchFamily="18" charset="0"/>
              </a:rPr>
              <a:t>sp</a:t>
            </a:r>
            <a:r>
              <a:rPr lang="es-MX" altLang="es-MX" b="1" i="1">
                <a:solidFill>
                  <a:srgbClr val="FF0000"/>
                </a:solidFill>
                <a:latin typeface="Times New Roman" panose="02020603050405020304" pitchFamily="18" charset="0"/>
                <a:cs typeface="Times New Roman" panose="02020603050405020304" pitchFamily="18" charset="0"/>
              </a:rPr>
              <a:t>=7.103x10</a:t>
            </a:r>
            <a:r>
              <a:rPr lang="es-MX" altLang="es-MX" b="1" i="1" baseline="30000">
                <a:solidFill>
                  <a:srgbClr val="FF0000"/>
                </a:solidFill>
                <a:latin typeface="Times New Roman" panose="02020603050405020304" pitchFamily="18" charset="0"/>
                <a:cs typeface="Times New Roman" panose="02020603050405020304" pitchFamily="18" charset="0"/>
              </a:rPr>
              <a:t>-5</a:t>
            </a:r>
            <a:r>
              <a:rPr lang="es-MX" altLang="es-MX" b="1" i="1">
                <a:solidFill>
                  <a:srgbClr val="FF0000"/>
                </a:solidFill>
                <a:latin typeface="Times New Roman" panose="02020603050405020304" pitchFamily="18" charset="0"/>
                <a:cs typeface="Times New Roman" panose="02020603050405020304" pitchFamily="18" charset="0"/>
              </a:rPr>
              <a:t> </a:t>
            </a:r>
            <a:r>
              <a:rPr lang="es-MX" altLang="es-MX" i="1">
                <a:latin typeface="Times New Roman" panose="02020603050405020304" pitchFamily="18" charset="0"/>
                <a:cs typeface="Times New Roman" panose="02020603050405020304" pitchFamily="18" charset="0"/>
              </a:rPr>
              <a:t>mol/l </a:t>
            </a:r>
          </a:p>
          <a:p>
            <a:pPr algn="just" eaLnBrk="1" hangingPunct="1"/>
            <a:endParaRPr lang="es-MX" altLang="es-MX">
              <a:latin typeface="Times New Roman" panose="02020603050405020304" pitchFamily="18" charset="0"/>
              <a:cs typeface="Times New Roman" panose="02020603050405020304" pitchFamily="18" charset="0"/>
            </a:endParaRPr>
          </a:p>
          <a:p>
            <a:pPr algn="just" eaLnBrk="1" hangingPunct="1"/>
            <a:r>
              <a:rPr lang="es-MX" altLang="es-MX">
                <a:latin typeface="Times New Roman" panose="02020603050405020304" pitchFamily="18" charset="0"/>
                <a:cs typeface="Times New Roman" panose="02020603050405020304" pitchFamily="18" charset="0"/>
              </a:rPr>
              <a:t>La solubilidad de la anhidrita es </a:t>
            </a:r>
            <a:r>
              <a:rPr lang="es-MX" altLang="es-MX" b="1" i="1">
                <a:solidFill>
                  <a:srgbClr val="FF0000"/>
                </a:solidFill>
                <a:latin typeface="Times New Roman" panose="02020603050405020304" pitchFamily="18" charset="0"/>
                <a:cs typeface="Times New Roman" panose="02020603050405020304" pitchFamily="18" charset="0"/>
              </a:rPr>
              <a:t>7.103x10</a:t>
            </a:r>
            <a:r>
              <a:rPr lang="es-MX" altLang="es-MX" b="1" i="1" baseline="30000">
                <a:solidFill>
                  <a:srgbClr val="FF0000"/>
                </a:solidFill>
                <a:latin typeface="Times New Roman" panose="02020603050405020304" pitchFamily="18" charset="0"/>
                <a:cs typeface="Times New Roman" panose="02020603050405020304" pitchFamily="18" charset="0"/>
              </a:rPr>
              <a:t>-5</a:t>
            </a:r>
            <a:r>
              <a:rPr lang="es-MX" altLang="es-MX" b="1" i="1">
                <a:solidFill>
                  <a:srgbClr val="FF0000"/>
                </a:solidFill>
                <a:latin typeface="Times New Roman" panose="02020603050405020304" pitchFamily="18" charset="0"/>
                <a:cs typeface="Times New Roman" panose="02020603050405020304" pitchFamily="18" charset="0"/>
              </a:rPr>
              <a:t> mol/l</a:t>
            </a:r>
            <a:r>
              <a:rPr lang="es-MX" altLang="es-MX">
                <a:latin typeface="Times New Roman" panose="02020603050405020304" pitchFamily="18" charset="0"/>
                <a:cs typeface="Times New Roman" panose="02020603050405020304" pitchFamily="18" charset="0"/>
              </a:rPr>
              <a:t>, viene en el mismo dato de la constante de equilibrio </a:t>
            </a:r>
          </a:p>
        </p:txBody>
      </p:sp>
      <p:graphicFrame>
        <p:nvGraphicFramePr>
          <p:cNvPr id="7171" name="Objeto 2"/>
          <p:cNvGraphicFramePr>
            <a:graphicFrameLocks noChangeAspect="1"/>
          </p:cNvGraphicFramePr>
          <p:nvPr/>
        </p:nvGraphicFramePr>
        <p:xfrm>
          <a:off x="6889750" y="1274763"/>
          <a:ext cx="3600450" cy="390525"/>
        </p:xfrm>
        <a:graphic>
          <a:graphicData uri="http://schemas.openxmlformats.org/presentationml/2006/ole">
            <mc:AlternateContent xmlns:mc="http://schemas.openxmlformats.org/markup-compatibility/2006">
              <mc:Choice xmlns:v="urn:schemas-microsoft-com:vml" Requires="v">
                <p:oleObj spid="_x0000_s7180" name="Equation" r:id="rId3" imgW="2463480" imgH="266400" progId="Equation.DSMT4">
                  <p:embed/>
                </p:oleObj>
              </mc:Choice>
              <mc:Fallback>
                <p:oleObj name="Equation" r:id="rId3" imgW="2463480" imgH="266400" progId="Equation.DSMT4">
                  <p:embed/>
                  <p:pic>
                    <p:nvPicPr>
                      <p:cNvPr id="0" name="Objeto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89750" y="1274763"/>
                        <a:ext cx="3600450"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172" name="Objeto 3"/>
          <p:cNvGraphicFramePr>
            <a:graphicFrameLocks noChangeAspect="1"/>
          </p:cNvGraphicFramePr>
          <p:nvPr/>
        </p:nvGraphicFramePr>
        <p:xfrm>
          <a:off x="1514475" y="4033838"/>
          <a:ext cx="593725" cy="304800"/>
        </p:xfrm>
        <a:graphic>
          <a:graphicData uri="http://schemas.openxmlformats.org/presentationml/2006/ole">
            <mc:AlternateContent xmlns:mc="http://schemas.openxmlformats.org/markup-compatibility/2006">
              <mc:Choice xmlns:v="urn:schemas-microsoft-com:vml" Requires="v">
                <p:oleObj spid="_x0000_s7181" name="Equation" r:id="rId5" imgW="444240" imgH="228600" progId="Equation.DSMT4">
                  <p:embed/>
                </p:oleObj>
              </mc:Choice>
              <mc:Fallback>
                <p:oleObj name="Equation" r:id="rId5" imgW="444240" imgH="228600" progId="Equation.DSMT4">
                  <p:embed/>
                  <p:pic>
                    <p:nvPicPr>
                      <p:cNvPr id="0" name="Objeto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14475" y="4033838"/>
                        <a:ext cx="5937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3" name="Conector recto de flecha 12"/>
          <p:cNvCxnSpPr/>
          <p:nvPr/>
        </p:nvCxnSpPr>
        <p:spPr>
          <a:xfrm flipV="1">
            <a:off x="4089400" y="5365750"/>
            <a:ext cx="1541463" cy="3492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 name="Conector recto de flecha 6"/>
          <p:cNvCxnSpPr>
            <a:cxnSpLocks/>
          </p:cNvCxnSpPr>
          <p:nvPr/>
        </p:nvCxnSpPr>
        <p:spPr>
          <a:xfrm flipH="1">
            <a:off x="6089650" y="3436938"/>
            <a:ext cx="2994025" cy="167798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7175" name="Objeto 7"/>
          <p:cNvGraphicFramePr>
            <a:graphicFrameLocks noChangeAspect="1"/>
          </p:cNvGraphicFramePr>
          <p:nvPr/>
        </p:nvGraphicFramePr>
        <p:xfrm>
          <a:off x="977900" y="925513"/>
          <a:ext cx="2016125" cy="1222375"/>
        </p:xfrm>
        <a:graphic>
          <a:graphicData uri="http://schemas.openxmlformats.org/presentationml/2006/ole">
            <mc:AlternateContent xmlns:mc="http://schemas.openxmlformats.org/markup-compatibility/2006">
              <mc:Choice xmlns:v="urn:schemas-microsoft-com:vml" Requires="v">
                <p:oleObj spid="_x0000_s7182" name="Equation" r:id="rId7" imgW="1193760" imgH="723600" progId="Equation.DSMT4">
                  <p:embed/>
                </p:oleObj>
              </mc:Choice>
              <mc:Fallback>
                <p:oleObj name="Equation" r:id="rId7" imgW="1193760" imgH="723600" progId="Equation.DSMT4">
                  <p:embed/>
                  <p:pic>
                    <p:nvPicPr>
                      <p:cNvPr id="0" name="Objeto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77900" y="925513"/>
                        <a:ext cx="2016125" cy="122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176" name="Objeto 9"/>
          <p:cNvGraphicFramePr>
            <a:graphicFrameLocks noChangeAspect="1"/>
          </p:cNvGraphicFramePr>
          <p:nvPr/>
        </p:nvGraphicFramePr>
        <p:xfrm>
          <a:off x="4594225" y="1236663"/>
          <a:ext cx="1655763" cy="492125"/>
        </p:xfrm>
        <a:graphic>
          <a:graphicData uri="http://schemas.openxmlformats.org/presentationml/2006/ole">
            <mc:AlternateContent xmlns:mc="http://schemas.openxmlformats.org/markup-compatibility/2006">
              <mc:Choice xmlns:v="urn:schemas-microsoft-com:vml" Requires="v">
                <p:oleObj spid="_x0000_s7183" name="Equation" r:id="rId9" imgW="812520" imgH="241200" progId="Equation.DSMT4">
                  <p:embed/>
                </p:oleObj>
              </mc:Choice>
              <mc:Fallback>
                <p:oleObj name="Equation" r:id="rId9" imgW="812520" imgH="241200" progId="Equation.DSMT4">
                  <p:embed/>
                  <p:pic>
                    <p:nvPicPr>
                      <p:cNvPr id="0" name="Objeto 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594225" y="1236663"/>
                        <a:ext cx="1655763"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2" name="Conector recto de flecha 11">
            <a:extLst>
              <a:ext uri="{FF2B5EF4-FFF2-40B4-BE49-F238E27FC236}">
                <a16:creationId xmlns:a16="http://schemas.microsoft.com/office/drawing/2014/main" id="{3F7636FB-143D-4AAC-A84D-A8C5CC53DF25}"/>
              </a:ext>
            </a:extLst>
          </p:cNvPr>
          <p:cNvCxnSpPr/>
          <p:nvPr/>
        </p:nvCxnSpPr>
        <p:spPr>
          <a:xfrm flipH="1">
            <a:off x="7827963" y="1828800"/>
            <a:ext cx="1708150"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graphicFrame>
        <p:nvGraphicFramePr>
          <p:cNvPr id="7178" name="Objeto 14"/>
          <p:cNvGraphicFramePr>
            <a:graphicFrameLocks noChangeAspect="1"/>
          </p:cNvGraphicFramePr>
          <p:nvPr/>
        </p:nvGraphicFramePr>
        <p:xfrm>
          <a:off x="712788" y="2816225"/>
          <a:ext cx="5084762" cy="1090613"/>
        </p:xfrm>
        <a:graphic>
          <a:graphicData uri="http://schemas.openxmlformats.org/presentationml/2006/ole">
            <mc:AlternateContent xmlns:mc="http://schemas.openxmlformats.org/markup-compatibility/2006">
              <mc:Choice xmlns:v="urn:schemas-microsoft-com:vml" Requires="v">
                <p:oleObj spid="_x0000_s7184" name="Equation" r:id="rId11" imgW="3733560" imgH="799920" progId="Equation.DSMT4">
                  <p:embed/>
                </p:oleObj>
              </mc:Choice>
              <mc:Fallback>
                <p:oleObj name="Equation" r:id="rId11" imgW="3733560" imgH="799920" progId="Equation.DSMT4">
                  <p:embed/>
                  <p:pic>
                    <p:nvPicPr>
                      <p:cNvPr id="0" name="Objeto 1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12788" y="2816225"/>
                        <a:ext cx="5084762" cy="109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179" name="Objeto 15"/>
          <p:cNvGraphicFramePr>
            <a:graphicFrameLocks noChangeAspect="1"/>
          </p:cNvGraphicFramePr>
          <p:nvPr/>
        </p:nvGraphicFramePr>
        <p:xfrm>
          <a:off x="6927850" y="2959100"/>
          <a:ext cx="3486150" cy="688975"/>
        </p:xfrm>
        <a:graphic>
          <a:graphicData uri="http://schemas.openxmlformats.org/presentationml/2006/ole">
            <mc:AlternateContent xmlns:mc="http://schemas.openxmlformats.org/markup-compatibility/2006">
              <mc:Choice xmlns:v="urn:schemas-microsoft-com:vml" Requires="v">
                <p:oleObj spid="_x0000_s7185" name="Equation" r:id="rId13" imgW="1993680" imgH="393480" progId="Equation.DSMT4">
                  <p:embed/>
                </p:oleObj>
              </mc:Choice>
              <mc:Fallback>
                <p:oleObj name="Equation" r:id="rId13" imgW="1993680" imgH="393480" progId="Equation.DSMT4">
                  <p:embed/>
                  <p:pic>
                    <p:nvPicPr>
                      <p:cNvPr id="0" name="Objeto 15"/>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927850" y="2959100"/>
                        <a:ext cx="3486150" cy="68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CuadroTexto 1"/>
          <p:cNvSpPr txBox="1">
            <a:spLocks noChangeArrowheads="1"/>
          </p:cNvSpPr>
          <p:nvPr/>
        </p:nvSpPr>
        <p:spPr bwMode="auto">
          <a:xfrm>
            <a:off x="403225" y="130175"/>
            <a:ext cx="11466513" cy="369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endParaRPr lang="es-MX" altLang="es-MX">
              <a:latin typeface="Times New Roman" panose="02020603050405020304" pitchFamily="18" charset="0"/>
              <a:cs typeface="Times New Roman" panose="02020603050405020304" pitchFamily="18" charset="0"/>
            </a:endParaRPr>
          </a:p>
          <a:p>
            <a:pPr algn="just" eaLnBrk="1" hangingPunct="1"/>
            <a:r>
              <a:rPr lang="es-MX" altLang="es-MX">
                <a:latin typeface="Times New Roman" panose="02020603050405020304" pitchFamily="18" charset="0"/>
                <a:cs typeface="Times New Roman" panose="02020603050405020304" pitchFamily="18" charset="0"/>
              </a:rPr>
              <a:t>La reacción de disolución es                                              . Debido a que la concentración molar (1 mol/L) de catión y anión es igual; se le llamara o representara por </a:t>
            </a:r>
            <a:r>
              <a:rPr lang="es-MX" altLang="es-MX" b="1" i="1">
                <a:latin typeface="Times New Roman" panose="02020603050405020304" pitchFamily="18" charset="0"/>
                <a:cs typeface="Times New Roman" panose="02020603050405020304" pitchFamily="18" charset="0"/>
              </a:rPr>
              <a:t>X, </a:t>
            </a:r>
            <a:r>
              <a:rPr lang="es-MX" altLang="es-MX">
                <a:latin typeface="Times New Roman" panose="02020603050405020304" pitchFamily="18" charset="0"/>
                <a:cs typeface="Times New Roman" panose="02020603050405020304" pitchFamily="18" charset="0"/>
              </a:rPr>
              <a:t>a la concentración de ambos iones en la ecuación de la constante </a:t>
            </a:r>
          </a:p>
          <a:p>
            <a:pPr algn="just" eaLnBrk="1" hangingPunct="1"/>
            <a:endParaRPr lang="es-MX" altLang="es-MX">
              <a:latin typeface="Times New Roman" panose="02020603050405020304" pitchFamily="18" charset="0"/>
              <a:cs typeface="Times New Roman" panose="02020603050405020304" pitchFamily="18" charset="0"/>
            </a:endParaRPr>
          </a:p>
          <a:p>
            <a:pPr algn="just" eaLnBrk="1" hangingPunct="1"/>
            <a:endParaRPr lang="es-MX" altLang="es-MX">
              <a:latin typeface="Times New Roman" panose="02020603050405020304" pitchFamily="18" charset="0"/>
              <a:cs typeface="Times New Roman" panose="02020603050405020304" pitchFamily="18" charset="0"/>
            </a:endParaRPr>
          </a:p>
          <a:p>
            <a:pPr algn="just" eaLnBrk="1" hangingPunct="1"/>
            <a:r>
              <a:rPr lang="es-MX" altLang="es-MX">
                <a:latin typeface="Times New Roman" panose="02020603050405020304" pitchFamily="18" charset="0"/>
                <a:cs typeface="Times New Roman" panose="02020603050405020304" pitchFamily="18" charset="0"/>
              </a:rPr>
              <a:t>de equilibrio de siguiente forma                                                                                                 , ecuación de fácil solución </a:t>
            </a:r>
          </a:p>
          <a:p>
            <a:pPr algn="just" eaLnBrk="1" hangingPunct="1"/>
            <a:endParaRPr lang="es-MX" altLang="es-MX">
              <a:latin typeface="Times New Roman" panose="02020603050405020304" pitchFamily="18" charset="0"/>
              <a:cs typeface="Times New Roman" panose="02020603050405020304" pitchFamily="18" charset="0"/>
            </a:endParaRPr>
          </a:p>
          <a:p>
            <a:pPr algn="just" eaLnBrk="1" hangingPunct="1"/>
            <a:r>
              <a:rPr lang="es-MX" altLang="es-MX">
                <a:latin typeface="Times New Roman" panose="02020603050405020304" pitchFamily="18" charset="0"/>
                <a:cs typeface="Times New Roman" panose="02020603050405020304" pitchFamily="18" charset="0"/>
              </a:rPr>
              <a:t>                                                                                        </a:t>
            </a:r>
          </a:p>
          <a:p>
            <a:pPr algn="just" eaLnBrk="1" hangingPunct="1"/>
            <a:endParaRPr lang="es-MX" altLang="es-MX">
              <a:latin typeface="Times New Roman" panose="02020603050405020304" pitchFamily="18" charset="0"/>
              <a:cs typeface="Times New Roman" panose="02020603050405020304" pitchFamily="18" charset="0"/>
            </a:endParaRPr>
          </a:p>
          <a:p>
            <a:pPr algn="just" eaLnBrk="1" hangingPunct="1"/>
            <a:endParaRPr lang="es-MX" altLang="es-MX">
              <a:latin typeface="Times New Roman" panose="02020603050405020304" pitchFamily="18" charset="0"/>
              <a:cs typeface="Times New Roman" panose="02020603050405020304" pitchFamily="18" charset="0"/>
            </a:endParaRPr>
          </a:p>
          <a:p>
            <a:pPr algn="just" eaLnBrk="1" hangingPunct="1"/>
            <a:r>
              <a:rPr lang="es-MX" altLang="es-MX">
                <a:latin typeface="Times New Roman" panose="02020603050405020304" pitchFamily="18" charset="0"/>
                <a:cs typeface="Times New Roman" panose="02020603050405020304" pitchFamily="18" charset="0"/>
              </a:rPr>
              <a:t>Podemos ver que la concentración de los iones en solución de equilibrio (</a:t>
            </a:r>
            <a:r>
              <a:rPr lang="es-MX" altLang="es-MX" b="1" i="1">
                <a:solidFill>
                  <a:srgbClr val="FF0000"/>
                </a:solidFill>
                <a:latin typeface="Times New Roman" panose="02020603050405020304" pitchFamily="18" charset="0"/>
                <a:cs typeface="Times New Roman" panose="02020603050405020304" pitchFamily="18" charset="0"/>
              </a:rPr>
              <a:t>punto de saturación</a:t>
            </a:r>
            <a:r>
              <a:rPr lang="es-MX" altLang="es-MX">
                <a:latin typeface="Times New Roman" panose="02020603050405020304" pitchFamily="18" charset="0"/>
                <a:cs typeface="Times New Roman" panose="02020603050405020304" pitchFamily="18" charset="0"/>
              </a:rPr>
              <a:t>) en presencia 10</a:t>
            </a:r>
            <a:r>
              <a:rPr lang="es-MX" altLang="es-MX" baseline="30000">
                <a:latin typeface="Times New Roman" panose="02020603050405020304" pitchFamily="18" charset="0"/>
                <a:cs typeface="Times New Roman" panose="02020603050405020304" pitchFamily="18" charset="0"/>
              </a:rPr>
              <a:t>-4.14</a:t>
            </a:r>
            <a:r>
              <a:rPr lang="es-MX" altLang="es-MX">
                <a:latin typeface="Times New Roman" panose="02020603050405020304" pitchFamily="18" charset="0"/>
                <a:cs typeface="Times New Roman" panose="02020603050405020304" pitchFamily="18" charset="0"/>
              </a:rPr>
              <a:t>  mol/L de anhidrita, es igual para ambos iones 10</a:t>
            </a:r>
            <a:r>
              <a:rPr lang="es-MX" altLang="es-MX" baseline="30000">
                <a:latin typeface="Times New Roman" panose="02020603050405020304" pitchFamily="18" charset="0"/>
                <a:cs typeface="Times New Roman" panose="02020603050405020304" pitchFamily="18" charset="0"/>
              </a:rPr>
              <a:t>-2.074</a:t>
            </a:r>
            <a:r>
              <a:rPr lang="es-MX" altLang="es-MX">
                <a:latin typeface="Times New Roman" panose="02020603050405020304" pitchFamily="18" charset="0"/>
                <a:cs typeface="Times New Roman" panose="02020603050405020304" pitchFamily="18" charset="0"/>
              </a:rPr>
              <a:t> mol/L,  pero </a:t>
            </a:r>
            <a:r>
              <a:rPr lang="es-MX" altLang="es-MX" b="1" i="1" u="sng">
                <a:solidFill>
                  <a:srgbClr val="FF0000"/>
                </a:solidFill>
                <a:latin typeface="Times New Roman" panose="02020603050405020304" pitchFamily="18" charset="0"/>
                <a:cs typeface="Times New Roman" panose="02020603050405020304" pitchFamily="18" charset="0"/>
              </a:rPr>
              <a:t>al transformar la concentración de mol/L a gr/L</a:t>
            </a:r>
            <a:r>
              <a:rPr lang="es-MX" altLang="es-MX">
                <a:latin typeface="Times New Roman" panose="02020603050405020304" pitchFamily="18" charset="0"/>
                <a:cs typeface="Times New Roman" panose="02020603050405020304" pitchFamily="18" charset="0"/>
              </a:rPr>
              <a:t>, tanto del solido anhidrita, como la de los iones en solución, los valores serán  muy diferentes. </a:t>
            </a:r>
          </a:p>
        </p:txBody>
      </p:sp>
      <p:graphicFrame>
        <p:nvGraphicFramePr>
          <p:cNvPr id="8195" name="Objeto 7"/>
          <p:cNvGraphicFramePr>
            <a:graphicFrameLocks noChangeAspect="1"/>
          </p:cNvGraphicFramePr>
          <p:nvPr/>
        </p:nvGraphicFramePr>
        <p:xfrm>
          <a:off x="3460750" y="369888"/>
          <a:ext cx="2466975" cy="428625"/>
        </p:xfrm>
        <a:graphic>
          <a:graphicData uri="http://schemas.openxmlformats.org/presentationml/2006/ole">
            <mc:AlternateContent xmlns:mc="http://schemas.openxmlformats.org/markup-compatibility/2006">
              <mc:Choice xmlns:v="urn:schemas-microsoft-com:vml" Requires="v">
                <p:oleObj spid="_x0000_s8221" name="Equation" r:id="rId3" imgW="1536480" imgH="266400" progId="Equation.DSMT4">
                  <p:embed/>
                </p:oleObj>
              </mc:Choice>
              <mc:Fallback>
                <p:oleObj name="Equation" r:id="rId3" imgW="1536480" imgH="266400" progId="Equation.DSMT4">
                  <p:embed/>
                  <p:pic>
                    <p:nvPicPr>
                      <p:cNvPr id="0" name="Objeto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60750" y="369888"/>
                        <a:ext cx="2466975"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196" name="Objeto 8"/>
          <p:cNvGraphicFramePr>
            <a:graphicFrameLocks noChangeAspect="1"/>
          </p:cNvGraphicFramePr>
          <p:nvPr/>
        </p:nvGraphicFramePr>
        <p:xfrm>
          <a:off x="3529013" y="1495425"/>
          <a:ext cx="5486400" cy="403225"/>
        </p:xfrm>
        <a:graphic>
          <a:graphicData uri="http://schemas.openxmlformats.org/presentationml/2006/ole">
            <mc:AlternateContent xmlns:mc="http://schemas.openxmlformats.org/markup-compatibility/2006">
              <mc:Choice xmlns:v="urn:schemas-microsoft-com:vml" Requires="v">
                <p:oleObj spid="_x0000_s8222" name="Equation" r:id="rId5" imgW="4114800" imgH="304560" progId="Equation.DSMT4">
                  <p:embed/>
                </p:oleObj>
              </mc:Choice>
              <mc:Fallback>
                <p:oleObj name="Equation" r:id="rId5" imgW="4114800" imgH="304560" progId="Equation.DSMT4">
                  <p:embed/>
                  <p:pic>
                    <p:nvPicPr>
                      <p:cNvPr id="0" name="Objeto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29013" y="1495425"/>
                        <a:ext cx="5486400"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197" name="Objeto 9"/>
          <p:cNvGraphicFramePr>
            <a:graphicFrameLocks noChangeAspect="1"/>
          </p:cNvGraphicFramePr>
          <p:nvPr/>
        </p:nvGraphicFramePr>
        <p:xfrm>
          <a:off x="2527300" y="2157413"/>
          <a:ext cx="6859588" cy="657225"/>
        </p:xfrm>
        <a:graphic>
          <a:graphicData uri="http://schemas.openxmlformats.org/presentationml/2006/ole">
            <mc:AlternateContent xmlns:mc="http://schemas.openxmlformats.org/markup-compatibility/2006">
              <mc:Choice xmlns:v="urn:schemas-microsoft-com:vml" Requires="v">
                <p:oleObj spid="_x0000_s8223" name="Equation" r:id="rId7" imgW="4381200" imgH="419040" progId="Equation.DSMT4">
                  <p:embed/>
                </p:oleObj>
              </mc:Choice>
              <mc:Fallback>
                <p:oleObj name="Equation" r:id="rId7" imgW="4381200" imgH="419040" progId="Equation.DSMT4">
                  <p:embed/>
                  <p:pic>
                    <p:nvPicPr>
                      <p:cNvPr id="0" name="Objeto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27300" y="2157413"/>
                        <a:ext cx="6859588"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198" name="Objeto 10"/>
          <p:cNvGraphicFramePr>
            <a:graphicFrameLocks noChangeAspect="1"/>
          </p:cNvGraphicFramePr>
          <p:nvPr/>
        </p:nvGraphicFramePr>
        <p:xfrm>
          <a:off x="1797050" y="3998913"/>
          <a:ext cx="7570788" cy="2198687"/>
        </p:xfrm>
        <a:graphic>
          <a:graphicData uri="http://schemas.openxmlformats.org/presentationml/2006/ole">
            <mc:AlternateContent xmlns:mc="http://schemas.openxmlformats.org/markup-compatibility/2006">
              <mc:Choice xmlns:v="urn:schemas-microsoft-com:vml" Requires="v">
                <p:oleObj spid="_x0000_s8224" name="Equation" r:id="rId9" imgW="4635360" imgH="1346040" progId="Equation.DSMT4">
                  <p:embed/>
                </p:oleObj>
              </mc:Choice>
              <mc:Fallback>
                <p:oleObj name="Equation" r:id="rId9" imgW="4635360" imgH="1346040" progId="Equation.DSMT4">
                  <p:embed/>
                  <p:pic>
                    <p:nvPicPr>
                      <p:cNvPr id="0" name="Objeto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797050" y="3998913"/>
                        <a:ext cx="7570788" cy="219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8199" name="Grupo 13"/>
          <p:cNvGrpSpPr>
            <a:grpSpLocks/>
          </p:cNvGrpSpPr>
          <p:nvPr/>
        </p:nvGrpSpPr>
        <p:grpSpPr bwMode="auto">
          <a:xfrm>
            <a:off x="4398963" y="4044950"/>
            <a:ext cx="295275" cy="322263"/>
            <a:chOff x="950259" y="4356847"/>
            <a:chExt cx="295835" cy="322729"/>
          </a:xfrm>
        </p:grpSpPr>
        <p:cxnSp>
          <p:nvCxnSpPr>
            <p:cNvPr id="7" name="Conector recto 6"/>
            <p:cNvCxnSpPr/>
            <p:nvPr/>
          </p:nvCxnSpPr>
          <p:spPr>
            <a:xfrm>
              <a:off x="950259" y="4356847"/>
              <a:ext cx="295835" cy="32272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3" name="Conector recto 12"/>
            <p:cNvCxnSpPr/>
            <p:nvPr/>
          </p:nvCxnSpPr>
          <p:spPr>
            <a:xfrm flipH="1">
              <a:off x="950259" y="4356847"/>
              <a:ext cx="295835" cy="32272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8200" name="Grupo 14"/>
          <p:cNvGrpSpPr>
            <a:grpSpLocks/>
          </p:cNvGrpSpPr>
          <p:nvPr/>
        </p:nvGrpSpPr>
        <p:grpSpPr bwMode="auto">
          <a:xfrm>
            <a:off x="6089650" y="4438650"/>
            <a:ext cx="295275" cy="322263"/>
            <a:chOff x="950259" y="4356847"/>
            <a:chExt cx="295835" cy="322729"/>
          </a:xfrm>
        </p:grpSpPr>
        <p:cxnSp>
          <p:nvCxnSpPr>
            <p:cNvPr id="16" name="Conector recto 15"/>
            <p:cNvCxnSpPr/>
            <p:nvPr/>
          </p:nvCxnSpPr>
          <p:spPr>
            <a:xfrm>
              <a:off x="950259" y="4356847"/>
              <a:ext cx="295835" cy="32272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7" name="Conector recto 16"/>
            <p:cNvCxnSpPr/>
            <p:nvPr/>
          </p:nvCxnSpPr>
          <p:spPr>
            <a:xfrm flipH="1">
              <a:off x="950259" y="4356847"/>
              <a:ext cx="295835" cy="32272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8201" name="Grupo 17"/>
          <p:cNvGrpSpPr>
            <a:grpSpLocks/>
          </p:cNvGrpSpPr>
          <p:nvPr/>
        </p:nvGrpSpPr>
        <p:grpSpPr bwMode="auto">
          <a:xfrm>
            <a:off x="4103688" y="4760913"/>
            <a:ext cx="295275" cy="323850"/>
            <a:chOff x="950259" y="4356847"/>
            <a:chExt cx="295835" cy="322729"/>
          </a:xfrm>
        </p:grpSpPr>
        <p:cxnSp>
          <p:nvCxnSpPr>
            <p:cNvPr id="19" name="Conector recto 18"/>
            <p:cNvCxnSpPr/>
            <p:nvPr/>
          </p:nvCxnSpPr>
          <p:spPr>
            <a:xfrm>
              <a:off x="950259" y="4356847"/>
              <a:ext cx="295835" cy="32272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0" name="Conector recto 19"/>
            <p:cNvCxnSpPr/>
            <p:nvPr/>
          </p:nvCxnSpPr>
          <p:spPr>
            <a:xfrm flipH="1">
              <a:off x="950259" y="4356847"/>
              <a:ext cx="295835" cy="32272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8202" name="Grupo 20"/>
          <p:cNvGrpSpPr>
            <a:grpSpLocks/>
          </p:cNvGrpSpPr>
          <p:nvPr/>
        </p:nvGrpSpPr>
        <p:grpSpPr bwMode="auto">
          <a:xfrm>
            <a:off x="5489575" y="5154613"/>
            <a:ext cx="296863" cy="323850"/>
            <a:chOff x="950259" y="4356847"/>
            <a:chExt cx="295835" cy="322729"/>
          </a:xfrm>
        </p:grpSpPr>
        <p:cxnSp>
          <p:nvCxnSpPr>
            <p:cNvPr id="22" name="Conector recto 21"/>
            <p:cNvCxnSpPr/>
            <p:nvPr/>
          </p:nvCxnSpPr>
          <p:spPr>
            <a:xfrm>
              <a:off x="950259" y="4356847"/>
              <a:ext cx="295835" cy="32272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3" name="Conector recto 22"/>
            <p:cNvCxnSpPr/>
            <p:nvPr/>
          </p:nvCxnSpPr>
          <p:spPr>
            <a:xfrm flipH="1">
              <a:off x="950259" y="4356847"/>
              <a:ext cx="295835" cy="32272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8203" name="Grupo 23"/>
          <p:cNvGrpSpPr>
            <a:grpSpLocks/>
          </p:cNvGrpSpPr>
          <p:nvPr/>
        </p:nvGrpSpPr>
        <p:grpSpPr bwMode="auto">
          <a:xfrm>
            <a:off x="4121150" y="5524500"/>
            <a:ext cx="295275" cy="322263"/>
            <a:chOff x="950259" y="4356847"/>
            <a:chExt cx="295835" cy="322729"/>
          </a:xfrm>
        </p:grpSpPr>
        <p:cxnSp>
          <p:nvCxnSpPr>
            <p:cNvPr id="25" name="Conector recto 24"/>
            <p:cNvCxnSpPr/>
            <p:nvPr/>
          </p:nvCxnSpPr>
          <p:spPr>
            <a:xfrm>
              <a:off x="950259" y="4356847"/>
              <a:ext cx="295835" cy="32272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6" name="Conector recto 25"/>
            <p:cNvCxnSpPr/>
            <p:nvPr/>
          </p:nvCxnSpPr>
          <p:spPr>
            <a:xfrm flipH="1">
              <a:off x="950259" y="4356847"/>
              <a:ext cx="295835" cy="32272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8204" name="Grupo 26"/>
          <p:cNvGrpSpPr>
            <a:grpSpLocks/>
          </p:cNvGrpSpPr>
          <p:nvPr/>
        </p:nvGrpSpPr>
        <p:grpSpPr bwMode="auto">
          <a:xfrm>
            <a:off x="5489575" y="5865813"/>
            <a:ext cx="296863" cy="322262"/>
            <a:chOff x="950259" y="4356847"/>
            <a:chExt cx="295835" cy="322729"/>
          </a:xfrm>
        </p:grpSpPr>
        <p:cxnSp>
          <p:nvCxnSpPr>
            <p:cNvPr id="28" name="Conector recto 27"/>
            <p:cNvCxnSpPr/>
            <p:nvPr/>
          </p:nvCxnSpPr>
          <p:spPr>
            <a:xfrm>
              <a:off x="950259" y="4356847"/>
              <a:ext cx="295835" cy="32272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9" name="Conector recto 28"/>
            <p:cNvCxnSpPr/>
            <p:nvPr/>
          </p:nvCxnSpPr>
          <p:spPr>
            <a:xfrm flipH="1">
              <a:off x="950259" y="4356847"/>
              <a:ext cx="295835" cy="32272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cxnSp>
        <p:nvCxnSpPr>
          <p:cNvPr id="4" name="Conector recto de flecha 3"/>
          <p:cNvCxnSpPr/>
          <p:nvPr/>
        </p:nvCxnSpPr>
        <p:spPr>
          <a:xfrm flipH="1">
            <a:off x="3451225" y="2547938"/>
            <a:ext cx="3686175" cy="246221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 name="Conector recto de flecha 5"/>
          <p:cNvCxnSpPr/>
          <p:nvPr/>
        </p:nvCxnSpPr>
        <p:spPr>
          <a:xfrm flipH="1">
            <a:off x="3529013" y="2547938"/>
            <a:ext cx="3608387" cy="320833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Conector recto de flecha 29"/>
          <p:cNvCxnSpPr/>
          <p:nvPr/>
        </p:nvCxnSpPr>
        <p:spPr>
          <a:xfrm flipH="1">
            <a:off x="4776788" y="2547938"/>
            <a:ext cx="3144837" cy="7556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Conector recto de flecha 34"/>
          <p:cNvCxnSpPr>
            <a:cxnSpLocks/>
          </p:cNvCxnSpPr>
          <p:nvPr/>
        </p:nvCxnSpPr>
        <p:spPr>
          <a:xfrm>
            <a:off x="8851900" y="1838325"/>
            <a:ext cx="1887538" cy="114776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CuadroTexto 1"/>
          <p:cNvSpPr txBox="1">
            <a:spLocks noChangeArrowheads="1"/>
          </p:cNvSpPr>
          <p:nvPr/>
        </p:nvSpPr>
        <p:spPr bwMode="auto">
          <a:xfrm>
            <a:off x="603250" y="130175"/>
            <a:ext cx="10915650" cy="590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r>
              <a:rPr lang="es-MX" altLang="es-MX">
                <a:latin typeface="Times New Roman" panose="02020603050405020304" pitchFamily="18" charset="0"/>
                <a:cs typeface="Times New Roman" panose="02020603050405020304" pitchFamily="18" charset="0"/>
              </a:rPr>
              <a:t>Determinar la expresión para la constante de equilibrio para la reacción de disolución de calcita en agua pura, a T=298.15 K y P= 1bar.  </a:t>
            </a:r>
          </a:p>
          <a:p>
            <a:pPr algn="just" eaLnBrk="1" hangingPunct="1"/>
            <a:endParaRPr lang="es-MX" altLang="es-MX">
              <a:latin typeface="Times New Roman" panose="02020603050405020304" pitchFamily="18" charset="0"/>
              <a:cs typeface="Times New Roman" panose="02020603050405020304" pitchFamily="18" charset="0"/>
            </a:endParaRPr>
          </a:p>
          <a:p>
            <a:pPr algn="just" eaLnBrk="1" hangingPunct="1"/>
            <a:endParaRPr lang="es-MX" altLang="es-MX">
              <a:latin typeface="Times New Roman" panose="02020603050405020304" pitchFamily="18" charset="0"/>
              <a:cs typeface="Times New Roman" panose="02020603050405020304" pitchFamily="18" charset="0"/>
            </a:endParaRPr>
          </a:p>
          <a:p>
            <a:pPr algn="just" eaLnBrk="1" hangingPunct="1"/>
            <a:endParaRPr lang="es-MX" altLang="es-MX">
              <a:latin typeface="Times New Roman" panose="02020603050405020304" pitchFamily="18" charset="0"/>
              <a:cs typeface="Times New Roman" panose="02020603050405020304" pitchFamily="18" charset="0"/>
            </a:endParaRPr>
          </a:p>
          <a:p>
            <a:pPr algn="just" eaLnBrk="1" hangingPunct="1"/>
            <a:endParaRPr lang="es-MX" altLang="es-MX">
              <a:latin typeface="Times New Roman" panose="02020603050405020304" pitchFamily="18" charset="0"/>
              <a:cs typeface="Times New Roman" panose="02020603050405020304" pitchFamily="18" charset="0"/>
            </a:endParaRPr>
          </a:p>
          <a:p>
            <a:pPr algn="just" eaLnBrk="1" hangingPunct="1"/>
            <a:endParaRPr lang="es-MX" altLang="es-MX">
              <a:latin typeface="Times New Roman" panose="02020603050405020304" pitchFamily="18" charset="0"/>
              <a:cs typeface="Times New Roman" panose="02020603050405020304" pitchFamily="18" charset="0"/>
            </a:endParaRPr>
          </a:p>
          <a:p>
            <a:pPr algn="just" eaLnBrk="1" hangingPunct="1"/>
            <a:endParaRPr lang="es-MX" altLang="es-MX">
              <a:latin typeface="Times New Roman" panose="02020603050405020304" pitchFamily="18" charset="0"/>
              <a:cs typeface="Times New Roman" panose="02020603050405020304" pitchFamily="18" charset="0"/>
            </a:endParaRPr>
          </a:p>
          <a:p>
            <a:pPr algn="just" eaLnBrk="1" hangingPunct="1"/>
            <a:r>
              <a:rPr lang="es-MX" altLang="es-MX">
                <a:latin typeface="Times New Roman" panose="02020603050405020304" pitchFamily="18" charset="0"/>
                <a:cs typeface="Times New Roman" panose="02020603050405020304" pitchFamily="18" charset="0"/>
              </a:rPr>
              <a:t>Aquí tenemos la reacción de disolución de un solido (sal) en sus componentes iónicos.</a:t>
            </a:r>
          </a:p>
          <a:p>
            <a:pPr algn="just" eaLnBrk="1" hangingPunct="1"/>
            <a:r>
              <a:rPr lang="es-MX" altLang="es-MX"/>
              <a:t/>
            </a:r>
            <a:br>
              <a:rPr lang="es-MX" altLang="es-MX"/>
            </a:br>
            <a:endParaRPr lang="es-MX" altLang="es-MX"/>
          </a:p>
          <a:p>
            <a:pPr algn="just" eaLnBrk="1" hangingPunct="1"/>
            <a:endParaRPr lang="es-MX" altLang="es-MX">
              <a:latin typeface="Times New Roman" panose="02020603050405020304" pitchFamily="18" charset="0"/>
              <a:cs typeface="Times New Roman" panose="02020603050405020304" pitchFamily="18" charset="0"/>
            </a:endParaRPr>
          </a:p>
          <a:p>
            <a:pPr algn="just" eaLnBrk="1" hangingPunct="1"/>
            <a:endParaRPr lang="es-MX" altLang="es-MX">
              <a:latin typeface="Times New Roman" panose="02020603050405020304" pitchFamily="18" charset="0"/>
              <a:cs typeface="Times New Roman" panose="02020603050405020304" pitchFamily="18" charset="0"/>
            </a:endParaRPr>
          </a:p>
          <a:p>
            <a:pPr algn="just" eaLnBrk="1" hangingPunct="1"/>
            <a:endParaRPr lang="es-MX" altLang="es-MX">
              <a:latin typeface="Times New Roman" panose="02020603050405020304" pitchFamily="18" charset="0"/>
              <a:cs typeface="Times New Roman" panose="02020603050405020304" pitchFamily="18" charset="0"/>
            </a:endParaRPr>
          </a:p>
          <a:p>
            <a:pPr algn="just" eaLnBrk="1" hangingPunct="1"/>
            <a:r>
              <a:rPr lang="es-MX" altLang="es-MX">
                <a:latin typeface="Times New Roman" panose="02020603050405020304" pitchFamily="18" charset="0"/>
                <a:cs typeface="Times New Roman" panose="02020603050405020304" pitchFamily="18" charset="0"/>
              </a:rPr>
              <a:t>Calcita (       ) es un sólido por lo tanto, su fracción molar es la unidad y no está incluida en la expresión de la constante de equilibrio </a:t>
            </a:r>
            <a:r>
              <a:rPr lang="es-MX" altLang="es-MX" b="1" i="1">
                <a:latin typeface="Times New Roman" panose="02020603050405020304" pitchFamily="18" charset="0"/>
                <a:cs typeface="Times New Roman" panose="02020603050405020304" pitchFamily="18" charset="0"/>
              </a:rPr>
              <a:t>K</a:t>
            </a:r>
            <a:r>
              <a:rPr lang="es-MX" altLang="es-MX" b="1" i="1" baseline="-25000">
                <a:latin typeface="Times New Roman" panose="02020603050405020304" pitchFamily="18" charset="0"/>
                <a:cs typeface="Times New Roman" panose="02020603050405020304" pitchFamily="18" charset="0"/>
              </a:rPr>
              <a:t>sp</a:t>
            </a:r>
            <a:r>
              <a:rPr lang="es-MX" altLang="es-MX">
                <a:latin typeface="Times New Roman" panose="02020603050405020304" pitchFamily="18" charset="0"/>
                <a:cs typeface="Times New Roman" panose="02020603050405020304" pitchFamily="18" charset="0"/>
              </a:rPr>
              <a:t>, recibe esta definición o nombre, por ser el producto de solubilidad, K</a:t>
            </a:r>
            <a:r>
              <a:rPr lang="es-MX" altLang="es-MX" baseline="-25000">
                <a:latin typeface="Times New Roman" panose="02020603050405020304" pitchFamily="18" charset="0"/>
                <a:cs typeface="Times New Roman" panose="02020603050405020304" pitchFamily="18" charset="0"/>
              </a:rPr>
              <a:t>sp</a:t>
            </a:r>
            <a:r>
              <a:rPr lang="es-MX" altLang="es-MX">
                <a:latin typeface="Times New Roman" panose="02020603050405020304" pitchFamily="18" charset="0"/>
                <a:cs typeface="Times New Roman" panose="02020603050405020304" pitchFamily="18" charset="0"/>
              </a:rPr>
              <a:t>.</a:t>
            </a:r>
          </a:p>
          <a:p>
            <a:pPr algn="just" eaLnBrk="1" hangingPunct="1"/>
            <a:endParaRPr lang="es-MX" altLang="es-MX">
              <a:latin typeface="Times New Roman" panose="02020603050405020304" pitchFamily="18" charset="0"/>
              <a:cs typeface="Times New Roman" panose="02020603050405020304" pitchFamily="18" charset="0"/>
            </a:endParaRPr>
          </a:p>
          <a:p>
            <a:pPr algn="just" eaLnBrk="1" hangingPunct="1"/>
            <a:r>
              <a:rPr lang="es-MX" altLang="es-MX" b="1">
                <a:solidFill>
                  <a:srgbClr val="FF0000"/>
                </a:solidFill>
                <a:latin typeface="Times New Roman" panose="02020603050405020304" pitchFamily="18" charset="0"/>
                <a:cs typeface="Times New Roman" panose="02020603050405020304" pitchFamily="18" charset="0"/>
              </a:rPr>
              <a:t>Calcular la solubilidad</a:t>
            </a:r>
            <a:r>
              <a:rPr lang="es-MX" altLang="es-MX">
                <a:latin typeface="Times New Roman" panose="02020603050405020304" pitchFamily="18" charset="0"/>
                <a:cs typeface="Times New Roman" panose="02020603050405020304" pitchFamily="18" charset="0"/>
              </a:rPr>
              <a:t> de CaSO</a:t>
            </a:r>
            <a:r>
              <a:rPr lang="es-MX" altLang="es-MX" baseline="-25000">
                <a:latin typeface="Times New Roman" panose="02020603050405020304" pitchFamily="18" charset="0"/>
                <a:cs typeface="Times New Roman" panose="02020603050405020304" pitchFamily="18" charset="0"/>
              </a:rPr>
              <a:t>4(s) </a:t>
            </a:r>
            <a:r>
              <a:rPr lang="es-MX" altLang="es-MX">
                <a:latin typeface="Times New Roman" panose="02020603050405020304" pitchFamily="18" charset="0"/>
                <a:cs typeface="Times New Roman" panose="02020603050405020304" pitchFamily="18" charset="0"/>
              </a:rPr>
              <a:t>asumiendo que el equilibrio de disolución es el único equilibrio presente en este sistema de agua/sal. Como dato tenemos que la</a:t>
            </a:r>
            <a:r>
              <a:rPr lang="es-MX" altLang="es-MX" b="1" i="1">
                <a:solidFill>
                  <a:srgbClr val="FF0000"/>
                </a:solidFill>
                <a:latin typeface="Times New Roman" panose="02020603050405020304" pitchFamily="18" charset="0"/>
                <a:cs typeface="Times New Roman" panose="02020603050405020304" pitchFamily="18" charset="0"/>
              </a:rPr>
              <a:t> K</a:t>
            </a:r>
            <a:r>
              <a:rPr lang="es-MX" altLang="es-MX" b="1" i="1" baseline="-25000">
                <a:solidFill>
                  <a:srgbClr val="FF0000"/>
                </a:solidFill>
                <a:latin typeface="Times New Roman" panose="02020603050405020304" pitchFamily="18" charset="0"/>
                <a:cs typeface="Times New Roman" panose="02020603050405020304" pitchFamily="18" charset="0"/>
              </a:rPr>
              <a:t>sp</a:t>
            </a:r>
            <a:r>
              <a:rPr lang="es-MX" altLang="es-MX" b="1" i="1">
                <a:solidFill>
                  <a:srgbClr val="FF0000"/>
                </a:solidFill>
                <a:latin typeface="Times New Roman" panose="02020603050405020304" pitchFamily="18" charset="0"/>
                <a:cs typeface="Times New Roman" panose="02020603050405020304" pitchFamily="18" charset="0"/>
              </a:rPr>
              <a:t>=4.965x10</a:t>
            </a:r>
            <a:r>
              <a:rPr lang="es-MX" altLang="es-MX" b="1" i="1" baseline="30000">
                <a:solidFill>
                  <a:srgbClr val="FF0000"/>
                </a:solidFill>
                <a:latin typeface="Times New Roman" panose="02020603050405020304" pitchFamily="18" charset="0"/>
                <a:cs typeface="Times New Roman" panose="02020603050405020304" pitchFamily="18" charset="0"/>
              </a:rPr>
              <a:t>-9</a:t>
            </a:r>
            <a:r>
              <a:rPr lang="es-MX" altLang="es-MX" b="1" i="1">
                <a:solidFill>
                  <a:srgbClr val="FF0000"/>
                </a:solidFill>
                <a:latin typeface="Times New Roman" panose="02020603050405020304" pitchFamily="18" charset="0"/>
                <a:cs typeface="Times New Roman" panose="02020603050405020304" pitchFamily="18" charset="0"/>
              </a:rPr>
              <a:t> </a:t>
            </a:r>
            <a:r>
              <a:rPr lang="es-MX" altLang="es-MX" i="1">
                <a:latin typeface="Times New Roman" panose="02020603050405020304" pitchFamily="18" charset="0"/>
                <a:cs typeface="Times New Roman" panose="02020603050405020304" pitchFamily="18" charset="0"/>
              </a:rPr>
              <a:t>mol/l </a:t>
            </a:r>
          </a:p>
          <a:p>
            <a:pPr algn="just" eaLnBrk="1" hangingPunct="1"/>
            <a:endParaRPr lang="es-MX" altLang="es-MX">
              <a:latin typeface="Times New Roman" panose="02020603050405020304" pitchFamily="18" charset="0"/>
              <a:cs typeface="Times New Roman" panose="02020603050405020304" pitchFamily="18" charset="0"/>
            </a:endParaRPr>
          </a:p>
          <a:p>
            <a:pPr algn="just" eaLnBrk="1" hangingPunct="1"/>
            <a:r>
              <a:rPr lang="es-MX" altLang="es-MX">
                <a:latin typeface="Times New Roman" panose="02020603050405020304" pitchFamily="18" charset="0"/>
                <a:cs typeface="Times New Roman" panose="02020603050405020304" pitchFamily="18" charset="0"/>
              </a:rPr>
              <a:t>La solubilidad de la anhidrita es </a:t>
            </a:r>
            <a:r>
              <a:rPr lang="es-MX" altLang="es-MX" b="1" i="1">
                <a:solidFill>
                  <a:srgbClr val="FF0000"/>
                </a:solidFill>
                <a:latin typeface="Times New Roman" panose="02020603050405020304" pitchFamily="18" charset="0"/>
                <a:cs typeface="Times New Roman" panose="02020603050405020304" pitchFamily="18" charset="0"/>
              </a:rPr>
              <a:t>4.965x10</a:t>
            </a:r>
            <a:r>
              <a:rPr lang="es-MX" altLang="es-MX" b="1" i="1" baseline="30000">
                <a:solidFill>
                  <a:srgbClr val="FF0000"/>
                </a:solidFill>
                <a:latin typeface="Times New Roman" panose="02020603050405020304" pitchFamily="18" charset="0"/>
                <a:cs typeface="Times New Roman" panose="02020603050405020304" pitchFamily="18" charset="0"/>
              </a:rPr>
              <a:t>-9</a:t>
            </a:r>
            <a:r>
              <a:rPr lang="es-MX" altLang="es-MX" b="1" i="1">
                <a:solidFill>
                  <a:srgbClr val="FF0000"/>
                </a:solidFill>
                <a:latin typeface="Times New Roman" panose="02020603050405020304" pitchFamily="18" charset="0"/>
                <a:cs typeface="Times New Roman" panose="02020603050405020304" pitchFamily="18" charset="0"/>
              </a:rPr>
              <a:t> mol/l</a:t>
            </a:r>
            <a:r>
              <a:rPr lang="es-MX" altLang="es-MX">
                <a:latin typeface="Times New Roman" panose="02020603050405020304" pitchFamily="18" charset="0"/>
                <a:cs typeface="Times New Roman" panose="02020603050405020304" pitchFamily="18" charset="0"/>
              </a:rPr>
              <a:t>, viene en el mismo dato de la constante de equilibrio </a:t>
            </a:r>
          </a:p>
        </p:txBody>
      </p:sp>
      <p:graphicFrame>
        <p:nvGraphicFramePr>
          <p:cNvPr id="9219" name="Objeto 2"/>
          <p:cNvGraphicFramePr>
            <a:graphicFrameLocks noChangeAspect="1"/>
          </p:cNvGraphicFramePr>
          <p:nvPr/>
        </p:nvGraphicFramePr>
        <p:xfrm>
          <a:off x="6889750" y="1274763"/>
          <a:ext cx="3600450" cy="390525"/>
        </p:xfrm>
        <a:graphic>
          <a:graphicData uri="http://schemas.openxmlformats.org/presentationml/2006/ole">
            <mc:AlternateContent xmlns:mc="http://schemas.openxmlformats.org/markup-compatibility/2006">
              <mc:Choice xmlns:v="urn:schemas-microsoft-com:vml" Requires="v">
                <p:oleObj spid="_x0000_s9228" name="Equation" r:id="rId3" imgW="2463480" imgH="266400" progId="Equation.DSMT4">
                  <p:embed/>
                </p:oleObj>
              </mc:Choice>
              <mc:Fallback>
                <p:oleObj name="Equation" r:id="rId3" imgW="2463480" imgH="266400" progId="Equation.DSMT4">
                  <p:embed/>
                  <p:pic>
                    <p:nvPicPr>
                      <p:cNvPr id="0" name="Objeto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89750" y="1274763"/>
                        <a:ext cx="3600450"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220" name="Objeto 3"/>
          <p:cNvGraphicFramePr>
            <a:graphicFrameLocks noChangeAspect="1"/>
          </p:cNvGraphicFramePr>
          <p:nvPr/>
        </p:nvGraphicFramePr>
        <p:xfrm>
          <a:off x="1514475" y="4033838"/>
          <a:ext cx="593725" cy="304800"/>
        </p:xfrm>
        <a:graphic>
          <a:graphicData uri="http://schemas.openxmlformats.org/presentationml/2006/ole">
            <mc:AlternateContent xmlns:mc="http://schemas.openxmlformats.org/markup-compatibility/2006">
              <mc:Choice xmlns:v="urn:schemas-microsoft-com:vml" Requires="v">
                <p:oleObj spid="_x0000_s9229" name="Equation" r:id="rId5" imgW="444240" imgH="228600" progId="Equation.DSMT4">
                  <p:embed/>
                </p:oleObj>
              </mc:Choice>
              <mc:Fallback>
                <p:oleObj name="Equation" r:id="rId5" imgW="444240" imgH="228600" progId="Equation.DSMT4">
                  <p:embed/>
                  <p:pic>
                    <p:nvPicPr>
                      <p:cNvPr id="0" name="Objeto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14475" y="4033838"/>
                        <a:ext cx="5937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3" name="Conector recto de flecha 12"/>
          <p:cNvCxnSpPr/>
          <p:nvPr/>
        </p:nvCxnSpPr>
        <p:spPr>
          <a:xfrm flipV="1">
            <a:off x="4089400" y="5365750"/>
            <a:ext cx="1541463" cy="3492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 name="Conector recto de flecha 6"/>
          <p:cNvCxnSpPr>
            <a:cxnSpLocks/>
          </p:cNvCxnSpPr>
          <p:nvPr/>
        </p:nvCxnSpPr>
        <p:spPr>
          <a:xfrm flipH="1">
            <a:off x="5999163" y="3436938"/>
            <a:ext cx="3084512" cy="17272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9223" name="Objeto 7"/>
          <p:cNvGraphicFramePr>
            <a:graphicFrameLocks noChangeAspect="1"/>
          </p:cNvGraphicFramePr>
          <p:nvPr/>
        </p:nvGraphicFramePr>
        <p:xfrm>
          <a:off x="957263" y="925513"/>
          <a:ext cx="2058987" cy="1222375"/>
        </p:xfrm>
        <a:graphic>
          <a:graphicData uri="http://schemas.openxmlformats.org/presentationml/2006/ole">
            <mc:AlternateContent xmlns:mc="http://schemas.openxmlformats.org/markup-compatibility/2006">
              <mc:Choice xmlns:v="urn:schemas-microsoft-com:vml" Requires="v">
                <p:oleObj spid="_x0000_s9230" name="Equation" r:id="rId7" imgW="1218960" imgH="723600" progId="Equation.DSMT4">
                  <p:embed/>
                </p:oleObj>
              </mc:Choice>
              <mc:Fallback>
                <p:oleObj name="Equation" r:id="rId7" imgW="1218960" imgH="723600" progId="Equation.DSMT4">
                  <p:embed/>
                  <p:pic>
                    <p:nvPicPr>
                      <p:cNvPr id="0" name="Objeto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57263" y="925513"/>
                        <a:ext cx="2058987" cy="122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224" name="Objeto 9"/>
          <p:cNvGraphicFramePr>
            <a:graphicFrameLocks noChangeAspect="1"/>
          </p:cNvGraphicFramePr>
          <p:nvPr/>
        </p:nvGraphicFramePr>
        <p:xfrm>
          <a:off x="4672013" y="1236663"/>
          <a:ext cx="1500187" cy="492125"/>
        </p:xfrm>
        <a:graphic>
          <a:graphicData uri="http://schemas.openxmlformats.org/presentationml/2006/ole">
            <mc:AlternateContent xmlns:mc="http://schemas.openxmlformats.org/markup-compatibility/2006">
              <mc:Choice xmlns:v="urn:schemas-microsoft-com:vml" Requires="v">
                <p:oleObj spid="_x0000_s9231" name="Equation" r:id="rId9" imgW="736560" imgH="241200" progId="Equation.DSMT4">
                  <p:embed/>
                </p:oleObj>
              </mc:Choice>
              <mc:Fallback>
                <p:oleObj name="Equation" r:id="rId9" imgW="736560" imgH="241200" progId="Equation.DSMT4">
                  <p:embed/>
                  <p:pic>
                    <p:nvPicPr>
                      <p:cNvPr id="0" name="Objeto 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72013" y="1236663"/>
                        <a:ext cx="1500187"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2" name="Conector recto de flecha 11">
            <a:extLst>
              <a:ext uri="{FF2B5EF4-FFF2-40B4-BE49-F238E27FC236}">
                <a16:creationId xmlns:a16="http://schemas.microsoft.com/office/drawing/2014/main" id="{3F7636FB-143D-4AAC-A84D-A8C5CC53DF25}"/>
              </a:ext>
            </a:extLst>
          </p:cNvPr>
          <p:cNvCxnSpPr/>
          <p:nvPr/>
        </p:nvCxnSpPr>
        <p:spPr>
          <a:xfrm flipH="1">
            <a:off x="7827963" y="1828800"/>
            <a:ext cx="1708150"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graphicFrame>
        <p:nvGraphicFramePr>
          <p:cNvPr id="9226" name="Objeto 14"/>
          <p:cNvGraphicFramePr>
            <a:graphicFrameLocks noChangeAspect="1"/>
          </p:cNvGraphicFramePr>
          <p:nvPr/>
        </p:nvGraphicFramePr>
        <p:xfrm>
          <a:off x="755650" y="2746375"/>
          <a:ext cx="4979988" cy="1090613"/>
        </p:xfrm>
        <a:graphic>
          <a:graphicData uri="http://schemas.openxmlformats.org/presentationml/2006/ole">
            <mc:AlternateContent xmlns:mc="http://schemas.openxmlformats.org/markup-compatibility/2006">
              <mc:Choice xmlns:v="urn:schemas-microsoft-com:vml" Requires="v">
                <p:oleObj spid="_x0000_s9232" name="Equation" r:id="rId11" imgW="3657600" imgH="799920" progId="Equation.DSMT4">
                  <p:embed/>
                </p:oleObj>
              </mc:Choice>
              <mc:Fallback>
                <p:oleObj name="Equation" r:id="rId11" imgW="3657600" imgH="799920" progId="Equation.DSMT4">
                  <p:embed/>
                  <p:pic>
                    <p:nvPicPr>
                      <p:cNvPr id="0" name="Objeto 1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55650" y="2746375"/>
                        <a:ext cx="4979988" cy="109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227" name="Objeto 15"/>
          <p:cNvGraphicFramePr>
            <a:graphicFrameLocks noChangeAspect="1"/>
          </p:cNvGraphicFramePr>
          <p:nvPr/>
        </p:nvGraphicFramePr>
        <p:xfrm>
          <a:off x="6961188" y="2959100"/>
          <a:ext cx="3419475" cy="688975"/>
        </p:xfrm>
        <a:graphic>
          <a:graphicData uri="http://schemas.openxmlformats.org/presentationml/2006/ole">
            <mc:AlternateContent xmlns:mc="http://schemas.openxmlformats.org/markup-compatibility/2006">
              <mc:Choice xmlns:v="urn:schemas-microsoft-com:vml" Requires="v">
                <p:oleObj spid="_x0000_s9233" name="Equation" r:id="rId13" imgW="1955520" imgH="393480" progId="Equation.DSMT4">
                  <p:embed/>
                </p:oleObj>
              </mc:Choice>
              <mc:Fallback>
                <p:oleObj name="Equation" r:id="rId13" imgW="1955520" imgH="393480" progId="Equation.DSMT4">
                  <p:embed/>
                  <p:pic>
                    <p:nvPicPr>
                      <p:cNvPr id="0" name="Objeto 15"/>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961188" y="2959100"/>
                        <a:ext cx="3419475" cy="68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ángulo 17"/>
          <p:cNvSpPr>
            <a:spLocks noChangeArrowheads="1"/>
          </p:cNvSpPr>
          <p:nvPr/>
        </p:nvSpPr>
        <p:spPr bwMode="auto">
          <a:xfrm>
            <a:off x="422275" y="3905250"/>
            <a:ext cx="1128395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r>
              <a:rPr lang="es-MX" altLang="es-MX">
                <a:latin typeface="Times New Roman" panose="02020603050405020304" pitchFamily="18" charset="0"/>
                <a:cs typeface="Times New Roman" panose="02020603050405020304" pitchFamily="18" charset="0"/>
              </a:rPr>
              <a:t>En la reacción de disolución                                . Debido a que la concentración molar (mol/l) de catión Ca</a:t>
            </a:r>
            <a:r>
              <a:rPr lang="es-MX" altLang="es-MX" baseline="-25000">
                <a:latin typeface="Times New Roman" panose="02020603050405020304" pitchFamily="18" charset="0"/>
                <a:cs typeface="Times New Roman" panose="02020603050405020304" pitchFamily="18" charset="0"/>
              </a:rPr>
              <a:t>(ac)</a:t>
            </a:r>
            <a:r>
              <a:rPr lang="es-MX" altLang="es-MX" baseline="30000">
                <a:latin typeface="Times New Roman" panose="02020603050405020304" pitchFamily="18" charset="0"/>
                <a:cs typeface="Times New Roman" panose="02020603050405020304" pitchFamily="18" charset="0"/>
              </a:rPr>
              <a:t>2+ </a:t>
            </a:r>
            <a:r>
              <a:rPr lang="es-MX" altLang="es-MX">
                <a:latin typeface="Times New Roman" panose="02020603050405020304" pitchFamily="18" charset="0"/>
                <a:cs typeface="Times New Roman" panose="02020603050405020304" pitchFamily="18" charset="0"/>
              </a:rPr>
              <a:t>y anión CO</a:t>
            </a:r>
            <a:r>
              <a:rPr lang="es-MX" altLang="es-MX" baseline="-25000">
                <a:latin typeface="Times New Roman" panose="02020603050405020304" pitchFamily="18" charset="0"/>
                <a:cs typeface="Times New Roman" panose="02020603050405020304" pitchFamily="18" charset="0"/>
              </a:rPr>
              <a:t>3(ac)</a:t>
            </a:r>
            <a:r>
              <a:rPr lang="es-MX" altLang="es-MX" baseline="30000">
                <a:latin typeface="Times New Roman" panose="02020603050405020304" pitchFamily="18" charset="0"/>
                <a:cs typeface="Times New Roman" panose="02020603050405020304" pitchFamily="18" charset="0"/>
              </a:rPr>
              <a:t>2-</a:t>
            </a:r>
            <a:r>
              <a:rPr lang="es-MX" altLang="es-MX">
                <a:latin typeface="Times New Roman" panose="02020603050405020304" pitchFamily="18" charset="0"/>
                <a:cs typeface="Times New Roman" panose="02020603050405020304" pitchFamily="18" charset="0"/>
              </a:rPr>
              <a:t> es igual; se representarán por las concentraciones de ambos iones en la ecuación de la constante de equilibrio</a:t>
            </a:r>
          </a:p>
          <a:p>
            <a:pPr algn="just" eaLnBrk="1" hangingPunct="1"/>
            <a:endParaRPr lang="es-MX" altLang="es-MX">
              <a:latin typeface="Times New Roman" panose="02020603050405020304" pitchFamily="18" charset="0"/>
              <a:cs typeface="Times New Roman" panose="02020603050405020304" pitchFamily="18" charset="0"/>
            </a:endParaRPr>
          </a:p>
          <a:p>
            <a:pPr algn="just" eaLnBrk="1" hangingPunct="1"/>
            <a:endParaRPr lang="es-MX" altLang="es-MX">
              <a:latin typeface="Times New Roman" panose="02020603050405020304" pitchFamily="18" charset="0"/>
              <a:cs typeface="Times New Roman" panose="02020603050405020304" pitchFamily="18" charset="0"/>
            </a:endParaRPr>
          </a:p>
          <a:p>
            <a:pPr algn="just" eaLnBrk="1" hangingPunct="1"/>
            <a:endParaRPr lang="es-MX" altLang="es-MX">
              <a:latin typeface="Times New Roman" panose="02020603050405020304" pitchFamily="18" charset="0"/>
              <a:cs typeface="Times New Roman" panose="02020603050405020304" pitchFamily="18" charset="0"/>
            </a:endParaRPr>
          </a:p>
          <a:p>
            <a:pPr algn="just" eaLnBrk="1" hangingPunct="1"/>
            <a:endParaRPr lang="es-MX" altLang="es-MX">
              <a:latin typeface="Times New Roman" panose="02020603050405020304" pitchFamily="18" charset="0"/>
              <a:cs typeface="Times New Roman" panose="02020603050405020304" pitchFamily="18" charset="0"/>
            </a:endParaRPr>
          </a:p>
          <a:p>
            <a:pPr algn="just" eaLnBrk="1" hangingPunct="1"/>
            <a:endParaRPr lang="es-MX" altLang="es-MX">
              <a:latin typeface="Times New Roman" panose="02020603050405020304" pitchFamily="18" charset="0"/>
              <a:cs typeface="Times New Roman" panose="02020603050405020304" pitchFamily="18" charset="0"/>
            </a:endParaRPr>
          </a:p>
          <a:p>
            <a:pPr algn="just" eaLnBrk="1" hangingPunct="1"/>
            <a:r>
              <a:rPr lang="es-MX" altLang="es-MX">
                <a:latin typeface="Times New Roman" panose="02020603050405020304" pitchFamily="18" charset="0"/>
                <a:cs typeface="Times New Roman" panose="02020603050405020304" pitchFamily="18" charset="0"/>
              </a:rPr>
              <a:t>La concentración de los iones Ca</a:t>
            </a:r>
            <a:r>
              <a:rPr lang="es-MX" altLang="es-MX" baseline="-25000">
                <a:latin typeface="Times New Roman" panose="02020603050405020304" pitchFamily="18" charset="0"/>
                <a:cs typeface="Times New Roman" panose="02020603050405020304" pitchFamily="18" charset="0"/>
              </a:rPr>
              <a:t>(ac)</a:t>
            </a:r>
            <a:r>
              <a:rPr lang="es-MX" altLang="es-MX" baseline="30000">
                <a:latin typeface="Times New Roman" panose="02020603050405020304" pitchFamily="18" charset="0"/>
                <a:cs typeface="Times New Roman" panose="02020603050405020304" pitchFamily="18" charset="0"/>
              </a:rPr>
              <a:t>2+</a:t>
            </a:r>
            <a:r>
              <a:rPr lang="es-MX" altLang="es-MX">
                <a:latin typeface="Times New Roman" panose="02020603050405020304" pitchFamily="18" charset="0"/>
                <a:cs typeface="Times New Roman" panose="02020603050405020304" pitchFamily="18" charset="0"/>
              </a:rPr>
              <a:t> y CO</a:t>
            </a:r>
            <a:r>
              <a:rPr lang="es-MX" altLang="es-MX" baseline="-25000">
                <a:latin typeface="Times New Roman" panose="02020603050405020304" pitchFamily="18" charset="0"/>
                <a:cs typeface="Times New Roman" panose="02020603050405020304" pitchFamily="18" charset="0"/>
              </a:rPr>
              <a:t>3(ac)</a:t>
            </a:r>
            <a:r>
              <a:rPr lang="es-MX" altLang="es-MX" baseline="30000">
                <a:latin typeface="Times New Roman" panose="02020603050405020304" pitchFamily="18" charset="0"/>
                <a:cs typeface="Times New Roman" panose="02020603050405020304" pitchFamily="18" charset="0"/>
              </a:rPr>
              <a:t>2-</a:t>
            </a:r>
            <a:r>
              <a:rPr lang="es-MX" altLang="es-MX">
                <a:latin typeface="Times New Roman" panose="02020603050405020304" pitchFamily="18" charset="0"/>
                <a:cs typeface="Times New Roman" panose="02020603050405020304" pitchFamily="18" charset="0"/>
              </a:rPr>
              <a:t> es </a:t>
            </a:r>
            <a:r>
              <a:rPr lang="es-MX" altLang="es-MX" b="1" i="1" u="sng">
                <a:solidFill>
                  <a:srgbClr val="FF0000"/>
                </a:solidFill>
                <a:latin typeface="Times New Roman" panose="02020603050405020304" pitchFamily="18" charset="0"/>
                <a:cs typeface="Times New Roman" panose="02020603050405020304" pitchFamily="18" charset="0"/>
              </a:rPr>
              <a:t>7.046x10</a:t>
            </a:r>
            <a:r>
              <a:rPr lang="es-MX" altLang="es-MX" b="1" i="1" u="sng" baseline="30000">
                <a:solidFill>
                  <a:srgbClr val="FF0000"/>
                </a:solidFill>
                <a:latin typeface="Times New Roman" panose="02020603050405020304" pitchFamily="18" charset="0"/>
                <a:cs typeface="Times New Roman" panose="02020603050405020304" pitchFamily="18" charset="0"/>
              </a:rPr>
              <a:t>-5</a:t>
            </a:r>
            <a:r>
              <a:rPr lang="es-MX" altLang="es-MX" b="1" i="1" u="sng">
                <a:solidFill>
                  <a:srgbClr val="FF0000"/>
                </a:solidFill>
                <a:latin typeface="Times New Roman" panose="02020603050405020304" pitchFamily="18" charset="0"/>
                <a:cs typeface="Times New Roman" panose="02020603050405020304" pitchFamily="18" charset="0"/>
              </a:rPr>
              <a:t> mol/l</a:t>
            </a:r>
            <a:r>
              <a:rPr lang="es-MX" altLang="es-MX" b="1" i="1">
                <a:solidFill>
                  <a:srgbClr val="FF0000"/>
                </a:solidFill>
                <a:latin typeface="Times New Roman" panose="02020603050405020304" pitchFamily="18" charset="0"/>
                <a:cs typeface="Times New Roman" panose="02020603050405020304" pitchFamily="18" charset="0"/>
              </a:rPr>
              <a:t> </a:t>
            </a:r>
            <a:r>
              <a:rPr lang="es-MX" altLang="es-MX">
                <a:latin typeface="Times New Roman" panose="02020603050405020304" pitchFamily="18" charset="0"/>
                <a:cs typeface="Times New Roman" panose="02020603050405020304" pitchFamily="18" charset="0"/>
              </a:rPr>
              <a:t>en equilibrio con  </a:t>
            </a:r>
            <a:r>
              <a:rPr lang="es-MX" altLang="es-MX" b="1" i="1" u="sng">
                <a:solidFill>
                  <a:srgbClr val="FF0000"/>
                </a:solidFill>
                <a:latin typeface="Times New Roman" panose="02020603050405020304" pitchFamily="18" charset="0"/>
                <a:cs typeface="Times New Roman" panose="02020603050405020304" pitchFamily="18" charset="0"/>
              </a:rPr>
              <a:t>4.965x10</a:t>
            </a:r>
            <a:r>
              <a:rPr lang="es-MX" altLang="es-MX" b="1" i="1" u="sng" baseline="30000">
                <a:solidFill>
                  <a:srgbClr val="FF0000"/>
                </a:solidFill>
                <a:latin typeface="Times New Roman" panose="02020603050405020304" pitchFamily="18" charset="0"/>
                <a:cs typeface="Times New Roman" panose="02020603050405020304" pitchFamily="18" charset="0"/>
              </a:rPr>
              <a:t>-9</a:t>
            </a:r>
            <a:r>
              <a:rPr lang="es-MX" altLang="es-MX" b="1" i="1" u="sng">
                <a:solidFill>
                  <a:srgbClr val="FF0000"/>
                </a:solidFill>
                <a:latin typeface="Times New Roman" panose="02020603050405020304" pitchFamily="18" charset="0"/>
                <a:cs typeface="Times New Roman" panose="02020603050405020304" pitchFamily="18" charset="0"/>
              </a:rPr>
              <a:t> mol/l</a:t>
            </a:r>
            <a:r>
              <a:rPr lang="es-MX" altLang="es-MX">
                <a:latin typeface="Times New Roman" panose="02020603050405020304" pitchFamily="18" charset="0"/>
                <a:cs typeface="Times New Roman" panose="02020603050405020304" pitchFamily="18" charset="0"/>
              </a:rPr>
              <a:t> de CaCO</a:t>
            </a:r>
            <a:r>
              <a:rPr lang="es-MX" altLang="es-MX" baseline="-25000">
                <a:latin typeface="Times New Roman" panose="02020603050405020304" pitchFamily="18" charset="0"/>
                <a:cs typeface="Times New Roman" panose="02020603050405020304" pitchFamily="18" charset="0"/>
              </a:rPr>
              <a:t>3(s)</a:t>
            </a:r>
            <a:r>
              <a:rPr lang="es-MX" altLang="es-MX">
                <a:latin typeface="Times New Roman" panose="02020603050405020304" pitchFamily="18" charset="0"/>
                <a:cs typeface="Times New Roman" panose="02020603050405020304" pitchFamily="18" charset="0"/>
              </a:rPr>
              <a:t>.</a:t>
            </a:r>
          </a:p>
        </p:txBody>
      </p:sp>
      <p:sp>
        <p:nvSpPr>
          <p:cNvPr id="10243" name="Rectángulo 1"/>
          <p:cNvSpPr>
            <a:spLocks noChangeArrowheads="1"/>
          </p:cNvSpPr>
          <p:nvPr/>
        </p:nvSpPr>
        <p:spPr bwMode="auto">
          <a:xfrm>
            <a:off x="428625" y="384175"/>
            <a:ext cx="11236325"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r>
              <a:rPr lang="es-MX" altLang="es-MX">
                <a:latin typeface="Times New Roman" panose="02020603050405020304" pitchFamily="18" charset="0"/>
                <a:cs typeface="Times New Roman" panose="02020603050405020304" pitchFamily="18" charset="0"/>
              </a:rPr>
              <a:t>El valor en mol/L de la constante de equilibrio </a:t>
            </a:r>
            <a:r>
              <a:rPr lang="es-MX" altLang="es-MX" b="1" i="1">
                <a:latin typeface="Times New Roman" panose="02020603050405020304" pitchFamily="18" charset="0"/>
                <a:cs typeface="Times New Roman" panose="02020603050405020304" pitchFamily="18" charset="0"/>
              </a:rPr>
              <a:t>K</a:t>
            </a:r>
            <a:r>
              <a:rPr lang="es-MX" altLang="es-MX" b="1" i="1" baseline="-25000">
                <a:latin typeface="Times New Roman" panose="02020603050405020304" pitchFamily="18" charset="0"/>
                <a:cs typeface="Times New Roman" panose="02020603050405020304" pitchFamily="18" charset="0"/>
              </a:rPr>
              <a:t>sp</a:t>
            </a:r>
            <a:r>
              <a:rPr lang="es-MX" altLang="es-MX">
                <a:latin typeface="Times New Roman" panose="02020603050405020304" pitchFamily="18" charset="0"/>
                <a:cs typeface="Times New Roman" panose="02020603050405020304" pitchFamily="18" charset="0"/>
              </a:rPr>
              <a:t>  para la reacción de disolución de calcita en agua pura, a T=298.15 K y P= 1bar es </a:t>
            </a:r>
            <a:r>
              <a:rPr lang="es-MX" altLang="es-MX" b="1" i="1">
                <a:solidFill>
                  <a:srgbClr val="FF0000"/>
                </a:solidFill>
                <a:latin typeface="Times New Roman" panose="02020603050405020304" pitchFamily="18" charset="0"/>
                <a:cs typeface="Times New Roman" panose="02020603050405020304" pitchFamily="18" charset="0"/>
              </a:rPr>
              <a:t>de  K</a:t>
            </a:r>
            <a:r>
              <a:rPr lang="es-MX" altLang="es-MX" b="1" i="1" baseline="-25000">
                <a:solidFill>
                  <a:srgbClr val="FF0000"/>
                </a:solidFill>
                <a:latin typeface="Times New Roman" panose="02020603050405020304" pitchFamily="18" charset="0"/>
                <a:cs typeface="Times New Roman" panose="02020603050405020304" pitchFamily="18" charset="0"/>
              </a:rPr>
              <a:t>sp</a:t>
            </a:r>
            <a:r>
              <a:rPr lang="es-MX" altLang="es-MX" b="1" i="1">
                <a:solidFill>
                  <a:srgbClr val="FF0000"/>
                </a:solidFill>
                <a:latin typeface="Times New Roman" panose="02020603050405020304" pitchFamily="18" charset="0"/>
                <a:cs typeface="Times New Roman" panose="02020603050405020304" pitchFamily="18" charset="0"/>
              </a:rPr>
              <a:t>=4.965x10</a:t>
            </a:r>
            <a:r>
              <a:rPr lang="es-MX" altLang="es-MX" b="1" i="1" baseline="30000">
                <a:solidFill>
                  <a:srgbClr val="FF0000"/>
                </a:solidFill>
                <a:latin typeface="Times New Roman" panose="02020603050405020304" pitchFamily="18" charset="0"/>
                <a:cs typeface="Times New Roman" panose="02020603050405020304" pitchFamily="18" charset="0"/>
              </a:rPr>
              <a:t>-9</a:t>
            </a:r>
            <a:r>
              <a:rPr lang="es-MX" altLang="es-MX" b="1" i="1">
                <a:solidFill>
                  <a:srgbClr val="FF0000"/>
                </a:solidFill>
                <a:latin typeface="Times New Roman" panose="02020603050405020304" pitchFamily="18" charset="0"/>
                <a:cs typeface="Times New Roman" panose="02020603050405020304" pitchFamily="18" charset="0"/>
              </a:rPr>
              <a:t> mol/l</a:t>
            </a:r>
            <a:r>
              <a:rPr lang="es-MX" altLang="es-MX">
                <a:latin typeface="Times New Roman" panose="02020603050405020304" pitchFamily="18" charset="0"/>
                <a:cs typeface="Times New Roman" panose="02020603050405020304" pitchFamily="18" charset="0"/>
              </a:rPr>
              <a:t>, </a:t>
            </a:r>
            <a:endParaRPr lang="es-MX" altLang="es-MX"/>
          </a:p>
          <a:p>
            <a:pPr algn="just" eaLnBrk="1" hangingPunct="1"/>
            <a:r>
              <a:rPr lang="es-MX" altLang="es-MX" i="1">
                <a:latin typeface="Times New Roman" panose="02020603050405020304" pitchFamily="18" charset="0"/>
                <a:cs typeface="Times New Roman" panose="02020603050405020304" pitchFamily="18" charset="0"/>
              </a:rPr>
              <a:t>. </a:t>
            </a:r>
          </a:p>
          <a:p>
            <a:pPr algn="just" eaLnBrk="1" hangingPunct="1"/>
            <a:endParaRPr lang="es-MX" altLang="es-MX">
              <a:latin typeface="Times New Roman" panose="02020603050405020304" pitchFamily="18" charset="0"/>
              <a:cs typeface="Times New Roman" panose="02020603050405020304" pitchFamily="18" charset="0"/>
            </a:endParaRPr>
          </a:p>
          <a:p>
            <a:pPr algn="just" eaLnBrk="1" hangingPunct="1"/>
            <a:r>
              <a:rPr lang="es-MX" altLang="es-MX">
                <a:latin typeface="Times New Roman" panose="02020603050405020304" pitchFamily="18" charset="0"/>
                <a:cs typeface="Times New Roman" panose="02020603050405020304" pitchFamily="18" charset="0"/>
              </a:rPr>
              <a:t>La reacción de disolución es                                           y  la es </a:t>
            </a:r>
          </a:p>
        </p:txBody>
      </p:sp>
      <p:sp>
        <p:nvSpPr>
          <p:cNvPr id="10244"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s-MX" altLang="es-MX"/>
          </a:p>
        </p:txBody>
      </p:sp>
      <p:graphicFrame>
        <p:nvGraphicFramePr>
          <p:cNvPr id="10245" name="Objeto 6"/>
          <p:cNvGraphicFramePr>
            <a:graphicFrameLocks noChangeAspect="1"/>
          </p:cNvGraphicFramePr>
          <p:nvPr/>
        </p:nvGraphicFramePr>
        <p:xfrm>
          <a:off x="6519863" y="1504950"/>
          <a:ext cx="1954212" cy="390525"/>
        </p:xfrm>
        <a:graphic>
          <a:graphicData uri="http://schemas.openxmlformats.org/presentationml/2006/ole">
            <mc:AlternateContent xmlns:mc="http://schemas.openxmlformats.org/markup-compatibility/2006">
              <mc:Choice xmlns:v="urn:schemas-microsoft-com:vml" Requires="v">
                <p:oleObj spid="_x0000_s10255" name="Equation" r:id="rId3" imgW="1015920" imgH="203040" progId="Equation.DSMT4">
                  <p:embed/>
                </p:oleObj>
              </mc:Choice>
              <mc:Fallback>
                <p:oleObj name="Equation" r:id="rId3" imgW="1015920" imgH="203040" progId="Equation.DSMT4">
                  <p:embed/>
                  <p:pic>
                    <p:nvPicPr>
                      <p:cNvPr id="0" name="Objeto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19863" y="1504950"/>
                        <a:ext cx="1954212"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246" name="Objeto 7"/>
          <p:cNvGraphicFramePr>
            <a:graphicFrameLocks noChangeAspect="1"/>
          </p:cNvGraphicFramePr>
          <p:nvPr/>
        </p:nvGraphicFramePr>
        <p:xfrm>
          <a:off x="3324225" y="1495425"/>
          <a:ext cx="2051050" cy="425450"/>
        </p:xfrm>
        <a:graphic>
          <a:graphicData uri="http://schemas.openxmlformats.org/presentationml/2006/ole">
            <mc:AlternateContent xmlns:mc="http://schemas.openxmlformats.org/markup-compatibility/2006">
              <mc:Choice xmlns:v="urn:schemas-microsoft-com:vml" Requires="v">
                <p:oleObj spid="_x0000_s10256" name="Equation" r:id="rId5" imgW="977760" imgH="203040" progId="Equation.DSMT4">
                  <p:embed/>
                </p:oleObj>
              </mc:Choice>
              <mc:Fallback>
                <p:oleObj name="Equation" r:id="rId5" imgW="977760" imgH="203040" progId="Equation.DSMT4">
                  <p:embed/>
                  <p:pic>
                    <p:nvPicPr>
                      <p:cNvPr id="0" name="Objeto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24225" y="1495425"/>
                        <a:ext cx="2051050"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247" name="Rectángulo 9"/>
          <p:cNvSpPr>
            <a:spLocks noChangeArrowheads="1"/>
          </p:cNvSpPr>
          <p:nvPr/>
        </p:nvSpPr>
        <p:spPr bwMode="auto">
          <a:xfrm>
            <a:off x="381000" y="1747838"/>
            <a:ext cx="11333163"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endParaRPr lang="es-MX" altLang="es-MX">
              <a:latin typeface="Times New Roman" panose="02020603050405020304" pitchFamily="18" charset="0"/>
              <a:cs typeface="Times New Roman" panose="02020603050405020304" pitchFamily="18" charset="0"/>
            </a:endParaRPr>
          </a:p>
          <a:p>
            <a:pPr algn="just" eaLnBrk="1" hangingPunct="1"/>
            <a:r>
              <a:rPr lang="es-MX" altLang="es-MX">
                <a:latin typeface="Times New Roman" panose="02020603050405020304" pitchFamily="18" charset="0"/>
                <a:cs typeface="Times New Roman" panose="02020603050405020304" pitchFamily="18" charset="0"/>
              </a:rPr>
              <a:t>Calcita (         ) es un sólido puro, por tanto, </a:t>
            </a:r>
            <a:r>
              <a:rPr lang="es-MX" altLang="es-MX" b="1" i="1">
                <a:latin typeface="Times New Roman" panose="02020603050405020304" pitchFamily="18" charset="0"/>
                <a:cs typeface="Times New Roman" panose="02020603050405020304" pitchFamily="18" charset="0"/>
              </a:rPr>
              <a:t>su fracción molar es la unidad</a:t>
            </a:r>
            <a:r>
              <a:rPr lang="es-MX" altLang="es-MX">
                <a:latin typeface="Times New Roman" panose="02020603050405020304" pitchFamily="18" charset="0"/>
                <a:cs typeface="Times New Roman" panose="02020603050405020304" pitchFamily="18" charset="0"/>
              </a:rPr>
              <a:t> y por ser denominador con valor 1, no está presente en la expresión de la constante de equilibrio </a:t>
            </a:r>
            <a:r>
              <a:rPr lang="es-MX" altLang="es-MX" b="1" i="1">
                <a:latin typeface="Times New Roman" panose="02020603050405020304" pitchFamily="18" charset="0"/>
                <a:cs typeface="Times New Roman" panose="02020603050405020304" pitchFamily="18" charset="0"/>
              </a:rPr>
              <a:t>K</a:t>
            </a:r>
            <a:r>
              <a:rPr lang="es-MX" altLang="es-MX" b="1" i="1" baseline="-25000">
                <a:latin typeface="Times New Roman" panose="02020603050405020304" pitchFamily="18" charset="0"/>
                <a:cs typeface="Times New Roman" panose="02020603050405020304" pitchFamily="18" charset="0"/>
              </a:rPr>
              <a:t>sp</a:t>
            </a:r>
            <a:r>
              <a:rPr lang="es-MX" altLang="es-MX">
                <a:latin typeface="Times New Roman" panose="02020603050405020304" pitchFamily="18" charset="0"/>
                <a:cs typeface="Times New Roman" panose="02020603050405020304" pitchFamily="18" charset="0"/>
              </a:rPr>
              <a:t>, en su ecuación de equilibrio (punto de saturación).</a:t>
            </a:r>
          </a:p>
        </p:txBody>
      </p:sp>
      <p:graphicFrame>
        <p:nvGraphicFramePr>
          <p:cNvPr id="10248" name="Objeto 8"/>
          <p:cNvGraphicFramePr>
            <a:graphicFrameLocks noChangeAspect="1"/>
          </p:cNvGraphicFramePr>
          <p:nvPr/>
        </p:nvGraphicFramePr>
        <p:xfrm>
          <a:off x="1284288" y="2076450"/>
          <a:ext cx="627062" cy="304800"/>
        </p:xfrm>
        <a:graphic>
          <a:graphicData uri="http://schemas.openxmlformats.org/presentationml/2006/ole">
            <mc:AlternateContent xmlns:mc="http://schemas.openxmlformats.org/markup-compatibility/2006">
              <mc:Choice xmlns:v="urn:schemas-microsoft-com:vml" Requires="v">
                <p:oleObj spid="_x0000_s10257" name="Equation" r:id="rId7" imgW="469800" imgH="228600" progId="Equation.DSMT4">
                  <p:embed/>
                </p:oleObj>
              </mc:Choice>
              <mc:Fallback>
                <p:oleObj name="Equation" r:id="rId7" imgW="469800" imgH="228600" progId="Equation.DSMT4">
                  <p:embed/>
                  <p:pic>
                    <p:nvPicPr>
                      <p:cNvPr id="0" name="Objeto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84288" y="2076450"/>
                        <a:ext cx="6270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249" name="Objeto 11"/>
          <p:cNvGraphicFramePr>
            <a:graphicFrameLocks noChangeAspect="1"/>
          </p:cNvGraphicFramePr>
          <p:nvPr/>
        </p:nvGraphicFramePr>
        <p:xfrm>
          <a:off x="3187700" y="3905250"/>
          <a:ext cx="1849438" cy="384175"/>
        </p:xfrm>
        <a:graphic>
          <a:graphicData uri="http://schemas.openxmlformats.org/presentationml/2006/ole">
            <mc:AlternateContent xmlns:mc="http://schemas.openxmlformats.org/markup-compatibility/2006">
              <mc:Choice xmlns:v="urn:schemas-microsoft-com:vml" Requires="v">
                <p:oleObj spid="_x0000_s10258" name="Equation" r:id="rId9" imgW="977760" imgH="203040" progId="Equation.DSMT4">
                  <p:embed/>
                </p:oleObj>
              </mc:Choice>
              <mc:Fallback>
                <p:oleObj name="Equation" r:id="rId9" imgW="977760" imgH="203040" progId="Equation.DSMT4">
                  <p:embed/>
                  <p:pic>
                    <p:nvPicPr>
                      <p:cNvPr id="0" name="Objeto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87700" y="3905250"/>
                        <a:ext cx="1849438"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250" name="Rectángulo 3"/>
          <p:cNvSpPr>
            <a:spLocks noChangeArrowheads="1"/>
          </p:cNvSpPr>
          <p:nvPr/>
        </p:nvSpPr>
        <p:spPr bwMode="auto">
          <a:xfrm>
            <a:off x="390525" y="2760663"/>
            <a:ext cx="1128553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r>
              <a:rPr lang="es-MX" altLang="es-MX">
                <a:latin typeface="Times New Roman" panose="02020603050405020304" pitchFamily="18" charset="0"/>
                <a:cs typeface="Times New Roman" panose="02020603050405020304" pitchFamily="18" charset="0"/>
              </a:rPr>
              <a:t>Como en el anterior problema, la solubilidad de CaCO</a:t>
            </a:r>
            <a:r>
              <a:rPr lang="es-MX" altLang="es-MX" baseline="-25000">
                <a:latin typeface="Times New Roman" panose="02020603050405020304" pitchFamily="18" charset="0"/>
                <a:cs typeface="Times New Roman" panose="02020603050405020304" pitchFamily="18" charset="0"/>
              </a:rPr>
              <a:t>3(s)  </a:t>
            </a:r>
            <a:r>
              <a:rPr lang="es-MX" altLang="es-MX">
                <a:latin typeface="Times New Roman" panose="02020603050405020304" pitchFamily="18" charset="0"/>
                <a:cs typeface="Times New Roman" panose="02020603050405020304" pitchFamily="18" charset="0"/>
              </a:rPr>
              <a:t>asumiendo que el equilibrio de disolución es el único equilibrio presente en este sistema de agua/carbonato es </a:t>
            </a:r>
            <a:r>
              <a:rPr lang="es-MX" altLang="es-MX" b="1" i="1">
                <a:solidFill>
                  <a:srgbClr val="FF0000"/>
                </a:solidFill>
                <a:latin typeface="Times New Roman" panose="02020603050405020304" pitchFamily="18" charset="0"/>
                <a:cs typeface="Times New Roman" panose="02020603050405020304" pitchFamily="18" charset="0"/>
              </a:rPr>
              <a:t>4.9657x</a:t>
            </a:r>
            <a:r>
              <a:rPr lang="es-MX" altLang="es-MX" b="1" i="1" baseline="30000">
                <a:solidFill>
                  <a:srgbClr val="FF0000"/>
                </a:solidFill>
                <a:latin typeface="Times New Roman" panose="02020603050405020304" pitchFamily="18" charset="0"/>
                <a:cs typeface="Times New Roman" panose="02020603050405020304" pitchFamily="18" charset="0"/>
              </a:rPr>
              <a:t>-9</a:t>
            </a:r>
            <a:r>
              <a:rPr lang="es-MX" altLang="es-MX" b="1" i="1">
                <a:solidFill>
                  <a:srgbClr val="FF0000"/>
                </a:solidFill>
                <a:latin typeface="Times New Roman" panose="02020603050405020304" pitchFamily="18" charset="0"/>
                <a:cs typeface="Times New Roman" panose="02020603050405020304" pitchFamily="18" charset="0"/>
              </a:rPr>
              <a:t> mol/l</a:t>
            </a:r>
            <a:r>
              <a:rPr lang="es-MX" altLang="es-MX">
                <a:latin typeface="Times New Roman" panose="02020603050405020304" pitchFamily="18" charset="0"/>
                <a:cs typeface="Times New Roman" panose="02020603050405020304" pitchFamily="18" charset="0"/>
              </a:rPr>
              <a:t>, el dato de la solubilidad de la calcita, viene en el valor de la constante  de equilibrio. Entonces  solubilidad de la calcita es </a:t>
            </a:r>
            <a:r>
              <a:rPr lang="es-MX" altLang="es-MX" b="1" i="1">
                <a:solidFill>
                  <a:srgbClr val="FF0000"/>
                </a:solidFill>
                <a:latin typeface="Times New Roman" panose="02020603050405020304" pitchFamily="18" charset="0"/>
                <a:cs typeface="Times New Roman" panose="02020603050405020304" pitchFamily="18" charset="0"/>
              </a:rPr>
              <a:t>4.965x10</a:t>
            </a:r>
            <a:r>
              <a:rPr lang="es-MX" altLang="es-MX" b="1" i="1" baseline="30000">
                <a:solidFill>
                  <a:srgbClr val="FF0000"/>
                </a:solidFill>
                <a:latin typeface="Times New Roman" panose="02020603050405020304" pitchFamily="18" charset="0"/>
                <a:cs typeface="Times New Roman" panose="02020603050405020304" pitchFamily="18" charset="0"/>
              </a:rPr>
              <a:t>-9</a:t>
            </a:r>
            <a:r>
              <a:rPr lang="es-MX" altLang="es-MX" b="1" i="1">
                <a:solidFill>
                  <a:srgbClr val="FF0000"/>
                </a:solidFill>
                <a:latin typeface="Times New Roman" panose="02020603050405020304" pitchFamily="18" charset="0"/>
                <a:cs typeface="Times New Roman" panose="02020603050405020304" pitchFamily="18" charset="0"/>
              </a:rPr>
              <a:t> mol/l, </a:t>
            </a:r>
            <a:r>
              <a:rPr lang="es-MX" altLang="es-MX">
                <a:latin typeface="Times New Roman" panose="02020603050405020304" pitchFamily="18" charset="0"/>
                <a:cs typeface="Times New Roman" panose="02020603050405020304" pitchFamily="18" charset="0"/>
              </a:rPr>
              <a:t>como vemos es muy baja.</a:t>
            </a:r>
          </a:p>
        </p:txBody>
      </p:sp>
      <p:cxnSp>
        <p:nvCxnSpPr>
          <p:cNvPr id="17" name="Conector recto de flecha 16"/>
          <p:cNvCxnSpPr>
            <a:cxnSpLocks/>
          </p:cNvCxnSpPr>
          <p:nvPr/>
        </p:nvCxnSpPr>
        <p:spPr>
          <a:xfrm flipV="1">
            <a:off x="5572125" y="1758950"/>
            <a:ext cx="989013" cy="741363"/>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0252" name="Objeto 18"/>
          <p:cNvGraphicFramePr>
            <a:graphicFrameLocks noChangeAspect="1"/>
          </p:cNvGraphicFramePr>
          <p:nvPr/>
        </p:nvGraphicFramePr>
        <p:xfrm>
          <a:off x="427038" y="4684713"/>
          <a:ext cx="7156450" cy="1000125"/>
        </p:xfrm>
        <a:graphic>
          <a:graphicData uri="http://schemas.openxmlformats.org/presentationml/2006/ole">
            <mc:AlternateContent xmlns:mc="http://schemas.openxmlformats.org/markup-compatibility/2006">
              <mc:Choice xmlns:v="urn:schemas-microsoft-com:vml" Requires="v">
                <p:oleObj spid="_x0000_s10259" name="Equation" r:id="rId10" imgW="3263760" imgH="457200" progId="Equation.DSMT4">
                  <p:embed/>
                </p:oleObj>
              </mc:Choice>
              <mc:Fallback>
                <p:oleObj name="Equation" r:id="rId10" imgW="3263760" imgH="457200" progId="Equation.DSMT4">
                  <p:embed/>
                  <p:pic>
                    <p:nvPicPr>
                      <p:cNvPr id="0" name="Objeto 1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27038" y="4684713"/>
                        <a:ext cx="715645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24" name="Conector recto de flecha 23"/>
          <p:cNvCxnSpPr/>
          <p:nvPr/>
        </p:nvCxnSpPr>
        <p:spPr>
          <a:xfrm flipV="1">
            <a:off x="5802313" y="5526088"/>
            <a:ext cx="398462" cy="34448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Conector recto de flecha 25"/>
          <p:cNvCxnSpPr/>
          <p:nvPr/>
        </p:nvCxnSpPr>
        <p:spPr>
          <a:xfrm flipH="1" flipV="1">
            <a:off x="5145088" y="4994275"/>
            <a:ext cx="4048125" cy="87788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CuadroTexto 1"/>
          <p:cNvSpPr txBox="1">
            <a:spLocks noChangeArrowheads="1"/>
          </p:cNvSpPr>
          <p:nvPr/>
        </p:nvSpPr>
        <p:spPr bwMode="auto">
          <a:xfrm>
            <a:off x="403225" y="130175"/>
            <a:ext cx="11466513" cy="369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endParaRPr lang="es-MX" altLang="es-MX">
              <a:latin typeface="Times New Roman" panose="02020603050405020304" pitchFamily="18" charset="0"/>
              <a:cs typeface="Times New Roman" panose="02020603050405020304" pitchFamily="18" charset="0"/>
            </a:endParaRPr>
          </a:p>
          <a:p>
            <a:pPr algn="just" eaLnBrk="1" hangingPunct="1"/>
            <a:r>
              <a:rPr lang="es-MX" altLang="es-MX">
                <a:latin typeface="Times New Roman" panose="02020603050405020304" pitchFamily="18" charset="0"/>
                <a:cs typeface="Times New Roman" panose="02020603050405020304" pitchFamily="18" charset="0"/>
              </a:rPr>
              <a:t>La reacción de disolución es                                              . Debido a que la concentración molar (1 mol/L) de catión y anión es igual; se le llamara o representara por </a:t>
            </a:r>
            <a:r>
              <a:rPr lang="es-MX" altLang="es-MX" b="1" i="1">
                <a:latin typeface="Times New Roman" panose="02020603050405020304" pitchFamily="18" charset="0"/>
                <a:cs typeface="Times New Roman" panose="02020603050405020304" pitchFamily="18" charset="0"/>
              </a:rPr>
              <a:t>X, </a:t>
            </a:r>
            <a:r>
              <a:rPr lang="es-MX" altLang="es-MX">
                <a:latin typeface="Times New Roman" panose="02020603050405020304" pitchFamily="18" charset="0"/>
                <a:cs typeface="Times New Roman" panose="02020603050405020304" pitchFamily="18" charset="0"/>
              </a:rPr>
              <a:t>a la concentración de ambos iones en la ecuación de la constante </a:t>
            </a:r>
          </a:p>
          <a:p>
            <a:pPr algn="just" eaLnBrk="1" hangingPunct="1"/>
            <a:endParaRPr lang="es-MX" altLang="es-MX">
              <a:latin typeface="Times New Roman" panose="02020603050405020304" pitchFamily="18" charset="0"/>
              <a:cs typeface="Times New Roman" panose="02020603050405020304" pitchFamily="18" charset="0"/>
            </a:endParaRPr>
          </a:p>
          <a:p>
            <a:pPr algn="just" eaLnBrk="1" hangingPunct="1"/>
            <a:endParaRPr lang="es-MX" altLang="es-MX">
              <a:latin typeface="Times New Roman" panose="02020603050405020304" pitchFamily="18" charset="0"/>
              <a:cs typeface="Times New Roman" panose="02020603050405020304" pitchFamily="18" charset="0"/>
            </a:endParaRPr>
          </a:p>
          <a:p>
            <a:pPr algn="just" eaLnBrk="1" hangingPunct="1"/>
            <a:r>
              <a:rPr lang="es-MX" altLang="es-MX">
                <a:latin typeface="Times New Roman" panose="02020603050405020304" pitchFamily="18" charset="0"/>
                <a:cs typeface="Times New Roman" panose="02020603050405020304" pitchFamily="18" charset="0"/>
              </a:rPr>
              <a:t>de equilibrio de siguiente forma                                                                                         , ecuación de fácil solución </a:t>
            </a:r>
          </a:p>
          <a:p>
            <a:pPr algn="just" eaLnBrk="1" hangingPunct="1"/>
            <a:endParaRPr lang="es-MX" altLang="es-MX">
              <a:latin typeface="Times New Roman" panose="02020603050405020304" pitchFamily="18" charset="0"/>
              <a:cs typeface="Times New Roman" panose="02020603050405020304" pitchFamily="18" charset="0"/>
            </a:endParaRPr>
          </a:p>
          <a:p>
            <a:pPr algn="just" eaLnBrk="1" hangingPunct="1"/>
            <a:r>
              <a:rPr lang="es-MX" altLang="es-MX">
                <a:latin typeface="Times New Roman" panose="02020603050405020304" pitchFamily="18" charset="0"/>
                <a:cs typeface="Times New Roman" panose="02020603050405020304" pitchFamily="18" charset="0"/>
              </a:rPr>
              <a:t>                                                                                        </a:t>
            </a:r>
          </a:p>
          <a:p>
            <a:pPr algn="just" eaLnBrk="1" hangingPunct="1"/>
            <a:endParaRPr lang="es-MX" altLang="es-MX">
              <a:latin typeface="Times New Roman" panose="02020603050405020304" pitchFamily="18" charset="0"/>
              <a:cs typeface="Times New Roman" panose="02020603050405020304" pitchFamily="18" charset="0"/>
            </a:endParaRPr>
          </a:p>
          <a:p>
            <a:pPr algn="just" eaLnBrk="1" hangingPunct="1"/>
            <a:endParaRPr lang="es-MX" altLang="es-MX">
              <a:latin typeface="Times New Roman" panose="02020603050405020304" pitchFamily="18" charset="0"/>
              <a:cs typeface="Times New Roman" panose="02020603050405020304" pitchFamily="18" charset="0"/>
            </a:endParaRPr>
          </a:p>
          <a:p>
            <a:pPr algn="just" eaLnBrk="1" hangingPunct="1"/>
            <a:r>
              <a:rPr lang="es-MX" altLang="es-MX">
                <a:latin typeface="Times New Roman" panose="02020603050405020304" pitchFamily="18" charset="0"/>
                <a:cs typeface="Times New Roman" panose="02020603050405020304" pitchFamily="18" charset="0"/>
              </a:rPr>
              <a:t>Podemos ver que la concentración de los iones en solución de equilibrio (</a:t>
            </a:r>
            <a:r>
              <a:rPr lang="es-MX" altLang="es-MX" b="1" i="1">
                <a:solidFill>
                  <a:srgbClr val="FF0000"/>
                </a:solidFill>
                <a:latin typeface="Times New Roman" panose="02020603050405020304" pitchFamily="18" charset="0"/>
                <a:cs typeface="Times New Roman" panose="02020603050405020304" pitchFamily="18" charset="0"/>
              </a:rPr>
              <a:t>punto de saturación</a:t>
            </a:r>
            <a:r>
              <a:rPr lang="es-MX" altLang="es-MX">
                <a:latin typeface="Times New Roman" panose="02020603050405020304" pitchFamily="18" charset="0"/>
                <a:cs typeface="Times New Roman" panose="02020603050405020304" pitchFamily="18" charset="0"/>
              </a:rPr>
              <a:t>) en presencia 10</a:t>
            </a:r>
            <a:r>
              <a:rPr lang="es-MX" altLang="es-MX" baseline="30000">
                <a:latin typeface="Times New Roman" panose="02020603050405020304" pitchFamily="18" charset="0"/>
                <a:cs typeface="Times New Roman" panose="02020603050405020304" pitchFamily="18" charset="0"/>
              </a:rPr>
              <a:t>-4.14</a:t>
            </a:r>
            <a:r>
              <a:rPr lang="es-MX" altLang="es-MX">
                <a:latin typeface="Times New Roman" panose="02020603050405020304" pitchFamily="18" charset="0"/>
                <a:cs typeface="Times New Roman" panose="02020603050405020304" pitchFamily="18" charset="0"/>
              </a:rPr>
              <a:t>  mol/L de anhidrita, es igual para ambos iones 10</a:t>
            </a:r>
            <a:r>
              <a:rPr lang="es-MX" altLang="es-MX" baseline="30000">
                <a:latin typeface="Times New Roman" panose="02020603050405020304" pitchFamily="18" charset="0"/>
                <a:cs typeface="Times New Roman" panose="02020603050405020304" pitchFamily="18" charset="0"/>
              </a:rPr>
              <a:t>-2.074</a:t>
            </a:r>
            <a:r>
              <a:rPr lang="es-MX" altLang="es-MX">
                <a:latin typeface="Times New Roman" panose="02020603050405020304" pitchFamily="18" charset="0"/>
                <a:cs typeface="Times New Roman" panose="02020603050405020304" pitchFamily="18" charset="0"/>
              </a:rPr>
              <a:t> mol/L,  pero </a:t>
            </a:r>
            <a:r>
              <a:rPr lang="es-MX" altLang="es-MX" b="1" i="1" u="sng">
                <a:solidFill>
                  <a:srgbClr val="FF0000"/>
                </a:solidFill>
                <a:latin typeface="Times New Roman" panose="02020603050405020304" pitchFamily="18" charset="0"/>
                <a:cs typeface="Times New Roman" panose="02020603050405020304" pitchFamily="18" charset="0"/>
              </a:rPr>
              <a:t>al transformar la concentración de mol/L a gr/L</a:t>
            </a:r>
            <a:r>
              <a:rPr lang="es-MX" altLang="es-MX">
                <a:latin typeface="Times New Roman" panose="02020603050405020304" pitchFamily="18" charset="0"/>
                <a:cs typeface="Times New Roman" panose="02020603050405020304" pitchFamily="18" charset="0"/>
              </a:rPr>
              <a:t>, tanto del solido anhidrita, como la de los iones en solución, los valores serán  muy diferentes. </a:t>
            </a:r>
          </a:p>
        </p:txBody>
      </p:sp>
      <p:graphicFrame>
        <p:nvGraphicFramePr>
          <p:cNvPr id="11267" name="Objeto 7"/>
          <p:cNvGraphicFramePr>
            <a:graphicFrameLocks noChangeAspect="1"/>
          </p:cNvGraphicFramePr>
          <p:nvPr/>
        </p:nvGraphicFramePr>
        <p:xfrm>
          <a:off x="3422650" y="369888"/>
          <a:ext cx="2547938" cy="428625"/>
        </p:xfrm>
        <a:graphic>
          <a:graphicData uri="http://schemas.openxmlformats.org/presentationml/2006/ole">
            <mc:AlternateContent xmlns:mc="http://schemas.openxmlformats.org/markup-compatibility/2006">
              <mc:Choice xmlns:v="urn:schemas-microsoft-com:vml" Requires="v">
                <p:oleObj spid="_x0000_s11294" name="Equation" r:id="rId3" imgW="1587240" imgH="266400" progId="Equation.DSMT4">
                  <p:embed/>
                </p:oleObj>
              </mc:Choice>
              <mc:Fallback>
                <p:oleObj name="Equation" r:id="rId3" imgW="1587240" imgH="266400" progId="Equation.DSMT4">
                  <p:embed/>
                  <p:pic>
                    <p:nvPicPr>
                      <p:cNvPr id="0" name="Objeto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2650" y="369888"/>
                        <a:ext cx="2547938"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268" name="Objeto 8"/>
          <p:cNvGraphicFramePr>
            <a:graphicFrameLocks noChangeAspect="1"/>
          </p:cNvGraphicFramePr>
          <p:nvPr/>
        </p:nvGraphicFramePr>
        <p:xfrm>
          <a:off x="3414713" y="1511300"/>
          <a:ext cx="5054600" cy="427038"/>
        </p:xfrm>
        <a:graphic>
          <a:graphicData uri="http://schemas.openxmlformats.org/presentationml/2006/ole">
            <mc:AlternateContent xmlns:mc="http://schemas.openxmlformats.org/markup-compatibility/2006">
              <mc:Choice xmlns:v="urn:schemas-microsoft-com:vml" Requires="v">
                <p:oleObj spid="_x0000_s11295" name="Equation" r:id="rId5" imgW="3593880" imgH="304560" progId="Equation.DSMT4">
                  <p:embed/>
                </p:oleObj>
              </mc:Choice>
              <mc:Fallback>
                <p:oleObj name="Equation" r:id="rId5" imgW="3593880" imgH="304560" progId="Equation.DSMT4">
                  <p:embed/>
                  <p:pic>
                    <p:nvPicPr>
                      <p:cNvPr id="0" name="Objeto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14713" y="1511300"/>
                        <a:ext cx="505460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269" name="Objeto 9"/>
          <p:cNvGraphicFramePr>
            <a:graphicFrameLocks noChangeAspect="1"/>
          </p:cNvGraphicFramePr>
          <p:nvPr/>
        </p:nvGraphicFramePr>
        <p:xfrm>
          <a:off x="1831975" y="2117725"/>
          <a:ext cx="8250238" cy="657225"/>
        </p:xfrm>
        <a:graphic>
          <a:graphicData uri="http://schemas.openxmlformats.org/presentationml/2006/ole">
            <mc:AlternateContent xmlns:mc="http://schemas.openxmlformats.org/markup-compatibility/2006">
              <mc:Choice xmlns:v="urn:schemas-microsoft-com:vml" Requires="v">
                <p:oleObj spid="_x0000_s11296" name="Equation" r:id="rId7" imgW="5270400" imgH="419040" progId="Equation.DSMT4">
                  <p:embed/>
                </p:oleObj>
              </mc:Choice>
              <mc:Fallback>
                <p:oleObj name="Equation" r:id="rId7" imgW="5270400" imgH="419040" progId="Equation.DSMT4">
                  <p:embed/>
                  <p:pic>
                    <p:nvPicPr>
                      <p:cNvPr id="0" name="Objeto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831975" y="2117725"/>
                        <a:ext cx="8250238"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270" name="Objeto 10"/>
          <p:cNvGraphicFramePr>
            <a:graphicFrameLocks noChangeAspect="1"/>
          </p:cNvGraphicFramePr>
          <p:nvPr/>
        </p:nvGraphicFramePr>
        <p:xfrm>
          <a:off x="1414463" y="3998913"/>
          <a:ext cx="8337550" cy="2198687"/>
        </p:xfrm>
        <a:graphic>
          <a:graphicData uri="http://schemas.openxmlformats.org/presentationml/2006/ole">
            <mc:AlternateContent xmlns:mc="http://schemas.openxmlformats.org/markup-compatibility/2006">
              <mc:Choice xmlns:v="urn:schemas-microsoft-com:vml" Requires="v">
                <p:oleObj spid="_x0000_s11297" name="Equation" r:id="rId9" imgW="5105160" imgH="1346040" progId="Equation.DSMT4">
                  <p:embed/>
                </p:oleObj>
              </mc:Choice>
              <mc:Fallback>
                <p:oleObj name="Equation" r:id="rId9" imgW="5105160" imgH="1346040" progId="Equation.DSMT4">
                  <p:embed/>
                  <p:pic>
                    <p:nvPicPr>
                      <p:cNvPr id="0" name="Objeto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414463" y="3998913"/>
                        <a:ext cx="8337550" cy="219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11271" name="Grupo 13"/>
          <p:cNvGrpSpPr>
            <a:grpSpLocks/>
          </p:cNvGrpSpPr>
          <p:nvPr/>
        </p:nvGrpSpPr>
        <p:grpSpPr bwMode="auto">
          <a:xfrm>
            <a:off x="4398963" y="4044950"/>
            <a:ext cx="295275" cy="322263"/>
            <a:chOff x="950259" y="4356847"/>
            <a:chExt cx="295835" cy="322729"/>
          </a:xfrm>
        </p:grpSpPr>
        <p:cxnSp>
          <p:nvCxnSpPr>
            <p:cNvPr id="7" name="Conector recto 6"/>
            <p:cNvCxnSpPr/>
            <p:nvPr/>
          </p:nvCxnSpPr>
          <p:spPr>
            <a:xfrm>
              <a:off x="950259" y="4356847"/>
              <a:ext cx="295835" cy="32272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3" name="Conector recto 12"/>
            <p:cNvCxnSpPr/>
            <p:nvPr/>
          </p:nvCxnSpPr>
          <p:spPr>
            <a:xfrm flipH="1">
              <a:off x="950259" y="4356847"/>
              <a:ext cx="295835" cy="32272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11272" name="Grupo 14"/>
          <p:cNvGrpSpPr>
            <a:grpSpLocks/>
          </p:cNvGrpSpPr>
          <p:nvPr/>
        </p:nvGrpSpPr>
        <p:grpSpPr bwMode="auto">
          <a:xfrm>
            <a:off x="6089650" y="4438650"/>
            <a:ext cx="295275" cy="322263"/>
            <a:chOff x="950259" y="4356847"/>
            <a:chExt cx="295835" cy="322729"/>
          </a:xfrm>
        </p:grpSpPr>
        <p:cxnSp>
          <p:nvCxnSpPr>
            <p:cNvPr id="16" name="Conector recto 15"/>
            <p:cNvCxnSpPr/>
            <p:nvPr/>
          </p:nvCxnSpPr>
          <p:spPr>
            <a:xfrm>
              <a:off x="950259" y="4356847"/>
              <a:ext cx="295835" cy="32272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7" name="Conector recto 16"/>
            <p:cNvCxnSpPr/>
            <p:nvPr/>
          </p:nvCxnSpPr>
          <p:spPr>
            <a:xfrm flipH="1">
              <a:off x="950259" y="4356847"/>
              <a:ext cx="295835" cy="32272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11273" name="Grupo 17"/>
          <p:cNvGrpSpPr>
            <a:grpSpLocks/>
          </p:cNvGrpSpPr>
          <p:nvPr/>
        </p:nvGrpSpPr>
        <p:grpSpPr bwMode="auto">
          <a:xfrm>
            <a:off x="4103688" y="4760913"/>
            <a:ext cx="295275" cy="323850"/>
            <a:chOff x="950259" y="4356847"/>
            <a:chExt cx="295835" cy="322729"/>
          </a:xfrm>
        </p:grpSpPr>
        <p:cxnSp>
          <p:nvCxnSpPr>
            <p:cNvPr id="19" name="Conector recto 18"/>
            <p:cNvCxnSpPr/>
            <p:nvPr/>
          </p:nvCxnSpPr>
          <p:spPr>
            <a:xfrm>
              <a:off x="950259" y="4356847"/>
              <a:ext cx="295835" cy="32272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0" name="Conector recto 19"/>
            <p:cNvCxnSpPr/>
            <p:nvPr/>
          </p:nvCxnSpPr>
          <p:spPr>
            <a:xfrm flipH="1">
              <a:off x="950259" y="4356847"/>
              <a:ext cx="295835" cy="32272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11274" name="Grupo 20"/>
          <p:cNvGrpSpPr>
            <a:grpSpLocks/>
          </p:cNvGrpSpPr>
          <p:nvPr/>
        </p:nvGrpSpPr>
        <p:grpSpPr bwMode="auto">
          <a:xfrm>
            <a:off x="5489575" y="5154613"/>
            <a:ext cx="296863" cy="323850"/>
            <a:chOff x="950259" y="4356847"/>
            <a:chExt cx="295835" cy="322729"/>
          </a:xfrm>
        </p:grpSpPr>
        <p:cxnSp>
          <p:nvCxnSpPr>
            <p:cNvPr id="22" name="Conector recto 21"/>
            <p:cNvCxnSpPr/>
            <p:nvPr/>
          </p:nvCxnSpPr>
          <p:spPr>
            <a:xfrm>
              <a:off x="950259" y="4356847"/>
              <a:ext cx="295835" cy="32272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3" name="Conector recto 22"/>
            <p:cNvCxnSpPr/>
            <p:nvPr/>
          </p:nvCxnSpPr>
          <p:spPr>
            <a:xfrm flipH="1">
              <a:off x="950259" y="4356847"/>
              <a:ext cx="295835" cy="32272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11275" name="Grupo 23"/>
          <p:cNvGrpSpPr>
            <a:grpSpLocks/>
          </p:cNvGrpSpPr>
          <p:nvPr/>
        </p:nvGrpSpPr>
        <p:grpSpPr bwMode="auto">
          <a:xfrm>
            <a:off x="4121150" y="5524500"/>
            <a:ext cx="295275" cy="322263"/>
            <a:chOff x="950259" y="4356847"/>
            <a:chExt cx="295835" cy="322729"/>
          </a:xfrm>
        </p:grpSpPr>
        <p:cxnSp>
          <p:nvCxnSpPr>
            <p:cNvPr id="25" name="Conector recto 24"/>
            <p:cNvCxnSpPr/>
            <p:nvPr/>
          </p:nvCxnSpPr>
          <p:spPr>
            <a:xfrm>
              <a:off x="950259" y="4356847"/>
              <a:ext cx="295835" cy="32272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6" name="Conector recto 25"/>
            <p:cNvCxnSpPr/>
            <p:nvPr/>
          </p:nvCxnSpPr>
          <p:spPr>
            <a:xfrm flipH="1">
              <a:off x="950259" y="4356847"/>
              <a:ext cx="295835" cy="32272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11276" name="Grupo 26"/>
          <p:cNvGrpSpPr>
            <a:grpSpLocks/>
          </p:cNvGrpSpPr>
          <p:nvPr/>
        </p:nvGrpSpPr>
        <p:grpSpPr bwMode="auto">
          <a:xfrm>
            <a:off x="5489575" y="5865813"/>
            <a:ext cx="296863" cy="322262"/>
            <a:chOff x="950259" y="4356847"/>
            <a:chExt cx="295835" cy="322729"/>
          </a:xfrm>
        </p:grpSpPr>
        <p:cxnSp>
          <p:nvCxnSpPr>
            <p:cNvPr id="28" name="Conector recto 27"/>
            <p:cNvCxnSpPr/>
            <p:nvPr/>
          </p:nvCxnSpPr>
          <p:spPr>
            <a:xfrm>
              <a:off x="950259" y="4356847"/>
              <a:ext cx="295835" cy="32272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9" name="Conector recto 28"/>
            <p:cNvCxnSpPr/>
            <p:nvPr/>
          </p:nvCxnSpPr>
          <p:spPr>
            <a:xfrm flipH="1">
              <a:off x="950259" y="4356847"/>
              <a:ext cx="295835" cy="32272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cxnSp>
        <p:nvCxnSpPr>
          <p:cNvPr id="4" name="Conector recto de flecha 3"/>
          <p:cNvCxnSpPr/>
          <p:nvPr/>
        </p:nvCxnSpPr>
        <p:spPr>
          <a:xfrm flipH="1">
            <a:off x="3451225" y="2547938"/>
            <a:ext cx="3686175" cy="246221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 name="Conector recto de flecha 5"/>
          <p:cNvCxnSpPr/>
          <p:nvPr/>
        </p:nvCxnSpPr>
        <p:spPr>
          <a:xfrm flipH="1">
            <a:off x="3529013" y="2547938"/>
            <a:ext cx="3608387" cy="320833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Conector recto de flecha 29"/>
          <p:cNvCxnSpPr/>
          <p:nvPr/>
        </p:nvCxnSpPr>
        <p:spPr>
          <a:xfrm flipH="1">
            <a:off x="4776788" y="2547938"/>
            <a:ext cx="3144837" cy="7556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Conector recto de flecha 34"/>
          <p:cNvCxnSpPr/>
          <p:nvPr/>
        </p:nvCxnSpPr>
        <p:spPr>
          <a:xfrm>
            <a:off x="7921625" y="1754188"/>
            <a:ext cx="2817813" cy="12319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Conector recto de flecha 11">
            <a:extLst>
              <a:ext uri="{FF2B5EF4-FFF2-40B4-BE49-F238E27FC236}">
                <a16:creationId xmlns:a16="http://schemas.microsoft.com/office/drawing/2014/main" id="{B74F1F43-C988-4763-A22B-A85FB41DBF5E}"/>
              </a:ext>
            </a:extLst>
          </p:cNvPr>
          <p:cNvCxnSpPr/>
          <p:nvPr/>
        </p:nvCxnSpPr>
        <p:spPr>
          <a:xfrm flipH="1">
            <a:off x="3546475" y="1819275"/>
            <a:ext cx="4090988" cy="24003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s-MX" altLang="es-MX"/>
          </a:p>
        </p:txBody>
      </p:sp>
      <p:sp>
        <p:nvSpPr>
          <p:cNvPr id="12291" name="Rectángulo 15"/>
          <p:cNvSpPr>
            <a:spLocks noChangeArrowheads="1"/>
          </p:cNvSpPr>
          <p:nvPr/>
        </p:nvSpPr>
        <p:spPr bwMode="auto">
          <a:xfrm>
            <a:off x="407988" y="460375"/>
            <a:ext cx="111950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r>
              <a:rPr lang="es-MX" altLang="es-MX">
                <a:latin typeface="Times New Roman" panose="02020603050405020304" pitchFamily="18" charset="0"/>
                <a:cs typeface="Times New Roman" panose="02020603050405020304" pitchFamily="18" charset="0"/>
              </a:rPr>
              <a:t>De nuevo, observamos que la concentración de los iones en solución de equilibrio (</a:t>
            </a:r>
            <a:r>
              <a:rPr lang="es-MX" altLang="es-MX" b="1" i="1">
                <a:solidFill>
                  <a:srgbClr val="FF0000"/>
                </a:solidFill>
                <a:latin typeface="Times New Roman" panose="02020603050405020304" pitchFamily="18" charset="0"/>
                <a:cs typeface="Times New Roman" panose="02020603050405020304" pitchFamily="18" charset="0"/>
              </a:rPr>
              <a:t>punto de saturación</a:t>
            </a:r>
            <a:r>
              <a:rPr lang="es-MX" altLang="es-MX">
                <a:latin typeface="Times New Roman" panose="02020603050405020304" pitchFamily="18" charset="0"/>
                <a:cs typeface="Times New Roman" panose="02020603050405020304" pitchFamily="18" charset="0"/>
              </a:rPr>
              <a:t>) en presencia </a:t>
            </a:r>
            <a:r>
              <a:rPr lang="es-MX" altLang="es-MX" b="1" i="1">
                <a:solidFill>
                  <a:srgbClr val="FF0000"/>
                </a:solidFill>
                <a:latin typeface="Times New Roman" panose="02020603050405020304" pitchFamily="18" charset="0"/>
                <a:cs typeface="Times New Roman" panose="02020603050405020304" pitchFamily="18" charset="0"/>
              </a:rPr>
              <a:t>de  K</a:t>
            </a:r>
            <a:r>
              <a:rPr lang="es-MX" altLang="es-MX" b="1" i="1" baseline="-25000">
                <a:solidFill>
                  <a:srgbClr val="FF0000"/>
                </a:solidFill>
                <a:latin typeface="Times New Roman" panose="02020603050405020304" pitchFamily="18" charset="0"/>
                <a:cs typeface="Times New Roman" panose="02020603050405020304" pitchFamily="18" charset="0"/>
              </a:rPr>
              <a:t>sp</a:t>
            </a:r>
            <a:r>
              <a:rPr lang="es-MX" altLang="es-MX" b="1" i="1">
                <a:solidFill>
                  <a:srgbClr val="FF0000"/>
                </a:solidFill>
                <a:latin typeface="Times New Roman" panose="02020603050405020304" pitchFamily="18" charset="0"/>
                <a:cs typeface="Times New Roman" panose="02020603050405020304" pitchFamily="18" charset="0"/>
              </a:rPr>
              <a:t>=4.965x10</a:t>
            </a:r>
            <a:r>
              <a:rPr lang="es-MX" altLang="es-MX" b="1" i="1" baseline="30000">
                <a:solidFill>
                  <a:srgbClr val="FF0000"/>
                </a:solidFill>
                <a:latin typeface="Times New Roman" panose="02020603050405020304" pitchFamily="18" charset="0"/>
                <a:cs typeface="Times New Roman" panose="02020603050405020304" pitchFamily="18" charset="0"/>
              </a:rPr>
              <a:t>-9</a:t>
            </a:r>
            <a:r>
              <a:rPr lang="es-MX" altLang="es-MX" b="1" i="1">
                <a:solidFill>
                  <a:srgbClr val="FF0000"/>
                </a:solidFill>
                <a:latin typeface="Times New Roman" panose="02020603050405020304" pitchFamily="18" charset="0"/>
                <a:cs typeface="Times New Roman" panose="02020603050405020304" pitchFamily="18" charset="0"/>
              </a:rPr>
              <a:t> mol/l </a:t>
            </a:r>
            <a:r>
              <a:rPr lang="es-MX" altLang="es-MX">
                <a:latin typeface="Times New Roman" panose="02020603050405020304" pitchFamily="18" charset="0"/>
                <a:cs typeface="Times New Roman" panose="02020603050405020304" pitchFamily="18" charset="0"/>
              </a:rPr>
              <a:t>de calcita, es igual para ambos iones </a:t>
            </a:r>
            <a:r>
              <a:rPr lang="es-MX" altLang="es-MX">
                <a:latin typeface="Times New Roman" panose="02020603050405020304" pitchFamily="18" charset="0"/>
                <a:cs typeface="Times New Roman" panose="02020603050405020304" pitchFamily="18" charset="0"/>
                <a:sym typeface="Mathematica1"/>
              </a:rPr>
              <a:t></a:t>
            </a:r>
            <a:r>
              <a:rPr lang="es-MX" altLang="es-MX">
                <a:latin typeface="Times New Roman" panose="02020603050405020304" pitchFamily="18" charset="0"/>
                <a:cs typeface="Times New Roman" panose="02020603050405020304" pitchFamily="18" charset="0"/>
              </a:rPr>
              <a:t>Ca</a:t>
            </a:r>
            <a:r>
              <a:rPr lang="es-MX" altLang="es-MX" baseline="-25000">
                <a:latin typeface="Times New Roman" panose="02020603050405020304" pitchFamily="18" charset="0"/>
                <a:cs typeface="Times New Roman" panose="02020603050405020304" pitchFamily="18" charset="0"/>
              </a:rPr>
              <a:t>(ac)</a:t>
            </a:r>
            <a:r>
              <a:rPr lang="es-MX" altLang="es-MX" baseline="30000">
                <a:latin typeface="Times New Roman" panose="02020603050405020304" pitchFamily="18" charset="0"/>
                <a:cs typeface="Times New Roman" panose="02020603050405020304" pitchFamily="18" charset="0"/>
              </a:rPr>
              <a:t>2+</a:t>
            </a:r>
            <a:r>
              <a:rPr lang="es-MX" altLang="es-MX">
                <a:latin typeface="Times New Roman" panose="02020603050405020304" pitchFamily="18" charset="0"/>
                <a:cs typeface="Times New Roman" panose="02020603050405020304" pitchFamily="18" charset="0"/>
                <a:sym typeface="Mathematica1"/>
              </a:rPr>
              <a:t></a:t>
            </a:r>
            <a:r>
              <a:rPr lang="es-MX" altLang="es-MX">
                <a:latin typeface="Times New Roman" panose="02020603050405020304" pitchFamily="18" charset="0"/>
                <a:cs typeface="Times New Roman" panose="02020603050405020304" pitchFamily="18" charset="0"/>
              </a:rPr>
              <a:t>=</a:t>
            </a:r>
            <a:r>
              <a:rPr lang="es-MX" altLang="es-MX">
                <a:latin typeface="Times New Roman" panose="02020603050405020304" pitchFamily="18" charset="0"/>
                <a:cs typeface="Times New Roman" panose="02020603050405020304" pitchFamily="18" charset="0"/>
                <a:sym typeface="Mathematica1"/>
              </a:rPr>
              <a:t></a:t>
            </a:r>
            <a:r>
              <a:rPr lang="es-MX" altLang="es-MX">
                <a:latin typeface="Times New Roman" panose="02020603050405020304" pitchFamily="18" charset="0"/>
                <a:cs typeface="Times New Roman" panose="02020603050405020304" pitchFamily="18" charset="0"/>
              </a:rPr>
              <a:t>CO</a:t>
            </a:r>
            <a:r>
              <a:rPr lang="es-MX" altLang="es-MX" baseline="-25000">
                <a:latin typeface="Times New Roman" panose="02020603050405020304" pitchFamily="18" charset="0"/>
                <a:cs typeface="Times New Roman" panose="02020603050405020304" pitchFamily="18" charset="0"/>
              </a:rPr>
              <a:t>3(ac)</a:t>
            </a:r>
            <a:r>
              <a:rPr lang="es-MX" altLang="es-MX" baseline="30000">
                <a:latin typeface="Times New Roman" panose="02020603050405020304" pitchFamily="18" charset="0"/>
                <a:cs typeface="Times New Roman" panose="02020603050405020304" pitchFamily="18" charset="0"/>
              </a:rPr>
              <a:t>2-</a:t>
            </a:r>
            <a:r>
              <a:rPr lang="es-MX" altLang="es-MX">
                <a:latin typeface="Times New Roman" panose="02020603050405020304" pitchFamily="18" charset="0"/>
                <a:cs typeface="Times New Roman" panose="02020603050405020304" pitchFamily="18" charset="0"/>
                <a:sym typeface="Mathematica1"/>
              </a:rPr>
              <a:t></a:t>
            </a:r>
            <a:r>
              <a:rPr lang="es-MX" altLang="es-MX">
                <a:latin typeface="Times New Roman" panose="02020603050405020304" pitchFamily="18" charset="0"/>
                <a:cs typeface="Times New Roman" panose="02020603050405020304" pitchFamily="18" charset="0"/>
              </a:rPr>
              <a:t>=</a:t>
            </a:r>
            <a:r>
              <a:rPr lang="es-MX" altLang="es-MX" b="1" i="1">
                <a:solidFill>
                  <a:srgbClr val="FF0000"/>
                </a:solidFill>
                <a:latin typeface="Times New Roman" panose="02020603050405020304" pitchFamily="18" charset="0"/>
                <a:cs typeface="Times New Roman" panose="02020603050405020304" pitchFamily="18" charset="0"/>
              </a:rPr>
              <a:t>7.046x10</a:t>
            </a:r>
            <a:r>
              <a:rPr lang="es-MX" altLang="es-MX" b="1" i="1" baseline="30000">
                <a:solidFill>
                  <a:srgbClr val="FF0000"/>
                </a:solidFill>
                <a:latin typeface="Times New Roman" panose="02020603050405020304" pitchFamily="18" charset="0"/>
                <a:cs typeface="Times New Roman" panose="02020603050405020304" pitchFamily="18" charset="0"/>
              </a:rPr>
              <a:t>-5</a:t>
            </a:r>
            <a:r>
              <a:rPr lang="es-MX" altLang="es-MX" b="1" i="1">
                <a:solidFill>
                  <a:srgbClr val="FF0000"/>
                </a:solidFill>
                <a:latin typeface="Times New Roman" panose="02020603050405020304" pitchFamily="18" charset="0"/>
                <a:cs typeface="Times New Roman" panose="02020603050405020304" pitchFamily="18" charset="0"/>
              </a:rPr>
              <a:t> mol/l</a:t>
            </a:r>
            <a:r>
              <a:rPr lang="es-MX" altLang="es-MX">
                <a:latin typeface="Times New Roman" panose="02020603050405020304" pitchFamily="18" charset="0"/>
                <a:cs typeface="Times New Roman" panose="02020603050405020304" pitchFamily="18" charset="0"/>
              </a:rPr>
              <a:t>,  pero </a:t>
            </a:r>
            <a:r>
              <a:rPr lang="es-MX" altLang="es-MX" b="1" i="1" u="sng">
                <a:solidFill>
                  <a:srgbClr val="FF0000"/>
                </a:solidFill>
                <a:latin typeface="Times New Roman" panose="02020603050405020304" pitchFamily="18" charset="0"/>
                <a:cs typeface="Times New Roman" panose="02020603050405020304" pitchFamily="18" charset="0"/>
              </a:rPr>
              <a:t>al transformar la concentración de mol/l a gr/l</a:t>
            </a:r>
            <a:r>
              <a:rPr lang="es-MX" altLang="es-MX">
                <a:latin typeface="Times New Roman" panose="02020603050405020304" pitchFamily="18" charset="0"/>
                <a:cs typeface="Times New Roman" panose="02020603050405020304" pitchFamily="18" charset="0"/>
              </a:rPr>
              <a:t>, tanto del solido calcita, como la de los iones en solución, los valores serán  muy diferentes. </a:t>
            </a:r>
          </a:p>
        </p:txBody>
      </p:sp>
      <p:sp>
        <p:nvSpPr>
          <p:cNvPr id="12292" name="Rectangle 32"/>
          <p:cNvSpPr>
            <a:spLocks noChangeArrowheads="1"/>
          </p:cNvSpPr>
          <p:nvPr/>
        </p:nvSpPr>
        <p:spPr bwMode="auto">
          <a:xfrm>
            <a:off x="404813" y="3941763"/>
            <a:ext cx="11268075" cy="2801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a:r>
              <a:rPr lang="es-ES" altLang="es-MX" sz="1600">
                <a:latin typeface="Times New Roman" panose="02020603050405020304" pitchFamily="18" charset="0"/>
                <a:cs typeface="Times New Roman" panose="02020603050405020304" pitchFamily="18" charset="0"/>
              </a:rPr>
              <a:t>Es decir, se disolverán </a:t>
            </a:r>
            <a:r>
              <a:rPr lang="es-ES" altLang="es-MX" sz="1600" b="1" i="1" u="sng">
                <a:solidFill>
                  <a:srgbClr val="FF0000"/>
                </a:solidFill>
                <a:latin typeface="Times New Roman" panose="02020603050405020304" pitchFamily="18" charset="0"/>
                <a:cs typeface="Times New Roman" panose="02020603050405020304" pitchFamily="18" charset="0"/>
              </a:rPr>
              <a:t>4.965x10</a:t>
            </a:r>
            <a:r>
              <a:rPr lang="es-ES" altLang="es-MX" sz="1600" b="1" i="1" u="sng" baseline="30000">
                <a:solidFill>
                  <a:srgbClr val="FF0000"/>
                </a:solidFill>
                <a:latin typeface="Times New Roman" panose="02020603050405020304" pitchFamily="18" charset="0"/>
                <a:cs typeface="Times New Roman" panose="02020603050405020304" pitchFamily="18" charset="0"/>
              </a:rPr>
              <a:t>-4</a:t>
            </a:r>
            <a:r>
              <a:rPr lang="es-ES" altLang="es-MX" sz="1600" b="1" i="1" u="sng">
                <a:solidFill>
                  <a:srgbClr val="FF0000"/>
                </a:solidFill>
                <a:latin typeface="Times New Roman" panose="02020603050405020304" pitchFamily="18" charset="0"/>
                <a:cs typeface="Times New Roman" panose="02020603050405020304" pitchFamily="18" charset="0"/>
              </a:rPr>
              <a:t> mg</a:t>
            </a:r>
            <a:r>
              <a:rPr lang="es-ES" altLang="es-MX" sz="1600">
                <a:latin typeface="Times New Roman" panose="02020603050405020304" pitchFamily="18" charset="0"/>
                <a:cs typeface="Times New Roman" panose="02020603050405020304" pitchFamily="18" charset="0"/>
              </a:rPr>
              <a:t> de calcita en un litro de agua destilada a una temperatura de  25 ºC y 1 bar de presión, en presencia de  2.821 </a:t>
            </a:r>
            <a:r>
              <a:rPr lang="es-ES" altLang="es-MX" sz="1600" i="1">
                <a:latin typeface="Times New Roman" panose="02020603050405020304" pitchFamily="18" charset="0"/>
                <a:cs typeface="Times New Roman" panose="02020603050405020304" pitchFamily="18" charset="0"/>
              </a:rPr>
              <a:t>mg/l</a:t>
            </a:r>
            <a:r>
              <a:rPr lang="es-ES" altLang="es-MX" sz="1600">
                <a:latin typeface="Times New Roman" panose="02020603050405020304" pitchFamily="18" charset="0"/>
                <a:cs typeface="Times New Roman" panose="02020603050405020304" pitchFamily="18" charset="0"/>
              </a:rPr>
              <a:t> de Ca</a:t>
            </a:r>
            <a:r>
              <a:rPr lang="es-ES" altLang="es-MX" sz="1600" baseline="-25000">
                <a:latin typeface="Times New Roman" panose="02020603050405020304" pitchFamily="18" charset="0"/>
                <a:cs typeface="Times New Roman" panose="02020603050405020304" pitchFamily="18" charset="0"/>
              </a:rPr>
              <a:t>(ac)</a:t>
            </a:r>
            <a:r>
              <a:rPr lang="es-ES" altLang="es-MX" sz="1600" baseline="30000">
                <a:latin typeface="Times New Roman" panose="02020603050405020304" pitchFamily="18" charset="0"/>
                <a:cs typeface="Times New Roman" panose="02020603050405020304" pitchFamily="18" charset="0"/>
              </a:rPr>
              <a:t>2+ </a:t>
            </a:r>
            <a:r>
              <a:rPr lang="es-ES" altLang="es-MX" sz="1600">
                <a:latin typeface="Times New Roman" panose="02020603050405020304" pitchFamily="18" charset="0"/>
                <a:cs typeface="Times New Roman" panose="02020603050405020304" pitchFamily="18" charset="0"/>
              </a:rPr>
              <a:t>y 2.245 </a:t>
            </a:r>
            <a:r>
              <a:rPr lang="es-ES" altLang="es-MX" sz="1600" i="1">
                <a:latin typeface="Times New Roman" panose="02020603050405020304" pitchFamily="18" charset="0"/>
                <a:cs typeface="Times New Roman" panose="02020603050405020304" pitchFamily="18" charset="0"/>
              </a:rPr>
              <a:t>mg/l </a:t>
            </a:r>
            <a:r>
              <a:rPr lang="es-ES" altLang="es-MX" sz="1600">
                <a:latin typeface="Times New Roman" panose="02020603050405020304" pitchFamily="18" charset="0"/>
                <a:cs typeface="Times New Roman" panose="02020603050405020304" pitchFamily="18" charset="0"/>
              </a:rPr>
              <a:t>de CO</a:t>
            </a:r>
            <a:r>
              <a:rPr lang="es-ES" altLang="es-MX" sz="1600" baseline="-25000">
                <a:latin typeface="Times New Roman" panose="02020603050405020304" pitchFamily="18" charset="0"/>
                <a:cs typeface="Times New Roman" panose="02020603050405020304" pitchFamily="18" charset="0"/>
              </a:rPr>
              <a:t>3(ac)</a:t>
            </a:r>
            <a:r>
              <a:rPr lang="es-ES" altLang="es-MX" sz="1600" baseline="30000">
                <a:latin typeface="Times New Roman" panose="02020603050405020304" pitchFamily="18" charset="0"/>
                <a:cs typeface="Times New Roman" panose="02020603050405020304" pitchFamily="18" charset="0"/>
              </a:rPr>
              <a:t>2-</a:t>
            </a:r>
            <a:r>
              <a:rPr lang="es-ES" altLang="es-MX" sz="1600">
                <a:latin typeface="Times New Roman" panose="02020603050405020304" pitchFamily="18" charset="0"/>
                <a:cs typeface="Times New Roman" panose="02020603050405020304" pitchFamily="18" charset="0"/>
              </a:rPr>
              <a:t>. </a:t>
            </a:r>
          </a:p>
          <a:p>
            <a:pPr algn="just"/>
            <a:endParaRPr lang="es-ES" altLang="es-MX" sz="1600">
              <a:latin typeface="Times New Roman" panose="02020603050405020304" pitchFamily="18" charset="0"/>
              <a:cs typeface="Times New Roman" panose="02020603050405020304" pitchFamily="18" charset="0"/>
            </a:endParaRPr>
          </a:p>
          <a:p>
            <a:pPr algn="just"/>
            <a:r>
              <a:rPr lang="es-ES" altLang="es-MX" sz="1600">
                <a:latin typeface="Times New Roman" panose="02020603050405020304" pitchFamily="18" charset="0"/>
                <a:cs typeface="Times New Roman" panose="02020603050405020304" pitchFamily="18" charset="0"/>
              </a:rPr>
              <a:t>¿</a:t>
            </a:r>
            <a:r>
              <a:rPr lang="es-ES" altLang="es-MX" sz="1600" b="1" i="1" u="sng">
                <a:solidFill>
                  <a:srgbClr val="FF0000"/>
                </a:solidFill>
                <a:latin typeface="Times New Roman" panose="02020603050405020304" pitchFamily="18" charset="0"/>
                <a:cs typeface="Times New Roman" panose="02020603050405020304" pitchFamily="18" charset="0"/>
              </a:rPr>
              <a:t>Porque es importante dar las cifras en gr/l</a:t>
            </a:r>
            <a:r>
              <a:rPr lang="es-ES" altLang="es-MX" sz="1600">
                <a:latin typeface="Times New Roman" panose="02020603050405020304" pitchFamily="18" charset="0"/>
                <a:cs typeface="Times New Roman" panose="02020603050405020304" pitchFamily="18" charset="0"/>
              </a:rPr>
              <a:t>?. </a:t>
            </a:r>
          </a:p>
          <a:p>
            <a:pPr algn="just"/>
            <a:r>
              <a:rPr lang="es-ES" altLang="es-MX" sz="1600">
                <a:latin typeface="Times New Roman" panose="02020603050405020304" pitchFamily="18" charset="0"/>
                <a:cs typeface="Times New Roman" panose="02020603050405020304" pitchFamily="18" charset="0"/>
              </a:rPr>
              <a:t>Digamos que a alguno de ustedes (</a:t>
            </a:r>
            <a:r>
              <a:rPr lang="es-ES" altLang="es-MX" sz="1600" b="1" i="1" u="sng">
                <a:latin typeface="Times New Roman" panose="02020603050405020304" pitchFamily="18" charset="0"/>
                <a:cs typeface="Times New Roman" panose="02020603050405020304" pitchFamily="18" charset="0"/>
              </a:rPr>
              <a:t>por trabajar ahí</a:t>
            </a:r>
            <a:r>
              <a:rPr lang="es-ES" altLang="es-MX" sz="1600">
                <a:latin typeface="Times New Roman" panose="02020603050405020304" pitchFamily="18" charset="0"/>
                <a:cs typeface="Times New Roman" panose="02020603050405020304" pitchFamily="18" charset="0"/>
              </a:rPr>
              <a:t>), la </a:t>
            </a:r>
            <a:r>
              <a:rPr lang="es-ES" altLang="es-MX" sz="1600" b="1" i="1" u="sng">
                <a:latin typeface="Times New Roman" panose="02020603050405020304" pitchFamily="18" charset="0"/>
                <a:cs typeface="Times New Roman" panose="02020603050405020304" pitchFamily="18" charset="0"/>
              </a:rPr>
              <a:t>CONAGUA</a:t>
            </a:r>
            <a:r>
              <a:rPr lang="es-ES" altLang="es-MX" sz="1600">
                <a:latin typeface="Times New Roman" panose="02020603050405020304" pitchFamily="18" charset="0"/>
                <a:cs typeface="Times New Roman" panose="02020603050405020304" pitchFamily="18" charset="0"/>
              </a:rPr>
              <a:t> les encargo un estudio (</a:t>
            </a:r>
            <a:r>
              <a:rPr lang="es-ES" altLang="es-MX" sz="1600" b="1" i="1">
                <a:latin typeface="Times New Roman" panose="02020603050405020304" pitchFamily="18" charset="0"/>
                <a:cs typeface="Times New Roman" panose="02020603050405020304" pitchFamily="18" charset="0"/>
              </a:rPr>
              <a:t>hidrogeoquímico</a:t>
            </a:r>
            <a:r>
              <a:rPr lang="es-ES" altLang="es-MX" sz="1600">
                <a:latin typeface="Times New Roman" panose="02020603050405020304" pitchFamily="18" charset="0"/>
                <a:cs typeface="Times New Roman" panose="02020603050405020304" pitchFamily="18" charset="0"/>
              </a:rPr>
              <a:t>) del agua del Rio Sahuaripa, debido a que se han estado presentando problemas de cálculos renales (</a:t>
            </a:r>
            <a:r>
              <a:rPr lang="es-ES" altLang="es-MX" sz="1600" b="1" i="1" u="sng">
                <a:latin typeface="Times New Roman" panose="02020603050405020304" pitchFamily="18" charset="0"/>
                <a:cs typeface="Times New Roman" panose="02020603050405020304" pitchFamily="18" charset="0"/>
              </a:rPr>
              <a:t>piedras en los riñones</a:t>
            </a:r>
            <a:r>
              <a:rPr lang="es-ES" altLang="es-MX" sz="1600">
                <a:latin typeface="Times New Roman" panose="02020603050405020304" pitchFamily="18" charset="0"/>
                <a:cs typeface="Times New Roman" panose="02020603050405020304" pitchFamily="18" charset="0"/>
              </a:rPr>
              <a:t>) y por tal motivo, se quiere determinar la cantidad de </a:t>
            </a:r>
            <a:r>
              <a:rPr lang="es-ES" altLang="es-MX" sz="1600" b="1" i="1">
                <a:latin typeface="Times New Roman" panose="02020603050405020304" pitchFamily="18" charset="0"/>
                <a:cs typeface="Times New Roman" panose="02020603050405020304" pitchFamily="18" charset="0"/>
              </a:rPr>
              <a:t>CaCO</a:t>
            </a:r>
            <a:r>
              <a:rPr lang="es-ES" altLang="es-MX" sz="1600" b="1" i="1" baseline="-25000">
                <a:latin typeface="Times New Roman" panose="02020603050405020304" pitchFamily="18" charset="0"/>
                <a:cs typeface="Times New Roman" panose="02020603050405020304" pitchFamily="18" charset="0"/>
              </a:rPr>
              <a:t>3</a:t>
            </a:r>
            <a:r>
              <a:rPr lang="es-ES" altLang="es-MX" sz="1600">
                <a:latin typeface="Times New Roman" panose="02020603050405020304" pitchFamily="18" charset="0"/>
                <a:cs typeface="Times New Roman" panose="02020603050405020304" pitchFamily="18" charset="0"/>
              </a:rPr>
              <a:t> disuelto en el agua, y saber si este componente químico es el que esta provocando este padecimiento. Supongamos que el Delegado de la CONAGUA dará una declaración de prensa en TV, para darlos datos de los resultados,  sí diera los resultados en moles en un noticiero de TV, pocas personas del auditorio entenderán lo que son moles (</a:t>
            </a:r>
            <a:r>
              <a:rPr lang="es-ES" altLang="es-MX" sz="1600" b="1" i="1">
                <a:latin typeface="Times New Roman" panose="02020603050405020304" pitchFamily="18" charset="0"/>
                <a:cs typeface="Times New Roman" panose="02020603050405020304" pitchFamily="18" charset="0"/>
              </a:rPr>
              <a:t>quizás ni el mismo delegado por Lic. y además político, sepa lo que son moles</a:t>
            </a:r>
            <a:r>
              <a:rPr lang="es-ES" altLang="es-MX" sz="1600">
                <a:latin typeface="Times New Roman" panose="02020603050405020304" pitchFamily="18" charset="0"/>
                <a:cs typeface="Times New Roman" panose="02020603050405020304" pitchFamily="18" charset="0"/>
              </a:rPr>
              <a:t>), pero si el delegado da los datos en gramos (mg/L) por litro, eso si lo entenderá una gran mayoría del auditorio.</a:t>
            </a:r>
          </a:p>
        </p:txBody>
      </p:sp>
      <p:cxnSp>
        <p:nvCxnSpPr>
          <p:cNvPr id="20" name="Conector recto de flecha 19"/>
          <p:cNvCxnSpPr>
            <a:cxnSpLocks/>
          </p:cNvCxnSpPr>
          <p:nvPr/>
        </p:nvCxnSpPr>
        <p:spPr>
          <a:xfrm flipH="1">
            <a:off x="3365500" y="2039938"/>
            <a:ext cx="6191250" cy="192881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2294" name="Objeto 7"/>
          <p:cNvGraphicFramePr>
            <a:graphicFrameLocks noChangeAspect="1"/>
          </p:cNvGraphicFramePr>
          <p:nvPr/>
        </p:nvGraphicFramePr>
        <p:xfrm>
          <a:off x="2419350" y="1566863"/>
          <a:ext cx="8337550" cy="2198687"/>
        </p:xfrm>
        <a:graphic>
          <a:graphicData uri="http://schemas.openxmlformats.org/presentationml/2006/ole">
            <mc:AlternateContent xmlns:mc="http://schemas.openxmlformats.org/markup-compatibility/2006">
              <mc:Choice xmlns:v="urn:schemas-microsoft-com:vml" Requires="v">
                <p:oleObj spid="_x0000_s12295" name="Equation" r:id="rId3" imgW="5105160" imgH="1346040" progId="Equation.DSMT4">
                  <p:embed/>
                </p:oleObj>
              </mc:Choice>
              <mc:Fallback>
                <p:oleObj name="Equation" r:id="rId3" imgW="5105160" imgH="1346040" progId="Equation.DSMT4">
                  <p:embed/>
                  <p:pic>
                    <p:nvPicPr>
                      <p:cNvPr id="0" name="Objeto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9350" y="1566863"/>
                        <a:ext cx="8337550" cy="219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ángulo 12"/>
          <p:cNvSpPr>
            <a:spLocks noChangeArrowheads="1"/>
          </p:cNvSpPr>
          <p:nvPr/>
        </p:nvSpPr>
        <p:spPr bwMode="auto">
          <a:xfrm>
            <a:off x="534988" y="566738"/>
            <a:ext cx="10979150"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r>
              <a:rPr lang="es-MX" altLang="es-MX">
                <a:latin typeface="Times New Roman" panose="02020603050405020304" pitchFamily="18" charset="0"/>
                <a:cs typeface="Times New Roman" panose="02020603050405020304" pitchFamily="18" charset="0"/>
              </a:rPr>
              <a:t>¿Qué pasaría, si tenemos una solución </a:t>
            </a:r>
            <a:r>
              <a:rPr lang="es-MX" altLang="es-MX" b="1" i="1">
                <a:latin typeface="Times New Roman" panose="02020603050405020304" pitchFamily="18" charset="0"/>
                <a:cs typeface="Times New Roman" panose="02020603050405020304" pitchFamily="18" charset="0"/>
              </a:rPr>
              <a:t>que ya tiene 1.5 ppm de Ca</a:t>
            </a:r>
            <a:r>
              <a:rPr lang="es-MX" altLang="es-MX" b="1" i="1" baseline="30000">
                <a:latin typeface="Times New Roman" panose="02020603050405020304" pitchFamily="18" charset="0"/>
                <a:cs typeface="Times New Roman" panose="02020603050405020304" pitchFamily="18" charset="0"/>
              </a:rPr>
              <a:t>2+</a:t>
            </a:r>
            <a:r>
              <a:rPr lang="es-MX" altLang="es-MX">
                <a:latin typeface="Times New Roman" panose="02020603050405020304" pitchFamily="18" charset="0"/>
                <a:cs typeface="Times New Roman" panose="02020603050405020304" pitchFamily="18" charset="0"/>
              </a:rPr>
              <a:t>?  (hay que recordar que ppm=</a:t>
            </a:r>
            <a:r>
              <a:rPr lang="es-MX" altLang="es-MX" i="1">
                <a:latin typeface="Times New Roman" panose="02020603050405020304" pitchFamily="18" charset="0"/>
                <a:cs typeface="Times New Roman" panose="02020603050405020304" pitchFamily="18" charset="0"/>
              </a:rPr>
              <a:t>mg/l</a:t>
            </a:r>
            <a:r>
              <a:rPr lang="es-MX" altLang="es-MX">
                <a:latin typeface="Times New Roman" panose="02020603050405020304" pitchFamily="18" charset="0"/>
                <a:cs typeface="Times New Roman" panose="02020603050405020304" pitchFamily="18" charset="0"/>
              </a:rPr>
              <a:t>, por lo tanto 1.5/1000=0.0015 </a:t>
            </a:r>
            <a:r>
              <a:rPr lang="es-MX" altLang="es-MX" i="1">
                <a:latin typeface="Times New Roman" panose="02020603050405020304" pitchFamily="18" charset="0"/>
                <a:cs typeface="Times New Roman" panose="02020603050405020304" pitchFamily="18" charset="0"/>
              </a:rPr>
              <a:t>g/l</a:t>
            </a:r>
            <a:r>
              <a:rPr lang="es-MX" altLang="es-MX">
                <a:latin typeface="Times New Roman" panose="02020603050405020304" pitchFamily="18" charset="0"/>
                <a:cs typeface="Times New Roman" panose="02020603050405020304" pitchFamily="18" charset="0"/>
              </a:rPr>
              <a:t>, de tal forma que esto sería equivalente a </a:t>
            </a:r>
            <a:r>
              <a:rPr lang="es-MX" altLang="es-MX" b="1" i="1" u="sng">
                <a:solidFill>
                  <a:srgbClr val="FF0000"/>
                </a:solidFill>
                <a:latin typeface="Times New Roman" panose="02020603050405020304" pitchFamily="18" charset="0"/>
                <a:cs typeface="Times New Roman" panose="02020603050405020304" pitchFamily="18" charset="0"/>
              </a:rPr>
              <a:t>3.74x10</a:t>
            </a:r>
            <a:r>
              <a:rPr lang="es-MX" altLang="es-MX" b="1" i="1" u="sng" baseline="30000">
                <a:solidFill>
                  <a:srgbClr val="FF0000"/>
                </a:solidFill>
                <a:latin typeface="Times New Roman" panose="02020603050405020304" pitchFamily="18" charset="0"/>
                <a:cs typeface="Times New Roman" panose="02020603050405020304" pitchFamily="18" charset="0"/>
              </a:rPr>
              <a:t>-5</a:t>
            </a:r>
            <a:r>
              <a:rPr lang="es-MX" altLang="es-MX" b="1" i="1" u="sng">
                <a:solidFill>
                  <a:srgbClr val="FF0000"/>
                </a:solidFill>
                <a:latin typeface="Times New Roman" panose="02020603050405020304" pitchFamily="18" charset="0"/>
                <a:cs typeface="Times New Roman" panose="02020603050405020304" pitchFamily="18" charset="0"/>
              </a:rPr>
              <a:t> mol/litro de Ca</a:t>
            </a:r>
            <a:r>
              <a:rPr lang="es-MX" altLang="es-MX" b="1" i="1" u="sng" baseline="30000">
                <a:solidFill>
                  <a:srgbClr val="FF0000"/>
                </a:solidFill>
                <a:latin typeface="Times New Roman" panose="02020603050405020304" pitchFamily="18" charset="0"/>
                <a:cs typeface="Times New Roman" panose="02020603050405020304" pitchFamily="18" charset="0"/>
              </a:rPr>
              <a:t>2+</a:t>
            </a:r>
            <a:r>
              <a:rPr lang="es-MX" altLang="es-MX" b="1" i="1">
                <a:latin typeface="Times New Roman" panose="02020603050405020304" pitchFamily="18" charset="0"/>
                <a:cs typeface="Times New Roman" panose="02020603050405020304" pitchFamily="18" charset="0"/>
              </a:rPr>
              <a:t>) </a:t>
            </a:r>
            <a:r>
              <a:rPr lang="es-MX" altLang="es-MX">
                <a:latin typeface="Times New Roman" panose="02020603050405020304" pitchFamily="18" charset="0"/>
                <a:cs typeface="Times New Roman" panose="02020603050405020304" pitchFamily="18" charset="0"/>
              </a:rPr>
              <a:t>y a esa solución agregamos solido calcita a esta solución.</a:t>
            </a:r>
          </a:p>
          <a:p>
            <a:pPr algn="just" eaLnBrk="1" hangingPunct="1"/>
            <a:endParaRPr lang="es-MX" altLang="es-MX">
              <a:latin typeface="Times New Roman" panose="02020603050405020304" pitchFamily="18" charset="0"/>
              <a:cs typeface="Times New Roman" panose="02020603050405020304" pitchFamily="18" charset="0"/>
            </a:endParaRPr>
          </a:p>
          <a:p>
            <a:pPr algn="just" eaLnBrk="1" hangingPunct="1"/>
            <a:r>
              <a:rPr lang="es-MX" altLang="es-MX">
                <a:latin typeface="Times New Roman" panose="02020603050405020304" pitchFamily="18" charset="0"/>
                <a:cs typeface="Times New Roman" panose="02020603050405020304" pitchFamily="18" charset="0"/>
              </a:rPr>
              <a:t>Debido a que la cantidad de ion inicial (</a:t>
            </a:r>
            <a:r>
              <a:rPr lang="es-MX" altLang="es-MX" b="1" i="1">
                <a:latin typeface="Times New Roman" panose="02020603050405020304" pitchFamily="18" charset="0"/>
                <a:cs typeface="Times New Roman" panose="02020603050405020304" pitchFamily="18" charset="0"/>
              </a:rPr>
              <a:t>Ca</a:t>
            </a:r>
            <a:r>
              <a:rPr lang="es-MX" altLang="es-MX" b="1" i="1" baseline="30000">
                <a:latin typeface="Times New Roman" panose="02020603050405020304" pitchFamily="18" charset="0"/>
                <a:cs typeface="Times New Roman" panose="02020603050405020304" pitchFamily="18" charset="0"/>
              </a:rPr>
              <a:t>2+</a:t>
            </a:r>
            <a:r>
              <a:rPr lang="es-MX" altLang="es-MX" b="1">
                <a:latin typeface="Times New Roman" panose="02020603050405020304" pitchFamily="18" charset="0"/>
                <a:cs typeface="Times New Roman" panose="02020603050405020304" pitchFamily="18" charset="0"/>
              </a:rPr>
              <a:t>)</a:t>
            </a:r>
            <a:r>
              <a:rPr lang="es-MX" altLang="es-MX" i="1" baseline="-25000">
                <a:latin typeface="Times New Roman" panose="02020603050405020304" pitchFamily="18" charset="0"/>
                <a:cs typeface="Times New Roman" panose="02020603050405020304" pitchFamily="18" charset="0"/>
              </a:rPr>
              <a:t>i</a:t>
            </a:r>
            <a:r>
              <a:rPr lang="es-MX" altLang="es-MX" b="1">
                <a:latin typeface="Times New Roman" panose="02020603050405020304" pitchFamily="18" charset="0"/>
                <a:cs typeface="Times New Roman" panose="02020603050405020304" pitchFamily="18" charset="0"/>
              </a:rPr>
              <a:t> </a:t>
            </a:r>
            <a:r>
              <a:rPr lang="es-MX" altLang="es-MX">
                <a:latin typeface="Times New Roman" panose="02020603050405020304" pitchFamily="18" charset="0"/>
                <a:cs typeface="Times New Roman" panose="02020603050405020304" pitchFamily="18" charset="0"/>
              </a:rPr>
              <a:t>existente en solución es </a:t>
            </a:r>
            <a:r>
              <a:rPr lang="es-MX" altLang="es-MX" b="1" i="1" u="sng">
                <a:solidFill>
                  <a:srgbClr val="FF0000"/>
                </a:solidFill>
                <a:latin typeface="Times New Roman" panose="02020603050405020304" pitchFamily="18" charset="0"/>
                <a:cs typeface="Times New Roman" panose="02020603050405020304" pitchFamily="18" charset="0"/>
              </a:rPr>
              <a:t>3.74x10</a:t>
            </a:r>
            <a:r>
              <a:rPr lang="es-MX" altLang="es-MX" b="1" i="1" u="sng" baseline="30000">
                <a:solidFill>
                  <a:srgbClr val="FF0000"/>
                </a:solidFill>
                <a:latin typeface="Times New Roman" panose="02020603050405020304" pitchFamily="18" charset="0"/>
                <a:cs typeface="Times New Roman" panose="02020603050405020304" pitchFamily="18" charset="0"/>
              </a:rPr>
              <a:t>-5</a:t>
            </a:r>
            <a:r>
              <a:rPr lang="es-MX" altLang="es-MX" b="1" i="1" u="sng">
                <a:solidFill>
                  <a:srgbClr val="FF0000"/>
                </a:solidFill>
                <a:latin typeface="Times New Roman" panose="02020603050405020304" pitchFamily="18" charset="0"/>
                <a:cs typeface="Times New Roman" panose="02020603050405020304" pitchFamily="18" charset="0"/>
              </a:rPr>
              <a:t> mol/litro de Ca</a:t>
            </a:r>
            <a:r>
              <a:rPr lang="es-MX" altLang="es-MX" b="1" i="1" u="sng" baseline="30000">
                <a:solidFill>
                  <a:srgbClr val="FF0000"/>
                </a:solidFill>
                <a:latin typeface="Times New Roman" panose="02020603050405020304" pitchFamily="18" charset="0"/>
                <a:cs typeface="Times New Roman" panose="02020603050405020304" pitchFamily="18" charset="0"/>
              </a:rPr>
              <a:t>2+</a:t>
            </a:r>
            <a:r>
              <a:rPr lang="es-MX" altLang="es-MX">
                <a:latin typeface="Times New Roman" panose="02020603050405020304" pitchFamily="18" charset="0"/>
                <a:cs typeface="Times New Roman" panose="02020603050405020304" pitchFamily="18" charset="0"/>
              </a:rPr>
              <a:t>, menor a </a:t>
            </a:r>
            <a:r>
              <a:rPr lang="es-MX" altLang="es-MX" b="1" i="1" u="sng">
                <a:solidFill>
                  <a:srgbClr val="0070C0"/>
                </a:solidFill>
                <a:latin typeface="Times New Roman" panose="02020603050405020304" pitchFamily="18" charset="0"/>
                <a:cs typeface="Times New Roman" panose="02020603050405020304" pitchFamily="18" charset="0"/>
              </a:rPr>
              <a:t>7.046x10</a:t>
            </a:r>
            <a:r>
              <a:rPr lang="es-MX" altLang="es-MX" b="1" i="1" u="sng" baseline="30000">
                <a:solidFill>
                  <a:srgbClr val="0070C0"/>
                </a:solidFill>
                <a:latin typeface="Times New Roman" panose="02020603050405020304" pitchFamily="18" charset="0"/>
                <a:cs typeface="Times New Roman" panose="02020603050405020304" pitchFamily="18" charset="0"/>
              </a:rPr>
              <a:t>-5</a:t>
            </a:r>
            <a:r>
              <a:rPr lang="es-MX" altLang="es-MX" b="1" i="1" u="sng">
                <a:solidFill>
                  <a:srgbClr val="0070C0"/>
                </a:solidFill>
                <a:latin typeface="Times New Roman" panose="02020603050405020304" pitchFamily="18" charset="0"/>
                <a:cs typeface="Times New Roman" panose="02020603050405020304" pitchFamily="18" charset="0"/>
              </a:rPr>
              <a:t> mol/l de Ca</a:t>
            </a:r>
            <a:r>
              <a:rPr lang="es-MX" altLang="es-MX" b="1" i="1" u="sng" baseline="30000">
                <a:solidFill>
                  <a:srgbClr val="0070C0"/>
                </a:solidFill>
                <a:latin typeface="Times New Roman" panose="02020603050405020304" pitchFamily="18" charset="0"/>
                <a:cs typeface="Times New Roman" panose="02020603050405020304" pitchFamily="18" charset="0"/>
              </a:rPr>
              <a:t>2+</a:t>
            </a:r>
            <a:r>
              <a:rPr lang="es-MX" altLang="es-MX">
                <a:latin typeface="Times New Roman" panose="02020603050405020304" pitchFamily="18" charset="0"/>
                <a:cs typeface="Times New Roman" panose="02020603050405020304" pitchFamily="18" charset="0"/>
              </a:rPr>
              <a:t>, necesaria para alcanzar equilibrio (</a:t>
            </a:r>
            <a:r>
              <a:rPr lang="es-MX" altLang="es-MX" b="1" i="1">
                <a:latin typeface="Times New Roman" panose="02020603050405020304" pitchFamily="18" charset="0"/>
                <a:cs typeface="Times New Roman" panose="02020603050405020304" pitchFamily="18" charset="0"/>
              </a:rPr>
              <a:t>Ca</a:t>
            </a:r>
            <a:r>
              <a:rPr lang="es-MX" altLang="es-MX" b="1" i="1" baseline="30000">
                <a:latin typeface="Times New Roman" panose="02020603050405020304" pitchFamily="18" charset="0"/>
                <a:cs typeface="Times New Roman" panose="02020603050405020304" pitchFamily="18" charset="0"/>
              </a:rPr>
              <a:t>2+</a:t>
            </a:r>
            <a:r>
              <a:rPr lang="es-MX" altLang="es-MX">
                <a:latin typeface="Times New Roman" panose="02020603050405020304" pitchFamily="18" charset="0"/>
                <a:cs typeface="Times New Roman" panose="02020603050405020304" pitchFamily="18" charset="0"/>
              </a:rPr>
              <a:t>)</a:t>
            </a:r>
            <a:r>
              <a:rPr lang="es-MX" altLang="es-MX" i="1" baseline="-25000">
                <a:latin typeface="Times New Roman" panose="02020603050405020304" pitchFamily="18" charset="0"/>
                <a:cs typeface="Times New Roman" panose="02020603050405020304" pitchFamily="18" charset="0"/>
              </a:rPr>
              <a:t>eq</a:t>
            </a:r>
            <a:r>
              <a:rPr lang="es-MX" altLang="es-MX">
                <a:latin typeface="Times New Roman" panose="02020603050405020304" pitchFamily="18" charset="0"/>
                <a:cs typeface="Times New Roman" panose="02020603050405020304" pitchFamily="18" charset="0"/>
              </a:rPr>
              <a:t>. Con seguridad la calcita también se disolverá en esa solución hasta que se alcance la concentración de equilibrio de</a:t>
            </a:r>
            <a:r>
              <a:rPr lang="es-MX" altLang="es-MX" b="1" i="1">
                <a:solidFill>
                  <a:srgbClr val="FF0000"/>
                </a:solidFill>
                <a:latin typeface="Times New Roman" panose="02020603050405020304" pitchFamily="18" charset="0"/>
                <a:cs typeface="Times New Roman" panose="02020603050405020304" pitchFamily="18" charset="0"/>
              </a:rPr>
              <a:t> </a:t>
            </a:r>
            <a:r>
              <a:rPr lang="es-MX" altLang="es-MX" b="1" i="1" u="sng">
                <a:solidFill>
                  <a:srgbClr val="0070C0"/>
                </a:solidFill>
                <a:latin typeface="Times New Roman" panose="02020603050405020304" pitchFamily="18" charset="0"/>
                <a:cs typeface="Times New Roman" panose="02020603050405020304" pitchFamily="18" charset="0"/>
              </a:rPr>
              <a:t>7.046x10</a:t>
            </a:r>
            <a:r>
              <a:rPr lang="es-MX" altLang="es-MX" b="1" i="1" u="sng" baseline="30000">
                <a:solidFill>
                  <a:srgbClr val="0070C0"/>
                </a:solidFill>
                <a:latin typeface="Times New Roman" panose="02020603050405020304" pitchFamily="18" charset="0"/>
                <a:cs typeface="Times New Roman" panose="02020603050405020304" pitchFamily="18" charset="0"/>
              </a:rPr>
              <a:t>-5</a:t>
            </a:r>
            <a:r>
              <a:rPr lang="es-MX" altLang="es-MX" b="1" i="1" u="sng">
                <a:solidFill>
                  <a:srgbClr val="0070C0"/>
                </a:solidFill>
                <a:latin typeface="Times New Roman" panose="02020603050405020304" pitchFamily="18" charset="0"/>
                <a:cs typeface="Times New Roman" panose="02020603050405020304" pitchFamily="18" charset="0"/>
              </a:rPr>
              <a:t> mol/l de Ca</a:t>
            </a:r>
            <a:r>
              <a:rPr lang="es-MX" altLang="es-MX" b="1" i="1" u="sng" baseline="30000">
                <a:solidFill>
                  <a:srgbClr val="0070C0"/>
                </a:solidFill>
                <a:latin typeface="Times New Roman" panose="02020603050405020304" pitchFamily="18" charset="0"/>
                <a:cs typeface="Times New Roman" panose="02020603050405020304" pitchFamily="18" charset="0"/>
              </a:rPr>
              <a:t>2+</a:t>
            </a:r>
            <a:r>
              <a:rPr lang="es-MX" altLang="es-MX">
                <a:latin typeface="Times New Roman" panose="02020603050405020304" pitchFamily="18" charset="0"/>
                <a:cs typeface="Times New Roman" panose="02020603050405020304" pitchFamily="18" charset="0"/>
              </a:rPr>
              <a:t> (</a:t>
            </a:r>
            <a:r>
              <a:rPr lang="es-MX" altLang="es-MX" b="1" i="1">
                <a:latin typeface="Times New Roman" panose="02020603050405020304" pitchFamily="18" charset="0"/>
                <a:cs typeface="Times New Roman" panose="02020603050405020304" pitchFamily="18" charset="0"/>
              </a:rPr>
              <a:t>Ca</a:t>
            </a:r>
            <a:r>
              <a:rPr lang="es-MX" altLang="es-MX" b="1" i="1" baseline="30000">
                <a:latin typeface="Times New Roman" panose="02020603050405020304" pitchFamily="18" charset="0"/>
                <a:cs typeface="Times New Roman" panose="02020603050405020304" pitchFamily="18" charset="0"/>
              </a:rPr>
              <a:t>2+</a:t>
            </a:r>
            <a:r>
              <a:rPr lang="es-MX" altLang="es-MX">
                <a:latin typeface="Times New Roman" panose="02020603050405020304" pitchFamily="18" charset="0"/>
                <a:cs typeface="Times New Roman" panose="02020603050405020304" pitchFamily="18" charset="0"/>
              </a:rPr>
              <a:t>)</a:t>
            </a:r>
            <a:r>
              <a:rPr lang="es-MX" altLang="es-MX" i="1" baseline="-25000">
                <a:latin typeface="Times New Roman" panose="02020603050405020304" pitchFamily="18" charset="0"/>
                <a:cs typeface="Times New Roman" panose="02020603050405020304" pitchFamily="18" charset="0"/>
              </a:rPr>
              <a:t>eq</a:t>
            </a:r>
            <a:r>
              <a:rPr lang="es-MX" altLang="es-MX" i="1">
                <a:latin typeface="Times New Roman" panose="02020603050405020304" pitchFamily="18" charset="0"/>
                <a:cs typeface="Times New Roman" panose="02020603050405020304" pitchFamily="18" charset="0"/>
              </a:rPr>
              <a:t>.</a:t>
            </a:r>
            <a:endParaRPr lang="es-MX" altLang="es-MX">
              <a:latin typeface="Times New Roman" panose="02020603050405020304" pitchFamily="18" charset="0"/>
              <a:cs typeface="Times New Roman" panose="02020603050405020304" pitchFamily="18" charset="0"/>
            </a:endParaRPr>
          </a:p>
          <a:p>
            <a:pPr algn="just" eaLnBrk="1" hangingPunct="1"/>
            <a:endParaRPr lang="es-MX" altLang="es-MX">
              <a:latin typeface="Times New Roman" panose="02020603050405020304" pitchFamily="18" charset="0"/>
              <a:cs typeface="Times New Roman" panose="02020603050405020304" pitchFamily="18" charset="0"/>
            </a:endParaRPr>
          </a:p>
          <a:p>
            <a:pPr algn="just" eaLnBrk="1" hangingPunct="1"/>
            <a:r>
              <a:rPr lang="es-MX" altLang="es-MX">
                <a:latin typeface="Times New Roman" panose="02020603050405020304" pitchFamily="18" charset="0"/>
                <a:cs typeface="Times New Roman" panose="02020603050405020304" pitchFamily="18" charset="0"/>
              </a:rPr>
              <a:t>Sin embargo, en este caso, </a:t>
            </a:r>
            <a:r>
              <a:rPr lang="es-MX" altLang="es-MX" b="1" i="1">
                <a:latin typeface="Times New Roman" panose="02020603050405020304" pitchFamily="18" charset="0"/>
                <a:cs typeface="Times New Roman" panose="02020603050405020304" pitchFamily="18" charset="0"/>
              </a:rPr>
              <a:t>la concentración final de </a:t>
            </a:r>
            <a:r>
              <a:rPr lang="es-MX" altLang="es-MX">
                <a:latin typeface="Times New Roman" panose="02020603050405020304" pitchFamily="18" charset="0"/>
                <a:cs typeface="Times New Roman" panose="02020603050405020304" pitchFamily="18" charset="0"/>
              </a:rPr>
              <a:t>(</a:t>
            </a:r>
            <a:r>
              <a:rPr lang="es-MX" altLang="es-MX" b="1" i="1">
                <a:latin typeface="Times New Roman" panose="02020603050405020304" pitchFamily="18" charset="0"/>
                <a:cs typeface="Times New Roman" panose="02020603050405020304" pitchFamily="18" charset="0"/>
              </a:rPr>
              <a:t>Ca</a:t>
            </a:r>
            <a:r>
              <a:rPr lang="es-MX" altLang="es-MX" b="1" i="1" baseline="30000">
                <a:latin typeface="Times New Roman" panose="02020603050405020304" pitchFamily="18" charset="0"/>
                <a:cs typeface="Times New Roman" panose="02020603050405020304" pitchFamily="18" charset="0"/>
              </a:rPr>
              <a:t>2+</a:t>
            </a:r>
            <a:r>
              <a:rPr lang="es-MX" altLang="es-MX">
                <a:latin typeface="Times New Roman" panose="02020603050405020304" pitchFamily="18" charset="0"/>
                <a:cs typeface="Times New Roman" panose="02020603050405020304" pitchFamily="18" charset="0"/>
              </a:rPr>
              <a:t>)</a:t>
            </a:r>
            <a:r>
              <a:rPr lang="es-MX" altLang="es-MX" i="1" baseline="-25000">
                <a:latin typeface="Times New Roman" panose="02020603050405020304" pitchFamily="18" charset="0"/>
                <a:cs typeface="Times New Roman" panose="02020603050405020304" pitchFamily="18" charset="0"/>
              </a:rPr>
              <a:t>f</a:t>
            </a:r>
            <a:r>
              <a:rPr lang="es-MX" altLang="es-MX">
                <a:latin typeface="Times New Roman" panose="02020603050405020304" pitchFamily="18" charset="0"/>
                <a:cs typeface="Times New Roman" panose="02020603050405020304" pitchFamily="18" charset="0"/>
              </a:rPr>
              <a:t> será el resultado de la </a:t>
            </a:r>
            <a:r>
              <a:rPr lang="es-MX" altLang="es-MX" b="1" i="1" u="sng">
                <a:latin typeface="Times New Roman" panose="02020603050405020304" pitchFamily="18" charset="0"/>
                <a:cs typeface="Times New Roman" panose="02020603050405020304" pitchFamily="18" charset="0"/>
              </a:rPr>
              <a:t>suma del ion Ca</a:t>
            </a:r>
            <a:r>
              <a:rPr lang="es-MX" altLang="es-MX" b="1" i="1" u="sng" baseline="30000">
                <a:latin typeface="Times New Roman" panose="02020603050405020304" pitchFamily="18" charset="0"/>
                <a:cs typeface="Times New Roman" panose="02020603050405020304" pitchFamily="18" charset="0"/>
              </a:rPr>
              <a:t>2+ </a:t>
            </a:r>
            <a:r>
              <a:rPr lang="es-MX" altLang="es-MX" b="1" i="1" u="sng">
                <a:latin typeface="Times New Roman" panose="02020603050405020304" pitchFamily="18" charset="0"/>
                <a:cs typeface="Times New Roman" panose="02020603050405020304" pitchFamily="18" charset="0"/>
              </a:rPr>
              <a:t>presente en la solución inicial</a:t>
            </a:r>
            <a:r>
              <a:rPr lang="es-MX" altLang="es-MX">
                <a:latin typeface="Times New Roman" panose="02020603050405020304" pitchFamily="18" charset="0"/>
                <a:cs typeface="Times New Roman" panose="02020603050405020304" pitchFamily="18" charset="0"/>
              </a:rPr>
              <a:t> (</a:t>
            </a:r>
            <a:r>
              <a:rPr lang="es-MX" altLang="es-MX" b="1" i="1">
                <a:latin typeface="Times New Roman" panose="02020603050405020304" pitchFamily="18" charset="0"/>
                <a:cs typeface="Times New Roman" panose="02020603050405020304" pitchFamily="18" charset="0"/>
              </a:rPr>
              <a:t>Ca</a:t>
            </a:r>
            <a:r>
              <a:rPr lang="es-MX" altLang="es-MX" b="1" i="1" baseline="30000">
                <a:latin typeface="Times New Roman" panose="02020603050405020304" pitchFamily="18" charset="0"/>
                <a:cs typeface="Times New Roman" panose="02020603050405020304" pitchFamily="18" charset="0"/>
              </a:rPr>
              <a:t>2+</a:t>
            </a:r>
            <a:r>
              <a:rPr lang="es-MX" altLang="es-MX" b="1">
                <a:latin typeface="Times New Roman" panose="02020603050405020304" pitchFamily="18" charset="0"/>
                <a:cs typeface="Times New Roman" panose="02020603050405020304" pitchFamily="18" charset="0"/>
              </a:rPr>
              <a:t>)</a:t>
            </a:r>
            <a:r>
              <a:rPr lang="es-MX" altLang="es-MX" i="1" baseline="-25000">
                <a:latin typeface="Times New Roman" panose="02020603050405020304" pitchFamily="18" charset="0"/>
                <a:cs typeface="Times New Roman" panose="02020603050405020304" pitchFamily="18" charset="0"/>
              </a:rPr>
              <a:t>i</a:t>
            </a:r>
            <a:r>
              <a:rPr lang="es-MX" altLang="es-MX">
                <a:latin typeface="Times New Roman" panose="02020603050405020304" pitchFamily="18" charset="0"/>
                <a:cs typeface="Times New Roman" panose="02020603050405020304" pitchFamily="18" charset="0"/>
              </a:rPr>
              <a:t> antes de agregar calcita, </a:t>
            </a:r>
            <a:r>
              <a:rPr lang="es-MX" altLang="es-MX" b="1" i="1" u="sng">
                <a:latin typeface="Times New Roman" panose="02020603050405020304" pitchFamily="18" charset="0"/>
                <a:cs typeface="Times New Roman" panose="02020603050405020304" pitchFamily="18" charset="0"/>
              </a:rPr>
              <a:t>más el ion </a:t>
            </a:r>
            <a:r>
              <a:rPr lang="es-MX" altLang="es-MX" u="sng">
                <a:latin typeface="Times New Roman" panose="02020603050405020304" pitchFamily="18" charset="0"/>
                <a:cs typeface="Times New Roman" panose="02020603050405020304" pitchFamily="18" charset="0"/>
              </a:rPr>
              <a:t>(</a:t>
            </a:r>
            <a:r>
              <a:rPr lang="es-MX" altLang="es-MX" b="1" i="1" u="sng">
                <a:latin typeface="Times New Roman" panose="02020603050405020304" pitchFamily="18" charset="0"/>
                <a:cs typeface="Times New Roman" panose="02020603050405020304" pitchFamily="18" charset="0"/>
              </a:rPr>
              <a:t>Ca</a:t>
            </a:r>
            <a:r>
              <a:rPr lang="es-MX" altLang="es-MX" b="1" i="1" u="sng" baseline="30000">
                <a:latin typeface="Times New Roman" panose="02020603050405020304" pitchFamily="18" charset="0"/>
                <a:cs typeface="Times New Roman" panose="02020603050405020304" pitchFamily="18" charset="0"/>
              </a:rPr>
              <a:t>2+</a:t>
            </a:r>
            <a:r>
              <a:rPr lang="es-MX" altLang="es-MX" b="1" u="sng">
                <a:latin typeface="Times New Roman" panose="02020603050405020304" pitchFamily="18" charset="0"/>
                <a:cs typeface="Times New Roman" panose="02020603050405020304" pitchFamily="18" charset="0"/>
              </a:rPr>
              <a:t>)</a:t>
            </a:r>
            <a:r>
              <a:rPr lang="es-MX" altLang="es-MX" b="1" i="1" u="sng" baseline="-25000">
                <a:latin typeface="Times New Roman" panose="02020603050405020304" pitchFamily="18" charset="0"/>
                <a:cs typeface="Times New Roman" panose="02020603050405020304" pitchFamily="18" charset="0"/>
              </a:rPr>
              <a:t>ca</a:t>
            </a:r>
            <a:r>
              <a:rPr lang="es-MX" altLang="es-MX" b="1" i="1" u="sng">
                <a:latin typeface="Times New Roman" panose="02020603050405020304" pitchFamily="18" charset="0"/>
                <a:cs typeface="Times New Roman" panose="02020603050405020304" pitchFamily="18" charset="0"/>
              </a:rPr>
              <a:t> producto de la disolución de la calcita agregada</a:t>
            </a:r>
            <a:r>
              <a:rPr lang="es-MX" altLang="es-MX">
                <a:latin typeface="Times New Roman" panose="02020603050405020304" pitchFamily="18" charset="0"/>
                <a:cs typeface="Times New Roman" panose="02020603050405020304" pitchFamily="18" charset="0"/>
              </a:rPr>
              <a:t>. A esto se le llama “</a:t>
            </a:r>
            <a:r>
              <a:rPr lang="es-MX" altLang="es-MX" b="1" i="1">
                <a:latin typeface="Times New Roman" panose="02020603050405020304" pitchFamily="18" charset="0"/>
                <a:cs typeface="Times New Roman" panose="02020603050405020304" pitchFamily="18" charset="0"/>
              </a:rPr>
              <a:t>Efecto del ión común</a:t>
            </a:r>
            <a:r>
              <a:rPr lang="es-MX" altLang="es-MX">
                <a:latin typeface="Times New Roman" panose="02020603050405020304" pitchFamily="18" charset="0"/>
                <a:cs typeface="Times New Roman" panose="02020603050405020304" pitchFamily="18" charset="0"/>
              </a:rPr>
              <a:t>” (</a:t>
            </a:r>
            <a:r>
              <a:rPr lang="en-US" altLang="es-MX">
                <a:latin typeface="Times New Roman" panose="02020603050405020304" pitchFamily="18" charset="0"/>
                <a:cs typeface="Times New Roman" panose="02020603050405020304" pitchFamily="18" charset="0"/>
              </a:rPr>
              <a:t>Common Ion Effect</a:t>
            </a:r>
            <a:r>
              <a:rPr lang="es-MX" altLang="es-MX">
                <a:latin typeface="Times New Roman" panose="02020603050405020304" pitchFamily="18" charset="0"/>
                <a:cs typeface="Times New Roman" panose="02020603050405020304" pitchFamily="18" charset="0"/>
              </a:rPr>
              <a:t>)</a:t>
            </a:r>
          </a:p>
        </p:txBody>
      </p:sp>
      <p:graphicFrame>
        <p:nvGraphicFramePr>
          <p:cNvPr id="13315" name="Objeto 13"/>
          <p:cNvGraphicFramePr>
            <a:graphicFrameLocks noChangeAspect="1"/>
          </p:cNvGraphicFramePr>
          <p:nvPr/>
        </p:nvGraphicFramePr>
        <p:xfrm>
          <a:off x="1673225" y="4127500"/>
          <a:ext cx="8556625" cy="2378075"/>
        </p:xfrm>
        <a:graphic>
          <a:graphicData uri="http://schemas.openxmlformats.org/presentationml/2006/ole">
            <mc:AlternateContent xmlns:mc="http://schemas.openxmlformats.org/markup-compatibility/2006">
              <mc:Choice xmlns:v="urn:schemas-microsoft-com:vml" Requires="v">
                <p:oleObj spid="_x0000_s13321" name="Equation" r:id="rId3" imgW="2971800" imgH="825480" progId="Equation.DSMT4">
                  <p:embed/>
                </p:oleObj>
              </mc:Choice>
              <mc:Fallback>
                <p:oleObj name="Equation" r:id="rId3" imgW="2971800" imgH="825480" progId="Equation.DSMT4">
                  <p:embed/>
                  <p:pic>
                    <p:nvPicPr>
                      <p:cNvPr id="0" name="Objeto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3225" y="4127500"/>
                        <a:ext cx="8556625" cy="237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3" name="Conector recto de flecha 2">
            <a:extLst>
              <a:ext uri="{FF2B5EF4-FFF2-40B4-BE49-F238E27FC236}">
                <a16:creationId xmlns:a16="http://schemas.microsoft.com/office/drawing/2014/main" id="{3DF9162E-8081-4318-9573-1571B74C00EC}"/>
              </a:ext>
            </a:extLst>
          </p:cNvPr>
          <p:cNvCxnSpPr>
            <a:cxnSpLocks/>
          </p:cNvCxnSpPr>
          <p:nvPr/>
        </p:nvCxnSpPr>
        <p:spPr>
          <a:xfrm flipH="1">
            <a:off x="2601913" y="1165225"/>
            <a:ext cx="5156200" cy="193992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5" name="Conector recto de flecha 14">
            <a:extLst>
              <a:ext uri="{FF2B5EF4-FFF2-40B4-BE49-F238E27FC236}">
                <a16:creationId xmlns:a16="http://schemas.microsoft.com/office/drawing/2014/main" id="{0DF9A352-004B-44DB-81BE-262AFF4DD379}"/>
              </a:ext>
            </a:extLst>
          </p:cNvPr>
          <p:cNvCxnSpPr>
            <a:cxnSpLocks/>
          </p:cNvCxnSpPr>
          <p:nvPr/>
        </p:nvCxnSpPr>
        <p:spPr>
          <a:xfrm flipH="1">
            <a:off x="4913313" y="1971675"/>
            <a:ext cx="3860800" cy="22987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6" name="Conector recto de flecha 5">
            <a:extLst>
              <a:ext uri="{FF2B5EF4-FFF2-40B4-BE49-F238E27FC236}">
                <a16:creationId xmlns:a16="http://schemas.microsoft.com/office/drawing/2014/main" id="{52909D9B-56B6-408E-9F1E-4024C7240470}"/>
              </a:ext>
            </a:extLst>
          </p:cNvPr>
          <p:cNvCxnSpPr/>
          <p:nvPr/>
        </p:nvCxnSpPr>
        <p:spPr>
          <a:xfrm flipH="1">
            <a:off x="3648075" y="3286125"/>
            <a:ext cx="3063875" cy="99377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8" name="Conector recto de flecha 7">
            <a:extLst>
              <a:ext uri="{FF2B5EF4-FFF2-40B4-BE49-F238E27FC236}">
                <a16:creationId xmlns:a16="http://schemas.microsoft.com/office/drawing/2014/main" id="{5B3CCBB3-078E-47A6-AA14-4F4E8EC2FAC9}"/>
              </a:ext>
            </a:extLst>
          </p:cNvPr>
          <p:cNvCxnSpPr>
            <a:cxnSpLocks/>
          </p:cNvCxnSpPr>
          <p:nvPr/>
        </p:nvCxnSpPr>
        <p:spPr>
          <a:xfrm flipH="1">
            <a:off x="4170363" y="3074988"/>
            <a:ext cx="1989137" cy="145732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2" name="Conector recto de flecha 11">
            <a:extLst>
              <a:ext uri="{FF2B5EF4-FFF2-40B4-BE49-F238E27FC236}">
                <a16:creationId xmlns:a16="http://schemas.microsoft.com/office/drawing/2014/main" id="{F0F85079-4BD4-4325-83AF-FC87E5F93BFF}"/>
              </a:ext>
            </a:extLst>
          </p:cNvPr>
          <p:cNvCxnSpPr>
            <a:cxnSpLocks/>
          </p:cNvCxnSpPr>
          <p:nvPr/>
        </p:nvCxnSpPr>
        <p:spPr>
          <a:xfrm>
            <a:off x="2462213" y="3305175"/>
            <a:ext cx="320675" cy="9652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ángulo 12"/>
          <p:cNvSpPr>
            <a:spLocks noChangeArrowheads="1"/>
          </p:cNvSpPr>
          <p:nvPr/>
        </p:nvSpPr>
        <p:spPr bwMode="auto">
          <a:xfrm>
            <a:off x="455613" y="4324350"/>
            <a:ext cx="10977562"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r>
              <a:rPr lang="es-MX" altLang="es-MX">
                <a:latin typeface="Times New Roman" panose="02020603050405020304" pitchFamily="18" charset="0"/>
                <a:cs typeface="Times New Roman" panose="02020603050405020304" pitchFamily="18" charset="0"/>
              </a:rPr>
              <a:t>Lo que nos indica que, la solución alcanzará el equilibrio (</a:t>
            </a:r>
            <a:r>
              <a:rPr lang="es-MX" altLang="es-MX" b="1" i="1">
                <a:latin typeface="Times New Roman" panose="02020603050405020304" pitchFamily="18" charset="0"/>
                <a:cs typeface="Times New Roman" panose="02020603050405020304" pitchFamily="18" charset="0"/>
              </a:rPr>
              <a:t>punto de saturación</a:t>
            </a:r>
            <a:r>
              <a:rPr lang="es-MX" altLang="es-MX">
                <a:latin typeface="Times New Roman" panose="02020603050405020304" pitchFamily="18" charset="0"/>
                <a:cs typeface="Times New Roman" panose="02020603050405020304" pitchFamily="18" charset="0"/>
              </a:rPr>
              <a:t>), cuando se hayan agregado </a:t>
            </a:r>
            <a:r>
              <a:rPr lang="es-MX" altLang="es-MX" b="1">
                <a:latin typeface="Times New Roman" panose="02020603050405020304" pitchFamily="18" charset="0"/>
                <a:cs typeface="Times New Roman" panose="02020603050405020304" pitchFamily="18" charset="0"/>
              </a:rPr>
              <a:t>3.306x10</a:t>
            </a:r>
            <a:r>
              <a:rPr lang="es-MX" altLang="es-MX" b="1" baseline="30000">
                <a:latin typeface="Times New Roman" panose="02020603050405020304" pitchFamily="18" charset="0"/>
                <a:cs typeface="Times New Roman" panose="02020603050405020304" pitchFamily="18" charset="0"/>
              </a:rPr>
              <a:t>-5</a:t>
            </a:r>
            <a:r>
              <a:rPr lang="es-MX" altLang="es-MX" b="1">
                <a:latin typeface="Times New Roman" panose="02020603050405020304" pitchFamily="18" charset="0"/>
                <a:cs typeface="Times New Roman" panose="02020603050405020304" pitchFamily="18" charset="0"/>
              </a:rPr>
              <a:t> </a:t>
            </a:r>
            <a:r>
              <a:rPr lang="es-MX" altLang="es-MX" b="1" i="1">
                <a:latin typeface="Times New Roman" panose="02020603050405020304" pitchFamily="18" charset="0"/>
                <a:cs typeface="Times New Roman" panose="02020603050405020304" pitchFamily="18" charset="0"/>
              </a:rPr>
              <a:t>mol/l</a:t>
            </a:r>
            <a:r>
              <a:rPr lang="es-MX" altLang="es-MX" i="1">
                <a:latin typeface="Times New Roman" panose="02020603050405020304" pitchFamily="18" charset="0"/>
                <a:cs typeface="Times New Roman" panose="02020603050405020304" pitchFamily="18" charset="0"/>
              </a:rPr>
              <a:t> </a:t>
            </a:r>
            <a:r>
              <a:rPr lang="es-MX" altLang="es-MX">
                <a:latin typeface="Times New Roman" panose="02020603050405020304" pitchFamily="18" charset="0"/>
                <a:cs typeface="Times New Roman" panose="02020603050405020304" pitchFamily="18" charset="0"/>
              </a:rPr>
              <a:t>del ion Ca</a:t>
            </a:r>
            <a:r>
              <a:rPr lang="es-MX" altLang="es-MX" baseline="30000">
                <a:latin typeface="Times New Roman" panose="02020603050405020304" pitchFamily="18" charset="0"/>
                <a:cs typeface="Times New Roman" panose="02020603050405020304" pitchFamily="18" charset="0"/>
              </a:rPr>
              <a:t>2+</a:t>
            </a:r>
            <a:r>
              <a:rPr lang="es-MX" altLang="es-MX">
                <a:latin typeface="Times New Roman" panose="02020603050405020304" pitchFamily="18" charset="0"/>
                <a:cs typeface="Times New Roman" panose="02020603050405020304" pitchFamily="18" charset="0"/>
              </a:rPr>
              <a:t>, producto de la disolución de la calcita agregada, mas la cantidad de </a:t>
            </a:r>
            <a:r>
              <a:rPr lang="es-MX" altLang="es-MX" b="1" i="1">
                <a:latin typeface="Times New Roman" panose="02020603050405020304" pitchFamily="18" charset="0"/>
                <a:cs typeface="Times New Roman" panose="02020603050405020304" pitchFamily="18" charset="0"/>
              </a:rPr>
              <a:t>3.74x10</a:t>
            </a:r>
            <a:r>
              <a:rPr lang="es-MX" altLang="es-MX" b="1" i="1" baseline="30000">
                <a:latin typeface="Times New Roman" panose="02020603050405020304" pitchFamily="18" charset="0"/>
                <a:cs typeface="Times New Roman" panose="02020603050405020304" pitchFamily="18" charset="0"/>
              </a:rPr>
              <a:t>-5</a:t>
            </a:r>
            <a:r>
              <a:rPr lang="es-MX" altLang="es-MX" b="1" i="1">
                <a:latin typeface="Times New Roman" panose="02020603050405020304" pitchFamily="18" charset="0"/>
                <a:cs typeface="Times New Roman" panose="02020603050405020304" pitchFamily="18" charset="0"/>
              </a:rPr>
              <a:t> mol/l que ya existía en la solución.</a:t>
            </a:r>
            <a:endParaRPr lang="es-MX" altLang="es-MX">
              <a:latin typeface="Times New Roman" panose="02020603050405020304" pitchFamily="18" charset="0"/>
              <a:cs typeface="Times New Roman" panose="02020603050405020304" pitchFamily="18" charset="0"/>
            </a:endParaRPr>
          </a:p>
          <a:p>
            <a:pPr algn="just" eaLnBrk="1" hangingPunct="1"/>
            <a:r>
              <a:rPr lang="es-MX" altLang="es-MX">
                <a:latin typeface="Times New Roman" panose="02020603050405020304" pitchFamily="18" charset="0"/>
                <a:cs typeface="Times New Roman" panose="02020603050405020304" pitchFamily="18" charset="0"/>
              </a:rPr>
              <a:t>Es decir, si sumamos (</a:t>
            </a:r>
            <a:r>
              <a:rPr lang="es-MX" altLang="es-MX" b="1">
                <a:latin typeface="Times New Roman" panose="02020603050405020304" pitchFamily="18" charset="0"/>
                <a:cs typeface="Times New Roman" panose="02020603050405020304" pitchFamily="18" charset="0"/>
              </a:rPr>
              <a:t>3.306x10</a:t>
            </a:r>
            <a:r>
              <a:rPr lang="es-MX" altLang="es-MX" b="1" baseline="30000">
                <a:latin typeface="Times New Roman" panose="02020603050405020304" pitchFamily="18" charset="0"/>
                <a:cs typeface="Times New Roman" panose="02020603050405020304" pitchFamily="18" charset="0"/>
              </a:rPr>
              <a:t>-5</a:t>
            </a:r>
            <a:r>
              <a:rPr lang="es-MX" altLang="es-MX" b="1">
                <a:latin typeface="Times New Roman" panose="02020603050405020304" pitchFamily="18" charset="0"/>
                <a:cs typeface="Times New Roman" panose="02020603050405020304" pitchFamily="18" charset="0"/>
              </a:rPr>
              <a:t> </a:t>
            </a:r>
            <a:r>
              <a:rPr lang="es-MX" altLang="es-MX" b="1" i="1">
                <a:latin typeface="Times New Roman" panose="02020603050405020304" pitchFamily="18" charset="0"/>
                <a:cs typeface="Times New Roman" panose="02020603050405020304" pitchFamily="18" charset="0"/>
              </a:rPr>
              <a:t>mol/l </a:t>
            </a:r>
            <a:r>
              <a:rPr lang="es-MX" altLang="es-MX" b="1">
                <a:latin typeface="Times New Roman" panose="02020603050405020304" pitchFamily="18" charset="0"/>
                <a:cs typeface="Times New Roman" panose="02020603050405020304" pitchFamily="18" charset="0"/>
              </a:rPr>
              <a:t>+ </a:t>
            </a:r>
            <a:r>
              <a:rPr lang="es-MX" altLang="es-MX" b="1" i="1">
                <a:latin typeface="Times New Roman" panose="02020603050405020304" pitchFamily="18" charset="0"/>
                <a:cs typeface="Times New Roman" panose="02020603050405020304" pitchFamily="18" charset="0"/>
              </a:rPr>
              <a:t>3.74x10</a:t>
            </a:r>
            <a:r>
              <a:rPr lang="es-MX" altLang="es-MX" b="1" i="1" baseline="30000">
                <a:latin typeface="Times New Roman" panose="02020603050405020304" pitchFamily="18" charset="0"/>
                <a:cs typeface="Times New Roman" panose="02020603050405020304" pitchFamily="18" charset="0"/>
              </a:rPr>
              <a:t>-5</a:t>
            </a:r>
            <a:r>
              <a:rPr lang="es-MX" altLang="es-MX" b="1" i="1">
                <a:latin typeface="Times New Roman" panose="02020603050405020304" pitchFamily="18" charset="0"/>
                <a:cs typeface="Times New Roman" panose="02020603050405020304" pitchFamily="18" charset="0"/>
              </a:rPr>
              <a:t> mol/l</a:t>
            </a:r>
            <a:r>
              <a:rPr lang="es-MX" altLang="es-MX" i="1">
                <a:latin typeface="Times New Roman" panose="02020603050405020304" pitchFamily="18" charset="0"/>
                <a:cs typeface="Times New Roman" panose="02020603050405020304" pitchFamily="18" charset="0"/>
              </a:rPr>
              <a:t>)</a:t>
            </a:r>
            <a:r>
              <a:rPr lang="es-MX" altLang="es-MX" b="1" i="1">
                <a:latin typeface="Times New Roman" panose="02020603050405020304" pitchFamily="18" charset="0"/>
                <a:cs typeface="Times New Roman" panose="02020603050405020304" pitchFamily="18" charset="0"/>
              </a:rPr>
              <a:t>=7.046x10</a:t>
            </a:r>
            <a:r>
              <a:rPr lang="es-MX" altLang="es-MX" b="1" i="1" baseline="30000">
                <a:latin typeface="Times New Roman" panose="02020603050405020304" pitchFamily="18" charset="0"/>
                <a:cs typeface="Times New Roman" panose="02020603050405020304" pitchFamily="18" charset="0"/>
              </a:rPr>
              <a:t>-5</a:t>
            </a:r>
            <a:r>
              <a:rPr lang="es-MX" altLang="es-MX">
                <a:latin typeface="Times New Roman" panose="02020603050405020304" pitchFamily="18" charset="0"/>
                <a:cs typeface="Times New Roman" panose="02020603050405020304" pitchFamily="18" charset="0"/>
              </a:rPr>
              <a:t> </a:t>
            </a:r>
            <a:r>
              <a:rPr lang="es-MX" altLang="es-MX" b="1" i="1">
                <a:latin typeface="Times New Roman" panose="02020603050405020304" pitchFamily="18" charset="0"/>
                <a:cs typeface="Times New Roman" panose="02020603050405020304" pitchFamily="18" charset="0"/>
              </a:rPr>
              <a:t>mol/l</a:t>
            </a:r>
            <a:r>
              <a:rPr lang="es-MX" altLang="es-MX">
                <a:latin typeface="Times New Roman" panose="02020603050405020304" pitchFamily="18" charset="0"/>
                <a:cs typeface="Times New Roman" panose="02020603050405020304" pitchFamily="18" charset="0"/>
              </a:rPr>
              <a:t>,  el cual es el valor de equilibrio</a:t>
            </a:r>
            <a:r>
              <a:rPr lang="es-MX" altLang="es-MX" i="1">
                <a:latin typeface="Times New Roman" panose="02020603050405020304" pitchFamily="18" charset="0"/>
                <a:cs typeface="Times New Roman" panose="02020603050405020304" pitchFamily="18" charset="0"/>
              </a:rPr>
              <a:t>. </a:t>
            </a:r>
            <a:r>
              <a:rPr lang="es-MX" altLang="es-MX" b="1" u="sng">
                <a:latin typeface="Times New Roman" panose="02020603050405020304" pitchFamily="18" charset="0"/>
                <a:cs typeface="Times New Roman" panose="02020603050405020304" pitchFamily="18" charset="0"/>
              </a:rPr>
              <a:t>Nuestro resultado es congruente y valido</a:t>
            </a:r>
          </a:p>
        </p:txBody>
      </p:sp>
      <p:sp>
        <p:nvSpPr>
          <p:cNvPr id="14339" name="Rectángulo 14"/>
          <p:cNvSpPr>
            <a:spLocks noChangeArrowheads="1"/>
          </p:cNvSpPr>
          <p:nvPr/>
        </p:nvSpPr>
        <p:spPr bwMode="auto">
          <a:xfrm>
            <a:off x="511175" y="158750"/>
            <a:ext cx="8070850" cy="2586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r>
              <a:rPr lang="es-MX" altLang="es-MX">
                <a:latin typeface="Times New Roman" panose="02020603050405020304" pitchFamily="18" charset="0"/>
                <a:cs typeface="Times New Roman" panose="02020603050405020304" pitchFamily="18" charset="0"/>
              </a:rPr>
              <a:t>Con los datos disponibles y el resultado de resolver  la ecuación</a:t>
            </a:r>
          </a:p>
          <a:p>
            <a:pPr algn="just" eaLnBrk="1" hangingPunct="1"/>
            <a:endParaRPr lang="es-MX" altLang="es-MX">
              <a:latin typeface="Times New Roman" panose="02020603050405020304" pitchFamily="18" charset="0"/>
              <a:cs typeface="Times New Roman" panose="02020603050405020304" pitchFamily="18" charset="0"/>
            </a:endParaRPr>
          </a:p>
          <a:p>
            <a:pPr algn="just" eaLnBrk="1" hangingPunct="1"/>
            <a:endParaRPr lang="es-MX" altLang="es-MX">
              <a:latin typeface="Times New Roman" panose="02020603050405020304" pitchFamily="18" charset="0"/>
              <a:cs typeface="Times New Roman" panose="02020603050405020304" pitchFamily="18" charset="0"/>
            </a:endParaRPr>
          </a:p>
          <a:p>
            <a:pPr algn="just" eaLnBrk="1" hangingPunct="1"/>
            <a:endParaRPr lang="es-MX" altLang="es-MX">
              <a:latin typeface="Times New Roman" panose="02020603050405020304" pitchFamily="18" charset="0"/>
              <a:cs typeface="Times New Roman" panose="02020603050405020304" pitchFamily="18" charset="0"/>
            </a:endParaRPr>
          </a:p>
          <a:p>
            <a:pPr algn="just" eaLnBrk="1" hangingPunct="1"/>
            <a:endParaRPr lang="es-MX" altLang="es-MX">
              <a:latin typeface="Times New Roman" panose="02020603050405020304" pitchFamily="18" charset="0"/>
              <a:cs typeface="Times New Roman" panose="02020603050405020304" pitchFamily="18" charset="0"/>
            </a:endParaRPr>
          </a:p>
          <a:p>
            <a:pPr algn="just" eaLnBrk="1" hangingPunct="1"/>
            <a:endParaRPr lang="es-MX" altLang="es-MX">
              <a:latin typeface="Times New Roman" panose="02020603050405020304" pitchFamily="18" charset="0"/>
              <a:cs typeface="Times New Roman" panose="02020603050405020304" pitchFamily="18" charset="0"/>
            </a:endParaRPr>
          </a:p>
          <a:p>
            <a:pPr algn="just" eaLnBrk="1" hangingPunct="1"/>
            <a:endParaRPr lang="es-MX" altLang="es-MX">
              <a:latin typeface="Times New Roman" panose="02020603050405020304" pitchFamily="18" charset="0"/>
              <a:cs typeface="Times New Roman" panose="02020603050405020304" pitchFamily="18" charset="0"/>
            </a:endParaRPr>
          </a:p>
          <a:p>
            <a:pPr algn="just" eaLnBrk="1" hangingPunct="1"/>
            <a:endParaRPr lang="es-MX" altLang="es-MX">
              <a:latin typeface="Times New Roman" panose="02020603050405020304" pitchFamily="18" charset="0"/>
              <a:cs typeface="Times New Roman" panose="02020603050405020304" pitchFamily="18" charset="0"/>
            </a:endParaRPr>
          </a:p>
          <a:p>
            <a:pPr algn="just" eaLnBrk="1" hangingPunct="1"/>
            <a:r>
              <a:rPr lang="es-MX" altLang="es-MX">
                <a:latin typeface="Times New Roman" panose="02020603050405020304" pitchFamily="18" charset="0"/>
                <a:cs typeface="Times New Roman" panose="02020603050405020304" pitchFamily="18" charset="0"/>
              </a:rPr>
              <a:t>Tenemos que </a:t>
            </a:r>
          </a:p>
        </p:txBody>
      </p:sp>
      <p:graphicFrame>
        <p:nvGraphicFramePr>
          <p:cNvPr id="14340" name="Objeto 22"/>
          <p:cNvGraphicFramePr>
            <a:graphicFrameLocks noChangeAspect="1"/>
          </p:cNvGraphicFramePr>
          <p:nvPr/>
        </p:nvGraphicFramePr>
        <p:xfrm>
          <a:off x="2065338" y="695325"/>
          <a:ext cx="6154737" cy="1711325"/>
        </p:xfrm>
        <a:graphic>
          <a:graphicData uri="http://schemas.openxmlformats.org/presentationml/2006/ole">
            <mc:AlternateContent xmlns:mc="http://schemas.openxmlformats.org/markup-compatibility/2006">
              <mc:Choice xmlns:v="urn:schemas-microsoft-com:vml" Requires="v">
                <p:oleObj spid="_x0000_s14345" name="Equation" r:id="rId3" imgW="2971800" imgH="825480" progId="Equation.DSMT4">
                  <p:embed/>
                </p:oleObj>
              </mc:Choice>
              <mc:Fallback>
                <p:oleObj name="Equation" r:id="rId3" imgW="2971800" imgH="825480" progId="Equation.DSMT4">
                  <p:embed/>
                  <p:pic>
                    <p:nvPicPr>
                      <p:cNvPr id="0" name="Objeto 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65338" y="695325"/>
                        <a:ext cx="6154737" cy="171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341" name="Objeto 16"/>
          <p:cNvGraphicFramePr>
            <a:graphicFrameLocks noChangeAspect="1"/>
          </p:cNvGraphicFramePr>
          <p:nvPr/>
        </p:nvGraphicFramePr>
        <p:xfrm>
          <a:off x="2068513" y="2571750"/>
          <a:ext cx="2528887" cy="1628775"/>
        </p:xfrm>
        <a:graphic>
          <a:graphicData uri="http://schemas.openxmlformats.org/presentationml/2006/ole">
            <mc:AlternateContent xmlns:mc="http://schemas.openxmlformats.org/markup-compatibility/2006">
              <mc:Choice xmlns:v="urn:schemas-microsoft-com:vml" Requires="v">
                <p:oleObj spid="_x0000_s14346" name="Equation" r:id="rId5" imgW="1282680" imgH="825480" progId="Equation.DSMT4">
                  <p:embed/>
                </p:oleObj>
              </mc:Choice>
              <mc:Fallback>
                <p:oleObj name="Equation" r:id="rId5" imgW="1282680" imgH="825480" progId="Equation.DSMT4">
                  <p:embed/>
                  <p:pic>
                    <p:nvPicPr>
                      <p:cNvPr id="0" name="Objeto 1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68513" y="2571750"/>
                        <a:ext cx="2528887" cy="162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21" name="Conector recto de flecha 20">
            <a:extLst>
              <a:ext uri="{FF2B5EF4-FFF2-40B4-BE49-F238E27FC236}">
                <a16:creationId xmlns:a16="http://schemas.microsoft.com/office/drawing/2014/main" id="{283B396A-BF8D-4606-B6FA-419E4CE78921}"/>
              </a:ext>
            </a:extLst>
          </p:cNvPr>
          <p:cNvCxnSpPr/>
          <p:nvPr/>
        </p:nvCxnSpPr>
        <p:spPr>
          <a:xfrm>
            <a:off x="3476625" y="3476625"/>
            <a:ext cx="0" cy="168751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7" name="Conector recto de flecha 26">
            <a:extLst>
              <a:ext uri="{FF2B5EF4-FFF2-40B4-BE49-F238E27FC236}">
                <a16:creationId xmlns:a16="http://schemas.microsoft.com/office/drawing/2014/main" id="{D2D72372-496F-492F-9A81-2E49F2F787BD}"/>
              </a:ext>
            </a:extLst>
          </p:cNvPr>
          <p:cNvCxnSpPr>
            <a:cxnSpLocks/>
          </p:cNvCxnSpPr>
          <p:nvPr/>
        </p:nvCxnSpPr>
        <p:spPr>
          <a:xfrm>
            <a:off x="3508375" y="2874963"/>
            <a:ext cx="1746250" cy="239077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9" name="Conector recto de flecha 28">
            <a:extLst>
              <a:ext uri="{FF2B5EF4-FFF2-40B4-BE49-F238E27FC236}">
                <a16:creationId xmlns:a16="http://schemas.microsoft.com/office/drawing/2014/main" id="{52E17EE3-60FE-4744-88A2-0A190B68A0E5}"/>
              </a:ext>
            </a:extLst>
          </p:cNvPr>
          <p:cNvCxnSpPr/>
          <p:nvPr/>
        </p:nvCxnSpPr>
        <p:spPr>
          <a:xfrm flipH="1" flipV="1">
            <a:off x="4370388" y="3938588"/>
            <a:ext cx="2462212" cy="131603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00063" y="481013"/>
            <a:ext cx="11014075" cy="1754187"/>
          </a:xfrm>
          <a:prstGeom prst="rect">
            <a:avLst/>
          </a:prstGeom>
          <a:ln>
            <a:solidFill>
              <a:srgbClr val="CC66FF"/>
            </a:solidFill>
          </a:ln>
        </p:spPr>
        <p:txBody>
          <a:bodyPr>
            <a:spAutoFit/>
          </a:bodyPr>
          <a:lstStyle/>
          <a:p>
            <a:pPr indent="342900" algn="just" eaLnBrk="1" fontAlgn="auto" hangingPunct="1">
              <a:spcBef>
                <a:spcPts val="0"/>
              </a:spcBef>
              <a:spcAft>
                <a:spcPts val="0"/>
              </a:spcAft>
              <a:defRPr/>
            </a:pPr>
            <a:r>
              <a:rPr lang="es-ES" b="1" i="1" u="sng" dirty="0">
                <a:solidFill>
                  <a:srgbClr val="000000"/>
                </a:solidFill>
                <a:latin typeface="Times New Roman" panose="02020603050405020304" pitchFamily="18" charset="0"/>
                <a:ea typeface="Times New Roman" panose="02020603050405020304" pitchFamily="18" charset="0"/>
              </a:rPr>
              <a:t>Mezcla de aguas del</a:t>
            </a:r>
            <a:r>
              <a:rPr lang="es-ES" b="1" i="1" u="sng" dirty="0">
                <a:solidFill>
                  <a:srgbClr val="FF0000"/>
                </a:solidFill>
                <a:latin typeface="Times New Roman" panose="02020603050405020304" pitchFamily="18" charset="0"/>
                <a:ea typeface="Times New Roman" panose="02020603050405020304" pitchFamily="18" charset="0"/>
              </a:rPr>
              <a:t> Rio Sonora </a:t>
            </a:r>
            <a:r>
              <a:rPr lang="es-ES" b="1" i="1" u="sng" dirty="0">
                <a:solidFill>
                  <a:srgbClr val="000000"/>
                </a:solidFill>
                <a:latin typeface="Times New Roman" panose="02020603050405020304" pitchFamily="18" charset="0"/>
                <a:ea typeface="Times New Roman" panose="02020603050405020304" pitchFamily="18" charset="0"/>
              </a:rPr>
              <a:t>con aguas del</a:t>
            </a:r>
            <a:r>
              <a:rPr lang="es-ES" b="1" i="1" u="sng" dirty="0">
                <a:solidFill>
                  <a:srgbClr val="FF0000"/>
                </a:solidFill>
                <a:latin typeface="Times New Roman" panose="02020603050405020304" pitchFamily="18" charset="0"/>
                <a:ea typeface="Times New Roman" panose="02020603050405020304" pitchFamily="18" charset="0"/>
              </a:rPr>
              <a:t> </a:t>
            </a:r>
            <a:r>
              <a:rPr lang="es-ES" b="1" i="1" u="sng" dirty="0">
                <a:solidFill>
                  <a:srgbClr val="2E74B5"/>
                </a:solidFill>
                <a:latin typeface="Times New Roman" panose="02020603050405020304" pitchFamily="18" charset="0"/>
                <a:ea typeface="Times New Roman" panose="02020603050405020304" pitchFamily="18" charset="0"/>
              </a:rPr>
              <a:t>Rio San Miguel</a:t>
            </a:r>
            <a:endParaRPr lang="es-MX" dirty="0">
              <a:latin typeface="Times New Roman" panose="02020603050405020304" pitchFamily="18" charset="0"/>
              <a:ea typeface="Times New Roman" panose="02020603050405020304" pitchFamily="18" charset="0"/>
            </a:endParaRPr>
          </a:p>
          <a:p>
            <a:pPr indent="342900" algn="just" eaLnBrk="1" fontAlgn="auto" hangingPunct="1">
              <a:spcBef>
                <a:spcPts val="0"/>
              </a:spcBef>
              <a:spcAft>
                <a:spcPts val="0"/>
              </a:spcAft>
              <a:defRPr/>
            </a:pPr>
            <a:r>
              <a:rPr lang="es-ES" dirty="0">
                <a:latin typeface="Times New Roman" panose="02020603050405020304" pitchFamily="18" charset="0"/>
                <a:ea typeface="Times New Roman" panose="02020603050405020304" pitchFamily="18" charset="0"/>
              </a:rPr>
              <a:t> </a:t>
            </a:r>
            <a:endParaRPr lang="es-MX" dirty="0">
              <a:latin typeface="Times New Roman" panose="02020603050405020304" pitchFamily="18" charset="0"/>
              <a:ea typeface="Times New Roman" panose="02020603050405020304" pitchFamily="18" charset="0"/>
            </a:endParaRPr>
          </a:p>
          <a:p>
            <a:pPr indent="342900" algn="just" eaLnBrk="1" fontAlgn="auto" hangingPunct="1">
              <a:spcBef>
                <a:spcPts val="0"/>
              </a:spcBef>
              <a:spcAft>
                <a:spcPts val="0"/>
              </a:spcAft>
              <a:defRPr/>
            </a:pPr>
            <a:r>
              <a:rPr lang="es-ES" dirty="0">
                <a:latin typeface="Times New Roman" panose="02020603050405020304" pitchFamily="18" charset="0"/>
                <a:ea typeface="Times New Roman" panose="02020603050405020304" pitchFamily="18" charset="0"/>
              </a:rPr>
              <a:t>El </a:t>
            </a:r>
            <a:r>
              <a:rPr lang="es-ES" b="1" i="1" u="sng" dirty="0">
                <a:solidFill>
                  <a:srgbClr val="FF0000"/>
                </a:solidFill>
                <a:latin typeface="Times New Roman" panose="02020603050405020304" pitchFamily="18" charset="0"/>
                <a:ea typeface="Times New Roman" panose="02020603050405020304" pitchFamily="18" charset="0"/>
              </a:rPr>
              <a:t>efecto del </a:t>
            </a:r>
            <a:r>
              <a:rPr lang="es-ES" b="1" i="1" u="sng" dirty="0" err="1">
                <a:solidFill>
                  <a:srgbClr val="FF0000"/>
                </a:solidFill>
                <a:latin typeface="Times New Roman" panose="02020603050405020304" pitchFamily="18" charset="0"/>
                <a:ea typeface="Times New Roman" panose="02020603050405020304" pitchFamily="18" charset="0"/>
              </a:rPr>
              <a:t>ión</a:t>
            </a:r>
            <a:r>
              <a:rPr lang="es-ES" b="1" i="1" u="sng" dirty="0">
                <a:solidFill>
                  <a:srgbClr val="FF0000"/>
                </a:solidFill>
                <a:latin typeface="Times New Roman" panose="02020603050405020304" pitchFamily="18" charset="0"/>
                <a:ea typeface="Times New Roman" panose="02020603050405020304" pitchFamily="18" charset="0"/>
              </a:rPr>
              <a:t> común</a:t>
            </a:r>
            <a:r>
              <a:rPr lang="es-ES" dirty="0">
                <a:latin typeface="Times New Roman" panose="02020603050405020304" pitchFamily="18" charset="0"/>
                <a:ea typeface="Times New Roman" panose="02020603050405020304" pitchFamily="18" charset="0"/>
              </a:rPr>
              <a:t> también puede afectar a dos soluciones que se mezclan. Por ejemplo, la solución equilibrada con la mineral anhidrita (CaSO</a:t>
            </a:r>
            <a:r>
              <a:rPr lang="es-ES" baseline="-25000" dirty="0">
                <a:latin typeface="Times New Roman" panose="02020603050405020304" pitchFamily="18" charset="0"/>
                <a:ea typeface="Times New Roman" panose="02020603050405020304" pitchFamily="18" charset="0"/>
              </a:rPr>
              <a:t>4</a:t>
            </a:r>
            <a:r>
              <a:rPr lang="es-ES" dirty="0">
                <a:latin typeface="Times New Roman" panose="02020603050405020304" pitchFamily="18" charset="0"/>
                <a:ea typeface="Times New Roman" panose="02020603050405020304" pitchFamily="18" charset="0"/>
              </a:rPr>
              <a:t>) y la equilibrada con calcita (CaCO</a:t>
            </a:r>
            <a:r>
              <a:rPr lang="es-ES" baseline="-25000" dirty="0">
                <a:latin typeface="Times New Roman" panose="02020603050405020304" pitchFamily="18" charset="0"/>
                <a:ea typeface="Times New Roman" panose="02020603050405020304" pitchFamily="18" charset="0"/>
              </a:rPr>
              <a:t>3</a:t>
            </a:r>
            <a:r>
              <a:rPr lang="es-ES" dirty="0">
                <a:latin typeface="Times New Roman" panose="02020603050405020304" pitchFamily="18" charset="0"/>
                <a:ea typeface="Times New Roman" panose="02020603050405020304" pitchFamily="18" charset="0"/>
              </a:rPr>
              <a:t>) tiene el ion común </a:t>
            </a:r>
            <a:r>
              <a:rPr lang="es-ES" b="1" dirty="0">
                <a:solidFill>
                  <a:srgbClr val="CC66FF"/>
                </a:solidFill>
                <a:latin typeface="Times New Roman" panose="02020603050405020304" pitchFamily="18" charset="0"/>
                <a:ea typeface="Times New Roman" panose="02020603050405020304" pitchFamily="18" charset="0"/>
              </a:rPr>
              <a:t>Ca</a:t>
            </a:r>
            <a:r>
              <a:rPr lang="es-ES" b="1" baseline="30000" dirty="0">
                <a:solidFill>
                  <a:srgbClr val="CC66FF"/>
                </a:solidFill>
                <a:latin typeface="Times New Roman" panose="02020603050405020304" pitchFamily="18" charset="0"/>
                <a:ea typeface="Times New Roman" panose="02020603050405020304" pitchFamily="18" charset="0"/>
              </a:rPr>
              <a:t>2+</a:t>
            </a:r>
            <a:r>
              <a:rPr lang="es-ES" dirty="0">
                <a:latin typeface="Times New Roman" panose="02020603050405020304" pitchFamily="18" charset="0"/>
                <a:ea typeface="Times New Roman" panose="02020603050405020304" pitchFamily="18" charset="0"/>
              </a:rPr>
              <a:t>, las </a:t>
            </a:r>
          </a:p>
          <a:p>
            <a:pPr indent="342900" algn="just" eaLnBrk="1" fontAlgn="auto" hangingPunct="1">
              <a:spcBef>
                <a:spcPts val="0"/>
              </a:spcBef>
              <a:spcAft>
                <a:spcPts val="0"/>
              </a:spcAft>
              <a:defRPr/>
            </a:pPr>
            <a:endParaRPr lang="es-ES" dirty="0">
              <a:latin typeface="Times New Roman" panose="02020603050405020304" pitchFamily="18" charset="0"/>
              <a:ea typeface="Times New Roman" panose="02020603050405020304" pitchFamily="18" charset="0"/>
            </a:endParaRPr>
          </a:p>
          <a:p>
            <a:pPr algn="just" eaLnBrk="1" fontAlgn="auto" hangingPunct="1">
              <a:spcBef>
                <a:spcPts val="0"/>
              </a:spcBef>
              <a:spcAft>
                <a:spcPts val="0"/>
              </a:spcAft>
              <a:defRPr/>
            </a:pPr>
            <a:r>
              <a:rPr lang="es-ES" dirty="0">
                <a:latin typeface="Times New Roman" panose="02020603050405020304" pitchFamily="18" charset="0"/>
                <a:ea typeface="Times New Roman" panose="02020603050405020304" pitchFamily="18" charset="0"/>
              </a:rPr>
              <a:t>reacciones de  disolución son: para anhidrita                                                  y  para calcita</a:t>
            </a:r>
            <a:endParaRPr lang="es-MX" dirty="0">
              <a:latin typeface="Times New Roman" panose="02020603050405020304" pitchFamily="18" charset="0"/>
              <a:ea typeface="Times New Roman" panose="02020603050405020304" pitchFamily="18" charset="0"/>
            </a:endParaRPr>
          </a:p>
        </p:txBody>
      </p:sp>
      <p:graphicFrame>
        <p:nvGraphicFramePr>
          <p:cNvPr id="15363" name="Objeto 2"/>
          <p:cNvGraphicFramePr>
            <a:graphicFrameLocks noChangeAspect="1"/>
          </p:cNvGraphicFramePr>
          <p:nvPr/>
        </p:nvGraphicFramePr>
        <p:xfrm>
          <a:off x="4752975" y="1854200"/>
          <a:ext cx="2714625" cy="428625"/>
        </p:xfrm>
        <a:graphic>
          <a:graphicData uri="http://schemas.openxmlformats.org/presentationml/2006/ole">
            <mc:AlternateContent xmlns:mc="http://schemas.openxmlformats.org/markup-compatibility/2006">
              <mc:Choice xmlns:v="urn:schemas-microsoft-com:vml" Requires="v">
                <p:oleObj spid="_x0000_s15375" name="Equation" r:id="rId3" imgW="1688760" imgH="266400" progId="Equation.DSMT4">
                  <p:embed/>
                </p:oleObj>
              </mc:Choice>
              <mc:Fallback>
                <p:oleObj name="Equation" r:id="rId3" imgW="1688760" imgH="266400" progId="Equation.DSMT4">
                  <p:embed/>
                  <p:pic>
                    <p:nvPicPr>
                      <p:cNvPr id="0" name="Objeto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52975" y="1854200"/>
                        <a:ext cx="2714625"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364" name="Objeto 3"/>
          <p:cNvGraphicFramePr>
            <a:graphicFrameLocks noChangeAspect="1"/>
          </p:cNvGraphicFramePr>
          <p:nvPr/>
        </p:nvGraphicFramePr>
        <p:xfrm>
          <a:off x="8872538" y="1809750"/>
          <a:ext cx="2641600" cy="479425"/>
        </p:xfrm>
        <a:graphic>
          <a:graphicData uri="http://schemas.openxmlformats.org/presentationml/2006/ole">
            <mc:AlternateContent xmlns:mc="http://schemas.openxmlformats.org/markup-compatibility/2006">
              <mc:Choice xmlns:v="urn:schemas-microsoft-com:vml" Requires="v">
                <p:oleObj spid="_x0000_s15376" name="Equation" r:id="rId5" imgW="1117440" imgH="203040" progId="Equation.DSMT4">
                  <p:embed/>
                </p:oleObj>
              </mc:Choice>
              <mc:Fallback>
                <p:oleObj name="Equation" r:id="rId5" imgW="1117440" imgH="203040" progId="Equation.DSMT4">
                  <p:embed/>
                  <p:pic>
                    <p:nvPicPr>
                      <p:cNvPr id="0" name="Objeto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72538" y="1809750"/>
                        <a:ext cx="2641600"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365" name="CuadroTexto 8"/>
          <p:cNvSpPr txBox="1">
            <a:spLocks noChangeArrowheads="1"/>
          </p:cNvSpPr>
          <p:nvPr/>
        </p:nvSpPr>
        <p:spPr bwMode="auto">
          <a:xfrm>
            <a:off x="500063" y="2576513"/>
            <a:ext cx="475773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es-MX" altLang="es-MX">
                <a:latin typeface="Times New Roman" panose="02020603050405020304" pitchFamily="18" charset="0"/>
                <a:cs typeface="Times New Roman" panose="02020603050405020304" pitchFamily="18" charset="0"/>
              </a:rPr>
              <a:t>Llamemos a la solución equilibrada con anhidrita</a:t>
            </a:r>
          </a:p>
          <a:p>
            <a:pPr algn="ctr" eaLnBrk="1" hangingPunct="1"/>
            <a:r>
              <a:rPr lang="es-MX" altLang="es-MX">
                <a:latin typeface="Times New Roman" panose="02020603050405020304" pitchFamily="18" charset="0"/>
                <a:cs typeface="Times New Roman" panose="02020603050405020304" pitchFamily="18" charset="0"/>
              </a:rPr>
              <a:t> “</a:t>
            </a:r>
            <a:r>
              <a:rPr lang="es-MX" altLang="es-MX" b="1" i="1">
                <a:solidFill>
                  <a:srgbClr val="0070C0"/>
                </a:solidFill>
                <a:latin typeface="Times New Roman" panose="02020603050405020304" pitchFamily="18" charset="0"/>
                <a:cs typeface="Times New Roman" panose="02020603050405020304" pitchFamily="18" charset="0"/>
              </a:rPr>
              <a:t>Solución Rio San Miguel</a:t>
            </a:r>
            <a:r>
              <a:rPr lang="es-MX" altLang="es-MX">
                <a:latin typeface="Times New Roman" panose="02020603050405020304" pitchFamily="18" charset="0"/>
                <a:cs typeface="Times New Roman" panose="02020603050405020304" pitchFamily="18" charset="0"/>
              </a:rPr>
              <a:t>”</a:t>
            </a:r>
          </a:p>
        </p:txBody>
      </p:sp>
      <p:sp>
        <p:nvSpPr>
          <p:cNvPr id="15366" name="CuadroTexto 9"/>
          <p:cNvSpPr txBox="1">
            <a:spLocks noChangeArrowheads="1"/>
          </p:cNvSpPr>
          <p:nvPr/>
        </p:nvSpPr>
        <p:spPr bwMode="auto">
          <a:xfrm>
            <a:off x="6686550" y="2513013"/>
            <a:ext cx="46609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es-MX" altLang="es-MX">
                <a:latin typeface="Times New Roman" panose="02020603050405020304" pitchFamily="18" charset="0"/>
                <a:cs typeface="Times New Roman" panose="02020603050405020304" pitchFamily="18" charset="0"/>
              </a:rPr>
              <a:t>Llamemos a la solución equilibrada con calcita</a:t>
            </a:r>
          </a:p>
          <a:p>
            <a:pPr algn="ctr" eaLnBrk="1" hangingPunct="1"/>
            <a:r>
              <a:rPr lang="es-MX" altLang="es-MX">
                <a:latin typeface="Times New Roman" panose="02020603050405020304" pitchFamily="18" charset="0"/>
                <a:cs typeface="Times New Roman" panose="02020603050405020304" pitchFamily="18" charset="0"/>
              </a:rPr>
              <a:t> “</a:t>
            </a:r>
            <a:r>
              <a:rPr lang="es-MX" altLang="es-MX" b="1" i="1">
                <a:solidFill>
                  <a:srgbClr val="FF0000"/>
                </a:solidFill>
                <a:latin typeface="Times New Roman" panose="02020603050405020304" pitchFamily="18" charset="0"/>
                <a:cs typeface="Times New Roman" panose="02020603050405020304" pitchFamily="18" charset="0"/>
              </a:rPr>
              <a:t>Solución Rio Sonora</a:t>
            </a:r>
            <a:r>
              <a:rPr lang="es-MX" altLang="es-MX">
                <a:latin typeface="Times New Roman" panose="02020603050405020304" pitchFamily="18" charset="0"/>
                <a:cs typeface="Times New Roman" panose="02020603050405020304" pitchFamily="18" charset="0"/>
              </a:rPr>
              <a:t>”</a:t>
            </a:r>
          </a:p>
        </p:txBody>
      </p:sp>
      <p:sp>
        <p:nvSpPr>
          <p:cNvPr id="15367" name="Rectángulo 15"/>
          <p:cNvSpPr>
            <a:spLocks noChangeArrowheads="1"/>
          </p:cNvSpPr>
          <p:nvPr/>
        </p:nvSpPr>
        <p:spPr bwMode="auto">
          <a:xfrm>
            <a:off x="500063" y="4479925"/>
            <a:ext cx="1101407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r>
              <a:rPr lang="es-MX" altLang="es-MX">
                <a:latin typeface="Times New Roman" panose="02020603050405020304" pitchFamily="18" charset="0"/>
                <a:cs typeface="Times New Roman" panose="02020603050405020304" pitchFamily="18" charset="0"/>
              </a:rPr>
              <a:t>La solución equilibrada con anhidrita (</a:t>
            </a:r>
            <a:r>
              <a:rPr lang="es-MX" altLang="es-MX" b="1" i="1">
                <a:solidFill>
                  <a:srgbClr val="0070C0"/>
                </a:solidFill>
                <a:latin typeface="Times New Roman" panose="02020603050405020304" pitchFamily="18" charset="0"/>
                <a:cs typeface="Times New Roman" panose="02020603050405020304" pitchFamily="18" charset="0"/>
              </a:rPr>
              <a:t>Rio San Miguel</a:t>
            </a:r>
            <a:r>
              <a:rPr lang="es-MX" altLang="es-MX">
                <a:latin typeface="Times New Roman" panose="02020603050405020304" pitchFamily="18" charset="0"/>
                <a:cs typeface="Times New Roman" panose="02020603050405020304" pitchFamily="18" charset="0"/>
              </a:rPr>
              <a:t>) tiene una concentración de </a:t>
            </a:r>
            <a:r>
              <a:rPr lang="es-MX" altLang="es-MX" b="1" i="1">
                <a:solidFill>
                  <a:srgbClr val="0070C0"/>
                </a:solidFill>
                <a:latin typeface="Times New Roman" panose="02020603050405020304" pitchFamily="18" charset="0"/>
                <a:cs typeface="Times New Roman" panose="02020603050405020304" pitchFamily="18" charset="0"/>
              </a:rPr>
              <a:t>5.623x10</a:t>
            </a:r>
            <a:r>
              <a:rPr lang="es-MX" altLang="es-MX" b="1" i="1" baseline="30000">
                <a:solidFill>
                  <a:srgbClr val="0070C0"/>
                </a:solidFill>
                <a:latin typeface="Times New Roman" panose="02020603050405020304" pitchFamily="18" charset="0"/>
                <a:cs typeface="Times New Roman" panose="02020603050405020304" pitchFamily="18" charset="0"/>
              </a:rPr>
              <a:t>-3</a:t>
            </a:r>
            <a:r>
              <a:rPr lang="es-MX" altLang="es-MX" b="1" i="1">
                <a:solidFill>
                  <a:srgbClr val="0070C0"/>
                </a:solidFill>
                <a:latin typeface="Times New Roman" panose="02020603050405020304" pitchFamily="18" charset="0"/>
                <a:cs typeface="Times New Roman" panose="02020603050405020304" pitchFamily="18" charset="0"/>
              </a:rPr>
              <a:t> mol/L</a:t>
            </a:r>
            <a:r>
              <a:rPr lang="es-MX" altLang="es-MX">
                <a:solidFill>
                  <a:srgbClr val="00B0F0"/>
                </a:solidFill>
                <a:latin typeface="Times New Roman" panose="02020603050405020304" pitchFamily="18" charset="0"/>
                <a:cs typeface="Times New Roman" panose="02020603050405020304" pitchFamily="18" charset="0"/>
              </a:rPr>
              <a:t> </a:t>
            </a:r>
            <a:r>
              <a:rPr lang="es-MX" altLang="es-MX">
                <a:latin typeface="Times New Roman" panose="02020603050405020304" pitchFamily="18" charset="0"/>
                <a:cs typeface="Times New Roman" panose="02020603050405020304" pitchFamily="18" charset="0"/>
              </a:rPr>
              <a:t>de </a:t>
            </a:r>
            <a:r>
              <a:rPr lang="es-MX" altLang="es-MX" b="1" i="1">
                <a:solidFill>
                  <a:srgbClr val="CC66FF"/>
                </a:solidFill>
                <a:latin typeface="Times New Roman" panose="02020603050405020304" pitchFamily="18" charset="0"/>
                <a:cs typeface="Times New Roman" panose="02020603050405020304" pitchFamily="18" charset="0"/>
              </a:rPr>
              <a:t>Ca</a:t>
            </a:r>
            <a:r>
              <a:rPr lang="es-MX" altLang="es-MX" b="1" i="1" baseline="30000">
                <a:solidFill>
                  <a:srgbClr val="CC66FF"/>
                </a:solidFill>
                <a:latin typeface="Times New Roman" panose="02020603050405020304" pitchFamily="18" charset="0"/>
                <a:cs typeface="Times New Roman" panose="02020603050405020304" pitchFamily="18" charset="0"/>
              </a:rPr>
              <a:t>2+</a:t>
            </a:r>
            <a:r>
              <a:rPr lang="es-MX" altLang="es-MX" b="1">
                <a:solidFill>
                  <a:srgbClr val="CC66FF"/>
                </a:solidFill>
                <a:latin typeface="Times New Roman" panose="02020603050405020304" pitchFamily="18" charset="0"/>
                <a:cs typeface="Times New Roman" panose="02020603050405020304" pitchFamily="18" charset="0"/>
              </a:rPr>
              <a:t> </a:t>
            </a:r>
            <a:r>
              <a:rPr lang="es-MX" altLang="es-MX">
                <a:latin typeface="Times New Roman" panose="02020603050405020304" pitchFamily="18" charset="0"/>
                <a:cs typeface="Times New Roman" panose="02020603050405020304" pitchFamily="18" charset="0"/>
              </a:rPr>
              <a:t>y la solución equilibrada con calcita (</a:t>
            </a:r>
            <a:r>
              <a:rPr lang="es-MX" altLang="es-MX" b="1" i="1">
                <a:solidFill>
                  <a:srgbClr val="FF0000"/>
                </a:solidFill>
                <a:latin typeface="Times New Roman" panose="02020603050405020304" pitchFamily="18" charset="0"/>
                <a:cs typeface="Times New Roman" panose="02020603050405020304" pitchFamily="18" charset="0"/>
              </a:rPr>
              <a:t>Rio Sonora</a:t>
            </a:r>
            <a:r>
              <a:rPr lang="es-MX" altLang="es-MX">
                <a:latin typeface="Times New Roman" panose="02020603050405020304" pitchFamily="18" charset="0"/>
                <a:cs typeface="Times New Roman" panose="02020603050405020304" pitchFamily="18" charset="0"/>
              </a:rPr>
              <a:t>) una concentración de </a:t>
            </a:r>
            <a:r>
              <a:rPr lang="es-MX" altLang="es-MX" b="1" i="1">
                <a:latin typeface="Times New Roman" panose="02020603050405020304" pitchFamily="18" charset="0"/>
                <a:cs typeface="Times New Roman" panose="02020603050405020304" pitchFamily="18" charset="0"/>
              </a:rPr>
              <a:t>6.63x10</a:t>
            </a:r>
            <a:r>
              <a:rPr lang="es-MX" altLang="es-MX" b="1" i="1" baseline="30000">
                <a:latin typeface="Times New Roman" panose="02020603050405020304" pitchFamily="18" charset="0"/>
                <a:cs typeface="Times New Roman" panose="02020603050405020304" pitchFamily="18" charset="0"/>
              </a:rPr>
              <a:t>-5</a:t>
            </a:r>
            <a:r>
              <a:rPr lang="es-MX" altLang="es-MX" b="1" i="1">
                <a:latin typeface="Times New Roman" panose="02020603050405020304" pitchFamily="18" charset="0"/>
                <a:cs typeface="Times New Roman" panose="02020603050405020304" pitchFamily="18" charset="0"/>
              </a:rPr>
              <a:t> mol /L</a:t>
            </a:r>
            <a:r>
              <a:rPr lang="es-MX" altLang="es-MX">
                <a:latin typeface="Times New Roman" panose="02020603050405020304" pitchFamily="18" charset="0"/>
                <a:cs typeface="Times New Roman" panose="02020603050405020304" pitchFamily="18" charset="0"/>
              </a:rPr>
              <a:t> de </a:t>
            </a:r>
            <a:r>
              <a:rPr lang="es-MX" altLang="es-MX" b="1" i="1">
                <a:solidFill>
                  <a:srgbClr val="CC66FF"/>
                </a:solidFill>
                <a:latin typeface="Times New Roman" panose="02020603050405020304" pitchFamily="18" charset="0"/>
                <a:cs typeface="Times New Roman" panose="02020603050405020304" pitchFamily="18" charset="0"/>
              </a:rPr>
              <a:t>Ca</a:t>
            </a:r>
            <a:r>
              <a:rPr lang="es-MX" altLang="es-MX" b="1" i="1" baseline="30000">
                <a:solidFill>
                  <a:srgbClr val="CC66FF"/>
                </a:solidFill>
                <a:latin typeface="Times New Roman" panose="02020603050405020304" pitchFamily="18" charset="0"/>
                <a:cs typeface="Times New Roman" panose="02020603050405020304" pitchFamily="18" charset="0"/>
              </a:rPr>
              <a:t>2+</a:t>
            </a:r>
            <a:r>
              <a:rPr lang="es-MX" altLang="es-MX">
                <a:latin typeface="Times New Roman" panose="02020603050405020304" pitchFamily="18" charset="0"/>
                <a:cs typeface="Times New Roman" panose="02020603050405020304" pitchFamily="18" charset="0"/>
              </a:rPr>
              <a:t>.</a:t>
            </a:r>
          </a:p>
          <a:p>
            <a:pPr algn="just" eaLnBrk="1" hangingPunct="1"/>
            <a:r>
              <a:rPr lang="es-MX" altLang="es-MX">
                <a:latin typeface="Times New Roman" panose="02020603050405020304" pitchFamily="18" charset="0"/>
                <a:cs typeface="Times New Roman" panose="02020603050405020304" pitchFamily="18" charset="0"/>
              </a:rPr>
              <a:t>Las dos soluciones en equilibrio (</a:t>
            </a:r>
            <a:r>
              <a:rPr lang="es-MX" altLang="es-MX" b="1" i="1">
                <a:latin typeface="Times New Roman" panose="02020603050405020304" pitchFamily="18" charset="0"/>
                <a:cs typeface="Times New Roman" panose="02020603050405020304" pitchFamily="18" charset="0"/>
              </a:rPr>
              <a:t>punto de saturación</a:t>
            </a:r>
            <a:r>
              <a:rPr lang="es-MX" altLang="es-MX">
                <a:latin typeface="Times New Roman" panose="02020603050405020304" pitchFamily="18" charset="0"/>
                <a:cs typeface="Times New Roman" panose="02020603050405020304" pitchFamily="18" charset="0"/>
              </a:rPr>
              <a:t>) por separado en las mismas condiciones (T=278.15 K, P= 1 bar),  tienen diferente concentración de </a:t>
            </a:r>
            <a:r>
              <a:rPr lang="es-MX" altLang="es-MX">
                <a:latin typeface="Times New Roman" panose="02020603050405020304" pitchFamily="18" charset="0"/>
                <a:cs typeface="Times New Roman" panose="02020603050405020304" pitchFamily="18" charset="0"/>
                <a:sym typeface="Mathematica1"/>
              </a:rPr>
              <a:t>Ca</a:t>
            </a:r>
            <a:r>
              <a:rPr lang="es-MX" altLang="es-MX" baseline="30000">
                <a:latin typeface="Times New Roman" panose="02020603050405020304" pitchFamily="18" charset="0"/>
                <a:cs typeface="Times New Roman" panose="02020603050405020304" pitchFamily="18" charset="0"/>
                <a:sym typeface="Mathematica1"/>
              </a:rPr>
              <a:t>2+</a:t>
            </a:r>
            <a:r>
              <a:rPr lang="es-MX" altLang="es-MX">
                <a:latin typeface="Times New Roman" panose="02020603050405020304" pitchFamily="18" charset="0"/>
                <a:cs typeface="Times New Roman" panose="02020603050405020304" pitchFamily="18" charset="0"/>
                <a:sym typeface="Mathematica1"/>
              </a:rPr>
              <a:t>, siendo mayor la concentración en la solución Rio San Miguel.</a:t>
            </a:r>
            <a:endParaRPr lang="es-MX" altLang="es-MX">
              <a:latin typeface="Times New Roman" panose="02020603050405020304" pitchFamily="18" charset="0"/>
              <a:cs typeface="Times New Roman" panose="02020603050405020304" pitchFamily="18" charset="0"/>
            </a:endParaRPr>
          </a:p>
        </p:txBody>
      </p:sp>
      <p:cxnSp>
        <p:nvCxnSpPr>
          <p:cNvPr id="21" name="Conector recto de flecha 20"/>
          <p:cNvCxnSpPr/>
          <p:nvPr/>
        </p:nvCxnSpPr>
        <p:spPr>
          <a:xfrm flipH="1">
            <a:off x="6499225" y="1592263"/>
            <a:ext cx="3417888" cy="3524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Conector recto de flecha 22"/>
          <p:cNvCxnSpPr/>
          <p:nvPr/>
        </p:nvCxnSpPr>
        <p:spPr>
          <a:xfrm>
            <a:off x="10102850" y="1585913"/>
            <a:ext cx="249238" cy="35877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5370" name="Objeto 4"/>
          <p:cNvGraphicFramePr>
            <a:graphicFrameLocks noChangeAspect="1"/>
          </p:cNvGraphicFramePr>
          <p:nvPr/>
        </p:nvGraphicFramePr>
        <p:xfrm>
          <a:off x="4160838" y="5792788"/>
          <a:ext cx="2952750" cy="687387"/>
        </p:xfrm>
        <a:graphic>
          <a:graphicData uri="http://schemas.openxmlformats.org/presentationml/2006/ole">
            <mc:AlternateContent xmlns:mc="http://schemas.openxmlformats.org/markup-compatibility/2006">
              <mc:Choice xmlns:v="urn:schemas-microsoft-com:vml" Requires="v">
                <p:oleObj spid="_x0000_s15377" name="Equation" r:id="rId7" imgW="1307880" imgH="304560" progId="Equation.DSMT4">
                  <p:embed/>
                </p:oleObj>
              </mc:Choice>
              <mc:Fallback>
                <p:oleObj name="Equation" r:id="rId7" imgW="1307880" imgH="304560" progId="Equation.DSMT4">
                  <p:embed/>
                  <p:pic>
                    <p:nvPicPr>
                      <p:cNvPr id="0" name="Objeto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60838" y="5792788"/>
                        <a:ext cx="2952750" cy="687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1" name="Conector recto de flecha 10"/>
          <p:cNvCxnSpPr>
            <a:cxnSpLocks/>
          </p:cNvCxnSpPr>
          <p:nvPr/>
        </p:nvCxnSpPr>
        <p:spPr>
          <a:xfrm>
            <a:off x="3546475" y="4249738"/>
            <a:ext cx="2432050" cy="197961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Conector recto de flecha 14"/>
          <p:cNvCxnSpPr>
            <a:cxnSpLocks/>
          </p:cNvCxnSpPr>
          <p:nvPr/>
        </p:nvCxnSpPr>
        <p:spPr>
          <a:xfrm flipH="1">
            <a:off x="4873625" y="4110038"/>
            <a:ext cx="4933950" cy="20891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5373" name="Objeto 7"/>
          <p:cNvGraphicFramePr>
            <a:graphicFrameLocks noChangeAspect="1"/>
          </p:cNvGraphicFramePr>
          <p:nvPr/>
        </p:nvGraphicFramePr>
        <p:xfrm>
          <a:off x="730250" y="3284538"/>
          <a:ext cx="4565650" cy="1055687"/>
        </p:xfrm>
        <a:graphic>
          <a:graphicData uri="http://schemas.openxmlformats.org/presentationml/2006/ole">
            <mc:AlternateContent xmlns:mc="http://schemas.openxmlformats.org/markup-compatibility/2006">
              <mc:Choice xmlns:v="urn:schemas-microsoft-com:vml" Requires="v">
                <p:oleObj spid="_x0000_s15378" name="Equation" r:id="rId9" imgW="4279680" imgH="990360" progId="Equation.DSMT4">
                  <p:embed/>
                </p:oleObj>
              </mc:Choice>
              <mc:Fallback>
                <p:oleObj name="Equation" r:id="rId9" imgW="4279680" imgH="990360" progId="Equation.DSMT4">
                  <p:embed/>
                  <p:pic>
                    <p:nvPicPr>
                      <p:cNvPr id="0" name="Objeto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30250" y="3284538"/>
                        <a:ext cx="4565650" cy="1055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374" name="Objeto 18"/>
          <p:cNvGraphicFramePr>
            <a:graphicFrameLocks noChangeAspect="1"/>
          </p:cNvGraphicFramePr>
          <p:nvPr/>
        </p:nvGraphicFramePr>
        <p:xfrm>
          <a:off x="6235700" y="3224213"/>
          <a:ext cx="5405438" cy="1017587"/>
        </p:xfrm>
        <a:graphic>
          <a:graphicData uri="http://schemas.openxmlformats.org/presentationml/2006/ole">
            <mc:AlternateContent xmlns:mc="http://schemas.openxmlformats.org/markup-compatibility/2006">
              <mc:Choice xmlns:v="urn:schemas-microsoft-com:vml" Requires="v">
                <p:oleObj spid="_x0000_s15379" name="Equation" r:id="rId11" imgW="5397480" imgH="1015920" progId="Equation.DSMT4">
                  <p:embed/>
                </p:oleObj>
              </mc:Choice>
              <mc:Fallback>
                <p:oleObj name="Equation" r:id="rId11" imgW="5397480" imgH="1015920" progId="Equation.DSMT4">
                  <p:embed/>
                  <p:pic>
                    <p:nvPicPr>
                      <p:cNvPr id="0" name="Objeto 1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235700" y="3224213"/>
                        <a:ext cx="5405438" cy="1017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ángulo 3"/>
          <p:cNvSpPr>
            <a:spLocks noChangeArrowheads="1"/>
          </p:cNvSpPr>
          <p:nvPr/>
        </p:nvSpPr>
        <p:spPr bwMode="auto">
          <a:xfrm>
            <a:off x="314325" y="2036763"/>
            <a:ext cx="11404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r>
              <a:rPr lang="es-ES" altLang="es-MX">
                <a:latin typeface="Times New Roman" panose="02020603050405020304" pitchFamily="18" charset="0"/>
                <a:cs typeface="Times New Roman" panose="02020603050405020304" pitchFamily="18" charset="0"/>
              </a:rPr>
              <a:t>Si se mezclan volúmenes iguales de ambas soluciones, por ejemplo, </a:t>
            </a:r>
            <a:r>
              <a:rPr lang="es-ES" altLang="es-MX" b="1" i="1" u="sng">
                <a:solidFill>
                  <a:srgbClr val="FF0000"/>
                </a:solidFill>
                <a:latin typeface="Times New Roman" panose="02020603050405020304" pitchFamily="18" charset="0"/>
                <a:cs typeface="Times New Roman" panose="02020603050405020304" pitchFamily="18" charset="0"/>
              </a:rPr>
              <a:t>1 litro de cada solución</a:t>
            </a:r>
            <a:r>
              <a:rPr lang="es-ES" altLang="es-MX">
                <a:latin typeface="Times New Roman" panose="02020603050405020304" pitchFamily="18" charset="0"/>
                <a:cs typeface="Times New Roman" panose="02020603050405020304" pitchFamily="18" charset="0"/>
              </a:rPr>
              <a:t>,</a:t>
            </a:r>
            <a:r>
              <a:rPr lang="es-ES" altLang="es-MX" b="1" i="1">
                <a:latin typeface="Times New Roman" panose="02020603050405020304" pitchFamily="18" charset="0"/>
                <a:cs typeface="Times New Roman" panose="02020603050405020304" pitchFamily="18" charset="0"/>
              </a:rPr>
              <a:t> </a:t>
            </a:r>
            <a:r>
              <a:rPr lang="es-ES" altLang="es-MX">
                <a:latin typeface="Times New Roman" panose="02020603050405020304" pitchFamily="18" charset="0"/>
                <a:cs typeface="Times New Roman" panose="02020603050405020304" pitchFamily="18" charset="0"/>
              </a:rPr>
              <a:t>tendremos 2 litros de una nueva solución, producto de la mezcla de las dos anteriores. Digamos para este ejemplo, solución de mezcla “</a:t>
            </a:r>
            <a:r>
              <a:rPr lang="es-ES" altLang="es-MX" b="1" i="1">
                <a:latin typeface="Times New Roman" panose="02020603050405020304" pitchFamily="18" charset="0"/>
                <a:cs typeface="Times New Roman" panose="02020603050405020304" pitchFamily="18" charset="0"/>
              </a:rPr>
              <a:t>Presa Abelardo L. Rodríguez</a:t>
            </a:r>
            <a:r>
              <a:rPr lang="es-ES" altLang="es-MX">
                <a:latin typeface="Times New Roman" panose="02020603050405020304" pitchFamily="18" charset="0"/>
                <a:cs typeface="Times New Roman" panose="02020603050405020304" pitchFamily="18" charset="0"/>
              </a:rPr>
              <a:t>” . </a:t>
            </a:r>
            <a:r>
              <a:rPr lang="es-ES" altLang="es-MX" b="1" i="1">
                <a:latin typeface="Times New Roman" panose="02020603050405020304" pitchFamily="18" charset="0"/>
                <a:cs typeface="Times New Roman" panose="02020603050405020304" pitchFamily="18" charset="0"/>
              </a:rPr>
              <a:t>Las concentraciones de CO</a:t>
            </a:r>
            <a:r>
              <a:rPr lang="es-ES" altLang="es-MX" b="1" i="1" baseline="-25000">
                <a:latin typeface="Times New Roman" panose="02020603050405020304" pitchFamily="18" charset="0"/>
                <a:cs typeface="Times New Roman" panose="02020603050405020304" pitchFamily="18" charset="0"/>
              </a:rPr>
              <a:t>3</a:t>
            </a:r>
            <a:r>
              <a:rPr lang="es-ES" altLang="es-MX" b="1" i="1" baseline="30000">
                <a:latin typeface="Times New Roman" panose="02020603050405020304" pitchFamily="18" charset="0"/>
                <a:cs typeface="Times New Roman" panose="02020603050405020304" pitchFamily="18" charset="0"/>
              </a:rPr>
              <a:t>2-</a:t>
            </a:r>
            <a:r>
              <a:rPr lang="es-ES" altLang="es-MX" b="1" i="1">
                <a:latin typeface="Times New Roman" panose="02020603050405020304" pitchFamily="18" charset="0"/>
                <a:cs typeface="Times New Roman" panose="02020603050405020304" pitchFamily="18" charset="0"/>
              </a:rPr>
              <a:t> y SO</a:t>
            </a:r>
            <a:r>
              <a:rPr lang="es-ES" altLang="es-MX" b="1" i="1" baseline="-25000">
                <a:latin typeface="Times New Roman" panose="02020603050405020304" pitchFamily="18" charset="0"/>
                <a:cs typeface="Times New Roman" panose="02020603050405020304" pitchFamily="18" charset="0"/>
              </a:rPr>
              <a:t>4</a:t>
            </a:r>
            <a:r>
              <a:rPr lang="es-ES" altLang="es-MX" b="1" i="1" baseline="30000">
                <a:latin typeface="Times New Roman" panose="02020603050405020304" pitchFamily="18" charset="0"/>
                <a:cs typeface="Times New Roman" panose="02020603050405020304" pitchFamily="18" charset="0"/>
              </a:rPr>
              <a:t>2-</a:t>
            </a:r>
            <a:r>
              <a:rPr lang="es-ES" altLang="es-MX">
                <a:latin typeface="Times New Roman" panose="02020603050405020304" pitchFamily="18" charset="0"/>
                <a:cs typeface="Times New Roman" panose="02020603050405020304" pitchFamily="18" charset="0"/>
              </a:rPr>
              <a:t> </a:t>
            </a:r>
            <a:r>
              <a:rPr lang="es-ES" altLang="es-MX" b="1" i="1" u="sng">
                <a:solidFill>
                  <a:srgbClr val="FF0000"/>
                </a:solidFill>
                <a:latin typeface="Times New Roman" panose="02020603050405020304" pitchFamily="18" charset="0"/>
                <a:cs typeface="Times New Roman" panose="02020603050405020304" pitchFamily="18" charset="0"/>
              </a:rPr>
              <a:t>no cambian</a:t>
            </a:r>
            <a:r>
              <a:rPr lang="es-ES" altLang="es-MX">
                <a:latin typeface="Times New Roman" panose="02020603050405020304" pitchFamily="18" charset="0"/>
                <a:cs typeface="Times New Roman" panose="02020603050405020304" pitchFamily="18" charset="0"/>
              </a:rPr>
              <a:t>, pero la de Ca</a:t>
            </a:r>
            <a:r>
              <a:rPr lang="es-ES" altLang="es-MX" baseline="30000">
                <a:latin typeface="Times New Roman" panose="02020603050405020304" pitchFamily="18" charset="0"/>
                <a:cs typeface="Times New Roman" panose="02020603050405020304" pitchFamily="18" charset="0"/>
              </a:rPr>
              <a:t>2+</a:t>
            </a:r>
            <a:r>
              <a:rPr lang="es-ES" altLang="es-MX">
                <a:latin typeface="Times New Roman" panose="02020603050405020304" pitchFamily="18" charset="0"/>
                <a:cs typeface="Times New Roman" panose="02020603050405020304" pitchFamily="18" charset="0"/>
              </a:rPr>
              <a:t> si, entonces la concentración final del ión Ca</a:t>
            </a:r>
            <a:r>
              <a:rPr lang="es-ES" altLang="es-MX" baseline="30000">
                <a:latin typeface="Times New Roman" panose="02020603050405020304" pitchFamily="18" charset="0"/>
                <a:cs typeface="Times New Roman" panose="02020603050405020304" pitchFamily="18" charset="0"/>
              </a:rPr>
              <a:t>2+</a:t>
            </a:r>
            <a:r>
              <a:rPr lang="es-ES" altLang="es-MX">
                <a:latin typeface="Times New Roman" panose="02020603050405020304" pitchFamily="18" charset="0"/>
                <a:cs typeface="Times New Roman" panose="02020603050405020304" pitchFamily="18" charset="0"/>
              </a:rPr>
              <a:t> en la mezcla será:</a:t>
            </a:r>
            <a:endParaRPr lang="es-MX" altLang="es-MX">
              <a:latin typeface="Times New Roman" panose="02020603050405020304" pitchFamily="18" charset="0"/>
              <a:cs typeface="Times New Roman" panose="02020603050405020304" pitchFamily="18" charset="0"/>
            </a:endParaRPr>
          </a:p>
        </p:txBody>
      </p:sp>
      <p:sp>
        <p:nvSpPr>
          <p:cNvPr id="16387" name="Rectangle 4"/>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s-MX" altLang="es-MX"/>
          </a:p>
        </p:txBody>
      </p:sp>
      <p:graphicFrame>
        <p:nvGraphicFramePr>
          <p:cNvPr id="16388" name="Objeto 5"/>
          <p:cNvGraphicFramePr>
            <a:graphicFrameLocks noChangeAspect="1"/>
          </p:cNvGraphicFramePr>
          <p:nvPr/>
        </p:nvGraphicFramePr>
        <p:xfrm>
          <a:off x="2933700" y="3227388"/>
          <a:ext cx="7137400" cy="777875"/>
        </p:xfrm>
        <a:graphic>
          <a:graphicData uri="http://schemas.openxmlformats.org/presentationml/2006/ole">
            <mc:AlternateContent xmlns:mc="http://schemas.openxmlformats.org/markup-compatibility/2006">
              <mc:Choice xmlns:v="urn:schemas-microsoft-com:vml" Requires="v">
                <p:oleObj spid="_x0000_s16409" name="Equation" r:id="rId3" imgW="3149280" imgH="342720" progId="Equation.DSMT4">
                  <p:embed/>
                </p:oleObj>
              </mc:Choice>
              <mc:Fallback>
                <p:oleObj name="Equation" r:id="rId3" imgW="3149280" imgH="342720" progId="Equation.DSMT4">
                  <p:embed/>
                  <p:pic>
                    <p:nvPicPr>
                      <p:cNvPr id="0" name="Objeto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33700" y="3227388"/>
                        <a:ext cx="7137400"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6389" name="Rectángulo 6"/>
          <p:cNvSpPr>
            <a:spLocks noChangeArrowheads="1"/>
          </p:cNvSpPr>
          <p:nvPr/>
        </p:nvSpPr>
        <p:spPr bwMode="auto">
          <a:xfrm>
            <a:off x="314325" y="4071938"/>
            <a:ext cx="114046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r>
              <a:rPr lang="es-ES" altLang="es-MX">
                <a:latin typeface="Times New Roman" panose="02020603050405020304" pitchFamily="18" charset="0"/>
                <a:cs typeface="Times New Roman" panose="02020603050405020304" pitchFamily="18" charset="0"/>
              </a:rPr>
              <a:t>Entonces la nueva </a:t>
            </a:r>
            <a:r>
              <a:rPr lang="es-ES" altLang="es-MX" b="1" i="1">
                <a:latin typeface="Times New Roman" panose="02020603050405020304" pitchFamily="18" charset="0"/>
                <a:cs typeface="Times New Roman" panose="02020603050405020304" pitchFamily="18" charset="0"/>
              </a:rPr>
              <a:t>K</a:t>
            </a:r>
            <a:r>
              <a:rPr lang="es-ES" altLang="es-MX">
                <a:latin typeface="Times New Roman" panose="02020603050405020304" pitchFamily="18" charset="0"/>
                <a:cs typeface="Times New Roman" panose="02020603050405020304" pitchFamily="18" charset="0"/>
              </a:rPr>
              <a:t> (</a:t>
            </a:r>
            <a:r>
              <a:rPr lang="es-ES" altLang="es-MX" b="1" i="1">
                <a:latin typeface="Times New Roman" panose="02020603050405020304" pitchFamily="18" charset="0"/>
                <a:cs typeface="Times New Roman" panose="02020603050405020304" pitchFamily="18" charset="0"/>
              </a:rPr>
              <a:t>ya no es K</a:t>
            </a:r>
            <a:r>
              <a:rPr lang="es-ES" altLang="es-MX" b="1" i="1" baseline="-25000">
                <a:latin typeface="Times New Roman" panose="02020603050405020304" pitchFamily="18" charset="0"/>
                <a:cs typeface="Times New Roman" panose="02020603050405020304" pitchFamily="18" charset="0"/>
              </a:rPr>
              <a:t>sp</a:t>
            </a:r>
            <a:r>
              <a:rPr lang="es-ES" altLang="es-MX">
                <a:latin typeface="Times New Roman" panose="02020603050405020304" pitchFamily="18" charset="0"/>
                <a:cs typeface="Times New Roman" panose="02020603050405020304" pitchFamily="18" charset="0"/>
              </a:rPr>
              <a:t>) para la solución “Presa Abelardo L. Rodríguez” resultado de la mezcla es:</a:t>
            </a:r>
            <a:endParaRPr lang="es-MX" altLang="es-MX"/>
          </a:p>
        </p:txBody>
      </p:sp>
      <p:sp>
        <p:nvSpPr>
          <p:cNvPr id="16390" name="Rectángulo 7"/>
          <p:cNvSpPr>
            <a:spLocks noChangeArrowheads="1"/>
          </p:cNvSpPr>
          <p:nvPr/>
        </p:nvSpPr>
        <p:spPr bwMode="auto">
          <a:xfrm>
            <a:off x="315913" y="5473700"/>
            <a:ext cx="64865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r>
              <a:rPr lang="es-ES" altLang="es-MX">
                <a:latin typeface="Times New Roman" panose="02020603050405020304" pitchFamily="18" charset="0"/>
                <a:cs typeface="Times New Roman" panose="02020603050405020304" pitchFamily="18" charset="0"/>
              </a:rPr>
              <a:t>Por ser menor la </a:t>
            </a:r>
            <a:r>
              <a:rPr lang="es-ES" altLang="es-MX" b="1" i="1">
                <a:latin typeface="Times New Roman" panose="02020603050405020304" pitchFamily="18" charset="0"/>
                <a:cs typeface="Times New Roman" panose="02020603050405020304" pitchFamily="18" charset="0"/>
              </a:rPr>
              <a:t>K</a:t>
            </a:r>
            <a:r>
              <a:rPr lang="es-ES" altLang="es-MX" b="1" i="1" baseline="-25000">
                <a:latin typeface="Times New Roman" panose="02020603050405020304" pitchFamily="18" charset="0"/>
                <a:cs typeface="Times New Roman" panose="02020603050405020304" pitchFamily="18" charset="0"/>
              </a:rPr>
              <a:t>sp</a:t>
            </a:r>
            <a:r>
              <a:rPr lang="es-ES" altLang="es-MX">
                <a:latin typeface="Times New Roman" panose="02020603050405020304" pitchFamily="18" charset="0"/>
                <a:cs typeface="Times New Roman" panose="02020603050405020304" pitchFamily="18" charset="0"/>
              </a:rPr>
              <a:t> para anhidrita en mezcla menor a la K</a:t>
            </a:r>
            <a:r>
              <a:rPr lang="es-ES" altLang="es-MX" baseline="-25000">
                <a:latin typeface="Times New Roman" panose="02020603050405020304" pitchFamily="18" charset="0"/>
                <a:cs typeface="Times New Roman" panose="02020603050405020304" pitchFamily="18" charset="0"/>
              </a:rPr>
              <a:t>SP</a:t>
            </a:r>
            <a:r>
              <a:rPr lang="es-ES" altLang="es-MX">
                <a:latin typeface="Times New Roman" panose="02020603050405020304" pitchFamily="18" charset="0"/>
                <a:cs typeface="Times New Roman" panose="02020603050405020304" pitchFamily="18" charset="0"/>
              </a:rPr>
              <a:t> del RSM, se perdió el equilibrio. Para igualar el valor 3.58x10</a:t>
            </a:r>
            <a:r>
              <a:rPr lang="es-ES" altLang="es-MX" baseline="30000">
                <a:latin typeface="Times New Roman" panose="02020603050405020304" pitchFamily="18" charset="0"/>
                <a:cs typeface="Times New Roman" panose="02020603050405020304" pitchFamily="18" charset="0"/>
              </a:rPr>
              <a:t>-5</a:t>
            </a:r>
            <a:r>
              <a:rPr lang="es-ES" altLang="es-MX">
                <a:latin typeface="Times New Roman" panose="02020603050405020304" pitchFamily="18" charset="0"/>
                <a:cs typeface="Times New Roman" panose="02020603050405020304" pitchFamily="18" charset="0"/>
              </a:rPr>
              <a:t> a 7.103x10</a:t>
            </a:r>
            <a:r>
              <a:rPr lang="es-ES" altLang="es-MX" baseline="30000">
                <a:latin typeface="Times New Roman" panose="02020603050405020304" pitchFamily="18" charset="0"/>
                <a:cs typeface="Times New Roman" panose="02020603050405020304" pitchFamily="18" charset="0"/>
              </a:rPr>
              <a:t>-5</a:t>
            </a:r>
            <a:r>
              <a:rPr lang="es-ES" altLang="es-MX">
                <a:latin typeface="Times New Roman" panose="02020603050405020304" pitchFamily="18" charset="0"/>
                <a:cs typeface="Times New Roman" panose="02020603050405020304" pitchFamily="18" charset="0"/>
              </a:rPr>
              <a:t>, hay que producir mas iones, eso se logra disolviendo anhidrita</a:t>
            </a:r>
          </a:p>
        </p:txBody>
      </p:sp>
      <p:sp>
        <p:nvSpPr>
          <p:cNvPr id="16391" name="Rectangle 6"/>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s-MX" altLang="es-MX"/>
          </a:p>
        </p:txBody>
      </p:sp>
      <p:graphicFrame>
        <p:nvGraphicFramePr>
          <p:cNvPr id="16392" name="Objeto 9"/>
          <p:cNvGraphicFramePr>
            <a:graphicFrameLocks noChangeAspect="1"/>
          </p:cNvGraphicFramePr>
          <p:nvPr/>
        </p:nvGraphicFramePr>
        <p:xfrm>
          <a:off x="2549525" y="4773613"/>
          <a:ext cx="7011988" cy="458787"/>
        </p:xfrm>
        <a:graphic>
          <a:graphicData uri="http://schemas.openxmlformats.org/presentationml/2006/ole">
            <mc:AlternateContent xmlns:mc="http://schemas.openxmlformats.org/markup-compatibility/2006">
              <mc:Choice xmlns:v="urn:schemas-microsoft-com:vml" Requires="v">
                <p:oleObj spid="_x0000_s16410" name="Equation" r:id="rId5" imgW="4343400" imgH="279360" progId="Equation.DSMT4">
                  <p:embed/>
                </p:oleObj>
              </mc:Choice>
              <mc:Fallback>
                <p:oleObj name="Equation" r:id="rId5" imgW="4343400" imgH="279360" progId="Equation.DSMT4">
                  <p:embed/>
                  <p:pic>
                    <p:nvPicPr>
                      <p:cNvPr id="0" name="Objeto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49525" y="4773613"/>
                        <a:ext cx="7011988"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2" name="Conector recto de flecha 11"/>
          <p:cNvCxnSpPr/>
          <p:nvPr/>
        </p:nvCxnSpPr>
        <p:spPr>
          <a:xfrm flipH="1">
            <a:off x="5835650" y="3749675"/>
            <a:ext cx="3071813" cy="102393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Conector recto de flecha 13"/>
          <p:cNvCxnSpPr/>
          <p:nvPr/>
        </p:nvCxnSpPr>
        <p:spPr>
          <a:xfrm>
            <a:off x="3675063" y="3919538"/>
            <a:ext cx="2160587" cy="85407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Flecha curvada hacia arriba 14"/>
          <p:cNvSpPr/>
          <p:nvPr/>
        </p:nvSpPr>
        <p:spPr>
          <a:xfrm>
            <a:off x="4286250" y="5145088"/>
            <a:ext cx="3173413" cy="322262"/>
          </a:xfrm>
          <a:prstGeom prst="curved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MX">
              <a:solidFill>
                <a:schemeClr val="tx1"/>
              </a:solidFill>
            </a:endParaRPr>
          </a:p>
        </p:txBody>
      </p:sp>
      <p:sp>
        <p:nvSpPr>
          <p:cNvPr id="16396" name="CuadroTexto 23"/>
          <p:cNvSpPr txBox="1">
            <a:spLocks noChangeArrowheads="1"/>
          </p:cNvSpPr>
          <p:nvPr/>
        </p:nvSpPr>
        <p:spPr bwMode="auto">
          <a:xfrm>
            <a:off x="835025" y="192088"/>
            <a:ext cx="475773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es-MX" altLang="es-MX">
                <a:latin typeface="Times New Roman" panose="02020603050405020304" pitchFamily="18" charset="0"/>
                <a:cs typeface="Times New Roman" panose="02020603050405020304" pitchFamily="18" charset="0"/>
              </a:rPr>
              <a:t>Llamemos a la solución equilibrada con anhidrita</a:t>
            </a:r>
          </a:p>
          <a:p>
            <a:pPr algn="ctr" eaLnBrk="1" hangingPunct="1"/>
            <a:r>
              <a:rPr lang="es-MX" altLang="es-MX">
                <a:latin typeface="Times New Roman" panose="02020603050405020304" pitchFamily="18" charset="0"/>
                <a:cs typeface="Times New Roman" panose="02020603050405020304" pitchFamily="18" charset="0"/>
              </a:rPr>
              <a:t> “</a:t>
            </a:r>
            <a:r>
              <a:rPr lang="es-MX" altLang="es-MX" b="1" i="1">
                <a:solidFill>
                  <a:srgbClr val="0070C0"/>
                </a:solidFill>
                <a:latin typeface="Times New Roman" panose="02020603050405020304" pitchFamily="18" charset="0"/>
                <a:cs typeface="Times New Roman" panose="02020603050405020304" pitchFamily="18" charset="0"/>
              </a:rPr>
              <a:t>Solución Rio San Miguel</a:t>
            </a:r>
            <a:r>
              <a:rPr lang="es-MX" altLang="es-MX">
                <a:latin typeface="Times New Roman" panose="02020603050405020304" pitchFamily="18" charset="0"/>
                <a:cs typeface="Times New Roman" panose="02020603050405020304" pitchFamily="18" charset="0"/>
              </a:rPr>
              <a:t>”</a:t>
            </a:r>
          </a:p>
        </p:txBody>
      </p:sp>
      <p:sp>
        <p:nvSpPr>
          <p:cNvPr id="16397" name="CuadroTexto 24"/>
          <p:cNvSpPr txBox="1">
            <a:spLocks noChangeArrowheads="1"/>
          </p:cNvSpPr>
          <p:nvPr/>
        </p:nvSpPr>
        <p:spPr bwMode="auto">
          <a:xfrm>
            <a:off x="6738938" y="155575"/>
            <a:ext cx="465931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es-MX" altLang="es-MX">
                <a:latin typeface="Times New Roman" panose="02020603050405020304" pitchFamily="18" charset="0"/>
                <a:cs typeface="Times New Roman" panose="02020603050405020304" pitchFamily="18" charset="0"/>
              </a:rPr>
              <a:t>Llamemos a la solución equilibrada con calcita</a:t>
            </a:r>
          </a:p>
          <a:p>
            <a:pPr algn="ctr" eaLnBrk="1" hangingPunct="1"/>
            <a:r>
              <a:rPr lang="es-MX" altLang="es-MX">
                <a:latin typeface="Times New Roman" panose="02020603050405020304" pitchFamily="18" charset="0"/>
                <a:cs typeface="Times New Roman" panose="02020603050405020304" pitchFamily="18" charset="0"/>
              </a:rPr>
              <a:t> “</a:t>
            </a:r>
            <a:r>
              <a:rPr lang="es-MX" altLang="es-MX" b="1" i="1">
                <a:solidFill>
                  <a:srgbClr val="FF0000"/>
                </a:solidFill>
                <a:latin typeface="Times New Roman" panose="02020603050405020304" pitchFamily="18" charset="0"/>
                <a:cs typeface="Times New Roman" panose="02020603050405020304" pitchFamily="18" charset="0"/>
              </a:rPr>
              <a:t>Solución Rio Sonora</a:t>
            </a:r>
            <a:r>
              <a:rPr lang="es-MX" altLang="es-MX">
                <a:latin typeface="Times New Roman" panose="02020603050405020304" pitchFamily="18" charset="0"/>
                <a:cs typeface="Times New Roman" panose="02020603050405020304" pitchFamily="18" charset="0"/>
              </a:rPr>
              <a:t>”</a:t>
            </a:r>
          </a:p>
        </p:txBody>
      </p:sp>
      <p:cxnSp>
        <p:nvCxnSpPr>
          <p:cNvPr id="13" name="Conector recto de flecha 12"/>
          <p:cNvCxnSpPr>
            <a:cxnSpLocks/>
          </p:cNvCxnSpPr>
          <p:nvPr/>
        </p:nvCxnSpPr>
        <p:spPr>
          <a:xfrm>
            <a:off x="2559050" y="1657350"/>
            <a:ext cx="4906963" cy="323691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Conector recto de flecha 26"/>
          <p:cNvCxnSpPr>
            <a:stCxn id="37" idx="3"/>
          </p:cNvCxnSpPr>
          <p:nvPr/>
        </p:nvCxnSpPr>
        <p:spPr>
          <a:xfrm flipH="1">
            <a:off x="6980238" y="2000250"/>
            <a:ext cx="1266825" cy="138271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Conector recto de flecha 31"/>
          <p:cNvCxnSpPr/>
          <p:nvPr/>
        </p:nvCxnSpPr>
        <p:spPr>
          <a:xfrm>
            <a:off x="3533775" y="1692275"/>
            <a:ext cx="3925888" cy="32004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7" name="Flecha curvada hacia arriba 36"/>
          <p:cNvSpPr/>
          <p:nvPr/>
        </p:nvSpPr>
        <p:spPr>
          <a:xfrm>
            <a:off x="7462838" y="1692275"/>
            <a:ext cx="1608137" cy="307975"/>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MX">
              <a:solidFill>
                <a:schemeClr val="tx1"/>
              </a:solidFill>
            </a:endParaRPr>
          </a:p>
        </p:txBody>
      </p:sp>
      <p:sp>
        <p:nvSpPr>
          <p:cNvPr id="41" name="Flecha curvada hacia arriba 40"/>
          <p:cNvSpPr/>
          <p:nvPr/>
        </p:nvSpPr>
        <p:spPr>
          <a:xfrm>
            <a:off x="1784350" y="1692275"/>
            <a:ext cx="1608138" cy="309563"/>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MX">
              <a:solidFill>
                <a:schemeClr val="tx1"/>
              </a:solidFill>
            </a:endParaRPr>
          </a:p>
        </p:txBody>
      </p:sp>
      <p:cxnSp>
        <p:nvCxnSpPr>
          <p:cNvPr id="43" name="Conector recto de flecha 42"/>
          <p:cNvCxnSpPr>
            <a:cxnSpLocks/>
          </p:cNvCxnSpPr>
          <p:nvPr/>
        </p:nvCxnSpPr>
        <p:spPr>
          <a:xfrm>
            <a:off x="3074988" y="1597025"/>
            <a:ext cx="1470025" cy="178593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6404" name="Objeto 43"/>
          <p:cNvGraphicFramePr>
            <a:graphicFrameLocks noChangeAspect="1"/>
          </p:cNvGraphicFramePr>
          <p:nvPr/>
        </p:nvGraphicFramePr>
        <p:xfrm>
          <a:off x="6973888" y="5634038"/>
          <a:ext cx="4200525" cy="331787"/>
        </p:xfrm>
        <a:graphic>
          <a:graphicData uri="http://schemas.openxmlformats.org/presentationml/2006/ole">
            <mc:AlternateContent xmlns:mc="http://schemas.openxmlformats.org/markup-compatibility/2006">
              <mc:Choice xmlns:v="urn:schemas-microsoft-com:vml" Requires="v">
                <p:oleObj spid="_x0000_s16411" name="Equation" r:id="rId7" imgW="2895480" imgH="228600" progId="Equation.DSMT4">
                  <p:embed/>
                </p:oleObj>
              </mc:Choice>
              <mc:Fallback>
                <p:oleObj name="Equation" r:id="rId7" imgW="2895480" imgH="228600" progId="Equation.DSMT4">
                  <p:embed/>
                  <p:pic>
                    <p:nvPicPr>
                      <p:cNvPr id="0" name="Objeto 4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973888" y="5634038"/>
                        <a:ext cx="4200525" cy="331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46" name="Conector recto de flecha 45"/>
          <p:cNvCxnSpPr>
            <a:cxnSpLocks/>
          </p:cNvCxnSpPr>
          <p:nvPr/>
        </p:nvCxnSpPr>
        <p:spPr>
          <a:xfrm flipH="1">
            <a:off x="8842375" y="5002213"/>
            <a:ext cx="0" cy="60483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6406" name="Objeto 27"/>
          <p:cNvGraphicFramePr>
            <a:graphicFrameLocks noChangeAspect="1"/>
          </p:cNvGraphicFramePr>
          <p:nvPr/>
        </p:nvGraphicFramePr>
        <p:xfrm>
          <a:off x="1601788" y="1033463"/>
          <a:ext cx="3251200" cy="731837"/>
        </p:xfrm>
        <a:graphic>
          <a:graphicData uri="http://schemas.openxmlformats.org/presentationml/2006/ole">
            <mc:AlternateContent xmlns:mc="http://schemas.openxmlformats.org/markup-compatibility/2006">
              <mc:Choice xmlns:v="urn:schemas-microsoft-com:vml" Requires="v">
                <p:oleObj spid="_x0000_s16412" name="Equation" r:id="rId9" imgW="3047760" imgH="685800" progId="Equation.DSMT4">
                  <p:embed/>
                </p:oleObj>
              </mc:Choice>
              <mc:Fallback>
                <p:oleObj name="Equation" r:id="rId9" imgW="3047760" imgH="685800" progId="Equation.DSMT4">
                  <p:embed/>
                  <p:pic>
                    <p:nvPicPr>
                      <p:cNvPr id="0" name="Objeto 2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601788" y="1033463"/>
                        <a:ext cx="3251200"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407" name="Objeto 2"/>
          <p:cNvGraphicFramePr>
            <a:graphicFrameLocks noChangeAspect="1"/>
          </p:cNvGraphicFramePr>
          <p:nvPr/>
        </p:nvGraphicFramePr>
        <p:xfrm>
          <a:off x="7224713" y="869950"/>
          <a:ext cx="3362325" cy="868363"/>
        </p:xfrm>
        <a:graphic>
          <a:graphicData uri="http://schemas.openxmlformats.org/presentationml/2006/ole">
            <mc:AlternateContent xmlns:mc="http://schemas.openxmlformats.org/markup-compatibility/2006">
              <mc:Choice xmlns:v="urn:schemas-microsoft-com:vml" Requires="v">
                <p:oleObj spid="_x0000_s16413" name="Equation" r:id="rId11" imgW="3149280" imgH="812520" progId="Equation.DSMT4">
                  <p:embed/>
                </p:oleObj>
              </mc:Choice>
              <mc:Fallback>
                <p:oleObj name="Equation" r:id="rId11" imgW="3149280" imgH="812520" progId="Equation.DSMT4">
                  <p:embed/>
                  <p:pic>
                    <p:nvPicPr>
                      <p:cNvPr id="0" name="Objeto 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224713" y="869950"/>
                        <a:ext cx="3362325" cy="86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8" name="Conector recto de flecha 17">
            <a:extLst>
              <a:ext uri="{FF2B5EF4-FFF2-40B4-BE49-F238E27FC236}">
                <a16:creationId xmlns:a16="http://schemas.microsoft.com/office/drawing/2014/main" id="{52370E63-511E-4C0D-AB0B-C248564CBB9E}"/>
              </a:ext>
            </a:extLst>
          </p:cNvPr>
          <p:cNvCxnSpPr/>
          <p:nvPr/>
        </p:nvCxnSpPr>
        <p:spPr>
          <a:xfrm>
            <a:off x="3798888" y="1225550"/>
            <a:ext cx="6249987" cy="442118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s-MX" altLang="es-MX"/>
          </a:p>
        </p:txBody>
      </p:sp>
      <p:graphicFrame>
        <p:nvGraphicFramePr>
          <p:cNvPr id="17411" name="Objeto 2"/>
          <p:cNvGraphicFramePr>
            <a:graphicFrameLocks noChangeAspect="1"/>
          </p:cNvGraphicFramePr>
          <p:nvPr/>
        </p:nvGraphicFramePr>
        <p:xfrm>
          <a:off x="2506663" y="177800"/>
          <a:ext cx="6130925" cy="854075"/>
        </p:xfrm>
        <a:graphic>
          <a:graphicData uri="http://schemas.openxmlformats.org/presentationml/2006/ole">
            <mc:AlternateContent xmlns:mc="http://schemas.openxmlformats.org/markup-compatibility/2006">
              <mc:Choice xmlns:v="urn:schemas-microsoft-com:vml" Requires="v">
                <p:oleObj spid="_x0000_s17426" name="Equation" r:id="rId3" imgW="3695400" imgH="507960" progId="Equation.DSMT4">
                  <p:embed/>
                </p:oleObj>
              </mc:Choice>
              <mc:Fallback>
                <p:oleObj name="Equation" r:id="rId3" imgW="3695400" imgH="507960" progId="Equation.DSMT4">
                  <p:embed/>
                  <p:pic>
                    <p:nvPicPr>
                      <p:cNvPr id="0" name="Objeto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6663" y="177800"/>
                        <a:ext cx="6130925"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Rectángulo 5"/>
          <p:cNvSpPr/>
          <p:nvPr/>
        </p:nvSpPr>
        <p:spPr>
          <a:xfrm>
            <a:off x="119063" y="1612900"/>
            <a:ext cx="11679237" cy="2032000"/>
          </a:xfrm>
          <a:prstGeom prst="rect">
            <a:avLst/>
          </a:prstGeom>
        </p:spPr>
        <p:txBody>
          <a:bodyPr>
            <a:spAutoFit/>
          </a:bodyPr>
          <a:lstStyle/>
          <a:p>
            <a:pPr algn="just" eaLnBrk="1" fontAlgn="auto" hangingPunct="1">
              <a:spcBef>
                <a:spcPts val="0"/>
              </a:spcBef>
              <a:spcAft>
                <a:spcPts val="0"/>
              </a:spcAft>
              <a:defRPr/>
            </a:pPr>
            <a:r>
              <a:rPr lang="es-ES" dirty="0">
                <a:latin typeface="Times New Roman" panose="02020603050405020304" pitchFamily="18" charset="0"/>
                <a:ea typeface="Times New Roman" panose="02020603050405020304" pitchFamily="18" charset="0"/>
              </a:rPr>
              <a:t>En lo que respecta a la </a:t>
            </a:r>
            <a:r>
              <a:rPr lang="es-ES" b="1" i="1" dirty="0">
                <a:latin typeface="Times New Roman" panose="02020603050405020304" pitchFamily="18" charset="0"/>
                <a:ea typeface="Times New Roman" panose="02020603050405020304" pitchFamily="18" charset="0"/>
              </a:rPr>
              <a:t>K (ya no es K</a:t>
            </a:r>
            <a:r>
              <a:rPr lang="es-ES" b="1" i="1" baseline="-25000" dirty="0">
                <a:latin typeface="Times New Roman" panose="02020603050405020304" pitchFamily="18" charset="0"/>
                <a:ea typeface="Times New Roman" panose="02020603050405020304" pitchFamily="18" charset="0"/>
              </a:rPr>
              <a:t>SP</a:t>
            </a:r>
            <a:r>
              <a:rPr lang="es-ES" b="1" i="1" dirty="0">
                <a:latin typeface="Times New Roman" panose="02020603050405020304" pitchFamily="18" charset="0"/>
                <a:ea typeface="Times New Roman" panose="02020603050405020304" pitchFamily="18" charset="0"/>
              </a:rPr>
              <a:t>)</a:t>
            </a:r>
            <a:r>
              <a:rPr lang="es-ES" dirty="0">
                <a:latin typeface="Times New Roman" panose="02020603050405020304" pitchFamily="18" charset="0"/>
                <a:ea typeface="Times New Roman" panose="02020603050405020304" pitchFamily="18" charset="0"/>
              </a:rPr>
              <a:t> para los componentes de la calcita (Ca</a:t>
            </a:r>
            <a:r>
              <a:rPr lang="es-ES" baseline="30000" dirty="0">
                <a:latin typeface="Times New Roman" panose="02020603050405020304" pitchFamily="18" charset="0"/>
                <a:ea typeface="Times New Roman" panose="02020603050405020304" pitchFamily="18" charset="0"/>
              </a:rPr>
              <a:t>2+</a:t>
            </a:r>
            <a:r>
              <a:rPr lang="es-ES" dirty="0">
                <a:latin typeface="Times New Roman" panose="02020603050405020304" pitchFamily="18" charset="0"/>
                <a:ea typeface="Times New Roman" panose="02020603050405020304" pitchFamily="18" charset="0"/>
              </a:rPr>
              <a:t> y CO</a:t>
            </a:r>
            <a:r>
              <a:rPr lang="es-ES" baseline="30000" dirty="0">
                <a:latin typeface="Times New Roman" panose="02020603050405020304" pitchFamily="18" charset="0"/>
                <a:ea typeface="Times New Roman" panose="02020603050405020304" pitchFamily="18" charset="0"/>
              </a:rPr>
              <a:t>2-</a:t>
            </a:r>
            <a:r>
              <a:rPr lang="es-ES" baseline="-25000" dirty="0">
                <a:latin typeface="Times New Roman" panose="02020603050405020304" pitchFamily="18" charset="0"/>
                <a:ea typeface="Times New Roman" panose="02020603050405020304" pitchFamily="18" charset="0"/>
              </a:rPr>
              <a:t>3</a:t>
            </a:r>
            <a:r>
              <a:rPr lang="es-ES" dirty="0">
                <a:latin typeface="Times New Roman" panose="02020603050405020304" pitchFamily="18" charset="0"/>
                <a:ea typeface="Times New Roman" panose="02020603050405020304" pitchFamily="18" charset="0"/>
              </a:rPr>
              <a:t>) en la </a:t>
            </a:r>
            <a:r>
              <a:rPr lang="es-ES" b="1" i="1" dirty="0">
                <a:latin typeface="Times New Roman" panose="02020603050405020304" pitchFamily="18" charset="0"/>
                <a:ea typeface="Times New Roman" panose="02020603050405020304" pitchFamily="18" charset="0"/>
              </a:rPr>
              <a:t>solución mezcla PALR </a:t>
            </a:r>
          </a:p>
          <a:p>
            <a:pPr algn="just" eaLnBrk="1" fontAlgn="auto" hangingPunct="1">
              <a:spcBef>
                <a:spcPts val="0"/>
              </a:spcBef>
              <a:spcAft>
                <a:spcPts val="0"/>
              </a:spcAft>
              <a:defRPr/>
            </a:pPr>
            <a:endParaRPr lang="es-ES" b="1" i="1" dirty="0">
              <a:latin typeface="Times New Roman" panose="02020603050405020304" pitchFamily="18" charset="0"/>
              <a:ea typeface="Times New Roman" panose="02020603050405020304" pitchFamily="18" charset="0"/>
            </a:endParaRPr>
          </a:p>
          <a:p>
            <a:pPr algn="just" eaLnBrk="1" fontAlgn="auto" hangingPunct="1">
              <a:spcBef>
                <a:spcPts val="0"/>
              </a:spcBef>
              <a:spcAft>
                <a:spcPts val="0"/>
              </a:spcAft>
              <a:defRPr/>
            </a:pPr>
            <a:r>
              <a:rPr lang="es-ES" dirty="0">
                <a:latin typeface="Times New Roman" panose="02020603050405020304" pitchFamily="18" charset="0"/>
                <a:ea typeface="Times New Roman" panose="02020603050405020304" pitchFamily="18" charset="0"/>
              </a:rPr>
              <a:t>será:</a:t>
            </a:r>
          </a:p>
          <a:p>
            <a:pPr algn="just" eaLnBrk="1" fontAlgn="auto" hangingPunct="1">
              <a:spcBef>
                <a:spcPts val="0"/>
              </a:spcBef>
              <a:spcAft>
                <a:spcPts val="0"/>
              </a:spcAft>
              <a:defRPr/>
            </a:pPr>
            <a:endParaRPr lang="es-MX" dirty="0">
              <a:latin typeface="Times New Roman" panose="02020603050405020304" pitchFamily="18" charset="0"/>
              <a:ea typeface="Times New Roman" panose="02020603050405020304" pitchFamily="18" charset="0"/>
            </a:endParaRPr>
          </a:p>
          <a:p>
            <a:pPr eaLnBrk="1" fontAlgn="auto" hangingPunct="1">
              <a:spcBef>
                <a:spcPts val="0"/>
              </a:spcBef>
              <a:spcAft>
                <a:spcPts val="0"/>
              </a:spcAft>
              <a:defRPr/>
            </a:pPr>
            <a:r>
              <a:rPr lang="es-ES" dirty="0">
                <a:latin typeface="Times New Roman" panose="02020603050405020304" pitchFamily="18" charset="0"/>
                <a:ea typeface="Times New Roman" panose="02020603050405020304" pitchFamily="18" charset="0"/>
              </a:rPr>
              <a:t>Entonces la nueva </a:t>
            </a:r>
            <a:r>
              <a:rPr lang="es-ES" b="1" i="1" dirty="0">
                <a:latin typeface="Times New Roman" panose="02020603050405020304" pitchFamily="18" charset="0"/>
                <a:ea typeface="Times New Roman" panose="02020603050405020304" pitchFamily="18" charset="0"/>
              </a:rPr>
              <a:t>K</a:t>
            </a:r>
            <a:r>
              <a:rPr lang="es-ES" dirty="0">
                <a:latin typeface="Times New Roman" panose="02020603050405020304" pitchFamily="18" charset="0"/>
                <a:ea typeface="Times New Roman" panose="02020603050405020304" pitchFamily="18" charset="0"/>
              </a:rPr>
              <a:t> para la </a:t>
            </a:r>
            <a:r>
              <a:rPr lang="es-ES" b="1" i="1" dirty="0">
                <a:latin typeface="Times New Roman" panose="02020603050405020304" pitchFamily="18" charset="0"/>
                <a:ea typeface="Times New Roman" panose="02020603050405020304" pitchFamily="18" charset="0"/>
              </a:rPr>
              <a:t>nueva solución PALR </a:t>
            </a:r>
            <a:r>
              <a:rPr lang="es-ES" dirty="0">
                <a:latin typeface="Times New Roman" panose="02020603050405020304" pitchFamily="18" charset="0"/>
                <a:ea typeface="Times New Roman" panose="02020603050405020304" pitchFamily="18" charset="0"/>
              </a:rPr>
              <a:t>resultado de la mezcla es:</a:t>
            </a:r>
          </a:p>
          <a:p>
            <a:pPr indent="355600" eaLnBrk="1" fontAlgn="auto" hangingPunct="1">
              <a:spcBef>
                <a:spcPts val="0"/>
              </a:spcBef>
              <a:spcAft>
                <a:spcPts val="0"/>
              </a:spcAft>
              <a:defRPr/>
            </a:pPr>
            <a:endParaRPr lang="es-ES" dirty="0">
              <a:latin typeface="Times New Roman" panose="02020603050405020304" pitchFamily="18" charset="0"/>
              <a:ea typeface="Times New Roman" panose="02020603050405020304" pitchFamily="18" charset="0"/>
            </a:endParaRPr>
          </a:p>
          <a:p>
            <a:pPr eaLnBrk="1" fontAlgn="auto" hangingPunct="1">
              <a:spcBef>
                <a:spcPts val="0"/>
              </a:spcBef>
              <a:spcAft>
                <a:spcPts val="0"/>
              </a:spcAft>
              <a:defRPr/>
            </a:pPr>
            <a:r>
              <a:rPr lang="es-ES" dirty="0">
                <a:latin typeface="Times New Roman" panose="02020603050405020304" pitchFamily="18" charset="0"/>
                <a:cs typeface="Times New Roman" panose="02020603050405020304" pitchFamily="18" charset="0"/>
              </a:rPr>
              <a:t>y la</a:t>
            </a:r>
            <a:r>
              <a:rPr lang="es-ES" b="1" i="1" dirty="0">
                <a:latin typeface="Times New Roman" panose="02020603050405020304" pitchFamily="18" charset="0"/>
                <a:cs typeface="Times New Roman" panose="02020603050405020304" pitchFamily="18" charset="0"/>
              </a:rPr>
              <a:t> K</a:t>
            </a:r>
            <a:r>
              <a:rPr lang="es-ES" b="1" i="1" baseline="-25000" dirty="0">
                <a:latin typeface="Times New Roman" panose="02020603050405020304" pitchFamily="18" charset="0"/>
                <a:cs typeface="Times New Roman" panose="02020603050405020304" pitchFamily="18" charset="0"/>
              </a:rPr>
              <a:t>SP</a:t>
            </a:r>
            <a:r>
              <a:rPr lang="es-ES" b="1" i="1" dirty="0">
                <a:latin typeface="Times New Roman" panose="02020603050405020304" pitchFamily="18" charset="0"/>
                <a:cs typeface="Times New Roman" panose="02020603050405020304" pitchFamily="18" charset="0"/>
              </a:rPr>
              <a:t> </a:t>
            </a:r>
            <a:r>
              <a:rPr lang="es-ES" dirty="0">
                <a:latin typeface="Times New Roman" panose="02020603050405020304" pitchFamily="18" charset="0"/>
                <a:cs typeface="Times New Roman" panose="02020603050405020304" pitchFamily="18" charset="0"/>
              </a:rPr>
              <a:t>la </a:t>
            </a:r>
            <a:r>
              <a:rPr lang="es-ES" b="1" i="1" dirty="0">
                <a:latin typeface="Times New Roman" panose="02020603050405020304" pitchFamily="18" charset="0"/>
                <a:cs typeface="Times New Roman" panose="02020603050405020304" pitchFamily="18" charset="0"/>
              </a:rPr>
              <a:t>solución Rio Sonora </a:t>
            </a:r>
            <a:r>
              <a:rPr lang="es-ES" dirty="0">
                <a:latin typeface="Times New Roman" panose="02020603050405020304" pitchFamily="18" charset="0"/>
                <a:cs typeface="Times New Roman" panose="02020603050405020304" pitchFamily="18" charset="0"/>
              </a:rPr>
              <a:t>es 	</a:t>
            </a:r>
            <a:endParaRPr lang="es-MX" dirty="0">
              <a:latin typeface="Times New Roman" panose="02020603050405020304" pitchFamily="18" charset="0"/>
              <a:cs typeface="Times New Roman" panose="02020603050405020304" pitchFamily="18" charset="0"/>
            </a:endParaRPr>
          </a:p>
        </p:txBody>
      </p:sp>
      <p:graphicFrame>
        <p:nvGraphicFramePr>
          <p:cNvPr id="17413" name="Objeto 6"/>
          <p:cNvGraphicFramePr>
            <a:graphicFrameLocks noChangeAspect="1"/>
          </p:cNvGraphicFramePr>
          <p:nvPr/>
        </p:nvGraphicFramePr>
        <p:xfrm>
          <a:off x="908050" y="2185988"/>
          <a:ext cx="7794625" cy="404812"/>
        </p:xfrm>
        <a:graphic>
          <a:graphicData uri="http://schemas.openxmlformats.org/presentationml/2006/ole">
            <mc:AlternateContent xmlns:mc="http://schemas.openxmlformats.org/markup-compatibility/2006">
              <mc:Choice xmlns:v="urn:schemas-microsoft-com:vml" Requires="v">
                <p:oleObj spid="_x0000_s17427" name="Equation" r:id="rId5" imgW="5371920" imgH="279360" progId="Equation.DSMT4">
                  <p:embed/>
                </p:oleObj>
              </mc:Choice>
              <mc:Fallback>
                <p:oleObj name="Equation" r:id="rId5" imgW="5371920" imgH="279360" progId="Equation.DSMT4">
                  <p:embed/>
                  <p:pic>
                    <p:nvPicPr>
                      <p:cNvPr id="0" name="Objeto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8050" y="2185988"/>
                        <a:ext cx="7794625" cy="404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7414" name="Rectangle 9"/>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s-MX" altLang="es-MX"/>
          </a:p>
        </p:txBody>
      </p:sp>
      <p:sp>
        <p:nvSpPr>
          <p:cNvPr id="17415" name="Rectangle 1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s-MX" altLang="es-MX"/>
          </a:p>
        </p:txBody>
      </p:sp>
      <p:graphicFrame>
        <p:nvGraphicFramePr>
          <p:cNvPr id="17416" name="Objeto 11"/>
          <p:cNvGraphicFramePr>
            <a:graphicFrameLocks noChangeAspect="1"/>
          </p:cNvGraphicFramePr>
          <p:nvPr/>
        </p:nvGraphicFramePr>
        <p:xfrm>
          <a:off x="377825" y="4821238"/>
          <a:ext cx="4592638" cy="865187"/>
        </p:xfrm>
        <a:graphic>
          <a:graphicData uri="http://schemas.openxmlformats.org/presentationml/2006/ole">
            <mc:AlternateContent xmlns:mc="http://schemas.openxmlformats.org/markup-compatibility/2006">
              <mc:Choice xmlns:v="urn:schemas-microsoft-com:vml" Requires="v">
                <p:oleObj spid="_x0000_s17428" name="Equation" r:id="rId7" imgW="2717640" imgH="507960" progId="Equation.DSMT4">
                  <p:embed/>
                </p:oleObj>
              </mc:Choice>
              <mc:Fallback>
                <p:oleObj name="Equation" r:id="rId7" imgW="2717640" imgH="507960" progId="Equation.DSMT4">
                  <p:embed/>
                  <p:pic>
                    <p:nvPicPr>
                      <p:cNvPr id="0" name="Objeto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7825" y="4821238"/>
                        <a:ext cx="4592638" cy="86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7417" name="Rectángulo 12"/>
          <p:cNvSpPr>
            <a:spLocks noChangeArrowheads="1"/>
          </p:cNvSpPr>
          <p:nvPr/>
        </p:nvSpPr>
        <p:spPr bwMode="auto">
          <a:xfrm>
            <a:off x="5202238" y="4930775"/>
            <a:ext cx="618013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r>
              <a:rPr lang="es-ES" altLang="es-MX">
                <a:latin typeface="Times New Roman" panose="02020603050405020304" pitchFamily="18" charset="0"/>
                <a:cs typeface="Times New Roman" panose="02020603050405020304" pitchFamily="18" charset="0"/>
              </a:rPr>
              <a:t>El resultado indica que, en la nueva solución mezclada es sobre-saturada con respecto a calcita y </a:t>
            </a:r>
            <a:r>
              <a:rPr lang="es-ES" altLang="es-MX" b="1">
                <a:solidFill>
                  <a:srgbClr val="FF0000"/>
                </a:solidFill>
                <a:latin typeface="Times New Roman" panose="02020603050405020304" pitchFamily="18" charset="0"/>
                <a:cs typeface="Times New Roman" panose="02020603050405020304" pitchFamily="18" charset="0"/>
              </a:rPr>
              <a:t>precipitará calcita.</a:t>
            </a:r>
            <a:endParaRPr lang="es-MX" altLang="es-MX" b="1">
              <a:solidFill>
                <a:srgbClr val="FF0000"/>
              </a:solidFill>
            </a:endParaRPr>
          </a:p>
        </p:txBody>
      </p:sp>
      <p:sp>
        <p:nvSpPr>
          <p:cNvPr id="17418" name="Rectángulo 4"/>
          <p:cNvSpPr>
            <a:spLocks noChangeArrowheads="1"/>
          </p:cNvSpPr>
          <p:nvPr/>
        </p:nvSpPr>
        <p:spPr bwMode="auto">
          <a:xfrm>
            <a:off x="158750" y="1125538"/>
            <a:ext cx="109870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a:r>
              <a:rPr lang="es-ES" altLang="es-MX">
                <a:solidFill>
                  <a:srgbClr val="222222"/>
                </a:solidFill>
                <a:latin typeface="Times New Roman" panose="02020603050405020304" pitchFamily="18" charset="0"/>
                <a:cs typeface="Times New Roman" panose="02020603050405020304" pitchFamily="18" charset="0"/>
              </a:rPr>
              <a:t>Por lo tanto, la solución producto de la mezcla SPALR, estaría sub-saturada en anhidrita y </a:t>
            </a:r>
            <a:r>
              <a:rPr lang="es-ES" altLang="es-MX" b="1" u="sng">
                <a:solidFill>
                  <a:srgbClr val="FF0000"/>
                </a:solidFill>
                <a:latin typeface="Times New Roman" panose="02020603050405020304" pitchFamily="18" charset="0"/>
                <a:cs typeface="Times New Roman" panose="02020603050405020304" pitchFamily="18" charset="0"/>
              </a:rPr>
              <a:t>no precipitará anhidrita</a:t>
            </a:r>
            <a:r>
              <a:rPr lang="es-ES" altLang="es-MX">
                <a:solidFill>
                  <a:srgbClr val="222222"/>
                </a:solidFill>
                <a:latin typeface="Times New Roman" panose="02020603050405020304" pitchFamily="18" charset="0"/>
                <a:cs typeface="Times New Roman" panose="02020603050405020304" pitchFamily="18" charset="0"/>
              </a:rPr>
              <a:t>. </a:t>
            </a:r>
            <a:endParaRPr lang="es-ES" altLang="es-MX">
              <a:latin typeface="Times New Roman" panose="02020603050405020304" pitchFamily="18" charset="0"/>
              <a:cs typeface="Times New Roman" panose="02020603050405020304" pitchFamily="18" charset="0"/>
            </a:endParaRPr>
          </a:p>
        </p:txBody>
      </p:sp>
      <p:sp>
        <p:nvSpPr>
          <p:cNvPr id="17419" name="Rectángulo 13"/>
          <p:cNvSpPr>
            <a:spLocks noChangeArrowheads="1"/>
          </p:cNvSpPr>
          <p:nvPr/>
        </p:nvSpPr>
        <p:spPr bwMode="auto">
          <a:xfrm>
            <a:off x="119063" y="3843338"/>
            <a:ext cx="1141253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a:r>
              <a:rPr lang="es-ES" altLang="es-MX">
                <a:solidFill>
                  <a:srgbClr val="222222"/>
                </a:solidFill>
                <a:latin typeface="Times New Roman" panose="02020603050405020304" pitchFamily="18" charset="0"/>
                <a:cs typeface="Times New Roman" panose="02020603050405020304" pitchFamily="18" charset="0"/>
              </a:rPr>
              <a:t>Considerablemente mas grande la </a:t>
            </a:r>
            <a:r>
              <a:rPr lang="es-ES" altLang="es-MX" b="1" i="1">
                <a:solidFill>
                  <a:srgbClr val="222222"/>
                </a:solidFill>
                <a:latin typeface="Times New Roman" panose="02020603050405020304" pitchFamily="18" charset="0"/>
                <a:cs typeface="Times New Roman" panose="02020603050405020304" pitchFamily="18" charset="0"/>
              </a:rPr>
              <a:t>K</a:t>
            </a:r>
            <a:r>
              <a:rPr lang="es-ES" altLang="es-MX">
                <a:solidFill>
                  <a:srgbClr val="222222"/>
                </a:solidFill>
                <a:latin typeface="Times New Roman" panose="02020603050405020304" pitchFamily="18" charset="0"/>
                <a:cs typeface="Times New Roman" panose="02020603050405020304" pitchFamily="18" charset="0"/>
              </a:rPr>
              <a:t> para calcita en la </a:t>
            </a:r>
            <a:r>
              <a:rPr lang="es-ES" altLang="es-MX" b="1" i="1">
                <a:solidFill>
                  <a:srgbClr val="222222"/>
                </a:solidFill>
                <a:latin typeface="Times New Roman" panose="02020603050405020304" pitchFamily="18" charset="0"/>
                <a:cs typeface="Times New Roman" panose="02020603050405020304" pitchFamily="18" charset="0"/>
              </a:rPr>
              <a:t>solución PALR </a:t>
            </a:r>
            <a:r>
              <a:rPr lang="es-ES" altLang="es-MX">
                <a:solidFill>
                  <a:srgbClr val="222222"/>
                </a:solidFill>
                <a:latin typeface="Times New Roman" panose="02020603050405020304" pitchFamily="18" charset="0"/>
                <a:cs typeface="Times New Roman" panose="02020603050405020304" pitchFamily="18" charset="0"/>
              </a:rPr>
              <a:t>que la </a:t>
            </a:r>
            <a:r>
              <a:rPr lang="es-ES" altLang="es-MX" b="1" i="1">
                <a:solidFill>
                  <a:srgbClr val="222222"/>
                </a:solidFill>
                <a:latin typeface="Times New Roman" panose="02020603050405020304" pitchFamily="18" charset="0"/>
                <a:cs typeface="Times New Roman" panose="02020603050405020304" pitchFamily="18" charset="0"/>
              </a:rPr>
              <a:t>K</a:t>
            </a:r>
            <a:r>
              <a:rPr lang="es-ES" altLang="es-MX" b="1" i="1" baseline="-25000">
                <a:solidFill>
                  <a:srgbClr val="222222"/>
                </a:solidFill>
                <a:latin typeface="Times New Roman" panose="02020603050405020304" pitchFamily="18" charset="0"/>
                <a:cs typeface="Times New Roman" panose="02020603050405020304" pitchFamily="18" charset="0"/>
              </a:rPr>
              <a:t>sp</a:t>
            </a:r>
            <a:r>
              <a:rPr lang="es-ES" altLang="es-MX">
                <a:solidFill>
                  <a:srgbClr val="222222"/>
                </a:solidFill>
                <a:latin typeface="Times New Roman" panose="02020603050405020304" pitchFamily="18" charset="0"/>
                <a:cs typeface="Times New Roman" panose="02020603050405020304" pitchFamily="18" charset="0"/>
              </a:rPr>
              <a:t> para calcita en la </a:t>
            </a:r>
            <a:r>
              <a:rPr lang="es-ES" altLang="es-MX" b="1" i="1" u="sng">
                <a:solidFill>
                  <a:srgbClr val="222222"/>
                </a:solidFill>
                <a:latin typeface="Times New Roman" panose="02020603050405020304" pitchFamily="18" charset="0"/>
                <a:cs typeface="Times New Roman" panose="02020603050405020304" pitchFamily="18" charset="0"/>
              </a:rPr>
              <a:t>solución Rio Sonora</a:t>
            </a:r>
            <a:r>
              <a:rPr lang="es-ES" altLang="es-MX">
                <a:solidFill>
                  <a:srgbClr val="222222"/>
                </a:solidFill>
                <a:latin typeface="Times New Roman" panose="02020603050405020304" pitchFamily="18" charset="0"/>
                <a:cs typeface="Times New Roman" panose="02020603050405020304" pitchFamily="18" charset="0"/>
              </a:rPr>
              <a:t>. Por lo tanto, en este caso, el efecto del </a:t>
            </a:r>
            <a:r>
              <a:rPr lang="es-ES" altLang="es-MX" b="1" i="1">
                <a:solidFill>
                  <a:srgbClr val="222222"/>
                </a:solidFill>
                <a:latin typeface="Times New Roman" panose="02020603050405020304" pitchFamily="18" charset="0"/>
                <a:cs typeface="Times New Roman" panose="02020603050405020304" pitchFamily="18" charset="0"/>
              </a:rPr>
              <a:t>ión común</a:t>
            </a:r>
            <a:r>
              <a:rPr lang="es-ES" altLang="es-MX">
                <a:solidFill>
                  <a:srgbClr val="222222"/>
                </a:solidFill>
                <a:latin typeface="Times New Roman" panose="02020603050405020304" pitchFamily="18" charset="0"/>
                <a:cs typeface="Times New Roman" panose="02020603050405020304" pitchFamily="18" charset="0"/>
              </a:rPr>
              <a:t> conduce a la precipitación de las especies con el valor </a:t>
            </a:r>
            <a:r>
              <a:rPr lang="es-ES" altLang="es-MX" b="1" i="1">
                <a:solidFill>
                  <a:srgbClr val="222222"/>
                </a:solidFill>
                <a:latin typeface="Times New Roman" panose="02020603050405020304" pitchFamily="18" charset="0"/>
                <a:cs typeface="Times New Roman" panose="02020603050405020304" pitchFamily="18" charset="0"/>
              </a:rPr>
              <a:t>K</a:t>
            </a:r>
            <a:r>
              <a:rPr lang="es-ES" altLang="es-MX" b="1" i="1" baseline="-25000">
                <a:solidFill>
                  <a:srgbClr val="222222"/>
                </a:solidFill>
                <a:latin typeface="Times New Roman" panose="02020603050405020304" pitchFamily="18" charset="0"/>
                <a:cs typeface="Times New Roman" panose="02020603050405020304" pitchFamily="18" charset="0"/>
              </a:rPr>
              <a:t>sp</a:t>
            </a:r>
            <a:r>
              <a:rPr lang="es-ES" altLang="es-MX">
                <a:solidFill>
                  <a:srgbClr val="222222"/>
                </a:solidFill>
                <a:latin typeface="Times New Roman" panose="02020603050405020304" pitchFamily="18" charset="0"/>
                <a:cs typeface="Times New Roman" panose="02020603050405020304" pitchFamily="18" charset="0"/>
              </a:rPr>
              <a:t> más pequeño</a:t>
            </a:r>
            <a:r>
              <a:rPr lang="es-ES" altLang="es-MX">
                <a:latin typeface="Times New Roman" panose="02020603050405020304" pitchFamily="18" charset="0"/>
                <a:cs typeface="Times New Roman" panose="02020603050405020304" pitchFamily="18" charset="0"/>
              </a:rPr>
              <a:t> </a:t>
            </a:r>
          </a:p>
        </p:txBody>
      </p:sp>
      <p:graphicFrame>
        <p:nvGraphicFramePr>
          <p:cNvPr id="17420" name="Objeto 14"/>
          <p:cNvGraphicFramePr>
            <a:graphicFrameLocks noChangeAspect="1"/>
          </p:cNvGraphicFramePr>
          <p:nvPr/>
        </p:nvGraphicFramePr>
        <p:xfrm>
          <a:off x="7348538" y="2746375"/>
          <a:ext cx="3517900" cy="371475"/>
        </p:xfrm>
        <a:graphic>
          <a:graphicData uri="http://schemas.openxmlformats.org/presentationml/2006/ole">
            <mc:AlternateContent xmlns:mc="http://schemas.openxmlformats.org/markup-compatibility/2006">
              <mc:Choice xmlns:v="urn:schemas-microsoft-com:vml" Requires="v">
                <p:oleObj spid="_x0000_s17429" name="Equation" r:id="rId9" imgW="2641320" imgH="279360" progId="Equation.DSMT4">
                  <p:embed/>
                </p:oleObj>
              </mc:Choice>
              <mc:Fallback>
                <p:oleObj name="Equation" r:id="rId9" imgW="2641320" imgH="279360" progId="Equation.DSMT4">
                  <p:embed/>
                  <p:pic>
                    <p:nvPicPr>
                      <p:cNvPr id="0" name="Objeto 1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348538" y="2746375"/>
                        <a:ext cx="35179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421" name="Objeto 15"/>
          <p:cNvGraphicFramePr>
            <a:graphicFrameLocks noChangeAspect="1"/>
          </p:cNvGraphicFramePr>
          <p:nvPr/>
        </p:nvGraphicFramePr>
        <p:xfrm>
          <a:off x="7683500" y="3286125"/>
          <a:ext cx="3617913" cy="301625"/>
        </p:xfrm>
        <a:graphic>
          <a:graphicData uri="http://schemas.openxmlformats.org/presentationml/2006/ole">
            <mc:AlternateContent xmlns:mc="http://schemas.openxmlformats.org/markup-compatibility/2006">
              <mc:Choice xmlns:v="urn:schemas-microsoft-com:vml" Requires="v">
                <p:oleObj spid="_x0000_s17430" name="Equation" r:id="rId11" imgW="2438280" imgH="203040" progId="Equation.DSMT4">
                  <p:embed/>
                </p:oleObj>
              </mc:Choice>
              <mc:Fallback>
                <p:oleObj name="Equation" r:id="rId11" imgW="2438280" imgH="203040" progId="Equation.DSMT4">
                  <p:embed/>
                  <p:pic>
                    <p:nvPicPr>
                      <p:cNvPr id="0" name="Objeto 1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683500" y="3286125"/>
                        <a:ext cx="361791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27" name="Conector recto de flecha 26"/>
          <p:cNvCxnSpPr/>
          <p:nvPr/>
        </p:nvCxnSpPr>
        <p:spPr>
          <a:xfrm>
            <a:off x="7056438" y="3455988"/>
            <a:ext cx="598487"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Conector recto de flecha 34"/>
          <p:cNvCxnSpPr/>
          <p:nvPr/>
        </p:nvCxnSpPr>
        <p:spPr>
          <a:xfrm>
            <a:off x="8288338" y="3573463"/>
            <a:ext cx="1592262" cy="40481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Conector recto de flecha 36"/>
          <p:cNvCxnSpPr/>
          <p:nvPr/>
        </p:nvCxnSpPr>
        <p:spPr>
          <a:xfrm flipH="1">
            <a:off x="5824538" y="3568700"/>
            <a:ext cx="4386262" cy="38576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7425" name="Objeto 3"/>
          <p:cNvGraphicFramePr>
            <a:graphicFrameLocks noChangeAspect="1"/>
          </p:cNvGraphicFramePr>
          <p:nvPr/>
        </p:nvGraphicFramePr>
        <p:xfrm>
          <a:off x="3859213" y="3209925"/>
          <a:ext cx="2863850" cy="439738"/>
        </p:xfrm>
        <a:graphic>
          <a:graphicData uri="http://schemas.openxmlformats.org/presentationml/2006/ole">
            <mc:AlternateContent xmlns:mc="http://schemas.openxmlformats.org/markup-compatibility/2006">
              <mc:Choice xmlns:v="urn:schemas-microsoft-com:vml" Requires="v">
                <p:oleObj spid="_x0000_s17431" name="Equation" r:id="rId13" imgW="2565360" imgH="393480" progId="Equation.DSMT4">
                  <p:embed/>
                </p:oleObj>
              </mc:Choice>
              <mc:Fallback>
                <p:oleObj name="Equation" r:id="rId13" imgW="2565360" imgH="393480" progId="Equation.DSMT4">
                  <p:embed/>
                  <p:pic>
                    <p:nvPicPr>
                      <p:cNvPr id="0" name="Objeto 3"/>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859213" y="3209925"/>
                        <a:ext cx="2863850"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1970</TotalTime>
  <Words>2241</Words>
  <Application>Microsoft Office PowerPoint</Application>
  <PresentationFormat>Panorámica</PresentationFormat>
  <Paragraphs>163</Paragraphs>
  <Slides>14</Slides>
  <Notes>1</Notes>
  <HiddenSlides>0</HiddenSlides>
  <MMClips>0</MMClips>
  <ScaleCrop>false</ScaleCrop>
  <HeadingPairs>
    <vt:vector size="8" baseType="variant">
      <vt:variant>
        <vt:lpstr>Fuentes usadas</vt:lpstr>
      </vt:variant>
      <vt:variant>
        <vt:i4>5</vt:i4>
      </vt:variant>
      <vt:variant>
        <vt:lpstr>Tema</vt:lpstr>
      </vt:variant>
      <vt:variant>
        <vt:i4>1</vt:i4>
      </vt:variant>
      <vt:variant>
        <vt:lpstr>Servidores OLE incrustados</vt:lpstr>
      </vt:variant>
      <vt:variant>
        <vt:i4>1</vt:i4>
      </vt:variant>
      <vt:variant>
        <vt:lpstr>Títulos de diapositiva</vt:lpstr>
      </vt:variant>
      <vt:variant>
        <vt:i4>14</vt:i4>
      </vt:variant>
    </vt:vector>
  </HeadingPairs>
  <TitlesOfParts>
    <vt:vector size="21" baseType="lpstr">
      <vt:lpstr>Calibri</vt:lpstr>
      <vt:lpstr>Arial</vt:lpstr>
      <vt:lpstr>Calibri Light</vt:lpstr>
      <vt:lpstr>Times New Roman</vt:lpstr>
      <vt:lpstr>Mathematica1</vt:lpstr>
      <vt:lpstr>Tema de Office</vt:lpstr>
      <vt:lpstr>MathType 7.0 Equation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home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Inocente</dc:creator>
  <cp:lastModifiedBy>Pece</cp:lastModifiedBy>
  <cp:revision>117</cp:revision>
  <dcterms:created xsi:type="dcterms:W3CDTF">2020-04-17T01:15:20Z</dcterms:created>
  <dcterms:modified xsi:type="dcterms:W3CDTF">2022-10-27T16:17:37Z</dcterms:modified>
</cp:coreProperties>
</file>