
<file path=[Content_Types].xml><?xml version="1.0" encoding="utf-8"?>
<Types xmlns="http://schemas.openxmlformats.org/package/2006/content-types">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306" r:id="rId2"/>
    <p:sldId id="303" r:id="rId3"/>
    <p:sldId id="305" r:id="rId4"/>
    <p:sldId id="310" r:id="rId5"/>
    <p:sldId id="307" r:id="rId6"/>
    <p:sldId id="308" r:id="rId7"/>
    <p:sldId id="304" r:id="rId8"/>
    <p:sldId id="311" r:id="rId9"/>
    <p:sldId id="278" r:id="rId10"/>
    <p:sldId id="309" r:id="rId11"/>
    <p:sldId id="279" r:id="rId12"/>
    <p:sldId id="299" r:id="rId13"/>
    <p:sldId id="302" r:id="rId14"/>
    <p:sldId id="312" r:id="rId15"/>
  </p:sldIdLst>
  <p:sldSz cx="9144000" cy="6858000" type="screen4x3"/>
  <p:notesSz cx="6858000" cy="9144000"/>
  <p:defaultTextStyle>
    <a:defPPr>
      <a:defRPr lang="es-MX"/>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94" autoAdjust="0"/>
    <p:restoredTop sz="97895" autoAdjust="0"/>
  </p:normalViewPr>
  <p:slideViewPr>
    <p:cSldViewPr>
      <p:cViewPr varScale="1">
        <p:scale>
          <a:sx n="98" d="100"/>
          <a:sy n="98" d="100"/>
        </p:scale>
        <p:origin x="870"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image" Target="../media/image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image" Target="../media/image4.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image" Target="../media/image7.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image" Target="../media/image10.wmf"/><Relationship Id="rId1" Type="http://schemas.openxmlformats.org/officeDocument/2006/relationships/image" Target="../media/image9.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wmf"/><Relationship Id="rId1" Type="http://schemas.openxmlformats.org/officeDocument/2006/relationships/image" Target="../media/image10.wmf"/></Relationships>
</file>

<file path=ppt/drawings/_rels/vmlDrawing9.vml.rels><?xml version="1.0" encoding="UTF-8" standalone="yes"?>
<Relationships xmlns="http://schemas.openxmlformats.org/package/2006/relationships"><Relationship Id="rId8" Type="http://schemas.openxmlformats.org/officeDocument/2006/relationships/image" Target="../media/image19.wmf"/><Relationship Id="rId3" Type="http://schemas.openxmlformats.org/officeDocument/2006/relationships/image" Target="../media/image14.wmf"/><Relationship Id="rId7" Type="http://schemas.openxmlformats.org/officeDocument/2006/relationships/image" Target="../media/image18.wmf"/><Relationship Id="rId2" Type="http://schemas.openxmlformats.org/officeDocument/2006/relationships/image" Target="../media/image13.wmf"/><Relationship Id="rId1" Type="http://schemas.openxmlformats.org/officeDocument/2006/relationships/image" Target="../media/image7.wmf"/><Relationship Id="rId6" Type="http://schemas.openxmlformats.org/officeDocument/2006/relationships/image" Target="../media/image17.wmf"/><Relationship Id="rId5" Type="http://schemas.openxmlformats.org/officeDocument/2006/relationships/image" Target="../media/image16.wmf"/><Relationship Id="rId4" Type="http://schemas.openxmlformats.org/officeDocument/2006/relationships/image" Target="../media/image15.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image" Target="../media/image21.wmf"/><Relationship Id="rId1" Type="http://schemas.openxmlformats.org/officeDocument/2006/relationships/image" Target="../media/image20.wmf"/><Relationship Id="rId5" Type="http://schemas.openxmlformats.org/officeDocument/2006/relationships/image" Target="../media/image24.wmf"/><Relationship Id="rId4" Type="http://schemas.openxmlformats.org/officeDocument/2006/relationships/image" Target="../media/image23.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image" Target="../media/image26.wmf"/><Relationship Id="rId1" Type="http://schemas.openxmlformats.org/officeDocument/2006/relationships/image" Target="../media/image25.wmf"/><Relationship Id="rId5" Type="http://schemas.openxmlformats.org/officeDocument/2006/relationships/image" Target="../media/image28.wmf"/><Relationship Id="rId4" Type="http://schemas.openxmlformats.org/officeDocument/2006/relationships/image" Target="../media/image22.w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30.wmf"/><Relationship Id="rId1" Type="http://schemas.openxmlformats.org/officeDocument/2006/relationships/image" Target="../media/image2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s-MX"/>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DDFEF54F-8341-4A67-ADBD-4BEB84082D51}" type="datetimeFigureOut">
              <a:rPr lang="es-MX"/>
              <a:pPr>
                <a:defRPr/>
              </a:pPr>
              <a:t>27/10/2022</a:t>
            </a:fld>
            <a:endParaRPr lang="es-MX"/>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s-MX"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s-MX"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s-MX"/>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2BBFE3DF-D970-4B31-8051-4FEDB6FB916F}" type="slidenum">
              <a:rPr lang="es-MX"/>
              <a:pPr>
                <a:defRPr/>
              </a:pPr>
              <a:t>‹Nº›</a:t>
            </a:fld>
            <a:endParaRPr lang="es-MX"/>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Notes Placeholde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s-MX" altLang="es-MX"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Marcador de imagen d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Marcador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s-MX" altLang="es-MX" smtClean="0"/>
          </a:p>
        </p:txBody>
      </p:sp>
      <p:sp>
        <p:nvSpPr>
          <p:cNvPr id="13316" name="Marcador de número de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219F0311-29E0-444A-8298-1958A310F96F}" type="slidenum">
              <a:rPr lang="es-MX" altLang="es-MX"/>
              <a:pPr fontAlgn="base">
                <a:spcBef>
                  <a:spcPct val="0"/>
                </a:spcBef>
                <a:spcAft>
                  <a:spcPct val="0"/>
                </a:spcAft>
              </a:pPr>
              <a:t>9</a:t>
            </a:fld>
            <a:endParaRPr lang="es-MX" altLang="es-MX"/>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s-MX"/>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s-MX"/>
          </a:p>
        </p:txBody>
      </p:sp>
      <p:sp>
        <p:nvSpPr>
          <p:cNvPr id="4" name="Date Placeholder 3"/>
          <p:cNvSpPr>
            <a:spLocks noGrp="1"/>
          </p:cNvSpPr>
          <p:nvPr>
            <p:ph type="dt" sz="half" idx="10"/>
          </p:nvPr>
        </p:nvSpPr>
        <p:spPr/>
        <p:txBody>
          <a:bodyPr/>
          <a:lstStyle>
            <a:lvl1pPr>
              <a:defRPr/>
            </a:lvl1pPr>
          </a:lstStyle>
          <a:p>
            <a:pPr>
              <a:defRPr/>
            </a:pPr>
            <a:fld id="{C963299E-37F5-4A9C-B9D4-37DEBD7CBBC7}" type="datetimeFigureOut">
              <a:rPr lang="es-MX"/>
              <a:pPr>
                <a:defRPr/>
              </a:pPr>
              <a:t>27/10/2022</a:t>
            </a:fld>
            <a:endParaRPr lang="es-MX"/>
          </a:p>
        </p:txBody>
      </p:sp>
      <p:sp>
        <p:nvSpPr>
          <p:cNvPr id="5" name="Footer Placeholder 4"/>
          <p:cNvSpPr>
            <a:spLocks noGrp="1"/>
          </p:cNvSpPr>
          <p:nvPr>
            <p:ph type="ftr" sz="quarter" idx="11"/>
          </p:nvPr>
        </p:nvSpPr>
        <p:spPr/>
        <p:txBody>
          <a:bodyPr/>
          <a:lstStyle>
            <a:lvl1pPr>
              <a:defRPr/>
            </a:lvl1pPr>
          </a:lstStyle>
          <a:p>
            <a:pPr>
              <a:defRPr/>
            </a:pPr>
            <a:endParaRPr lang="es-MX"/>
          </a:p>
        </p:txBody>
      </p:sp>
      <p:sp>
        <p:nvSpPr>
          <p:cNvPr id="6" name="Slide Number Placeholder 5"/>
          <p:cNvSpPr>
            <a:spLocks noGrp="1"/>
          </p:cNvSpPr>
          <p:nvPr>
            <p:ph type="sldNum" sz="quarter" idx="12"/>
          </p:nvPr>
        </p:nvSpPr>
        <p:spPr/>
        <p:txBody>
          <a:bodyPr/>
          <a:lstStyle>
            <a:lvl1pPr>
              <a:defRPr/>
            </a:lvl1pPr>
          </a:lstStyle>
          <a:p>
            <a:pPr>
              <a:defRPr/>
            </a:pPr>
            <a:fld id="{2989BE07-F62D-4C5F-8FBD-3A934A866CD2}" type="slidenum">
              <a:rPr lang="es-MX"/>
              <a:pPr>
                <a:defRPr/>
              </a:pPr>
              <a:t>‹Nº›</a:t>
            </a:fld>
            <a:endParaRPr lang="es-MX"/>
          </a:p>
        </p:txBody>
      </p:sp>
    </p:spTree>
    <p:extLst>
      <p:ext uri="{BB962C8B-B14F-4D97-AF65-F5344CB8AC3E}">
        <p14:creationId xmlns:p14="http://schemas.microsoft.com/office/powerpoint/2010/main" val="14932870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s-MX"/>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MX"/>
          </a:p>
        </p:txBody>
      </p:sp>
      <p:sp>
        <p:nvSpPr>
          <p:cNvPr id="4" name="Date Placeholder 3"/>
          <p:cNvSpPr>
            <a:spLocks noGrp="1"/>
          </p:cNvSpPr>
          <p:nvPr>
            <p:ph type="dt" sz="half" idx="10"/>
          </p:nvPr>
        </p:nvSpPr>
        <p:spPr/>
        <p:txBody>
          <a:bodyPr/>
          <a:lstStyle>
            <a:lvl1pPr>
              <a:defRPr/>
            </a:lvl1pPr>
          </a:lstStyle>
          <a:p>
            <a:pPr>
              <a:defRPr/>
            </a:pPr>
            <a:fld id="{1EF8F5A2-B128-44E7-AA0B-C0B31DFDADC4}" type="datetimeFigureOut">
              <a:rPr lang="es-MX"/>
              <a:pPr>
                <a:defRPr/>
              </a:pPr>
              <a:t>27/10/2022</a:t>
            </a:fld>
            <a:endParaRPr lang="es-MX"/>
          </a:p>
        </p:txBody>
      </p:sp>
      <p:sp>
        <p:nvSpPr>
          <p:cNvPr id="5" name="Footer Placeholder 4"/>
          <p:cNvSpPr>
            <a:spLocks noGrp="1"/>
          </p:cNvSpPr>
          <p:nvPr>
            <p:ph type="ftr" sz="quarter" idx="11"/>
          </p:nvPr>
        </p:nvSpPr>
        <p:spPr/>
        <p:txBody>
          <a:bodyPr/>
          <a:lstStyle>
            <a:lvl1pPr>
              <a:defRPr/>
            </a:lvl1pPr>
          </a:lstStyle>
          <a:p>
            <a:pPr>
              <a:defRPr/>
            </a:pPr>
            <a:endParaRPr lang="es-MX"/>
          </a:p>
        </p:txBody>
      </p:sp>
      <p:sp>
        <p:nvSpPr>
          <p:cNvPr id="6" name="Slide Number Placeholder 5"/>
          <p:cNvSpPr>
            <a:spLocks noGrp="1"/>
          </p:cNvSpPr>
          <p:nvPr>
            <p:ph type="sldNum" sz="quarter" idx="12"/>
          </p:nvPr>
        </p:nvSpPr>
        <p:spPr/>
        <p:txBody>
          <a:bodyPr/>
          <a:lstStyle>
            <a:lvl1pPr>
              <a:defRPr/>
            </a:lvl1pPr>
          </a:lstStyle>
          <a:p>
            <a:pPr>
              <a:defRPr/>
            </a:pPr>
            <a:fld id="{5EF8E37A-872A-41FB-A9CA-0C6566E15322}" type="slidenum">
              <a:rPr lang="es-MX"/>
              <a:pPr>
                <a:defRPr/>
              </a:pPr>
              <a:t>‹Nº›</a:t>
            </a:fld>
            <a:endParaRPr lang="es-MX"/>
          </a:p>
        </p:txBody>
      </p:sp>
    </p:spTree>
    <p:extLst>
      <p:ext uri="{BB962C8B-B14F-4D97-AF65-F5344CB8AC3E}">
        <p14:creationId xmlns:p14="http://schemas.microsoft.com/office/powerpoint/2010/main" val="32591502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s-MX"/>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3F74D241-E0FC-4A95-B846-FAAC30E8A43E}" type="datetimeFigureOut">
              <a:rPr lang="es-MX"/>
              <a:pPr>
                <a:defRPr/>
              </a:pPr>
              <a:t>27/10/2022</a:t>
            </a:fld>
            <a:endParaRPr lang="es-MX"/>
          </a:p>
        </p:txBody>
      </p:sp>
      <p:sp>
        <p:nvSpPr>
          <p:cNvPr id="5" name="Footer Placeholder 4"/>
          <p:cNvSpPr>
            <a:spLocks noGrp="1"/>
          </p:cNvSpPr>
          <p:nvPr>
            <p:ph type="ftr" sz="quarter" idx="11"/>
          </p:nvPr>
        </p:nvSpPr>
        <p:spPr/>
        <p:txBody>
          <a:bodyPr/>
          <a:lstStyle>
            <a:lvl1pPr>
              <a:defRPr/>
            </a:lvl1pPr>
          </a:lstStyle>
          <a:p>
            <a:pPr>
              <a:defRPr/>
            </a:pPr>
            <a:endParaRPr lang="es-MX"/>
          </a:p>
        </p:txBody>
      </p:sp>
      <p:sp>
        <p:nvSpPr>
          <p:cNvPr id="6" name="Slide Number Placeholder 5"/>
          <p:cNvSpPr>
            <a:spLocks noGrp="1"/>
          </p:cNvSpPr>
          <p:nvPr>
            <p:ph type="sldNum" sz="quarter" idx="12"/>
          </p:nvPr>
        </p:nvSpPr>
        <p:spPr/>
        <p:txBody>
          <a:bodyPr/>
          <a:lstStyle>
            <a:lvl1pPr>
              <a:defRPr/>
            </a:lvl1pPr>
          </a:lstStyle>
          <a:p>
            <a:pPr>
              <a:defRPr/>
            </a:pPr>
            <a:fld id="{A8C142D1-A14A-487C-A370-6AAD94BD6BB8}" type="slidenum">
              <a:rPr lang="es-MX"/>
              <a:pPr>
                <a:defRPr/>
              </a:pPr>
              <a:t>‹Nº›</a:t>
            </a:fld>
            <a:endParaRPr lang="es-MX"/>
          </a:p>
        </p:txBody>
      </p:sp>
    </p:spTree>
    <p:extLst>
      <p:ext uri="{BB962C8B-B14F-4D97-AF65-F5344CB8AC3E}">
        <p14:creationId xmlns:p14="http://schemas.microsoft.com/office/powerpoint/2010/main" val="7799945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s-MX"/>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MX"/>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MX"/>
          </a:p>
        </p:txBody>
      </p:sp>
      <p:sp>
        <p:nvSpPr>
          <p:cNvPr id="5" name="Date Placeholder 3"/>
          <p:cNvSpPr>
            <a:spLocks noGrp="1"/>
          </p:cNvSpPr>
          <p:nvPr>
            <p:ph type="dt" sz="half" idx="10"/>
          </p:nvPr>
        </p:nvSpPr>
        <p:spPr/>
        <p:txBody>
          <a:bodyPr/>
          <a:lstStyle>
            <a:lvl1pPr>
              <a:defRPr/>
            </a:lvl1pPr>
          </a:lstStyle>
          <a:p>
            <a:pPr>
              <a:defRPr/>
            </a:pPr>
            <a:fld id="{F08111AC-ECE5-425B-BC6C-75B6677E4232}" type="datetimeFigureOut">
              <a:rPr lang="es-MX"/>
              <a:pPr>
                <a:defRPr/>
              </a:pPr>
              <a:t>27/10/2022</a:t>
            </a:fld>
            <a:endParaRPr lang="es-MX"/>
          </a:p>
        </p:txBody>
      </p:sp>
      <p:sp>
        <p:nvSpPr>
          <p:cNvPr id="6" name="Footer Placeholder 4"/>
          <p:cNvSpPr>
            <a:spLocks noGrp="1"/>
          </p:cNvSpPr>
          <p:nvPr>
            <p:ph type="ftr" sz="quarter" idx="11"/>
          </p:nvPr>
        </p:nvSpPr>
        <p:spPr/>
        <p:txBody>
          <a:bodyPr/>
          <a:lstStyle>
            <a:lvl1pPr>
              <a:defRPr/>
            </a:lvl1pPr>
          </a:lstStyle>
          <a:p>
            <a:pPr>
              <a:defRPr/>
            </a:pPr>
            <a:endParaRPr lang="es-MX"/>
          </a:p>
        </p:txBody>
      </p:sp>
      <p:sp>
        <p:nvSpPr>
          <p:cNvPr id="7" name="Slide Number Placeholder 5"/>
          <p:cNvSpPr>
            <a:spLocks noGrp="1"/>
          </p:cNvSpPr>
          <p:nvPr>
            <p:ph type="sldNum" sz="quarter" idx="12"/>
          </p:nvPr>
        </p:nvSpPr>
        <p:spPr/>
        <p:txBody>
          <a:bodyPr/>
          <a:lstStyle>
            <a:lvl1pPr>
              <a:defRPr/>
            </a:lvl1pPr>
          </a:lstStyle>
          <a:p>
            <a:pPr>
              <a:defRPr/>
            </a:pPr>
            <a:fld id="{F7FDBDBD-5C4C-43F6-96A2-096F791D1178}" type="slidenum">
              <a:rPr lang="es-MX"/>
              <a:pPr>
                <a:defRPr/>
              </a:pPr>
              <a:t>‹Nº›</a:t>
            </a:fld>
            <a:endParaRPr lang="es-MX"/>
          </a:p>
        </p:txBody>
      </p:sp>
    </p:spTree>
    <p:extLst>
      <p:ext uri="{BB962C8B-B14F-4D97-AF65-F5344CB8AC3E}">
        <p14:creationId xmlns:p14="http://schemas.microsoft.com/office/powerpoint/2010/main" val="10399578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s-MX"/>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MX"/>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MX"/>
          </a:p>
        </p:txBody>
      </p:sp>
      <p:sp>
        <p:nvSpPr>
          <p:cNvPr id="7" name="Date Placeholder 3"/>
          <p:cNvSpPr>
            <a:spLocks noGrp="1"/>
          </p:cNvSpPr>
          <p:nvPr>
            <p:ph type="dt" sz="half" idx="10"/>
          </p:nvPr>
        </p:nvSpPr>
        <p:spPr/>
        <p:txBody>
          <a:bodyPr/>
          <a:lstStyle>
            <a:lvl1pPr>
              <a:defRPr/>
            </a:lvl1pPr>
          </a:lstStyle>
          <a:p>
            <a:pPr>
              <a:defRPr/>
            </a:pPr>
            <a:fld id="{988BB5B1-B17E-44C3-B292-A0A1DD4D7B33}" type="datetimeFigureOut">
              <a:rPr lang="es-MX"/>
              <a:pPr>
                <a:defRPr/>
              </a:pPr>
              <a:t>27/10/2022</a:t>
            </a:fld>
            <a:endParaRPr lang="es-MX"/>
          </a:p>
        </p:txBody>
      </p:sp>
      <p:sp>
        <p:nvSpPr>
          <p:cNvPr id="8" name="Footer Placeholder 4"/>
          <p:cNvSpPr>
            <a:spLocks noGrp="1"/>
          </p:cNvSpPr>
          <p:nvPr>
            <p:ph type="ftr" sz="quarter" idx="11"/>
          </p:nvPr>
        </p:nvSpPr>
        <p:spPr/>
        <p:txBody>
          <a:bodyPr/>
          <a:lstStyle>
            <a:lvl1pPr>
              <a:defRPr/>
            </a:lvl1pPr>
          </a:lstStyle>
          <a:p>
            <a:pPr>
              <a:defRPr/>
            </a:pPr>
            <a:endParaRPr lang="es-MX"/>
          </a:p>
        </p:txBody>
      </p:sp>
      <p:sp>
        <p:nvSpPr>
          <p:cNvPr id="9" name="Slide Number Placeholder 5"/>
          <p:cNvSpPr>
            <a:spLocks noGrp="1"/>
          </p:cNvSpPr>
          <p:nvPr>
            <p:ph type="sldNum" sz="quarter" idx="12"/>
          </p:nvPr>
        </p:nvSpPr>
        <p:spPr/>
        <p:txBody>
          <a:bodyPr/>
          <a:lstStyle>
            <a:lvl1pPr>
              <a:defRPr/>
            </a:lvl1pPr>
          </a:lstStyle>
          <a:p>
            <a:pPr>
              <a:defRPr/>
            </a:pPr>
            <a:fld id="{97BE301F-B0A6-4D13-A19B-E07A6276ABF0}" type="slidenum">
              <a:rPr lang="es-MX"/>
              <a:pPr>
                <a:defRPr/>
              </a:pPr>
              <a:t>‹Nº›</a:t>
            </a:fld>
            <a:endParaRPr lang="es-MX"/>
          </a:p>
        </p:txBody>
      </p:sp>
    </p:spTree>
    <p:extLst>
      <p:ext uri="{BB962C8B-B14F-4D97-AF65-F5344CB8AC3E}">
        <p14:creationId xmlns:p14="http://schemas.microsoft.com/office/powerpoint/2010/main" val="29440646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s-MX"/>
          </a:p>
        </p:txBody>
      </p:sp>
      <p:sp>
        <p:nvSpPr>
          <p:cNvPr id="3" name="Date Placeholder 3"/>
          <p:cNvSpPr>
            <a:spLocks noGrp="1"/>
          </p:cNvSpPr>
          <p:nvPr>
            <p:ph type="dt" sz="half" idx="10"/>
          </p:nvPr>
        </p:nvSpPr>
        <p:spPr/>
        <p:txBody>
          <a:bodyPr/>
          <a:lstStyle>
            <a:lvl1pPr>
              <a:defRPr/>
            </a:lvl1pPr>
          </a:lstStyle>
          <a:p>
            <a:pPr>
              <a:defRPr/>
            </a:pPr>
            <a:fld id="{06CB4CF6-BB92-436D-A955-CCFB67B9ADB8}" type="datetimeFigureOut">
              <a:rPr lang="es-MX"/>
              <a:pPr>
                <a:defRPr/>
              </a:pPr>
              <a:t>27/10/2022</a:t>
            </a:fld>
            <a:endParaRPr lang="es-MX"/>
          </a:p>
        </p:txBody>
      </p:sp>
      <p:sp>
        <p:nvSpPr>
          <p:cNvPr id="4" name="Footer Placeholder 4"/>
          <p:cNvSpPr>
            <a:spLocks noGrp="1"/>
          </p:cNvSpPr>
          <p:nvPr>
            <p:ph type="ftr" sz="quarter" idx="11"/>
          </p:nvPr>
        </p:nvSpPr>
        <p:spPr/>
        <p:txBody>
          <a:bodyPr/>
          <a:lstStyle>
            <a:lvl1pPr>
              <a:defRPr/>
            </a:lvl1pPr>
          </a:lstStyle>
          <a:p>
            <a:pPr>
              <a:defRPr/>
            </a:pPr>
            <a:endParaRPr lang="es-MX"/>
          </a:p>
        </p:txBody>
      </p:sp>
      <p:sp>
        <p:nvSpPr>
          <p:cNvPr id="5" name="Slide Number Placeholder 5"/>
          <p:cNvSpPr>
            <a:spLocks noGrp="1"/>
          </p:cNvSpPr>
          <p:nvPr>
            <p:ph type="sldNum" sz="quarter" idx="12"/>
          </p:nvPr>
        </p:nvSpPr>
        <p:spPr/>
        <p:txBody>
          <a:bodyPr/>
          <a:lstStyle>
            <a:lvl1pPr>
              <a:defRPr/>
            </a:lvl1pPr>
          </a:lstStyle>
          <a:p>
            <a:pPr>
              <a:defRPr/>
            </a:pPr>
            <a:fld id="{712933B3-E4AC-4AB8-8194-ED4975B057B2}" type="slidenum">
              <a:rPr lang="es-MX"/>
              <a:pPr>
                <a:defRPr/>
              </a:pPr>
              <a:t>‹Nº›</a:t>
            </a:fld>
            <a:endParaRPr lang="es-MX"/>
          </a:p>
        </p:txBody>
      </p:sp>
    </p:spTree>
    <p:extLst>
      <p:ext uri="{BB962C8B-B14F-4D97-AF65-F5344CB8AC3E}">
        <p14:creationId xmlns:p14="http://schemas.microsoft.com/office/powerpoint/2010/main" val="6799544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42F2F91F-82BD-45AF-9883-D2C5C4B30609}" type="datetimeFigureOut">
              <a:rPr lang="es-MX"/>
              <a:pPr>
                <a:defRPr/>
              </a:pPr>
              <a:t>27/10/2022</a:t>
            </a:fld>
            <a:endParaRPr lang="es-MX"/>
          </a:p>
        </p:txBody>
      </p:sp>
      <p:sp>
        <p:nvSpPr>
          <p:cNvPr id="3" name="Footer Placeholder 4"/>
          <p:cNvSpPr>
            <a:spLocks noGrp="1"/>
          </p:cNvSpPr>
          <p:nvPr>
            <p:ph type="ftr" sz="quarter" idx="11"/>
          </p:nvPr>
        </p:nvSpPr>
        <p:spPr/>
        <p:txBody>
          <a:bodyPr/>
          <a:lstStyle>
            <a:lvl1pPr>
              <a:defRPr/>
            </a:lvl1pPr>
          </a:lstStyle>
          <a:p>
            <a:pPr>
              <a:defRPr/>
            </a:pPr>
            <a:endParaRPr lang="es-MX"/>
          </a:p>
        </p:txBody>
      </p:sp>
      <p:sp>
        <p:nvSpPr>
          <p:cNvPr id="4" name="Slide Number Placeholder 5"/>
          <p:cNvSpPr>
            <a:spLocks noGrp="1"/>
          </p:cNvSpPr>
          <p:nvPr>
            <p:ph type="sldNum" sz="quarter" idx="12"/>
          </p:nvPr>
        </p:nvSpPr>
        <p:spPr/>
        <p:txBody>
          <a:bodyPr/>
          <a:lstStyle>
            <a:lvl1pPr>
              <a:defRPr/>
            </a:lvl1pPr>
          </a:lstStyle>
          <a:p>
            <a:pPr>
              <a:defRPr/>
            </a:pPr>
            <a:fld id="{CED7CD18-C805-4F9F-B695-83F4860E0EBA}" type="slidenum">
              <a:rPr lang="es-MX"/>
              <a:pPr>
                <a:defRPr/>
              </a:pPr>
              <a:t>‹Nº›</a:t>
            </a:fld>
            <a:endParaRPr lang="es-MX"/>
          </a:p>
        </p:txBody>
      </p:sp>
    </p:spTree>
    <p:extLst>
      <p:ext uri="{BB962C8B-B14F-4D97-AF65-F5344CB8AC3E}">
        <p14:creationId xmlns:p14="http://schemas.microsoft.com/office/powerpoint/2010/main" val="7299610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s-MX"/>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MX"/>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4CE6A096-B8BC-44AF-B520-F860CB315EC3}" type="datetimeFigureOut">
              <a:rPr lang="es-MX"/>
              <a:pPr>
                <a:defRPr/>
              </a:pPr>
              <a:t>27/10/2022</a:t>
            </a:fld>
            <a:endParaRPr lang="es-MX"/>
          </a:p>
        </p:txBody>
      </p:sp>
      <p:sp>
        <p:nvSpPr>
          <p:cNvPr id="6" name="Footer Placeholder 4"/>
          <p:cNvSpPr>
            <a:spLocks noGrp="1"/>
          </p:cNvSpPr>
          <p:nvPr>
            <p:ph type="ftr" sz="quarter" idx="11"/>
          </p:nvPr>
        </p:nvSpPr>
        <p:spPr/>
        <p:txBody>
          <a:bodyPr/>
          <a:lstStyle>
            <a:lvl1pPr>
              <a:defRPr/>
            </a:lvl1pPr>
          </a:lstStyle>
          <a:p>
            <a:pPr>
              <a:defRPr/>
            </a:pPr>
            <a:endParaRPr lang="es-MX"/>
          </a:p>
        </p:txBody>
      </p:sp>
      <p:sp>
        <p:nvSpPr>
          <p:cNvPr id="7" name="Slide Number Placeholder 5"/>
          <p:cNvSpPr>
            <a:spLocks noGrp="1"/>
          </p:cNvSpPr>
          <p:nvPr>
            <p:ph type="sldNum" sz="quarter" idx="12"/>
          </p:nvPr>
        </p:nvSpPr>
        <p:spPr/>
        <p:txBody>
          <a:bodyPr/>
          <a:lstStyle>
            <a:lvl1pPr>
              <a:defRPr/>
            </a:lvl1pPr>
          </a:lstStyle>
          <a:p>
            <a:pPr>
              <a:defRPr/>
            </a:pPr>
            <a:fld id="{BE5795ED-1709-458D-BC16-CE6D57238C32}" type="slidenum">
              <a:rPr lang="es-MX"/>
              <a:pPr>
                <a:defRPr/>
              </a:pPr>
              <a:t>‹Nº›</a:t>
            </a:fld>
            <a:endParaRPr lang="es-MX"/>
          </a:p>
        </p:txBody>
      </p:sp>
    </p:spTree>
    <p:extLst>
      <p:ext uri="{BB962C8B-B14F-4D97-AF65-F5344CB8AC3E}">
        <p14:creationId xmlns:p14="http://schemas.microsoft.com/office/powerpoint/2010/main" val="10678253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s-MX"/>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MX"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C8C27BC8-08E7-4906-9CA1-04E2F905C889}" type="datetimeFigureOut">
              <a:rPr lang="es-MX"/>
              <a:pPr>
                <a:defRPr/>
              </a:pPr>
              <a:t>27/10/2022</a:t>
            </a:fld>
            <a:endParaRPr lang="es-MX"/>
          </a:p>
        </p:txBody>
      </p:sp>
      <p:sp>
        <p:nvSpPr>
          <p:cNvPr id="6" name="Footer Placeholder 4"/>
          <p:cNvSpPr>
            <a:spLocks noGrp="1"/>
          </p:cNvSpPr>
          <p:nvPr>
            <p:ph type="ftr" sz="quarter" idx="11"/>
          </p:nvPr>
        </p:nvSpPr>
        <p:spPr/>
        <p:txBody>
          <a:bodyPr/>
          <a:lstStyle>
            <a:lvl1pPr>
              <a:defRPr/>
            </a:lvl1pPr>
          </a:lstStyle>
          <a:p>
            <a:pPr>
              <a:defRPr/>
            </a:pPr>
            <a:endParaRPr lang="es-MX"/>
          </a:p>
        </p:txBody>
      </p:sp>
      <p:sp>
        <p:nvSpPr>
          <p:cNvPr id="7" name="Slide Number Placeholder 5"/>
          <p:cNvSpPr>
            <a:spLocks noGrp="1"/>
          </p:cNvSpPr>
          <p:nvPr>
            <p:ph type="sldNum" sz="quarter" idx="12"/>
          </p:nvPr>
        </p:nvSpPr>
        <p:spPr/>
        <p:txBody>
          <a:bodyPr/>
          <a:lstStyle>
            <a:lvl1pPr>
              <a:defRPr/>
            </a:lvl1pPr>
          </a:lstStyle>
          <a:p>
            <a:pPr>
              <a:defRPr/>
            </a:pPr>
            <a:fld id="{9B87EECF-1849-4C47-820C-70361FDD7324}" type="slidenum">
              <a:rPr lang="es-MX"/>
              <a:pPr>
                <a:defRPr/>
              </a:pPr>
              <a:t>‹Nº›</a:t>
            </a:fld>
            <a:endParaRPr lang="es-MX"/>
          </a:p>
        </p:txBody>
      </p:sp>
    </p:spTree>
    <p:extLst>
      <p:ext uri="{BB962C8B-B14F-4D97-AF65-F5344CB8AC3E}">
        <p14:creationId xmlns:p14="http://schemas.microsoft.com/office/powerpoint/2010/main" val="9550617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s-MX"/>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MX"/>
          </a:p>
        </p:txBody>
      </p:sp>
      <p:sp>
        <p:nvSpPr>
          <p:cNvPr id="4" name="Date Placeholder 3"/>
          <p:cNvSpPr>
            <a:spLocks noGrp="1"/>
          </p:cNvSpPr>
          <p:nvPr>
            <p:ph type="dt" sz="half" idx="10"/>
          </p:nvPr>
        </p:nvSpPr>
        <p:spPr/>
        <p:txBody>
          <a:bodyPr/>
          <a:lstStyle>
            <a:lvl1pPr>
              <a:defRPr/>
            </a:lvl1pPr>
          </a:lstStyle>
          <a:p>
            <a:pPr>
              <a:defRPr/>
            </a:pPr>
            <a:fld id="{638878D7-8BF0-4616-BA06-FA72B5C93F00}" type="datetimeFigureOut">
              <a:rPr lang="es-MX"/>
              <a:pPr>
                <a:defRPr/>
              </a:pPr>
              <a:t>27/10/2022</a:t>
            </a:fld>
            <a:endParaRPr lang="es-MX"/>
          </a:p>
        </p:txBody>
      </p:sp>
      <p:sp>
        <p:nvSpPr>
          <p:cNvPr id="5" name="Footer Placeholder 4"/>
          <p:cNvSpPr>
            <a:spLocks noGrp="1"/>
          </p:cNvSpPr>
          <p:nvPr>
            <p:ph type="ftr" sz="quarter" idx="11"/>
          </p:nvPr>
        </p:nvSpPr>
        <p:spPr/>
        <p:txBody>
          <a:bodyPr/>
          <a:lstStyle>
            <a:lvl1pPr>
              <a:defRPr/>
            </a:lvl1pPr>
          </a:lstStyle>
          <a:p>
            <a:pPr>
              <a:defRPr/>
            </a:pPr>
            <a:endParaRPr lang="es-MX"/>
          </a:p>
        </p:txBody>
      </p:sp>
      <p:sp>
        <p:nvSpPr>
          <p:cNvPr id="6" name="Slide Number Placeholder 5"/>
          <p:cNvSpPr>
            <a:spLocks noGrp="1"/>
          </p:cNvSpPr>
          <p:nvPr>
            <p:ph type="sldNum" sz="quarter" idx="12"/>
          </p:nvPr>
        </p:nvSpPr>
        <p:spPr/>
        <p:txBody>
          <a:bodyPr/>
          <a:lstStyle>
            <a:lvl1pPr>
              <a:defRPr/>
            </a:lvl1pPr>
          </a:lstStyle>
          <a:p>
            <a:pPr>
              <a:defRPr/>
            </a:pPr>
            <a:fld id="{056A3068-0EFF-4C99-86AA-6F51C9CDD040}" type="slidenum">
              <a:rPr lang="es-MX"/>
              <a:pPr>
                <a:defRPr/>
              </a:pPr>
              <a:t>‹Nº›</a:t>
            </a:fld>
            <a:endParaRPr lang="es-MX"/>
          </a:p>
        </p:txBody>
      </p:sp>
    </p:spTree>
    <p:extLst>
      <p:ext uri="{BB962C8B-B14F-4D97-AF65-F5344CB8AC3E}">
        <p14:creationId xmlns:p14="http://schemas.microsoft.com/office/powerpoint/2010/main" val="13322686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s-MX"/>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MX"/>
          </a:p>
        </p:txBody>
      </p:sp>
      <p:sp>
        <p:nvSpPr>
          <p:cNvPr id="4" name="Date Placeholder 3"/>
          <p:cNvSpPr>
            <a:spLocks noGrp="1"/>
          </p:cNvSpPr>
          <p:nvPr>
            <p:ph type="dt" sz="half" idx="10"/>
          </p:nvPr>
        </p:nvSpPr>
        <p:spPr/>
        <p:txBody>
          <a:bodyPr/>
          <a:lstStyle>
            <a:lvl1pPr>
              <a:defRPr/>
            </a:lvl1pPr>
          </a:lstStyle>
          <a:p>
            <a:pPr>
              <a:defRPr/>
            </a:pPr>
            <a:fld id="{81884352-2787-4F59-9E11-E4E0785992EA}" type="datetimeFigureOut">
              <a:rPr lang="es-MX"/>
              <a:pPr>
                <a:defRPr/>
              </a:pPr>
              <a:t>27/10/2022</a:t>
            </a:fld>
            <a:endParaRPr lang="es-MX"/>
          </a:p>
        </p:txBody>
      </p:sp>
      <p:sp>
        <p:nvSpPr>
          <p:cNvPr id="5" name="Footer Placeholder 4"/>
          <p:cNvSpPr>
            <a:spLocks noGrp="1"/>
          </p:cNvSpPr>
          <p:nvPr>
            <p:ph type="ftr" sz="quarter" idx="11"/>
          </p:nvPr>
        </p:nvSpPr>
        <p:spPr/>
        <p:txBody>
          <a:bodyPr/>
          <a:lstStyle>
            <a:lvl1pPr>
              <a:defRPr/>
            </a:lvl1pPr>
          </a:lstStyle>
          <a:p>
            <a:pPr>
              <a:defRPr/>
            </a:pPr>
            <a:endParaRPr lang="es-MX"/>
          </a:p>
        </p:txBody>
      </p:sp>
      <p:sp>
        <p:nvSpPr>
          <p:cNvPr id="6" name="Slide Number Placeholder 5"/>
          <p:cNvSpPr>
            <a:spLocks noGrp="1"/>
          </p:cNvSpPr>
          <p:nvPr>
            <p:ph type="sldNum" sz="quarter" idx="12"/>
          </p:nvPr>
        </p:nvSpPr>
        <p:spPr/>
        <p:txBody>
          <a:bodyPr/>
          <a:lstStyle>
            <a:lvl1pPr>
              <a:defRPr/>
            </a:lvl1pPr>
          </a:lstStyle>
          <a:p>
            <a:pPr>
              <a:defRPr/>
            </a:pPr>
            <a:fld id="{698AEA11-5D40-4137-947B-EFB884D4F441}" type="slidenum">
              <a:rPr lang="es-MX"/>
              <a:pPr>
                <a:defRPr/>
              </a:pPr>
              <a:t>‹Nº›</a:t>
            </a:fld>
            <a:endParaRPr lang="es-MX"/>
          </a:p>
        </p:txBody>
      </p:sp>
    </p:spTree>
    <p:extLst>
      <p:ext uri="{BB962C8B-B14F-4D97-AF65-F5344CB8AC3E}">
        <p14:creationId xmlns:p14="http://schemas.microsoft.com/office/powerpoint/2010/main" val="14311062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s-MX" smtClean="0"/>
              <a:t>Click to edit Master title style</a:t>
            </a:r>
            <a:endParaRPr lang="es-MX" altLang="es-MX" smtClean="0"/>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s-MX" smtClean="0"/>
              <a:t>Click to edit Master text styles</a:t>
            </a:r>
          </a:p>
          <a:p>
            <a:pPr lvl="1"/>
            <a:r>
              <a:rPr lang="en-US" altLang="es-MX" smtClean="0"/>
              <a:t>Second level</a:t>
            </a:r>
          </a:p>
          <a:p>
            <a:pPr lvl="2"/>
            <a:r>
              <a:rPr lang="en-US" altLang="es-MX" smtClean="0"/>
              <a:t>Third level</a:t>
            </a:r>
          </a:p>
          <a:p>
            <a:pPr lvl="3"/>
            <a:r>
              <a:rPr lang="en-US" altLang="es-MX" smtClean="0"/>
              <a:t>Fourth level</a:t>
            </a:r>
          </a:p>
          <a:p>
            <a:pPr lvl="4"/>
            <a:r>
              <a:rPr lang="en-US" altLang="es-MX" smtClean="0"/>
              <a:t>Fifth level</a:t>
            </a:r>
            <a:endParaRPr lang="es-MX" altLang="es-MX"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smtClean="0">
                <a:solidFill>
                  <a:schemeClr val="tx1">
                    <a:tint val="75000"/>
                  </a:schemeClr>
                </a:solidFill>
                <a:latin typeface="+mn-lt"/>
              </a:defRPr>
            </a:lvl1pPr>
          </a:lstStyle>
          <a:p>
            <a:pPr>
              <a:defRPr/>
            </a:pPr>
            <a:fld id="{01B52B61-E536-446F-8841-A4A99E23C6AF}" type="datetimeFigureOut">
              <a:rPr lang="es-MX"/>
              <a:pPr>
                <a:defRPr/>
              </a:pPr>
              <a:t>27/10/2022</a:t>
            </a:fld>
            <a:endParaRPr lang="es-MX"/>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es-MX"/>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eaLnBrk="1" fontAlgn="auto" hangingPunct="1">
              <a:spcBef>
                <a:spcPts val="0"/>
              </a:spcBef>
              <a:spcAft>
                <a:spcPts val="0"/>
              </a:spcAft>
              <a:defRPr sz="1200" smtClean="0">
                <a:solidFill>
                  <a:schemeClr val="tx1">
                    <a:tint val="75000"/>
                  </a:schemeClr>
                </a:solidFill>
                <a:latin typeface="+mn-lt"/>
              </a:defRPr>
            </a:lvl1pPr>
          </a:lstStyle>
          <a:p>
            <a:pPr>
              <a:defRPr/>
            </a:pPr>
            <a:fld id="{C05D3EAD-1303-4F78-B110-86C5ACA6A2F4}" type="slidenum">
              <a:rPr lang="es-MX"/>
              <a:pPr>
                <a:defRPr/>
              </a:pPr>
              <a:t>‹Nº›</a:t>
            </a:fld>
            <a:endParaRPr lang="es-MX"/>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anose="020F0502020204030204" pitchFamily="34" charset="0"/>
        </a:defRPr>
      </a:lvl2pPr>
      <a:lvl3pPr algn="ctr" rtl="0" fontAlgn="base">
        <a:spcBef>
          <a:spcPct val="0"/>
        </a:spcBef>
        <a:spcAft>
          <a:spcPct val="0"/>
        </a:spcAft>
        <a:defRPr sz="4400">
          <a:solidFill>
            <a:schemeClr val="tx1"/>
          </a:solidFill>
          <a:latin typeface="Calibri" panose="020F0502020204030204" pitchFamily="34" charset="0"/>
        </a:defRPr>
      </a:lvl3pPr>
      <a:lvl4pPr algn="ctr" rtl="0" fontAlgn="base">
        <a:spcBef>
          <a:spcPct val="0"/>
        </a:spcBef>
        <a:spcAft>
          <a:spcPct val="0"/>
        </a:spcAft>
        <a:defRPr sz="4400">
          <a:solidFill>
            <a:schemeClr val="tx1"/>
          </a:solidFill>
          <a:latin typeface="Calibri" panose="020F0502020204030204" pitchFamily="34" charset="0"/>
        </a:defRPr>
      </a:lvl4pPr>
      <a:lvl5pPr algn="ctr" rtl="0" fontAlgn="base">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wmf"/></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3.wmf"/><Relationship Id="rId5" Type="http://schemas.openxmlformats.org/officeDocument/2006/relationships/oleObject" Target="../embeddings/oleObject3.bin"/><Relationship Id="rId4" Type="http://schemas.openxmlformats.org/officeDocument/2006/relationships/image" Target="../media/image2.wmf"/></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4.wmf"/><Relationship Id="rId4" Type="http://schemas.openxmlformats.org/officeDocument/2006/relationships/oleObject" Target="../embeddings/oleObject4.bin"/></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5.wmf"/></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6.wmf"/><Relationship Id="rId5" Type="http://schemas.openxmlformats.org/officeDocument/2006/relationships/oleObject" Target="../embeddings/oleObject7.bin"/><Relationship Id="rId4" Type="http://schemas.openxmlformats.org/officeDocument/2006/relationships/image" Target="../media/image4.wmf"/></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image" Target="../media/image8.wmf"/><Relationship Id="rId5" Type="http://schemas.openxmlformats.org/officeDocument/2006/relationships/oleObject" Target="../embeddings/oleObject9.bin"/><Relationship Id="rId4" Type="http://schemas.openxmlformats.org/officeDocument/2006/relationships/image" Target="../media/image7.wmf"/></Relationships>
</file>

<file path=ppt/slides/_rels/slide7.xml.rels><?xml version="1.0" encoding="UTF-8" standalone="yes"?>
<Relationships xmlns="http://schemas.openxmlformats.org/package/2006/relationships"><Relationship Id="rId8" Type="http://schemas.openxmlformats.org/officeDocument/2006/relationships/image" Target="../media/image7.wmf"/><Relationship Id="rId3" Type="http://schemas.openxmlformats.org/officeDocument/2006/relationships/oleObject" Target="../embeddings/oleObject10.bin"/><Relationship Id="rId7"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image" Target="../media/image10.wmf"/><Relationship Id="rId5" Type="http://schemas.openxmlformats.org/officeDocument/2006/relationships/oleObject" Target="../embeddings/oleObject11.bin"/><Relationship Id="rId4" Type="http://schemas.openxmlformats.org/officeDocument/2006/relationships/image" Target="../media/image9.wmf"/></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16.bin"/><Relationship Id="rId3" Type="http://schemas.openxmlformats.org/officeDocument/2006/relationships/oleObject" Target="../embeddings/oleObject13.bin"/><Relationship Id="rId7" Type="http://schemas.openxmlformats.org/officeDocument/2006/relationships/image" Target="../media/image11.wmf"/><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oleObject" Target="../embeddings/oleObject15.bin"/><Relationship Id="rId5" Type="http://schemas.openxmlformats.org/officeDocument/2006/relationships/oleObject" Target="../embeddings/oleObject14.bin"/><Relationship Id="rId4" Type="http://schemas.openxmlformats.org/officeDocument/2006/relationships/image" Target="../media/image10.wmf"/><Relationship Id="rId9" Type="http://schemas.openxmlformats.org/officeDocument/2006/relationships/image" Target="../media/image12.wmf"/></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19.bin"/><Relationship Id="rId13" Type="http://schemas.openxmlformats.org/officeDocument/2006/relationships/image" Target="../media/image16.wmf"/><Relationship Id="rId18" Type="http://schemas.openxmlformats.org/officeDocument/2006/relationships/oleObject" Target="../embeddings/oleObject24.bin"/><Relationship Id="rId3" Type="http://schemas.openxmlformats.org/officeDocument/2006/relationships/notesSlide" Target="../notesSlides/notesSlide2.xml"/><Relationship Id="rId7" Type="http://schemas.openxmlformats.org/officeDocument/2006/relationships/image" Target="../media/image13.wmf"/><Relationship Id="rId12" Type="http://schemas.openxmlformats.org/officeDocument/2006/relationships/oleObject" Target="../embeddings/oleObject21.bin"/><Relationship Id="rId17" Type="http://schemas.openxmlformats.org/officeDocument/2006/relationships/image" Target="../media/image18.wmf"/><Relationship Id="rId2" Type="http://schemas.openxmlformats.org/officeDocument/2006/relationships/slideLayout" Target="../slideLayouts/slideLayout2.xml"/><Relationship Id="rId16" Type="http://schemas.openxmlformats.org/officeDocument/2006/relationships/oleObject" Target="../embeddings/oleObject23.bin"/><Relationship Id="rId1" Type="http://schemas.openxmlformats.org/officeDocument/2006/relationships/vmlDrawing" Target="../drawings/vmlDrawing9.vml"/><Relationship Id="rId6" Type="http://schemas.openxmlformats.org/officeDocument/2006/relationships/oleObject" Target="../embeddings/oleObject18.bin"/><Relationship Id="rId11" Type="http://schemas.openxmlformats.org/officeDocument/2006/relationships/image" Target="../media/image15.wmf"/><Relationship Id="rId5" Type="http://schemas.openxmlformats.org/officeDocument/2006/relationships/image" Target="../media/image7.wmf"/><Relationship Id="rId15" Type="http://schemas.openxmlformats.org/officeDocument/2006/relationships/image" Target="../media/image17.wmf"/><Relationship Id="rId10" Type="http://schemas.openxmlformats.org/officeDocument/2006/relationships/oleObject" Target="../embeddings/oleObject20.bin"/><Relationship Id="rId19" Type="http://schemas.openxmlformats.org/officeDocument/2006/relationships/image" Target="../media/image19.wmf"/><Relationship Id="rId4" Type="http://schemas.openxmlformats.org/officeDocument/2006/relationships/oleObject" Target="../embeddings/oleObject17.bin"/><Relationship Id="rId9" Type="http://schemas.openxmlformats.org/officeDocument/2006/relationships/image" Target="../media/image14.wmf"/><Relationship Id="rId14" Type="http://schemas.openxmlformats.org/officeDocument/2006/relationships/oleObject" Target="../embeddings/oleObject22.bin"/></Relationships>
</file>

<file path=ppt/slides/_rels/slide10.xml.rels><?xml version="1.0" encoding="UTF-8" standalone="yes"?>
<Relationships xmlns="http://schemas.openxmlformats.org/package/2006/relationships"><Relationship Id="rId8" Type="http://schemas.openxmlformats.org/officeDocument/2006/relationships/image" Target="../media/image22.wmf"/><Relationship Id="rId3" Type="http://schemas.openxmlformats.org/officeDocument/2006/relationships/oleObject" Target="../embeddings/oleObject25.bin"/><Relationship Id="rId7" Type="http://schemas.openxmlformats.org/officeDocument/2006/relationships/oleObject" Target="../embeddings/oleObject27.bin"/><Relationship Id="rId12" Type="http://schemas.openxmlformats.org/officeDocument/2006/relationships/image" Target="../media/image24.wmf"/><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openxmlformats.org/officeDocument/2006/relationships/image" Target="../media/image21.wmf"/><Relationship Id="rId11" Type="http://schemas.openxmlformats.org/officeDocument/2006/relationships/oleObject" Target="../embeddings/oleObject29.bin"/><Relationship Id="rId5" Type="http://schemas.openxmlformats.org/officeDocument/2006/relationships/oleObject" Target="../embeddings/oleObject26.bin"/><Relationship Id="rId10" Type="http://schemas.openxmlformats.org/officeDocument/2006/relationships/image" Target="../media/image23.wmf"/><Relationship Id="rId4" Type="http://schemas.openxmlformats.org/officeDocument/2006/relationships/image" Target="../media/image20.wmf"/><Relationship Id="rId9" Type="http://schemas.openxmlformats.org/officeDocument/2006/relationships/oleObject" Target="../embeddings/oleObject28.bin"/></Relationships>
</file>

<file path=ppt/slides/_rels/slide11.xml.rels><?xml version="1.0" encoding="UTF-8" standalone="yes"?>
<Relationships xmlns="http://schemas.openxmlformats.org/package/2006/relationships"><Relationship Id="rId8" Type="http://schemas.openxmlformats.org/officeDocument/2006/relationships/image" Target="../media/image27.wmf"/><Relationship Id="rId3" Type="http://schemas.openxmlformats.org/officeDocument/2006/relationships/oleObject" Target="../embeddings/oleObject30.bin"/><Relationship Id="rId7" Type="http://schemas.openxmlformats.org/officeDocument/2006/relationships/oleObject" Target="../embeddings/oleObject32.bin"/><Relationship Id="rId12" Type="http://schemas.openxmlformats.org/officeDocument/2006/relationships/image" Target="../media/image28.wmf"/><Relationship Id="rId2" Type="http://schemas.openxmlformats.org/officeDocument/2006/relationships/slideLayout" Target="../slideLayouts/slideLayout2.xml"/><Relationship Id="rId1" Type="http://schemas.openxmlformats.org/officeDocument/2006/relationships/vmlDrawing" Target="../drawings/vmlDrawing11.vml"/><Relationship Id="rId6" Type="http://schemas.openxmlformats.org/officeDocument/2006/relationships/image" Target="../media/image26.wmf"/><Relationship Id="rId11" Type="http://schemas.openxmlformats.org/officeDocument/2006/relationships/oleObject" Target="../embeddings/oleObject34.bin"/><Relationship Id="rId5" Type="http://schemas.openxmlformats.org/officeDocument/2006/relationships/oleObject" Target="../embeddings/oleObject31.bin"/><Relationship Id="rId10" Type="http://schemas.openxmlformats.org/officeDocument/2006/relationships/image" Target="../media/image22.wmf"/><Relationship Id="rId4" Type="http://schemas.openxmlformats.org/officeDocument/2006/relationships/image" Target="../media/image25.wmf"/><Relationship Id="rId9" Type="http://schemas.openxmlformats.org/officeDocument/2006/relationships/oleObject" Target="../embeddings/oleObject33.bin"/></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Layout" Target="../slideLayouts/slideLayout2.xml"/><Relationship Id="rId1" Type="http://schemas.openxmlformats.org/officeDocument/2006/relationships/vmlDrawing" Target="../drawings/vmlDrawing12.vml"/><Relationship Id="rId6" Type="http://schemas.openxmlformats.org/officeDocument/2006/relationships/image" Target="../media/image30.wmf"/><Relationship Id="rId5" Type="http://schemas.openxmlformats.org/officeDocument/2006/relationships/oleObject" Target="../embeddings/oleObject36.bin"/><Relationship Id="rId4" Type="http://schemas.openxmlformats.org/officeDocument/2006/relationships/image" Target="../media/image29.w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ángulo 5"/>
          <p:cNvSpPr>
            <a:spLocks noChangeArrowheads="1"/>
          </p:cNvSpPr>
          <p:nvPr/>
        </p:nvSpPr>
        <p:spPr bwMode="auto">
          <a:xfrm>
            <a:off x="1666875" y="333375"/>
            <a:ext cx="5167313"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MX" altLang="es-MX" sz="2800"/>
              <a:t>Unidades típicas de concentración</a:t>
            </a:r>
          </a:p>
        </p:txBody>
      </p:sp>
      <p:graphicFrame>
        <p:nvGraphicFramePr>
          <p:cNvPr id="3075" name="Objeto 1"/>
          <p:cNvGraphicFramePr>
            <a:graphicFrameLocks noChangeAspect="1"/>
          </p:cNvGraphicFramePr>
          <p:nvPr/>
        </p:nvGraphicFramePr>
        <p:xfrm>
          <a:off x="1116013" y="1268413"/>
          <a:ext cx="6950075" cy="4608512"/>
        </p:xfrm>
        <a:graphic>
          <a:graphicData uri="http://schemas.openxmlformats.org/presentationml/2006/ole">
            <mc:AlternateContent xmlns:mc="http://schemas.openxmlformats.org/markup-compatibility/2006">
              <mc:Choice xmlns:v="urn:schemas-microsoft-com:vml" Requires="v">
                <p:oleObj spid="_x0000_s3076" name="Equation" r:id="rId3" imgW="3581280" imgH="2374560" progId="Equation.DSMT4">
                  <p:embed/>
                </p:oleObj>
              </mc:Choice>
              <mc:Fallback>
                <p:oleObj name="Equation" r:id="rId3" imgW="3581280" imgH="2374560" progId="Equation.DSMT4">
                  <p:embed/>
                  <p:pic>
                    <p:nvPicPr>
                      <p:cNvPr id="0" name="Objeto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6013" y="1268413"/>
                        <a:ext cx="6950075"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8" name="16 Objeto"/>
          <p:cNvGraphicFramePr>
            <a:graphicFrameLocks noChangeAspect="1"/>
          </p:cNvGraphicFramePr>
          <p:nvPr/>
        </p:nvGraphicFramePr>
        <p:xfrm>
          <a:off x="395288" y="908050"/>
          <a:ext cx="5181600" cy="4333875"/>
        </p:xfrm>
        <a:graphic>
          <a:graphicData uri="http://schemas.openxmlformats.org/presentationml/2006/ole">
            <mc:AlternateContent xmlns:mc="http://schemas.openxmlformats.org/markup-compatibility/2006">
              <mc:Choice xmlns:v="urn:schemas-microsoft-com:vml" Requires="v">
                <p:oleObj spid="_x0000_s4100" name="Equation" r:id="rId3" imgW="2552400" imgH="2133360" progId="Equation.DSMT4">
                  <p:embed/>
                </p:oleObj>
              </mc:Choice>
              <mc:Fallback>
                <p:oleObj name="Equation" r:id="rId3" imgW="2552400" imgH="2133360" progId="Equation.DSMT4">
                  <p:embed/>
                  <p:pic>
                    <p:nvPicPr>
                      <p:cNvPr id="0" name="16 Objet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288" y="908050"/>
                        <a:ext cx="5181600" cy="433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099" name="Objeto 4"/>
          <p:cNvGraphicFramePr>
            <a:graphicFrameLocks noChangeAspect="1"/>
          </p:cNvGraphicFramePr>
          <p:nvPr/>
        </p:nvGraphicFramePr>
        <p:xfrm>
          <a:off x="6300788" y="692150"/>
          <a:ext cx="1455737" cy="1008063"/>
        </p:xfrm>
        <a:graphic>
          <a:graphicData uri="http://schemas.openxmlformats.org/presentationml/2006/ole">
            <mc:AlternateContent xmlns:mc="http://schemas.openxmlformats.org/markup-compatibility/2006">
              <mc:Choice xmlns:v="urn:schemas-microsoft-com:vml" Requires="v">
                <p:oleObj spid="_x0000_s4101" name="Equation" r:id="rId5" imgW="660240" imgH="457200" progId="Equation.DSMT4">
                  <p:embed/>
                </p:oleObj>
              </mc:Choice>
              <mc:Fallback>
                <p:oleObj name="Equation" r:id="rId5" imgW="660240" imgH="457200" progId="Equation.DSMT4">
                  <p:embed/>
                  <p:pic>
                    <p:nvPicPr>
                      <p:cNvPr id="0" name="Objeto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00788" y="692150"/>
                        <a:ext cx="1455737"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763838" y="238125"/>
            <a:ext cx="3636962" cy="373063"/>
          </a:xfrm>
          <a:prstGeom prst="rect">
            <a:avLst/>
          </a:prstGeom>
        </p:spPr>
        <p:txBody>
          <a:bodyPr lIns="0" tIns="0" rIns="0" bIns="0">
            <a:spAutoFit/>
          </a:bodyPr>
          <a:lstStyle/>
          <a:p>
            <a:pPr marL="12700" eaLnBrk="1" fontAlgn="auto" hangingPunct="1">
              <a:lnSpc>
                <a:spcPts val="2855"/>
              </a:lnSpc>
              <a:spcBef>
                <a:spcPts val="0"/>
              </a:spcBef>
              <a:spcAft>
                <a:spcPts val="0"/>
              </a:spcAft>
              <a:defRPr/>
            </a:pPr>
            <a:r>
              <a:rPr lang="es-MX" sz="2400" b="1" dirty="0">
                <a:latin typeface="Arial"/>
                <a:cs typeface="Arial"/>
              </a:rPr>
              <a:t>Constante de </a:t>
            </a:r>
            <a:r>
              <a:rPr sz="2400" b="1" dirty="0" err="1">
                <a:latin typeface="Arial"/>
                <a:cs typeface="Arial"/>
              </a:rPr>
              <a:t>Eq</a:t>
            </a:r>
            <a:r>
              <a:rPr sz="2400" b="1" spc="-10" dirty="0" err="1">
                <a:latin typeface="Arial"/>
                <a:cs typeface="Arial"/>
              </a:rPr>
              <a:t>u</a:t>
            </a:r>
            <a:r>
              <a:rPr sz="2400" b="1" dirty="0" err="1">
                <a:latin typeface="Arial"/>
                <a:cs typeface="Arial"/>
              </a:rPr>
              <a:t>il</a:t>
            </a:r>
            <a:r>
              <a:rPr sz="2400" b="1" spc="-10" dirty="0" err="1">
                <a:latin typeface="Arial"/>
                <a:cs typeface="Arial"/>
              </a:rPr>
              <a:t>i</a:t>
            </a:r>
            <a:r>
              <a:rPr sz="2400" b="1" dirty="0" err="1">
                <a:latin typeface="Arial"/>
                <a:cs typeface="Arial"/>
              </a:rPr>
              <a:t>b</a:t>
            </a:r>
            <a:r>
              <a:rPr sz="2400" b="1" spc="-15" dirty="0" err="1">
                <a:latin typeface="Arial"/>
                <a:cs typeface="Arial"/>
              </a:rPr>
              <a:t>r</a:t>
            </a:r>
            <a:r>
              <a:rPr sz="2400" b="1" dirty="0" err="1">
                <a:latin typeface="Arial"/>
                <a:cs typeface="Arial"/>
              </a:rPr>
              <a:t>i</a:t>
            </a:r>
            <a:r>
              <a:rPr lang="es-MX" sz="2400" b="1" spc="-10" dirty="0">
                <a:latin typeface="Arial"/>
                <a:cs typeface="Arial"/>
              </a:rPr>
              <a:t>o</a:t>
            </a:r>
            <a:endParaRPr sz="2400" dirty="0">
              <a:latin typeface="Arial"/>
              <a:cs typeface="Arial"/>
            </a:endParaRPr>
          </a:p>
        </p:txBody>
      </p:sp>
      <p:sp>
        <p:nvSpPr>
          <p:cNvPr id="5123" name="object 3"/>
          <p:cNvSpPr txBox="1">
            <a:spLocks noChangeArrowheads="1"/>
          </p:cNvSpPr>
          <p:nvPr/>
        </p:nvSpPr>
        <p:spPr bwMode="auto">
          <a:xfrm>
            <a:off x="381000" y="841375"/>
            <a:ext cx="8077200" cy="338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r>
              <a:rPr lang="es-MX" altLang="es-MX" sz="2000">
                <a:latin typeface="Arial" panose="020B0604020202020204" pitchFamily="34" charset="0"/>
                <a:cs typeface="Arial" panose="020B0604020202020204" pitchFamily="34" charset="0"/>
              </a:rPr>
              <a:t>Para determinar la cantidad de cada compuesto que estará presente en el equilibrio, se debe conocer la constante de equilibrio (</a:t>
            </a:r>
            <a:r>
              <a:rPr lang="es-MX" altLang="es-MX" sz="2000" b="1" i="1">
                <a:latin typeface="Arial" panose="020B0604020202020204" pitchFamily="34" charset="0"/>
                <a:cs typeface="Arial" panose="020B0604020202020204" pitchFamily="34" charset="0"/>
              </a:rPr>
              <a:t>K</a:t>
            </a:r>
            <a:r>
              <a:rPr lang="es-MX" altLang="es-MX" sz="2000">
                <a:latin typeface="Arial" panose="020B0604020202020204" pitchFamily="34" charset="0"/>
                <a:cs typeface="Arial" panose="020B0604020202020204" pitchFamily="34" charset="0"/>
              </a:rPr>
              <a:t>). Para determinar la constante de equilibrio, debe considerar la ecuación genérica.</a:t>
            </a:r>
          </a:p>
          <a:p>
            <a:pPr algn="ctr" eaLnBrk="1" hangingPunct="1"/>
            <a:r>
              <a:rPr lang="es-MX" altLang="es-MX" sz="2000">
                <a:latin typeface="Arial" panose="020B0604020202020204" pitchFamily="34" charset="0"/>
                <a:cs typeface="Arial" panose="020B0604020202020204" pitchFamily="34" charset="0"/>
              </a:rPr>
              <a:t>aA + bB &lt;--&gt; cC + dD</a:t>
            </a:r>
          </a:p>
          <a:p>
            <a:pPr algn="just" eaLnBrk="1" hangingPunct="1"/>
            <a:endParaRPr lang="es-MX" altLang="es-MX" sz="2000">
              <a:latin typeface="Arial" panose="020B0604020202020204" pitchFamily="34" charset="0"/>
              <a:cs typeface="Arial" panose="020B0604020202020204" pitchFamily="34" charset="0"/>
            </a:endParaRPr>
          </a:p>
          <a:p>
            <a:pPr algn="just" eaLnBrk="1" hangingPunct="1"/>
            <a:r>
              <a:rPr lang="es-MX" altLang="es-MX" sz="2000">
                <a:latin typeface="Arial" panose="020B0604020202020204" pitchFamily="34" charset="0"/>
                <a:cs typeface="Arial" panose="020B0604020202020204" pitchFamily="34" charset="0"/>
              </a:rPr>
              <a:t>Las letras mayúsculas son las concentraciones molares de los reactivos y productos. Las letras minúsculas son los coeficientes que equilibran la ecuación. Usar la siguiente ecuación para determinar la constante de equilibrio (</a:t>
            </a:r>
            <a:r>
              <a:rPr lang="es-MX" altLang="es-MX" sz="2000" b="1" i="1">
                <a:latin typeface="Arial" panose="020B0604020202020204" pitchFamily="34" charset="0"/>
                <a:cs typeface="Arial" panose="020B0604020202020204" pitchFamily="34" charset="0"/>
              </a:rPr>
              <a:t>K</a:t>
            </a:r>
            <a:r>
              <a:rPr lang="es-MX" altLang="es-MX" sz="2000">
                <a:latin typeface="Arial" panose="020B0604020202020204" pitchFamily="34" charset="0"/>
                <a:cs typeface="Arial" panose="020B0604020202020204" pitchFamily="34" charset="0"/>
              </a:rPr>
              <a:t>).</a:t>
            </a:r>
          </a:p>
          <a:p>
            <a:pPr algn="just" eaLnBrk="1" hangingPunct="1"/>
            <a:endParaRPr lang="es-MX" altLang="es-MX" sz="2000">
              <a:latin typeface="Arial" panose="020B0604020202020204" pitchFamily="34" charset="0"/>
              <a:cs typeface="Arial" panose="020B0604020202020204" pitchFamily="34" charset="0"/>
            </a:endParaRPr>
          </a:p>
        </p:txBody>
      </p:sp>
      <p:graphicFrame>
        <p:nvGraphicFramePr>
          <p:cNvPr id="5124" name="Objeto 5"/>
          <p:cNvGraphicFramePr>
            <a:graphicFrameLocks noChangeAspect="1"/>
          </p:cNvGraphicFramePr>
          <p:nvPr/>
        </p:nvGraphicFramePr>
        <p:xfrm>
          <a:off x="2819400" y="4456113"/>
          <a:ext cx="2265363" cy="1397000"/>
        </p:xfrm>
        <a:graphic>
          <a:graphicData uri="http://schemas.openxmlformats.org/presentationml/2006/ole">
            <mc:AlternateContent xmlns:mc="http://schemas.openxmlformats.org/markup-compatibility/2006">
              <mc:Choice xmlns:v="urn:schemas-microsoft-com:vml" Requires="v">
                <p:oleObj spid="_x0000_s5136" name="Equation" r:id="rId4" imgW="927000" imgH="533160" progId="Equation.DSMT4">
                  <p:embed/>
                </p:oleObj>
              </mc:Choice>
              <mc:Fallback>
                <p:oleObj name="Equation" r:id="rId4" imgW="927000" imgH="533160" progId="Equation.DSMT4">
                  <p:embed/>
                  <p:pic>
                    <p:nvPicPr>
                      <p:cNvPr id="0" name="Objeto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19400" y="4456113"/>
                        <a:ext cx="2265363" cy="139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125" name="CuadroTexto 6"/>
          <p:cNvSpPr txBox="1">
            <a:spLocks noChangeArrowheads="1"/>
          </p:cNvSpPr>
          <p:nvPr/>
        </p:nvSpPr>
        <p:spPr bwMode="auto">
          <a:xfrm>
            <a:off x="1600200" y="4730750"/>
            <a:ext cx="857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MX" altLang="es-MX" sz="1000">
                <a:latin typeface="Times New Roman" panose="02020603050405020304" pitchFamily="18" charset="0"/>
                <a:cs typeface="Times New Roman" panose="02020603050405020304" pitchFamily="18" charset="0"/>
              </a:rPr>
              <a:t>Constante de equilibrio</a:t>
            </a:r>
          </a:p>
        </p:txBody>
      </p:sp>
      <p:sp>
        <p:nvSpPr>
          <p:cNvPr id="5126" name="CuadroTexto 7"/>
          <p:cNvSpPr txBox="1">
            <a:spLocks noChangeArrowheads="1"/>
          </p:cNvSpPr>
          <p:nvPr/>
        </p:nvSpPr>
        <p:spPr bwMode="auto">
          <a:xfrm>
            <a:off x="3505200" y="4141788"/>
            <a:ext cx="14319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MX" altLang="es-MX" sz="1000">
                <a:latin typeface="Times New Roman" panose="02020603050405020304" pitchFamily="18" charset="0"/>
                <a:cs typeface="Times New Roman" panose="02020603050405020304" pitchFamily="18" charset="0"/>
              </a:rPr>
              <a:t>Los corchetes indican la concentración en moles</a:t>
            </a:r>
          </a:p>
        </p:txBody>
      </p:sp>
      <p:sp>
        <p:nvSpPr>
          <p:cNvPr id="5127" name="CuadroTexto 8"/>
          <p:cNvSpPr txBox="1">
            <a:spLocks noChangeArrowheads="1"/>
          </p:cNvSpPr>
          <p:nvPr/>
        </p:nvSpPr>
        <p:spPr bwMode="auto">
          <a:xfrm>
            <a:off x="5181600" y="4776788"/>
            <a:ext cx="2286000"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r>
              <a:rPr lang="es-MX" altLang="es-MX" sz="1000" b="1">
                <a:latin typeface="Times New Roman" panose="02020603050405020304" pitchFamily="18" charset="0"/>
                <a:cs typeface="Times New Roman" panose="02020603050405020304" pitchFamily="18" charset="0"/>
              </a:rPr>
              <a:t>Lado derecho de la ecuación arriba (numerador)</a:t>
            </a:r>
            <a:r>
              <a:rPr lang="es-MX" altLang="es-MX" sz="1000">
                <a:latin typeface="Times New Roman" panose="02020603050405020304" pitchFamily="18" charset="0"/>
                <a:cs typeface="Times New Roman" panose="02020603050405020304" pitchFamily="18" charset="0"/>
              </a:rPr>
              <a:t>.</a:t>
            </a:r>
          </a:p>
          <a:p>
            <a:pPr algn="just" eaLnBrk="1" hangingPunct="1"/>
            <a:r>
              <a:rPr lang="es-MX" altLang="es-MX" sz="1000">
                <a:latin typeface="Times New Roman" panose="02020603050405020304" pitchFamily="18" charset="0"/>
                <a:cs typeface="Times New Roman" panose="02020603050405020304" pitchFamily="18" charset="0"/>
              </a:rPr>
              <a:t> </a:t>
            </a:r>
          </a:p>
          <a:p>
            <a:pPr algn="just" eaLnBrk="1" hangingPunct="1"/>
            <a:r>
              <a:rPr lang="es-MX" altLang="es-MX" sz="1000" b="1">
                <a:latin typeface="Times New Roman" panose="02020603050405020304" pitchFamily="18" charset="0"/>
                <a:cs typeface="Times New Roman" panose="02020603050405020304" pitchFamily="18" charset="0"/>
              </a:rPr>
              <a:t>Lado izquierdo de la ecuación abajo (denominador)</a:t>
            </a:r>
          </a:p>
        </p:txBody>
      </p:sp>
      <p:sp>
        <p:nvSpPr>
          <p:cNvPr id="5128" name="CuadroTexto 9"/>
          <p:cNvSpPr txBox="1">
            <a:spLocks noChangeArrowheads="1"/>
          </p:cNvSpPr>
          <p:nvPr/>
        </p:nvSpPr>
        <p:spPr bwMode="auto">
          <a:xfrm>
            <a:off x="3200400" y="5943600"/>
            <a:ext cx="224313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r>
              <a:rPr lang="es-MX" altLang="es-MX" sz="1000">
                <a:latin typeface="Times New Roman" panose="02020603050405020304" pitchFamily="18" charset="0"/>
                <a:cs typeface="Times New Roman" panose="02020603050405020304" pitchFamily="18" charset="0"/>
              </a:rPr>
              <a:t>Los </a:t>
            </a:r>
            <a:r>
              <a:rPr lang="es-MX" altLang="es-MX" sz="1000" b="1" i="1">
                <a:latin typeface="Times New Roman" panose="02020603050405020304" pitchFamily="18" charset="0"/>
                <a:cs typeface="Times New Roman" panose="02020603050405020304" pitchFamily="18" charset="0"/>
              </a:rPr>
              <a:t>índices exponentes</a:t>
            </a:r>
            <a:r>
              <a:rPr lang="es-MX" altLang="es-MX" sz="1000">
                <a:latin typeface="Times New Roman" panose="02020603050405020304" pitchFamily="18" charset="0"/>
                <a:cs typeface="Times New Roman" panose="02020603050405020304" pitchFamily="18" charset="0"/>
              </a:rPr>
              <a:t>, son  los números que aparecen antes de cada sustancia o componente químico en la formula química</a:t>
            </a:r>
          </a:p>
        </p:txBody>
      </p:sp>
      <p:cxnSp>
        <p:nvCxnSpPr>
          <p:cNvPr id="12" name="Conector recto de flecha 11"/>
          <p:cNvCxnSpPr/>
          <p:nvPr/>
        </p:nvCxnSpPr>
        <p:spPr>
          <a:xfrm flipH="1">
            <a:off x="4322763" y="4456113"/>
            <a:ext cx="96837" cy="19208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Conector recto de flecha 13"/>
          <p:cNvCxnSpPr/>
          <p:nvPr/>
        </p:nvCxnSpPr>
        <p:spPr>
          <a:xfrm flipH="1">
            <a:off x="4800600" y="4930775"/>
            <a:ext cx="45720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Conector recto de flecha 15"/>
          <p:cNvCxnSpPr/>
          <p:nvPr/>
        </p:nvCxnSpPr>
        <p:spPr>
          <a:xfrm flipH="1">
            <a:off x="4814888" y="5481638"/>
            <a:ext cx="45720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Conector recto de flecha 17"/>
          <p:cNvCxnSpPr/>
          <p:nvPr/>
        </p:nvCxnSpPr>
        <p:spPr>
          <a:xfrm flipV="1">
            <a:off x="4114800" y="5357813"/>
            <a:ext cx="0" cy="66198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Conector recto de flecha 18"/>
          <p:cNvCxnSpPr/>
          <p:nvPr/>
        </p:nvCxnSpPr>
        <p:spPr>
          <a:xfrm flipV="1">
            <a:off x="4419600" y="5357813"/>
            <a:ext cx="395288" cy="72548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Conector recto de flecha 24"/>
          <p:cNvCxnSpPr/>
          <p:nvPr/>
        </p:nvCxnSpPr>
        <p:spPr>
          <a:xfrm flipH="1" flipV="1">
            <a:off x="3276600" y="2362200"/>
            <a:ext cx="838200" cy="28956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Conector recto de flecha 26"/>
          <p:cNvCxnSpPr/>
          <p:nvPr/>
        </p:nvCxnSpPr>
        <p:spPr>
          <a:xfrm flipV="1">
            <a:off x="4913313" y="2362200"/>
            <a:ext cx="441325" cy="21907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170" name="Objeto 3"/>
          <p:cNvGraphicFramePr>
            <a:graphicFrameLocks noChangeAspect="1"/>
          </p:cNvGraphicFramePr>
          <p:nvPr/>
        </p:nvGraphicFramePr>
        <p:xfrm>
          <a:off x="2219325" y="1773238"/>
          <a:ext cx="4598988" cy="3352800"/>
        </p:xfrm>
        <a:graphic>
          <a:graphicData uri="http://schemas.openxmlformats.org/presentationml/2006/ole">
            <mc:AlternateContent xmlns:mc="http://schemas.openxmlformats.org/markup-compatibility/2006">
              <mc:Choice xmlns:v="urn:schemas-microsoft-com:vml" Requires="v">
                <p:oleObj spid="_x0000_s7172" name="Equation" r:id="rId3" imgW="1638000" imgH="1193760" progId="Equation.DSMT4">
                  <p:embed/>
                </p:oleObj>
              </mc:Choice>
              <mc:Fallback>
                <p:oleObj name="Equation" r:id="rId3" imgW="1638000" imgH="1193760" progId="Equation.DSMT4">
                  <p:embed/>
                  <p:pic>
                    <p:nvPicPr>
                      <p:cNvPr id="0" name="Objeto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19325" y="1773238"/>
                        <a:ext cx="459898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171" name="CuadroTexto 2"/>
          <p:cNvSpPr txBox="1">
            <a:spLocks noChangeArrowheads="1"/>
          </p:cNvSpPr>
          <p:nvPr/>
        </p:nvSpPr>
        <p:spPr bwMode="auto">
          <a:xfrm>
            <a:off x="179388" y="404813"/>
            <a:ext cx="8678862"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MX" altLang="es-MX" sz="2400">
                <a:latin typeface="Times New Roman" panose="02020603050405020304" pitchFamily="18" charset="0"/>
                <a:cs typeface="Times New Roman" panose="02020603050405020304" pitchFamily="18" charset="0"/>
              </a:rPr>
              <a:t>Las ecuaciones mas importantes de la geoquímica-termodinámica</a:t>
            </a:r>
          </a:p>
          <a:p>
            <a:pPr eaLnBrk="1" hangingPunct="1"/>
            <a:r>
              <a:rPr lang="es-MX" altLang="es-MX" sz="2400">
                <a:latin typeface="Times New Roman" panose="02020603050405020304" pitchFamily="18" charset="0"/>
                <a:cs typeface="Times New Roman" panose="02020603050405020304" pitchFamily="18" charset="0"/>
              </a:rPr>
              <a:t>Tenemos dos expresiones o ecuaciones para la energía libre de Gibbs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CuadroTexto 3"/>
          <p:cNvSpPr txBox="1">
            <a:spLocks noChangeArrowheads="1"/>
          </p:cNvSpPr>
          <p:nvPr/>
        </p:nvSpPr>
        <p:spPr bwMode="auto">
          <a:xfrm>
            <a:off x="323850" y="404813"/>
            <a:ext cx="8496300" cy="600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r>
              <a:rPr lang="es-MX" altLang="es-MX" sz="2400">
                <a:latin typeface="Times New Roman" panose="02020603050405020304" pitchFamily="18" charset="0"/>
                <a:cs typeface="Times New Roman" panose="02020603050405020304" pitchFamily="18" charset="0"/>
              </a:rPr>
              <a:t>Aplicaremos la ecuación de la energía libre de Gibbs en combinación con la constante de equilibrio K. Esto para determinar la cantidad  de un compuesto que estará presente en el equilibrio.</a:t>
            </a:r>
          </a:p>
          <a:p>
            <a:pPr algn="just" eaLnBrk="1" hangingPunct="1"/>
            <a:r>
              <a:rPr lang="es-MX" altLang="es-MX" sz="2400">
                <a:latin typeface="Times New Roman" panose="02020603050405020304" pitchFamily="18" charset="0"/>
                <a:cs typeface="Times New Roman" panose="02020603050405020304" pitchFamily="18" charset="0"/>
              </a:rPr>
              <a:t>Para determinar la constante de equilibrio, debe considerar la ecuación genérica en cualquiera de sus dos expresiones</a:t>
            </a:r>
          </a:p>
          <a:p>
            <a:pPr algn="just" eaLnBrk="1" hangingPunct="1"/>
            <a:endParaRPr lang="es-MX" altLang="es-MX" sz="2400">
              <a:latin typeface="Times New Roman" panose="02020603050405020304" pitchFamily="18" charset="0"/>
              <a:cs typeface="Times New Roman" panose="02020603050405020304" pitchFamily="18" charset="0"/>
            </a:endParaRPr>
          </a:p>
          <a:p>
            <a:pPr algn="just" eaLnBrk="1" hangingPunct="1"/>
            <a:endParaRPr lang="es-MX" altLang="es-MX" sz="2400">
              <a:latin typeface="Times New Roman" panose="02020603050405020304" pitchFamily="18" charset="0"/>
              <a:cs typeface="Times New Roman" panose="02020603050405020304" pitchFamily="18" charset="0"/>
            </a:endParaRPr>
          </a:p>
          <a:p>
            <a:pPr algn="just" eaLnBrk="1" hangingPunct="1"/>
            <a:endParaRPr lang="es-MX" altLang="es-MX" sz="2400">
              <a:latin typeface="Times New Roman" panose="02020603050405020304" pitchFamily="18" charset="0"/>
              <a:cs typeface="Times New Roman" panose="02020603050405020304" pitchFamily="18" charset="0"/>
            </a:endParaRPr>
          </a:p>
          <a:p>
            <a:pPr algn="just" eaLnBrk="1" hangingPunct="1"/>
            <a:endParaRPr lang="es-MX" altLang="es-MX" sz="2400">
              <a:latin typeface="Times New Roman" panose="02020603050405020304" pitchFamily="18" charset="0"/>
              <a:cs typeface="Times New Roman" panose="02020603050405020304" pitchFamily="18" charset="0"/>
            </a:endParaRPr>
          </a:p>
          <a:p>
            <a:pPr algn="just" eaLnBrk="1" hangingPunct="1"/>
            <a:endParaRPr lang="es-MX" altLang="es-MX" sz="2400">
              <a:latin typeface="Times New Roman" panose="02020603050405020304" pitchFamily="18" charset="0"/>
              <a:cs typeface="Times New Roman" panose="02020603050405020304" pitchFamily="18" charset="0"/>
            </a:endParaRPr>
          </a:p>
          <a:p>
            <a:pPr algn="just" eaLnBrk="1" hangingPunct="1"/>
            <a:endParaRPr lang="es-MX" altLang="es-MX" sz="2400">
              <a:latin typeface="Times New Roman" panose="02020603050405020304" pitchFamily="18" charset="0"/>
              <a:cs typeface="Times New Roman" panose="02020603050405020304" pitchFamily="18" charset="0"/>
            </a:endParaRPr>
          </a:p>
          <a:p>
            <a:pPr algn="just" eaLnBrk="1" hangingPunct="1"/>
            <a:r>
              <a:rPr lang="es-MX" altLang="es-MX" sz="2400">
                <a:latin typeface="Times New Roman" panose="02020603050405020304" pitchFamily="18" charset="0"/>
                <a:cs typeface="Times New Roman" panose="02020603050405020304" pitchFamily="18" charset="0"/>
              </a:rPr>
              <a:t>La de la izquierda con el símbolo </a:t>
            </a:r>
            <a:r>
              <a:rPr lang="es-MX" altLang="es-MX" sz="2400" i="1">
                <a:latin typeface="Times New Roman" panose="02020603050405020304" pitchFamily="18" charset="0"/>
                <a:cs typeface="Times New Roman" panose="02020603050405020304" pitchFamily="18" charset="0"/>
              </a:rPr>
              <a:t>a</a:t>
            </a:r>
            <a:r>
              <a:rPr lang="es-MX" altLang="es-MX" sz="2400">
                <a:latin typeface="Times New Roman" panose="02020603050405020304" pitchFamily="18" charset="0"/>
                <a:cs typeface="Times New Roman" panose="02020603050405020304" pitchFamily="18" charset="0"/>
              </a:rPr>
              <a:t>, nos indica que la concentración es en actividad</a:t>
            </a:r>
          </a:p>
          <a:p>
            <a:pPr algn="just" eaLnBrk="1" hangingPunct="1"/>
            <a:r>
              <a:rPr lang="es-MX" altLang="es-MX" sz="2400">
                <a:latin typeface="Times New Roman" panose="02020603050405020304" pitchFamily="18" charset="0"/>
                <a:cs typeface="Times New Roman" panose="02020603050405020304" pitchFamily="18" charset="0"/>
              </a:rPr>
              <a:t>La de la derecha los corchetes nos indican que la concentración es en moles </a:t>
            </a:r>
          </a:p>
          <a:p>
            <a:pPr eaLnBrk="1" hangingPunct="1"/>
            <a:endParaRPr lang="es-MX" altLang="es-MX" sz="2400">
              <a:latin typeface="Times New Roman" panose="02020603050405020304" pitchFamily="18" charset="0"/>
              <a:cs typeface="Times New Roman" panose="02020603050405020304" pitchFamily="18" charset="0"/>
            </a:endParaRPr>
          </a:p>
        </p:txBody>
      </p:sp>
      <p:graphicFrame>
        <p:nvGraphicFramePr>
          <p:cNvPr id="8195" name="Objeto 4"/>
          <p:cNvGraphicFramePr>
            <a:graphicFrameLocks noChangeAspect="1"/>
          </p:cNvGraphicFramePr>
          <p:nvPr/>
        </p:nvGraphicFramePr>
        <p:xfrm>
          <a:off x="5508625" y="2695575"/>
          <a:ext cx="2020888" cy="1246188"/>
        </p:xfrm>
        <a:graphic>
          <a:graphicData uri="http://schemas.openxmlformats.org/presentationml/2006/ole">
            <mc:AlternateContent xmlns:mc="http://schemas.openxmlformats.org/markup-compatibility/2006">
              <mc:Choice xmlns:v="urn:schemas-microsoft-com:vml" Requires="v">
                <p:oleObj spid="_x0000_s8197" name="Equation" r:id="rId3" imgW="927000" imgH="533160" progId="Equation.DSMT4">
                  <p:embed/>
                </p:oleObj>
              </mc:Choice>
              <mc:Fallback>
                <p:oleObj name="Equation" r:id="rId3" imgW="927000" imgH="533160" progId="Equation.DSMT4">
                  <p:embed/>
                  <p:pic>
                    <p:nvPicPr>
                      <p:cNvPr id="0" name="Objeto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08625" y="2695575"/>
                        <a:ext cx="2020888" cy="124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196" name="Objeto 5"/>
          <p:cNvGraphicFramePr>
            <a:graphicFrameLocks noChangeAspect="1"/>
          </p:cNvGraphicFramePr>
          <p:nvPr/>
        </p:nvGraphicFramePr>
        <p:xfrm>
          <a:off x="611188" y="2695575"/>
          <a:ext cx="1955800" cy="1352550"/>
        </p:xfrm>
        <a:graphic>
          <a:graphicData uri="http://schemas.openxmlformats.org/presentationml/2006/ole">
            <mc:AlternateContent xmlns:mc="http://schemas.openxmlformats.org/markup-compatibility/2006">
              <mc:Choice xmlns:v="urn:schemas-microsoft-com:vml" Requires="v">
                <p:oleObj spid="_x0000_s8198" name="Equation" r:id="rId5" imgW="660240" imgH="457200" progId="Equation.DSMT4">
                  <p:embed/>
                </p:oleObj>
              </mc:Choice>
              <mc:Fallback>
                <p:oleObj name="Equation" r:id="rId5" imgW="660240" imgH="457200" progId="Equation.DSMT4">
                  <p:embed/>
                  <p:pic>
                    <p:nvPicPr>
                      <p:cNvPr id="0" name="Objeto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1188" y="2695575"/>
                        <a:ext cx="1955800" cy="135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CuadroTexto 3"/>
          <p:cNvSpPr txBox="1">
            <a:spLocks noChangeArrowheads="1"/>
          </p:cNvSpPr>
          <p:nvPr/>
        </p:nvSpPr>
        <p:spPr bwMode="auto">
          <a:xfrm>
            <a:off x="323850" y="404813"/>
            <a:ext cx="8496300" cy="563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r>
              <a:rPr lang="es-MX" altLang="es-MX" sz="2000">
                <a:latin typeface="Times New Roman" panose="02020603050405020304" pitchFamily="18" charset="0"/>
                <a:cs typeface="Times New Roman" panose="02020603050405020304" pitchFamily="18" charset="0"/>
              </a:rPr>
              <a:t>En este caso la reacción es una muy común, la oxidación del mineral magnetita en condiciones ambientales, debido al ataque del oxígeno atmosférico y que da como producto al mineral hematita. Hay que recordar que el 25% de la atmosfera es oxigeno. La ecuación es la siguiente</a:t>
            </a:r>
          </a:p>
          <a:p>
            <a:pPr algn="just" eaLnBrk="1" hangingPunct="1"/>
            <a:endParaRPr lang="es-MX" altLang="es-MX" sz="2000">
              <a:latin typeface="Times New Roman" panose="02020603050405020304" pitchFamily="18" charset="0"/>
              <a:cs typeface="Times New Roman" panose="02020603050405020304" pitchFamily="18" charset="0"/>
            </a:endParaRPr>
          </a:p>
          <a:p>
            <a:pPr algn="just" eaLnBrk="1" hangingPunct="1"/>
            <a:endParaRPr lang="es-MX" altLang="es-MX" sz="2000">
              <a:latin typeface="Times New Roman" panose="02020603050405020304" pitchFamily="18" charset="0"/>
              <a:cs typeface="Times New Roman" panose="02020603050405020304" pitchFamily="18" charset="0"/>
            </a:endParaRPr>
          </a:p>
          <a:p>
            <a:pPr algn="just" eaLnBrk="1" hangingPunct="1"/>
            <a:endParaRPr lang="es-MX" altLang="es-MX" sz="2000">
              <a:latin typeface="Times New Roman" panose="02020603050405020304" pitchFamily="18" charset="0"/>
              <a:cs typeface="Times New Roman" panose="02020603050405020304" pitchFamily="18" charset="0"/>
            </a:endParaRPr>
          </a:p>
          <a:p>
            <a:pPr algn="just" eaLnBrk="1" hangingPunct="1"/>
            <a:endParaRPr lang="es-MX" altLang="es-MX" sz="2000">
              <a:latin typeface="Times New Roman" panose="02020603050405020304" pitchFamily="18" charset="0"/>
              <a:cs typeface="Times New Roman" panose="02020603050405020304" pitchFamily="18" charset="0"/>
            </a:endParaRPr>
          </a:p>
          <a:p>
            <a:pPr algn="just" eaLnBrk="1" hangingPunct="1"/>
            <a:r>
              <a:rPr lang="es-MX" altLang="es-MX" sz="2000">
                <a:latin typeface="Times New Roman" panose="02020603050405020304" pitchFamily="18" charset="0"/>
                <a:cs typeface="Times New Roman" panose="02020603050405020304" pitchFamily="18" charset="0"/>
              </a:rPr>
              <a:t>La reacción debiera estar escrita al revés, debido a que, todos sabemos que es magnetita la que se oxida y produce hematita. Es decir, así:</a:t>
            </a:r>
          </a:p>
          <a:p>
            <a:pPr algn="just" eaLnBrk="1" hangingPunct="1"/>
            <a:r>
              <a:rPr lang="es-MX" altLang="es-MX" sz="2000">
                <a:latin typeface="Times New Roman" panose="02020603050405020304" pitchFamily="18" charset="0"/>
                <a:cs typeface="Times New Roman" panose="02020603050405020304" pitchFamily="18" charset="0"/>
              </a:rPr>
              <a:t> </a:t>
            </a:r>
          </a:p>
          <a:p>
            <a:pPr algn="just" eaLnBrk="1" hangingPunct="1"/>
            <a:endParaRPr lang="es-MX" altLang="es-MX" sz="2000">
              <a:latin typeface="Times New Roman" panose="02020603050405020304" pitchFamily="18" charset="0"/>
              <a:cs typeface="Times New Roman" panose="02020603050405020304" pitchFamily="18" charset="0"/>
            </a:endParaRPr>
          </a:p>
          <a:p>
            <a:pPr algn="just" eaLnBrk="1" hangingPunct="1"/>
            <a:endParaRPr lang="es-MX" altLang="es-MX" sz="2000">
              <a:latin typeface="Times New Roman" panose="02020603050405020304" pitchFamily="18" charset="0"/>
              <a:cs typeface="Times New Roman" panose="02020603050405020304" pitchFamily="18" charset="0"/>
            </a:endParaRPr>
          </a:p>
          <a:p>
            <a:pPr algn="just" eaLnBrk="1" hangingPunct="1"/>
            <a:endParaRPr lang="es-MX" altLang="es-MX" sz="2000">
              <a:latin typeface="Times New Roman" panose="02020603050405020304" pitchFamily="18" charset="0"/>
              <a:cs typeface="Times New Roman" panose="02020603050405020304" pitchFamily="18" charset="0"/>
            </a:endParaRPr>
          </a:p>
          <a:p>
            <a:pPr algn="just" eaLnBrk="1" hangingPunct="1"/>
            <a:endParaRPr lang="es-MX" altLang="es-MX" sz="2000">
              <a:latin typeface="Times New Roman" panose="02020603050405020304" pitchFamily="18" charset="0"/>
              <a:cs typeface="Times New Roman" panose="02020603050405020304" pitchFamily="18" charset="0"/>
            </a:endParaRPr>
          </a:p>
          <a:p>
            <a:pPr algn="just" eaLnBrk="1" hangingPunct="1"/>
            <a:endParaRPr lang="es-MX" altLang="es-MX" sz="2000">
              <a:latin typeface="Times New Roman" panose="02020603050405020304" pitchFamily="18" charset="0"/>
              <a:cs typeface="Times New Roman" panose="02020603050405020304" pitchFamily="18" charset="0"/>
            </a:endParaRPr>
          </a:p>
          <a:p>
            <a:pPr algn="just" eaLnBrk="1" hangingPunct="1"/>
            <a:r>
              <a:rPr lang="es-MX" altLang="es-MX" sz="2000">
                <a:latin typeface="Times New Roman" panose="02020603050405020304" pitchFamily="18" charset="0"/>
                <a:cs typeface="Times New Roman" panose="02020603050405020304" pitchFamily="18" charset="0"/>
              </a:rPr>
              <a:t>Pero intencionalmente la escribí así. </a:t>
            </a:r>
          </a:p>
          <a:p>
            <a:pPr algn="just" eaLnBrk="1" hangingPunct="1"/>
            <a:endParaRPr lang="es-MX" altLang="es-MX" sz="2000">
              <a:latin typeface="Times New Roman" panose="02020603050405020304" pitchFamily="18" charset="0"/>
              <a:cs typeface="Times New Roman" panose="02020603050405020304" pitchFamily="18" charset="0"/>
            </a:endParaRPr>
          </a:p>
        </p:txBody>
      </p:sp>
      <p:graphicFrame>
        <p:nvGraphicFramePr>
          <p:cNvPr id="9219" name="1 Objeto"/>
          <p:cNvGraphicFramePr>
            <a:graphicFrameLocks noChangeAspect="1"/>
          </p:cNvGraphicFramePr>
          <p:nvPr/>
        </p:nvGraphicFramePr>
        <p:xfrm>
          <a:off x="4500563" y="1608138"/>
          <a:ext cx="3440112" cy="1100137"/>
        </p:xfrm>
        <a:graphic>
          <a:graphicData uri="http://schemas.openxmlformats.org/presentationml/2006/ole">
            <mc:AlternateContent xmlns:mc="http://schemas.openxmlformats.org/markup-compatibility/2006">
              <mc:Choice xmlns:v="urn:schemas-microsoft-com:vml" Requires="v">
                <p:oleObj spid="_x0000_s9222" name="Equation" r:id="rId3" imgW="2184400" imgH="698500" progId="Equation.DSMT4">
                  <p:embed/>
                </p:oleObj>
              </mc:Choice>
              <mc:Fallback>
                <p:oleObj name="Equation" r:id="rId3" imgW="2184400" imgH="698500" progId="Equation.DSMT4">
                  <p:embed/>
                  <p:pic>
                    <p:nvPicPr>
                      <p:cNvPr id="0" name="1 Objet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1608138"/>
                        <a:ext cx="3440112" cy="110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220" name="Objeto 1"/>
          <p:cNvGraphicFramePr>
            <a:graphicFrameLocks noChangeAspect="1"/>
          </p:cNvGraphicFramePr>
          <p:nvPr/>
        </p:nvGraphicFramePr>
        <p:xfrm>
          <a:off x="4716463" y="3863975"/>
          <a:ext cx="3440112" cy="1139825"/>
        </p:xfrm>
        <a:graphic>
          <a:graphicData uri="http://schemas.openxmlformats.org/presentationml/2006/ole">
            <mc:AlternateContent xmlns:mc="http://schemas.openxmlformats.org/markup-compatibility/2006">
              <mc:Choice xmlns:v="urn:schemas-microsoft-com:vml" Requires="v">
                <p:oleObj spid="_x0000_s9223" name="Equation" r:id="rId5" imgW="2108160" imgH="698400" progId="Equation.DSMT4">
                  <p:embed/>
                </p:oleObj>
              </mc:Choice>
              <mc:Fallback>
                <p:oleObj name="Equation" r:id="rId5" imgW="2108160" imgH="698400" progId="Equation.DSMT4">
                  <p:embed/>
                  <p:pic>
                    <p:nvPicPr>
                      <p:cNvPr id="0" name="Objeto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16463" y="3863975"/>
                        <a:ext cx="3440112" cy="113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8" name="Conector recto de flecha 7"/>
          <p:cNvCxnSpPr/>
          <p:nvPr/>
        </p:nvCxnSpPr>
        <p:spPr>
          <a:xfrm flipV="1">
            <a:off x="3924300" y="2708275"/>
            <a:ext cx="1943100" cy="260985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42" name="Objeto 3"/>
          <p:cNvGraphicFramePr>
            <a:graphicFrameLocks noChangeAspect="1"/>
          </p:cNvGraphicFramePr>
          <p:nvPr/>
        </p:nvGraphicFramePr>
        <p:xfrm>
          <a:off x="2555875" y="1341438"/>
          <a:ext cx="4043363" cy="863600"/>
        </p:xfrm>
        <a:graphic>
          <a:graphicData uri="http://schemas.openxmlformats.org/presentationml/2006/ole">
            <mc:AlternateContent xmlns:mc="http://schemas.openxmlformats.org/markup-compatibility/2006">
              <mc:Choice xmlns:v="urn:schemas-microsoft-com:vml" Requires="v">
                <p:oleObj spid="_x0000_s10246" name="Equation" r:id="rId3" imgW="1130040" imgH="241200" progId="Equation.DSMT4">
                  <p:embed/>
                </p:oleObj>
              </mc:Choice>
              <mc:Fallback>
                <p:oleObj name="Equation" r:id="rId3" imgW="1130040" imgH="241200" progId="Equation.DSMT4">
                  <p:embed/>
                  <p:pic>
                    <p:nvPicPr>
                      <p:cNvPr id="0" name="Objeto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55875" y="1341438"/>
                        <a:ext cx="4043363"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243" name="CuadroTexto 2"/>
          <p:cNvSpPr txBox="1">
            <a:spLocks noChangeArrowheads="1"/>
          </p:cNvSpPr>
          <p:nvPr/>
        </p:nvSpPr>
        <p:spPr bwMode="auto">
          <a:xfrm>
            <a:off x="179388" y="404813"/>
            <a:ext cx="8424862" cy="563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MX" altLang="es-MX" sz="2400">
                <a:latin typeface="Times New Roman" panose="02020603050405020304" pitchFamily="18" charset="0"/>
                <a:cs typeface="Times New Roman" panose="02020603050405020304" pitchFamily="18" charset="0"/>
              </a:rPr>
              <a:t>Tenemos nuestra ecuación que combina a la energía libre de Gibbs y la constante de equilibrio </a:t>
            </a:r>
          </a:p>
          <a:p>
            <a:pPr eaLnBrk="1" hangingPunct="1"/>
            <a:endParaRPr lang="es-MX" altLang="es-MX" sz="2400">
              <a:latin typeface="Times New Roman" panose="02020603050405020304" pitchFamily="18" charset="0"/>
              <a:cs typeface="Times New Roman" panose="02020603050405020304" pitchFamily="18" charset="0"/>
            </a:endParaRPr>
          </a:p>
          <a:p>
            <a:pPr eaLnBrk="1" hangingPunct="1"/>
            <a:endParaRPr lang="es-MX" altLang="es-MX" sz="2400">
              <a:latin typeface="Times New Roman" panose="02020603050405020304" pitchFamily="18" charset="0"/>
              <a:cs typeface="Times New Roman" panose="02020603050405020304" pitchFamily="18" charset="0"/>
            </a:endParaRPr>
          </a:p>
          <a:p>
            <a:pPr eaLnBrk="1" hangingPunct="1"/>
            <a:endParaRPr lang="es-MX" altLang="es-MX" sz="2400">
              <a:latin typeface="Times New Roman" panose="02020603050405020304" pitchFamily="18" charset="0"/>
              <a:cs typeface="Times New Roman" panose="02020603050405020304" pitchFamily="18" charset="0"/>
            </a:endParaRPr>
          </a:p>
          <a:p>
            <a:pPr eaLnBrk="1" hangingPunct="1"/>
            <a:r>
              <a:rPr lang="es-MX" altLang="es-MX" sz="2400">
                <a:latin typeface="Times New Roman" panose="02020603050405020304" pitchFamily="18" charset="0"/>
                <a:cs typeface="Times New Roman" panose="02020603050405020304" pitchFamily="18" charset="0"/>
              </a:rPr>
              <a:t>y para determinar la constante de equilibrio, consideraremos la ecuación genérica de la constante de equilibrio en su versión de actividades y la aplicaremos a nuestra ecuación</a:t>
            </a:r>
          </a:p>
          <a:p>
            <a:pPr eaLnBrk="1" hangingPunct="1"/>
            <a:endParaRPr lang="es-MX" altLang="es-MX" sz="2400">
              <a:latin typeface="Times New Roman" panose="02020603050405020304" pitchFamily="18" charset="0"/>
              <a:cs typeface="Times New Roman" panose="02020603050405020304" pitchFamily="18" charset="0"/>
            </a:endParaRPr>
          </a:p>
          <a:p>
            <a:pPr eaLnBrk="1" hangingPunct="1"/>
            <a:endParaRPr lang="es-MX" altLang="es-MX" sz="2400">
              <a:latin typeface="Times New Roman" panose="02020603050405020304" pitchFamily="18" charset="0"/>
              <a:cs typeface="Times New Roman" panose="02020603050405020304" pitchFamily="18" charset="0"/>
            </a:endParaRPr>
          </a:p>
          <a:p>
            <a:pPr eaLnBrk="1" hangingPunct="1"/>
            <a:endParaRPr lang="es-MX" altLang="es-MX" sz="2400">
              <a:latin typeface="Times New Roman" panose="02020603050405020304" pitchFamily="18" charset="0"/>
              <a:cs typeface="Times New Roman" panose="02020603050405020304" pitchFamily="18" charset="0"/>
            </a:endParaRPr>
          </a:p>
          <a:p>
            <a:pPr eaLnBrk="1" hangingPunct="1"/>
            <a:endParaRPr lang="es-MX" altLang="es-MX" sz="2400">
              <a:latin typeface="Times New Roman" panose="02020603050405020304" pitchFamily="18" charset="0"/>
              <a:cs typeface="Times New Roman" panose="02020603050405020304" pitchFamily="18" charset="0"/>
            </a:endParaRPr>
          </a:p>
          <a:p>
            <a:pPr eaLnBrk="1" hangingPunct="1"/>
            <a:endParaRPr lang="es-MX" altLang="es-MX" sz="2400">
              <a:latin typeface="Times New Roman" panose="02020603050405020304" pitchFamily="18" charset="0"/>
              <a:cs typeface="Times New Roman" panose="02020603050405020304" pitchFamily="18" charset="0"/>
            </a:endParaRPr>
          </a:p>
          <a:p>
            <a:pPr eaLnBrk="1" hangingPunct="1"/>
            <a:endParaRPr lang="es-MX" altLang="es-MX" sz="2400">
              <a:latin typeface="Times New Roman" panose="02020603050405020304" pitchFamily="18" charset="0"/>
              <a:cs typeface="Times New Roman" panose="02020603050405020304" pitchFamily="18" charset="0"/>
            </a:endParaRPr>
          </a:p>
          <a:p>
            <a:pPr eaLnBrk="1" hangingPunct="1"/>
            <a:endParaRPr lang="es-MX" altLang="es-MX" sz="2400">
              <a:latin typeface="Times New Roman" panose="02020603050405020304" pitchFamily="18" charset="0"/>
              <a:cs typeface="Times New Roman" panose="02020603050405020304" pitchFamily="18" charset="0"/>
            </a:endParaRPr>
          </a:p>
        </p:txBody>
      </p:sp>
      <p:graphicFrame>
        <p:nvGraphicFramePr>
          <p:cNvPr id="10244" name="Objeto 4"/>
          <p:cNvGraphicFramePr>
            <a:graphicFrameLocks noChangeAspect="1"/>
          </p:cNvGraphicFramePr>
          <p:nvPr/>
        </p:nvGraphicFramePr>
        <p:xfrm>
          <a:off x="395288" y="4508500"/>
          <a:ext cx="1676400" cy="1160463"/>
        </p:xfrm>
        <a:graphic>
          <a:graphicData uri="http://schemas.openxmlformats.org/presentationml/2006/ole">
            <mc:AlternateContent xmlns:mc="http://schemas.openxmlformats.org/markup-compatibility/2006">
              <mc:Choice xmlns:v="urn:schemas-microsoft-com:vml" Requires="v">
                <p:oleObj spid="_x0000_s10247" name="Equation" r:id="rId5" imgW="660240" imgH="457200" progId="Equation.DSMT4">
                  <p:embed/>
                </p:oleObj>
              </mc:Choice>
              <mc:Fallback>
                <p:oleObj name="Equation" r:id="rId5" imgW="660240" imgH="457200" progId="Equation.DSMT4">
                  <p:embed/>
                  <p:pic>
                    <p:nvPicPr>
                      <p:cNvPr id="0" name="Objeto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5288" y="4508500"/>
                        <a:ext cx="1676400" cy="1160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245" name="1 Objeto"/>
          <p:cNvGraphicFramePr>
            <a:graphicFrameLocks noChangeAspect="1"/>
          </p:cNvGraphicFramePr>
          <p:nvPr/>
        </p:nvGraphicFramePr>
        <p:xfrm>
          <a:off x="4500563" y="4365625"/>
          <a:ext cx="3440112" cy="1100138"/>
        </p:xfrm>
        <a:graphic>
          <a:graphicData uri="http://schemas.openxmlformats.org/presentationml/2006/ole">
            <mc:AlternateContent xmlns:mc="http://schemas.openxmlformats.org/markup-compatibility/2006">
              <mc:Choice xmlns:v="urn:schemas-microsoft-com:vml" Requires="v">
                <p:oleObj spid="_x0000_s10248" name="Equation" r:id="rId7" imgW="2184400" imgH="698500" progId="Equation.DSMT4">
                  <p:embed/>
                </p:oleObj>
              </mc:Choice>
              <mc:Fallback>
                <p:oleObj name="Equation" r:id="rId7" imgW="2184400" imgH="698500" progId="Equation.DSMT4">
                  <p:embed/>
                  <p:pic>
                    <p:nvPicPr>
                      <p:cNvPr id="0" name="1 Objeto"/>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00563" y="4365625"/>
                        <a:ext cx="3440112" cy="110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66" name="Grupo 21"/>
          <p:cNvGrpSpPr>
            <a:grpSpLocks/>
          </p:cNvGrpSpPr>
          <p:nvPr/>
        </p:nvGrpSpPr>
        <p:grpSpPr bwMode="auto">
          <a:xfrm>
            <a:off x="236538" y="260350"/>
            <a:ext cx="5321300" cy="2735263"/>
            <a:chOff x="850571" y="1361071"/>
            <a:chExt cx="5320899" cy="2734562"/>
          </a:xfrm>
        </p:grpSpPr>
        <p:sp>
          <p:nvSpPr>
            <p:cNvPr id="11280" name="CuadroTexto 6"/>
            <p:cNvSpPr txBox="1">
              <a:spLocks noChangeArrowheads="1"/>
            </p:cNvSpPr>
            <p:nvPr/>
          </p:nvSpPr>
          <p:spPr bwMode="auto">
            <a:xfrm>
              <a:off x="850571" y="2056810"/>
              <a:ext cx="85731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MX" altLang="es-MX" sz="1000">
                  <a:latin typeface="Times New Roman" panose="02020603050405020304" pitchFamily="18" charset="0"/>
                  <a:cs typeface="Times New Roman" panose="02020603050405020304" pitchFamily="18" charset="0"/>
                </a:rPr>
                <a:t>Constante de equilibrio</a:t>
              </a:r>
            </a:p>
          </p:txBody>
        </p:sp>
        <p:sp>
          <p:nvSpPr>
            <p:cNvPr id="11281" name="CuadroTexto 7"/>
            <p:cNvSpPr txBox="1">
              <a:spLocks noChangeArrowheads="1"/>
            </p:cNvSpPr>
            <p:nvPr/>
          </p:nvSpPr>
          <p:spPr bwMode="auto">
            <a:xfrm>
              <a:off x="2065169" y="1361071"/>
              <a:ext cx="143157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MX" altLang="es-MX" sz="1000">
                  <a:latin typeface="Times New Roman" panose="02020603050405020304" pitchFamily="18" charset="0"/>
                  <a:cs typeface="Times New Roman" panose="02020603050405020304" pitchFamily="18" charset="0"/>
                </a:rPr>
                <a:t>Las letras itálicas a nos indican actividades</a:t>
              </a:r>
            </a:p>
          </p:txBody>
        </p:sp>
        <p:sp>
          <p:nvSpPr>
            <p:cNvPr id="11282" name="CuadroTexto 8"/>
            <p:cNvSpPr txBox="1">
              <a:spLocks noChangeArrowheads="1"/>
            </p:cNvSpPr>
            <p:nvPr/>
          </p:nvSpPr>
          <p:spPr bwMode="auto">
            <a:xfrm>
              <a:off x="3885470" y="1930008"/>
              <a:ext cx="228600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r>
                <a:rPr lang="es-MX" altLang="es-MX" sz="1000" b="1">
                  <a:solidFill>
                    <a:srgbClr val="FF0000"/>
                  </a:solidFill>
                  <a:latin typeface="Times New Roman" panose="02020603050405020304" pitchFamily="18" charset="0"/>
                  <a:cs typeface="Times New Roman" panose="02020603050405020304" pitchFamily="18" charset="0"/>
                </a:rPr>
                <a:t>Lado derecho de la ecuación arriba (numerador)</a:t>
              </a:r>
              <a:r>
                <a:rPr lang="es-MX" altLang="es-MX" sz="1000">
                  <a:solidFill>
                    <a:srgbClr val="FF0000"/>
                  </a:solidFill>
                  <a:latin typeface="Times New Roman" panose="02020603050405020304" pitchFamily="18" charset="0"/>
                  <a:cs typeface="Times New Roman" panose="02020603050405020304" pitchFamily="18" charset="0"/>
                </a:rPr>
                <a:t>.</a:t>
              </a:r>
            </a:p>
            <a:p>
              <a:pPr algn="just" eaLnBrk="1" hangingPunct="1"/>
              <a:r>
                <a:rPr lang="es-MX" altLang="es-MX" sz="1000">
                  <a:latin typeface="Times New Roman" panose="02020603050405020304" pitchFamily="18" charset="0"/>
                  <a:cs typeface="Times New Roman" panose="02020603050405020304" pitchFamily="18" charset="0"/>
                </a:rPr>
                <a:t> </a:t>
              </a:r>
            </a:p>
            <a:p>
              <a:pPr algn="just" eaLnBrk="1" hangingPunct="1"/>
              <a:r>
                <a:rPr lang="es-MX" altLang="es-MX" sz="1000" b="1">
                  <a:solidFill>
                    <a:srgbClr val="0070C0"/>
                  </a:solidFill>
                  <a:latin typeface="Times New Roman" panose="02020603050405020304" pitchFamily="18" charset="0"/>
                  <a:cs typeface="Times New Roman" panose="02020603050405020304" pitchFamily="18" charset="0"/>
                </a:rPr>
                <a:t>Lado izquierdo de la ecuación abajo (denominador)</a:t>
              </a:r>
            </a:p>
          </p:txBody>
        </p:sp>
        <p:sp>
          <p:nvSpPr>
            <p:cNvPr id="11283" name="CuadroTexto 9"/>
            <p:cNvSpPr txBox="1">
              <a:spLocks noChangeArrowheads="1"/>
            </p:cNvSpPr>
            <p:nvPr/>
          </p:nvSpPr>
          <p:spPr bwMode="auto">
            <a:xfrm>
              <a:off x="1896549" y="3079970"/>
              <a:ext cx="2243599"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r>
                <a:rPr lang="es-MX" altLang="es-MX" sz="1000">
                  <a:latin typeface="Times New Roman" panose="02020603050405020304" pitchFamily="18" charset="0"/>
                  <a:cs typeface="Times New Roman" panose="02020603050405020304" pitchFamily="18" charset="0"/>
                </a:rPr>
                <a:t>Los </a:t>
              </a:r>
              <a:r>
                <a:rPr lang="es-MX" altLang="es-MX" sz="1000" b="1" i="1" u="sng">
                  <a:latin typeface="Times New Roman" panose="02020603050405020304" pitchFamily="18" charset="0"/>
                  <a:cs typeface="Times New Roman" panose="02020603050405020304" pitchFamily="18" charset="0"/>
                </a:rPr>
                <a:t>índices exponentes</a:t>
              </a:r>
              <a:r>
                <a:rPr lang="es-MX" altLang="es-MX" sz="1000">
                  <a:latin typeface="Times New Roman" panose="02020603050405020304" pitchFamily="18" charset="0"/>
                  <a:cs typeface="Times New Roman" panose="02020603050405020304" pitchFamily="18" charset="0"/>
                </a:rPr>
                <a:t>, son  los números que aparecen antes de cada sustancia o componente químico en la formula química y </a:t>
              </a:r>
              <a:r>
                <a:rPr lang="es-MX" altLang="es-MX" sz="1000" b="1" u="sng">
                  <a:latin typeface="Times New Roman" panose="02020603050405020304" pitchFamily="18" charset="0"/>
                  <a:cs typeface="Times New Roman" panose="02020603050405020304" pitchFamily="18" charset="0"/>
                </a:rPr>
                <a:t>las mayúsculas</a:t>
              </a:r>
              <a:r>
                <a:rPr lang="es-MX" altLang="es-MX" sz="1000" u="sng">
                  <a:latin typeface="Times New Roman" panose="02020603050405020304" pitchFamily="18" charset="0"/>
                  <a:cs typeface="Times New Roman" panose="02020603050405020304" pitchFamily="18" charset="0"/>
                </a:rPr>
                <a:t> </a:t>
              </a:r>
              <a:r>
                <a:rPr lang="es-MX" altLang="es-MX" sz="1000">
                  <a:latin typeface="Times New Roman" panose="02020603050405020304" pitchFamily="18" charset="0"/>
                  <a:cs typeface="Times New Roman" panose="02020603050405020304" pitchFamily="18" charset="0"/>
                </a:rPr>
                <a:t>son los elementos o componentes químicos dela reacción </a:t>
              </a:r>
            </a:p>
          </p:txBody>
        </p:sp>
        <p:cxnSp>
          <p:nvCxnSpPr>
            <p:cNvPr id="11" name="Conector recto de flecha 10"/>
            <p:cNvCxnSpPr/>
            <p:nvPr/>
          </p:nvCxnSpPr>
          <p:spPr>
            <a:xfrm flipH="1">
              <a:off x="2576053" y="1738799"/>
              <a:ext cx="96831" cy="19045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Conector recto de flecha 11"/>
            <p:cNvCxnSpPr/>
            <p:nvPr/>
          </p:nvCxnSpPr>
          <p:spPr>
            <a:xfrm flipH="1">
              <a:off x="3496734" y="2067328"/>
              <a:ext cx="457166"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Conector recto de flecha 12"/>
            <p:cNvCxnSpPr/>
            <p:nvPr/>
          </p:nvCxnSpPr>
          <p:spPr>
            <a:xfrm flipH="1">
              <a:off x="3511020" y="2618049"/>
              <a:ext cx="457166"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Conector recto de flecha 13"/>
            <p:cNvCxnSpPr/>
            <p:nvPr/>
          </p:nvCxnSpPr>
          <p:spPr>
            <a:xfrm flipV="1">
              <a:off x="2810985" y="2494256"/>
              <a:ext cx="0" cy="6618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Conector recto de flecha 14"/>
            <p:cNvCxnSpPr/>
            <p:nvPr/>
          </p:nvCxnSpPr>
          <p:spPr>
            <a:xfrm flipV="1">
              <a:off x="3115762" y="2456165"/>
              <a:ext cx="76194" cy="76339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1289" name="Objeto 15"/>
            <p:cNvGraphicFramePr>
              <a:graphicFrameLocks noChangeAspect="1"/>
            </p:cNvGraphicFramePr>
            <p:nvPr/>
          </p:nvGraphicFramePr>
          <p:xfrm>
            <a:off x="1650079" y="1653076"/>
            <a:ext cx="1846669" cy="1278462"/>
          </p:xfrm>
          <a:graphic>
            <a:graphicData uri="http://schemas.openxmlformats.org/presentationml/2006/ole">
              <mc:AlternateContent xmlns:mc="http://schemas.openxmlformats.org/markup-compatibility/2006">
                <mc:Choice xmlns:v="urn:schemas-microsoft-com:vml" Requires="v">
                  <p:oleObj spid="_x0000_s11292" name="Equation" r:id="rId3" imgW="660240" imgH="457200" progId="Equation.DSMT4">
                    <p:embed/>
                  </p:oleObj>
                </mc:Choice>
                <mc:Fallback>
                  <p:oleObj name="Equation" r:id="rId3" imgW="660240" imgH="457200" progId="Equation.DSMT4">
                    <p:embed/>
                    <p:pic>
                      <p:nvPicPr>
                        <p:cNvPr id="0" name="Objeto 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50079" y="1653076"/>
                          <a:ext cx="1846669" cy="127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9" name="Conector recto de flecha 18"/>
            <p:cNvCxnSpPr/>
            <p:nvPr/>
          </p:nvCxnSpPr>
          <p:spPr>
            <a:xfrm flipH="1" flipV="1">
              <a:off x="2810985" y="2205405"/>
              <a:ext cx="465103" cy="138235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Conector recto de flecha 20"/>
            <p:cNvCxnSpPr/>
            <p:nvPr/>
          </p:nvCxnSpPr>
          <p:spPr>
            <a:xfrm flipH="1" flipV="1">
              <a:off x="3276088" y="2791042"/>
              <a:ext cx="360335" cy="79672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aphicFrame>
        <p:nvGraphicFramePr>
          <p:cNvPr id="11267" name="Objeto 22"/>
          <p:cNvGraphicFramePr>
            <a:graphicFrameLocks noChangeAspect="1"/>
          </p:cNvGraphicFramePr>
          <p:nvPr/>
        </p:nvGraphicFramePr>
        <p:xfrm>
          <a:off x="5449888" y="2349500"/>
          <a:ext cx="2297112" cy="1589088"/>
        </p:xfrm>
        <a:graphic>
          <a:graphicData uri="http://schemas.openxmlformats.org/presentationml/2006/ole">
            <mc:AlternateContent xmlns:mc="http://schemas.openxmlformats.org/markup-compatibility/2006">
              <mc:Choice xmlns:v="urn:schemas-microsoft-com:vml" Requires="v">
                <p:oleObj spid="_x0000_s11293" name="Equation" r:id="rId5" imgW="660240" imgH="457200" progId="Equation.DSMT4">
                  <p:embed/>
                </p:oleObj>
              </mc:Choice>
              <mc:Fallback>
                <p:oleObj name="Equation" r:id="rId5" imgW="660240" imgH="457200" progId="Equation.DSMT4">
                  <p:embed/>
                  <p:pic>
                    <p:nvPicPr>
                      <p:cNvPr id="0" name="Objeto 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49888" y="2349500"/>
                        <a:ext cx="2297112" cy="158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268" name="1 Objeto"/>
          <p:cNvGraphicFramePr>
            <a:graphicFrameLocks noChangeAspect="1"/>
          </p:cNvGraphicFramePr>
          <p:nvPr/>
        </p:nvGraphicFramePr>
        <p:xfrm>
          <a:off x="447675" y="3375025"/>
          <a:ext cx="3440113" cy="1100138"/>
        </p:xfrm>
        <a:graphic>
          <a:graphicData uri="http://schemas.openxmlformats.org/presentationml/2006/ole">
            <mc:AlternateContent xmlns:mc="http://schemas.openxmlformats.org/markup-compatibility/2006">
              <mc:Choice xmlns:v="urn:schemas-microsoft-com:vml" Requires="v">
                <p:oleObj spid="_x0000_s11294" name="Equation" r:id="rId6" imgW="2184120" imgH="698400" progId="Equation.DSMT4">
                  <p:embed/>
                </p:oleObj>
              </mc:Choice>
              <mc:Fallback>
                <p:oleObj name="Equation" r:id="rId6" imgW="2184120" imgH="698400" progId="Equation.DSMT4">
                  <p:embed/>
                  <p:pic>
                    <p:nvPicPr>
                      <p:cNvPr id="0" name="1 Objeto"/>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7675" y="3375025"/>
                        <a:ext cx="3440113" cy="110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269" name="2 Objeto"/>
          <p:cNvGraphicFramePr>
            <a:graphicFrameLocks noChangeAspect="1"/>
          </p:cNvGraphicFramePr>
          <p:nvPr/>
        </p:nvGraphicFramePr>
        <p:xfrm>
          <a:off x="3487738" y="5013325"/>
          <a:ext cx="2020887" cy="1304925"/>
        </p:xfrm>
        <a:graphic>
          <a:graphicData uri="http://schemas.openxmlformats.org/presentationml/2006/ole">
            <mc:AlternateContent xmlns:mc="http://schemas.openxmlformats.org/markup-compatibility/2006">
              <mc:Choice xmlns:v="urn:schemas-microsoft-com:vml" Requires="v">
                <p:oleObj spid="_x0000_s11295" name="Equation" r:id="rId8" imgW="787320" imgH="507960" progId="Equation.DSMT4">
                  <p:embed/>
                </p:oleObj>
              </mc:Choice>
              <mc:Fallback>
                <p:oleObj name="Equation" r:id="rId8" imgW="787320" imgH="507960" progId="Equation.DSMT4">
                  <p:embed/>
                  <p:pic>
                    <p:nvPicPr>
                      <p:cNvPr id="0" name="2 Objeto"/>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487738" y="5013325"/>
                        <a:ext cx="2020887"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27" name="Conector recto de flecha 26"/>
          <p:cNvCxnSpPr/>
          <p:nvPr/>
        </p:nvCxnSpPr>
        <p:spPr>
          <a:xfrm>
            <a:off x="3840163" y="1619250"/>
            <a:ext cx="2628900" cy="18288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Conector recto de flecha 30"/>
          <p:cNvCxnSpPr/>
          <p:nvPr/>
        </p:nvCxnSpPr>
        <p:spPr>
          <a:xfrm>
            <a:off x="3887788" y="1155700"/>
            <a:ext cx="2616200" cy="16383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Conector recto de flecha 34"/>
          <p:cNvCxnSpPr/>
          <p:nvPr/>
        </p:nvCxnSpPr>
        <p:spPr>
          <a:xfrm>
            <a:off x="539750" y="3663950"/>
            <a:ext cx="4032250" cy="214471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Conector recto de flecha 36"/>
          <p:cNvCxnSpPr/>
          <p:nvPr/>
        </p:nvCxnSpPr>
        <p:spPr>
          <a:xfrm flipH="1">
            <a:off x="539750" y="2149475"/>
            <a:ext cx="1627188" cy="129063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3" name="Conector recto de flecha 42"/>
          <p:cNvCxnSpPr/>
          <p:nvPr/>
        </p:nvCxnSpPr>
        <p:spPr>
          <a:xfrm flipH="1">
            <a:off x="1922463" y="2165350"/>
            <a:ext cx="450850" cy="127476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5" name="Conector recto de flecha 44"/>
          <p:cNvCxnSpPr/>
          <p:nvPr/>
        </p:nvCxnSpPr>
        <p:spPr>
          <a:xfrm>
            <a:off x="1960563" y="3625850"/>
            <a:ext cx="2406650" cy="15557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3" name="Conector recto de flecha 52"/>
          <p:cNvCxnSpPr/>
          <p:nvPr/>
        </p:nvCxnSpPr>
        <p:spPr>
          <a:xfrm flipH="1">
            <a:off x="5116513" y="2924175"/>
            <a:ext cx="1358900" cy="22574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9" name="Conector recto de flecha 58"/>
          <p:cNvCxnSpPr/>
          <p:nvPr/>
        </p:nvCxnSpPr>
        <p:spPr>
          <a:xfrm flipH="1">
            <a:off x="5154613" y="3619500"/>
            <a:ext cx="1349375" cy="240188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5" name="Conector recto de flecha 64"/>
          <p:cNvCxnSpPr/>
          <p:nvPr/>
        </p:nvCxnSpPr>
        <p:spPr>
          <a:xfrm>
            <a:off x="2659063" y="2635250"/>
            <a:ext cx="754062" cy="121443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9" name="Conector recto de flecha 68"/>
          <p:cNvCxnSpPr/>
          <p:nvPr/>
        </p:nvCxnSpPr>
        <p:spPr>
          <a:xfrm>
            <a:off x="3527425" y="4052888"/>
            <a:ext cx="1589088" cy="139223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290" name="1 Objeto"/>
          <p:cNvGraphicFramePr>
            <a:graphicFrameLocks noChangeAspect="1"/>
          </p:cNvGraphicFramePr>
          <p:nvPr/>
        </p:nvGraphicFramePr>
        <p:xfrm>
          <a:off x="468313" y="390525"/>
          <a:ext cx="3440112" cy="1100138"/>
        </p:xfrm>
        <a:graphic>
          <a:graphicData uri="http://schemas.openxmlformats.org/presentationml/2006/ole">
            <mc:AlternateContent xmlns:mc="http://schemas.openxmlformats.org/markup-compatibility/2006">
              <mc:Choice xmlns:v="urn:schemas-microsoft-com:vml" Requires="v">
                <p:oleObj spid="_x0000_s12305" name="Equation" r:id="rId4" imgW="2184400" imgH="698500" progId="Equation.DSMT4">
                  <p:embed/>
                </p:oleObj>
              </mc:Choice>
              <mc:Fallback>
                <p:oleObj name="Equation" r:id="rId4" imgW="2184400" imgH="698500" progId="Equation.DSMT4">
                  <p:embed/>
                  <p:pic>
                    <p:nvPicPr>
                      <p:cNvPr id="0" name="1 Objet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8313" y="390525"/>
                        <a:ext cx="3440112" cy="110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291" name="2 Objeto"/>
          <p:cNvGraphicFramePr>
            <a:graphicFrameLocks noChangeAspect="1"/>
          </p:cNvGraphicFramePr>
          <p:nvPr/>
        </p:nvGraphicFramePr>
        <p:xfrm>
          <a:off x="6416675" y="1490663"/>
          <a:ext cx="1584325" cy="1006475"/>
        </p:xfrm>
        <a:graphic>
          <a:graphicData uri="http://schemas.openxmlformats.org/presentationml/2006/ole">
            <mc:AlternateContent xmlns:mc="http://schemas.openxmlformats.org/markup-compatibility/2006">
              <mc:Choice xmlns:v="urn:schemas-microsoft-com:vml" Requires="v">
                <p:oleObj spid="_x0000_s12306" name="Equation" r:id="rId6" imgW="800100" imgH="508000" progId="Equation.DSMT4">
                  <p:embed/>
                </p:oleObj>
              </mc:Choice>
              <mc:Fallback>
                <p:oleObj name="Equation" r:id="rId6" imgW="800100" imgH="508000" progId="Equation.DSMT4">
                  <p:embed/>
                  <p:pic>
                    <p:nvPicPr>
                      <p:cNvPr id="0" name="2 Objeto"/>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16675" y="1490663"/>
                        <a:ext cx="1584325"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292" name="3 CuadroTexto"/>
          <p:cNvSpPr txBox="1">
            <a:spLocks noChangeArrowheads="1"/>
          </p:cNvSpPr>
          <p:nvPr/>
        </p:nvSpPr>
        <p:spPr bwMode="auto">
          <a:xfrm>
            <a:off x="250825" y="3316288"/>
            <a:ext cx="8751888" cy="3427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lnSpc>
                <a:spcPts val="2600"/>
              </a:lnSpc>
            </a:pPr>
            <a:r>
              <a:rPr lang="es-MX" altLang="es-MX">
                <a:latin typeface="Times New Roman" panose="02020603050405020304" pitchFamily="18" charset="0"/>
                <a:cs typeface="Times New Roman" panose="02020603050405020304" pitchFamily="18" charset="0"/>
              </a:rPr>
              <a:t>La reacción involucra  solidos  puros y </a:t>
            </a:r>
            <a:r>
              <a:rPr lang="es-MX" altLang="es-MX" i="1">
                <a:latin typeface="Times New Roman" panose="02020603050405020304" pitchFamily="18" charset="0"/>
                <a:cs typeface="Times New Roman" panose="02020603050405020304" pitchFamily="18" charset="0"/>
              </a:rPr>
              <a:t>O</a:t>
            </a:r>
            <a:r>
              <a:rPr lang="es-MX" altLang="es-MX" i="1" baseline="-25000">
                <a:latin typeface="Times New Roman" panose="02020603050405020304" pitchFamily="18" charset="0"/>
                <a:cs typeface="Times New Roman" panose="02020603050405020304" pitchFamily="18" charset="0"/>
              </a:rPr>
              <a:t>2</a:t>
            </a:r>
            <a:r>
              <a:rPr lang="es-MX" altLang="es-MX">
                <a:latin typeface="Times New Roman" panose="02020603050405020304" pitchFamily="18" charset="0"/>
                <a:cs typeface="Times New Roman" panose="02020603050405020304" pitchFamily="18" charset="0"/>
              </a:rPr>
              <a:t>. Las actividades de los solidos es 1, y buscamos la cantidad de </a:t>
            </a:r>
            <a:r>
              <a:rPr lang="es-MX" altLang="es-MX" i="1">
                <a:latin typeface="Times New Roman" panose="02020603050405020304" pitchFamily="18" charset="0"/>
                <a:cs typeface="Times New Roman" panose="02020603050405020304" pitchFamily="18" charset="0"/>
              </a:rPr>
              <a:t>O</a:t>
            </a:r>
            <a:r>
              <a:rPr lang="es-MX" altLang="es-MX" i="1" baseline="-25000">
                <a:latin typeface="Times New Roman" panose="02020603050405020304" pitchFamily="18" charset="0"/>
                <a:cs typeface="Times New Roman" panose="02020603050405020304" pitchFamily="18" charset="0"/>
              </a:rPr>
              <a:t>2</a:t>
            </a:r>
            <a:r>
              <a:rPr lang="es-MX" altLang="es-MX">
                <a:latin typeface="Times New Roman" panose="02020603050405020304" pitchFamily="18" charset="0"/>
                <a:cs typeface="Times New Roman" panose="02020603050405020304" pitchFamily="18" charset="0"/>
              </a:rPr>
              <a:t> para que la reacción este en equilibrio, por lo tanto tendremos que:</a:t>
            </a:r>
          </a:p>
          <a:p>
            <a:pPr eaLnBrk="1" hangingPunct="1">
              <a:lnSpc>
                <a:spcPts val="2600"/>
              </a:lnSpc>
            </a:pPr>
            <a:endParaRPr lang="es-MX" altLang="es-MX">
              <a:latin typeface="Times New Roman" panose="02020603050405020304" pitchFamily="18" charset="0"/>
              <a:cs typeface="Times New Roman" panose="02020603050405020304" pitchFamily="18" charset="0"/>
            </a:endParaRPr>
          </a:p>
          <a:p>
            <a:pPr eaLnBrk="1" hangingPunct="1">
              <a:lnSpc>
                <a:spcPts val="2600"/>
              </a:lnSpc>
            </a:pPr>
            <a:endParaRPr lang="es-MX" altLang="es-MX">
              <a:latin typeface="Times New Roman" panose="02020603050405020304" pitchFamily="18" charset="0"/>
              <a:cs typeface="Times New Roman" panose="02020603050405020304" pitchFamily="18" charset="0"/>
            </a:endParaRPr>
          </a:p>
          <a:p>
            <a:pPr eaLnBrk="1" hangingPunct="1">
              <a:lnSpc>
                <a:spcPts val="2600"/>
              </a:lnSpc>
            </a:pPr>
            <a:endParaRPr lang="es-MX" altLang="es-MX">
              <a:latin typeface="Times New Roman" panose="02020603050405020304" pitchFamily="18" charset="0"/>
              <a:cs typeface="Times New Roman" panose="02020603050405020304" pitchFamily="18" charset="0"/>
            </a:endParaRPr>
          </a:p>
          <a:p>
            <a:pPr eaLnBrk="1" hangingPunct="1">
              <a:lnSpc>
                <a:spcPts val="2600"/>
              </a:lnSpc>
            </a:pPr>
            <a:endParaRPr lang="es-MX" altLang="es-MX">
              <a:latin typeface="Times New Roman" panose="02020603050405020304" pitchFamily="18" charset="0"/>
              <a:cs typeface="Times New Roman" panose="02020603050405020304" pitchFamily="18" charset="0"/>
            </a:endParaRPr>
          </a:p>
          <a:p>
            <a:pPr eaLnBrk="1" hangingPunct="1">
              <a:lnSpc>
                <a:spcPts val="2600"/>
              </a:lnSpc>
            </a:pPr>
            <a:r>
              <a:rPr lang="es-MX" altLang="es-MX">
                <a:latin typeface="Times New Roman" panose="02020603050405020304" pitchFamily="18" charset="0"/>
                <a:cs typeface="Times New Roman" panose="02020603050405020304" pitchFamily="18" charset="0"/>
              </a:rPr>
              <a:t>además                                                   y  si asumimos a                           que para este caso</a:t>
            </a:r>
          </a:p>
          <a:p>
            <a:pPr eaLnBrk="1" hangingPunct="1">
              <a:lnSpc>
                <a:spcPts val="2600"/>
              </a:lnSpc>
            </a:pPr>
            <a:endParaRPr lang="es-MX" altLang="es-MX">
              <a:latin typeface="Times New Roman" panose="02020603050405020304" pitchFamily="18" charset="0"/>
              <a:cs typeface="Times New Roman" panose="02020603050405020304" pitchFamily="18" charset="0"/>
            </a:endParaRPr>
          </a:p>
          <a:p>
            <a:pPr eaLnBrk="1" hangingPunct="1">
              <a:lnSpc>
                <a:spcPts val="2600"/>
              </a:lnSpc>
            </a:pPr>
            <a:r>
              <a:rPr lang="es-MX" altLang="es-MX">
                <a:latin typeface="Times New Roman" panose="02020603050405020304" pitchFamily="18" charset="0"/>
                <a:cs typeface="Times New Roman" panose="02020603050405020304" pitchFamily="18" charset="0"/>
              </a:rPr>
              <a:t>es una excelente aproximación, entonces tendremos:</a:t>
            </a:r>
          </a:p>
          <a:p>
            <a:pPr eaLnBrk="1" hangingPunct="1">
              <a:lnSpc>
                <a:spcPts val="2600"/>
              </a:lnSpc>
            </a:pPr>
            <a:endParaRPr lang="es-MX" altLang="es-MX">
              <a:latin typeface="Times New Roman" panose="02020603050405020304" pitchFamily="18" charset="0"/>
              <a:cs typeface="Times New Roman" panose="02020603050405020304" pitchFamily="18" charset="0"/>
            </a:endParaRPr>
          </a:p>
        </p:txBody>
      </p:sp>
      <p:graphicFrame>
        <p:nvGraphicFramePr>
          <p:cNvPr id="12293" name="4 Objeto"/>
          <p:cNvGraphicFramePr>
            <a:graphicFrameLocks noChangeAspect="1"/>
          </p:cNvGraphicFramePr>
          <p:nvPr/>
        </p:nvGraphicFramePr>
        <p:xfrm>
          <a:off x="250825" y="4397375"/>
          <a:ext cx="4398963" cy="425450"/>
        </p:xfrm>
        <a:graphic>
          <a:graphicData uri="http://schemas.openxmlformats.org/presentationml/2006/ole">
            <mc:AlternateContent xmlns:mc="http://schemas.openxmlformats.org/markup-compatibility/2006">
              <mc:Choice xmlns:v="urn:schemas-microsoft-com:vml" Requires="v">
                <p:oleObj spid="_x0000_s12307" name="Equation" r:id="rId8" imgW="2501900" imgH="241300" progId="Equation.DSMT4">
                  <p:embed/>
                </p:oleObj>
              </mc:Choice>
              <mc:Fallback>
                <p:oleObj name="Equation" r:id="rId8" imgW="2501900" imgH="241300" progId="Equation.DSMT4">
                  <p:embed/>
                  <p:pic>
                    <p:nvPicPr>
                      <p:cNvPr id="0" name="4 Objeto"/>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50825" y="4397375"/>
                        <a:ext cx="4398963"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294" name="6 Objeto"/>
          <p:cNvGraphicFramePr>
            <a:graphicFrameLocks noChangeAspect="1"/>
          </p:cNvGraphicFramePr>
          <p:nvPr/>
        </p:nvGraphicFramePr>
        <p:xfrm>
          <a:off x="1317625" y="5341938"/>
          <a:ext cx="2266950" cy="420687"/>
        </p:xfrm>
        <a:graphic>
          <a:graphicData uri="http://schemas.openxmlformats.org/presentationml/2006/ole">
            <mc:AlternateContent xmlns:mc="http://schemas.openxmlformats.org/markup-compatibility/2006">
              <mc:Choice xmlns:v="urn:schemas-microsoft-com:vml" Requires="v">
                <p:oleObj spid="_x0000_s12308" name="Equation" r:id="rId10" imgW="1434477" imgH="266584" progId="Equation.DSMT4">
                  <p:embed/>
                </p:oleObj>
              </mc:Choice>
              <mc:Fallback>
                <p:oleObj name="Equation" r:id="rId10" imgW="1434477" imgH="266584" progId="Equation.DSMT4">
                  <p:embed/>
                  <p:pic>
                    <p:nvPicPr>
                      <p:cNvPr id="0" name="6 Objeto"/>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317625" y="5341938"/>
                        <a:ext cx="2266950" cy="42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295" name="7 Objeto"/>
          <p:cNvGraphicFramePr>
            <a:graphicFrameLocks noChangeAspect="1"/>
          </p:cNvGraphicFramePr>
          <p:nvPr/>
        </p:nvGraphicFramePr>
        <p:xfrm>
          <a:off x="5724525" y="5341938"/>
          <a:ext cx="1079500" cy="473075"/>
        </p:xfrm>
        <a:graphic>
          <a:graphicData uri="http://schemas.openxmlformats.org/presentationml/2006/ole">
            <mc:AlternateContent xmlns:mc="http://schemas.openxmlformats.org/markup-compatibility/2006">
              <mc:Choice xmlns:v="urn:schemas-microsoft-com:vml" Requires="v">
                <p:oleObj spid="_x0000_s12309" name="Equation" r:id="rId12" imgW="609336" imgH="266584" progId="Equation.DSMT4">
                  <p:embed/>
                </p:oleObj>
              </mc:Choice>
              <mc:Fallback>
                <p:oleObj name="Equation" r:id="rId12" imgW="609336" imgH="266584" progId="Equation.DSMT4">
                  <p:embed/>
                  <p:pic>
                    <p:nvPicPr>
                      <p:cNvPr id="0" name="7 Objeto"/>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724525" y="5341938"/>
                        <a:ext cx="107950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296" name="8 Objeto"/>
          <p:cNvGraphicFramePr>
            <a:graphicFrameLocks noChangeAspect="1"/>
          </p:cNvGraphicFramePr>
          <p:nvPr/>
        </p:nvGraphicFramePr>
        <p:xfrm>
          <a:off x="5724525" y="5897563"/>
          <a:ext cx="2774950" cy="555625"/>
        </p:xfrm>
        <a:graphic>
          <a:graphicData uri="http://schemas.openxmlformats.org/presentationml/2006/ole">
            <mc:AlternateContent xmlns:mc="http://schemas.openxmlformats.org/markup-compatibility/2006">
              <mc:Choice xmlns:v="urn:schemas-microsoft-com:vml" Requires="v">
                <p:oleObj spid="_x0000_s12310" name="Equation" r:id="rId14" imgW="1206500" imgH="241300" progId="Equation.DSMT4">
                  <p:embed/>
                </p:oleObj>
              </mc:Choice>
              <mc:Fallback>
                <p:oleObj name="Equation" r:id="rId14" imgW="1206500" imgH="241300" progId="Equation.DSMT4">
                  <p:embed/>
                  <p:pic>
                    <p:nvPicPr>
                      <p:cNvPr id="0" name="8 Objeto"/>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724525" y="5897563"/>
                        <a:ext cx="2774950"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297" name="5 Objeto"/>
          <p:cNvGraphicFramePr>
            <a:graphicFrameLocks noChangeAspect="1"/>
          </p:cNvGraphicFramePr>
          <p:nvPr/>
        </p:nvGraphicFramePr>
        <p:xfrm>
          <a:off x="5389563" y="479425"/>
          <a:ext cx="2808287" cy="620713"/>
        </p:xfrm>
        <a:graphic>
          <a:graphicData uri="http://schemas.openxmlformats.org/presentationml/2006/ole">
            <mc:AlternateContent xmlns:mc="http://schemas.openxmlformats.org/markup-compatibility/2006">
              <mc:Choice xmlns:v="urn:schemas-microsoft-com:vml" Requires="v">
                <p:oleObj spid="_x0000_s12311" name="Equation" r:id="rId16" imgW="1091880" imgH="241200" progId="Equation.DSMT4">
                  <p:embed/>
                </p:oleObj>
              </mc:Choice>
              <mc:Fallback>
                <p:oleObj name="Equation" r:id="rId16" imgW="1091880" imgH="241200" progId="Equation.DSMT4">
                  <p:embed/>
                  <p:pic>
                    <p:nvPicPr>
                      <p:cNvPr id="0" name="5 Objeto"/>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389563" y="479425"/>
                        <a:ext cx="2808287"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298" name="13 Objeto"/>
          <p:cNvGraphicFramePr>
            <a:graphicFrameLocks noChangeAspect="1"/>
          </p:cNvGraphicFramePr>
          <p:nvPr/>
        </p:nvGraphicFramePr>
        <p:xfrm>
          <a:off x="4932363" y="4130675"/>
          <a:ext cx="3656012" cy="1076325"/>
        </p:xfrm>
        <a:graphic>
          <a:graphicData uri="http://schemas.openxmlformats.org/presentationml/2006/ole">
            <mc:AlternateContent xmlns:mc="http://schemas.openxmlformats.org/markup-compatibility/2006">
              <mc:Choice xmlns:v="urn:schemas-microsoft-com:vml" Requires="v">
                <p:oleObj spid="_x0000_s12312" name="Equation" r:id="rId18" imgW="1726920" imgH="507960" progId="Equation.DSMT4">
                  <p:embed/>
                </p:oleObj>
              </mc:Choice>
              <mc:Fallback>
                <p:oleObj name="Equation" r:id="rId18" imgW="1726920" imgH="507960" progId="Equation.DSMT4">
                  <p:embed/>
                  <p:pic>
                    <p:nvPicPr>
                      <p:cNvPr id="0" name="13 Objeto"/>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4932363" y="4130675"/>
                        <a:ext cx="3656012"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6" name="15 Conector recto de flecha"/>
          <p:cNvCxnSpPr/>
          <p:nvPr/>
        </p:nvCxnSpPr>
        <p:spPr>
          <a:xfrm flipH="1">
            <a:off x="5076825" y="2163763"/>
            <a:ext cx="1339850" cy="222408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9" name="Conector recto de flecha 28"/>
          <p:cNvCxnSpPr/>
          <p:nvPr/>
        </p:nvCxnSpPr>
        <p:spPr>
          <a:xfrm flipH="1">
            <a:off x="6659563" y="965200"/>
            <a:ext cx="1225550" cy="80803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301" name="Rectángulo 31"/>
          <p:cNvSpPr>
            <a:spLocks noChangeArrowheads="1"/>
          </p:cNvSpPr>
          <p:nvPr/>
        </p:nvSpPr>
        <p:spPr bwMode="auto">
          <a:xfrm>
            <a:off x="354013" y="1825625"/>
            <a:ext cx="54197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MX" altLang="es-MX">
                <a:latin typeface="Times New Roman" panose="02020603050405020304" pitchFamily="18" charset="0"/>
                <a:cs typeface="Times New Roman" panose="02020603050405020304" pitchFamily="18" charset="0"/>
              </a:rPr>
              <a:t>Tenemos la constante de equilibrio para nuestra reacción</a:t>
            </a:r>
            <a:endParaRPr lang="es-MX" altLang="es-MX"/>
          </a:p>
        </p:txBody>
      </p:sp>
      <p:cxnSp>
        <p:nvCxnSpPr>
          <p:cNvPr id="36" name="Conector recto de flecha 35"/>
          <p:cNvCxnSpPr/>
          <p:nvPr/>
        </p:nvCxnSpPr>
        <p:spPr>
          <a:xfrm flipH="1">
            <a:off x="5724525" y="3560763"/>
            <a:ext cx="1655763" cy="84931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Conector recto de flecha 40"/>
          <p:cNvCxnSpPr/>
          <p:nvPr/>
        </p:nvCxnSpPr>
        <p:spPr>
          <a:xfrm flipH="1">
            <a:off x="6948488" y="3560763"/>
            <a:ext cx="431800" cy="6604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3" name="Conector recto de flecha 42"/>
          <p:cNvCxnSpPr/>
          <p:nvPr/>
        </p:nvCxnSpPr>
        <p:spPr>
          <a:xfrm flipH="1" flipV="1">
            <a:off x="6948488" y="1825625"/>
            <a:ext cx="431800" cy="160337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ángulo 3"/>
          <p:cNvSpPr>
            <a:spLocks noChangeArrowheads="1"/>
          </p:cNvSpPr>
          <p:nvPr/>
        </p:nvSpPr>
        <p:spPr bwMode="auto">
          <a:xfrm>
            <a:off x="179388" y="333375"/>
            <a:ext cx="843121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MX" altLang="es-MX">
                <a:latin typeface="Times New Roman" panose="02020603050405020304" pitchFamily="18" charset="0"/>
                <a:cs typeface="Times New Roman" panose="02020603050405020304" pitchFamily="18" charset="0"/>
              </a:rPr>
              <a:t>Ahora calcularemos el </a:t>
            </a:r>
            <a:r>
              <a:rPr lang="el-GR" altLang="es-MX">
                <a:latin typeface="Times New Roman" panose="02020603050405020304" pitchFamily="18" charset="0"/>
                <a:cs typeface="Times New Roman" panose="02020603050405020304" pitchFamily="18" charset="0"/>
              </a:rPr>
              <a:t>Δ</a:t>
            </a:r>
            <a:r>
              <a:rPr lang="es-MX" altLang="es-MX">
                <a:latin typeface="Times New Roman" panose="02020603050405020304" pitchFamily="18" charset="0"/>
                <a:cs typeface="Times New Roman" panose="02020603050405020304" pitchFamily="18" charset="0"/>
              </a:rPr>
              <a:t>G</a:t>
            </a:r>
            <a:r>
              <a:rPr lang="es-MX" altLang="es-MX" baseline="-25000">
                <a:latin typeface="Times New Roman" panose="02020603050405020304" pitchFamily="18" charset="0"/>
                <a:cs typeface="Times New Roman" panose="02020603050405020304" pitchFamily="18" charset="0"/>
              </a:rPr>
              <a:t>r</a:t>
            </a:r>
            <a:r>
              <a:rPr lang="es-MX" altLang="es-MX" baseline="30000">
                <a:latin typeface="Times New Roman" panose="02020603050405020304" pitchFamily="18" charset="0"/>
                <a:cs typeface="Times New Roman" panose="02020603050405020304" pitchFamily="18" charset="0"/>
              </a:rPr>
              <a:t>0</a:t>
            </a:r>
            <a:r>
              <a:rPr lang="es-MX" altLang="es-MX">
                <a:latin typeface="Times New Roman" panose="02020603050405020304" pitchFamily="18" charset="0"/>
                <a:cs typeface="Times New Roman" panose="02020603050405020304" pitchFamily="18" charset="0"/>
              </a:rPr>
              <a:t> para nuestra reacción, en la forma normal y típica que ya sabemos. </a:t>
            </a:r>
            <a:r>
              <a:rPr lang="es-MX" altLang="es-MX">
                <a:solidFill>
                  <a:srgbClr val="FF0000"/>
                </a:solidFill>
                <a:latin typeface="Times New Roman" panose="02020603050405020304" pitchFamily="18" charset="0"/>
                <a:cs typeface="Times New Roman" panose="02020603050405020304" pitchFamily="18" charset="0"/>
              </a:rPr>
              <a:t>Energía libre G de los productos </a:t>
            </a:r>
            <a:r>
              <a:rPr lang="es-MX" altLang="es-MX">
                <a:latin typeface="Times New Roman" panose="02020603050405020304" pitchFamily="18" charset="0"/>
                <a:cs typeface="Times New Roman" panose="02020603050405020304" pitchFamily="18" charset="0"/>
              </a:rPr>
              <a:t>– </a:t>
            </a:r>
            <a:r>
              <a:rPr lang="es-MX" altLang="es-MX">
                <a:solidFill>
                  <a:srgbClr val="0070C0"/>
                </a:solidFill>
                <a:latin typeface="Times New Roman" panose="02020603050405020304" pitchFamily="18" charset="0"/>
                <a:cs typeface="Times New Roman" panose="02020603050405020304" pitchFamily="18" charset="0"/>
              </a:rPr>
              <a:t>energía libre G de los reactantes</a:t>
            </a:r>
            <a:r>
              <a:rPr lang="es-MX" altLang="es-MX">
                <a:latin typeface="Times New Roman" panose="02020603050405020304" pitchFamily="18" charset="0"/>
                <a:cs typeface="Times New Roman" panose="02020603050405020304" pitchFamily="18" charset="0"/>
              </a:rPr>
              <a:t>.</a:t>
            </a:r>
          </a:p>
        </p:txBody>
      </p:sp>
      <p:graphicFrame>
        <p:nvGraphicFramePr>
          <p:cNvPr id="5" name="6 Tabla"/>
          <p:cNvGraphicFramePr>
            <a:graphicFrameLocks noGrp="1"/>
          </p:cNvGraphicFramePr>
          <p:nvPr/>
        </p:nvGraphicFramePr>
        <p:xfrm>
          <a:off x="4678363" y="1341438"/>
          <a:ext cx="4064000" cy="1462087"/>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20000"/>
                    </a:ext>
                  </a:extLst>
                </a:gridCol>
                <a:gridCol w="2032000">
                  <a:extLst>
                    <a:ext uri="{9D8B030D-6E8A-4147-A177-3AD203B41FA5}">
                      <a16:colId xmlns:a16="http://schemas.microsoft.com/office/drawing/2014/main" val="20001"/>
                    </a:ext>
                  </a:extLst>
                </a:gridCol>
              </a:tblGrid>
              <a:tr h="365522">
                <a:tc>
                  <a:txBody>
                    <a:bodyPr/>
                    <a:lstStyle/>
                    <a:p>
                      <a:pPr algn="ctr"/>
                      <a:endParaRPr lang="es-MX" sz="1800" b="0" dirty="0">
                        <a:solidFill>
                          <a:sysClr val="windowText" lastClr="000000"/>
                        </a:solidFill>
                        <a:latin typeface="Times New Roman" panose="02020603050405020304" pitchFamily="18" charset="0"/>
                        <a:cs typeface="Times New Roman" panose="02020603050405020304" pitchFamily="18" charset="0"/>
                      </a:endParaRPr>
                    </a:p>
                  </a:txBody>
                  <a:tcPr marT="45690" marB="456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s-MX" sz="1800" b="0" dirty="0">
                          <a:solidFill>
                            <a:sysClr val="windowText" lastClr="000000"/>
                          </a:solidFill>
                          <a:latin typeface="Times New Roman" panose="02020603050405020304" pitchFamily="18" charset="0"/>
                          <a:cs typeface="Times New Roman" panose="02020603050405020304" pitchFamily="18" charset="0"/>
                        </a:rPr>
                        <a:t>G</a:t>
                      </a:r>
                      <a:r>
                        <a:rPr lang="es-MX" sz="1800" b="0" baseline="30000" dirty="0">
                          <a:solidFill>
                            <a:sysClr val="windowText" lastClr="000000"/>
                          </a:solidFill>
                          <a:latin typeface="Times New Roman" panose="02020603050405020304" pitchFamily="18" charset="0"/>
                          <a:cs typeface="Times New Roman" panose="02020603050405020304" pitchFamily="18" charset="0"/>
                        </a:rPr>
                        <a:t>0</a:t>
                      </a:r>
                      <a:r>
                        <a:rPr lang="es-MX" sz="1800" b="0" baseline="0" dirty="0">
                          <a:solidFill>
                            <a:sysClr val="windowText" lastClr="000000"/>
                          </a:solidFill>
                          <a:latin typeface="Times New Roman" panose="02020603050405020304" pitchFamily="18" charset="0"/>
                          <a:cs typeface="Times New Roman" panose="02020603050405020304" pitchFamily="18" charset="0"/>
                        </a:rPr>
                        <a:t>   kJ/mol</a:t>
                      </a:r>
                      <a:endParaRPr lang="es-MX" sz="1800" b="0" baseline="30000" dirty="0">
                        <a:solidFill>
                          <a:sysClr val="windowText" lastClr="000000"/>
                        </a:solidFill>
                        <a:latin typeface="Times New Roman" panose="02020603050405020304" pitchFamily="18" charset="0"/>
                        <a:cs typeface="Times New Roman" panose="02020603050405020304" pitchFamily="18" charset="0"/>
                      </a:endParaRPr>
                    </a:p>
                  </a:txBody>
                  <a:tcPr marT="45690" marB="456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65522">
                <a:tc>
                  <a:txBody>
                    <a:bodyPr/>
                    <a:lstStyle/>
                    <a:p>
                      <a:pPr algn="ctr"/>
                      <a:r>
                        <a:rPr lang="es-MX" sz="1800" b="0" dirty="0">
                          <a:solidFill>
                            <a:srgbClr val="0070C0"/>
                          </a:solidFill>
                          <a:latin typeface="Times New Roman" panose="02020603050405020304" pitchFamily="18" charset="0"/>
                          <a:cs typeface="Times New Roman" panose="02020603050405020304" pitchFamily="18" charset="0"/>
                        </a:rPr>
                        <a:t>Hematita       (</a:t>
                      </a:r>
                      <a:r>
                        <a:rPr lang="es-MX" sz="1800" b="1" dirty="0">
                          <a:solidFill>
                            <a:srgbClr val="0070C0"/>
                          </a:solidFill>
                          <a:latin typeface="Times New Roman" panose="02020603050405020304" pitchFamily="18" charset="0"/>
                          <a:cs typeface="Times New Roman" panose="02020603050405020304" pitchFamily="18" charset="0"/>
                        </a:rPr>
                        <a:t>R</a:t>
                      </a:r>
                      <a:r>
                        <a:rPr lang="es-MX" sz="1800" b="0" dirty="0">
                          <a:solidFill>
                            <a:srgbClr val="0070C0"/>
                          </a:solidFill>
                          <a:latin typeface="Times New Roman" panose="02020603050405020304" pitchFamily="18" charset="0"/>
                          <a:cs typeface="Times New Roman" panose="02020603050405020304" pitchFamily="18" charset="0"/>
                        </a:rPr>
                        <a:t>)</a:t>
                      </a:r>
                      <a:r>
                        <a:rPr lang="es-MX" sz="1800" b="0" baseline="0" dirty="0">
                          <a:solidFill>
                            <a:srgbClr val="0070C0"/>
                          </a:solidFill>
                          <a:latin typeface="Times New Roman" panose="02020603050405020304" pitchFamily="18" charset="0"/>
                          <a:cs typeface="Times New Roman" panose="02020603050405020304" pitchFamily="18" charset="0"/>
                        </a:rPr>
                        <a:t> </a:t>
                      </a:r>
                      <a:endParaRPr lang="es-MX" sz="1800" b="0" dirty="0">
                        <a:solidFill>
                          <a:srgbClr val="0070C0"/>
                        </a:solidFill>
                        <a:latin typeface="Times New Roman" panose="02020603050405020304" pitchFamily="18" charset="0"/>
                        <a:cs typeface="Times New Roman" panose="02020603050405020304" pitchFamily="18" charset="0"/>
                      </a:endParaRPr>
                    </a:p>
                  </a:txBody>
                  <a:tcPr marT="45690" marB="456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s-MX" sz="1800" dirty="0">
                          <a:solidFill>
                            <a:srgbClr val="0070C0"/>
                          </a:solidFill>
                          <a:latin typeface="Times New Roman" panose="02020603050405020304" pitchFamily="18" charset="0"/>
                          <a:cs typeface="Times New Roman" panose="02020603050405020304" pitchFamily="18" charset="0"/>
                        </a:rPr>
                        <a:t>-742.2</a:t>
                      </a:r>
                    </a:p>
                  </a:txBody>
                  <a:tcPr marT="45690" marB="456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65522">
                <a:tc>
                  <a:txBody>
                    <a:bodyPr/>
                    <a:lstStyle/>
                    <a:p>
                      <a:pPr algn="ctr"/>
                      <a:r>
                        <a:rPr lang="es-MX" sz="1800" b="0" dirty="0">
                          <a:solidFill>
                            <a:sysClr val="windowText" lastClr="000000"/>
                          </a:solidFill>
                          <a:latin typeface="Times New Roman" panose="02020603050405020304" pitchFamily="18" charset="0"/>
                          <a:cs typeface="Times New Roman" panose="02020603050405020304" pitchFamily="18" charset="0"/>
                        </a:rPr>
                        <a:t>Magnetita      (</a:t>
                      </a:r>
                      <a:r>
                        <a:rPr lang="es-MX" sz="1800" b="1" dirty="0">
                          <a:solidFill>
                            <a:srgbClr val="FF0000"/>
                          </a:solidFill>
                          <a:latin typeface="Times New Roman" panose="02020603050405020304" pitchFamily="18" charset="0"/>
                          <a:cs typeface="Times New Roman" panose="02020603050405020304" pitchFamily="18" charset="0"/>
                        </a:rPr>
                        <a:t>P</a:t>
                      </a:r>
                      <a:r>
                        <a:rPr lang="es-MX" sz="1800" b="0" dirty="0">
                          <a:solidFill>
                            <a:sysClr val="windowText" lastClr="000000"/>
                          </a:solidFill>
                          <a:latin typeface="Times New Roman" panose="02020603050405020304" pitchFamily="18" charset="0"/>
                          <a:cs typeface="Times New Roman" panose="02020603050405020304" pitchFamily="18" charset="0"/>
                        </a:rPr>
                        <a:t>)</a:t>
                      </a:r>
                    </a:p>
                  </a:txBody>
                  <a:tcPr marT="45690" marB="456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s-MX" sz="1800" dirty="0">
                          <a:solidFill>
                            <a:srgbClr val="FF0000"/>
                          </a:solidFill>
                          <a:latin typeface="Times New Roman" panose="02020603050405020304" pitchFamily="18" charset="0"/>
                          <a:cs typeface="Times New Roman" panose="02020603050405020304" pitchFamily="18" charset="0"/>
                        </a:rPr>
                        <a:t>-1015.4</a:t>
                      </a:r>
                    </a:p>
                  </a:txBody>
                  <a:tcPr marT="45690" marB="456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365522">
                <a:tc>
                  <a:txBody>
                    <a:bodyPr/>
                    <a:lstStyle/>
                    <a:p>
                      <a:pPr algn="ctr"/>
                      <a:r>
                        <a:rPr lang="es-MX" sz="1800" b="0" dirty="0">
                          <a:solidFill>
                            <a:sysClr val="windowText" lastClr="000000"/>
                          </a:solidFill>
                          <a:latin typeface="Times New Roman" panose="02020603050405020304" pitchFamily="18" charset="0"/>
                          <a:cs typeface="Times New Roman" panose="02020603050405020304" pitchFamily="18" charset="0"/>
                        </a:rPr>
                        <a:t>  Oxigeno       (</a:t>
                      </a:r>
                      <a:r>
                        <a:rPr lang="es-MX" sz="1800" b="1" dirty="0">
                          <a:solidFill>
                            <a:srgbClr val="FF0000"/>
                          </a:solidFill>
                          <a:latin typeface="Times New Roman" panose="02020603050405020304" pitchFamily="18" charset="0"/>
                          <a:cs typeface="Times New Roman" panose="02020603050405020304" pitchFamily="18" charset="0"/>
                        </a:rPr>
                        <a:t>P</a:t>
                      </a:r>
                      <a:r>
                        <a:rPr lang="es-MX" sz="1800" b="0" dirty="0">
                          <a:solidFill>
                            <a:sysClr val="windowText" lastClr="000000"/>
                          </a:solidFill>
                          <a:latin typeface="Times New Roman" panose="02020603050405020304" pitchFamily="18" charset="0"/>
                          <a:cs typeface="Times New Roman" panose="02020603050405020304" pitchFamily="18" charset="0"/>
                        </a:rPr>
                        <a:t>)</a:t>
                      </a:r>
                    </a:p>
                  </a:txBody>
                  <a:tcPr marT="45690" marB="456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s-MX" sz="1800" dirty="0">
                          <a:solidFill>
                            <a:srgbClr val="FF0000"/>
                          </a:solidFill>
                          <a:latin typeface="Times New Roman" panose="02020603050405020304" pitchFamily="18" charset="0"/>
                          <a:cs typeface="Times New Roman" panose="02020603050405020304" pitchFamily="18" charset="0"/>
                        </a:rPr>
                        <a:t>0</a:t>
                      </a:r>
                    </a:p>
                  </a:txBody>
                  <a:tcPr marT="45690" marB="456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bl>
          </a:graphicData>
        </a:graphic>
      </p:graphicFrame>
      <p:graphicFrame>
        <p:nvGraphicFramePr>
          <p:cNvPr id="14356" name="7 Objeto"/>
          <p:cNvGraphicFramePr>
            <a:graphicFrameLocks noChangeAspect="1"/>
          </p:cNvGraphicFramePr>
          <p:nvPr/>
        </p:nvGraphicFramePr>
        <p:xfrm>
          <a:off x="212725" y="1341438"/>
          <a:ext cx="3440113" cy="1100137"/>
        </p:xfrm>
        <a:graphic>
          <a:graphicData uri="http://schemas.openxmlformats.org/presentationml/2006/ole">
            <mc:AlternateContent xmlns:mc="http://schemas.openxmlformats.org/markup-compatibility/2006">
              <mc:Choice xmlns:v="urn:schemas-microsoft-com:vml" Requires="v">
                <p:oleObj spid="_x0000_s14366" name="Equation" r:id="rId3" imgW="2184120" imgH="698400" progId="Equation.DSMT4">
                  <p:embed/>
                </p:oleObj>
              </mc:Choice>
              <mc:Fallback>
                <p:oleObj name="Equation" r:id="rId3" imgW="2184120" imgH="698400" progId="Equation.DSMT4">
                  <p:embed/>
                  <p:pic>
                    <p:nvPicPr>
                      <p:cNvPr id="0" name="7 Objet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2725" y="1341438"/>
                        <a:ext cx="3440113" cy="110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357" name="8 Objeto"/>
          <p:cNvGraphicFramePr>
            <a:graphicFrameLocks noChangeAspect="1"/>
          </p:cNvGraphicFramePr>
          <p:nvPr/>
        </p:nvGraphicFramePr>
        <p:xfrm>
          <a:off x="150813" y="2981325"/>
          <a:ext cx="8178800" cy="719138"/>
        </p:xfrm>
        <a:graphic>
          <a:graphicData uri="http://schemas.openxmlformats.org/presentationml/2006/ole">
            <mc:AlternateContent xmlns:mc="http://schemas.openxmlformats.org/markup-compatibility/2006">
              <mc:Choice xmlns:v="urn:schemas-microsoft-com:vml" Requires="v">
                <p:oleObj spid="_x0000_s14367" name="Equation" r:id="rId5" imgW="4470120" imgH="393480" progId="Equation.DSMT4">
                  <p:embed/>
                </p:oleObj>
              </mc:Choice>
              <mc:Fallback>
                <p:oleObj name="Equation" r:id="rId5" imgW="4470120" imgH="393480" progId="Equation.DSMT4">
                  <p:embed/>
                  <p:pic>
                    <p:nvPicPr>
                      <p:cNvPr id="0" name="8 Objet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0813" y="2981325"/>
                        <a:ext cx="8178800" cy="71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358" name="12 Objeto"/>
          <p:cNvGraphicFramePr>
            <a:graphicFrameLocks noChangeAspect="1"/>
          </p:cNvGraphicFramePr>
          <p:nvPr/>
        </p:nvGraphicFramePr>
        <p:xfrm>
          <a:off x="149225" y="3700463"/>
          <a:ext cx="1817688" cy="431800"/>
        </p:xfrm>
        <a:graphic>
          <a:graphicData uri="http://schemas.openxmlformats.org/presentationml/2006/ole">
            <mc:AlternateContent xmlns:mc="http://schemas.openxmlformats.org/markup-compatibility/2006">
              <mc:Choice xmlns:v="urn:schemas-microsoft-com:vml" Requires="v">
                <p:oleObj spid="_x0000_s14368" name="Equation" r:id="rId7" imgW="1015920" imgH="241200" progId="Equation.DSMT4">
                  <p:embed/>
                </p:oleObj>
              </mc:Choice>
              <mc:Fallback>
                <p:oleObj name="Equation" r:id="rId7" imgW="1015920" imgH="241200" progId="Equation.DSMT4">
                  <p:embed/>
                  <p:pic>
                    <p:nvPicPr>
                      <p:cNvPr id="0" name="12 Objeto"/>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9225" y="3700463"/>
                        <a:ext cx="18176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359" name="Objeto 8"/>
          <p:cNvGraphicFramePr>
            <a:graphicFrameLocks noChangeAspect="1"/>
          </p:cNvGraphicFramePr>
          <p:nvPr/>
        </p:nvGraphicFramePr>
        <p:xfrm>
          <a:off x="146050" y="2568575"/>
          <a:ext cx="1952625" cy="412750"/>
        </p:xfrm>
        <a:graphic>
          <a:graphicData uri="http://schemas.openxmlformats.org/presentationml/2006/ole">
            <mc:AlternateContent xmlns:mc="http://schemas.openxmlformats.org/markup-compatibility/2006">
              <mc:Choice xmlns:v="urn:schemas-microsoft-com:vml" Requires="v">
                <p:oleObj spid="_x0000_s14369" name="Equation" r:id="rId9" imgW="1143000" imgH="241200" progId="Equation.DSMT4">
                  <p:embed/>
                </p:oleObj>
              </mc:Choice>
              <mc:Fallback>
                <p:oleObj name="Equation" r:id="rId9" imgW="1143000" imgH="241200" progId="Equation.DSMT4">
                  <p:embed/>
                  <p:pic>
                    <p:nvPicPr>
                      <p:cNvPr id="0" name="Objeto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46050" y="2568575"/>
                        <a:ext cx="1952625"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1" name="Conector recto de flecha 10"/>
          <p:cNvCxnSpPr/>
          <p:nvPr/>
        </p:nvCxnSpPr>
        <p:spPr>
          <a:xfrm flipH="1">
            <a:off x="4932363" y="1890713"/>
            <a:ext cx="2447925" cy="132238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Conector recto de flecha 12"/>
          <p:cNvCxnSpPr/>
          <p:nvPr/>
        </p:nvCxnSpPr>
        <p:spPr>
          <a:xfrm flipH="1">
            <a:off x="2987675" y="2276475"/>
            <a:ext cx="4321175" cy="9366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Conector recto de flecha 14"/>
          <p:cNvCxnSpPr/>
          <p:nvPr/>
        </p:nvCxnSpPr>
        <p:spPr>
          <a:xfrm flipH="1">
            <a:off x="3563938" y="2662238"/>
            <a:ext cx="4032250" cy="67786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363" name="Rectángulo 16"/>
          <p:cNvSpPr>
            <a:spLocks noChangeArrowheads="1"/>
          </p:cNvSpPr>
          <p:nvPr/>
        </p:nvSpPr>
        <p:spPr bwMode="auto">
          <a:xfrm>
            <a:off x="146050" y="4302125"/>
            <a:ext cx="88900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r>
              <a:rPr lang="es-MX" altLang="es-MX">
                <a:latin typeface="Times New Roman" panose="02020603050405020304" pitchFamily="18" charset="0"/>
                <a:cs typeface="Times New Roman" panose="02020603050405020304" pitchFamily="18" charset="0"/>
              </a:rPr>
              <a:t>El signo de </a:t>
            </a:r>
            <a:r>
              <a:rPr lang="el-GR" altLang="es-MX">
                <a:latin typeface="Times New Roman" panose="02020603050405020304" pitchFamily="18" charset="0"/>
                <a:cs typeface="Times New Roman" panose="02020603050405020304" pitchFamily="18" charset="0"/>
              </a:rPr>
              <a:t>Δ</a:t>
            </a:r>
            <a:r>
              <a:rPr lang="es-MX" altLang="es-MX">
                <a:latin typeface="Times New Roman" panose="02020603050405020304" pitchFamily="18" charset="0"/>
                <a:cs typeface="Times New Roman" panose="02020603050405020304" pitchFamily="18" charset="0"/>
              </a:rPr>
              <a:t>G</a:t>
            </a:r>
            <a:r>
              <a:rPr lang="es-MX" altLang="es-MX" baseline="-25000">
                <a:latin typeface="Times New Roman" panose="02020603050405020304" pitchFamily="18" charset="0"/>
                <a:cs typeface="Times New Roman" panose="02020603050405020304" pitchFamily="18" charset="0"/>
              </a:rPr>
              <a:t>r</a:t>
            </a:r>
            <a:r>
              <a:rPr lang="es-MX" altLang="es-MX" baseline="30000">
                <a:latin typeface="Times New Roman" panose="02020603050405020304" pitchFamily="18" charset="0"/>
                <a:cs typeface="Times New Roman" panose="02020603050405020304" pitchFamily="18" charset="0"/>
              </a:rPr>
              <a:t>0</a:t>
            </a:r>
            <a:r>
              <a:rPr lang="es-MX" altLang="es-MX">
                <a:latin typeface="Times New Roman" panose="02020603050405020304" pitchFamily="18" charset="0"/>
                <a:cs typeface="Times New Roman" panose="02020603050405020304" pitchFamily="18" charset="0"/>
              </a:rPr>
              <a:t> de nuestra reacción es positivo (+), esto nos indica que a como esta escrita la reacción no es espontanea. Seria espontanea en el sentido opuesto, </a:t>
            </a:r>
          </a:p>
          <a:p>
            <a:pPr algn="just" eaLnBrk="1" hangingPunct="1"/>
            <a:endParaRPr lang="es-MX" altLang="es-MX">
              <a:latin typeface="Times New Roman" panose="02020603050405020304" pitchFamily="18" charset="0"/>
              <a:cs typeface="Times New Roman" panose="02020603050405020304" pitchFamily="18" charset="0"/>
            </a:endParaRPr>
          </a:p>
          <a:p>
            <a:pPr algn="just" eaLnBrk="1" hangingPunct="1"/>
            <a:endParaRPr lang="es-MX" altLang="es-MX">
              <a:latin typeface="Times New Roman" panose="02020603050405020304" pitchFamily="18" charset="0"/>
              <a:cs typeface="Times New Roman" panose="02020603050405020304" pitchFamily="18" charset="0"/>
            </a:endParaRPr>
          </a:p>
          <a:p>
            <a:pPr algn="just" eaLnBrk="1" hangingPunct="1"/>
            <a:r>
              <a:rPr lang="es-MX" altLang="es-MX">
                <a:latin typeface="Times New Roman" panose="02020603050405020304" pitchFamily="18" charset="0"/>
                <a:cs typeface="Times New Roman" panose="02020603050405020304" pitchFamily="18" charset="0"/>
              </a:rPr>
              <a:t>eso es lo que sabemos empíricamente, el hierro metálico se oxida a la intemperie, en presencia del oxigeno atmosférico. Es por eso que se pintan todas las estructuras de hierro, cercos, puertas, ventanas, etc. Buscaremos que tanto oxigeno debe de existir en la atmosfera para que nuestra reacción alcance el equilibrio.</a:t>
            </a:r>
          </a:p>
        </p:txBody>
      </p:sp>
      <p:cxnSp>
        <p:nvCxnSpPr>
          <p:cNvPr id="19" name="Conector recto de flecha 18"/>
          <p:cNvCxnSpPr/>
          <p:nvPr/>
        </p:nvCxnSpPr>
        <p:spPr>
          <a:xfrm flipH="1" flipV="1">
            <a:off x="1057275" y="3943350"/>
            <a:ext cx="3621088" cy="53657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4365" name="Objeto 21"/>
          <p:cNvGraphicFramePr>
            <a:graphicFrameLocks noChangeAspect="1"/>
          </p:cNvGraphicFramePr>
          <p:nvPr/>
        </p:nvGraphicFramePr>
        <p:xfrm>
          <a:off x="2886075" y="4975225"/>
          <a:ext cx="3298825" cy="398463"/>
        </p:xfrm>
        <a:graphic>
          <a:graphicData uri="http://schemas.openxmlformats.org/presentationml/2006/ole">
            <mc:AlternateContent xmlns:mc="http://schemas.openxmlformats.org/markup-compatibility/2006">
              <mc:Choice xmlns:v="urn:schemas-microsoft-com:vml" Requires="v">
                <p:oleObj spid="_x0000_s14370" name="Equation" r:id="rId11" imgW="2108160" imgH="253800" progId="Equation.DSMT4">
                  <p:embed/>
                </p:oleObj>
              </mc:Choice>
              <mc:Fallback>
                <p:oleObj name="Equation" r:id="rId11" imgW="2108160" imgH="253800" progId="Equation.DSMT4">
                  <p:embed/>
                  <p:pic>
                    <p:nvPicPr>
                      <p:cNvPr id="0" name="Objeto 2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886075" y="4975225"/>
                        <a:ext cx="3298825"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362" name="9 Objeto"/>
          <p:cNvGraphicFramePr>
            <a:graphicFrameLocks noChangeAspect="1"/>
          </p:cNvGraphicFramePr>
          <p:nvPr/>
        </p:nvGraphicFramePr>
        <p:xfrm>
          <a:off x="3035300" y="1600200"/>
          <a:ext cx="2332038" cy="539750"/>
        </p:xfrm>
        <a:graphic>
          <a:graphicData uri="http://schemas.openxmlformats.org/presentationml/2006/ole">
            <mc:AlternateContent xmlns:mc="http://schemas.openxmlformats.org/markup-compatibility/2006">
              <mc:Choice xmlns:v="urn:schemas-microsoft-com:vml" Requires="v">
                <p:oleObj spid="_x0000_s15381" name="Equation" r:id="rId3" imgW="1040948" imgH="241195" progId="Equation.DSMT4">
                  <p:embed/>
                </p:oleObj>
              </mc:Choice>
              <mc:Fallback>
                <p:oleObj name="Equation" r:id="rId3" imgW="1040948" imgH="241195" progId="Equation.DSMT4">
                  <p:embed/>
                  <p:pic>
                    <p:nvPicPr>
                      <p:cNvPr id="0" name="9 Objet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35300" y="1600200"/>
                        <a:ext cx="2332038"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363" name="10 Objeto"/>
          <p:cNvGraphicFramePr>
            <a:graphicFrameLocks noChangeAspect="1"/>
          </p:cNvGraphicFramePr>
          <p:nvPr/>
        </p:nvGraphicFramePr>
        <p:xfrm>
          <a:off x="227013" y="3467100"/>
          <a:ext cx="7345362" cy="812800"/>
        </p:xfrm>
        <a:graphic>
          <a:graphicData uri="http://schemas.openxmlformats.org/presentationml/2006/ole">
            <mc:AlternateContent xmlns:mc="http://schemas.openxmlformats.org/markup-compatibility/2006">
              <mc:Choice xmlns:v="urn:schemas-microsoft-com:vml" Requires="v">
                <p:oleObj spid="_x0000_s15382" name="Equation" r:id="rId5" imgW="3898800" imgH="431640" progId="Equation.DSMT4">
                  <p:embed/>
                </p:oleObj>
              </mc:Choice>
              <mc:Fallback>
                <p:oleObj name="Equation" r:id="rId5" imgW="3898800" imgH="431640" progId="Equation.DSMT4">
                  <p:embed/>
                  <p:pic>
                    <p:nvPicPr>
                      <p:cNvPr id="0" name="10 Objet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7013" y="3467100"/>
                        <a:ext cx="7345362"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364" name="11 Objeto"/>
          <p:cNvGraphicFramePr>
            <a:graphicFrameLocks noChangeAspect="1"/>
          </p:cNvGraphicFramePr>
          <p:nvPr/>
        </p:nvGraphicFramePr>
        <p:xfrm>
          <a:off x="1268413" y="4660900"/>
          <a:ext cx="6057900" cy="1935163"/>
        </p:xfrm>
        <a:graphic>
          <a:graphicData uri="http://schemas.openxmlformats.org/presentationml/2006/ole">
            <mc:AlternateContent xmlns:mc="http://schemas.openxmlformats.org/markup-compatibility/2006">
              <mc:Choice xmlns:v="urn:schemas-microsoft-com:vml" Requires="v">
                <p:oleObj spid="_x0000_s15383" name="Equation" r:id="rId7" imgW="3022560" imgH="965160" progId="Equation.DSMT4">
                  <p:embed/>
                </p:oleObj>
              </mc:Choice>
              <mc:Fallback>
                <p:oleObj name="Equation" r:id="rId7" imgW="3022560" imgH="965160" progId="Equation.DSMT4">
                  <p:embed/>
                  <p:pic>
                    <p:nvPicPr>
                      <p:cNvPr id="0" name="11 Objeto"/>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68413" y="4660900"/>
                        <a:ext cx="6057900" cy="193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365" name="12 Objeto"/>
          <p:cNvGraphicFramePr>
            <a:graphicFrameLocks noChangeAspect="1"/>
          </p:cNvGraphicFramePr>
          <p:nvPr/>
        </p:nvGraphicFramePr>
        <p:xfrm>
          <a:off x="227013" y="1617663"/>
          <a:ext cx="1914525" cy="454025"/>
        </p:xfrm>
        <a:graphic>
          <a:graphicData uri="http://schemas.openxmlformats.org/presentationml/2006/ole">
            <mc:AlternateContent xmlns:mc="http://schemas.openxmlformats.org/markup-compatibility/2006">
              <mc:Choice xmlns:v="urn:schemas-microsoft-com:vml" Requires="v">
                <p:oleObj spid="_x0000_s15384" name="Equation" r:id="rId9" imgW="1015920" imgH="241200" progId="Equation.DSMT4">
                  <p:embed/>
                </p:oleObj>
              </mc:Choice>
              <mc:Fallback>
                <p:oleObj name="Equation" r:id="rId9" imgW="1015920" imgH="241200" progId="Equation.DSMT4">
                  <p:embed/>
                  <p:pic>
                    <p:nvPicPr>
                      <p:cNvPr id="0" name="12 Objeto"/>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27013" y="1617663"/>
                        <a:ext cx="191452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366" name="1 Objeto"/>
          <p:cNvGraphicFramePr>
            <a:graphicFrameLocks noChangeAspect="1"/>
          </p:cNvGraphicFramePr>
          <p:nvPr/>
        </p:nvGraphicFramePr>
        <p:xfrm>
          <a:off x="6357938" y="1579563"/>
          <a:ext cx="1212850" cy="574675"/>
        </p:xfrm>
        <a:graphic>
          <a:graphicData uri="http://schemas.openxmlformats.org/presentationml/2006/ole">
            <mc:AlternateContent xmlns:mc="http://schemas.openxmlformats.org/markup-compatibility/2006">
              <mc:Choice xmlns:v="urn:schemas-microsoft-com:vml" Requires="v">
                <p:oleObj spid="_x0000_s15385" name="Equation" r:id="rId11" imgW="507960" imgH="241200" progId="Equation.DSMT4">
                  <p:embed/>
                </p:oleObj>
              </mc:Choice>
              <mc:Fallback>
                <p:oleObj name="Equation" r:id="rId11" imgW="507960" imgH="241200" progId="Equation.DSMT4">
                  <p:embed/>
                  <p:pic>
                    <p:nvPicPr>
                      <p:cNvPr id="0" name="1 Objeto"/>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357938" y="1579563"/>
                        <a:ext cx="1212850"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367" name="Rectángulo 13"/>
          <p:cNvSpPr>
            <a:spLocks noChangeArrowheads="1"/>
          </p:cNvSpPr>
          <p:nvPr/>
        </p:nvSpPr>
        <p:spPr bwMode="auto">
          <a:xfrm>
            <a:off x="179388" y="333375"/>
            <a:ext cx="8431212"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r>
              <a:rPr lang="es-MX" altLang="es-MX">
                <a:latin typeface="Times New Roman" panose="02020603050405020304" pitchFamily="18" charset="0"/>
                <a:cs typeface="Times New Roman" panose="02020603050405020304" pitchFamily="18" charset="0"/>
              </a:rPr>
              <a:t>Es aquí donde aplicaremos nuestros datos obtenidos de </a:t>
            </a:r>
            <a:r>
              <a:rPr lang="el-GR" altLang="es-MX" b="1">
                <a:latin typeface="Times New Roman" panose="02020603050405020304" pitchFamily="18" charset="0"/>
                <a:cs typeface="Times New Roman" panose="02020603050405020304" pitchFamily="18" charset="0"/>
              </a:rPr>
              <a:t>Δ</a:t>
            </a:r>
            <a:r>
              <a:rPr lang="es-MX" altLang="es-MX" b="1">
                <a:latin typeface="Times New Roman" panose="02020603050405020304" pitchFamily="18" charset="0"/>
                <a:cs typeface="Times New Roman" panose="02020603050405020304" pitchFamily="18" charset="0"/>
              </a:rPr>
              <a:t>G</a:t>
            </a:r>
            <a:r>
              <a:rPr lang="es-MX" altLang="es-MX" b="1" baseline="-25000">
                <a:latin typeface="Times New Roman" panose="02020603050405020304" pitchFamily="18" charset="0"/>
                <a:cs typeface="Times New Roman" panose="02020603050405020304" pitchFamily="18" charset="0"/>
              </a:rPr>
              <a:t>r</a:t>
            </a:r>
            <a:r>
              <a:rPr lang="es-MX" altLang="es-MX" b="1" baseline="30000">
                <a:latin typeface="Times New Roman" panose="02020603050405020304" pitchFamily="18" charset="0"/>
                <a:cs typeface="Times New Roman" panose="02020603050405020304" pitchFamily="18" charset="0"/>
              </a:rPr>
              <a:t>0</a:t>
            </a:r>
            <a:r>
              <a:rPr lang="es-MX" altLang="es-MX" b="1">
                <a:latin typeface="Times New Roman" panose="02020603050405020304" pitchFamily="18" charset="0"/>
                <a:cs typeface="Times New Roman" panose="02020603050405020304" pitchFamily="18" charset="0"/>
              </a:rPr>
              <a:t> </a:t>
            </a:r>
            <a:r>
              <a:rPr lang="es-MX" altLang="es-MX">
                <a:latin typeface="Times New Roman" panose="02020603050405020304" pitchFamily="18" charset="0"/>
                <a:cs typeface="Times New Roman" panose="02020603050405020304" pitchFamily="18" charset="0"/>
              </a:rPr>
              <a:t>para nuestra reacción y utilizaremos la ecuación de la energía libre </a:t>
            </a:r>
            <a:r>
              <a:rPr lang="es-MX" altLang="es-MX" b="1">
                <a:latin typeface="Times New Roman" panose="02020603050405020304" pitchFamily="18" charset="0"/>
                <a:cs typeface="Times New Roman" panose="02020603050405020304" pitchFamily="18" charset="0"/>
              </a:rPr>
              <a:t>G</a:t>
            </a:r>
            <a:r>
              <a:rPr lang="es-MX" altLang="es-MX">
                <a:latin typeface="Times New Roman" panose="02020603050405020304" pitchFamily="18" charset="0"/>
                <a:cs typeface="Times New Roman" panose="02020603050405020304" pitchFamily="18" charset="0"/>
              </a:rPr>
              <a:t> combinada con la constante de equilibrio </a:t>
            </a:r>
            <a:r>
              <a:rPr lang="es-MX" altLang="es-MX" b="1">
                <a:latin typeface="Times New Roman" panose="02020603050405020304" pitchFamily="18" charset="0"/>
                <a:cs typeface="Times New Roman" panose="02020603050405020304" pitchFamily="18" charset="0"/>
              </a:rPr>
              <a:t>K, </a:t>
            </a:r>
            <a:r>
              <a:rPr lang="es-MX" altLang="es-MX">
                <a:latin typeface="Times New Roman" panose="02020603050405020304" pitchFamily="18" charset="0"/>
                <a:cs typeface="Times New Roman" panose="02020603050405020304" pitchFamily="18" charset="0"/>
              </a:rPr>
              <a:t>de la cual ya conocemos la variable que la representa, lo cual es lo que buscamos.</a:t>
            </a:r>
          </a:p>
        </p:txBody>
      </p:sp>
      <p:cxnSp>
        <p:nvCxnSpPr>
          <p:cNvPr id="5" name="Conector recto de flecha 4"/>
          <p:cNvCxnSpPr/>
          <p:nvPr/>
        </p:nvCxnSpPr>
        <p:spPr>
          <a:xfrm flipH="1">
            <a:off x="539750" y="506413"/>
            <a:ext cx="4922838" cy="12541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Conector recto de flecha 16"/>
          <p:cNvCxnSpPr/>
          <p:nvPr/>
        </p:nvCxnSpPr>
        <p:spPr>
          <a:xfrm flipH="1">
            <a:off x="3427413" y="857250"/>
            <a:ext cx="968375" cy="8477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Conector recto de flecha 19"/>
          <p:cNvCxnSpPr/>
          <p:nvPr/>
        </p:nvCxnSpPr>
        <p:spPr>
          <a:xfrm>
            <a:off x="503238" y="1133475"/>
            <a:ext cx="4573587" cy="62706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Conector recto de flecha 25"/>
          <p:cNvCxnSpPr/>
          <p:nvPr/>
        </p:nvCxnSpPr>
        <p:spPr>
          <a:xfrm>
            <a:off x="5435600" y="1114425"/>
            <a:ext cx="1657350" cy="64611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372" name="Rectángulo 27"/>
          <p:cNvSpPr>
            <a:spLocks noChangeArrowheads="1"/>
          </p:cNvSpPr>
          <p:nvPr/>
        </p:nvSpPr>
        <p:spPr bwMode="auto">
          <a:xfrm>
            <a:off x="82550" y="2174875"/>
            <a:ext cx="8431213"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r>
              <a:rPr lang="es-MX" altLang="es-MX">
                <a:latin typeface="Times New Roman" panose="02020603050405020304" pitchFamily="18" charset="0"/>
                <a:cs typeface="Times New Roman" panose="02020603050405020304" pitchFamily="18" charset="0"/>
              </a:rPr>
              <a:t>Sustituimos valores y realizamos los cálculos correspondientes. El </a:t>
            </a:r>
            <a:r>
              <a:rPr lang="es-MX" altLang="es-MX" b="1" u="sng">
                <a:latin typeface="Times New Roman" panose="02020603050405020304" pitchFamily="18" charset="0"/>
                <a:cs typeface="Times New Roman" panose="02020603050405020304" pitchFamily="18" charset="0"/>
              </a:rPr>
              <a:t>factor 2.30259</a:t>
            </a:r>
            <a:r>
              <a:rPr lang="es-MX" altLang="es-MX" b="1">
                <a:latin typeface="Times New Roman" panose="02020603050405020304" pitchFamily="18" charset="0"/>
                <a:cs typeface="Times New Roman" panose="02020603050405020304" pitchFamily="18" charset="0"/>
              </a:rPr>
              <a:t> </a:t>
            </a:r>
            <a:r>
              <a:rPr lang="es-MX" altLang="es-MX">
                <a:latin typeface="Times New Roman" panose="02020603050405020304" pitchFamily="18" charset="0"/>
                <a:cs typeface="Times New Roman" panose="02020603050405020304" pitchFamily="18" charset="0"/>
              </a:rPr>
              <a:t>se utiliza para transformar de </a:t>
            </a:r>
            <a:r>
              <a:rPr lang="es-MX" altLang="es-MX" i="1">
                <a:latin typeface="Times New Roman" panose="02020603050405020304" pitchFamily="18" charset="0"/>
                <a:cs typeface="Times New Roman" panose="02020603050405020304" pitchFamily="18" charset="0"/>
              </a:rPr>
              <a:t>ln</a:t>
            </a:r>
            <a:r>
              <a:rPr lang="es-MX" altLang="es-MX">
                <a:latin typeface="Times New Roman" panose="02020603050405020304" pitchFamily="18" charset="0"/>
                <a:cs typeface="Times New Roman" panose="02020603050405020304" pitchFamily="18" charset="0"/>
              </a:rPr>
              <a:t> a </a:t>
            </a:r>
            <a:r>
              <a:rPr lang="es-MX" altLang="es-MX" i="1">
                <a:latin typeface="Times New Roman" panose="02020603050405020304" pitchFamily="18" charset="0"/>
                <a:cs typeface="Times New Roman" panose="02020603050405020304" pitchFamily="18" charset="0"/>
              </a:rPr>
              <a:t>log</a:t>
            </a:r>
            <a:r>
              <a:rPr lang="es-MX" altLang="es-MX" i="1" baseline="-25000">
                <a:latin typeface="Times New Roman" panose="02020603050405020304" pitchFamily="18" charset="0"/>
                <a:cs typeface="Times New Roman" panose="02020603050405020304" pitchFamily="18" charset="0"/>
              </a:rPr>
              <a:t>10</a:t>
            </a:r>
            <a:r>
              <a:rPr lang="es-MX" altLang="es-MX">
                <a:latin typeface="Times New Roman" panose="02020603050405020304" pitchFamily="18" charset="0"/>
                <a:cs typeface="Times New Roman" panose="02020603050405020304" pitchFamily="18" charset="0"/>
              </a:rPr>
              <a:t>, por eso en la ecuación ya no aparece el ln.  R es constante de los gases ideales, T es temperatura en Kelvin=298.15</a:t>
            </a:r>
          </a:p>
        </p:txBody>
      </p:sp>
      <p:cxnSp>
        <p:nvCxnSpPr>
          <p:cNvPr id="30" name="Conector recto de flecha 29"/>
          <p:cNvCxnSpPr/>
          <p:nvPr/>
        </p:nvCxnSpPr>
        <p:spPr>
          <a:xfrm flipH="1">
            <a:off x="2789238" y="1933575"/>
            <a:ext cx="2070100" cy="6286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Conector recto de flecha 31"/>
          <p:cNvCxnSpPr/>
          <p:nvPr/>
        </p:nvCxnSpPr>
        <p:spPr>
          <a:xfrm>
            <a:off x="3348038" y="2679700"/>
            <a:ext cx="3438525" cy="107473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Conector recto de flecha 34"/>
          <p:cNvCxnSpPr/>
          <p:nvPr/>
        </p:nvCxnSpPr>
        <p:spPr>
          <a:xfrm flipH="1">
            <a:off x="2555875" y="1933575"/>
            <a:ext cx="1741488" cy="17113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Conector recto de flecha 38"/>
          <p:cNvCxnSpPr/>
          <p:nvPr/>
        </p:nvCxnSpPr>
        <p:spPr>
          <a:xfrm flipH="1">
            <a:off x="611188" y="2036763"/>
            <a:ext cx="2451100" cy="171767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Conector recto de flecha 43"/>
          <p:cNvCxnSpPr/>
          <p:nvPr/>
        </p:nvCxnSpPr>
        <p:spPr>
          <a:xfrm flipH="1">
            <a:off x="5795963" y="2478088"/>
            <a:ext cx="1565275" cy="12763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Conector recto de flecha 46"/>
          <p:cNvCxnSpPr/>
          <p:nvPr/>
        </p:nvCxnSpPr>
        <p:spPr>
          <a:xfrm flipH="1">
            <a:off x="4395788" y="2997200"/>
            <a:ext cx="1400175" cy="75723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9" name="Conector recto de flecha 48"/>
          <p:cNvCxnSpPr/>
          <p:nvPr/>
        </p:nvCxnSpPr>
        <p:spPr>
          <a:xfrm>
            <a:off x="684213" y="4005263"/>
            <a:ext cx="3227387" cy="79216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Conector recto de flecha 50"/>
          <p:cNvCxnSpPr/>
          <p:nvPr/>
        </p:nvCxnSpPr>
        <p:spPr>
          <a:xfrm flipH="1">
            <a:off x="6084888" y="3956050"/>
            <a:ext cx="358775" cy="134461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7 Rectángulo"/>
          <p:cNvSpPr>
            <a:spLocks noChangeArrowheads="1"/>
          </p:cNvSpPr>
          <p:nvPr/>
        </p:nvSpPr>
        <p:spPr bwMode="auto">
          <a:xfrm>
            <a:off x="539750" y="2349500"/>
            <a:ext cx="7993063" cy="397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r>
              <a:rPr lang="es-MX" altLang="es-MX"/>
              <a:t>	</a:t>
            </a:r>
            <a:r>
              <a:rPr lang="es-MX" altLang="es-MX">
                <a:latin typeface="Times New Roman" panose="02020603050405020304" pitchFamily="18" charset="0"/>
                <a:cs typeface="Times New Roman" panose="02020603050405020304" pitchFamily="18" charset="0"/>
              </a:rPr>
              <a:t>Es decir, la fugacidad de oxigeno para mantener el equilibrio entre hematita y magnetita a 25 ºC y 1 bar debe ser de                  bar. Esta es una cantidad increíblemente pequeña, la cual no tendría (o no debería por lo pequeña) absolutamente ningún significado si fuera simplemente una presión parcial sin ninguna relación con la termodinámica.</a:t>
            </a:r>
          </a:p>
          <a:p>
            <a:pPr algn="just" eaLnBrk="1" hangingPunct="1"/>
            <a:endParaRPr lang="es-MX" altLang="es-MX">
              <a:latin typeface="Times New Roman" panose="02020603050405020304" pitchFamily="18" charset="0"/>
              <a:cs typeface="Times New Roman" panose="02020603050405020304" pitchFamily="18" charset="0"/>
            </a:endParaRPr>
          </a:p>
          <a:p>
            <a:pPr algn="just" eaLnBrk="1" hangingPunct="1"/>
            <a:r>
              <a:rPr lang="es-MX" altLang="es-MX">
                <a:latin typeface="Times New Roman" panose="02020603050405020304" pitchFamily="18" charset="0"/>
                <a:cs typeface="Times New Roman" panose="02020603050405020304" pitchFamily="18" charset="0"/>
              </a:rPr>
              <a:t>	Una presión parcial de esta magnitud seria producida por una molécula de oxigeno en un volumen de las dimensiones de una esfera con un diámetro del sistema solar. Sin embargo es de hecho </a:t>
            </a:r>
            <a:r>
              <a:rPr lang="es-MX" altLang="es-MX" b="1">
                <a:solidFill>
                  <a:srgbClr val="FF0000"/>
                </a:solidFill>
                <a:latin typeface="Times New Roman" panose="02020603050405020304" pitchFamily="18" charset="0"/>
                <a:cs typeface="Times New Roman" panose="02020603050405020304" pitchFamily="18" charset="0"/>
              </a:rPr>
              <a:t>un parámetro en un modelo termodinámico</a:t>
            </a:r>
            <a:r>
              <a:rPr lang="es-MX" altLang="es-MX">
                <a:latin typeface="Times New Roman" panose="02020603050405020304" pitchFamily="18" charset="0"/>
                <a:cs typeface="Times New Roman" panose="02020603050405020304" pitchFamily="18" charset="0"/>
              </a:rPr>
              <a:t>, tan valido como cualquier otra parte del modelo.  Sin embargo, esta reacción y su extremadamente pequeña </a:t>
            </a:r>
            <a:r>
              <a:rPr lang="es-MX" altLang="es-MX" b="1">
                <a:latin typeface="Times New Roman" panose="02020603050405020304" pitchFamily="18" charset="0"/>
                <a:cs typeface="Times New Roman" panose="02020603050405020304" pitchFamily="18" charset="0"/>
              </a:rPr>
              <a:t>fugacidad de oxigeno en equilibrio con magnetita y hematita</a:t>
            </a:r>
            <a:r>
              <a:rPr lang="es-MX" altLang="es-MX">
                <a:latin typeface="Times New Roman" panose="02020603050405020304" pitchFamily="18" charset="0"/>
                <a:cs typeface="Times New Roman" panose="02020603050405020304" pitchFamily="18" charset="0"/>
              </a:rPr>
              <a:t> </a:t>
            </a:r>
            <a:r>
              <a:rPr lang="es-MX" altLang="es-MX" b="1" i="1" u="sng">
                <a:solidFill>
                  <a:srgbClr val="FF0000"/>
                </a:solidFill>
                <a:latin typeface="Times New Roman" panose="02020603050405020304" pitchFamily="18" charset="0"/>
                <a:cs typeface="Times New Roman" panose="02020603050405020304" pitchFamily="18" charset="0"/>
              </a:rPr>
              <a:t>es muy significativa y refleja un pasaje muy importante en la historia de nuestro planeta</a:t>
            </a:r>
            <a:r>
              <a:rPr lang="es-MX" altLang="es-MX">
                <a:latin typeface="Times New Roman" panose="02020603050405020304" pitchFamily="18" charset="0"/>
                <a:cs typeface="Times New Roman" panose="02020603050405020304" pitchFamily="18" charset="0"/>
              </a:rPr>
              <a:t>.  Esta parte de la historia de la tierra ha sido construida con un modelo termodinámico tan simple como este.</a:t>
            </a:r>
          </a:p>
        </p:txBody>
      </p:sp>
      <p:graphicFrame>
        <p:nvGraphicFramePr>
          <p:cNvPr id="16387" name="8 Objeto"/>
          <p:cNvGraphicFramePr>
            <a:graphicFrameLocks noChangeAspect="1"/>
          </p:cNvGraphicFramePr>
          <p:nvPr/>
        </p:nvGraphicFramePr>
        <p:xfrm>
          <a:off x="796925" y="246063"/>
          <a:ext cx="7119938" cy="1933575"/>
        </p:xfrm>
        <a:graphic>
          <a:graphicData uri="http://schemas.openxmlformats.org/presentationml/2006/ole">
            <mc:AlternateContent xmlns:mc="http://schemas.openxmlformats.org/markup-compatibility/2006">
              <mc:Choice xmlns:v="urn:schemas-microsoft-com:vml" Requires="v">
                <p:oleObj spid="_x0000_s16390" name="Equation" r:id="rId3" imgW="2984400" imgH="812520" progId="Equation.DSMT4">
                  <p:embed/>
                </p:oleObj>
              </mc:Choice>
              <mc:Fallback>
                <p:oleObj name="Equation" r:id="rId3" imgW="2984400" imgH="812520" progId="Equation.DSMT4">
                  <p:embed/>
                  <p:pic>
                    <p:nvPicPr>
                      <p:cNvPr id="0" name="8 Objet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6925" y="246063"/>
                        <a:ext cx="7119938" cy="193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6388" name="Rectangle 7"/>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s-MX" altLang="es-MX"/>
          </a:p>
        </p:txBody>
      </p:sp>
      <p:graphicFrame>
        <p:nvGraphicFramePr>
          <p:cNvPr id="16389" name="10 Objeto"/>
          <p:cNvGraphicFramePr>
            <a:graphicFrameLocks noChangeAspect="1"/>
          </p:cNvGraphicFramePr>
          <p:nvPr/>
        </p:nvGraphicFramePr>
        <p:xfrm>
          <a:off x="5292725" y="2636838"/>
          <a:ext cx="719138" cy="322262"/>
        </p:xfrm>
        <a:graphic>
          <a:graphicData uri="http://schemas.openxmlformats.org/presentationml/2006/ole">
            <mc:AlternateContent xmlns:mc="http://schemas.openxmlformats.org/markup-compatibility/2006">
              <mc:Choice xmlns:v="urn:schemas-microsoft-com:vml" Requires="v">
                <p:oleObj spid="_x0000_s16391" name="Equation" r:id="rId5" imgW="444307" imgH="203112" progId="Equation.DSMT4">
                  <p:embed/>
                </p:oleObj>
              </mc:Choice>
              <mc:Fallback>
                <p:oleObj name="Equation" r:id="rId5" imgW="444307" imgH="203112" progId="Equation.DSMT4">
                  <p:embed/>
                  <p:pic>
                    <p:nvPicPr>
                      <p:cNvPr id="0" name="10 Objet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92725" y="2636838"/>
                        <a:ext cx="719138"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ángulo 3"/>
          <p:cNvSpPr>
            <a:spLocks noChangeArrowheads="1"/>
          </p:cNvSpPr>
          <p:nvPr/>
        </p:nvSpPr>
        <p:spPr bwMode="auto">
          <a:xfrm>
            <a:off x="179388" y="188913"/>
            <a:ext cx="8496300" cy="646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r>
              <a:rPr lang="es-MX" altLang="es-MX">
                <a:latin typeface="Times New Roman" panose="02020603050405020304" pitchFamily="18" charset="0"/>
                <a:cs typeface="Times New Roman" panose="02020603050405020304" pitchFamily="18" charset="0"/>
              </a:rPr>
              <a:t>Sin embargo, esta reacción y su extremadamente pequeña </a:t>
            </a:r>
            <a:r>
              <a:rPr lang="es-MX" altLang="es-MX" b="1">
                <a:latin typeface="Times New Roman" panose="02020603050405020304" pitchFamily="18" charset="0"/>
                <a:cs typeface="Times New Roman" panose="02020603050405020304" pitchFamily="18" charset="0"/>
              </a:rPr>
              <a:t>fugacidad de oxigeno en equilibrio con magnetita y hematita</a:t>
            </a:r>
            <a:r>
              <a:rPr lang="es-MX" altLang="es-MX">
                <a:latin typeface="Times New Roman" panose="02020603050405020304" pitchFamily="18" charset="0"/>
                <a:cs typeface="Times New Roman" panose="02020603050405020304" pitchFamily="18" charset="0"/>
              </a:rPr>
              <a:t> </a:t>
            </a:r>
            <a:r>
              <a:rPr lang="es-MX" altLang="es-MX" b="1" i="1" u="sng">
                <a:solidFill>
                  <a:srgbClr val="FF0000"/>
                </a:solidFill>
                <a:latin typeface="Times New Roman" panose="02020603050405020304" pitchFamily="18" charset="0"/>
                <a:cs typeface="Times New Roman" panose="02020603050405020304" pitchFamily="18" charset="0"/>
              </a:rPr>
              <a:t>es muy significativa y refleja un pasaje muy importante en la historia de nuestro planeta</a:t>
            </a:r>
            <a:r>
              <a:rPr lang="es-MX" altLang="es-MX">
                <a:latin typeface="Times New Roman" panose="02020603050405020304" pitchFamily="18" charset="0"/>
                <a:cs typeface="Times New Roman" panose="02020603050405020304" pitchFamily="18" charset="0"/>
              </a:rPr>
              <a:t>.  Esta parte de la historia de la tierra ha sido construida con un modelo termodinámico tan simple como este.</a:t>
            </a:r>
          </a:p>
          <a:p>
            <a:pPr algn="just" eaLnBrk="1" hangingPunct="1"/>
            <a:endParaRPr lang="es-MX" altLang="es-MX">
              <a:latin typeface="Times New Roman" panose="02020603050405020304" pitchFamily="18" charset="0"/>
              <a:cs typeface="Times New Roman" panose="02020603050405020304" pitchFamily="18" charset="0"/>
            </a:endParaRPr>
          </a:p>
          <a:p>
            <a:pPr algn="just" eaLnBrk="1" hangingPunct="1"/>
            <a:r>
              <a:rPr lang="es-MX" altLang="es-MX">
                <a:latin typeface="Times New Roman" panose="02020603050405020304" pitchFamily="18" charset="0"/>
                <a:cs typeface="Times New Roman" panose="02020603050405020304" pitchFamily="18" charset="0"/>
              </a:rPr>
              <a:t>Este pasaje de la historia nuestro planeta, quedo registrado en la historia geología, quedo como un rasgo geológico grabado en las rocas. Eso es lo que hacemos los Geólogos, construir la historia geológica de la tierra, observando, estudiando e interpretando la información que quedo registrada en las rocas.</a:t>
            </a:r>
          </a:p>
          <a:p>
            <a:pPr algn="just" eaLnBrk="1" hangingPunct="1"/>
            <a:endParaRPr lang="es-MX" altLang="es-MX">
              <a:latin typeface="Times New Roman" panose="02020603050405020304" pitchFamily="18" charset="0"/>
              <a:cs typeface="Times New Roman" panose="02020603050405020304" pitchFamily="18" charset="0"/>
            </a:endParaRPr>
          </a:p>
          <a:p>
            <a:pPr algn="just" eaLnBrk="1" hangingPunct="1"/>
            <a:r>
              <a:rPr lang="es-MX" altLang="es-MX">
                <a:latin typeface="Times New Roman" panose="02020603050405020304" pitchFamily="18" charset="0"/>
                <a:cs typeface="Times New Roman" panose="02020603050405020304" pitchFamily="18" charset="0"/>
              </a:rPr>
              <a:t>Existe en el registro geológico un tipo de rocas sedimentarias bandeadas con alto contenido de magnetita y han sido explotadas por ese mineral. Quiere decir que alguna ves </a:t>
            </a:r>
            <a:r>
              <a:rPr lang="es-MX" altLang="es-MX" b="1" i="1" u="sng">
                <a:latin typeface="Times New Roman" panose="02020603050405020304" pitchFamily="18" charset="0"/>
                <a:cs typeface="Times New Roman" panose="02020603050405020304" pitchFamily="18" charset="0"/>
              </a:rPr>
              <a:t>el contenido de oxigeno en la atmosfera terrestre fue tan bajo</a:t>
            </a:r>
            <a:r>
              <a:rPr lang="es-MX" altLang="es-MX">
                <a:latin typeface="Times New Roman" panose="02020603050405020304" pitchFamily="18" charset="0"/>
                <a:cs typeface="Times New Roman" panose="02020603050405020304" pitchFamily="18" charset="0"/>
              </a:rPr>
              <a:t>, que permitió que se depositaran este tipo de unidades sedimentarias con alto contenido de magnetita. ¿Pero cuando fue eso?, ¿fue reciente o hace mucho tiempo?, ¿Cuándo fue que la atmosfera era reductora y no oxidante?</a:t>
            </a:r>
          </a:p>
          <a:p>
            <a:pPr algn="just" eaLnBrk="1" hangingPunct="1"/>
            <a:endParaRPr lang="es-MX" altLang="es-MX">
              <a:latin typeface="Times New Roman" panose="02020603050405020304" pitchFamily="18" charset="0"/>
              <a:cs typeface="Times New Roman" panose="02020603050405020304" pitchFamily="18" charset="0"/>
            </a:endParaRPr>
          </a:p>
          <a:p>
            <a:pPr algn="just" eaLnBrk="1" hangingPunct="1"/>
            <a:r>
              <a:rPr lang="es-MX" altLang="es-MX">
                <a:latin typeface="Times New Roman" panose="02020603050405020304" pitchFamily="18" charset="0"/>
                <a:cs typeface="Times New Roman" panose="02020603050405020304" pitchFamily="18" charset="0"/>
              </a:rPr>
              <a:t>Ahora ustedes como estudiantes de la geología, investigaran dos rasgos sedimentarios que quedaron grabados ahí, en las rocas sedimentarias.</a:t>
            </a:r>
          </a:p>
          <a:p>
            <a:pPr algn="just" eaLnBrk="1" hangingPunct="1"/>
            <a:endParaRPr lang="es-MX" altLang="es-MX">
              <a:latin typeface="Times New Roman" panose="02020603050405020304" pitchFamily="18" charset="0"/>
              <a:cs typeface="Times New Roman" panose="02020603050405020304" pitchFamily="18" charset="0"/>
            </a:endParaRPr>
          </a:p>
          <a:p>
            <a:pPr algn="just" eaLnBrk="1" hangingPunct="1"/>
            <a:r>
              <a:rPr lang="es-MX" altLang="es-MX">
                <a:latin typeface="Times New Roman" panose="02020603050405020304" pitchFamily="18" charset="0"/>
                <a:cs typeface="Times New Roman" panose="02020603050405020304" pitchFamily="18" charset="0"/>
              </a:rPr>
              <a:t>A uno de esos rasgos se le conoce como: </a:t>
            </a:r>
            <a:r>
              <a:rPr lang="es-MX" altLang="es-MX" b="1" i="1">
                <a:latin typeface="Times New Roman" panose="02020603050405020304" pitchFamily="18" charset="0"/>
                <a:cs typeface="Times New Roman" panose="02020603050405020304" pitchFamily="18" charset="0"/>
              </a:rPr>
              <a:t>BIF</a:t>
            </a:r>
            <a:r>
              <a:rPr lang="es-MX" altLang="es-MX">
                <a:latin typeface="Times New Roman" panose="02020603050405020304" pitchFamily="18" charset="0"/>
                <a:cs typeface="Times New Roman" panose="02020603050405020304" pitchFamily="18" charset="0"/>
              </a:rPr>
              <a:t> (en ingles, </a:t>
            </a:r>
            <a:r>
              <a:rPr lang="en-US" altLang="es-MX" b="1" i="1">
                <a:latin typeface="Times New Roman" panose="02020603050405020304" pitchFamily="18" charset="0"/>
                <a:cs typeface="Times New Roman" panose="02020603050405020304" pitchFamily="18" charset="0"/>
              </a:rPr>
              <a:t>B</a:t>
            </a:r>
            <a:r>
              <a:rPr lang="en-US" altLang="es-MX" i="1">
                <a:latin typeface="Times New Roman" panose="02020603050405020304" pitchFamily="18" charset="0"/>
                <a:cs typeface="Times New Roman" panose="02020603050405020304" pitchFamily="18" charset="0"/>
              </a:rPr>
              <a:t>anded </a:t>
            </a:r>
            <a:r>
              <a:rPr lang="en-US" altLang="es-MX" b="1" i="1">
                <a:latin typeface="Times New Roman" panose="02020603050405020304" pitchFamily="18" charset="0"/>
                <a:cs typeface="Times New Roman" panose="02020603050405020304" pitchFamily="18" charset="0"/>
              </a:rPr>
              <a:t>I</a:t>
            </a:r>
            <a:r>
              <a:rPr lang="en-US" altLang="es-MX" i="1">
                <a:latin typeface="Times New Roman" panose="02020603050405020304" pitchFamily="18" charset="0"/>
                <a:cs typeface="Times New Roman" panose="02020603050405020304" pitchFamily="18" charset="0"/>
              </a:rPr>
              <a:t>ron </a:t>
            </a:r>
            <a:r>
              <a:rPr lang="en-US" altLang="es-MX" b="1" i="1">
                <a:latin typeface="Times New Roman" panose="02020603050405020304" pitchFamily="18" charset="0"/>
                <a:cs typeface="Times New Roman" panose="02020603050405020304" pitchFamily="18" charset="0"/>
              </a:rPr>
              <a:t>F</a:t>
            </a:r>
            <a:r>
              <a:rPr lang="en-US" altLang="es-MX" i="1">
                <a:latin typeface="Times New Roman" panose="02020603050405020304" pitchFamily="18" charset="0"/>
                <a:cs typeface="Times New Roman" panose="02020603050405020304" pitchFamily="18" charset="0"/>
              </a:rPr>
              <a:t>ormations</a:t>
            </a:r>
            <a:r>
              <a:rPr lang="es-MX" altLang="es-MX">
                <a:latin typeface="Times New Roman" panose="02020603050405020304" pitchFamily="18" charset="0"/>
                <a:cs typeface="Times New Roman" panose="02020603050405020304" pitchFamily="18" charset="0"/>
              </a:rPr>
              <a:t>)</a:t>
            </a:r>
          </a:p>
          <a:p>
            <a:pPr algn="just" eaLnBrk="1" hangingPunct="1"/>
            <a:endParaRPr lang="es-MX" altLang="es-MX">
              <a:latin typeface="Times New Roman" panose="02020603050405020304" pitchFamily="18" charset="0"/>
              <a:cs typeface="Times New Roman" panose="02020603050405020304" pitchFamily="18" charset="0"/>
            </a:endParaRPr>
          </a:p>
          <a:p>
            <a:pPr algn="just" eaLnBrk="1" hangingPunct="1"/>
            <a:r>
              <a:rPr lang="es-MX" altLang="es-MX">
                <a:latin typeface="Times New Roman" panose="02020603050405020304" pitchFamily="18" charset="0"/>
                <a:cs typeface="Times New Roman" panose="02020603050405020304" pitchFamily="18" charset="0"/>
              </a:rPr>
              <a:t>Al otro se le conoce como: Red Beds (capas rojas)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611188" y="1268413"/>
            <a:ext cx="7777162" cy="2586037"/>
          </a:xfrm>
          <a:prstGeom prst="rect">
            <a:avLst/>
          </a:prstGeom>
          <a:noFill/>
        </p:spPr>
        <p:txBody>
          <a:bodyPr>
            <a:spAutoFit/>
          </a:bodyPr>
          <a:lstStyle/>
          <a:p>
            <a:pPr eaLnBrk="1" fontAlgn="auto" hangingPunct="1">
              <a:spcBef>
                <a:spcPts val="0"/>
              </a:spcBef>
              <a:spcAft>
                <a:spcPts val="0"/>
              </a:spcAft>
              <a:defRPr/>
            </a:pPr>
            <a:r>
              <a:rPr lang="es-MX" dirty="0">
                <a:latin typeface="Times New Roman" panose="02020603050405020304" pitchFamily="18" charset="0"/>
                <a:cs typeface="Times New Roman" panose="02020603050405020304" pitchFamily="18" charset="0"/>
              </a:rPr>
              <a:t>Lo que ustedes investigaran es:</a:t>
            </a:r>
          </a:p>
          <a:p>
            <a:pPr eaLnBrk="1" fontAlgn="auto" hangingPunct="1">
              <a:spcBef>
                <a:spcPts val="0"/>
              </a:spcBef>
              <a:spcAft>
                <a:spcPts val="0"/>
              </a:spcAft>
              <a:defRPr/>
            </a:pPr>
            <a:endParaRPr lang="es-MX" dirty="0">
              <a:latin typeface="Times New Roman" panose="02020603050405020304" pitchFamily="18" charset="0"/>
              <a:cs typeface="Times New Roman" panose="02020603050405020304" pitchFamily="18" charset="0"/>
            </a:endParaRPr>
          </a:p>
          <a:p>
            <a:pPr marL="342900" indent="-342900" eaLnBrk="1" fontAlgn="auto" hangingPunct="1">
              <a:spcBef>
                <a:spcPts val="0"/>
              </a:spcBef>
              <a:spcAft>
                <a:spcPts val="0"/>
              </a:spcAft>
              <a:buFontTx/>
              <a:buAutoNum type="arabicPeriod"/>
              <a:defRPr/>
            </a:pPr>
            <a:r>
              <a:rPr lang="es-MX" dirty="0">
                <a:latin typeface="Times New Roman" panose="02020603050405020304" pitchFamily="18" charset="0"/>
                <a:cs typeface="Times New Roman" panose="02020603050405020304" pitchFamily="18" charset="0"/>
              </a:rPr>
              <a:t>¿Cuando existieron las </a:t>
            </a:r>
            <a:r>
              <a:rPr lang="es-MX" b="1" i="1" dirty="0">
                <a:latin typeface="Times New Roman" panose="02020603050405020304" pitchFamily="18" charset="0"/>
                <a:cs typeface="Times New Roman" panose="02020603050405020304" pitchFamily="18" charset="0"/>
              </a:rPr>
              <a:t>BIF</a:t>
            </a:r>
            <a:r>
              <a:rPr lang="es-MX" dirty="0">
                <a:latin typeface="Times New Roman" panose="02020603050405020304" pitchFamily="18" charset="0"/>
                <a:cs typeface="Times New Roman" panose="02020603050405020304" pitchFamily="18" charset="0"/>
              </a:rPr>
              <a:t> y cuando dejaron de existir? …¿O aun existen?</a:t>
            </a:r>
          </a:p>
          <a:p>
            <a:pPr marL="342900" indent="-342900" eaLnBrk="1" fontAlgn="auto" hangingPunct="1">
              <a:spcBef>
                <a:spcPts val="0"/>
              </a:spcBef>
              <a:spcAft>
                <a:spcPts val="0"/>
              </a:spcAft>
              <a:buFontTx/>
              <a:buAutoNum type="arabicPeriod"/>
              <a:defRPr/>
            </a:pPr>
            <a:r>
              <a:rPr lang="es-MX" dirty="0">
                <a:latin typeface="Times New Roman" panose="02020603050405020304" pitchFamily="18" charset="0"/>
                <a:cs typeface="Times New Roman" panose="02020603050405020304" pitchFamily="18" charset="0"/>
              </a:rPr>
              <a:t>¿Cuando existieron las </a:t>
            </a:r>
            <a:r>
              <a:rPr lang="es-MX" b="1" i="1" dirty="0">
                <a:latin typeface="Times New Roman" panose="02020603050405020304" pitchFamily="18" charset="0"/>
                <a:cs typeface="Times New Roman" panose="02020603050405020304" pitchFamily="18" charset="0"/>
              </a:rPr>
              <a:t>Red </a:t>
            </a:r>
            <a:r>
              <a:rPr lang="es-MX" b="1" i="1" dirty="0" err="1">
                <a:latin typeface="Times New Roman" panose="02020603050405020304" pitchFamily="18" charset="0"/>
                <a:cs typeface="Times New Roman" panose="02020603050405020304" pitchFamily="18" charset="0"/>
              </a:rPr>
              <a:t>Beds</a:t>
            </a:r>
            <a:r>
              <a:rPr lang="es-MX" b="1" i="1" dirty="0">
                <a:latin typeface="Times New Roman" panose="02020603050405020304" pitchFamily="18" charset="0"/>
                <a:cs typeface="Times New Roman" panose="02020603050405020304" pitchFamily="18" charset="0"/>
              </a:rPr>
              <a:t> </a:t>
            </a:r>
            <a:r>
              <a:rPr lang="es-MX" dirty="0">
                <a:latin typeface="Times New Roman" panose="02020603050405020304" pitchFamily="18" charset="0"/>
                <a:cs typeface="Times New Roman" panose="02020603050405020304" pitchFamily="18" charset="0"/>
              </a:rPr>
              <a:t>y cuando dejaron de existir? …¿O aun existen?</a:t>
            </a:r>
          </a:p>
          <a:p>
            <a:pPr marL="342900" indent="-342900" eaLnBrk="1" fontAlgn="auto" hangingPunct="1">
              <a:spcBef>
                <a:spcPts val="0"/>
              </a:spcBef>
              <a:spcAft>
                <a:spcPts val="0"/>
              </a:spcAft>
              <a:buFontTx/>
              <a:buAutoNum type="arabicPeriod"/>
              <a:defRPr/>
            </a:pPr>
            <a:r>
              <a:rPr lang="es-MX" dirty="0">
                <a:latin typeface="Times New Roman" panose="02020603050405020304" pitchFamily="18" charset="0"/>
                <a:cs typeface="Times New Roman" panose="02020603050405020304" pitchFamily="18" charset="0"/>
              </a:rPr>
              <a:t>¿En que se parece o no se parece a nuestro ejercicio?</a:t>
            </a:r>
          </a:p>
          <a:p>
            <a:pPr marL="342900" indent="-342900" eaLnBrk="1" fontAlgn="auto" hangingPunct="1">
              <a:spcBef>
                <a:spcPts val="0"/>
              </a:spcBef>
              <a:spcAft>
                <a:spcPts val="0"/>
              </a:spcAft>
              <a:buFontTx/>
              <a:buAutoNum type="arabicPeriod"/>
              <a:defRPr/>
            </a:pPr>
            <a:r>
              <a:rPr lang="es-MX" dirty="0">
                <a:latin typeface="Times New Roman" panose="02020603050405020304" pitchFamily="18" charset="0"/>
                <a:cs typeface="Times New Roman" panose="02020603050405020304" pitchFamily="18" charset="0"/>
              </a:rPr>
              <a:t>Existe algún razonamiento lógico</a:t>
            </a:r>
          </a:p>
          <a:p>
            <a:pPr marL="342900" indent="-342900" eaLnBrk="1" fontAlgn="auto" hangingPunct="1">
              <a:spcBef>
                <a:spcPts val="0"/>
              </a:spcBef>
              <a:spcAft>
                <a:spcPts val="0"/>
              </a:spcAft>
              <a:buFontTx/>
              <a:buAutoNum type="arabicPeriod"/>
              <a:defRPr/>
            </a:pPr>
            <a:r>
              <a:rPr lang="es-MX" dirty="0">
                <a:latin typeface="Times New Roman" panose="02020603050405020304" pitchFamily="18" charset="0"/>
                <a:cs typeface="Times New Roman" panose="02020603050405020304" pitchFamily="18" charset="0"/>
              </a:rPr>
              <a:t>¿Sirve la </a:t>
            </a:r>
            <a:r>
              <a:rPr lang="es-MX" dirty="0" err="1">
                <a:latin typeface="Times New Roman" panose="02020603050405020304" pitchFamily="18" charset="0"/>
                <a:cs typeface="Times New Roman" panose="02020603050405020304" pitchFamily="18" charset="0"/>
              </a:rPr>
              <a:t>Geoquimica-Termodinamica</a:t>
            </a:r>
            <a:r>
              <a:rPr lang="es-MX" dirty="0">
                <a:latin typeface="Times New Roman" panose="02020603050405020304" pitchFamily="18" charset="0"/>
                <a:cs typeface="Times New Roman" panose="02020603050405020304" pitchFamily="18" charset="0"/>
              </a:rPr>
              <a:t> en la Geología?</a:t>
            </a:r>
          </a:p>
          <a:p>
            <a:pPr eaLnBrk="1" fontAlgn="auto" hangingPunct="1">
              <a:spcBef>
                <a:spcPts val="0"/>
              </a:spcBef>
              <a:spcAft>
                <a:spcPts val="0"/>
              </a:spcAft>
              <a:defRPr/>
            </a:pPr>
            <a:endParaRPr lang="es-MX" dirty="0">
              <a:latin typeface="Times New Roman" panose="02020603050405020304" pitchFamily="18" charset="0"/>
              <a:cs typeface="Times New Roman" panose="02020603050405020304" pitchFamily="18"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1805</TotalTime>
  <Words>1207</Words>
  <Application>Microsoft Office PowerPoint</Application>
  <PresentationFormat>Presentación en pantalla (4:3)</PresentationFormat>
  <Paragraphs>98</Paragraphs>
  <Slides>14</Slides>
  <Notes>2</Notes>
  <HiddenSlides>0</HiddenSlides>
  <MMClips>0</MMClips>
  <ScaleCrop>false</ScaleCrop>
  <HeadingPairs>
    <vt:vector size="8" baseType="variant">
      <vt:variant>
        <vt:lpstr>Fuentes usadas</vt:lpstr>
      </vt:variant>
      <vt:variant>
        <vt:i4>3</vt:i4>
      </vt:variant>
      <vt:variant>
        <vt:lpstr>Tema</vt:lpstr>
      </vt:variant>
      <vt:variant>
        <vt:i4>1</vt:i4>
      </vt:variant>
      <vt:variant>
        <vt:lpstr>Servidores OLE incrustados</vt:lpstr>
      </vt:variant>
      <vt:variant>
        <vt:i4>1</vt:i4>
      </vt:variant>
      <vt:variant>
        <vt:lpstr>Títulos de diapositiva</vt:lpstr>
      </vt:variant>
      <vt:variant>
        <vt:i4>14</vt:i4>
      </vt:variant>
    </vt:vector>
  </HeadingPairs>
  <TitlesOfParts>
    <vt:vector size="19" baseType="lpstr">
      <vt:lpstr>Calibri</vt:lpstr>
      <vt:lpstr>Arial</vt:lpstr>
      <vt:lpstr>Times New Roman</vt:lpstr>
      <vt:lpstr>Office Theme</vt:lpstr>
      <vt:lpstr>MathType 7.0 Equation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home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Unidades de Medidas de concentración</dc:title>
  <dc:creator>lupe</dc:creator>
  <cp:lastModifiedBy>Pece</cp:lastModifiedBy>
  <cp:revision>248</cp:revision>
  <dcterms:created xsi:type="dcterms:W3CDTF">2012-03-26T01:30:26Z</dcterms:created>
  <dcterms:modified xsi:type="dcterms:W3CDTF">2022-10-27T16:19:15Z</dcterms:modified>
</cp:coreProperties>
</file>