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tmp" ContentType="image/p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sldIdLst>
    <p:sldId id="257" r:id="rId2"/>
    <p:sldId id="258" r:id="rId3"/>
    <p:sldId id="355" r:id="rId4"/>
    <p:sldId id="259" r:id="rId5"/>
    <p:sldId id="260" r:id="rId6"/>
    <p:sldId id="261" r:id="rId7"/>
    <p:sldId id="262" r:id="rId8"/>
    <p:sldId id="256" r:id="rId9"/>
    <p:sldId id="263" r:id="rId10"/>
    <p:sldId id="264" r:id="rId11"/>
    <p:sldId id="265" r:id="rId12"/>
    <p:sldId id="266" r:id="rId13"/>
    <p:sldId id="267" r:id="rId14"/>
    <p:sldId id="268" r:id="rId15"/>
    <p:sldId id="269" r:id="rId16"/>
    <p:sldId id="270" r:id="rId17"/>
    <p:sldId id="271" r:id="rId18"/>
    <p:sldId id="357"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354" r:id="rId37"/>
    <p:sldId id="290" r:id="rId38"/>
    <p:sldId id="291" r:id="rId39"/>
    <p:sldId id="292" r:id="rId40"/>
    <p:sldId id="293" r:id="rId41"/>
    <p:sldId id="348" r:id="rId42"/>
    <p:sldId id="295" r:id="rId43"/>
    <p:sldId id="296" r:id="rId44"/>
    <p:sldId id="297" r:id="rId45"/>
    <p:sldId id="301" r:id="rId46"/>
    <p:sldId id="356" r:id="rId47"/>
    <p:sldId id="298" r:id="rId48"/>
    <p:sldId id="299" r:id="rId49"/>
    <p:sldId id="300" r:id="rId50"/>
    <p:sldId id="302" r:id="rId51"/>
    <p:sldId id="358" r:id="rId52"/>
    <p:sldId id="359" r:id="rId53"/>
    <p:sldId id="360" r:id="rId54"/>
    <p:sldId id="307" r:id="rId55"/>
    <p:sldId id="349" r:id="rId56"/>
    <p:sldId id="314" r:id="rId57"/>
    <p:sldId id="315" r:id="rId58"/>
    <p:sldId id="316" r:id="rId59"/>
    <p:sldId id="352" r:id="rId60"/>
    <p:sldId id="294" r:id="rId61"/>
    <p:sldId id="347" r:id="rId62"/>
    <p:sldId id="353" r:id="rId63"/>
    <p:sldId id="321" r:id="rId64"/>
    <p:sldId id="361" r:id="rId65"/>
    <p:sldId id="317" r:id="rId66"/>
    <p:sldId id="319"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BF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9" autoAdjust="0"/>
    <p:restoredTop sz="94660"/>
  </p:normalViewPr>
  <p:slideViewPr>
    <p:cSldViewPr snapToGrid="0">
      <p:cViewPr varScale="1">
        <p:scale>
          <a:sx n="100" d="100"/>
          <a:sy n="100" d="100"/>
        </p:scale>
        <p:origin x="72"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68E1BC-E16D-4E73-9E5B-6E9D8EF975CE}" type="datetimeFigureOut">
              <a:rPr lang="en-US" smtClean="0"/>
              <a:t>10/14/2022</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0C3980-FFB7-4D92-9B49-654C1352A58C}" type="slidenum">
              <a:rPr lang="en-US" smtClean="0"/>
              <a:t>‹Nº›</a:t>
            </a:fld>
            <a:endParaRPr lang="en-US"/>
          </a:p>
        </p:txBody>
      </p:sp>
    </p:spTree>
    <p:extLst>
      <p:ext uri="{BB962C8B-B14F-4D97-AF65-F5344CB8AC3E}">
        <p14:creationId xmlns:p14="http://schemas.microsoft.com/office/powerpoint/2010/main" val="3264052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3D79C160-8D66-4318-B686-56302AF298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523EC8-724C-4F9B-AF1E-E1656BF84CEA}" type="slidenum">
              <a:rPr lang="es-ES" altLang="es-MX" smtClean="0"/>
              <a:pPr>
                <a:spcBef>
                  <a:spcPct val="0"/>
                </a:spcBef>
              </a:pPr>
              <a:t>3</a:t>
            </a:fld>
            <a:endParaRPr lang="es-ES" altLang="es-MX"/>
          </a:p>
        </p:txBody>
      </p:sp>
      <p:sp>
        <p:nvSpPr>
          <p:cNvPr id="7171" name="1 Marcador de imagen de diapositiva">
            <a:extLst>
              <a:ext uri="{FF2B5EF4-FFF2-40B4-BE49-F238E27FC236}">
                <a16:creationId xmlns:a16="http://schemas.microsoft.com/office/drawing/2014/main" id="{86F6316A-9A42-4ECA-8264-24396EF1756C}"/>
              </a:ext>
            </a:extLst>
          </p:cNvPr>
          <p:cNvSpPr>
            <a:spLocks noGrp="1" noRot="1" noChangeAspect="1" noChangeArrowheads="1" noTextEdit="1"/>
          </p:cNvSpPr>
          <p:nvPr>
            <p:ph type="sldImg"/>
          </p:nvPr>
        </p:nvSpPr>
        <p:spPr>
          <a:xfrm>
            <a:off x="381000" y="685800"/>
            <a:ext cx="6096000" cy="3429000"/>
          </a:xfrm>
          <a:ln/>
        </p:spPr>
      </p:sp>
      <p:sp>
        <p:nvSpPr>
          <p:cNvPr id="7172" name="2 Marcador de notas">
            <a:extLst>
              <a:ext uri="{FF2B5EF4-FFF2-40B4-BE49-F238E27FC236}">
                <a16:creationId xmlns:a16="http://schemas.microsoft.com/office/drawing/2014/main" id="{6079F8CF-F7DE-4349-98C3-9A814D3B03B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7173" name="3 Marcador de número de diapositiva">
            <a:extLst>
              <a:ext uri="{FF2B5EF4-FFF2-40B4-BE49-F238E27FC236}">
                <a16:creationId xmlns:a16="http://schemas.microsoft.com/office/drawing/2014/main" id="{00DF7778-27A2-477E-A58A-1DEB7B58E11E}"/>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4266FFE-2EBF-4DF4-A5F5-44E7B1172C1D}" type="slidenum">
              <a:rPr lang="en-US" altLang="es-MX" u="none">
                <a:latin typeface="Times New Roman" panose="02020603050405020304" pitchFamily="18" charset="0"/>
              </a:rPr>
              <a:pPr algn="r">
                <a:spcBef>
                  <a:spcPct val="0"/>
                </a:spcBef>
              </a:pPr>
              <a:t>3</a:t>
            </a:fld>
            <a:endParaRPr lang="en-US" altLang="es-MX" u="none">
              <a:latin typeface="Times New Roman" panose="02020603050405020304" pitchFamily="18" charset="0"/>
            </a:endParaRPr>
          </a:p>
        </p:txBody>
      </p:sp>
    </p:spTree>
    <p:extLst>
      <p:ext uri="{BB962C8B-B14F-4D97-AF65-F5344CB8AC3E}">
        <p14:creationId xmlns:p14="http://schemas.microsoft.com/office/powerpoint/2010/main" val="844320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FF3916B8-E644-4BF9-9200-7D4BFAF6CE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F6D270-6EDA-4598-B138-28428F61AD66}" type="slidenum">
              <a:rPr lang="es-ES" altLang="es-MX" smtClean="0"/>
              <a:pPr>
                <a:spcBef>
                  <a:spcPct val="0"/>
                </a:spcBef>
              </a:pPr>
              <a:t>7</a:t>
            </a:fld>
            <a:endParaRPr lang="es-ES" altLang="es-MX"/>
          </a:p>
        </p:txBody>
      </p:sp>
      <p:sp>
        <p:nvSpPr>
          <p:cNvPr id="11267" name="1 Marcador de imagen de diapositiva">
            <a:extLst>
              <a:ext uri="{FF2B5EF4-FFF2-40B4-BE49-F238E27FC236}">
                <a16:creationId xmlns:a16="http://schemas.microsoft.com/office/drawing/2014/main" id="{5C86A791-1880-4D54-BD24-372A441544FC}"/>
              </a:ext>
            </a:extLst>
          </p:cNvPr>
          <p:cNvSpPr>
            <a:spLocks noGrp="1" noRot="1" noChangeAspect="1" noChangeArrowheads="1" noTextEdit="1"/>
          </p:cNvSpPr>
          <p:nvPr>
            <p:ph type="sldImg"/>
          </p:nvPr>
        </p:nvSpPr>
        <p:spPr>
          <a:xfrm>
            <a:off x="381000" y="685800"/>
            <a:ext cx="6096000" cy="3429000"/>
          </a:xfrm>
          <a:ln/>
        </p:spPr>
      </p:sp>
      <p:sp>
        <p:nvSpPr>
          <p:cNvPr id="11268" name="2 Marcador de notas">
            <a:extLst>
              <a:ext uri="{FF2B5EF4-FFF2-40B4-BE49-F238E27FC236}">
                <a16:creationId xmlns:a16="http://schemas.microsoft.com/office/drawing/2014/main" id="{85452999-C78E-4F26-9CF0-74C74A9001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269" name="3 Marcador de número de diapositiva">
            <a:extLst>
              <a:ext uri="{FF2B5EF4-FFF2-40B4-BE49-F238E27FC236}">
                <a16:creationId xmlns:a16="http://schemas.microsoft.com/office/drawing/2014/main" id="{DC6B7542-33C0-4B38-AD2E-B70A571644AA}"/>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1D8DCB30-AB8B-4823-B124-17465F081807}" type="slidenum">
              <a:rPr lang="en-US" altLang="es-MX" u="none">
                <a:latin typeface="Times New Roman" panose="02020603050405020304" pitchFamily="18" charset="0"/>
              </a:rPr>
              <a:pPr algn="r">
                <a:spcBef>
                  <a:spcPct val="0"/>
                </a:spcBef>
              </a:pPr>
              <a:t>7</a:t>
            </a:fld>
            <a:endParaRPr lang="en-US" altLang="es-MX" u="none">
              <a:latin typeface="Times New Roman" panose="02020603050405020304" pitchFamily="18" charset="0"/>
            </a:endParaRPr>
          </a:p>
        </p:txBody>
      </p:sp>
    </p:spTree>
    <p:extLst>
      <p:ext uri="{BB962C8B-B14F-4D97-AF65-F5344CB8AC3E}">
        <p14:creationId xmlns:p14="http://schemas.microsoft.com/office/powerpoint/2010/main" val="318451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7CA9E038-A891-46E9-8BB4-46E434CAD3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F4D853-3891-4CD8-A9B4-B796CFAAB663}" type="slidenum">
              <a:rPr lang="es-ES" altLang="es-MX" smtClean="0"/>
              <a:pPr>
                <a:spcBef>
                  <a:spcPct val="0"/>
                </a:spcBef>
              </a:pPr>
              <a:t>10</a:t>
            </a:fld>
            <a:endParaRPr lang="es-ES" altLang="es-MX"/>
          </a:p>
        </p:txBody>
      </p:sp>
      <p:sp>
        <p:nvSpPr>
          <p:cNvPr id="13315" name="1 Marcador de imagen de diapositiva">
            <a:extLst>
              <a:ext uri="{FF2B5EF4-FFF2-40B4-BE49-F238E27FC236}">
                <a16:creationId xmlns:a16="http://schemas.microsoft.com/office/drawing/2014/main" id="{C066AEDD-3982-4318-94EC-E915BA272A89}"/>
              </a:ext>
            </a:extLst>
          </p:cNvPr>
          <p:cNvSpPr>
            <a:spLocks noGrp="1" noRot="1" noChangeAspect="1" noChangeArrowheads="1" noTextEdit="1"/>
          </p:cNvSpPr>
          <p:nvPr>
            <p:ph type="sldImg"/>
          </p:nvPr>
        </p:nvSpPr>
        <p:spPr>
          <a:xfrm>
            <a:off x="381000" y="685800"/>
            <a:ext cx="6096000" cy="3429000"/>
          </a:xfrm>
          <a:ln w="12700"/>
        </p:spPr>
      </p:sp>
      <p:sp>
        <p:nvSpPr>
          <p:cNvPr id="13316" name="2 Marcador de notas">
            <a:extLst>
              <a:ext uri="{FF2B5EF4-FFF2-40B4-BE49-F238E27FC236}">
                <a16:creationId xmlns:a16="http://schemas.microsoft.com/office/drawing/2014/main" id="{54247E2D-F044-4336-B2A2-0315095C370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78921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a:extLst>
              <a:ext uri="{FF2B5EF4-FFF2-40B4-BE49-F238E27FC236}">
                <a16:creationId xmlns:a16="http://schemas.microsoft.com/office/drawing/2014/main" id="{0FBCF983-D7AD-4F30-81BB-CBFD8ADF16D2}"/>
              </a:ext>
            </a:extLst>
          </p:cNvPr>
          <p:cNvSpPr>
            <a:spLocks noGrp="1" noRot="1" noChangeAspect="1" noChangeArrowheads="1" noTextEdit="1"/>
          </p:cNvSpPr>
          <p:nvPr>
            <p:ph type="sldImg"/>
          </p:nvPr>
        </p:nvSpPr>
        <p:spPr>
          <a:xfrm>
            <a:off x="381000" y="685800"/>
            <a:ext cx="6096000" cy="3429000"/>
          </a:xfrm>
          <a:ln/>
        </p:spPr>
      </p:sp>
      <p:sp>
        <p:nvSpPr>
          <p:cNvPr id="16387" name="2 Marcador de notas">
            <a:extLst>
              <a:ext uri="{FF2B5EF4-FFF2-40B4-BE49-F238E27FC236}">
                <a16:creationId xmlns:a16="http://schemas.microsoft.com/office/drawing/2014/main" id="{9B04D41C-B07A-4213-825A-0B7D2EDD8EB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6388" name="3 Marcador de número de diapositiva">
            <a:extLst>
              <a:ext uri="{FF2B5EF4-FFF2-40B4-BE49-F238E27FC236}">
                <a16:creationId xmlns:a16="http://schemas.microsoft.com/office/drawing/2014/main" id="{DE5E1A64-0E47-417A-92A3-CD558289F0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2AD4F0-F7A5-45E0-B146-CB01B27769C6}" type="slidenum">
              <a:rPr lang="es-ES" altLang="es-MX" smtClean="0"/>
              <a:pPr>
                <a:spcBef>
                  <a:spcPct val="0"/>
                </a:spcBef>
              </a:pPr>
              <a:t>12</a:t>
            </a:fld>
            <a:endParaRPr lang="es-ES" altLang="es-MX"/>
          </a:p>
        </p:txBody>
      </p:sp>
    </p:spTree>
    <p:extLst>
      <p:ext uri="{BB962C8B-B14F-4D97-AF65-F5344CB8AC3E}">
        <p14:creationId xmlns:p14="http://schemas.microsoft.com/office/powerpoint/2010/main" val="820407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C1D47C9E-61C6-4E40-BF6A-17D09F6AE9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B39C45-F90F-4B09-A4C1-7D9C167F94B9}" type="slidenum">
              <a:rPr lang="es-ES" altLang="es-MX" smtClean="0"/>
              <a:pPr>
                <a:spcBef>
                  <a:spcPct val="0"/>
                </a:spcBef>
              </a:pPr>
              <a:t>13</a:t>
            </a:fld>
            <a:endParaRPr lang="es-ES" altLang="es-MX"/>
          </a:p>
        </p:txBody>
      </p:sp>
      <p:sp>
        <p:nvSpPr>
          <p:cNvPr id="18435" name="1 Marcador de imagen de diapositiva">
            <a:extLst>
              <a:ext uri="{FF2B5EF4-FFF2-40B4-BE49-F238E27FC236}">
                <a16:creationId xmlns:a16="http://schemas.microsoft.com/office/drawing/2014/main" id="{5E6BC642-6542-4AA3-B04B-A0CBE7D67013}"/>
              </a:ext>
            </a:extLst>
          </p:cNvPr>
          <p:cNvSpPr>
            <a:spLocks noGrp="1" noRot="1" noChangeAspect="1" noChangeArrowheads="1" noTextEdit="1"/>
          </p:cNvSpPr>
          <p:nvPr>
            <p:ph type="sldImg"/>
          </p:nvPr>
        </p:nvSpPr>
        <p:spPr>
          <a:xfrm>
            <a:off x="381000" y="685800"/>
            <a:ext cx="6096000" cy="3429000"/>
          </a:xfrm>
          <a:ln/>
        </p:spPr>
      </p:sp>
      <p:sp>
        <p:nvSpPr>
          <p:cNvPr id="18436" name="2 Marcador de notas">
            <a:extLst>
              <a:ext uri="{FF2B5EF4-FFF2-40B4-BE49-F238E27FC236}">
                <a16:creationId xmlns:a16="http://schemas.microsoft.com/office/drawing/2014/main" id="{AD19D2C1-0721-4C97-A39D-92D665322EC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18437" name="3 Marcador de número de diapositiva">
            <a:extLst>
              <a:ext uri="{FF2B5EF4-FFF2-40B4-BE49-F238E27FC236}">
                <a16:creationId xmlns:a16="http://schemas.microsoft.com/office/drawing/2014/main" id="{B17576C2-4FA1-489C-9A8C-2A7D679D8DA4}"/>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4BD919E-CBEF-4751-9B6A-6DBF3DFDE9D6}" type="slidenum">
              <a:rPr lang="es-MX" altLang="es-MX" u="none">
                <a:latin typeface="Times New Roman" panose="02020603050405020304" pitchFamily="18" charset="0"/>
              </a:rPr>
              <a:pPr algn="r" eaLnBrk="1" hangingPunct="1">
                <a:spcBef>
                  <a:spcPct val="0"/>
                </a:spcBef>
              </a:pPr>
              <a:t>13</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184265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EDA4D5C5-F908-40A9-8671-5014420330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B5689F-1365-4D2A-85F2-F3088C4E3CF4}" type="slidenum">
              <a:rPr lang="es-ES" altLang="es-MX" smtClean="0"/>
              <a:pPr>
                <a:spcBef>
                  <a:spcPct val="0"/>
                </a:spcBef>
              </a:pPr>
              <a:t>14</a:t>
            </a:fld>
            <a:endParaRPr lang="es-ES" altLang="es-MX"/>
          </a:p>
        </p:txBody>
      </p:sp>
      <p:sp>
        <p:nvSpPr>
          <p:cNvPr id="20483" name="1 Marcador de imagen de diapositiva">
            <a:extLst>
              <a:ext uri="{FF2B5EF4-FFF2-40B4-BE49-F238E27FC236}">
                <a16:creationId xmlns:a16="http://schemas.microsoft.com/office/drawing/2014/main" id="{ACBE6FC4-22C7-4837-A57A-1583CFF214F3}"/>
              </a:ext>
            </a:extLst>
          </p:cNvPr>
          <p:cNvSpPr>
            <a:spLocks noGrp="1" noRot="1" noChangeAspect="1" noChangeArrowheads="1" noTextEdit="1"/>
          </p:cNvSpPr>
          <p:nvPr>
            <p:ph type="sldImg"/>
          </p:nvPr>
        </p:nvSpPr>
        <p:spPr>
          <a:xfrm>
            <a:off x="381000" y="685800"/>
            <a:ext cx="6096000" cy="3429000"/>
          </a:xfrm>
          <a:ln/>
        </p:spPr>
      </p:sp>
      <p:sp>
        <p:nvSpPr>
          <p:cNvPr id="20484" name="2 Marcador de notas">
            <a:extLst>
              <a:ext uri="{FF2B5EF4-FFF2-40B4-BE49-F238E27FC236}">
                <a16:creationId xmlns:a16="http://schemas.microsoft.com/office/drawing/2014/main" id="{A2CA496C-CA6D-4FE8-8E36-3D1C527D6DA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20485" name="3 Marcador de número de diapositiva">
            <a:extLst>
              <a:ext uri="{FF2B5EF4-FFF2-40B4-BE49-F238E27FC236}">
                <a16:creationId xmlns:a16="http://schemas.microsoft.com/office/drawing/2014/main" id="{36C1A318-D7EF-46AC-AFEE-727861BE61F7}"/>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7CF869A-98B4-4F82-8510-7C8972A42BF2}" type="slidenum">
              <a:rPr lang="es-MX" altLang="es-MX" u="none">
                <a:latin typeface="Times New Roman" panose="02020603050405020304" pitchFamily="18" charset="0"/>
              </a:rPr>
              <a:pPr algn="r" eaLnBrk="1" hangingPunct="1">
                <a:spcBef>
                  <a:spcPct val="0"/>
                </a:spcBef>
              </a:pPr>
              <a:t>14</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3604919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531744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a:extLst>
              <a:ext uri="{FF2B5EF4-FFF2-40B4-BE49-F238E27FC236}">
                <a16:creationId xmlns:a16="http://schemas.microsoft.com/office/drawing/2014/main" id="{0C414045-325F-4B17-856A-FF86718B81E4}"/>
              </a:ext>
            </a:extLst>
          </p:cNvPr>
          <p:cNvSpPr>
            <a:spLocks noGrp="1" noRot="1" noChangeAspect="1" noChangeArrowheads="1" noTextEdit="1"/>
          </p:cNvSpPr>
          <p:nvPr>
            <p:ph type="sldImg"/>
          </p:nvPr>
        </p:nvSpPr>
        <p:spPr>
          <a:xfrm>
            <a:off x="381000" y="685800"/>
            <a:ext cx="6096000" cy="3429000"/>
          </a:xfrm>
          <a:ln/>
        </p:spPr>
      </p:sp>
      <p:sp>
        <p:nvSpPr>
          <p:cNvPr id="22531" name="2 Marcador de notas">
            <a:extLst>
              <a:ext uri="{FF2B5EF4-FFF2-40B4-BE49-F238E27FC236}">
                <a16:creationId xmlns:a16="http://schemas.microsoft.com/office/drawing/2014/main" id="{CDECC783-58B5-4173-BFBC-DB64697119F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22532" name="3 Marcador de número de diapositiva">
            <a:extLst>
              <a:ext uri="{FF2B5EF4-FFF2-40B4-BE49-F238E27FC236}">
                <a16:creationId xmlns:a16="http://schemas.microsoft.com/office/drawing/2014/main" id="{D8AC95C2-5514-4E6E-B0B7-51D8DE9A6F4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61A886-68E3-4AB7-8A3D-42DD9B912326}" type="slidenum">
              <a:rPr lang="es-ES" altLang="es-MX" smtClean="0"/>
              <a:pPr>
                <a:spcBef>
                  <a:spcPct val="0"/>
                </a:spcBef>
              </a:pPr>
              <a:t>16</a:t>
            </a:fld>
            <a:endParaRPr lang="es-ES" altLang="es-MX"/>
          </a:p>
        </p:txBody>
      </p:sp>
    </p:spTree>
    <p:extLst>
      <p:ext uri="{BB962C8B-B14F-4D97-AF65-F5344CB8AC3E}">
        <p14:creationId xmlns:p14="http://schemas.microsoft.com/office/powerpoint/2010/main" val="2845414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Notes Placeholder">
            <a:extLst>
              <a:ext uri="{FF2B5EF4-FFF2-40B4-BE49-F238E27FC236}">
                <a16:creationId xmlns:a16="http://schemas.microsoft.com/office/drawing/2014/main" id="{EEBD575C-8490-4928-8772-E958F8D6D6E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157564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CA2EAF7C-AFE1-4485-BF13-890B0A6810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70587D-21F1-42B3-9CFE-BD8742E30824}" type="slidenum">
              <a:rPr lang="es-ES" altLang="es-MX" smtClean="0"/>
              <a:pPr>
                <a:spcBef>
                  <a:spcPct val="0"/>
                </a:spcBef>
              </a:pPr>
              <a:t>23</a:t>
            </a:fld>
            <a:endParaRPr lang="es-ES" altLang="es-MX"/>
          </a:p>
        </p:txBody>
      </p:sp>
      <p:sp>
        <p:nvSpPr>
          <p:cNvPr id="31747" name="1 Marcador de imagen de diapositiva">
            <a:extLst>
              <a:ext uri="{FF2B5EF4-FFF2-40B4-BE49-F238E27FC236}">
                <a16:creationId xmlns:a16="http://schemas.microsoft.com/office/drawing/2014/main" id="{C939E29E-1EA7-4B07-9F21-7C48CD41D9FB}"/>
              </a:ext>
            </a:extLst>
          </p:cNvPr>
          <p:cNvSpPr>
            <a:spLocks noGrp="1" noRot="1" noChangeAspect="1" noChangeArrowheads="1" noTextEdit="1"/>
          </p:cNvSpPr>
          <p:nvPr>
            <p:ph type="sldImg"/>
          </p:nvPr>
        </p:nvSpPr>
        <p:spPr>
          <a:xfrm>
            <a:off x="381000" y="685800"/>
            <a:ext cx="6096000" cy="3429000"/>
          </a:xfrm>
          <a:ln/>
        </p:spPr>
      </p:sp>
      <p:sp>
        <p:nvSpPr>
          <p:cNvPr id="31748" name="2 Marcador de notas">
            <a:extLst>
              <a:ext uri="{FF2B5EF4-FFF2-40B4-BE49-F238E27FC236}">
                <a16:creationId xmlns:a16="http://schemas.microsoft.com/office/drawing/2014/main" id="{B456243C-1F0B-4DB8-BA96-3C57BC5BE3A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31749" name="3 Marcador de número de diapositiva">
            <a:extLst>
              <a:ext uri="{FF2B5EF4-FFF2-40B4-BE49-F238E27FC236}">
                <a16:creationId xmlns:a16="http://schemas.microsoft.com/office/drawing/2014/main" id="{ED351929-F10E-4A9C-9AB2-8CA221378C14}"/>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0551B6C-2752-44D1-87F1-E675EFF0FFEC}" type="slidenum">
              <a:rPr lang="es-MX" altLang="es-MX" u="none">
                <a:latin typeface="Times New Roman" panose="02020603050405020304" pitchFamily="18" charset="0"/>
              </a:rPr>
              <a:pPr algn="r" eaLnBrk="1" hangingPunct="1">
                <a:spcBef>
                  <a:spcPct val="0"/>
                </a:spcBef>
              </a:pPr>
              <a:t>23</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1620453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Notes Placeholder">
            <a:extLst>
              <a:ext uri="{FF2B5EF4-FFF2-40B4-BE49-F238E27FC236}">
                <a16:creationId xmlns:a16="http://schemas.microsoft.com/office/drawing/2014/main" id="{F42EC207-B176-4E04-8F68-19276CC6C45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024544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Notes Placeholder">
            <a:extLst>
              <a:ext uri="{FF2B5EF4-FFF2-40B4-BE49-F238E27FC236}">
                <a16:creationId xmlns:a16="http://schemas.microsoft.com/office/drawing/2014/main" id="{0DC706E2-BA81-433F-95F2-373863153D8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746561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77B0B245-B219-41ED-8FEB-8464F18DF26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Tema 8. Segunda Parte</a:t>
            </a:r>
          </a:p>
        </p:txBody>
      </p:sp>
      <p:sp>
        <p:nvSpPr>
          <p:cNvPr id="35843" name="Rectangle 3">
            <a:extLst>
              <a:ext uri="{FF2B5EF4-FFF2-40B4-BE49-F238E27FC236}">
                <a16:creationId xmlns:a16="http://schemas.microsoft.com/office/drawing/2014/main" id="{E25FF52E-EDA5-47AA-964B-B02598BF0D7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Parte 2. Ecuaciones de la Difusión. Leyes de Fick</a:t>
            </a:r>
          </a:p>
        </p:txBody>
      </p:sp>
      <p:sp>
        <p:nvSpPr>
          <p:cNvPr id="35844" name="Rectangle 6">
            <a:extLst>
              <a:ext uri="{FF2B5EF4-FFF2-40B4-BE49-F238E27FC236}">
                <a16:creationId xmlns:a16="http://schemas.microsoft.com/office/drawing/2014/main" id="{D4ABA780-B31F-4125-8015-911B05A0046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Termodinámica de Procesos Minerales.  Prof. Carlos J. Garrido</a:t>
            </a:r>
          </a:p>
        </p:txBody>
      </p:sp>
      <p:sp>
        <p:nvSpPr>
          <p:cNvPr id="35845" name="Rectangle 7">
            <a:extLst>
              <a:ext uri="{FF2B5EF4-FFF2-40B4-BE49-F238E27FC236}">
                <a16:creationId xmlns:a16="http://schemas.microsoft.com/office/drawing/2014/main" id="{FF064216-0473-41F2-A6F4-A67D6283A5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fld id="{E7F0A699-7D8D-4B91-BAF1-73D6DF516B67}" type="slidenum">
              <a:rPr lang="es-ES" altLang="es-MX" u="none" smtClean="0"/>
              <a:pPr/>
              <a:t>26</a:t>
            </a:fld>
            <a:endParaRPr lang="es-ES" altLang="es-MX" u="none"/>
          </a:p>
        </p:txBody>
      </p:sp>
      <p:sp>
        <p:nvSpPr>
          <p:cNvPr id="35846" name="Rectangle 2">
            <a:extLst>
              <a:ext uri="{FF2B5EF4-FFF2-40B4-BE49-F238E27FC236}">
                <a16:creationId xmlns:a16="http://schemas.microsoft.com/office/drawing/2014/main" id="{4F96D6D4-31F3-4BCF-A015-90A31781487E}"/>
              </a:ext>
            </a:extLst>
          </p:cNvPr>
          <p:cNvSpPr>
            <a:spLocks noGrp="1" noRot="1" noChangeAspect="1" noChangeArrowheads="1" noTextEdit="1"/>
          </p:cNvSpPr>
          <p:nvPr>
            <p:ph type="sldImg"/>
          </p:nvPr>
        </p:nvSpPr>
        <p:spPr>
          <a:xfrm>
            <a:off x="381000" y="685800"/>
            <a:ext cx="6096000" cy="3429000"/>
          </a:xfrm>
          <a:ln/>
        </p:spPr>
      </p:sp>
      <p:sp>
        <p:nvSpPr>
          <p:cNvPr id="35847" name="Rectangle 3">
            <a:extLst>
              <a:ext uri="{FF2B5EF4-FFF2-40B4-BE49-F238E27FC236}">
                <a16:creationId xmlns:a16="http://schemas.microsoft.com/office/drawing/2014/main" id="{B9393514-EA0F-4093-AA84-B54BCBADDF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MX"/>
              <a:t>Más adelante describiremos formalmente como se define el estado de un sistema. Por ahora, diremos que el estado físico de una substancia viene</a:t>
            </a:r>
          </a:p>
        </p:txBody>
      </p:sp>
    </p:spTree>
    <p:extLst>
      <p:ext uri="{BB962C8B-B14F-4D97-AF65-F5344CB8AC3E}">
        <p14:creationId xmlns:p14="http://schemas.microsoft.com/office/powerpoint/2010/main" val="1041307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8B8CDF11-D4AD-4499-AE01-3061571B3C5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Tema 8. Segunda Parte</a:t>
            </a:r>
          </a:p>
        </p:txBody>
      </p:sp>
      <p:sp>
        <p:nvSpPr>
          <p:cNvPr id="37891" name="Rectangle 3">
            <a:extLst>
              <a:ext uri="{FF2B5EF4-FFF2-40B4-BE49-F238E27FC236}">
                <a16:creationId xmlns:a16="http://schemas.microsoft.com/office/drawing/2014/main" id="{F5DC6FA1-F457-424A-B3C7-D127179E0A98}"/>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Parte 2. Ecuaciones de la Difusión. Leyes de Fick</a:t>
            </a:r>
          </a:p>
        </p:txBody>
      </p:sp>
      <p:sp>
        <p:nvSpPr>
          <p:cNvPr id="37892" name="Rectangle 6">
            <a:extLst>
              <a:ext uri="{FF2B5EF4-FFF2-40B4-BE49-F238E27FC236}">
                <a16:creationId xmlns:a16="http://schemas.microsoft.com/office/drawing/2014/main" id="{E846A1DC-E8A8-4EBA-91D1-524942877229}"/>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Termodinámica de Procesos Minerales.  Prof. Carlos J. Garrido</a:t>
            </a:r>
          </a:p>
        </p:txBody>
      </p:sp>
      <p:sp>
        <p:nvSpPr>
          <p:cNvPr id="37893" name="Rectangle 7">
            <a:extLst>
              <a:ext uri="{FF2B5EF4-FFF2-40B4-BE49-F238E27FC236}">
                <a16:creationId xmlns:a16="http://schemas.microsoft.com/office/drawing/2014/main" id="{6EC08E1A-AF7B-4CCB-9873-AC1817704D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fld id="{20BB4514-92C5-4C06-B98D-B08E3A602AB8}" type="slidenum">
              <a:rPr lang="es-ES" altLang="es-MX" u="none" smtClean="0"/>
              <a:pPr/>
              <a:t>27</a:t>
            </a:fld>
            <a:endParaRPr lang="es-ES" altLang="es-MX" u="none"/>
          </a:p>
        </p:txBody>
      </p:sp>
      <p:sp>
        <p:nvSpPr>
          <p:cNvPr id="37894" name="Rectangle 2">
            <a:extLst>
              <a:ext uri="{FF2B5EF4-FFF2-40B4-BE49-F238E27FC236}">
                <a16:creationId xmlns:a16="http://schemas.microsoft.com/office/drawing/2014/main" id="{6CD87C38-9A87-4BE8-A314-3420602FE4B0}"/>
              </a:ext>
            </a:extLst>
          </p:cNvPr>
          <p:cNvSpPr>
            <a:spLocks noGrp="1" noRot="1" noChangeAspect="1" noChangeArrowheads="1" noTextEdit="1"/>
          </p:cNvSpPr>
          <p:nvPr>
            <p:ph type="sldImg"/>
          </p:nvPr>
        </p:nvSpPr>
        <p:spPr>
          <a:xfrm>
            <a:off x="381000" y="685800"/>
            <a:ext cx="6096000" cy="3429000"/>
          </a:xfrm>
          <a:ln/>
        </p:spPr>
      </p:sp>
      <p:sp>
        <p:nvSpPr>
          <p:cNvPr id="37895" name="Rectangle 3">
            <a:extLst>
              <a:ext uri="{FF2B5EF4-FFF2-40B4-BE49-F238E27FC236}">
                <a16:creationId xmlns:a16="http://schemas.microsoft.com/office/drawing/2014/main" id="{576DFD95-14DB-4670-A9D7-F95A5E6866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MX"/>
              <a:t>Más adelante describiremos formalmente como se define el estado de un sistema. Por ahora, diremos que el estado físico de una substancia viene</a:t>
            </a:r>
          </a:p>
        </p:txBody>
      </p:sp>
    </p:spTree>
    <p:extLst>
      <p:ext uri="{BB962C8B-B14F-4D97-AF65-F5344CB8AC3E}">
        <p14:creationId xmlns:p14="http://schemas.microsoft.com/office/powerpoint/2010/main" val="2634518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Notes Placeholder">
            <a:extLst>
              <a:ext uri="{FF2B5EF4-FFF2-40B4-BE49-F238E27FC236}">
                <a16:creationId xmlns:a16="http://schemas.microsoft.com/office/drawing/2014/main" id="{5E7C8DA1-55F6-4F54-82AD-B82AFDD0C42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98440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a:extLst>
              <a:ext uri="{FF2B5EF4-FFF2-40B4-BE49-F238E27FC236}">
                <a16:creationId xmlns:a16="http://schemas.microsoft.com/office/drawing/2014/main" id="{23BFC869-D122-48B7-AA5B-A91C2EBFA751}"/>
              </a:ext>
            </a:extLst>
          </p:cNvPr>
          <p:cNvSpPr>
            <a:spLocks noGrp="1" noRot="1" noChangeAspect="1" noChangeArrowheads="1" noTextEdit="1"/>
          </p:cNvSpPr>
          <p:nvPr>
            <p:ph type="sldImg"/>
          </p:nvPr>
        </p:nvSpPr>
        <p:spPr>
          <a:xfrm>
            <a:off x="381000" y="685800"/>
            <a:ext cx="6096000" cy="3429000"/>
          </a:xfrm>
          <a:ln/>
        </p:spPr>
      </p:sp>
      <p:sp>
        <p:nvSpPr>
          <p:cNvPr id="46083" name="2 Marcador de notas">
            <a:extLst>
              <a:ext uri="{FF2B5EF4-FFF2-40B4-BE49-F238E27FC236}">
                <a16:creationId xmlns:a16="http://schemas.microsoft.com/office/drawing/2014/main" id="{DC6AD43A-1BEF-4926-905D-AA5D544B5AC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46084" name="3 Marcador de número de diapositiva">
            <a:extLst>
              <a:ext uri="{FF2B5EF4-FFF2-40B4-BE49-F238E27FC236}">
                <a16:creationId xmlns:a16="http://schemas.microsoft.com/office/drawing/2014/main" id="{B94FA91A-01C9-45DE-BC2D-EF2692FE7B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435DA8-27E4-41B7-831E-B17890FA77F4}" type="slidenum">
              <a:rPr lang="es-ES" altLang="es-MX" smtClean="0"/>
              <a:pPr>
                <a:spcBef>
                  <a:spcPct val="0"/>
                </a:spcBef>
              </a:pPr>
              <a:t>31</a:t>
            </a:fld>
            <a:endParaRPr lang="es-ES" altLang="es-MX"/>
          </a:p>
        </p:txBody>
      </p:sp>
    </p:spTree>
    <p:extLst>
      <p:ext uri="{BB962C8B-B14F-4D97-AF65-F5344CB8AC3E}">
        <p14:creationId xmlns:p14="http://schemas.microsoft.com/office/powerpoint/2010/main" val="1163681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a:extLst>
              <a:ext uri="{FF2B5EF4-FFF2-40B4-BE49-F238E27FC236}">
                <a16:creationId xmlns:a16="http://schemas.microsoft.com/office/drawing/2014/main" id="{82766EC0-02F4-4D07-8C1F-AD1A31E6474C}"/>
              </a:ext>
            </a:extLst>
          </p:cNvPr>
          <p:cNvSpPr>
            <a:spLocks noGrp="1" noRot="1" noChangeAspect="1" noChangeArrowheads="1" noTextEdit="1"/>
          </p:cNvSpPr>
          <p:nvPr>
            <p:ph type="sldImg"/>
          </p:nvPr>
        </p:nvSpPr>
        <p:spPr>
          <a:xfrm>
            <a:off x="381000" y="685800"/>
            <a:ext cx="6096000" cy="3429000"/>
          </a:xfrm>
          <a:ln/>
        </p:spPr>
      </p:sp>
      <p:sp>
        <p:nvSpPr>
          <p:cNvPr id="48131" name="2 Marcador de notas">
            <a:extLst>
              <a:ext uri="{FF2B5EF4-FFF2-40B4-BE49-F238E27FC236}">
                <a16:creationId xmlns:a16="http://schemas.microsoft.com/office/drawing/2014/main" id="{B99E2CF0-EE1A-446C-A0FF-EAD66EB17B6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48132" name="3 Marcador de número de diapositiva">
            <a:extLst>
              <a:ext uri="{FF2B5EF4-FFF2-40B4-BE49-F238E27FC236}">
                <a16:creationId xmlns:a16="http://schemas.microsoft.com/office/drawing/2014/main" id="{00E3F94A-2C01-41F5-97C1-256B299F2EC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E9763B-A944-4BAE-8679-22F282389AA3}" type="slidenum">
              <a:rPr lang="es-ES" altLang="es-MX" smtClean="0"/>
              <a:pPr>
                <a:spcBef>
                  <a:spcPct val="0"/>
                </a:spcBef>
              </a:pPr>
              <a:t>32</a:t>
            </a:fld>
            <a:endParaRPr lang="es-ES" altLang="es-MX"/>
          </a:p>
        </p:txBody>
      </p:sp>
    </p:spTree>
    <p:extLst>
      <p:ext uri="{BB962C8B-B14F-4D97-AF65-F5344CB8AC3E}">
        <p14:creationId xmlns:p14="http://schemas.microsoft.com/office/powerpoint/2010/main" val="66612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9A744A0C-5893-48CD-B0A0-C1B3F77A80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054B14-110E-494F-B1FE-37C1BE502E92}" type="slidenum">
              <a:rPr lang="es-ES" altLang="es-MX" smtClean="0"/>
              <a:pPr>
                <a:spcBef>
                  <a:spcPct val="0"/>
                </a:spcBef>
              </a:pPr>
              <a:t>33</a:t>
            </a:fld>
            <a:endParaRPr lang="es-ES" altLang="es-MX"/>
          </a:p>
        </p:txBody>
      </p:sp>
      <p:sp>
        <p:nvSpPr>
          <p:cNvPr id="50179" name="1 Marcador de imagen de diapositiva">
            <a:extLst>
              <a:ext uri="{FF2B5EF4-FFF2-40B4-BE49-F238E27FC236}">
                <a16:creationId xmlns:a16="http://schemas.microsoft.com/office/drawing/2014/main" id="{50350FEC-2798-4918-9851-9A457FE21E34}"/>
              </a:ext>
            </a:extLst>
          </p:cNvPr>
          <p:cNvSpPr>
            <a:spLocks noGrp="1" noRot="1" noChangeAspect="1" noChangeArrowheads="1" noTextEdit="1"/>
          </p:cNvSpPr>
          <p:nvPr>
            <p:ph type="sldImg"/>
          </p:nvPr>
        </p:nvSpPr>
        <p:spPr>
          <a:xfrm>
            <a:off x="381000" y="685800"/>
            <a:ext cx="6096000" cy="3429000"/>
          </a:xfrm>
          <a:ln w="12700"/>
        </p:spPr>
      </p:sp>
      <p:sp>
        <p:nvSpPr>
          <p:cNvPr id="50180" name="2 Marcador de notas">
            <a:extLst>
              <a:ext uri="{FF2B5EF4-FFF2-40B4-BE49-F238E27FC236}">
                <a16:creationId xmlns:a16="http://schemas.microsoft.com/office/drawing/2014/main" id="{3C9B4457-6D0B-4260-996F-C983B252DE2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177159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B1F5D8B7-E3B7-499B-9CD5-382FAF88EDD2}"/>
              </a:ext>
            </a:extLst>
          </p:cNvPr>
          <p:cNvSpPr>
            <a:spLocks noGrp="1" noRot="1" noChangeAspect="1" noChangeArrowheads="1" noTextEdit="1"/>
          </p:cNvSpPr>
          <p:nvPr>
            <p:ph type="sldImg"/>
          </p:nvPr>
        </p:nvSpPr>
        <p:spPr>
          <a:xfrm>
            <a:off x="381000" y="685800"/>
            <a:ext cx="6096000" cy="3429000"/>
          </a:xfrm>
          <a:ln/>
        </p:spPr>
      </p:sp>
      <p:sp>
        <p:nvSpPr>
          <p:cNvPr id="52227" name="Rectangle 3">
            <a:extLst>
              <a:ext uri="{FF2B5EF4-FFF2-40B4-BE49-F238E27FC236}">
                <a16:creationId xmlns:a16="http://schemas.microsoft.com/office/drawing/2014/main" id="{3DD5BEA1-843D-4285-B562-C24DCF793F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367484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186C0CCB-AA73-40D3-92DD-DC08B496DC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C6683A-491A-4C86-81E6-D512C8B77C7A}" type="slidenum">
              <a:rPr lang="es-ES" altLang="es-MX" smtClean="0"/>
              <a:pPr>
                <a:spcBef>
                  <a:spcPct val="0"/>
                </a:spcBef>
              </a:pPr>
              <a:t>35</a:t>
            </a:fld>
            <a:endParaRPr lang="es-ES" altLang="es-MX"/>
          </a:p>
        </p:txBody>
      </p:sp>
      <p:sp>
        <p:nvSpPr>
          <p:cNvPr id="54275" name="1 Marcador de imagen de diapositiva">
            <a:extLst>
              <a:ext uri="{FF2B5EF4-FFF2-40B4-BE49-F238E27FC236}">
                <a16:creationId xmlns:a16="http://schemas.microsoft.com/office/drawing/2014/main" id="{E3187B34-E784-4037-B78A-7DE8F0DEF13D}"/>
              </a:ext>
            </a:extLst>
          </p:cNvPr>
          <p:cNvSpPr>
            <a:spLocks noGrp="1" noRot="1" noChangeAspect="1" noChangeArrowheads="1" noTextEdit="1"/>
          </p:cNvSpPr>
          <p:nvPr>
            <p:ph type="sldImg"/>
          </p:nvPr>
        </p:nvSpPr>
        <p:spPr>
          <a:xfrm>
            <a:off x="381000" y="685800"/>
            <a:ext cx="6096000" cy="3429000"/>
          </a:xfrm>
          <a:ln/>
        </p:spPr>
      </p:sp>
      <p:sp>
        <p:nvSpPr>
          <p:cNvPr id="54276" name="2 Marcador de notas">
            <a:extLst>
              <a:ext uri="{FF2B5EF4-FFF2-40B4-BE49-F238E27FC236}">
                <a16:creationId xmlns:a16="http://schemas.microsoft.com/office/drawing/2014/main" id="{AF584EFC-3E5E-44A5-BC0C-31FABF000CA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54277" name="3 Marcador de número de diapositiva">
            <a:extLst>
              <a:ext uri="{FF2B5EF4-FFF2-40B4-BE49-F238E27FC236}">
                <a16:creationId xmlns:a16="http://schemas.microsoft.com/office/drawing/2014/main" id="{7DEB8B25-A52D-478E-BBE1-7D3CEA4D5A00}"/>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920C9AA-18C0-4B7D-B08F-9B90062E65B2}" type="slidenum">
              <a:rPr lang="es-MX" altLang="es-MX" u="none">
                <a:latin typeface="Times New Roman" panose="02020603050405020304" pitchFamily="18" charset="0"/>
              </a:rPr>
              <a:pPr algn="r" eaLnBrk="1" hangingPunct="1">
                <a:spcBef>
                  <a:spcPct val="0"/>
                </a:spcBef>
              </a:pPr>
              <a:t>35</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35832011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186C0CCB-AA73-40D3-92DD-DC08B496DC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C6683A-491A-4C86-81E6-D512C8B77C7A}" type="slidenum">
              <a:rPr lang="es-ES" altLang="es-MX" smtClean="0"/>
              <a:pPr>
                <a:spcBef>
                  <a:spcPct val="0"/>
                </a:spcBef>
              </a:pPr>
              <a:t>36</a:t>
            </a:fld>
            <a:endParaRPr lang="es-ES" altLang="es-MX"/>
          </a:p>
        </p:txBody>
      </p:sp>
      <p:sp>
        <p:nvSpPr>
          <p:cNvPr id="54275" name="1 Marcador de imagen de diapositiva">
            <a:extLst>
              <a:ext uri="{FF2B5EF4-FFF2-40B4-BE49-F238E27FC236}">
                <a16:creationId xmlns:a16="http://schemas.microsoft.com/office/drawing/2014/main" id="{E3187B34-E784-4037-B78A-7DE8F0DEF13D}"/>
              </a:ext>
            </a:extLst>
          </p:cNvPr>
          <p:cNvSpPr>
            <a:spLocks noGrp="1" noRot="1" noChangeAspect="1" noChangeArrowheads="1" noTextEdit="1"/>
          </p:cNvSpPr>
          <p:nvPr>
            <p:ph type="sldImg"/>
          </p:nvPr>
        </p:nvSpPr>
        <p:spPr>
          <a:xfrm>
            <a:off x="381000" y="685800"/>
            <a:ext cx="6096000" cy="3429000"/>
          </a:xfrm>
          <a:ln/>
        </p:spPr>
      </p:sp>
      <p:sp>
        <p:nvSpPr>
          <p:cNvPr id="54276" name="2 Marcador de notas">
            <a:extLst>
              <a:ext uri="{FF2B5EF4-FFF2-40B4-BE49-F238E27FC236}">
                <a16:creationId xmlns:a16="http://schemas.microsoft.com/office/drawing/2014/main" id="{AF584EFC-3E5E-44A5-BC0C-31FABF000CA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54277" name="3 Marcador de número de diapositiva">
            <a:extLst>
              <a:ext uri="{FF2B5EF4-FFF2-40B4-BE49-F238E27FC236}">
                <a16:creationId xmlns:a16="http://schemas.microsoft.com/office/drawing/2014/main" id="{7DEB8B25-A52D-478E-BBE1-7D3CEA4D5A00}"/>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920C9AA-18C0-4B7D-B08F-9B90062E65B2}" type="slidenum">
              <a:rPr lang="es-MX" altLang="es-MX" u="none">
                <a:latin typeface="Times New Roman" panose="02020603050405020304" pitchFamily="18" charset="0"/>
              </a:rPr>
              <a:pPr algn="r" eaLnBrk="1" hangingPunct="1">
                <a:spcBef>
                  <a:spcPct val="0"/>
                </a:spcBef>
              </a:pPr>
              <a:t>36</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3812363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7162A812-86A3-426D-907B-BED9E60B1650}"/>
              </a:ext>
            </a:extLst>
          </p:cNvPr>
          <p:cNvSpPr>
            <a:spLocks noGrp="1" noRot="1" noChangeAspect="1" noChangeArrowheads="1" noTextEdit="1"/>
          </p:cNvSpPr>
          <p:nvPr>
            <p:ph type="sldImg"/>
          </p:nvPr>
        </p:nvSpPr>
        <p:spPr>
          <a:xfrm>
            <a:off x="381000" y="685800"/>
            <a:ext cx="6096000" cy="3429000"/>
          </a:xfrm>
          <a:ln/>
        </p:spPr>
      </p:sp>
      <p:sp>
        <p:nvSpPr>
          <p:cNvPr id="56323" name="Notes Placeholder 2">
            <a:extLst>
              <a:ext uri="{FF2B5EF4-FFF2-40B4-BE49-F238E27FC236}">
                <a16:creationId xmlns:a16="http://schemas.microsoft.com/office/drawing/2014/main" id="{0BE12C30-AC48-4BD7-9D4A-2388D92A133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56324" name="Slide Number Placeholder 3">
            <a:extLst>
              <a:ext uri="{FF2B5EF4-FFF2-40B4-BE49-F238E27FC236}">
                <a16:creationId xmlns:a16="http://schemas.microsoft.com/office/drawing/2014/main" id="{87A4CB4A-C909-4CAC-9C28-6EC3149980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39FE8C-53B5-4CB8-82E9-5D95DDC49603}" type="slidenum">
              <a:rPr lang="es-ES" altLang="es-MX" smtClean="0"/>
              <a:pPr>
                <a:spcBef>
                  <a:spcPct val="0"/>
                </a:spcBef>
              </a:pPr>
              <a:t>37</a:t>
            </a:fld>
            <a:endParaRPr lang="es-ES" altLang="es-MX"/>
          </a:p>
        </p:txBody>
      </p:sp>
    </p:spTree>
    <p:extLst>
      <p:ext uri="{BB962C8B-B14F-4D97-AF65-F5344CB8AC3E}">
        <p14:creationId xmlns:p14="http://schemas.microsoft.com/office/powerpoint/2010/main" val="3740013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702F54EE-C23A-4B6C-983E-68C04C7D72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6BBB71-7525-4774-BA71-51C17DE76152}" type="slidenum">
              <a:rPr lang="es-ES" altLang="es-MX" smtClean="0"/>
              <a:pPr>
                <a:spcBef>
                  <a:spcPct val="0"/>
                </a:spcBef>
              </a:pPr>
              <a:t>38</a:t>
            </a:fld>
            <a:endParaRPr lang="es-ES" altLang="es-MX"/>
          </a:p>
        </p:txBody>
      </p:sp>
      <p:sp>
        <p:nvSpPr>
          <p:cNvPr id="58371" name="1 Marcador de imagen de diapositiva">
            <a:extLst>
              <a:ext uri="{FF2B5EF4-FFF2-40B4-BE49-F238E27FC236}">
                <a16:creationId xmlns:a16="http://schemas.microsoft.com/office/drawing/2014/main" id="{F90854A1-70D8-44F5-85A9-640AAB676F82}"/>
              </a:ext>
            </a:extLst>
          </p:cNvPr>
          <p:cNvSpPr>
            <a:spLocks noGrp="1" noRot="1" noChangeAspect="1" noChangeArrowheads="1" noTextEdit="1"/>
          </p:cNvSpPr>
          <p:nvPr>
            <p:ph type="sldImg"/>
          </p:nvPr>
        </p:nvSpPr>
        <p:spPr>
          <a:xfrm>
            <a:off x="381000" y="685800"/>
            <a:ext cx="6096000" cy="3429000"/>
          </a:xfrm>
          <a:ln/>
        </p:spPr>
      </p:sp>
      <p:sp>
        <p:nvSpPr>
          <p:cNvPr id="58372" name="2 Marcador de notas">
            <a:extLst>
              <a:ext uri="{FF2B5EF4-FFF2-40B4-BE49-F238E27FC236}">
                <a16:creationId xmlns:a16="http://schemas.microsoft.com/office/drawing/2014/main" id="{1D325BF0-2C45-4124-8D73-A1697364AE7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58373" name="3 Marcador de número de diapositiva">
            <a:extLst>
              <a:ext uri="{FF2B5EF4-FFF2-40B4-BE49-F238E27FC236}">
                <a16:creationId xmlns:a16="http://schemas.microsoft.com/office/drawing/2014/main" id="{CA0CA077-D68B-4ABB-A306-30691A030E10}"/>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C7753E3-5751-411C-AF27-0BFED8B7B7D0}" type="slidenum">
              <a:rPr lang="es-MX" altLang="es-MX" u="none">
                <a:latin typeface="Times New Roman" panose="02020603050405020304" pitchFamily="18" charset="0"/>
              </a:rPr>
              <a:pPr algn="r" eaLnBrk="1" hangingPunct="1">
                <a:spcBef>
                  <a:spcPct val="0"/>
                </a:spcBef>
              </a:pPr>
              <a:t>38</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11637404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54EED885-61F7-45CD-A990-03CD9626529C}"/>
              </a:ext>
            </a:extLst>
          </p:cNvPr>
          <p:cNvSpPr>
            <a:spLocks noGrp="1" noRot="1" noChangeAspect="1" noChangeArrowheads="1" noTextEdit="1"/>
          </p:cNvSpPr>
          <p:nvPr>
            <p:ph type="sldImg"/>
          </p:nvPr>
        </p:nvSpPr>
        <p:spPr>
          <a:xfrm>
            <a:off x="381000" y="685800"/>
            <a:ext cx="6096000" cy="3429000"/>
          </a:xfrm>
          <a:ln/>
        </p:spPr>
      </p:sp>
      <p:sp>
        <p:nvSpPr>
          <p:cNvPr id="60419" name="Rectangle 3">
            <a:extLst>
              <a:ext uri="{FF2B5EF4-FFF2-40B4-BE49-F238E27FC236}">
                <a16:creationId xmlns:a16="http://schemas.microsoft.com/office/drawing/2014/main" id="{CA7901E2-EBC1-434A-A7D3-B0B9B9766B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538409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F61FB37C-865D-4D19-9B9E-5FFFAF629E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6126EF-DFD5-4F6B-845C-34A40BF874DA}" type="slidenum">
              <a:rPr lang="es-ES" altLang="es-MX" smtClean="0"/>
              <a:pPr>
                <a:spcBef>
                  <a:spcPct val="0"/>
                </a:spcBef>
              </a:pPr>
              <a:t>45</a:t>
            </a:fld>
            <a:endParaRPr lang="es-ES" altLang="es-MX"/>
          </a:p>
        </p:txBody>
      </p:sp>
      <p:sp>
        <p:nvSpPr>
          <p:cNvPr id="67587" name="1 Marcador de imagen de diapositiva">
            <a:extLst>
              <a:ext uri="{FF2B5EF4-FFF2-40B4-BE49-F238E27FC236}">
                <a16:creationId xmlns:a16="http://schemas.microsoft.com/office/drawing/2014/main" id="{5A23706C-2FEE-450B-ADB5-B15CFAB67798}"/>
              </a:ext>
            </a:extLst>
          </p:cNvPr>
          <p:cNvSpPr>
            <a:spLocks noGrp="1" noRot="1" noChangeAspect="1" noChangeArrowheads="1" noTextEdit="1"/>
          </p:cNvSpPr>
          <p:nvPr>
            <p:ph type="sldImg"/>
          </p:nvPr>
        </p:nvSpPr>
        <p:spPr>
          <a:xfrm>
            <a:off x="381000" y="685800"/>
            <a:ext cx="6096000" cy="3429000"/>
          </a:xfrm>
          <a:ln/>
        </p:spPr>
      </p:sp>
      <p:sp>
        <p:nvSpPr>
          <p:cNvPr id="67588" name="2 Marcador de notas">
            <a:extLst>
              <a:ext uri="{FF2B5EF4-FFF2-40B4-BE49-F238E27FC236}">
                <a16:creationId xmlns:a16="http://schemas.microsoft.com/office/drawing/2014/main" id="{585E46BC-4C87-4210-97CA-35924098A6B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67589" name="3 Marcador de número de diapositiva">
            <a:extLst>
              <a:ext uri="{FF2B5EF4-FFF2-40B4-BE49-F238E27FC236}">
                <a16:creationId xmlns:a16="http://schemas.microsoft.com/office/drawing/2014/main" id="{ADD9CCD7-3781-41B0-B668-ECE5DEDEEC64}"/>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74FAB83-366F-40F5-8E0A-97172E545938}" type="slidenum">
              <a:rPr lang="es-MX" altLang="es-MX" u="none">
                <a:latin typeface="Times New Roman" panose="02020603050405020304" pitchFamily="18" charset="0"/>
              </a:rPr>
              <a:pPr algn="r" eaLnBrk="1" hangingPunct="1">
                <a:spcBef>
                  <a:spcPct val="0"/>
                </a:spcBef>
              </a:pPr>
              <a:t>45</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3853759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F61FB37C-865D-4D19-9B9E-5FFFAF629E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6126EF-DFD5-4F6B-845C-34A40BF874DA}" type="slidenum">
              <a:rPr lang="es-ES" altLang="es-MX" smtClean="0"/>
              <a:pPr>
                <a:spcBef>
                  <a:spcPct val="0"/>
                </a:spcBef>
              </a:pPr>
              <a:t>46</a:t>
            </a:fld>
            <a:endParaRPr lang="es-ES" altLang="es-MX"/>
          </a:p>
        </p:txBody>
      </p:sp>
      <p:sp>
        <p:nvSpPr>
          <p:cNvPr id="67587" name="1 Marcador de imagen de diapositiva">
            <a:extLst>
              <a:ext uri="{FF2B5EF4-FFF2-40B4-BE49-F238E27FC236}">
                <a16:creationId xmlns:a16="http://schemas.microsoft.com/office/drawing/2014/main" id="{5A23706C-2FEE-450B-ADB5-B15CFAB67798}"/>
              </a:ext>
            </a:extLst>
          </p:cNvPr>
          <p:cNvSpPr>
            <a:spLocks noGrp="1" noRot="1" noChangeAspect="1" noChangeArrowheads="1" noTextEdit="1"/>
          </p:cNvSpPr>
          <p:nvPr>
            <p:ph type="sldImg"/>
          </p:nvPr>
        </p:nvSpPr>
        <p:spPr>
          <a:xfrm>
            <a:off x="381000" y="685800"/>
            <a:ext cx="6096000" cy="3429000"/>
          </a:xfrm>
          <a:ln/>
        </p:spPr>
      </p:sp>
      <p:sp>
        <p:nvSpPr>
          <p:cNvPr id="67588" name="2 Marcador de notas">
            <a:extLst>
              <a:ext uri="{FF2B5EF4-FFF2-40B4-BE49-F238E27FC236}">
                <a16:creationId xmlns:a16="http://schemas.microsoft.com/office/drawing/2014/main" id="{585E46BC-4C87-4210-97CA-35924098A6B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67589" name="3 Marcador de número de diapositiva">
            <a:extLst>
              <a:ext uri="{FF2B5EF4-FFF2-40B4-BE49-F238E27FC236}">
                <a16:creationId xmlns:a16="http://schemas.microsoft.com/office/drawing/2014/main" id="{ADD9CCD7-3781-41B0-B668-ECE5DEDEEC64}"/>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74FAB83-366F-40F5-8E0A-97172E545938}" type="slidenum">
              <a:rPr lang="es-MX" altLang="es-MX" u="none">
                <a:latin typeface="Times New Roman" panose="02020603050405020304" pitchFamily="18" charset="0"/>
              </a:rPr>
              <a:pPr algn="r" eaLnBrk="1" hangingPunct="1">
                <a:spcBef>
                  <a:spcPct val="0"/>
                </a:spcBef>
              </a:pPr>
              <a:t>46</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2996853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D4343B32-C108-456C-8E3C-035BD7295F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C15D74-23D2-4699-AB3F-4FA2DA6929D5}" type="slidenum">
              <a:rPr lang="es-ES" altLang="es-MX" smtClean="0"/>
              <a:pPr>
                <a:spcBef>
                  <a:spcPct val="0"/>
                </a:spcBef>
              </a:pPr>
              <a:t>48</a:t>
            </a:fld>
            <a:endParaRPr lang="es-ES" altLang="es-MX"/>
          </a:p>
        </p:txBody>
      </p:sp>
      <p:sp>
        <p:nvSpPr>
          <p:cNvPr id="4099" name="1 Marcador de imagen de diapositiva">
            <a:extLst>
              <a:ext uri="{FF2B5EF4-FFF2-40B4-BE49-F238E27FC236}">
                <a16:creationId xmlns:a16="http://schemas.microsoft.com/office/drawing/2014/main" id="{E0647313-FF33-4390-94C2-6DD721588E70}"/>
              </a:ext>
            </a:extLst>
          </p:cNvPr>
          <p:cNvSpPr>
            <a:spLocks noGrp="1" noRot="1" noChangeAspect="1" noChangeArrowheads="1" noTextEdit="1"/>
          </p:cNvSpPr>
          <p:nvPr>
            <p:ph type="sldImg"/>
          </p:nvPr>
        </p:nvSpPr>
        <p:spPr>
          <a:ln/>
        </p:spPr>
      </p:sp>
      <p:sp>
        <p:nvSpPr>
          <p:cNvPr id="4100" name="2 Marcador de notas">
            <a:extLst>
              <a:ext uri="{FF2B5EF4-FFF2-40B4-BE49-F238E27FC236}">
                <a16:creationId xmlns:a16="http://schemas.microsoft.com/office/drawing/2014/main" id="{0728EE55-F748-468F-8D13-E549ECAF16D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4101" name="3 Marcador de número de diapositiva">
            <a:extLst>
              <a:ext uri="{FF2B5EF4-FFF2-40B4-BE49-F238E27FC236}">
                <a16:creationId xmlns:a16="http://schemas.microsoft.com/office/drawing/2014/main" id="{D5649E35-7318-4D14-9B0E-40AECC3BC700}"/>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61C6720-E1C3-49FA-A001-C546061FB59C}" type="slidenum">
              <a:rPr lang="es-MX" altLang="es-MX" u="none">
                <a:latin typeface="Times New Roman" panose="02020603050405020304" pitchFamily="18" charset="0"/>
              </a:rPr>
              <a:pPr algn="r" eaLnBrk="1" hangingPunct="1">
                <a:spcBef>
                  <a:spcPct val="0"/>
                </a:spcBef>
              </a:pPr>
              <a:t>48</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804865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D3E99EDD-C92C-401C-A64A-C6B17F42B7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FE3251-2C9E-4558-BA8E-EF14D9AF85D5}" type="slidenum">
              <a:rPr lang="es-ES" altLang="es-MX" smtClean="0"/>
              <a:pPr>
                <a:spcBef>
                  <a:spcPct val="0"/>
                </a:spcBef>
              </a:pPr>
              <a:t>49</a:t>
            </a:fld>
            <a:endParaRPr lang="es-ES" altLang="es-MX"/>
          </a:p>
        </p:txBody>
      </p:sp>
      <p:sp>
        <p:nvSpPr>
          <p:cNvPr id="71683" name="1 Marcador de imagen de diapositiva">
            <a:extLst>
              <a:ext uri="{FF2B5EF4-FFF2-40B4-BE49-F238E27FC236}">
                <a16:creationId xmlns:a16="http://schemas.microsoft.com/office/drawing/2014/main" id="{6550F230-30D5-4D23-8027-FAE7414C974B}"/>
              </a:ext>
            </a:extLst>
          </p:cNvPr>
          <p:cNvSpPr>
            <a:spLocks noGrp="1" noRot="1" noChangeAspect="1" noChangeArrowheads="1" noTextEdit="1"/>
          </p:cNvSpPr>
          <p:nvPr>
            <p:ph type="sldImg"/>
          </p:nvPr>
        </p:nvSpPr>
        <p:spPr>
          <a:xfrm>
            <a:off x="381000" y="685800"/>
            <a:ext cx="6096000" cy="3429000"/>
          </a:xfrm>
          <a:ln/>
        </p:spPr>
      </p:sp>
      <p:sp>
        <p:nvSpPr>
          <p:cNvPr id="71684" name="2 Marcador de notas">
            <a:extLst>
              <a:ext uri="{FF2B5EF4-FFF2-40B4-BE49-F238E27FC236}">
                <a16:creationId xmlns:a16="http://schemas.microsoft.com/office/drawing/2014/main" id="{67A755DB-6B53-40E9-8EED-FE0AA55254B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71685" name="3 Marcador de número de diapositiva">
            <a:extLst>
              <a:ext uri="{FF2B5EF4-FFF2-40B4-BE49-F238E27FC236}">
                <a16:creationId xmlns:a16="http://schemas.microsoft.com/office/drawing/2014/main" id="{696BEC48-61FC-4D53-94A9-2D271F13971E}"/>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B0BFCC5-2EAC-4034-B506-45117CCBD2CE}" type="slidenum">
              <a:rPr lang="es-MX" altLang="es-MX" u="none">
                <a:latin typeface="Times New Roman" panose="02020603050405020304" pitchFamily="18" charset="0"/>
              </a:rPr>
              <a:pPr algn="r" eaLnBrk="1" hangingPunct="1">
                <a:spcBef>
                  <a:spcPct val="0"/>
                </a:spcBef>
              </a:pPr>
              <a:t>49</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33342248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EDE4428A-E39F-44CE-97C7-6FE101C7C0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A85B68-CE3B-4ACF-991E-15F5817D50BB}" type="slidenum">
              <a:rPr lang="es-ES" altLang="es-MX"/>
              <a:pPr>
                <a:spcBef>
                  <a:spcPct val="0"/>
                </a:spcBef>
              </a:pPr>
              <a:t>50</a:t>
            </a:fld>
            <a:endParaRPr lang="es-ES" altLang="es-MX"/>
          </a:p>
        </p:txBody>
      </p:sp>
      <p:sp>
        <p:nvSpPr>
          <p:cNvPr id="59395" name="1 Marcador de imagen de diapositiva">
            <a:extLst>
              <a:ext uri="{FF2B5EF4-FFF2-40B4-BE49-F238E27FC236}">
                <a16:creationId xmlns:a16="http://schemas.microsoft.com/office/drawing/2014/main" id="{F1F63EAD-69A1-4A4B-9D28-6FFB0FA30F67}"/>
              </a:ext>
            </a:extLst>
          </p:cNvPr>
          <p:cNvSpPr>
            <a:spLocks noGrp="1" noRot="1" noChangeAspect="1" noTextEdit="1"/>
          </p:cNvSpPr>
          <p:nvPr>
            <p:ph type="sldImg"/>
          </p:nvPr>
        </p:nvSpPr>
        <p:spPr>
          <a:xfrm>
            <a:off x="381000" y="685800"/>
            <a:ext cx="6096000" cy="3429000"/>
          </a:xfrm>
          <a:ln/>
        </p:spPr>
      </p:sp>
      <p:sp>
        <p:nvSpPr>
          <p:cNvPr id="59396" name="2 Marcador de notas">
            <a:extLst>
              <a:ext uri="{FF2B5EF4-FFF2-40B4-BE49-F238E27FC236}">
                <a16:creationId xmlns:a16="http://schemas.microsoft.com/office/drawing/2014/main" id="{0F76D0A6-2D21-4102-8770-86EAFCD60BC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59397" name="3 Marcador de número de diapositiva">
            <a:extLst>
              <a:ext uri="{FF2B5EF4-FFF2-40B4-BE49-F238E27FC236}">
                <a16:creationId xmlns:a16="http://schemas.microsoft.com/office/drawing/2014/main" id="{A78B1BD4-B03F-4D70-9028-7DD71EF5809B}"/>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2AD95BE-6295-4050-B4D1-7B290D86EA8B}" type="slidenum">
              <a:rPr lang="es-MX" altLang="es-MX" u="none">
                <a:latin typeface="Times New Roman" panose="02020603050405020304" pitchFamily="18" charset="0"/>
              </a:rPr>
              <a:pPr algn="r" eaLnBrk="1" hangingPunct="1">
                <a:spcBef>
                  <a:spcPct val="0"/>
                </a:spcBef>
              </a:pPr>
              <a:t>50</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28236875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13921529-7FA8-4388-B4C7-A105B0B48295}"/>
              </a:ext>
            </a:extLst>
          </p:cNvPr>
          <p:cNvSpPr>
            <a:spLocks noGrp="1" noRot="1" noChangeAspect="1" noChangeArrowheads="1" noTextEdit="1"/>
          </p:cNvSpPr>
          <p:nvPr>
            <p:ph type="sldImg"/>
          </p:nvPr>
        </p:nvSpPr>
        <p:spPr>
          <a:xfrm>
            <a:off x="381000" y="685800"/>
            <a:ext cx="6096000" cy="3429000"/>
          </a:xfrm>
          <a:ln/>
        </p:spPr>
      </p:sp>
      <p:sp>
        <p:nvSpPr>
          <p:cNvPr id="78851" name="Notes Placeholder 2">
            <a:extLst>
              <a:ext uri="{FF2B5EF4-FFF2-40B4-BE49-F238E27FC236}">
                <a16:creationId xmlns:a16="http://schemas.microsoft.com/office/drawing/2014/main" id="{7F2AB9E7-16C8-472E-9890-71BE888FE5D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78852" name="Slide Number Placeholder 3">
            <a:extLst>
              <a:ext uri="{FF2B5EF4-FFF2-40B4-BE49-F238E27FC236}">
                <a16:creationId xmlns:a16="http://schemas.microsoft.com/office/drawing/2014/main" id="{32F7F76F-93F6-4446-9ADA-77FCE34194F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3C8D57-5412-42C0-9025-2BD75310CEB1}" type="slidenum">
              <a:rPr lang="es-ES" altLang="es-MX"/>
              <a:pPr>
                <a:spcBef>
                  <a:spcPct val="0"/>
                </a:spcBef>
              </a:pPr>
              <a:t>51</a:t>
            </a:fld>
            <a:endParaRPr lang="es-ES" altLang="es-MX"/>
          </a:p>
        </p:txBody>
      </p:sp>
    </p:spTree>
    <p:extLst>
      <p:ext uri="{BB962C8B-B14F-4D97-AF65-F5344CB8AC3E}">
        <p14:creationId xmlns:p14="http://schemas.microsoft.com/office/powerpoint/2010/main" val="34487544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a:extLst>
              <a:ext uri="{FF2B5EF4-FFF2-40B4-BE49-F238E27FC236}">
                <a16:creationId xmlns:a16="http://schemas.microsoft.com/office/drawing/2014/main" id="{842BB018-C5BD-492D-82B4-D6D152899CE0}"/>
              </a:ext>
            </a:extLst>
          </p:cNvPr>
          <p:cNvSpPr>
            <a:spLocks noGrp="1" noRot="1" noChangeAspect="1" noChangeArrowheads="1" noTextEdit="1"/>
          </p:cNvSpPr>
          <p:nvPr>
            <p:ph type="sldImg"/>
          </p:nvPr>
        </p:nvSpPr>
        <p:spPr>
          <a:xfrm>
            <a:off x="381000" y="685800"/>
            <a:ext cx="6096000" cy="3429000"/>
          </a:xfrm>
          <a:ln/>
        </p:spPr>
      </p:sp>
      <p:sp>
        <p:nvSpPr>
          <p:cNvPr id="79875" name="2 Marcador de notas">
            <a:extLst>
              <a:ext uri="{FF2B5EF4-FFF2-40B4-BE49-F238E27FC236}">
                <a16:creationId xmlns:a16="http://schemas.microsoft.com/office/drawing/2014/main" id="{12914B7F-2CF4-47AA-87DA-8F23EA9B90D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79876" name="3 Marcador de número de diapositiva">
            <a:extLst>
              <a:ext uri="{FF2B5EF4-FFF2-40B4-BE49-F238E27FC236}">
                <a16:creationId xmlns:a16="http://schemas.microsoft.com/office/drawing/2014/main" id="{23944E99-A02E-4E26-B0F6-D9CC011BB846}"/>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F6FB3D1-810A-47B5-99C5-7E7734B7B246}" type="slidenum">
              <a:rPr lang="es-ES" altLang="es-MX" u="none">
                <a:solidFill>
                  <a:srgbClr val="000000"/>
                </a:solidFill>
              </a:rPr>
              <a:pPr algn="r" eaLnBrk="1" hangingPunct="1">
                <a:spcBef>
                  <a:spcPct val="0"/>
                </a:spcBef>
              </a:pPr>
              <a:t>52</a:t>
            </a:fld>
            <a:endParaRPr lang="es-ES" altLang="es-MX" u="none">
              <a:solidFill>
                <a:srgbClr val="000000"/>
              </a:solidFill>
            </a:endParaRPr>
          </a:p>
        </p:txBody>
      </p:sp>
    </p:spTree>
    <p:extLst>
      <p:ext uri="{BB962C8B-B14F-4D97-AF65-F5344CB8AC3E}">
        <p14:creationId xmlns:p14="http://schemas.microsoft.com/office/powerpoint/2010/main" val="40893402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13921529-7FA8-4388-B4C7-A105B0B48295}"/>
              </a:ext>
            </a:extLst>
          </p:cNvPr>
          <p:cNvSpPr>
            <a:spLocks noGrp="1" noRot="1" noChangeAspect="1" noChangeArrowheads="1" noTextEdit="1"/>
          </p:cNvSpPr>
          <p:nvPr>
            <p:ph type="sldImg"/>
          </p:nvPr>
        </p:nvSpPr>
        <p:spPr>
          <a:xfrm>
            <a:off x="381000" y="685800"/>
            <a:ext cx="6096000" cy="3429000"/>
          </a:xfrm>
          <a:ln/>
        </p:spPr>
      </p:sp>
      <p:sp>
        <p:nvSpPr>
          <p:cNvPr id="78851" name="Notes Placeholder 2">
            <a:extLst>
              <a:ext uri="{FF2B5EF4-FFF2-40B4-BE49-F238E27FC236}">
                <a16:creationId xmlns:a16="http://schemas.microsoft.com/office/drawing/2014/main" id="{7F2AB9E7-16C8-472E-9890-71BE888FE5D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78852" name="Slide Number Placeholder 3">
            <a:extLst>
              <a:ext uri="{FF2B5EF4-FFF2-40B4-BE49-F238E27FC236}">
                <a16:creationId xmlns:a16="http://schemas.microsoft.com/office/drawing/2014/main" id="{32F7F76F-93F6-4446-9ADA-77FCE34194F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3C8D57-5412-42C0-9025-2BD75310CEB1}" type="slidenum">
              <a:rPr lang="es-ES" altLang="es-MX"/>
              <a:pPr>
                <a:spcBef>
                  <a:spcPct val="0"/>
                </a:spcBef>
              </a:pPr>
              <a:t>53</a:t>
            </a:fld>
            <a:endParaRPr lang="es-ES" altLang="es-MX"/>
          </a:p>
        </p:txBody>
      </p:sp>
    </p:spTree>
    <p:extLst>
      <p:ext uri="{BB962C8B-B14F-4D97-AF65-F5344CB8AC3E}">
        <p14:creationId xmlns:p14="http://schemas.microsoft.com/office/powerpoint/2010/main" val="17481476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61652333-CBE7-4708-88D2-E09E913DE686}"/>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Tema 3. Conservación de la Energía. Primer Principio de la Termodinámica</a:t>
            </a:r>
          </a:p>
        </p:txBody>
      </p:sp>
      <p:sp>
        <p:nvSpPr>
          <p:cNvPr id="75779" name="Rectangle 3">
            <a:extLst>
              <a:ext uri="{FF2B5EF4-FFF2-40B4-BE49-F238E27FC236}">
                <a16:creationId xmlns:a16="http://schemas.microsoft.com/office/drawing/2014/main" id="{A80EC697-5CC2-4C7A-BD00-0CFA9CD9D935}"/>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fld id="{B1D464E4-9475-4E6B-BFEB-A1B108315FDA}" type="datetime1">
              <a:rPr lang="es-ES" altLang="es-MX" u="none" smtClean="0"/>
              <a:pPr/>
              <a:t>14/10/2022</a:t>
            </a:fld>
            <a:endParaRPr lang="es-ES" altLang="es-MX" u="none"/>
          </a:p>
        </p:txBody>
      </p:sp>
      <p:sp>
        <p:nvSpPr>
          <p:cNvPr id="75780" name="Rectangle 6">
            <a:extLst>
              <a:ext uri="{FF2B5EF4-FFF2-40B4-BE49-F238E27FC236}">
                <a16:creationId xmlns:a16="http://schemas.microsoft.com/office/drawing/2014/main" id="{70A353DE-5E2F-47AE-AA09-8F348BC5B23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Termodinámica de Procesos Minerales.  Lic. Geológicas.</a:t>
            </a:r>
          </a:p>
        </p:txBody>
      </p:sp>
      <p:sp>
        <p:nvSpPr>
          <p:cNvPr id="75781" name="Rectangle 7">
            <a:extLst>
              <a:ext uri="{FF2B5EF4-FFF2-40B4-BE49-F238E27FC236}">
                <a16:creationId xmlns:a16="http://schemas.microsoft.com/office/drawing/2014/main" id="{619983DA-E67A-47ED-AE73-F58BA26BF6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fld id="{BEA0D1F3-0A14-4A4F-913C-D8B3CAD74227}" type="slidenum">
              <a:rPr lang="es-ES" altLang="es-MX" u="none" smtClean="0"/>
              <a:pPr/>
              <a:t>54</a:t>
            </a:fld>
            <a:endParaRPr lang="es-ES" altLang="es-MX" u="none"/>
          </a:p>
        </p:txBody>
      </p:sp>
      <p:sp>
        <p:nvSpPr>
          <p:cNvPr id="75782" name="Rectangle 2">
            <a:extLst>
              <a:ext uri="{FF2B5EF4-FFF2-40B4-BE49-F238E27FC236}">
                <a16:creationId xmlns:a16="http://schemas.microsoft.com/office/drawing/2014/main" id="{EDFDE9FB-82B6-43FD-812E-709F33F7036E}"/>
              </a:ext>
            </a:extLst>
          </p:cNvPr>
          <p:cNvSpPr>
            <a:spLocks noGrp="1" noRot="1" noChangeAspect="1" noChangeArrowheads="1" noTextEdit="1"/>
          </p:cNvSpPr>
          <p:nvPr>
            <p:ph type="sldImg"/>
          </p:nvPr>
        </p:nvSpPr>
        <p:spPr>
          <a:xfrm>
            <a:off x="381000" y="685800"/>
            <a:ext cx="6096000" cy="3429000"/>
          </a:xfrm>
          <a:ln/>
        </p:spPr>
      </p:sp>
      <p:sp>
        <p:nvSpPr>
          <p:cNvPr id="75783" name="Rectangle 3">
            <a:extLst>
              <a:ext uri="{FF2B5EF4-FFF2-40B4-BE49-F238E27FC236}">
                <a16:creationId xmlns:a16="http://schemas.microsoft.com/office/drawing/2014/main" id="{5B9FF51E-9E0D-42D0-8A1C-42BA2950C2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28391407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DF53CF29-1D25-48A5-9689-EE8960951E8A}"/>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Tema 3. Conservación de la Energía. Primer Principio de la Termodinámica</a:t>
            </a:r>
          </a:p>
        </p:txBody>
      </p:sp>
      <p:sp>
        <p:nvSpPr>
          <p:cNvPr id="83971" name="Rectangle 3">
            <a:extLst>
              <a:ext uri="{FF2B5EF4-FFF2-40B4-BE49-F238E27FC236}">
                <a16:creationId xmlns:a16="http://schemas.microsoft.com/office/drawing/2014/main" id="{F522E88A-9E54-42E6-862E-48741743997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fld id="{B8CBE190-57B7-4E8E-89EE-F0089CE07FC1}" type="datetime1">
              <a:rPr lang="es-ES" altLang="es-MX" u="none" smtClean="0"/>
              <a:pPr/>
              <a:t>14/10/2022</a:t>
            </a:fld>
            <a:endParaRPr lang="es-ES" altLang="es-MX" u="none"/>
          </a:p>
        </p:txBody>
      </p:sp>
      <p:sp>
        <p:nvSpPr>
          <p:cNvPr id="83972" name="Rectangle 6">
            <a:extLst>
              <a:ext uri="{FF2B5EF4-FFF2-40B4-BE49-F238E27FC236}">
                <a16:creationId xmlns:a16="http://schemas.microsoft.com/office/drawing/2014/main" id="{6C01BFB4-1AB8-42E0-9055-5D31D6B78E1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Termodinámica de Procesos Minerales.  Lic. Geológicas.</a:t>
            </a:r>
          </a:p>
        </p:txBody>
      </p:sp>
      <p:sp>
        <p:nvSpPr>
          <p:cNvPr id="83973" name="Rectangle 7">
            <a:extLst>
              <a:ext uri="{FF2B5EF4-FFF2-40B4-BE49-F238E27FC236}">
                <a16:creationId xmlns:a16="http://schemas.microsoft.com/office/drawing/2014/main" id="{FB066469-DEF6-45E8-BC84-E3A69BCD0A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fld id="{2B674C3F-7111-409B-B0BB-FC8B53AA891F}" type="slidenum">
              <a:rPr lang="es-ES" altLang="es-MX" u="none" smtClean="0"/>
              <a:pPr/>
              <a:t>55</a:t>
            </a:fld>
            <a:endParaRPr lang="es-ES" altLang="es-MX" u="none"/>
          </a:p>
        </p:txBody>
      </p:sp>
      <p:sp>
        <p:nvSpPr>
          <p:cNvPr id="83974" name="Rectangle 2">
            <a:extLst>
              <a:ext uri="{FF2B5EF4-FFF2-40B4-BE49-F238E27FC236}">
                <a16:creationId xmlns:a16="http://schemas.microsoft.com/office/drawing/2014/main" id="{8A93030F-7C0C-473A-ADA3-DD99BE2B6225}"/>
              </a:ext>
            </a:extLst>
          </p:cNvPr>
          <p:cNvSpPr>
            <a:spLocks noGrp="1" noRot="1" noChangeAspect="1" noChangeArrowheads="1" noTextEdit="1"/>
          </p:cNvSpPr>
          <p:nvPr>
            <p:ph type="sldImg"/>
          </p:nvPr>
        </p:nvSpPr>
        <p:spPr>
          <a:xfrm>
            <a:off x="381000" y="685800"/>
            <a:ext cx="6096000" cy="3429000"/>
          </a:xfrm>
          <a:ln/>
        </p:spPr>
      </p:sp>
      <p:sp>
        <p:nvSpPr>
          <p:cNvPr id="83975" name="Rectangle 3">
            <a:extLst>
              <a:ext uri="{FF2B5EF4-FFF2-40B4-BE49-F238E27FC236}">
                <a16:creationId xmlns:a16="http://schemas.microsoft.com/office/drawing/2014/main" id="{C92B36A4-A149-467E-8FD7-794505EC6E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9110838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a:extLst>
              <a:ext uri="{FF2B5EF4-FFF2-40B4-BE49-F238E27FC236}">
                <a16:creationId xmlns:a16="http://schemas.microsoft.com/office/drawing/2014/main" id="{813BCC2D-2EC6-47A4-976A-E3B1280AF8A5}"/>
              </a:ext>
            </a:extLst>
          </p:cNvPr>
          <p:cNvSpPr>
            <a:spLocks noGrp="1" noRot="1" noChangeAspect="1" noChangeArrowheads="1" noTextEdit="1"/>
          </p:cNvSpPr>
          <p:nvPr>
            <p:ph type="sldImg"/>
          </p:nvPr>
        </p:nvSpPr>
        <p:spPr>
          <a:ln/>
        </p:spPr>
      </p:sp>
      <p:sp>
        <p:nvSpPr>
          <p:cNvPr id="34819" name="2 Marcador de notas">
            <a:extLst>
              <a:ext uri="{FF2B5EF4-FFF2-40B4-BE49-F238E27FC236}">
                <a16:creationId xmlns:a16="http://schemas.microsoft.com/office/drawing/2014/main" id="{97CF43EA-2BCF-4F6D-8423-0613292163A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34820" name="3 Marcador de número de diapositiva">
            <a:extLst>
              <a:ext uri="{FF2B5EF4-FFF2-40B4-BE49-F238E27FC236}">
                <a16:creationId xmlns:a16="http://schemas.microsoft.com/office/drawing/2014/main" id="{3BBCEB8A-FBF6-42A7-B8A5-D832DAB3A06C}"/>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0A6A9BD-A361-4FC6-B284-67E5E33FF482}" type="slidenum">
              <a:rPr lang="es-ES" altLang="es-MX" u="none"/>
              <a:pPr algn="r" eaLnBrk="1" hangingPunct="1">
                <a:spcBef>
                  <a:spcPct val="0"/>
                </a:spcBef>
              </a:pPr>
              <a:t>56</a:t>
            </a:fld>
            <a:endParaRPr lang="es-ES" altLang="es-MX" u="none"/>
          </a:p>
        </p:txBody>
      </p:sp>
    </p:spTree>
    <p:extLst>
      <p:ext uri="{BB962C8B-B14F-4D97-AF65-F5344CB8AC3E}">
        <p14:creationId xmlns:p14="http://schemas.microsoft.com/office/powerpoint/2010/main" val="12965922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3383713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6163296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Marcador de imagen de diapositiva">
            <a:extLst>
              <a:ext uri="{FF2B5EF4-FFF2-40B4-BE49-F238E27FC236}">
                <a16:creationId xmlns:a16="http://schemas.microsoft.com/office/drawing/2014/main" id="{54697D34-3132-4AA1-8E18-33779DC27317}"/>
              </a:ext>
            </a:extLst>
          </p:cNvPr>
          <p:cNvSpPr>
            <a:spLocks noGrp="1" noRot="1" noChangeAspect="1" noChangeArrowheads="1" noTextEdit="1"/>
          </p:cNvSpPr>
          <p:nvPr>
            <p:ph type="sldImg"/>
          </p:nvPr>
        </p:nvSpPr>
        <p:spPr>
          <a:xfrm>
            <a:off x="381000" y="685800"/>
            <a:ext cx="6096000" cy="3429000"/>
          </a:xfrm>
          <a:ln/>
        </p:spPr>
      </p:sp>
      <p:sp>
        <p:nvSpPr>
          <p:cNvPr id="104451" name="2 Marcador de notas">
            <a:extLst>
              <a:ext uri="{FF2B5EF4-FFF2-40B4-BE49-F238E27FC236}">
                <a16:creationId xmlns:a16="http://schemas.microsoft.com/office/drawing/2014/main" id="{71DA340F-1B62-4AF3-85B6-6C4AB8FE6AE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104452" name="3 Marcador de número de diapositiva">
            <a:extLst>
              <a:ext uri="{FF2B5EF4-FFF2-40B4-BE49-F238E27FC236}">
                <a16:creationId xmlns:a16="http://schemas.microsoft.com/office/drawing/2014/main" id="{65BFE9E3-FD2E-4F6A-B2DB-BDB2ECFBF2CC}"/>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75F511F-FD48-4FA5-9B04-2DA2C416C5F6}" type="slidenum">
              <a:rPr lang="es-MX" altLang="es-MX" u="none">
                <a:latin typeface="Times New Roman" panose="02020603050405020304" pitchFamily="18" charset="0"/>
              </a:rPr>
              <a:pPr algn="r" eaLnBrk="1" hangingPunct="1">
                <a:spcBef>
                  <a:spcPct val="0"/>
                </a:spcBef>
              </a:pPr>
              <a:t>63</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18110568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a:extLst>
              <a:ext uri="{FF2B5EF4-FFF2-40B4-BE49-F238E27FC236}">
                <a16:creationId xmlns:a16="http://schemas.microsoft.com/office/drawing/2014/main" id="{C437986F-642D-4999-A6E4-72748290C705}"/>
              </a:ext>
            </a:extLst>
          </p:cNvPr>
          <p:cNvSpPr>
            <a:spLocks noGrp="1" noRot="1" noChangeAspect="1" noChangeArrowheads="1" noTextEdit="1"/>
          </p:cNvSpPr>
          <p:nvPr>
            <p:ph type="sldImg"/>
          </p:nvPr>
        </p:nvSpPr>
        <p:spPr>
          <a:xfrm>
            <a:off x="381000" y="685800"/>
            <a:ext cx="6096000" cy="3429000"/>
          </a:xfrm>
          <a:ln/>
        </p:spPr>
      </p:sp>
      <p:sp>
        <p:nvSpPr>
          <p:cNvPr id="93187" name="2 Marcador de notas">
            <a:extLst>
              <a:ext uri="{FF2B5EF4-FFF2-40B4-BE49-F238E27FC236}">
                <a16:creationId xmlns:a16="http://schemas.microsoft.com/office/drawing/2014/main" id="{86A2B041-D989-470E-9223-DEF5E7F1F7A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93188" name="3 Marcador de número de diapositiva">
            <a:extLst>
              <a:ext uri="{FF2B5EF4-FFF2-40B4-BE49-F238E27FC236}">
                <a16:creationId xmlns:a16="http://schemas.microsoft.com/office/drawing/2014/main" id="{CB10F602-8680-44E4-9EBB-D3B7C34F3306}"/>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0E64D4C-ECF7-4822-992C-82B820BC29A4}" type="slidenum">
              <a:rPr lang="es-ES" altLang="es-MX" u="none"/>
              <a:pPr algn="r" eaLnBrk="1" hangingPunct="1">
                <a:spcBef>
                  <a:spcPct val="0"/>
                </a:spcBef>
              </a:pPr>
              <a:t>65</a:t>
            </a:fld>
            <a:endParaRPr lang="es-ES" altLang="es-MX" u="none"/>
          </a:p>
        </p:txBody>
      </p:sp>
    </p:spTree>
    <p:extLst>
      <p:ext uri="{BB962C8B-B14F-4D97-AF65-F5344CB8AC3E}">
        <p14:creationId xmlns:p14="http://schemas.microsoft.com/office/powerpoint/2010/main" val="23564681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72145513-1132-4118-9EBB-26BC077DCC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5CDD1A-1C85-4C0A-AD51-FA273FB07378}" type="slidenum">
              <a:rPr lang="es-ES" altLang="es-MX" smtClean="0"/>
              <a:pPr>
                <a:spcBef>
                  <a:spcPct val="0"/>
                </a:spcBef>
              </a:pPr>
              <a:t>66</a:t>
            </a:fld>
            <a:endParaRPr lang="es-ES" altLang="es-MX"/>
          </a:p>
        </p:txBody>
      </p:sp>
      <p:sp>
        <p:nvSpPr>
          <p:cNvPr id="115715" name="1 Marcador de imagen de diapositiva">
            <a:extLst>
              <a:ext uri="{FF2B5EF4-FFF2-40B4-BE49-F238E27FC236}">
                <a16:creationId xmlns:a16="http://schemas.microsoft.com/office/drawing/2014/main" id="{D3554081-9479-48B6-B146-C29EB442B512}"/>
              </a:ext>
            </a:extLst>
          </p:cNvPr>
          <p:cNvSpPr>
            <a:spLocks noGrp="1" noRot="1" noChangeAspect="1" noChangeArrowheads="1" noTextEdit="1"/>
          </p:cNvSpPr>
          <p:nvPr>
            <p:ph type="sldImg"/>
          </p:nvPr>
        </p:nvSpPr>
        <p:spPr>
          <a:xfrm>
            <a:off x="381000" y="685800"/>
            <a:ext cx="6096000" cy="3429000"/>
          </a:xfrm>
          <a:ln/>
        </p:spPr>
      </p:sp>
      <p:sp>
        <p:nvSpPr>
          <p:cNvPr id="115716" name="2 Marcador de notas">
            <a:extLst>
              <a:ext uri="{FF2B5EF4-FFF2-40B4-BE49-F238E27FC236}">
                <a16:creationId xmlns:a16="http://schemas.microsoft.com/office/drawing/2014/main" id="{DBEE9E9D-5A00-464D-BE4E-E0F196ED9E1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5717" name="3 Marcador de número de diapositiva">
            <a:extLst>
              <a:ext uri="{FF2B5EF4-FFF2-40B4-BE49-F238E27FC236}">
                <a16:creationId xmlns:a16="http://schemas.microsoft.com/office/drawing/2014/main" id="{2DD5B394-F7BE-4A71-8EE8-906B8B735B1B}"/>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E430945-86A6-4C43-846D-E0E98D675EC0}" type="slidenum">
              <a:rPr lang="es-MX" altLang="es-MX" u="none">
                <a:latin typeface="Times New Roman" panose="02020603050405020304" pitchFamily="18" charset="0"/>
              </a:rPr>
              <a:pPr algn="r" eaLnBrk="1" hangingPunct="1">
                <a:spcBef>
                  <a:spcPct val="0"/>
                </a:spcBef>
              </a:pPr>
              <a:t>66</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15308261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8A9AFD1E-F952-4A89-B34D-A61A9814D658}"/>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18C9446-0D32-475C-9DFA-841DF51FFEE1}" type="slidenum">
              <a:rPr lang="es-ES" altLang="es-MX" u="none"/>
              <a:pPr algn="r" eaLnBrk="1" hangingPunct="1">
                <a:spcBef>
                  <a:spcPct val="0"/>
                </a:spcBef>
              </a:pPr>
              <a:t>67</a:t>
            </a:fld>
            <a:endParaRPr lang="es-ES" altLang="es-MX" u="none"/>
          </a:p>
        </p:txBody>
      </p:sp>
      <p:sp>
        <p:nvSpPr>
          <p:cNvPr id="117763" name="1 Marcador de imagen de diapositiva">
            <a:extLst>
              <a:ext uri="{FF2B5EF4-FFF2-40B4-BE49-F238E27FC236}">
                <a16:creationId xmlns:a16="http://schemas.microsoft.com/office/drawing/2014/main" id="{D422B6F9-7944-4E0E-8931-32459E52EDD0}"/>
              </a:ext>
            </a:extLst>
          </p:cNvPr>
          <p:cNvSpPr>
            <a:spLocks noGrp="1" noRot="1" noChangeAspect="1" noChangeArrowheads="1" noTextEdit="1"/>
          </p:cNvSpPr>
          <p:nvPr>
            <p:ph type="sldImg"/>
          </p:nvPr>
        </p:nvSpPr>
        <p:spPr>
          <a:xfrm>
            <a:off x="381000" y="685800"/>
            <a:ext cx="6096000" cy="3429000"/>
          </a:xfrm>
          <a:ln/>
        </p:spPr>
      </p:sp>
      <p:sp>
        <p:nvSpPr>
          <p:cNvPr id="117764" name="2 Marcador de notas">
            <a:extLst>
              <a:ext uri="{FF2B5EF4-FFF2-40B4-BE49-F238E27FC236}">
                <a16:creationId xmlns:a16="http://schemas.microsoft.com/office/drawing/2014/main" id="{A920A828-200B-4F63-A8F5-9973306F3A8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7765" name="3 Marcador de número de diapositiva">
            <a:extLst>
              <a:ext uri="{FF2B5EF4-FFF2-40B4-BE49-F238E27FC236}">
                <a16:creationId xmlns:a16="http://schemas.microsoft.com/office/drawing/2014/main" id="{91D6FF27-1B51-4AE3-99E5-65D144A3A5FA}"/>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C7B6712-011F-444A-97E7-1C7DF1032C9E}" type="slidenum">
              <a:rPr lang="es-MX" altLang="es-MX" u="none">
                <a:latin typeface="Times New Roman" panose="02020603050405020304" pitchFamily="18" charset="0"/>
              </a:rPr>
              <a:pPr algn="r" eaLnBrk="1" hangingPunct="1">
                <a:spcBef>
                  <a:spcPct val="0"/>
                </a:spcBef>
              </a:pPr>
              <a:t>67</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8857361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F64C3D4F-E904-4787-9039-FD0D5247CF77}"/>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13E1EA8-5B4A-4F2E-B0BB-46F8DD0FDCA9}" type="slidenum">
              <a:rPr lang="es-ES" altLang="es-MX" u="none"/>
              <a:pPr algn="r" eaLnBrk="1" hangingPunct="1">
                <a:spcBef>
                  <a:spcPct val="0"/>
                </a:spcBef>
              </a:pPr>
              <a:t>68</a:t>
            </a:fld>
            <a:endParaRPr lang="es-ES" altLang="es-MX" u="none"/>
          </a:p>
        </p:txBody>
      </p:sp>
      <p:sp>
        <p:nvSpPr>
          <p:cNvPr id="119811" name="1 Marcador de imagen de diapositiva">
            <a:extLst>
              <a:ext uri="{FF2B5EF4-FFF2-40B4-BE49-F238E27FC236}">
                <a16:creationId xmlns:a16="http://schemas.microsoft.com/office/drawing/2014/main" id="{1619998F-FF74-45B6-83B8-14D1A77B124A}"/>
              </a:ext>
            </a:extLst>
          </p:cNvPr>
          <p:cNvSpPr>
            <a:spLocks noGrp="1" noRot="1" noChangeAspect="1" noChangeArrowheads="1" noTextEdit="1"/>
          </p:cNvSpPr>
          <p:nvPr>
            <p:ph type="sldImg"/>
          </p:nvPr>
        </p:nvSpPr>
        <p:spPr>
          <a:xfrm>
            <a:off x="381000" y="685800"/>
            <a:ext cx="6096000" cy="3429000"/>
          </a:xfrm>
          <a:ln/>
        </p:spPr>
      </p:sp>
      <p:sp>
        <p:nvSpPr>
          <p:cNvPr id="119812" name="2 Marcador de notas">
            <a:extLst>
              <a:ext uri="{FF2B5EF4-FFF2-40B4-BE49-F238E27FC236}">
                <a16:creationId xmlns:a16="http://schemas.microsoft.com/office/drawing/2014/main" id="{FDD67497-6F99-48D7-9945-306C0481EB0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9813" name="3 Marcador de número de diapositiva">
            <a:extLst>
              <a:ext uri="{FF2B5EF4-FFF2-40B4-BE49-F238E27FC236}">
                <a16:creationId xmlns:a16="http://schemas.microsoft.com/office/drawing/2014/main" id="{405295E9-7548-4E09-92DA-08075C5316C3}"/>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63E10C9-10B7-42BA-89F2-D43A77B1FD8B}" type="slidenum">
              <a:rPr lang="es-MX" altLang="es-MX" u="none">
                <a:latin typeface="Times New Roman" panose="02020603050405020304" pitchFamily="18" charset="0"/>
              </a:rPr>
              <a:pPr algn="r" eaLnBrk="1" hangingPunct="1">
                <a:spcBef>
                  <a:spcPct val="0"/>
                </a:spcBef>
              </a:pPr>
              <a:t>68</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8578775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a:extLst>
              <a:ext uri="{FF2B5EF4-FFF2-40B4-BE49-F238E27FC236}">
                <a16:creationId xmlns:a16="http://schemas.microsoft.com/office/drawing/2014/main" id="{BFC418AE-8B56-4716-81EA-2807BC8D53C2}"/>
              </a:ext>
            </a:extLst>
          </p:cNvPr>
          <p:cNvSpPr>
            <a:spLocks noGrp="1" noRot="1" noChangeAspect="1" noChangeArrowheads="1" noTextEdit="1"/>
          </p:cNvSpPr>
          <p:nvPr>
            <p:ph type="sldImg"/>
          </p:nvPr>
        </p:nvSpPr>
        <p:spPr>
          <a:xfrm>
            <a:off x="381000" y="685800"/>
            <a:ext cx="6096000" cy="3429000"/>
          </a:xfrm>
          <a:ln/>
        </p:spPr>
      </p:sp>
      <p:sp>
        <p:nvSpPr>
          <p:cNvPr id="121859" name="2 Marcador de notas">
            <a:extLst>
              <a:ext uri="{FF2B5EF4-FFF2-40B4-BE49-F238E27FC236}">
                <a16:creationId xmlns:a16="http://schemas.microsoft.com/office/drawing/2014/main" id="{A35A316E-AE17-4DF7-B2CA-AC081B4F4D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121860" name="3 Marcador de número de diapositiva">
            <a:extLst>
              <a:ext uri="{FF2B5EF4-FFF2-40B4-BE49-F238E27FC236}">
                <a16:creationId xmlns:a16="http://schemas.microsoft.com/office/drawing/2014/main" id="{9F911E7C-8939-4775-875D-38FAFE76AF6D}"/>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24B5A44-F0D5-4E84-8E75-47DA031B8EA7}" type="slidenum">
              <a:rPr lang="es-MX" altLang="es-MX" u="none">
                <a:latin typeface="Times New Roman" panose="02020603050405020304" pitchFamily="18" charset="0"/>
              </a:rPr>
              <a:pPr algn="r" eaLnBrk="1" hangingPunct="1">
                <a:spcBef>
                  <a:spcPct val="0"/>
                </a:spcBef>
              </a:pPr>
              <a:t>69</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19627454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a:extLst>
              <a:ext uri="{FF2B5EF4-FFF2-40B4-BE49-F238E27FC236}">
                <a16:creationId xmlns:a16="http://schemas.microsoft.com/office/drawing/2014/main" id="{9D5157D1-C4B7-4AA7-98F6-3BD3F2FBE011}"/>
              </a:ext>
            </a:extLst>
          </p:cNvPr>
          <p:cNvSpPr>
            <a:spLocks noGrp="1" noRot="1" noChangeAspect="1" noChangeArrowheads="1" noTextEdit="1"/>
          </p:cNvSpPr>
          <p:nvPr>
            <p:ph type="sldImg"/>
          </p:nvPr>
        </p:nvSpPr>
        <p:spPr>
          <a:xfrm>
            <a:off x="381000" y="685800"/>
            <a:ext cx="6096000" cy="3429000"/>
          </a:xfrm>
          <a:ln/>
        </p:spPr>
      </p:sp>
      <p:sp>
        <p:nvSpPr>
          <p:cNvPr id="125955" name="2 Marcador de notas">
            <a:extLst>
              <a:ext uri="{FF2B5EF4-FFF2-40B4-BE49-F238E27FC236}">
                <a16:creationId xmlns:a16="http://schemas.microsoft.com/office/drawing/2014/main" id="{8B45AE25-9DC8-4901-8AFB-35CA67F7F9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125956" name="3 Marcador de número de diapositiva">
            <a:extLst>
              <a:ext uri="{FF2B5EF4-FFF2-40B4-BE49-F238E27FC236}">
                <a16:creationId xmlns:a16="http://schemas.microsoft.com/office/drawing/2014/main" id="{423CF5E0-AD4C-4F5B-AC43-B10B158F423B}"/>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60BCB4-AE37-4700-80CD-49C6BAA44E46}" type="slidenum">
              <a:rPr lang="es-MX" altLang="es-MX" u="none">
                <a:latin typeface="Times New Roman" panose="02020603050405020304" pitchFamily="18" charset="0"/>
              </a:rPr>
              <a:pPr algn="r" eaLnBrk="1" hangingPunct="1">
                <a:spcBef>
                  <a:spcPct val="0"/>
                </a:spcBef>
              </a:pPr>
              <a:t>70</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38291523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a:extLst>
              <a:ext uri="{FF2B5EF4-FFF2-40B4-BE49-F238E27FC236}">
                <a16:creationId xmlns:a16="http://schemas.microsoft.com/office/drawing/2014/main" id="{C17CDCEA-8E64-4A9C-9FAD-0618479D515D}"/>
              </a:ext>
            </a:extLst>
          </p:cNvPr>
          <p:cNvSpPr>
            <a:spLocks noGrp="1" noRot="1" noChangeAspect="1" noChangeArrowheads="1" noTextEdit="1"/>
          </p:cNvSpPr>
          <p:nvPr>
            <p:ph type="sldImg"/>
          </p:nvPr>
        </p:nvSpPr>
        <p:spPr>
          <a:xfrm>
            <a:off x="381000" y="685800"/>
            <a:ext cx="6096000" cy="3429000"/>
          </a:xfrm>
          <a:ln/>
        </p:spPr>
      </p:sp>
      <p:sp>
        <p:nvSpPr>
          <p:cNvPr id="128003" name="2 Marcador de notas">
            <a:extLst>
              <a:ext uri="{FF2B5EF4-FFF2-40B4-BE49-F238E27FC236}">
                <a16:creationId xmlns:a16="http://schemas.microsoft.com/office/drawing/2014/main" id="{E4330DE6-48F3-4363-9459-A9D23983EF3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128004" name="3 Marcador de número de diapositiva">
            <a:extLst>
              <a:ext uri="{FF2B5EF4-FFF2-40B4-BE49-F238E27FC236}">
                <a16:creationId xmlns:a16="http://schemas.microsoft.com/office/drawing/2014/main" id="{0E132164-32A5-431A-94F6-08AC847061AF}"/>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8FC2AF8-2DC7-4AF8-8D67-25F99D97E310}" type="slidenum">
              <a:rPr lang="es-MX" altLang="es-MX" u="none">
                <a:latin typeface="Times New Roman" panose="02020603050405020304" pitchFamily="18" charset="0"/>
              </a:rPr>
              <a:pPr algn="r" eaLnBrk="1" hangingPunct="1">
                <a:spcBef>
                  <a:spcPct val="0"/>
                </a:spcBef>
              </a:pPr>
              <a:t>72</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29050140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FCB64910-28DC-46D6-A881-5A424C53E30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Tema 3. Conservación de la Energía. Primer Principio de la Termodinámica</a:t>
            </a:r>
          </a:p>
        </p:txBody>
      </p:sp>
      <p:sp>
        <p:nvSpPr>
          <p:cNvPr id="131075" name="Rectangle 3">
            <a:extLst>
              <a:ext uri="{FF2B5EF4-FFF2-40B4-BE49-F238E27FC236}">
                <a16:creationId xmlns:a16="http://schemas.microsoft.com/office/drawing/2014/main" id="{03C8501A-821B-4147-9F6E-FF9A68A41F5D}"/>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fld id="{5F464699-A1FB-4D60-A04B-040E255B4940}" type="datetime1">
              <a:rPr lang="es-ES" altLang="es-MX" u="none" smtClean="0"/>
              <a:pPr/>
              <a:t>14/10/2022</a:t>
            </a:fld>
            <a:endParaRPr lang="es-ES" altLang="es-MX" u="none"/>
          </a:p>
        </p:txBody>
      </p:sp>
      <p:sp>
        <p:nvSpPr>
          <p:cNvPr id="131076" name="Rectangle 6">
            <a:extLst>
              <a:ext uri="{FF2B5EF4-FFF2-40B4-BE49-F238E27FC236}">
                <a16:creationId xmlns:a16="http://schemas.microsoft.com/office/drawing/2014/main" id="{66145CBD-554C-4F52-979C-7B94A64677D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Termodinámica de Procesos Minerales.  Lic. Geológicas.</a:t>
            </a:r>
          </a:p>
        </p:txBody>
      </p:sp>
      <p:sp>
        <p:nvSpPr>
          <p:cNvPr id="131077" name="Rectangle 7">
            <a:extLst>
              <a:ext uri="{FF2B5EF4-FFF2-40B4-BE49-F238E27FC236}">
                <a16:creationId xmlns:a16="http://schemas.microsoft.com/office/drawing/2014/main" id="{AF1DACA2-884F-4AD9-B8CB-9BF1952338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fld id="{E7A80F7F-72B3-4028-A5E2-88AAF1C7AFD3}" type="slidenum">
              <a:rPr lang="es-ES" altLang="es-MX" u="none" smtClean="0"/>
              <a:pPr/>
              <a:t>74</a:t>
            </a:fld>
            <a:endParaRPr lang="es-ES" altLang="es-MX" u="none"/>
          </a:p>
        </p:txBody>
      </p:sp>
      <p:sp>
        <p:nvSpPr>
          <p:cNvPr id="131078" name="Rectangle 2">
            <a:extLst>
              <a:ext uri="{FF2B5EF4-FFF2-40B4-BE49-F238E27FC236}">
                <a16:creationId xmlns:a16="http://schemas.microsoft.com/office/drawing/2014/main" id="{BBC93B88-0565-4038-A096-F0057E00D061}"/>
              </a:ext>
            </a:extLst>
          </p:cNvPr>
          <p:cNvSpPr>
            <a:spLocks noGrp="1" noRot="1" noChangeAspect="1" noChangeArrowheads="1" noTextEdit="1"/>
          </p:cNvSpPr>
          <p:nvPr>
            <p:ph type="sldImg"/>
          </p:nvPr>
        </p:nvSpPr>
        <p:spPr>
          <a:xfrm>
            <a:off x="381000" y="685800"/>
            <a:ext cx="6096000" cy="3429000"/>
          </a:xfrm>
          <a:ln/>
        </p:spPr>
      </p:sp>
      <p:sp>
        <p:nvSpPr>
          <p:cNvPr id="131079" name="Rectangle 3">
            <a:extLst>
              <a:ext uri="{FF2B5EF4-FFF2-40B4-BE49-F238E27FC236}">
                <a16:creationId xmlns:a16="http://schemas.microsoft.com/office/drawing/2014/main" id="{9B935322-6C60-4C68-8BD4-23F3E674EB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4271142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94842070-DD53-48AC-9709-F2E3FBE6D7C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Tema 3. Conservación de la Energía. Primer Principio de la Termodinámica</a:t>
            </a:r>
          </a:p>
        </p:txBody>
      </p:sp>
      <p:sp>
        <p:nvSpPr>
          <p:cNvPr id="133123" name="Rectangle 3">
            <a:extLst>
              <a:ext uri="{FF2B5EF4-FFF2-40B4-BE49-F238E27FC236}">
                <a16:creationId xmlns:a16="http://schemas.microsoft.com/office/drawing/2014/main" id="{7AA71A98-8EEF-4495-9C8B-4D9B0A22C49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fld id="{D91CC2CD-05C4-4638-8345-693F77390879}" type="datetime1">
              <a:rPr lang="es-ES" altLang="es-MX" u="none" smtClean="0"/>
              <a:pPr/>
              <a:t>14/10/2022</a:t>
            </a:fld>
            <a:endParaRPr lang="es-ES" altLang="es-MX" u="none"/>
          </a:p>
        </p:txBody>
      </p:sp>
      <p:sp>
        <p:nvSpPr>
          <p:cNvPr id="133124" name="Rectangle 6">
            <a:extLst>
              <a:ext uri="{FF2B5EF4-FFF2-40B4-BE49-F238E27FC236}">
                <a16:creationId xmlns:a16="http://schemas.microsoft.com/office/drawing/2014/main" id="{A2ECBE7F-47C5-4AB0-8EF6-B41BBE37564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r>
              <a:rPr lang="es-ES" altLang="es-MX" u="none"/>
              <a:t>Termodinámica de Procesos Minerales.  Lic. Geológicas.</a:t>
            </a:r>
          </a:p>
        </p:txBody>
      </p:sp>
      <p:sp>
        <p:nvSpPr>
          <p:cNvPr id="133125" name="Rectangle 7">
            <a:extLst>
              <a:ext uri="{FF2B5EF4-FFF2-40B4-BE49-F238E27FC236}">
                <a16:creationId xmlns:a16="http://schemas.microsoft.com/office/drawing/2014/main" id="{F7DFA78D-5F3E-4A1C-80F9-08434BB5FC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u="sng">
                <a:solidFill>
                  <a:schemeClr val="tx1"/>
                </a:solidFill>
                <a:latin typeface="Arial" panose="020B0604020202020204" pitchFamily="34" charset="0"/>
              </a:defRPr>
            </a:lvl1pPr>
            <a:lvl2pPr marL="742950" indent="-285750" defTabSz="912813">
              <a:defRPr u="sng">
                <a:solidFill>
                  <a:schemeClr val="tx1"/>
                </a:solidFill>
                <a:latin typeface="Arial" panose="020B0604020202020204" pitchFamily="34" charset="0"/>
              </a:defRPr>
            </a:lvl2pPr>
            <a:lvl3pPr marL="1143000" indent="-228600" defTabSz="912813">
              <a:defRPr u="sng">
                <a:solidFill>
                  <a:schemeClr val="tx1"/>
                </a:solidFill>
                <a:latin typeface="Arial" panose="020B0604020202020204" pitchFamily="34" charset="0"/>
              </a:defRPr>
            </a:lvl3pPr>
            <a:lvl4pPr marL="1600200" indent="-228600" defTabSz="912813">
              <a:defRPr u="sng">
                <a:solidFill>
                  <a:schemeClr val="tx1"/>
                </a:solidFill>
                <a:latin typeface="Arial" panose="020B0604020202020204" pitchFamily="34" charset="0"/>
              </a:defRPr>
            </a:lvl4pPr>
            <a:lvl5pPr marL="2057400" indent="-228600" defTabSz="912813">
              <a:defRPr u="sng">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u="sng">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u="sng">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u="sng">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u="sng">
                <a:solidFill>
                  <a:schemeClr val="tx1"/>
                </a:solidFill>
                <a:latin typeface="Arial" panose="020B0604020202020204" pitchFamily="34" charset="0"/>
              </a:defRPr>
            </a:lvl9pPr>
          </a:lstStyle>
          <a:p>
            <a:fld id="{151332E1-16BA-485B-B9B6-9A8CA7A956C7}" type="slidenum">
              <a:rPr lang="es-ES" altLang="es-MX" u="none" smtClean="0"/>
              <a:pPr/>
              <a:t>76</a:t>
            </a:fld>
            <a:endParaRPr lang="es-ES" altLang="es-MX" u="none"/>
          </a:p>
        </p:txBody>
      </p:sp>
      <p:sp>
        <p:nvSpPr>
          <p:cNvPr id="133126" name="Rectangle 2">
            <a:extLst>
              <a:ext uri="{FF2B5EF4-FFF2-40B4-BE49-F238E27FC236}">
                <a16:creationId xmlns:a16="http://schemas.microsoft.com/office/drawing/2014/main" id="{6433F930-19FF-4A9C-B54D-F7FBC748F8B6}"/>
              </a:ext>
            </a:extLst>
          </p:cNvPr>
          <p:cNvSpPr>
            <a:spLocks noGrp="1" noRot="1" noChangeAspect="1" noChangeArrowheads="1" noTextEdit="1"/>
          </p:cNvSpPr>
          <p:nvPr>
            <p:ph type="sldImg"/>
          </p:nvPr>
        </p:nvSpPr>
        <p:spPr>
          <a:xfrm>
            <a:off x="381000" y="685800"/>
            <a:ext cx="6096000" cy="3429000"/>
          </a:xfrm>
          <a:ln/>
        </p:spPr>
      </p:sp>
      <p:sp>
        <p:nvSpPr>
          <p:cNvPr id="133127" name="Rectangle 3">
            <a:extLst>
              <a:ext uri="{FF2B5EF4-FFF2-40B4-BE49-F238E27FC236}">
                <a16:creationId xmlns:a16="http://schemas.microsoft.com/office/drawing/2014/main" id="{307C9FBA-0C91-4861-AB78-9810C6FB5D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16611779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a:extLst>
              <a:ext uri="{FF2B5EF4-FFF2-40B4-BE49-F238E27FC236}">
                <a16:creationId xmlns:a16="http://schemas.microsoft.com/office/drawing/2014/main" id="{C17CDCEA-8E64-4A9C-9FAD-0618479D515D}"/>
              </a:ext>
            </a:extLst>
          </p:cNvPr>
          <p:cNvSpPr>
            <a:spLocks noGrp="1" noRot="1" noChangeAspect="1" noChangeArrowheads="1" noTextEdit="1"/>
          </p:cNvSpPr>
          <p:nvPr>
            <p:ph type="sldImg"/>
          </p:nvPr>
        </p:nvSpPr>
        <p:spPr>
          <a:xfrm>
            <a:off x="381000" y="685800"/>
            <a:ext cx="6096000" cy="3429000"/>
          </a:xfrm>
          <a:ln/>
        </p:spPr>
      </p:sp>
      <p:sp>
        <p:nvSpPr>
          <p:cNvPr id="128003" name="2 Marcador de notas">
            <a:extLst>
              <a:ext uri="{FF2B5EF4-FFF2-40B4-BE49-F238E27FC236}">
                <a16:creationId xmlns:a16="http://schemas.microsoft.com/office/drawing/2014/main" id="{E4330DE6-48F3-4363-9459-A9D23983EF3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MX" altLang="es-MX"/>
          </a:p>
        </p:txBody>
      </p:sp>
      <p:sp>
        <p:nvSpPr>
          <p:cNvPr id="128004" name="3 Marcador de número de diapositiva">
            <a:extLst>
              <a:ext uri="{FF2B5EF4-FFF2-40B4-BE49-F238E27FC236}">
                <a16:creationId xmlns:a16="http://schemas.microsoft.com/office/drawing/2014/main" id="{0E132164-32A5-431A-94F6-08AC847061AF}"/>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8FC2AF8-2DC7-4AF8-8D67-25F99D97E310}" type="slidenum">
              <a:rPr lang="es-MX" altLang="es-MX" u="none">
                <a:latin typeface="Times New Roman" panose="02020603050405020304" pitchFamily="18" charset="0"/>
              </a:rPr>
              <a:pPr algn="r" eaLnBrk="1" hangingPunct="1">
                <a:spcBef>
                  <a:spcPct val="0"/>
                </a:spcBef>
              </a:pPr>
              <a:t>77</a:t>
            </a:fld>
            <a:endParaRPr lang="es-MX" altLang="es-MX" u="none">
              <a:latin typeface="Times New Roman" panose="02020603050405020304" pitchFamily="18" charset="0"/>
            </a:endParaRPr>
          </a:p>
        </p:txBody>
      </p:sp>
    </p:spTree>
    <p:extLst>
      <p:ext uri="{BB962C8B-B14F-4D97-AF65-F5344CB8AC3E}">
        <p14:creationId xmlns:p14="http://schemas.microsoft.com/office/powerpoint/2010/main" val="180759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62DF8364-0172-49D4-BBFB-73DAEA86FE15}" type="datetimeFigureOut">
              <a:rPr lang="en-US" smtClean="0"/>
              <a:t>10/14/2022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582B881D-05ED-4B30-8CA1-6EA34FB78951}" type="slidenum">
              <a:rPr lang="en-US" smtClean="0"/>
              <a:t>‹Nº›</a:t>
            </a:fld>
            <a:endParaRPr lang="en-US"/>
          </a:p>
        </p:txBody>
      </p:sp>
    </p:spTree>
    <p:extLst>
      <p:ext uri="{BB962C8B-B14F-4D97-AF65-F5344CB8AC3E}">
        <p14:creationId xmlns:p14="http://schemas.microsoft.com/office/powerpoint/2010/main" val="2476562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62DF8364-0172-49D4-BBFB-73DAEA86FE15}" type="datetimeFigureOut">
              <a:rPr lang="en-US" smtClean="0"/>
              <a:t>10/14/2022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582B881D-05ED-4B30-8CA1-6EA34FB78951}" type="slidenum">
              <a:rPr lang="en-US" smtClean="0"/>
              <a:t>‹Nº›</a:t>
            </a:fld>
            <a:endParaRPr lang="en-US"/>
          </a:p>
        </p:txBody>
      </p:sp>
    </p:spTree>
    <p:extLst>
      <p:ext uri="{BB962C8B-B14F-4D97-AF65-F5344CB8AC3E}">
        <p14:creationId xmlns:p14="http://schemas.microsoft.com/office/powerpoint/2010/main" val="2827490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62DF8364-0172-49D4-BBFB-73DAEA86FE15}" type="datetimeFigureOut">
              <a:rPr lang="en-US" smtClean="0"/>
              <a:t>10/14/2022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582B881D-05ED-4B30-8CA1-6EA34FB78951}" type="slidenum">
              <a:rPr lang="en-US" smtClean="0"/>
              <a:t>‹Nº›</a:t>
            </a:fld>
            <a:endParaRPr lang="en-US"/>
          </a:p>
        </p:txBody>
      </p:sp>
    </p:spTree>
    <p:extLst>
      <p:ext uri="{BB962C8B-B14F-4D97-AF65-F5344CB8AC3E}">
        <p14:creationId xmlns:p14="http://schemas.microsoft.com/office/powerpoint/2010/main" val="3744951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62DF8364-0172-49D4-BBFB-73DAEA86FE15}" type="datetimeFigureOut">
              <a:rPr lang="en-US" smtClean="0"/>
              <a:t>10/14/2022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582B881D-05ED-4B30-8CA1-6EA34FB78951}" type="slidenum">
              <a:rPr lang="en-US" smtClean="0"/>
              <a:t>‹Nº›</a:t>
            </a:fld>
            <a:endParaRPr lang="en-US"/>
          </a:p>
        </p:txBody>
      </p:sp>
    </p:spTree>
    <p:extLst>
      <p:ext uri="{BB962C8B-B14F-4D97-AF65-F5344CB8AC3E}">
        <p14:creationId xmlns:p14="http://schemas.microsoft.com/office/powerpoint/2010/main" val="3367762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62DF8364-0172-49D4-BBFB-73DAEA86FE15}" type="datetimeFigureOut">
              <a:rPr lang="en-US" smtClean="0"/>
              <a:t>10/14/2022</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582B881D-05ED-4B30-8CA1-6EA34FB78951}" type="slidenum">
              <a:rPr lang="en-US" smtClean="0"/>
              <a:t>‹Nº›</a:t>
            </a:fld>
            <a:endParaRPr lang="en-US"/>
          </a:p>
        </p:txBody>
      </p:sp>
    </p:spTree>
    <p:extLst>
      <p:ext uri="{BB962C8B-B14F-4D97-AF65-F5344CB8AC3E}">
        <p14:creationId xmlns:p14="http://schemas.microsoft.com/office/powerpoint/2010/main" val="1093880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62DF8364-0172-49D4-BBFB-73DAEA86FE15}" type="datetimeFigureOut">
              <a:rPr lang="en-US" smtClean="0"/>
              <a:t>10/14/2022</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582B881D-05ED-4B30-8CA1-6EA34FB78951}" type="slidenum">
              <a:rPr lang="en-US" smtClean="0"/>
              <a:t>‹Nº›</a:t>
            </a:fld>
            <a:endParaRPr lang="en-US"/>
          </a:p>
        </p:txBody>
      </p:sp>
    </p:spTree>
    <p:extLst>
      <p:ext uri="{BB962C8B-B14F-4D97-AF65-F5344CB8AC3E}">
        <p14:creationId xmlns:p14="http://schemas.microsoft.com/office/powerpoint/2010/main" val="724267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2DF8364-0172-49D4-BBFB-73DAEA86FE15}" type="datetimeFigureOut">
              <a:rPr lang="en-US" smtClean="0"/>
              <a:t>10/14/2022</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582B881D-05ED-4B30-8CA1-6EA34FB78951}" type="slidenum">
              <a:rPr lang="en-US" smtClean="0"/>
              <a:t>‹Nº›</a:t>
            </a:fld>
            <a:endParaRPr lang="en-US"/>
          </a:p>
        </p:txBody>
      </p:sp>
    </p:spTree>
    <p:extLst>
      <p:ext uri="{BB962C8B-B14F-4D97-AF65-F5344CB8AC3E}">
        <p14:creationId xmlns:p14="http://schemas.microsoft.com/office/powerpoint/2010/main" val="408874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62DF8364-0172-49D4-BBFB-73DAEA86FE15}" type="datetimeFigureOut">
              <a:rPr lang="en-US" smtClean="0"/>
              <a:t>10/14/2022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582B881D-05ED-4B30-8CA1-6EA34FB78951}" type="slidenum">
              <a:rPr lang="en-US" smtClean="0"/>
              <a:t>‹Nº›</a:t>
            </a:fld>
            <a:endParaRPr lang="en-US"/>
          </a:p>
        </p:txBody>
      </p:sp>
    </p:spTree>
    <p:extLst>
      <p:ext uri="{BB962C8B-B14F-4D97-AF65-F5344CB8AC3E}">
        <p14:creationId xmlns:p14="http://schemas.microsoft.com/office/powerpoint/2010/main" val="1268108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62DF8364-0172-49D4-BBFB-73DAEA86FE15}" type="datetimeFigureOut">
              <a:rPr lang="en-US" smtClean="0"/>
              <a:t>10/14/2022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582B881D-05ED-4B30-8CA1-6EA34FB78951}" type="slidenum">
              <a:rPr lang="en-US" smtClean="0"/>
              <a:t>‹Nº›</a:t>
            </a:fld>
            <a:endParaRPr lang="en-US"/>
          </a:p>
        </p:txBody>
      </p:sp>
    </p:spTree>
    <p:extLst>
      <p:ext uri="{BB962C8B-B14F-4D97-AF65-F5344CB8AC3E}">
        <p14:creationId xmlns:p14="http://schemas.microsoft.com/office/powerpoint/2010/main" val="290322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62DF8364-0172-49D4-BBFB-73DAEA86FE15}" type="datetimeFigureOut">
              <a:rPr lang="en-US" smtClean="0"/>
              <a:t>10/14/2022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582B881D-05ED-4B30-8CA1-6EA34FB78951}" type="slidenum">
              <a:rPr lang="en-US" smtClean="0"/>
              <a:t>‹Nº›</a:t>
            </a:fld>
            <a:endParaRPr lang="en-US"/>
          </a:p>
        </p:txBody>
      </p:sp>
    </p:spTree>
    <p:extLst>
      <p:ext uri="{BB962C8B-B14F-4D97-AF65-F5344CB8AC3E}">
        <p14:creationId xmlns:p14="http://schemas.microsoft.com/office/powerpoint/2010/main" val="2056011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62DF8364-0172-49D4-BBFB-73DAEA86FE15}" type="datetimeFigureOut">
              <a:rPr lang="en-US" smtClean="0"/>
              <a:t>10/14/2022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582B881D-05ED-4B30-8CA1-6EA34FB78951}" type="slidenum">
              <a:rPr lang="en-US" smtClean="0"/>
              <a:t>‹Nº›</a:t>
            </a:fld>
            <a:endParaRPr lang="en-US"/>
          </a:p>
        </p:txBody>
      </p:sp>
    </p:spTree>
    <p:extLst>
      <p:ext uri="{BB962C8B-B14F-4D97-AF65-F5344CB8AC3E}">
        <p14:creationId xmlns:p14="http://schemas.microsoft.com/office/powerpoint/2010/main" val="1146295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B65E4AEF-830E-4013-9C08-7B64BAB4C5BD}"/>
              </a:ext>
            </a:extLst>
          </p:cNvPr>
          <p:cNvSpPr>
            <a:spLocks noGrp="1"/>
          </p:cNvSpPr>
          <p:nvPr>
            <p:ph type="ftr" sz="quarter" idx="10"/>
          </p:nvPr>
        </p:nvSpPr>
        <p:spPr/>
        <p:txBody>
          <a:bodyPr lIns="0" tIns="0" rIns="0" bIns="0"/>
          <a:lstStyle>
            <a:lvl1pPr algn="ctr">
              <a:defRPr>
                <a:solidFill>
                  <a:schemeClr val="tx1">
                    <a:tint val="75000"/>
                  </a:schemeClr>
                </a:solidFill>
              </a:defRPr>
            </a:lvl1pPr>
          </a:lstStyle>
          <a:p>
            <a:pPr>
              <a:defRPr/>
            </a:pPr>
            <a:endParaRPr/>
          </a:p>
        </p:txBody>
      </p:sp>
      <p:sp>
        <p:nvSpPr>
          <p:cNvPr id="3" name="Holder 3">
            <a:extLst>
              <a:ext uri="{FF2B5EF4-FFF2-40B4-BE49-F238E27FC236}">
                <a16:creationId xmlns:a16="http://schemas.microsoft.com/office/drawing/2014/main" id="{C65CAC8B-D837-48C7-9227-2C2BF3F9ABB0}"/>
              </a:ext>
            </a:extLst>
          </p:cNvPr>
          <p:cNvSpPr>
            <a:spLocks noGrp="1"/>
          </p:cNvSpPr>
          <p:nvPr>
            <p:ph type="dt" sz="half" idx="11"/>
          </p:nvPr>
        </p:nvSpPr>
        <p:spPr/>
        <p:txBody>
          <a:bodyPr lIns="0" tIns="0" rIns="0" bIns="0"/>
          <a:lstStyle>
            <a:lvl1pPr algn="l">
              <a:defRPr>
                <a:solidFill>
                  <a:schemeClr val="tx1">
                    <a:tint val="75000"/>
                  </a:schemeClr>
                </a:solidFill>
              </a:defRPr>
            </a:lvl1pPr>
          </a:lstStyle>
          <a:p>
            <a:pPr>
              <a:defRPr/>
            </a:pPr>
            <a:fld id="{F925C311-82E2-486D-AA70-81C77F5FA579}" type="datetimeFigureOut">
              <a:rPr lang="en-US"/>
              <a:pPr>
                <a:defRPr/>
              </a:pPr>
              <a:t>10/14/2022</a:t>
            </a:fld>
            <a:endParaRPr lang="en-US"/>
          </a:p>
        </p:txBody>
      </p:sp>
      <p:sp>
        <p:nvSpPr>
          <p:cNvPr id="4" name="Holder 4">
            <a:extLst>
              <a:ext uri="{FF2B5EF4-FFF2-40B4-BE49-F238E27FC236}">
                <a16:creationId xmlns:a16="http://schemas.microsoft.com/office/drawing/2014/main" id="{F871F2DA-A8C0-456D-9BF4-1CFC419A3589}"/>
              </a:ext>
            </a:extLst>
          </p:cNvPr>
          <p:cNvSpPr>
            <a:spLocks noGrp="1"/>
          </p:cNvSpPr>
          <p:nvPr>
            <p:ph type="sldNum" sz="quarter" idx="12"/>
          </p:nvPr>
        </p:nvSpPr>
        <p:spPr/>
        <p:txBody>
          <a:bodyPr lIns="0" tIns="0" rIns="0" bIns="0"/>
          <a:lstStyle>
            <a:lvl1pPr>
              <a:defRPr>
                <a:solidFill>
                  <a:srgbClr val="898989"/>
                </a:solidFill>
              </a:defRPr>
            </a:lvl1pPr>
          </a:lstStyle>
          <a:p>
            <a:pPr>
              <a:defRPr/>
            </a:pPr>
            <a:fld id="{6280ED7C-AF91-49FA-B98C-D74475F16D59}" type="slidenum">
              <a:rPr lang="es-MX" altLang="es-MX"/>
              <a:pPr>
                <a:defRPr/>
              </a:pPr>
              <a:t>‹Nº›</a:t>
            </a:fld>
            <a:endParaRPr lang="es-MX" altLang="es-MX"/>
          </a:p>
        </p:txBody>
      </p:sp>
    </p:spTree>
    <p:extLst>
      <p:ext uri="{BB962C8B-B14F-4D97-AF65-F5344CB8AC3E}">
        <p14:creationId xmlns:p14="http://schemas.microsoft.com/office/powerpoint/2010/main" val="1243310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F8364-0172-49D4-BBFB-73DAEA86FE15}" type="datetimeFigureOut">
              <a:rPr lang="en-US" smtClean="0"/>
              <a:t>10/14/2022</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2B881D-05ED-4B30-8CA1-6EA34FB78951}" type="slidenum">
              <a:rPr lang="en-US" smtClean="0"/>
              <a:t>‹Nº›</a:t>
            </a:fld>
            <a:endParaRPr lang="en-US"/>
          </a:p>
        </p:txBody>
      </p:sp>
    </p:spTree>
    <p:extLst>
      <p:ext uri="{BB962C8B-B14F-4D97-AF65-F5344CB8AC3E}">
        <p14:creationId xmlns:p14="http://schemas.microsoft.com/office/powerpoint/2010/main" val="4225334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ideo" Target="file:///C:\Aa\Acad\Petrog&#233;nesis%20CGEO\Recursos\3.%20Termodin&#225;mica\F03010.MOV" TargetMode="Externa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http://www.biopsychology.org/apuntes/termodin/imag/termod1.gi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2.wmf"/><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oleObject" Target="../embeddings/oleObject2.bin"/><Relationship Id="rId7" Type="http://schemas.openxmlformats.org/officeDocument/2006/relationships/oleObject" Target="../embeddings/oleObject3.bin"/><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37.wmf"/><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www2.montes.upm.es/dptos/digfa/cfisica/termo2p/entropia.html" TargetMode="External"/><Relationship Id="rId5" Type="http://schemas.openxmlformats.org/officeDocument/2006/relationships/hyperlink" Target="https://www2.montes.upm.es/dptos/digfa/cfisica/termo1p/energiaint.html" TargetMode="External"/><Relationship Id="rId4" Type="http://schemas.microsoft.com/office/2007/relationships/hdphoto" Target="../media/hdphoto5.wdp"/></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microsoft.com/office/2007/relationships/hdphoto" Target="../media/hdphoto6.wdp"/></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microsoft.com/office/2007/relationships/hdphoto" Target="../media/hdphoto6.wdp"/></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wmf"/></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oleObject" Target="../embeddings/oleObject7.bin"/><Relationship Id="rId7" Type="http://schemas.microsoft.com/office/2007/relationships/hdphoto" Target="../media/hdphoto7.wdp"/><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hyperlink" Target="https://www2.montes.upm.es/dptos/digfa/cfisica/termo1p/variables.html#funcion" TargetMode="External"/><Relationship Id="rId4" Type="http://schemas.openxmlformats.org/officeDocument/2006/relationships/image" Target="../media/image48.wmf"/><Relationship Id="rId9" Type="http://schemas.openxmlformats.org/officeDocument/2006/relationships/image" Target="../media/image50.wmf"/></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1.wmf"/></Relationships>
</file>

<file path=ppt/slides/_rels/slide55.xml.rels><?xml version="1.0" encoding="UTF-8" standalone="yes"?>
<Relationships xmlns="http://schemas.openxmlformats.org/package/2006/relationships"><Relationship Id="rId3" Type="http://schemas.openxmlformats.org/officeDocument/2006/relationships/hyperlink" Target="http://www.iddl.vt.edu/TEST/testhome/indexmap.html"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5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63.wmf"/><Relationship Id="rId13" Type="http://schemas.openxmlformats.org/officeDocument/2006/relationships/oleObject" Target="../embeddings/oleObject15.bin"/><Relationship Id="rId18" Type="http://schemas.openxmlformats.org/officeDocument/2006/relationships/image" Target="../media/image68.png"/><Relationship Id="rId3" Type="http://schemas.openxmlformats.org/officeDocument/2006/relationships/oleObject" Target="../embeddings/oleObject10.bin"/><Relationship Id="rId7" Type="http://schemas.openxmlformats.org/officeDocument/2006/relationships/oleObject" Target="../embeddings/oleObject12.bin"/><Relationship Id="rId12" Type="http://schemas.openxmlformats.org/officeDocument/2006/relationships/image" Target="../media/image65.wmf"/><Relationship Id="rId17" Type="http://schemas.openxmlformats.org/officeDocument/2006/relationships/image" Target="../media/image67.wmf"/><Relationship Id="rId2" Type="http://schemas.openxmlformats.org/officeDocument/2006/relationships/image" Target="../media/image60.png"/><Relationship Id="rId16" Type="http://schemas.openxmlformats.org/officeDocument/2006/relationships/oleObject" Target="../embeddings/oleObject16.bin"/><Relationship Id="rId1" Type="http://schemas.openxmlformats.org/officeDocument/2006/relationships/slideLayout" Target="../slideLayouts/slideLayout7.xml"/><Relationship Id="rId6" Type="http://schemas.openxmlformats.org/officeDocument/2006/relationships/image" Target="../media/image62.wmf"/><Relationship Id="rId11" Type="http://schemas.openxmlformats.org/officeDocument/2006/relationships/oleObject" Target="../embeddings/oleObject14.bin"/><Relationship Id="rId5" Type="http://schemas.openxmlformats.org/officeDocument/2006/relationships/oleObject" Target="../embeddings/oleObject11.bin"/><Relationship Id="rId15" Type="http://schemas.openxmlformats.org/officeDocument/2006/relationships/image" Target="../media/image59.emf"/><Relationship Id="rId10" Type="http://schemas.openxmlformats.org/officeDocument/2006/relationships/image" Target="../media/image64.wmf"/><Relationship Id="rId4" Type="http://schemas.openxmlformats.org/officeDocument/2006/relationships/image" Target="../media/image61.wmf"/><Relationship Id="rId9" Type="http://schemas.openxmlformats.org/officeDocument/2006/relationships/oleObject" Target="../embeddings/oleObject13.bin"/><Relationship Id="rId14" Type="http://schemas.openxmlformats.org/officeDocument/2006/relationships/image" Target="../media/image66.wmf"/></Relationships>
</file>

<file path=ppt/slides/_rels/slide6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70.wmf"/><Relationship Id="rId5" Type="http://schemas.openxmlformats.org/officeDocument/2006/relationships/oleObject" Target="../embeddings/oleObject17.bin"/><Relationship Id="rId4" Type="http://schemas.openxmlformats.org/officeDocument/2006/relationships/image" Target="../media/image59.e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6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73.wmf"/></Relationships>
</file>

<file path=ppt/slides/_rels/slide67.xml.rels><?xml version="1.0" encoding="UTF-8" standalone="yes"?>
<Relationships xmlns="http://schemas.openxmlformats.org/package/2006/relationships"><Relationship Id="rId8" Type="http://schemas.openxmlformats.org/officeDocument/2006/relationships/image" Target="../media/image76.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75.wmf"/><Relationship Id="rId5" Type="http://schemas.openxmlformats.org/officeDocument/2006/relationships/oleObject" Target="../embeddings/oleObject21.bin"/><Relationship Id="rId10" Type="http://schemas.openxmlformats.org/officeDocument/2006/relationships/image" Target="../media/image77.wmf"/><Relationship Id="rId4" Type="http://schemas.openxmlformats.org/officeDocument/2006/relationships/image" Target="../media/image74.wmf"/><Relationship Id="rId9" Type="http://schemas.openxmlformats.org/officeDocument/2006/relationships/oleObject" Target="../embeddings/oleObject23.bin"/></Relationships>
</file>

<file path=ppt/slides/_rels/slide68.xml.rels><?xml version="1.0" encoding="UTF-8" standalone="yes"?>
<Relationships xmlns="http://schemas.openxmlformats.org/package/2006/relationships"><Relationship Id="rId8" Type="http://schemas.openxmlformats.org/officeDocument/2006/relationships/image" Target="../media/image80.wmf"/><Relationship Id="rId3" Type="http://schemas.openxmlformats.org/officeDocument/2006/relationships/oleObject" Target="../embeddings/oleObject24.bin"/><Relationship Id="rId7" Type="http://schemas.openxmlformats.org/officeDocument/2006/relationships/oleObject" Target="../embeddings/oleObject26.bin"/><Relationship Id="rId12" Type="http://schemas.openxmlformats.org/officeDocument/2006/relationships/image" Target="../media/image82.wmf"/><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79.wmf"/><Relationship Id="rId11" Type="http://schemas.openxmlformats.org/officeDocument/2006/relationships/oleObject" Target="../embeddings/oleObject28.bin"/><Relationship Id="rId5" Type="http://schemas.openxmlformats.org/officeDocument/2006/relationships/oleObject" Target="../embeddings/oleObject25.bin"/><Relationship Id="rId10" Type="http://schemas.openxmlformats.org/officeDocument/2006/relationships/image" Target="../media/image81.wmf"/><Relationship Id="rId4" Type="http://schemas.openxmlformats.org/officeDocument/2006/relationships/image" Target="../media/image78.wmf"/><Relationship Id="rId9" Type="http://schemas.openxmlformats.org/officeDocument/2006/relationships/oleObject" Target="../embeddings/oleObject27.bin"/></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85.wmf"/><Relationship Id="rId13" Type="http://schemas.openxmlformats.org/officeDocument/2006/relationships/oleObject" Target="../embeddings/oleObject34.bin"/><Relationship Id="rId18" Type="http://schemas.openxmlformats.org/officeDocument/2006/relationships/image" Target="../media/image90.wmf"/><Relationship Id="rId3" Type="http://schemas.openxmlformats.org/officeDocument/2006/relationships/oleObject" Target="../embeddings/oleObject29.bin"/><Relationship Id="rId7" Type="http://schemas.openxmlformats.org/officeDocument/2006/relationships/oleObject" Target="../embeddings/oleObject31.bin"/><Relationship Id="rId12" Type="http://schemas.openxmlformats.org/officeDocument/2006/relationships/image" Target="../media/image87.wmf"/><Relationship Id="rId17" Type="http://schemas.openxmlformats.org/officeDocument/2006/relationships/oleObject" Target="../embeddings/oleObject36.bin"/><Relationship Id="rId2" Type="http://schemas.openxmlformats.org/officeDocument/2006/relationships/notesSlide" Target="../notesSlides/notesSlide44.xml"/><Relationship Id="rId16" Type="http://schemas.openxmlformats.org/officeDocument/2006/relationships/image" Target="../media/image89.wmf"/><Relationship Id="rId20" Type="http://schemas.openxmlformats.org/officeDocument/2006/relationships/image" Target="../media/image91.wmf"/><Relationship Id="rId1" Type="http://schemas.openxmlformats.org/officeDocument/2006/relationships/slideLayout" Target="../slideLayouts/slideLayout7.xml"/><Relationship Id="rId6" Type="http://schemas.openxmlformats.org/officeDocument/2006/relationships/image" Target="../media/image84.wmf"/><Relationship Id="rId11" Type="http://schemas.openxmlformats.org/officeDocument/2006/relationships/oleObject" Target="../embeddings/oleObject33.bin"/><Relationship Id="rId5" Type="http://schemas.openxmlformats.org/officeDocument/2006/relationships/oleObject" Target="../embeddings/oleObject30.bin"/><Relationship Id="rId15" Type="http://schemas.openxmlformats.org/officeDocument/2006/relationships/oleObject" Target="../embeddings/oleObject35.bin"/><Relationship Id="rId10" Type="http://schemas.openxmlformats.org/officeDocument/2006/relationships/image" Target="../media/image86.wmf"/><Relationship Id="rId19" Type="http://schemas.openxmlformats.org/officeDocument/2006/relationships/oleObject" Target="../embeddings/oleObject37.bin"/><Relationship Id="rId4" Type="http://schemas.openxmlformats.org/officeDocument/2006/relationships/image" Target="../media/image83.wmf"/><Relationship Id="rId9" Type="http://schemas.openxmlformats.org/officeDocument/2006/relationships/oleObject" Target="../embeddings/oleObject32.bin"/><Relationship Id="rId14" Type="http://schemas.openxmlformats.org/officeDocument/2006/relationships/image" Target="../media/image88.wmf"/></Relationships>
</file>

<file path=ppt/slides/_rels/slide71.xml.rels><?xml version="1.0" encoding="UTF-8" standalone="yes"?>
<Relationships xmlns="http://schemas.openxmlformats.org/package/2006/relationships"><Relationship Id="rId3" Type="http://schemas.openxmlformats.org/officeDocument/2006/relationships/image" Target="../media/image92.wmf"/><Relationship Id="rId7" Type="http://schemas.openxmlformats.org/officeDocument/2006/relationships/image" Target="../media/image88.wmf"/><Relationship Id="rId2" Type="http://schemas.openxmlformats.org/officeDocument/2006/relationships/oleObject" Target="../embeddings/oleObject38.bin"/><Relationship Id="rId1" Type="http://schemas.openxmlformats.org/officeDocument/2006/relationships/slideLayout" Target="../slideLayouts/slideLayout7.xml"/><Relationship Id="rId6" Type="http://schemas.openxmlformats.org/officeDocument/2006/relationships/oleObject" Target="../embeddings/oleObject40.bin"/><Relationship Id="rId5" Type="http://schemas.openxmlformats.org/officeDocument/2006/relationships/image" Target="../media/image93.wmf"/><Relationship Id="rId4" Type="http://schemas.openxmlformats.org/officeDocument/2006/relationships/oleObject" Target="../embeddings/oleObject39.bin"/></Relationships>
</file>

<file path=ppt/slides/_rels/slide72.xml.rels><?xml version="1.0" encoding="UTF-8" standalone="yes"?>
<Relationships xmlns="http://schemas.openxmlformats.org/package/2006/relationships"><Relationship Id="rId8" Type="http://schemas.openxmlformats.org/officeDocument/2006/relationships/image" Target="../media/image96.wmf"/><Relationship Id="rId3" Type="http://schemas.openxmlformats.org/officeDocument/2006/relationships/oleObject" Target="../embeddings/oleObject41.bin"/><Relationship Id="rId7" Type="http://schemas.openxmlformats.org/officeDocument/2006/relationships/oleObject" Target="../embeddings/oleObject43.bin"/><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95.wmf"/><Relationship Id="rId5" Type="http://schemas.openxmlformats.org/officeDocument/2006/relationships/oleObject" Target="../embeddings/oleObject42.bin"/><Relationship Id="rId10" Type="http://schemas.openxmlformats.org/officeDocument/2006/relationships/image" Target="../media/image97.wmf"/><Relationship Id="rId4" Type="http://schemas.openxmlformats.org/officeDocument/2006/relationships/image" Target="../media/image94.wmf"/><Relationship Id="rId9" Type="http://schemas.openxmlformats.org/officeDocument/2006/relationships/oleObject" Target="../embeddings/oleObject44.bin"/></Relationships>
</file>

<file path=ppt/slides/_rels/slide73.xml.rels><?xml version="1.0" encoding="UTF-8" standalone="yes"?>
<Relationships xmlns="http://schemas.openxmlformats.org/package/2006/relationships"><Relationship Id="rId3" Type="http://schemas.openxmlformats.org/officeDocument/2006/relationships/image" Target="../media/image98.wmf"/><Relationship Id="rId2" Type="http://schemas.openxmlformats.org/officeDocument/2006/relationships/oleObject" Target="../embeddings/oleObject45.bin"/><Relationship Id="rId1" Type="http://schemas.openxmlformats.org/officeDocument/2006/relationships/slideLayout" Target="../slideLayouts/slideLayout7.xml"/><Relationship Id="rId5" Type="http://schemas.openxmlformats.org/officeDocument/2006/relationships/image" Target="../media/image99.wmf"/><Relationship Id="rId4" Type="http://schemas.openxmlformats.org/officeDocument/2006/relationships/oleObject" Target="../embeddings/oleObject46.bin"/></Relationships>
</file>

<file path=ppt/slides/_rels/slide74.xml.rels><?xml version="1.0" encoding="UTF-8" standalone="yes"?>
<Relationships xmlns="http://schemas.openxmlformats.org/package/2006/relationships"><Relationship Id="rId8" Type="http://schemas.openxmlformats.org/officeDocument/2006/relationships/image" Target="../media/image102.wmf"/><Relationship Id="rId13" Type="http://schemas.openxmlformats.org/officeDocument/2006/relationships/oleObject" Target="../embeddings/oleObject52.bin"/><Relationship Id="rId3" Type="http://schemas.openxmlformats.org/officeDocument/2006/relationships/oleObject" Target="../embeddings/oleObject47.bin"/><Relationship Id="rId7" Type="http://schemas.openxmlformats.org/officeDocument/2006/relationships/oleObject" Target="../embeddings/oleObject49.bin"/><Relationship Id="rId12" Type="http://schemas.openxmlformats.org/officeDocument/2006/relationships/image" Target="../media/image104.wmf"/><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101.wmf"/><Relationship Id="rId11" Type="http://schemas.openxmlformats.org/officeDocument/2006/relationships/oleObject" Target="../embeddings/oleObject51.bin"/><Relationship Id="rId5" Type="http://schemas.openxmlformats.org/officeDocument/2006/relationships/oleObject" Target="../embeddings/oleObject48.bin"/><Relationship Id="rId10" Type="http://schemas.openxmlformats.org/officeDocument/2006/relationships/image" Target="../media/image103.wmf"/><Relationship Id="rId4" Type="http://schemas.openxmlformats.org/officeDocument/2006/relationships/image" Target="../media/image100.wmf"/><Relationship Id="rId9" Type="http://schemas.openxmlformats.org/officeDocument/2006/relationships/oleObject" Target="../embeddings/oleObject50.bin"/><Relationship Id="rId14" Type="http://schemas.openxmlformats.org/officeDocument/2006/relationships/image" Target="../media/image105.wmf"/></Relationships>
</file>

<file path=ppt/slides/_rels/slide75.xml.rels><?xml version="1.0" encoding="UTF-8" standalone="yes"?>
<Relationships xmlns="http://schemas.openxmlformats.org/package/2006/relationships"><Relationship Id="rId3" Type="http://schemas.microsoft.com/office/2007/relationships/hdphoto" Target="../media/hdphoto9.wdp"/><Relationship Id="rId7" Type="http://schemas.openxmlformats.org/officeDocument/2006/relationships/image" Target="../media/image108.wmf"/><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oleObject" Target="../embeddings/oleObject54.bin"/><Relationship Id="rId5" Type="http://schemas.openxmlformats.org/officeDocument/2006/relationships/image" Target="../media/image107.wmf"/><Relationship Id="rId4" Type="http://schemas.openxmlformats.org/officeDocument/2006/relationships/oleObject" Target="../embeddings/oleObject53.bin"/></Relationships>
</file>

<file path=ppt/slides/_rels/slide76.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oleObject" Target="../embeddings/oleObject55.bin"/><Relationship Id="rId7" Type="http://schemas.openxmlformats.org/officeDocument/2006/relationships/image" Target="../media/image111.png"/><Relationship Id="rId12" Type="http://schemas.openxmlformats.org/officeDocument/2006/relationships/image" Target="../media/image113.wmf"/><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110.wmf"/><Relationship Id="rId11" Type="http://schemas.openxmlformats.org/officeDocument/2006/relationships/oleObject" Target="../embeddings/oleObject58.bin"/><Relationship Id="rId5" Type="http://schemas.openxmlformats.org/officeDocument/2006/relationships/oleObject" Target="../embeddings/oleObject56.bin"/><Relationship Id="rId10" Type="http://schemas.openxmlformats.org/officeDocument/2006/relationships/image" Target="../media/image112.wmf"/><Relationship Id="rId4" Type="http://schemas.openxmlformats.org/officeDocument/2006/relationships/image" Target="../media/image109.wmf"/><Relationship Id="rId9" Type="http://schemas.openxmlformats.org/officeDocument/2006/relationships/oleObject" Target="../embeddings/oleObject57.bin"/></Relationships>
</file>

<file path=ppt/slides/_rels/slide77.xml.rels><?xml version="1.0" encoding="UTF-8" standalone="yes"?>
<Relationships xmlns="http://schemas.openxmlformats.org/package/2006/relationships"><Relationship Id="rId8" Type="http://schemas.openxmlformats.org/officeDocument/2006/relationships/image" Target="../media/image116.emf"/><Relationship Id="rId3" Type="http://schemas.openxmlformats.org/officeDocument/2006/relationships/image" Target="../media/image114.png"/><Relationship Id="rId7" Type="http://schemas.openxmlformats.org/officeDocument/2006/relationships/oleObject" Target="../embeddings/oleObject60.bin"/><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115.wmf"/><Relationship Id="rId5" Type="http://schemas.openxmlformats.org/officeDocument/2006/relationships/oleObject" Target="../embeddings/oleObject59.bin"/><Relationship Id="rId10" Type="http://schemas.openxmlformats.org/officeDocument/2006/relationships/image" Target="../media/image117.wmf"/><Relationship Id="rId4" Type="http://schemas.microsoft.com/office/2007/relationships/hdphoto" Target="../media/hdphoto10.wdp"/><Relationship Id="rId9" Type="http://schemas.openxmlformats.org/officeDocument/2006/relationships/oleObject" Target="../embeddings/oleObject61.bin"/></Relationships>
</file>

<file path=ppt/slides/_rels/slide78.xml.rels><?xml version="1.0" encoding="UTF-8" standalone="yes"?>
<Relationships xmlns="http://schemas.openxmlformats.org/package/2006/relationships"><Relationship Id="rId8" Type="http://schemas.openxmlformats.org/officeDocument/2006/relationships/oleObject" Target="../embeddings/oleObject63.bin"/><Relationship Id="rId3" Type="http://schemas.openxmlformats.org/officeDocument/2006/relationships/image" Target="../media/image118.wmf"/><Relationship Id="rId7" Type="http://schemas.openxmlformats.org/officeDocument/2006/relationships/image" Target="../media/image105.wmf"/><Relationship Id="rId2" Type="http://schemas.openxmlformats.org/officeDocument/2006/relationships/oleObject" Target="../embeddings/oleObject62.bin"/><Relationship Id="rId1" Type="http://schemas.openxmlformats.org/officeDocument/2006/relationships/slideLayout" Target="../slideLayouts/slideLayout7.xml"/><Relationship Id="rId6" Type="http://schemas.openxmlformats.org/officeDocument/2006/relationships/oleObject" Target="../embeddings/oleObject52.bin"/><Relationship Id="rId5" Type="http://schemas.openxmlformats.org/officeDocument/2006/relationships/image" Target="../media/image104.wmf"/><Relationship Id="rId4" Type="http://schemas.openxmlformats.org/officeDocument/2006/relationships/oleObject" Target="../embeddings/oleObject51.bin"/><Relationship Id="rId9" Type="http://schemas.openxmlformats.org/officeDocument/2006/relationships/image" Target="../media/image119.wmf"/></Relationships>
</file>

<file path=ppt/slides/_rels/slide7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23.tmp"/><Relationship Id="rId2" Type="http://schemas.openxmlformats.org/officeDocument/2006/relationships/image" Target="../media/image122.tmp"/><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24.tmp"/><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27.tmp"/><Relationship Id="rId2" Type="http://schemas.openxmlformats.org/officeDocument/2006/relationships/image" Target="../media/image126.tmp"/><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28.tmp"/><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29.tmp"/><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30.tmp"/><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31.tmp"/><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32.tmp"/><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32.tmp"/><Relationship Id="rId1" Type="http://schemas.openxmlformats.org/officeDocument/2006/relationships/slideLayout" Target="../slideLayouts/slideLayout7.xml"/><Relationship Id="rId6" Type="http://schemas.openxmlformats.org/officeDocument/2006/relationships/image" Target="../media/image133.wmf"/><Relationship Id="rId5" Type="http://schemas.openxmlformats.org/officeDocument/2006/relationships/oleObject" Target="../embeddings/oleObject64.bin"/><Relationship Id="rId4" Type="http://schemas.microsoft.com/office/2007/relationships/hdphoto" Target="../media/hdphoto10.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3 Rectángulo">
            <a:extLst>
              <a:ext uri="{FF2B5EF4-FFF2-40B4-BE49-F238E27FC236}">
                <a16:creationId xmlns:a16="http://schemas.microsoft.com/office/drawing/2014/main" id="{ABD703D2-6BDB-4891-844F-9006C0ED2935}"/>
              </a:ext>
            </a:extLst>
          </p:cNvPr>
          <p:cNvSpPr>
            <a:spLocks noChangeArrowheads="1"/>
          </p:cNvSpPr>
          <p:nvPr/>
        </p:nvSpPr>
        <p:spPr bwMode="auto">
          <a:xfrm>
            <a:off x="943246" y="630565"/>
            <a:ext cx="10600481" cy="5447645"/>
          </a:xfrm>
          <a:prstGeom prst="rect">
            <a:avLst/>
          </a:prstGeom>
          <a:solidFill>
            <a:schemeClr val="accent1">
              <a:lumMod val="20000"/>
              <a:lumOff val="80000"/>
            </a:schemeClr>
          </a:solidFill>
          <a:ln>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0"/>
              </a:spcBef>
              <a:buFontTx/>
              <a:buNone/>
              <a:defRPr/>
            </a:pPr>
            <a:endParaRPr lang="es-MX" altLang="es-MX" sz="1600" u="none" dirty="0"/>
          </a:p>
          <a:p>
            <a:pPr algn="ctr" eaLnBrk="1" hangingPunct="1">
              <a:spcBef>
                <a:spcPct val="0"/>
              </a:spcBef>
              <a:buFontTx/>
              <a:buNone/>
              <a:defRPr/>
            </a:pPr>
            <a:r>
              <a:rPr lang="es-MX" altLang="es-MX" sz="2800" u="none" dirty="0">
                <a:latin typeface="Times New Roman" panose="02020603050405020304" pitchFamily="18" charset="0"/>
                <a:cs typeface="Times New Roman" panose="02020603050405020304" pitchFamily="18" charset="0"/>
              </a:rPr>
              <a:t>Geoquímica Termodinámica y Equilibrio Químico</a:t>
            </a:r>
          </a:p>
          <a:p>
            <a:pPr algn="just" eaLnBrk="1" hangingPunct="1">
              <a:spcBef>
                <a:spcPct val="0"/>
              </a:spcBef>
              <a:buFontTx/>
              <a:buNone/>
              <a:defRPr/>
            </a:pPr>
            <a:endParaRPr lang="es-MX" altLang="es-MX" sz="1600" u="none" dirty="0">
              <a:latin typeface="Times New Roman" panose="02020603050405020304" pitchFamily="18" charset="0"/>
              <a:cs typeface="Times New Roman" panose="02020603050405020304" pitchFamily="18" charset="0"/>
            </a:endParaRPr>
          </a:p>
          <a:p>
            <a:pPr algn="just" eaLnBrk="1" hangingPunct="1">
              <a:spcBef>
                <a:spcPct val="0"/>
              </a:spcBef>
              <a:buFontTx/>
              <a:buNone/>
              <a:defRPr/>
            </a:pPr>
            <a:r>
              <a:rPr lang="es-MX" altLang="es-MX" sz="1600" u="none" dirty="0">
                <a:latin typeface="Times New Roman" panose="02020603050405020304" pitchFamily="18" charset="0"/>
                <a:cs typeface="Times New Roman" panose="02020603050405020304" pitchFamily="18" charset="0"/>
              </a:rPr>
              <a:t>	</a:t>
            </a:r>
            <a:r>
              <a:rPr lang="es-MX" altLang="es-MX" sz="2400" u="none" dirty="0">
                <a:latin typeface="Times New Roman" panose="02020603050405020304" pitchFamily="18" charset="0"/>
                <a:cs typeface="Times New Roman" panose="02020603050405020304" pitchFamily="18" charset="0"/>
              </a:rPr>
              <a:t>La cinética de equilibrio químico en la ocurrencia de las reacciones químicas determinan la abundancia, la distribución y el destino de las sustancias (elementos químicos y compuestos, rocas y minerales) en el ambiente. </a:t>
            </a:r>
          </a:p>
          <a:p>
            <a:pPr algn="just" eaLnBrk="1" hangingPunct="1">
              <a:spcBef>
                <a:spcPct val="0"/>
              </a:spcBef>
              <a:buFontTx/>
              <a:buNone/>
              <a:defRPr/>
            </a:pPr>
            <a:r>
              <a:rPr lang="es-MX" altLang="es-MX" sz="2400" u="none" dirty="0">
                <a:latin typeface="Times New Roman" panose="02020603050405020304" pitchFamily="18" charset="0"/>
                <a:cs typeface="Times New Roman" panose="02020603050405020304" pitchFamily="18" charset="0"/>
              </a:rPr>
              <a:t> </a:t>
            </a:r>
          </a:p>
          <a:p>
            <a:pPr algn="just" eaLnBrk="1" hangingPunct="1">
              <a:spcBef>
                <a:spcPct val="0"/>
              </a:spcBef>
              <a:buFontTx/>
              <a:buNone/>
              <a:defRPr/>
            </a:pPr>
            <a:r>
              <a:rPr lang="es-MX" altLang="es-MX" sz="2400" u="none" dirty="0">
                <a:latin typeface="Times New Roman" panose="02020603050405020304" pitchFamily="18" charset="0"/>
                <a:cs typeface="Times New Roman" panose="02020603050405020304" pitchFamily="18" charset="0"/>
              </a:rPr>
              <a:t>	El comprender los conceptos básicos del equilibrio químico y el producto de reacciones químicas, por lo tanto, puede ayudarnos a explicar y predecir las concentraciones en los diferentes ambientes de especies inorgánicas y orgánicas en los sistemas terrestre. </a:t>
            </a:r>
          </a:p>
          <a:p>
            <a:pPr algn="just" eaLnBrk="1" hangingPunct="1">
              <a:spcBef>
                <a:spcPct val="0"/>
              </a:spcBef>
              <a:buFontTx/>
              <a:buNone/>
              <a:defRPr/>
            </a:pPr>
            <a:endParaRPr lang="es-MX" altLang="es-MX" sz="2400" u="none" dirty="0">
              <a:latin typeface="Times New Roman" panose="02020603050405020304" pitchFamily="18" charset="0"/>
              <a:cs typeface="Times New Roman" panose="02020603050405020304" pitchFamily="18" charset="0"/>
            </a:endParaRPr>
          </a:p>
          <a:p>
            <a:pPr algn="just" eaLnBrk="1" hangingPunct="1">
              <a:spcBef>
                <a:spcPct val="0"/>
              </a:spcBef>
              <a:buFontTx/>
              <a:buNone/>
              <a:defRPr/>
            </a:pPr>
            <a:r>
              <a:rPr lang="es-MX" altLang="es-MX" sz="2400" u="none" dirty="0">
                <a:latin typeface="Times New Roman" panose="02020603050405020304" pitchFamily="18" charset="0"/>
                <a:cs typeface="Times New Roman" panose="02020603050405020304" pitchFamily="18" charset="0"/>
              </a:rPr>
              <a:t>Para tal propósito ahora abordaremos lo referente a la </a:t>
            </a:r>
            <a:r>
              <a:rPr lang="es-MX" altLang="es-MX" sz="2400" b="1" u="none" dirty="0">
                <a:solidFill>
                  <a:srgbClr val="C00000"/>
                </a:solidFill>
                <a:latin typeface="Times New Roman" panose="02020603050405020304" pitchFamily="18" charset="0"/>
                <a:cs typeface="Times New Roman" panose="02020603050405020304" pitchFamily="18" charset="0"/>
              </a:rPr>
              <a:t>Geoquímica Termodinámica y Equilibrio Químico</a:t>
            </a:r>
          </a:p>
          <a:p>
            <a:pPr algn="just" eaLnBrk="1" hangingPunct="1">
              <a:spcBef>
                <a:spcPct val="0"/>
              </a:spcBef>
              <a:buFontTx/>
              <a:buNone/>
              <a:defRPr/>
            </a:pPr>
            <a:r>
              <a:rPr lang="es-MX" altLang="es-MX" sz="2400" u="none" dirty="0"/>
              <a:t>	</a:t>
            </a:r>
          </a:p>
        </p:txBody>
      </p:sp>
    </p:spTree>
    <p:extLst>
      <p:ext uri="{BB962C8B-B14F-4D97-AF65-F5344CB8AC3E}">
        <p14:creationId xmlns:p14="http://schemas.microsoft.com/office/powerpoint/2010/main" val="750597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2">
            <a:extLst>
              <a:ext uri="{FF2B5EF4-FFF2-40B4-BE49-F238E27FC236}">
                <a16:creationId xmlns:a16="http://schemas.microsoft.com/office/drawing/2014/main" id="{F737E237-C432-4DC4-BDD9-3734AA6A8187}"/>
              </a:ext>
            </a:extLst>
          </p:cNvPr>
          <p:cNvSpPr>
            <a:spLocks noGrp="1"/>
          </p:cNvSpPr>
          <p:nvPr>
            <p:ph idx="1"/>
          </p:nvPr>
        </p:nvSpPr>
        <p:spPr>
          <a:xfrm>
            <a:off x="767973" y="614781"/>
            <a:ext cx="10436182" cy="5472113"/>
          </a:xfrm>
          <a:solidFill>
            <a:schemeClr val="accent1">
              <a:lumMod val="20000"/>
              <a:lumOff val="80000"/>
            </a:schemeClr>
          </a:solidFill>
          <a:ln>
            <a:solidFill>
              <a:schemeClr val="tx1"/>
            </a:solidFill>
            <a:miter lim="800000"/>
            <a:headEnd/>
            <a:tailEnd/>
          </a:ln>
        </p:spPr>
        <p:txBody>
          <a:bodyPr>
            <a:normAutofit lnSpcReduction="10000"/>
          </a:bodyPr>
          <a:lstStyle/>
          <a:p>
            <a:pPr algn="just">
              <a:defRPr/>
            </a:pPr>
            <a:r>
              <a:rPr lang="es-MX" altLang="es-MX" sz="2200" dirty="0">
                <a:latin typeface="Times New Roman" panose="02020603050405020304" pitchFamily="18" charset="0"/>
                <a:cs typeface="Times New Roman" panose="02020603050405020304" pitchFamily="18" charset="0"/>
              </a:rPr>
              <a:t>Con el suficiente tiempo, sustancias químicas en contacto una con otra tienden a alcanzar el equilibrio químico. </a:t>
            </a:r>
            <a:r>
              <a:rPr lang="es-MX" altLang="es-MX" sz="2200" i="1" dirty="0">
                <a:solidFill>
                  <a:srgbClr val="FF0000"/>
                </a:solidFill>
                <a:latin typeface="Times New Roman" panose="02020603050405020304" pitchFamily="18" charset="0"/>
                <a:cs typeface="Times New Roman" panose="02020603050405020304" pitchFamily="18" charset="0"/>
              </a:rPr>
              <a:t>El </a:t>
            </a:r>
            <a:r>
              <a:rPr lang="es-MX" altLang="es-MX" sz="2200" i="1" u="sng" dirty="0">
                <a:solidFill>
                  <a:srgbClr val="FF0000"/>
                </a:solidFill>
                <a:latin typeface="Times New Roman" panose="02020603050405020304" pitchFamily="18" charset="0"/>
                <a:cs typeface="Times New Roman" panose="02020603050405020304" pitchFamily="18" charset="0"/>
              </a:rPr>
              <a:t>equilibrio químico</a:t>
            </a:r>
            <a:r>
              <a:rPr lang="es-MX" altLang="es-MX" sz="2200" i="1" dirty="0">
                <a:solidFill>
                  <a:srgbClr val="FF0000"/>
                </a:solidFill>
                <a:latin typeface="Times New Roman" panose="02020603050405020304" pitchFamily="18" charset="0"/>
                <a:cs typeface="Times New Roman" panose="02020603050405020304" pitchFamily="18" charset="0"/>
              </a:rPr>
              <a:t> es el tiempo-invariante, del estado estable de un sistema cerrado (el estado de mínima energía libre </a:t>
            </a:r>
            <a:r>
              <a:rPr lang="es-MX" altLang="es-MX" sz="2200" i="1" dirty="0" err="1">
                <a:solidFill>
                  <a:srgbClr val="FF0000"/>
                </a:solidFill>
                <a:latin typeface="Times New Roman" panose="02020603050405020304" pitchFamily="18" charset="0"/>
                <a:cs typeface="Times New Roman" panose="02020603050405020304" pitchFamily="18" charset="0"/>
              </a:rPr>
              <a:t>Gibbs</a:t>
            </a:r>
            <a:r>
              <a:rPr lang="es-MX" altLang="es-MX" sz="2200" i="1" dirty="0">
                <a:solidFill>
                  <a:srgbClr val="FF0000"/>
                </a:solidFill>
                <a:latin typeface="Times New Roman" panose="02020603050405020304" pitchFamily="18" charset="0"/>
                <a:cs typeface="Times New Roman" panose="02020603050405020304" pitchFamily="18" charset="0"/>
              </a:rPr>
              <a:t>).</a:t>
            </a:r>
          </a:p>
          <a:p>
            <a:pPr marL="0" indent="0" algn="just">
              <a:buNone/>
              <a:defRPr/>
            </a:pPr>
            <a:endParaRPr lang="es-MX" altLang="es-MX" sz="2200" i="1" dirty="0">
              <a:solidFill>
                <a:srgbClr val="FF0000"/>
              </a:solidFill>
              <a:latin typeface="Times New Roman" panose="02020603050405020304" pitchFamily="18" charset="0"/>
              <a:cs typeface="Times New Roman" panose="02020603050405020304" pitchFamily="18" charset="0"/>
            </a:endParaRPr>
          </a:p>
          <a:p>
            <a:pPr algn="just">
              <a:defRPr/>
            </a:pPr>
            <a:r>
              <a:rPr lang="es-MX" altLang="es-MX" sz="2200" dirty="0">
                <a:latin typeface="Times New Roman" panose="02020603050405020304" pitchFamily="18" charset="0"/>
                <a:cs typeface="Times New Roman" panose="02020603050405020304" pitchFamily="18" charset="0"/>
              </a:rPr>
              <a:t>	Se estudiaran los conceptos de equilibrio químico para conocer la dirección del cambio espontáneo de reacciones químicas en cualquier sistema geológico, especialmente para condiciones de temperatura y presión constantes (</a:t>
            </a:r>
            <a:r>
              <a:rPr lang="es-MX" altLang="es-MX" sz="2200" i="1" dirty="0" err="1">
                <a:latin typeface="Times New Roman" panose="02020603050405020304" pitchFamily="18" charset="0"/>
                <a:cs typeface="Times New Roman" panose="02020603050405020304" pitchFamily="18" charset="0"/>
              </a:rPr>
              <a:t>dT</a:t>
            </a:r>
            <a:r>
              <a:rPr lang="es-MX" altLang="es-MX" sz="2200" i="1" dirty="0">
                <a:latin typeface="Times New Roman" panose="02020603050405020304" pitchFamily="18" charset="0"/>
                <a:cs typeface="Times New Roman" panose="02020603050405020304" pitchFamily="18" charset="0"/>
              </a:rPr>
              <a:t>=0 </a:t>
            </a:r>
            <a:r>
              <a:rPr lang="es-MX" altLang="es-MX" sz="2200" dirty="0">
                <a:latin typeface="Times New Roman" panose="02020603050405020304" pitchFamily="18" charset="0"/>
                <a:cs typeface="Times New Roman" panose="02020603050405020304" pitchFamily="18" charset="0"/>
              </a:rPr>
              <a:t>y </a:t>
            </a:r>
            <a:r>
              <a:rPr lang="es-MX" altLang="es-MX" sz="2200" i="1" dirty="0" err="1">
                <a:latin typeface="Times New Roman" panose="02020603050405020304" pitchFamily="18" charset="0"/>
                <a:cs typeface="Times New Roman" panose="02020603050405020304" pitchFamily="18" charset="0"/>
              </a:rPr>
              <a:t>dP</a:t>
            </a:r>
            <a:r>
              <a:rPr lang="es-MX" altLang="es-MX" sz="2200" i="1" dirty="0">
                <a:latin typeface="Times New Roman" panose="02020603050405020304" pitchFamily="18" charset="0"/>
                <a:cs typeface="Times New Roman" panose="02020603050405020304" pitchFamily="18" charset="0"/>
              </a:rPr>
              <a:t>=0</a:t>
            </a:r>
            <a:r>
              <a:rPr lang="es-MX" altLang="es-MX" sz="2200" dirty="0">
                <a:latin typeface="Times New Roman" panose="02020603050405020304" pitchFamily="18" charset="0"/>
                <a:cs typeface="Times New Roman" panose="02020603050405020304" pitchFamily="18" charset="0"/>
              </a:rPr>
              <a:t>).</a:t>
            </a:r>
          </a:p>
          <a:p>
            <a:pPr algn="just">
              <a:defRPr/>
            </a:pPr>
            <a:endParaRPr lang="es-MX" altLang="es-MX" sz="2200" dirty="0">
              <a:latin typeface="Times New Roman" panose="02020603050405020304" pitchFamily="18" charset="0"/>
              <a:cs typeface="Times New Roman" panose="02020603050405020304" pitchFamily="18" charset="0"/>
            </a:endParaRPr>
          </a:p>
          <a:p>
            <a:pPr algn="just">
              <a:defRPr/>
            </a:pPr>
            <a:r>
              <a:rPr lang="es-MX" altLang="es-MX" sz="2200" dirty="0">
                <a:latin typeface="Times New Roman" panose="02020603050405020304" pitchFamily="18" charset="0"/>
                <a:cs typeface="Times New Roman" panose="02020603050405020304" pitchFamily="18" charset="0"/>
              </a:rPr>
              <a:t>	El interés es poder determinar el estado hipotético de equilibrio de un sistema. </a:t>
            </a:r>
            <a:r>
              <a:rPr lang="es-MX" altLang="es-MX" sz="2200" i="1" u="sng" dirty="0">
                <a:latin typeface="Times New Roman" panose="02020603050405020304" pitchFamily="18" charset="0"/>
                <a:cs typeface="Times New Roman" panose="02020603050405020304" pitchFamily="18" charset="0"/>
              </a:rPr>
              <a:t>El objetivo es predecir las condiciones de equilibrio</a:t>
            </a:r>
            <a:r>
              <a:rPr lang="es-MX" altLang="es-MX" sz="2200" dirty="0">
                <a:latin typeface="Times New Roman" panose="02020603050405020304" pitchFamily="18" charset="0"/>
                <a:cs typeface="Times New Roman" panose="02020603050405020304" pitchFamily="18" charset="0"/>
              </a:rPr>
              <a:t> en diversos sistemas a diferentes temperaturas y presiones </a:t>
            </a:r>
            <a:r>
              <a:rPr lang="es-MX" altLang="es-MX" sz="2200" i="1" u="sng" dirty="0">
                <a:latin typeface="Times New Roman" panose="02020603050405020304" pitchFamily="18" charset="0"/>
                <a:cs typeface="Times New Roman" panose="02020603050405020304" pitchFamily="18" charset="0"/>
              </a:rPr>
              <a:t>sin tener que medirlas</a:t>
            </a:r>
            <a:r>
              <a:rPr lang="es-MX" altLang="es-MX" sz="2200" dirty="0">
                <a:latin typeface="Times New Roman" panose="02020603050405020304" pitchFamily="18" charset="0"/>
                <a:cs typeface="Times New Roman" panose="02020603050405020304" pitchFamily="18" charset="0"/>
              </a:rPr>
              <a:t>.</a:t>
            </a:r>
          </a:p>
          <a:p>
            <a:pPr algn="just">
              <a:defRPr/>
            </a:pPr>
            <a:endParaRPr lang="es-MX" altLang="es-MX" sz="2200" dirty="0">
              <a:latin typeface="Times New Roman" panose="02020603050405020304" pitchFamily="18" charset="0"/>
              <a:cs typeface="Times New Roman" panose="02020603050405020304" pitchFamily="18" charset="0"/>
            </a:endParaRPr>
          </a:p>
          <a:p>
            <a:pPr algn="just">
              <a:defRPr/>
            </a:pPr>
            <a:r>
              <a:rPr lang="es-MX" altLang="es-MX" sz="2200" dirty="0">
                <a:latin typeface="Times New Roman" panose="02020603050405020304" pitchFamily="18" charset="0"/>
                <a:cs typeface="Times New Roman" panose="02020603050405020304" pitchFamily="18" charset="0"/>
              </a:rPr>
              <a:t>	Un sistema es  un grupo de </a:t>
            </a:r>
            <a:r>
              <a:rPr lang="es-MX" altLang="es-MX" sz="2200" i="1" dirty="0">
                <a:latin typeface="Times New Roman" panose="02020603050405020304" pitchFamily="18" charset="0"/>
                <a:cs typeface="Times New Roman" panose="02020603050405020304" pitchFamily="18" charset="0"/>
              </a:rPr>
              <a:t>átomos, minerales, rocas, y/o fluidos en consideración dentro de un solo volumen</a:t>
            </a:r>
            <a:r>
              <a:rPr lang="es-MX" altLang="es-MX" sz="2200" dirty="0">
                <a:latin typeface="Times New Roman" panose="02020603050405020304" pitchFamily="18" charset="0"/>
                <a:cs typeface="Times New Roman" panose="02020603050405020304" pitchFamily="18" charset="0"/>
              </a:rPr>
              <a:t>, los límites del cual pueden ser definidos convenientemente. Un sistema puede ser un grano mineral, una roca, una gota de la lluvia, un suelo pantanoso, un lago, o un acuífero.</a:t>
            </a:r>
          </a:p>
        </p:txBody>
      </p:sp>
    </p:spTree>
    <p:extLst>
      <p:ext uri="{BB962C8B-B14F-4D97-AF65-F5344CB8AC3E}">
        <p14:creationId xmlns:p14="http://schemas.microsoft.com/office/powerpoint/2010/main" val="224814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upo 2">
            <a:extLst>
              <a:ext uri="{FF2B5EF4-FFF2-40B4-BE49-F238E27FC236}">
                <a16:creationId xmlns:a16="http://schemas.microsoft.com/office/drawing/2014/main" id="{2604EA55-DCA5-4AB0-A07B-E794F612A223}"/>
              </a:ext>
            </a:extLst>
          </p:cNvPr>
          <p:cNvGrpSpPr>
            <a:grpSpLocks/>
          </p:cNvGrpSpPr>
          <p:nvPr/>
        </p:nvGrpSpPr>
        <p:grpSpPr bwMode="auto">
          <a:xfrm>
            <a:off x="2640013" y="692151"/>
            <a:ext cx="7275512" cy="5514975"/>
            <a:chOff x="392104" y="188639"/>
            <a:chExt cx="7276240" cy="5514547"/>
          </a:xfrm>
        </p:grpSpPr>
        <p:pic>
          <p:nvPicPr>
            <p:cNvPr id="6147" name="Picture 2" descr="nz159">
              <a:extLst>
                <a:ext uri="{FF2B5EF4-FFF2-40B4-BE49-F238E27FC236}">
                  <a16:creationId xmlns:a16="http://schemas.microsoft.com/office/drawing/2014/main" id="{CCB5C844-0CDA-462B-B399-5D11C92970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88639"/>
              <a:ext cx="7272808" cy="551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7011" name="Text Box 3">
              <a:extLst>
                <a:ext uri="{FF2B5EF4-FFF2-40B4-BE49-F238E27FC236}">
                  <a16:creationId xmlns:a16="http://schemas.microsoft.com/office/drawing/2014/main" id="{1A24C885-7157-46BD-B9F2-076D47FC56D6}"/>
                </a:ext>
              </a:extLst>
            </p:cNvPr>
            <p:cNvSpPr txBox="1">
              <a:spLocks noChangeArrowheads="1"/>
            </p:cNvSpPr>
            <p:nvPr/>
          </p:nvSpPr>
          <p:spPr bwMode="auto">
            <a:xfrm>
              <a:off x="392104" y="5012678"/>
              <a:ext cx="7131764" cy="446052"/>
            </a:xfrm>
            <a:prstGeom prst="rect">
              <a:avLst/>
            </a:prstGeom>
            <a:solidFill>
              <a:srgbClr val="FFFFCC"/>
            </a:solidFill>
            <a:ln w="9525">
              <a:noFill/>
              <a:miter lim="800000"/>
              <a:headEnd/>
              <a:tailEnd/>
            </a:ln>
            <a:effec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defRPr/>
              </a:pPr>
              <a:r>
                <a:rPr lang="es-MX" sz="2300" b="1" u="none" dirty="0">
                  <a:effectLst>
                    <a:outerShdw blurRad="38100" dist="38100" dir="2700000" algn="tl">
                      <a:srgbClr val="FFFFFF"/>
                    </a:outerShdw>
                  </a:effectLst>
                  <a:latin typeface="Times New Roman" pitchFamily="18" charset="0"/>
                </a:rPr>
                <a:t>¡OH NO… ahora… TERMODINAMICA…que miedo</a:t>
              </a:r>
              <a:r>
                <a:rPr lang="en-US" sz="2300" b="1" u="none" dirty="0">
                  <a:effectLst>
                    <a:outerShdw blurRad="38100" dist="38100" dir="2700000" algn="tl">
                      <a:srgbClr val="FFFFFF"/>
                    </a:outerShdw>
                  </a:effectLst>
                  <a:latin typeface="Times New Roman" pitchFamily="18" charset="0"/>
                </a:rPr>
                <a:t>!</a:t>
              </a:r>
            </a:p>
          </p:txBody>
        </p:sp>
      </p:grpSp>
    </p:spTree>
    <p:extLst>
      <p:ext uri="{BB962C8B-B14F-4D97-AF65-F5344CB8AC3E}">
        <p14:creationId xmlns:p14="http://schemas.microsoft.com/office/powerpoint/2010/main" val="3716687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Pece\AppData\Local\Temp\x10sctmp8.png">
            <a:extLst>
              <a:ext uri="{FF2B5EF4-FFF2-40B4-BE49-F238E27FC236}">
                <a16:creationId xmlns:a16="http://schemas.microsoft.com/office/drawing/2014/main" id="{FCE9C43D-85AF-4911-B83C-A6C394A00D2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09198" y="141267"/>
            <a:ext cx="10680855" cy="644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a:extLst>
              <a:ext uri="{FF2B5EF4-FFF2-40B4-BE49-F238E27FC236}">
                <a16:creationId xmlns:a16="http://schemas.microsoft.com/office/drawing/2014/main" id="{B500FFA3-939D-49B4-B310-9E53C43D5CF0}"/>
              </a:ext>
            </a:extLst>
          </p:cNvPr>
          <p:cNvSpPr txBox="1"/>
          <p:nvPr/>
        </p:nvSpPr>
        <p:spPr>
          <a:xfrm>
            <a:off x="4011751" y="1411365"/>
            <a:ext cx="6006308" cy="1384995"/>
          </a:xfrm>
          <a:prstGeom prst="rect">
            <a:avLst/>
          </a:prstGeom>
          <a:solidFill>
            <a:schemeClr val="bg1"/>
          </a:solidFill>
          <a:ln>
            <a:solidFill>
              <a:schemeClr val="tx1"/>
            </a:solidFill>
          </a:ln>
        </p:spPr>
        <p:txBody>
          <a:bodyPr wrap="square" rtlCol="0">
            <a:spAutoFit/>
          </a:bodyPr>
          <a:lstStyle/>
          <a:p>
            <a:pPr algn="just"/>
            <a:r>
              <a:rPr lang="es-ES" sz="2700" i="1" u="none" dirty="0">
                <a:latin typeface="Times New Roman" panose="02020603050405020304" pitchFamily="18" charset="0"/>
                <a:cs typeface="Times New Roman" panose="02020603050405020304" pitchFamily="18" charset="0"/>
              </a:rPr>
              <a:t>Todo matemático sabe que es imposible </a:t>
            </a:r>
          </a:p>
          <a:p>
            <a:pPr algn="just"/>
            <a:r>
              <a:rPr lang="es-ES" sz="2700" i="1" u="none" dirty="0">
                <a:latin typeface="Times New Roman" panose="02020603050405020304" pitchFamily="18" charset="0"/>
                <a:cs typeface="Times New Roman" panose="02020603050405020304" pitchFamily="18" charset="0"/>
              </a:rPr>
              <a:t>entender un curso elemental de  Termodinámica</a:t>
            </a:r>
            <a:endParaRPr lang="es-MX" sz="2700" i="1" u="none"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67AFC59C-A3F1-4738-ABB7-25AD4C5906F0}"/>
              </a:ext>
            </a:extLst>
          </p:cNvPr>
          <p:cNvSpPr txBox="1"/>
          <p:nvPr/>
        </p:nvSpPr>
        <p:spPr>
          <a:xfrm>
            <a:off x="910904" y="3469362"/>
            <a:ext cx="7278354" cy="2677656"/>
          </a:xfrm>
          <a:prstGeom prst="rect">
            <a:avLst/>
          </a:prstGeom>
          <a:solidFill>
            <a:schemeClr val="bg1"/>
          </a:solidFill>
          <a:ln>
            <a:solidFill>
              <a:schemeClr val="tx1"/>
            </a:solidFill>
          </a:ln>
        </p:spPr>
        <p:txBody>
          <a:bodyPr wrap="square" rtlCol="0">
            <a:spAutoFit/>
          </a:bodyPr>
          <a:lstStyle/>
          <a:p>
            <a:pPr algn="just"/>
            <a:r>
              <a:rPr lang="es-ES" sz="2400" u="none" dirty="0">
                <a:latin typeface="Times New Roman" panose="02020603050405020304" pitchFamily="18" charset="0"/>
                <a:cs typeface="Times New Roman" panose="02020603050405020304" pitchFamily="18" charset="0"/>
              </a:rPr>
              <a:t>	“</a:t>
            </a:r>
            <a:r>
              <a:rPr lang="es-ES" sz="2400" i="1" u="none" dirty="0">
                <a:latin typeface="Times New Roman" panose="02020603050405020304" pitchFamily="18" charset="0"/>
                <a:cs typeface="Times New Roman" panose="02020603050405020304" pitchFamily="18" charset="0"/>
              </a:rPr>
              <a:t>La Termodinámica es algo increíble. </a:t>
            </a:r>
          </a:p>
          <a:p>
            <a:pPr algn="just"/>
            <a:r>
              <a:rPr lang="es-ES" sz="2400" b="1" i="1" u="none" dirty="0">
                <a:latin typeface="Times New Roman" panose="02020603050405020304" pitchFamily="18" charset="0"/>
                <a:cs typeface="Times New Roman" panose="02020603050405020304" pitchFamily="18" charset="0"/>
              </a:rPr>
              <a:t>La primera vez</a:t>
            </a:r>
            <a:r>
              <a:rPr lang="es-ES" sz="2400" i="1" u="none" dirty="0">
                <a:latin typeface="Times New Roman" panose="02020603050405020304" pitchFamily="18" charset="0"/>
                <a:cs typeface="Times New Roman" panose="02020603050405020304" pitchFamily="18" charset="0"/>
              </a:rPr>
              <a:t> que la estudias, entiendes casi nada. </a:t>
            </a:r>
          </a:p>
          <a:p>
            <a:pPr algn="just"/>
            <a:r>
              <a:rPr lang="es-ES" sz="2400" b="1" i="1" u="none" dirty="0">
                <a:latin typeface="Times New Roman" panose="02020603050405020304" pitchFamily="18" charset="0"/>
                <a:cs typeface="Times New Roman" panose="02020603050405020304" pitchFamily="18" charset="0"/>
              </a:rPr>
              <a:t>La segunda vez</a:t>
            </a:r>
            <a:r>
              <a:rPr lang="es-ES" sz="2400" i="1" u="none" dirty="0">
                <a:latin typeface="Times New Roman" panose="02020603050405020304" pitchFamily="18" charset="0"/>
                <a:cs typeface="Times New Roman" panose="02020603050405020304" pitchFamily="18" charset="0"/>
              </a:rPr>
              <a:t> crees que la entiendes, menos una o dos pequeñas cosas. </a:t>
            </a:r>
          </a:p>
          <a:p>
            <a:pPr algn="just"/>
            <a:r>
              <a:rPr lang="es-ES" sz="2400" b="1" i="1" u="none" dirty="0">
                <a:latin typeface="Times New Roman" panose="02020603050405020304" pitchFamily="18" charset="0"/>
                <a:cs typeface="Times New Roman" panose="02020603050405020304" pitchFamily="18" charset="0"/>
              </a:rPr>
              <a:t>La tercera vez </a:t>
            </a:r>
            <a:r>
              <a:rPr lang="es-ES" sz="2400" i="1" u="none" dirty="0">
                <a:latin typeface="Times New Roman" panose="02020603050405020304" pitchFamily="18" charset="0"/>
                <a:cs typeface="Times New Roman" panose="02020603050405020304" pitchFamily="18" charset="0"/>
              </a:rPr>
              <a:t>sabes que no la entiendes, pero para entonces estas tan acostumbrado que ya no te molesta mas</a:t>
            </a:r>
            <a:r>
              <a:rPr lang="es-ES" sz="2400" u="none" dirty="0">
                <a:latin typeface="Times New Roman" panose="02020603050405020304" pitchFamily="18" charset="0"/>
                <a:cs typeface="Times New Roman" panose="02020603050405020304" pitchFamily="18" charset="0"/>
              </a:rPr>
              <a:t>”</a:t>
            </a:r>
            <a:endParaRPr lang="es-MX" sz="2400" u="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5346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Pece\AppData\Local\Temp\x10sctmp9.png">
            <a:extLst>
              <a:ext uri="{FF2B5EF4-FFF2-40B4-BE49-F238E27FC236}">
                <a16:creationId xmlns:a16="http://schemas.microsoft.com/office/drawing/2014/main" id="{CFE37C99-B7C7-4D61-9332-B12639E8B1C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63302" y="176214"/>
            <a:ext cx="9659874" cy="637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717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p:cNvGrpSpPr/>
          <p:nvPr/>
        </p:nvGrpSpPr>
        <p:grpSpPr>
          <a:xfrm>
            <a:off x="1319608" y="1042320"/>
            <a:ext cx="9792562" cy="4608512"/>
            <a:chOff x="983432" y="692696"/>
            <a:chExt cx="9792562" cy="4608512"/>
          </a:xfrm>
        </p:grpSpPr>
        <p:pic>
          <p:nvPicPr>
            <p:cNvPr id="2" name="Picture 11" descr="Resultado de imagen para imagenes comicas de la  termodinamica">
              <a:extLst>
                <a:ext uri="{FF2B5EF4-FFF2-40B4-BE49-F238E27FC236}">
                  <a16:creationId xmlns:a16="http://schemas.microsoft.com/office/drawing/2014/main" id="{55A8932D-139D-4842-BC83-71104F1F20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432" y="692696"/>
              <a:ext cx="9792562"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a:extLst>
                <a:ext uri="{FF2B5EF4-FFF2-40B4-BE49-F238E27FC236}">
                  <a16:creationId xmlns:a16="http://schemas.microsoft.com/office/drawing/2014/main" id="{BDD2E9B8-12EF-4B0B-A875-AE7B9F5EC80B}"/>
                </a:ext>
              </a:extLst>
            </p:cNvPr>
            <p:cNvSpPr txBox="1"/>
            <p:nvPr/>
          </p:nvSpPr>
          <p:spPr>
            <a:xfrm>
              <a:off x="3791744" y="1196752"/>
              <a:ext cx="6840760" cy="2585323"/>
            </a:xfrm>
            <a:prstGeom prst="rect">
              <a:avLst/>
            </a:prstGeom>
            <a:solidFill>
              <a:schemeClr val="bg1"/>
            </a:solidFill>
          </p:spPr>
          <p:txBody>
            <a:bodyPr wrap="square" rtlCol="0">
              <a:spAutoFit/>
            </a:bodyPr>
            <a:lstStyle/>
            <a:p>
              <a:pPr algn="just"/>
              <a:r>
                <a:rPr lang="es-ES" sz="2700" u="none" dirty="0">
                  <a:latin typeface="Times New Roman" panose="02020603050405020304" pitchFamily="18" charset="0"/>
                  <a:cs typeface="Times New Roman" panose="02020603050405020304" pitchFamily="18" charset="0"/>
                </a:rPr>
                <a:t>Como lo sabe cualquier padre de un niño pequeño, la conversión de un objeto grande en fragmentos pequeños es significativamente mas fácil que el proceso inverso. (Los físicos incluso le han dado un nombre a este efecto: </a:t>
              </a:r>
              <a:r>
                <a:rPr lang="es-ES" sz="2700" b="1" i="1" dirty="0">
                  <a:latin typeface="Times New Roman" panose="02020603050405020304" pitchFamily="18" charset="0"/>
                  <a:cs typeface="Times New Roman" panose="02020603050405020304" pitchFamily="18" charset="0"/>
                </a:rPr>
                <a:t>segunda ley de la termodinámica</a:t>
              </a:r>
              <a:endParaRPr lang="es-MX" sz="2700" b="1" i="1" dirty="0">
                <a:latin typeface="Times New Roman" panose="02020603050405020304" pitchFamily="18" charset="0"/>
                <a:cs typeface="Times New Roman" panose="02020603050405020304" pitchFamily="18" charset="0"/>
              </a:endParaRPr>
            </a:p>
          </p:txBody>
        </p:sp>
        <p:sp>
          <p:nvSpPr>
            <p:cNvPr id="4" name="Rectángulo 3"/>
            <p:cNvSpPr/>
            <p:nvPr/>
          </p:nvSpPr>
          <p:spPr>
            <a:xfrm>
              <a:off x="8821271" y="4827494"/>
              <a:ext cx="1811233" cy="36307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ln>
                  <a:solidFill>
                    <a:sysClr val="windowText" lastClr="000000"/>
                  </a:solidFill>
                </a:ln>
                <a:solidFill>
                  <a:sysClr val="windowText" lastClr="000000"/>
                </a:solidFill>
              </a:endParaRPr>
            </a:p>
          </p:txBody>
        </p:sp>
      </p:grpSp>
    </p:spTree>
    <p:extLst>
      <p:ext uri="{BB962C8B-B14F-4D97-AF65-F5344CB8AC3E}">
        <p14:creationId xmlns:p14="http://schemas.microsoft.com/office/powerpoint/2010/main" val="1551350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9" descr="Resultado de imagen para imagenes comicas de la  termodinamica">
            <a:extLst>
              <a:ext uri="{FF2B5EF4-FFF2-40B4-BE49-F238E27FC236}">
                <a16:creationId xmlns:a16="http://schemas.microsoft.com/office/drawing/2014/main" id="{1A9BAD6A-2379-4877-8123-8D5CBE922AD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280918" y="4524576"/>
            <a:ext cx="6119882" cy="218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descr="Resultado de imagen para imagenes comicas de la  termodinamica">
            <a:extLst>
              <a:ext uri="{FF2B5EF4-FFF2-40B4-BE49-F238E27FC236}">
                <a16:creationId xmlns:a16="http://schemas.microsoft.com/office/drawing/2014/main" id="{3264221A-B026-42D9-A064-327A2B9FC3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4704" y="905966"/>
            <a:ext cx="5298704" cy="43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o 1"/>
          <p:cNvGrpSpPr/>
          <p:nvPr/>
        </p:nvGrpSpPr>
        <p:grpSpPr>
          <a:xfrm>
            <a:off x="799662" y="160699"/>
            <a:ext cx="4752528" cy="4248472"/>
            <a:chOff x="623392" y="116632"/>
            <a:chExt cx="4752528" cy="4248472"/>
          </a:xfrm>
        </p:grpSpPr>
        <p:sp>
          <p:nvSpPr>
            <p:cNvPr id="6" name="object 6">
              <a:extLst>
                <a:ext uri="{FF2B5EF4-FFF2-40B4-BE49-F238E27FC236}">
                  <a16:creationId xmlns:a16="http://schemas.microsoft.com/office/drawing/2014/main" id="{5B7D2436-23BD-43EF-B3C2-805A94522531}"/>
                </a:ext>
              </a:extLst>
            </p:cNvPr>
            <p:cNvSpPr/>
            <p:nvPr/>
          </p:nvSpPr>
          <p:spPr>
            <a:xfrm>
              <a:off x="623392" y="116632"/>
              <a:ext cx="4752528" cy="4248472"/>
            </a:xfrm>
            <a:prstGeom prst="rect">
              <a:avLst/>
            </a:prstGeom>
            <a:blipFill>
              <a:blip r:embed="rId6" cstate="print"/>
              <a:stretch>
                <a:fillRect/>
              </a:stretch>
            </a:blipFill>
          </p:spPr>
          <p:txBody>
            <a:bodyPr wrap="square" lIns="0" tIns="0" rIns="0" bIns="0" rtlCol="0"/>
            <a:lstStyle/>
            <a:p>
              <a:endParaRPr/>
            </a:p>
          </p:txBody>
        </p:sp>
        <p:sp>
          <p:nvSpPr>
            <p:cNvPr id="5" name="CuadroTexto 4">
              <a:extLst>
                <a:ext uri="{FF2B5EF4-FFF2-40B4-BE49-F238E27FC236}">
                  <a16:creationId xmlns:a16="http://schemas.microsoft.com/office/drawing/2014/main" id="{B72714D8-2066-40AD-B2D3-27C855717558}"/>
                </a:ext>
              </a:extLst>
            </p:cNvPr>
            <p:cNvSpPr txBox="1"/>
            <p:nvPr/>
          </p:nvSpPr>
          <p:spPr>
            <a:xfrm>
              <a:off x="797296" y="3933056"/>
              <a:ext cx="4342856" cy="338554"/>
            </a:xfrm>
            <a:prstGeom prst="rect">
              <a:avLst/>
            </a:prstGeom>
            <a:solidFill>
              <a:schemeClr val="bg1"/>
            </a:solidFill>
          </p:spPr>
          <p:txBody>
            <a:bodyPr wrap="none" rtlCol="0">
              <a:spAutoFit/>
            </a:bodyPr>
            <a:lstStyle/>
            <a:p>
              <a:r>
                <a:rPr lang="es-ES" sz="1600" u="none" dirty="0">
                  <a:latin typeface="Times New Roman" panose="02020603050405020304" pitchFamily="18" charset="0"/>
                  <a:cs typeface="Times New Roman" panose="02020603050405020304" pitchFamily="18" charset="0"/>
                </a:rPr>
                <a:t>“Ahora, en la segunda ley de la termodinámica…”</a:t>
              </a:r>
              <a:endParaRPr lang="es-MX" sz="1600" u="none"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403365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902563" y="225361"/>
            <a:ext cx="3578416" cy="461665"/>
          </a:xfrm>
          <a:prstGeom prst="rect">
            <a:avLst/>
          </a:prstGeom>
          <a:noFill/>
        </p:spPr>
        <p:txBody>
          <a:bodyPr wrap="none" rtlCol="0">
            <a:spAutoFit/>
          </a:bodyPr>
          <a:lstStyle/>
          <a:p>
            <a:r>
              <a:rPr lang="es-ES" sz="2400" dirty="0">
                <a:latin typeface="Times New Roman" panose="02020603050405020304" pitchFamily="18" charset="0"/>
                <a:cs typeface="Times New Roman" panose="02020603050405020304" pitchFamily="18" charset="0"/>
              </a:rPr>
              <a:t>Leyes de la Termodinámica</a:t>
            </a:r>
            <a:endParaRPr lang="en-US" sz="2400" dirty="0">
              <a:latin typeface="Times New Roman" panose="02020603050405020304" pitchFamily="18" charset="0"/>
              <a:cs typeface="Times New Roman" panose="02020603050405020304" pitchFamily="18" charset="0"/>
            </a:endParaRPr>
          </a:p>
        </p:txBody>
      </p:sp>
      <p:sp>
        <p:nvSpPr>
          <p:cNvPr id="5" name="CuadroTexto 4"/>
          <p:cNvSpPr txBox="1"/>
          <p:nvPr/>
        </p:nvSpPr>
        <p:spPr>
          <a:xfrm>
            <a:off x="587236" y="864340"/>
            <a:ext cx="11057916" cy="5447645"/>
          </a:xfrm>
          <a:prstGeom prst="rect">
            <a:avLst/>
          </a:prstGeom>
          <a:noFill/>
        </p:spPr>
        <p:txBody>
          <a:bodyPr wrap="square" rtlCol="0">
            <a:spAutoFit/>
          </a:bodyPr>
          <a:lstStyle/>
          <a:p>
            <a:pPr algn="just"/>
            <a:r>
              <a:rPr lang="es-ES" sz="2000" dirty="0">
                <a:latin typeface="Times New Roman" panose="02020603050405020304" pitchFamily="18" charset="0"/>
                <a:cs typeface="Times New Roman" panose="02020603050405020304" pitchFamily="18" charset="0"/>
              </a:rPr>
              <a:t>La termodinámica es la parte de la física que estudia las transferencias de calor, la conversión de la energía y la capacidad de los sistemas para producir trabajo. Las leyes de la termodinámica explican los comportamientos globales de los sistemas macroscópicos en condición de equilibrio.</a:t>
            </a:r>
          </a:p>
          <a:p>
            <a:pPr algn="just"/>
            <a:endParaRPr lang="es-ES" sz="2000" dirty="0">
              <a:latin typeface="Times New Roman" panose="02020603050405020304" pitchFamily="18" charset="0"/>
              <a:cs typeface="Times New Roman" panose="02020603050405020304" pitchFamily="18" charset="0"/>
            </a:endParaRPr>
          </a:p>
          <a:p>
            <a:pPr algn="just"/>
            <a:r>
              <a:rPr lang="es-ES" sz="2200" b="1" dirty="0">
                <a:latin typeface="Times New Roman" panose="02020603050405020304" pitchFamily="18" charset="0"/>
                <a:cs typeface="Times New Roman" panose="02020603050405020304" pitchFamily="18" charset="0"/>
              </a:rPr>
              <a:t>Ley Cero</a:t>
            </a:r>
            <a:r>
              <a:rPr lang="es-ES" sz="2200" dirty="0">
                <a:latin typeface="Times New Roman" panose="02020603050405020304" pitchFamily="18" charset="0"/>
                <a:cs typeface="Times New Roman" panose="02020603050405020304" pitchFamily="18" charset="0"/>
              </a:rPr>
              <a:t>: </a:t>
            </a:r>
            <a:r>
              <a:rPr lang="es-ES" sz="2000" dirty="0">
                <a:latin typeface="Times New Roman" panose="02020603050405020304" pitchFamily="18" charset="0"/>
                <a:cs typeface="Times New Roman" panose="02020603050405020304" pitchFamily="18" charset="0"/>
              </a:rPr>
              <a:t>Si dos sistemas están en equilibrio con un tercer sistema, los dos primeros también están en equilibrio.</a:t>
            </a:r>
          </a:p>
          <a:p>
            <a:pPr algn="just"/>
            <a:endParaRPr lang="es-ES" sz="2000" dirty="0">
              <a:latin typeface="Times New Roman" panose="02020603050405020304" pitchFamily="18" charset="0"/>
              <a:cs typeface="Times New Roman" panose="02020603050405020304" pitchFamily="18" charset="0"/>
            </a:endParaRPr>
          </a:p>
          <a:p>
            <a:pPr algn="just"/>
            <a:r>
              <a:rPr lang="es-ES" sz="2200" b="1" dirty="0">
                <a:latin typeface="Times New Roman" panose="02020603050405020304" pitchFamily="18" charset="0"/>
                <a:cs typeface="Times New Roman" panose="02020603050405020304" pitchFamily="18" charset="0"/>
              </a:rPr>
              <a:t>Primera Ley</a:t>
            </a:r>
            <a:r>
              <a:rPr lang="es-ES" sz="2000" dirty="0">
                <a:latin typeface="Times New Roman" panose="02020603050405020304" pitchFamily="18" charset="0"/>
                <a:cs typeface="Times New Roman" panose="02020603050405020304" pitchFamily="18" charset="0"/>
              </a:rPr>
              <a:t>: La energía no puede ser creada ni destruida, solo puede cambiar de forma.</a:t>
            </a:r>
          </a:p>
          <a:p>
            <a:pPr algn="just"/>
            <a:endParaRPr lang="es-ES" sz="2000" dirty="0">
              <a:latin typeface="Times New Roman" panose="02020603050405020304" pitchFamily="18" charset="0"/>
              <a:cs typeface="Times New Roman" panose="02020603050405020304" pitchFamily="18" charset="0"/>
            </a:endParaRPr>
          </a:p>
          <a:p>
            <a:pPr algn="just"/>
            <a:r>
              <a:rPr lang="es-ES" sz="2200" b="1" dirty="0">
                <a:latin typeface="Times New Roman" panose="02020603050405020304" pitchFamily="18" charset="0"/>
                <a:cs typeface="Times New Roman" panose="02020603050405020304" pitchFamily="18" charset="0"/>
              </a:rPr>
              <a:t>Segunda Ley</a:t>
            </a:r>
            <a:r>
              <a:rPr lang="es-ES" sz="2200" dirty="0">
                <a:latin typeface="Times New Roman" panose="02020603050405020304" pitchFamily="18" charset="0"/>
                <a:cs typeface="Times New Roman" panose="02020603050405020304" pitchFamily="18" charset="0"/>
              </a:rPr>
              <a:t>:  </a:t>
            </a:r>
            <a:r>
              <a:rPr lang="es-ES" sz="2000" dirty="0">
                <a:latin typeface="Times New Roman" panose="02020603050405020304" pitchFamily="18" charset="0"/>
                <a:cs typeface="Times New Roman" panose="02020603050405020304" pitchFamily="18" charset="0"/>
              </a:rPr>
              <a:t>La Entropía (aleatoriedad y desorden) en un sistema puede mantenerse o aumentar pero no puede disminuir.</a:t>
            </a:r>
          </a:p>
          <a:p>
            <a:pPr algn="just"/>
            <a:endParaRPr lang="es-ES" sz="2000" dirty="0">
              <a:latin typeface="Times New Roman" panose="02020603050405020304" pitchFamily="18" charset="0"/>
              <a:cs typeface="Times New Roman" panose="02020603050405020304" pitchFamily="18" charset="0"/>
            </a:endParaRPr>
          </a:p>
          <a:p>
            <a:pPr algn="just"/>
            <a:r>
              <a:rPr lang="es-ES" sz="2200" b="1" dirty="0">
                <a:latin typeface="Times New Roman" panose="02020603050405020304" pitchFamily="18" charset="0"/>
                <a:cs typeface="Times New Roman" panose="02020603050405020304" pitchFamily="18" charset="0"/>
              </a:rPr>
              <a:t>Tercera Ley</a:t>
            </a:r>
            <a:r>
              <a:rPr lang="es-ES" sz="2200" dirty="0">
                <a:latin typeface="Times New Roman" panose="02020603050405020304" pitchFamily="18" charset="0"/>
                <a:cs typeface="Times New Roman" panose="02020603050405020304" pitchFamily="18" charset="0"/>
              </a:rPr>
              <a:t>: </a:t>
            </a:r>
            <a:r>
              <a:rPr lang="es-ES" sz="2000" dirty="0">
                <a:latin typeface="Times New Roman" panose="02020603050405020304" pitchFamily="18" charset="0"/>
                <a:cs typeface="Times New Roman" panose="02020603050405020304" pitchFamily="18" charset="0"/>
              </a:rPr>
              <a:t>Al disminuir la temperatura y alcanzar el cero absoluto (0 </a:t>
            </a:r>
            <a:r>
              <a:rPr lang="es-ES" sz="2000" dirty="0" err="1">
                <a:latin typeface="Times New Roman" panose="02020603050405020304" pitchFamily="18" charset="0"/>
                <a:cs typeface="Times New Roman" panose="02020603050405020304" pitchFamily="18" charset="0"/>
              </a:rPr>
              <a:t>°K</a:t>
            </a:r>
            <a:r>
              <a:rPr lang="es-ES" sz="2000" dirty="0">
                <a:latin typeface="Times New Roman" panose="02020603050405020304" pitchFamily="18" charset="0"/>
                <a:cs typeface="Times New Roman" panose="02020603050405020304" pitchFamily="18" charset="0"/>
              </a:rPr>
              <a:t> o -273.15 °C) la entropía se acerca a cero</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La temperatura es  la cuantificación  del movimiento de los átomos y/o moléculas, a mayor temperatura mayor velocidad de movimiento. De no haber movimiento no hay desorden.</a:t>
            </a:r>
          </a:p>
        </p:txBody>
      </p:sp>
    </p:spTree>
    <p:extLst>
      <p:ext uri="{BB962C8B-B14F-4D97-AF65-F5344CB8AC3E}">
        <p14:creationId xmlns:p14="http://schemas.microsoft.com/office/powerpoint/2010/main" val="4279158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D90A34C5-83BA-4D86-A57D-DC52B52DA02D}"/>
              </a:ext>
            </a:extLst>
          </p:cNvPr>
          <p:cNvSpPr/>
          <p:nvPr/>
        </p:nvSpPr>
        <p:spPr>
          <a:xfrm>
            <a:off x="191344" y="332656"/>
            <a:ext cx="5400600" cy="6192688"/>
          </a:xfrm>
          <a:prstGeom prst="rect">
            <a:avLst/>
          </a:prstGeom>
          <a:blipFill>
            <a:blip r:embed="rId2" cstate="print"/>
            <a:stretch>
              <a:fillRect/>
            </a:stretch>
          </a:blipFill>
        </p:spPr>
        <p:txBody>
          <a:bodyPr wrap="square" lIns="0" tIns="0" rIns="0" bIns="0" rtlCol="0"/>
          <a:lstStyle/>
          <a:p>
            <a:endParaRPr/>
          </a:p>
        </p:txBody>
      </p:sp>
      <p:sp>
        <p:nvSpPr>
          <p:cNvPr id="3" name="object 3">
            <a:extLst>
              <a:ext uri="{FF2B5EF4-FFF2-40B4-BE49-F238E27FC236}">
                <a16:creationId xmlns:a16="http://schemas.microsoft.com/office/drawing/2014/main" id="{D6348856-E834-41F0-A39C-762D559B88CC}"/>
              </a:ext>
            </a:extLst>
          </p:cNvPr>
          <p:cNvSpPr/>
          <p:nvPr/>
        </p:nvSpPr>
        <p:spPr>
          <a:xfrm>
            <a:off x="6096000" y="980728"/>
            <a:ext cx="5328592" cy="4968552"/>
          </a:xfrm>
          <a:prstGeom prst="rect">
            <a:avLst/>
          </a:prstGeom>
          <a:blipFill>
            <a:blip r:embed="rId3" cstate="print"/>
            <a:stretch>
              <a:fillRect/>
            </a:stretch>
          </a:blipFill>
        </p:spPr>
        <p:txBody>
          <a:bodyPr wrap="square" lIns="0" tIns="0" rIns="0" bIns="0" rtlCol="0"/>
          <a:lstStyle/>
          <a:p>
            <a:endParaRPr/>
          </a:p>
        </p:txBody>
      </p:sp>
      <p:sp>
        <p:nvSpPr>
          <p:cNvPr id="4" name="CuadroTexto 3">
            <a:extLst>
              <a:ext uri="{FF2B5EF4-FFF2-40B4-BE49-F238E27FC236}">
                <a16:creationId xmlns:a16="http://schemas.microsoft.com/office/drawing/2014/main" id="{C0F90340-45D2-4B3C-AFF1-EFA12EAFA01B}"/>
              </a:ext>
            </a:extLst>
          </p:cNvPr>
          <p:cNvSpPr txBox="1"/>
          <p:nvPr/>
        </p:nvSpPr>
        <p:spPr>
          <a:xfrm>
            <a:off x="6168008" y="980728"/>
            <a:ext cx="4608512" cy="646331"/>
          </a:xfrm>
          <a:prstGeom prst="rect">
            <a:avLst/>
          </a:prstGeom>
          <a:solidFill>
            <a:schemeClr val="bg1"/>
          </a:solidFill>
        </p:spPr>
        <p:txBody>
          <a:bodyPr wrap="square" rtlCol="0">
            <a:spAutoFit/>
          </a:bodyPr>
          <a:lstStyle/>
          <a:p>
            <a:pPr algn="just"/>
            <a:r>
              <a:rPr lang="es-ES" sz="1200" u="none" dirty="0">
                <a:latin typeface="Times New Roman" panose="02020603050405020304" pitchFamily="18" charset="0"/>
                <a:cs typeface="Times New Roman" panose="02020603050405020304" pitchFamily="18" charset="0"/>
              </a:rPr>
              <a:t>La evolución es imposible. La segunda ley de la termodinámica dice que el caos siempre aumenta con el tiempo.  Si el caos siempre aumenta, ¿cómo se pasa de las rocas a los seres conscientes?    </a:t>
            </a:r>
            <a:endParaRPr lang="es-MX" sz="1200" u="none"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0308A9C7-FC07-4E19-B6DD-35997354D5ED}"/>
              </a:ext>
            </a:extLst>
          </p:cNvPr>
          <p:cNvSpPr txBox="1"/>
          <p:nvPr/>
        </p:nvSpPr>
        <p:spPr>
          <a:xfrm>
            <a:off x="6168008" y="3141838"/>
            <a:ext cx="2088232" cy="738664"/>
          </a:xfrm>
          <a:prstGeom prst="rect">
            <a:avLst/>
          </a:prstGeom>
          <a:solidFill>
            <a:schemeClr val="bg1"/>
          </a:solidFill>
        </p:spPr>
        <p:txBody>
          <a:bodyPr wrap="square">
            <a:spAutoFit/>
          </a:bodyPr>
          <a:lstStyle/>
          <a:p>
            <a:r>
              <a:rPr lang="es-ES" sz="1400" b="0" i="0" u="none" dirty="0">
                <a:solidFill>
                  <a:srgbClr val="202124"/>
                </a:solidFill>
                <a:effectLst/>
                <a:latin typeface="Times New Roman" panose="02020603050405020304" pitchFamily="18" charset="0"/>
                <a:cs typeface="Times New Roman" panose="02020603050405020304" pitchFamily="18" charset="0"/>
              </a:rPr>
              <a:t>Ha considerado obtener una concepción más ordenada de la física?</a:t>
            </a:r>
            <a:endParaRPr lang="es-MX" sz="1400" u="none" dirty="0">
              <a:latin typeface="Times New Roman" panose="02020603050405020304" pitchFamily="18" charset="0"/>
              <a:cs typeface="Times New Roman" panose="02020603050405020304" pitchFamily="18" charset="0"/>
            </a:endParaRPr>
          </a:p>
        </p:txBody>
      </p:sp>
      <p:sp>
        <p:nvSpPr>
          <p:cNvPr id="7" name="Rectangle 1">
            <a:extLst>
              <a:ext uri="{FF2B5EF4-FFF2-40B4-BE49-F238E27FC236}">
                <a16:creationId xmlns:a16="http://schemas.microsoft.com/office/drawing/2014/main" id="{5D71B141-3B13-4587-8DBD-FC53AD59BCB5}"/>
              </a:ext>
            </a:extLst>
          </p:cNvPr>
          <p:cNvSpPr>
            <a:spLocks noChangeArrowheads="1"/>
          </p:cNvSpPr>
          <p:nvPr/>
        </p:nvSpPr>
        <p:spPr bwMode="auto">
          <a:xfrm>
            <a:off x="8768610" y="3384774"/>
            <a:ext cx="1586936" cy="46680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600" b="0" i="0" u="none" strike="noStrike" cap="none" normalizeH="0" baseline="0" dirty="0">
                <a:ln>
                  <a:noFill/>
                </a:ln>
                <a:solidFill>
                  <a:srgbClr val="202124"/>
                </a:solidFill>
                <a:effectLst/>
                <a:latin typeface="Times New Roman" panose="02020603050405020304" pitchFamily="18" charset="0"/>
                <a:cs typeface="Times New Roman" panose="02020603050405020304" pitchFamily="18" charset="0"/>
              </a:rPr>
              <a:t>Te lo acabo de decir es imposible</a:t>
            </a:r>
            <a:r>
              <a:rPr kumimoji="0" lang="es-ES" altLang="es-MX"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624063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B97623EE-7A66-4FFA-9816-1B41BA7D9F71}"/>
              </a:ext>
            </a:extLst>
          </p:cNvPr>
          <p:cNvSpPr>
            <a:spLocks noGrp="1" noChangeArrowheads="1"/>
          </p:cNvSpPr>
          <p:nvPr>
            <p:ph type="title" idx="4294967295"/>
          </p:nvPr>
        </p:nvSpPr>
        <p:spPr>
          <a:xfrm>
            <a:off x="3765872" y="229022"/>
            <a:ext cx="4443561" cy="514350"/>
          </a:xfrm>
          <a:solidFill>
            <a:schemeClr val="bg1"/>
          </a:solidFill>
          <a:ln>
            <a:solidFill>
              <a:srgbClr val="00B050"/>
            </a:solidFill>
            <a:miter lim="800000"/>
            <a:headEnd/>
            <a:tailEnd/>
          </a:ln>
        </p:spPr>
        <p:txBody>
          <a:bodyPr vert="horz" wrap="square" lIns="92075" tIns="46038" rIns="92075" bIns="46038" numCol="1" anchor="ctr" anchorCtr="0" compatLnSpc="1">
            <a:prstTxWarp prst="textNoShape">
              <a:avLst/>
            </a:prstTxWarp>
            <a:normAutofit fontScale="90000"/>
          </a:bodyPr>
          <a:lstStyle/>
          <a:p>
            <a:pPr eaLnBrk="1" hangingPunct="1"/>
            <a:r>
              <a:rPr lang="es-MX" altLang="es-MX" sz="3200">
                <a:solidFill>
                  <a:srgbClr val="0000FF"/>
                </a:solidFill>
              </a:rPr>
              <a:t>Geoquímica-Termodinámica</a:t>
            </a:r>
          </a:p>
        </p:txBody>
      </p:sp>
      <p:sp>
        <p:nvSpPr>
          <p:cNvPr id="12291" name="Rectangle 7">
            <a:extLst>
              <a:ext uri="{FF2B5EF4-FFF2-40B4-BE49-F238E27FC236}">
                <a16:creationId xmlns:a16="http://schemas.microsoft.com/office/drawing/2014/main" id="{0FC82A45-58E8-400C-822B-EA11673ED024}"/>
              </a:ext>
            </a:extLst>
          </p:cNvPr>
          <p:cNvSpPr>
            <a:spLocks noChangeArrowheads="1"/>
          </p:cNvSpPr>
          <p:nvPr/>
        </p:nvSpPr>
        <p:spPr bwMode="auto">
          <a:xfrm>
            <a:off x="1690285" y="1736463"/>
            <a:ext cx="8594725" cy="990600"/>
          </a:xfrm>
          <a:prstGeom prst="rect">
            <a:avLst/>
          </a:prstGeom>
          <a:solidFill>
            <a:schemeClr val="bg1"/>
          </a:solidFill>
          <a:ln w="9525">
            <a:solidFill>
              <a:srgbClr val="005696"/>
            </a:solidFill>
            <a:miter lim="800000"/>
            <a:headEnd/>
            <a:tailEnd/>
          </a:ln>
        </p:spPr>
        <p:txBody>
          <a:bodyPr lIns="92075" tIns="46038" rIns="92075" bIns="46038"/>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Clr>
                <a:srgbClr val="FF33CC"/>
              </a:buClr>
              <a:buSzPct val="50000"/>
              <a:buFont typeface="Monotype Sorts" panose="01010601010101010101" pitchFamily="2" charset="2"/>
              <a:buNone/>
            </a:pPr>
            <a:r>
              <a:rPr lang="es-MX" altLang="es-MX" u="none" dirty="0">
                <a:solidFill>
                  <a:srgbClr val="0000FF"/>
                </a:solidFill>
                <a:latin typeface="Times New Roman" panose="02020603050405020304" pitchFamily="18" charset="0"/>
                <a:sym typeface="Symbol" panose="05050102010706020507" pitchFamily="18" charset="2"/>
              </a:rPr>
              <a:t>Los sistemas naturales siempre tienden hacia los estados  de mínima energía</a:t>
            </a:r>
          </a:p>
        </p:txBody>
      </p:sp>
      <p:sp>
        <p:nvSpPr>
          <p:cNvPr id="2" name="Rectángulo 1">
            <a:extLst>
              <a:ext uri="{FF2B5EF4-FFF2-40B4-BE49-F238E27FC236}">
                <a16:creationId xmlns:a16="http://schemas.microsoft.com/office/drawing/2014/main" id="{06730BB1-D5CE-411F-858C-01C7C848E6ED}"/>
              </a:ext>
            </a:extLst>
          </p:cNvPr>
          <p:cNvSpPr/>
          <p:nvPr/>
        </p:nvSpPr>
        <p:spPr>
          <a:xfrm>
            <a:off x="783806" y="3000747"/>
            <a:ext cx="10646194" cy="3455177"/>
          </a:xfrm>
          <a:prstGeom prst="rect">
            <a:avLst/>
          </a:prstGeom>
          <a:solidFill>
            <a:schemeClr val="bg1"/>
          </a:solidFill>
          <a:ln>
            <a:solidFill>
              <a:schemeClr val="tx1"/>
            </a:solidFill>
          </a:ln>
        </p:spPr>
        <p:txBody>
          <a:bodyPr wrap="square">
            <a:spAutoFit/>
          </a:bodyPr>
          <a:lstStyle/>
          <a:p>
            <a:pPr algn="ctr">
              <a:lnSpc>
                <a:spcPct val="107000"/>
              </a:lnSpc>
              <a:spcAft>
                <a:spcPts val="800"/>
              </a:spcAft>
              <a:defRPr/>
            </a:pPr>
            <a:r>
              <a:rPr lang="es-MX" dirty="0">
                <a:latin typeface="Times New Roman" panose="02020603050405020304" pitchFamily="18" charset="0"/>
                <a:ea typeface="Calibri" panose="020F0502020204030204" pitchFamily="34" charset="0"/>
                <a:cs typeface="Times New Roman" panose="02020603050405020304" pitchFamily="18" charset="0"/>
              </a:rPr>
              <a:t>TERMODINAMICA</a:t>
            </a:r>
            <a:endParaRPr lang="es-MX"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0"/>
              </a:spcAft>
              <a:buFont typeface="+mj-lt"/>
              <a:buAutoNum type="arabicParenR"/>
              <a:defRPr/>
            </a:pPr>
            <a:r>
              <a:rPr lang="es-MX" sz="2000" u="none" dirty="0">
                <a:latin typeface="Times New Roman" panose="02020603050405020304" pitchFamily="18" charset="0"/>
                <a:ea typeface="Calibri" panose="020F0502020204030204" pitchFamily="34" charset="0"/>
                <a:cs typeface="Times New Roman" panose="02020603050405020304" pitchFamily="18" charset="0"/>
              </a:rPr>
              <a:t>Colección de ideas, axiomas, postulados y leyes que conducen a ecuaciones diferenciales que especifican </a:t>
            </a:r>
            <a:r>
              <a:rPr lang="es-MX" sz="2000" dirty="0">
                <a:latin typeface="Times New Roman" panose="02020603050405020304" pitchFamily="18" charset="0"/>
                <a:ea typeface="Calibri" panose="020F0502020204030204" pitchFamily="34" charset="0"/>
                <a:cs typeface="Times New Roman" panose="02020603050405020304" pitchFamily="18" charset="0"/>
              </a:rPr>
              <a:t>“</a:t>
            </a:r>
            <a:r>
              <a:rPr lang="es-MX" sz="2000" b="1" i="1" dirty="0">
                <a:latin typeface="Times New Roman" panose="02020603050405020304" pitchFamily="18" charset="0"/>
                <a:ea typeface="Calibri" panose="020F0502020204030204" pitchFamily="34" charset="0"/>
                <a:cs typeface="Times New Roman" panose="02020603050405020304" pitchFamily="18" charset="0"/>
              </a:rPr>
              <a:t>cambios</a:t>
            </a:r>
            <a:r>
              <a:rPr lang="es-MX" sz="2000" dirty="0">
                <a:latin typeface="Times New Roman" panose="02020603050405020304" pitchFamily="18" charset="0"/>
                <a:ea typeface="Calibri" panose="020F0502020204030204" pitchFamily="34" charset="0"/>
                <a:cs typeface="Times New Roman" panose="02020603050405020304" pitchFamily="18" charset="0"/>
              </a:rPr>
              <a:t>”</a:t>
            </a:r>
            <a:r>
              <a:rPr lang="es-MX" sz="2000" u="none" dirty="0">
                <a:latin typeface="Times New Roman" panose="02020603050405020304" pitchFamily="18" charset="0"/>
                <a:ea typeface="Calibri" panose="020F0502020204030204" pitchFamily="34" charset="0"/>
                <a:cs typeface="Times New Roman" panose="02020603050405020304" pitchFamily="18" charset="0"/>
              </a:rPr>
              <a:t> en sistemas dinámicos que involucran </a:t>
            </a:r>
            <a:r>
              <a:rPr lang="es-MX" sz="2000" b="1" i="1" u="none" dirty="0">
                <a:latin typeface="Times New Roman" panose="02020603050405020304" pitchFamily="18" charset="0"/>
                <a:ea typeface="Calibri" panose="020F0502020204030204" pitchFamily="34" charset="0"/>
                <a:cs typeface="Times New Roman" panose="02020603050405020304" pitchFamily="18" charset="0"/>
              </a:rPr>
              <a:t>flujos de calor</a:t>
            </a:r>
            <a:r>
              <a:rPr lang="es-MX" sz="2000" u="none" dirty="0">
                <a:latin typeface="Times New Roman" panose="02020603050405020304" pitchFamily="18" charset="0"/>
                <a:ea typeface="Calibri" panose="020F0502020204030204" pitchFamily="34" charset="0"/>
                <a:cs typeface="Times New Roman" panose="02020603050405020304" pitchFamily="18" charset="0"/>
              </a:rPr>
              <a:t> (</a:t>
            </a:r>
            <a:r>
              <a:rPr lang="es-MX" sz="2000" i="1" u="none" dirty="0" err="1">
                <a:latin typeface="Times New Roman" panose="02020603050405020304" pitchFamily="18" charset="0"/>
                <a:ea typeface="Calibri" panose="020F0502020204030204" pitchFamily="34" charset="0"/>
                <a:cs typeface="Times New Roman" panose="02020603050405020304" pitchFamily="18" charset="0"/>
              </a:rPr>
              <a:t>dq</a:t>
            </a:r>
            <a:r>
              <a:rPr lang="es-MX" sz="2000" u="none" dirty="0">
                <a:latin typeface="Times New Roman" panose="02020603050405020304" pitchFamily="18" charset="0"/>
                <a:ea typeface="Calibri" panose="020F0502020204030204" pitchFamily="34" charset="0"/>
                <a:cs typeface="Times New Roman" panose="02020603050405020304" pitchFamily="18" charset="0"/>
              </a:rPr>
              <a:t>) y cambios en el contenido energético (</a:t>
            </a:r>
            <a:r>
              <a:rPr lang="es-MX" sz="2000" i="1" u="none" dirty="0" err="1">
                <a:latin typeface="Times New Roman" panose="02020603050405020304" pitchFamily="18" charset="0"/>
                <a:ea typeface="Calibri" panose="020F0502020204030204" pitchFamily="34" charset="0"/>
                <a:cs typeface="Times New Roman" panose="02020603050405020304" pitchFamily="18" charset="0"/>
              </a:rPr>
              <a:t>dE</a:t>
            </a:r>
            <a:r>
              <a:rPr lang="es-MX" sz="2000" u="none" dirty="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0"/>
              </a:spcAft>
              <a:defRPr/>
            </a:pPr>
            <a:endParaRPr lang="es-MX" sz="2000" u="none"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7000"/>
              </a:lnSpc>
              <a:spcAft>
                <a:spcPts val="0"/>
              </a:spcAft>
              <a:buFont typeface="+mj-lt"/>
              <a:buAutoNum type="arabicParenR"/>
              <a:defRPr/>
            </a:pPr>
            <a:r>
              <a:rPr lang="es-MX" sz="2000" u="none" dirty="0">
                <a:latin typeface="Times New Roman" panose="02020603050405020304" pitchFamily="18" charset="0"/>
                <a:ea typeface="Calibri" panose="020F0502020204030204" pitchFamily="34" charset="0"/>
                <a:cs typeface="Times New Roman" panose="02020603050405020304" pitchFamily="18" charset="0"/>
              </a:rPr>
              <a:t>La termodinámica introduce el concepto de </a:t>
            </a:r>
            <a:r>
              <a:rPr lang="es-MX" sz="2000" b="1" i="1" dirty="0">
                <a:latin typeface="Times New Roman" panose="02020603050405020304" pitchFamily="18" charset="0"/>
                <a:ea typeface="Calibri" panose="020F0502020204030204" pitchFamily="34" charset="0"/>
                <a:cs typeface="Times New Roman" panose="02020603050405020304" pitchFamily="18" charset="0"/>
              </a:rPr>
              <a:t>temperatura</a:t>
            </a:r>
            <a:r>
              <a:rPr lang="es-MX" sz="2000" u="none" dirty="0">
                <a:latin typeface="Times New Roman" panose="02020603050405020304" pitchFamily="18" charset="0"/>
                <a:ea typeface="Calibri" panose="020F0502020204030204" pitchFamily="34" charset="0"/>
                <a:cs typeface="Times New Roman" panose="02020603050405020304" pitchFamily="18" charset="0"/>
              </a:rPr>
              <a:t>, ausente en otras ramas de la física como la mecánica clásica.</a:t>
            </a:r>
          </a:p>
          <a:p>
            <a:pPr algn="just">
              <a:lnSpc>
                <a:spcPct val="107000"/>
              </a:lnSpc>
              <a:spcAft>
                <a:spcPts val="0"/>
              </a:spcAft>
              <a:defRPr/>
            </a:pPr>
            <a:endParaRPr lang="es-MX" sz="2000" u="none"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arenR"/>
              <a:defRPr/>
            </a:pPr>
            <a:r>
              <a:rPr lang="es-MX" sz="2000" u="none" dirty="0">
                <a:latin typeface="Times New Roman" panose="02020603050405020304" pitchFamily="18" charset="0"/>
                <a:ea typeface="Calibri" panose="020F0502020204030204" pitchFamily="34" charset="0"/>
                <a:cs typeface="Times New Roman" panose="02020603050405020304" pitchFamily="18" charset="0"/>
              </a:rPr>
              <a:t>La termodinámica clásica se encarga de estudiar </a:t>
            </a:r>
            <a:r>
              <a:rPr lang="es-MX" sz="2000" b="1" i="1" dirty="0">
                <a:latin typeface="Times New Roman" panose="02020603050405020304" pitchFamily="18" charset="0"/>
                <a:ea typeface="Calibri" panose="020F0502020204030204" pitchFamily="34" charset="0"/>
                <a:cs typeface="Times New Roman" panose="02020603050405020304" pitchFamily="18" charset="0"/>
              </a:rPr>
              <a:t>los estados de equilibrio, centrándose solo en las condiciones</a:t>
            </a:r>
            <a:r>
              <a:rPr lang="es-MX" sz="2000" i="1" u="none" dirty="0">
                <a:latin typeface="Times New Roman" panose="02020603050405020304" pitchFamily="18" charset="0"/>
                <a:ea typeface="Calibri" panose="020F0502020204030204" pitchFamily="34" charset="0"/>
                <a:cs typeface="Times New Roman" panose="02020603050405020304" pitchFamily="18" charset="0"/>
              </a:rPr>
              <a:t> </a:t>
            </a:r>
            <a:r>
              <a:rPr lang="es-MX" sz="2000" b="1" i="1" u="none"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iniciales</a:t>
            </a:r>
            <a:r>
              <a:rPr lang="es-MX" sz="2000" i="1" u="none" dirty="0">
                <a:latin typeface="Times New Roman" panose="02020603050405020304" pitchFamily="18" charset="0"/>
                <a:ea typeface="Calibri" panose="020F0502020204030204" pitchFamily="34" charset="0"/>
                <a:cs typeface="Times New Roman" panose="02020603050405020304" pitchFamily="18" charset="0"/>
              </a:rPr>
              <a:t> y </a:t>
            </a:r>
            <a:r>
              <a:rPr lang="es-MX" sz="2000" b="1" i="1" u="none"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finales</a:t>
            </a:r>
            <a:r>
              <a:rPr lang="es-MX" sz="2000" u="none" dirty="0">
                <a:latin typeface="Times New Roman" panose="02020603050405020304" pitchFamily="18" charset="0"/>
                <a:ea typeface="Calibri" panose="020F0502020204030204" pitchFamily="34" charset="0"/>
                <a:cs typeface="Times New Roman" panose="02020603050405020304" pitchFamily="18" charset="0"/>
              </a:rPr>
              <a:t>, y no en los procesos involucrados en la evolución entre estados.</a:t>
            </a:r>
          </a:p>
        </p:txBody>
      </p:sp>
      <p:sp>
        <p:nvSpPr>
          <p:cNvPr id="12293" name="Rectángulo 2">
            <a:extLst>
              <a:ext uri="{FF2B5EF4-FFF2-40B4-BE49-F238E27FC236}">
                <a16:creationId xmlns:a16="http://schemas.microsoft.com/office/drawing/2014/main" id="{22BD6590-6CEB-4D17-A1FF-5F7F5D686CAC}"/>
              </a:ext>
            </a:extLst>
          </p:cNvPr>
          <p:cNvSpPr>
            <a:spLocks noChangeArrowheads="1"/>
          </p:cNvSpPr>
          <p:nvPr/>
        </p:nvSpPr>
        <p:spPr bwMode="auto">
          <a:xfrm>
            <a:off x="2639611" y="932554"/>
            <a:ext cx="6696075" cy="530225"/>
          </a:xfrm>
          <a:prstGeom prst="rect">
            <a:avLst/>
          </a:prstGeom>
          <a:solidFill>
            <a:schemeClr val="bg1"/>
          </a:solidFill>
          <a:ln w="9525">
            <a:solidFill>
              <a:srgbClr val="FF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07000"/>
              </a:lnSpc>
              <a:spcBef>
                <a:spcPct val="0"/>
              </a:spcBef>
              <a:spcAft>
                <a:spcPts val="800"/>
              </a:spcAft>
              <a:buNone/>
            </a:pPr>
            <a:r>
              <a:rPr lang="es-MX" altLang="es-MX" sz="2800" u="none">
                <a:solidFill>
                  <a:srgbClr val="FF0000"/>
                </a:solidFill>
                <a:latin typeface="Times New Roman" panose="02020603050405020304" pitchFamily="18" charset="0"/>
                <a:ea typeface="Calibri" panose="020F0502020204030204" pitchFamily="34" charset="0"/>
                <a:cs typeface="Times New Roman" panose="02020603050405020304" pitchFamily="18" charset="0"/>
              </a:rPr>
              <a:t>Termodinámica de la Tierra:  Introducción</a:t>
            </a:r>
            <a:endParaRPr lang="es-MX" altLang="es-MX" sz="2800" u="none">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0609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
            <a:extLst>
              <a:ext uri="{FF2B5EF4-FFF2-40B4-BE49-F238E27FC236}">
                <a16:creationId xmlns:a16="http://schemas.microsoft.com/office/drawing/2014/main" id="{4396747B-9585-4339-8478-1A095AFA43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5914" y="1484314"/>
            <a:ext cx="6624637" cy="50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339" name="Rectángulo 2">
            <a:extLst>
              <a:ext uri="{FF2B5EF4-FFF2-40B4-BE49-F238E27FC236}">
                <a16:creationId xmlns:a16="http://schemas.microsoft.com/office/drawing/2014/main" id="{FA6406E1-BD6E-4480-B2D7-A734704D1181}"/>
              </a:ext>
            </a:extLst>
          </p:cNvPr>
          <p:cNvSpPr>
            <a:spLocks noChangeArrowheads="1"/>
          </p:cNvSpPr>
          <p:nvPr/>
        </p:nvSpPr>
        <p:spPr bwMode="auto">
          <a:xfrm>
            <a:off x="1013552" y="260351"/>
            <a:ext cx="9727894" cy="117916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lnSpc>
                <a:spcPct val="107000"/>
              </a:lnSpc>
              <a:spcBef>
                <a:spcPct val="0"/>
              </a:spcBef>
              <a:spcAft>
                <a:spcPts val="800"/>
              </a:spcAft>
              <a:buNone/>
            </a:pPr>
            <a:r>
              <a:rPr lang="es-MX" altLang="es-MX" sz="2200" u="none" dirty="0">
                <a:latin typeface="Times New Roman" panose="02020603050405020304" pitchFamily="18" charset="0"/>
                <a:ea typeface="Calibri" panose="020F0502020204030204" pitchFamily="34" charset="0"/>
                <a:cs typeface="Times New Roman" panose="02020603050405020304" pitchFamily="18" charset="0"/>
              </a:rPr>
              <a:t>La termodinámica clásica se encarga de estudiar </a:t>
            </a:r>
            <a:r>
              <a:rPr lang="es-MX" altLang="es-MX" sz="2200" i="1" dirty="0">
                <a:latin typeface="Times New Roman" panose="02020603050405020304" pitchFamily="18" charset="0"/>
                <a:ea typeface="Calibri" panose="020F0502020204030204" pitchFamily="34" charset="0"/>
                <a:cs typeface="Times New Roman" panose="02020603050405020304" pitchFamily="18" charset="0"/>
              </a:rPr>
              <a:t>los estados de equilibrio, centrándose solo en las condiciones </a:t>
            </a:r>
            <a:r>
              <a:rPr lang="es-MX" altLang="es-MX" sz="2200" b="1" i="1" u="sng" dirty="0">
                <a:latin typeface="Times New Roman" panose="02020603050405020304" pitchFamily="18" charset="0"/>
                <a:ea typeface="Calibri" panose="020F0502020204030204" pitchFamily="34" charset="0"/>
                <a:cs typeface="Times New Roman" panose="02020603050405020304" pitchFamily="18" charset="0"/>
              </a:rPr>
              <a:t>iniciales</a:t>
            </a:r>
            <a:r>
              <a:rPr lang="es-MX" altLang="es-MX" sz="2200" i="1" dirty="0">
                <a:latin typeface="Times New Roman" panose="02020603050405020304" pitchFamily="18" charset="0"/>
                <a:ea typeface="Calibri" panose="020F0502020204030204" pitchFamily="34" charset="0"/>
                <a:cs typeface="Times New Roman" panose="02020603050405020304" pitchFamily="18" charset="0"/>
              </a:rPr>
              <a:t> y </a:t>
            </a:r>
            <a:r>
              <a:rPr lang="es-MX" altLang="es-MX" sz="2200" b="1" i="1" u="sng" dirty="0">
                <a:latin typeface="Times New Roman" panose="02020603050405020304" pitchFamily="18" charset="0"/>
                <a:ea typeface="Calibri" panose="020F0502020204030204" pitchFamily="34" charset="0"/>
                <a:cs typeface="Times New Roman" panose="02020603050405020304" pitchFamily="18" charset="0"/>
              </a:rPr>
              <a:t>finales</a:t>
            </a:r>
            <a:r>
              <a:rPr lang="es-MX" altLang="es-MX" sz="2200" u="none" dirty="0">
                <a:latin typeface="Times New Roman" panose="02020603050405020304" pitchFamily="18" charset="0"/>
                <a:ea typeface="Calibri" panose="020F0502020204030204" pitchFamily="34" charset="0"/>
                <a:cs typeface="Times New Roman" panose="02020603050405020304" pitchFamily="18" charset="0"/>
              </a:rPr>
              <a:t>, y no en los procesos involucrados en la evolución entre estados</a:t>
            </a:r>
          </a:p>
        </p:txBody>
      </p:sp>
      <p:cxnSp>
        <p:nvCxnSpPr>
          <p:cNvPr id="5" name="Conector recto de flecha 4">
            <a:extLst>
              <a:ext uri="{FF2B5EF4-FFF2-40B4-BE49-F238E27FC236}">
                <a16:creationId xmlns:a16="http://schemas.microsoft.com/office/drawing/2014/main" id="{6FD0EB63-38CC-4A02-8773-F63056390C36}"/>
              </a:ext>
            </a:extLst>
          </p:cNvPr>
          <p:cNvCxnSpPr>
            <a:cxnSpLocks/>
          </p:cNvCxnSpPr>
          <p:nvPr/>
        </p:nvCxnSpPr>
        <p:spPr>
          <a:xfrm flipH="1">
            <a:off x="5159897" y="945410"/>
            <a:ext cx="866330" cy="2051542"/>
          </a:xfrm>
          <a:prstGeom prst="straightConnector1">
            <a:avLst/>
          </a:prstGeom>
          <a:ln w="19050">
            <a:solidFill>
              <a:srgbClr val="CC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CB662605-8BAD-4027-AC91-783259C2E242}"/>
              </a:ext>
            </a:extLst>
          </p:cNvPr>
          <p:cNvCxnSpPr>
            <a:cxnSpLocks/>
          </p:cNvCxnSpPr>
          <p:nvPr/>
        </p:nvCxnSpPr>
        <p:spPr>
          <a:xfrm>
            <a:off x="7381301" y="945410"/>
            <a:ext cx="82752" cy="2051542"/>
          </a:xfrm>
          <a:prstGeom prst="straightConnector1">
            <a:avLst/>
          </a:prstGeom>
          <a:ln w="19050">
            <a:solidFill>
              <a:srgbClr val="CC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053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object 13">
            <a:extLst>
              <a:ext uri="{FF2B5EF4-FFF2-40B4-BE49-F238E27FC236}">
                <a16:creationId xmlns:a16="http://schemas.microsoft.com/office/drawing/2014/main" id="{B25333AE-D1A5-43F9-A161-023B776C11F3}"/>
              </a:ext>
            </a:extLst>
          </p:cNvPr>
          <p:cNvSpPr txBox="1">
            <a:spLocks noChangeArrowheads="1"/>
          </p:cNvSpPr>
          <p:nvPr/>
        </p:nvSpPr>
        <p:spPr bwMode="auto">
          <a:xfrm>
            <a:off x="1677875" y="542859"/>
            <a:ext cx="8955497" cy="1985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27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3000"/>
              </a:lnSpc>
              <a:spcBef>
                <a:spcPct val="0"/>
              </a:spcBef>
              <a:buFontTx/>
              <a:buNone/>
            </a:pPr>
            <a:r>
              <a:rPr lang="es-MX" altLang="es-MX" sz="1800" dirty="0">
                <a:latin typeface="Times New Roman" panose="02020603050405020304" pitchFamily="18" charset="0"/>
                <a:ea typeface="Palatino Linotype" panose="02040502050505030304" pitchFamily="18" charset="0"/>
                <a:cs typeface="Times New Roman" panose="02020603050405020304" pitchFamily="18" charset="0"/>
              </a:rPr>
              <a:t>En termodin</a:t>
            </a:r>
            <a:r>
              <a:rPr lang="es-MX" altLang="es-MX" sz="1800" dirty="0">
                <a:latin typeface="Times New Roman" panose="02020603050405020304" pitchFamily="18" charset="0"/>
                <a:cs typeface="Times New Roman" panose="02020603050405020304" pitchFamily="18" charset="0"/>
              </a:rPr>
              <a:t>á</a:t>
            </a:r>
            <a:r>
              <a:rPr lang="es-MX" altLang="es-MX" sz="1800" dirty="0">
                <a:latin typeface="Times New Roman" panose="02020603050405020304" pitchFamily="18" charset="0"/>
                <a:ea typeface="Palatino Linotype" panose="02040502050505030304" pitchFamily="18" charset="0"/>
                <a:cs typeface="Times New Roman" panose="02020603050405020304" pitchFamily="18" charset="0"/>
              </a:rPr>
              <a:t>mica interesan los </a:t>
            </a:r>
            <a:r>
              <a:rPr lang="es-MX" altLang="es-MX" sz="1800" b="1" dirty="0">
                <a:latin typeface="Times New Roman" panose="02020603050405020304" pitchFamily="18" charset="0"/>
                <a:ea typeface="Palatino Linotype" panose="02040502050505030304" pitchFamily="18" charset="0"/>
                <a:cs typeface="Times New Roman" panose="02020603050405020304" pitchFamily="18" charset="0"/>
              </a:rPr>
              <a:t>estados inicial y final</a:t>
            </a:r>
            <a:r>
              <a:rPr lang="es-MX" altLang="es-MX" sz="1800" dirty="0">
                <a:latin typeface="Times New Roman" panose="02020603050405020304" pitchFamily="18" charset="0"/>
                <a:ea typeface="Palatino Linotype" panose="02040502050505030304" pitchFamily="18" charset="0"/>
                <a:cs typeface="Times New Roman" panose="02020603050405020304" pitchFamily="18" charset="0"/>
              </a:rPr>
              <a:t>, que los definen </a:t>
            </a:r>
            <a:r>
              <a:rPr lang="es-MX" altLang="es-MX" sz="1800" b="1" dirty="0">
                <a:latin typeface="Times New Roman" panose="02020603050405020304" pitchFamily="18" charset="0"/>
                <a:cs typeface="Times New Roman" panose="02020603050405020304" pitchFamily="18" charset="0"/>
              </a:rPr>
              <a:t>funciones de estado</a:t>
            </a:r>
            <a:r>
              <a:rPr lang="es-MX" altLang="es-MX" sz="1800" dirty="0">
                <a:latin typeface="Times New Roman" panose="02020603050405020304" pitchFamily="18" charset="0"/>
                <a:ea typeface="Palatino Linotype" panose="02040502050505030304" pitchFamily="18" charset="0"/>
                <a:cs typeface="Times New Roman" panose="02020603050405020304" pitchFamily="18" charset="0"/>
              </a:rPr>
              <a:t>:</a:t>
            </a:r>
          </a:p>
          <a:p>
            <a:pPr>
              <a:spcBef>
                <a:spcPts val="50"/>
              </a:spcBef>
              <a:buNone/>
            </a:pPr>
            <a:r>
              <a:rPr lang="es-MX" altLang="es-MX" sz="1800" dirty="0">
                <a:latin typeface="Times New Roman" panose="02020603050405020304" pitchFamily="18" charset="0"/>
                <a:cs typeface="Times New Roman" panose="02020603050405020304" pitchFamily="18" charset="0"/>
              </a:rPr>
              <a:t>	</a:t>
            </a:r>
          </a:p>
          <a:p>
            <a:pPr lvl="1">
              <a:spcBef>
                <a:spcPct val="0"/>
              </a:spcBef>
              <a:buClr>
                <a:srgbClr val="56533A"/>
              </a:buClr>
              <a:buFont typeface="Times New Roman" panose="02020603050405020304" pitchFamily="18" charset="0"/>
              <a:buChar char="-"/>
            </a:pPr>
            <a:r>
              <a:rPr lang="es-MX" altLang="es-MX" sz="1800" dirty="0">
                <a:latin typeface="Times New Roman" panose="02020603050405020304" pitchFamily="18" charset="0"/>
                <a:ea typeface="Palatino Linotype" panose="02040502050505030304" pitchFamily="18" charset="0"/>
                <a:cs typeface="Times New Roman" panose="02020603050405020304" pitchFamily="18" charset="0"/>
              </a:rPr>
              <a:t>Definen el estado macrosc</a:t>
            </a:r>
            <a:r>
              <a:rPr lang="es-MX" altLang="es-MX" sz="1800" dirty="0">
                <a:latin typeface="Times New Roman" panose="02020603050405020304" pitchFamily="18" charset="0"/>
                <a:cs typeface="Times New Roman" panose="02020603050405020304" pitchFamily="18" charset="0"/>
              </a:rPr>
              <a:t>ó</a:t>
            </a:r>
            <a:r>
              <a:rPr lang="es-MX" altLang="es-MX" sz="1800" dirty="0">
                <a:latin typeface="Times New Roman" panose="02020603050405020304" pitchFamily="18" charset="0"/>
                <a:ea typeface="Palatino Linotype" panose="02040502050505030304" pitchFamily="18" charset="0"/>
                <a:cs typeface="Times New Roman" panose="02020603050405020304" pitchFamily="18" charset="0"/>
              </a:rPr>
              <a:t>pico de un sistema</a:t>
            </a:r>
          </a:p>
          <a:p>
            <a:pPr>
              <a:spcBef>
                <a:spcPts val="50"/>
              </a:spcBef>
              <a:buClr>
                <a:srgbClr val="56533A"/>
              </a:buClr>
              <a:buFont typeface="Times New Roman" panose="02020603050405020304" pitchFamily="18" charset="0"/>
              <a:buChar char="-"/>
            </a:pPr>
            <a:endParaRPr lang="es-MX" altLang="es-MX" sz="1800" dirty="0">
              <a:latin typeface="Times New Roman" panose="02020603050405020304" pitchFamily="18" charset="0"/>
              <a:cs typeface="Times New Roman" panose="02020603050405020304" pitchFamily="18" charset="0"/>
            </a:endParaRPr>
          </a:p>
          <a:p>
            <a:pPr lvl="1">
              <a:spcBef>
                <a:spcPct val="0"/>
              </a:spcBef>
              <a:buClr>
                <a:srgbClr val="56533A"/>
              </a:buClr>
              <a:buFont typeface="Times New Roman" panose="02020603050405020304" pitchFamily="18" charset="0"/>
              <a:buChar char="-"/>
            </a:pPr>
            <a:r>
              <a:rPr lang="es-MX" altLang="es-MX" sz="1800" dirty="0">
                <a:latin typeface="Times New Roman" panose="02020603050405020304" pitchFamily="18" charset="0"/>
                <a:ea typeface="Palatino Linotype" panose="02040502050505030304" pitchFamily="18" charset="0"/>
                <a:cs typeface="Times New Roman" panose="02020603050405020304" pitchFamily="18" charset="0"/>
              </a:rPr>
              <a:t>Son independientes de la trayectoria</a:t>
            </a:r>
          </a:p>
          <a:p>
            <a:pPr>
              <a:spcBef>
                <a:spcPts val="50"/>
              </a:spcBef>
              <a:buClr>
                <a:srgbClr val="56533A"/>
              </a:buClr>
              <a:buFont typeface="Times New Roman" panose="02020603050405020304" pitchFamily="18" charset="0"/>
              <a:buChar char="-"/>
            </a:pPr>
            <a:endParaRPr lang="es-MX" altLang="es-MX" sz="1800" dirty="0">
              <a:latin typeface="Times New Roman" panose="02020603050405020304" pitchFamily="18" charset="0"/>
              <a:cs typeface="Times New Roman" panose="02020603050405020304" pitchFamily="18" charset="0"/>
            </a:endParaRPr>
          </a:p>
          <a:p>
            <a:pPr lvl="1">
              <a:spcBef>
                <a:spcPct val="0"/>
              </a:spcBef>
              <a:buClr>
                <a:srgbClr val="56533A"/>
              </a:buClr>
              <a:buFont typeface="Times New Roman" panose="02020603050405020304" pitchFamily="18" charset="0"/>
              <a:buChar char="-"/>
            </a:pPr>
            <a:r>
              <a:rPr lang="es-MX" altLang="es-MX" sz="1800" dirty="0">
                <a:latin typeface="Times New Roman" panose="02020603050405020304" pitchFamily="18" charset="0"/>
                <a:ea typeface="Palatino Linotype" panose="02040502050505030304" pitchFamily="18" charset="0"/>
                <a:cs typeface="Times New Roman" panose="02020603050405020304" pitchFamily="18" charset="0"/>
              </a:rPr>
              <a:t>Dependen del estado de equilibrio</a:t>
            </a:r>
          </a:p>
        </p:txBody>
      </p:sp>
      <p:sp>
        <p:nvSpPr>
          <p:cNvPr id="15363" name="object 4">
            <a:extLst>
              <a:ext uri="{FF2B5EF4-FFF2-40B4-BE49-F238E27FC236}">
                <a16:creationId xmlns:a16="http://schemas.microsoft.com/office/drawing/2014/main" id="{59154A78-10E3-421B-8C35-56AB4AD7B6DC}"/>
              </a:ext>
            </a:extLst>
          </p:cNvPr>
          <p:cNvSpPr>
            <a:spLocks noChangeArrowheads="1"/>
          </p:cNvSpPr>
          <p:nvPr/>
        </p:nvSpPr>
        <p:spPr bwMode="auto">
          <a:xfrm>
            <a:off x="695400" y="2852936"/>
            <a:ext cx="2016696" cy="2014387"/>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p>
        </p:txBody>
      </p:sp>
      <p:sp>
        <p:nvSpPr>
          <p:cNvPr id="15364" name="object 5">
            <a:extLst>
              <a:ext uri="{FF2B5EF4-FFF2-40B4-BE49-F238E27FC236}">
                <a16:creationId xmlns:a16="http://schemas.microsoft.com/office/drawing/2014/main" id="{2C271231-09B3-4C84-A2C0-3C5D56998417}"/>
              </a:ext>
            </a:extLst>
          </p:cNvPr>
          <p:cNvSpPr>
            <a:spLocks noChangeArrowheads="1"/>
          </p:cNvSpPr>
          <p:nvPr/>
        </p:nvSpPr>
        <p:spPr bwMode="auto">
          <a:xfrm>
            <a:off x="3287688" y="2852936"/>
            <a:ext cx="2088232" cy="2016224"/>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p>
        </p:txBody>
      </p:sp>
      <p:sp>
        <p:nvSpPr>
          <p:cNvPr id="15365" name="object 5">
            <a:extLst>
              <a:ext uri="{FF2B5EF4-FFF2-40B4-BE49-F238E27FC236}">
                <a16:creationId xmlns:a16="http://schemas.microsoft.com/office/drawing/2014/main" id="{5E34CE35-13C3-4642-9A2B-AD9181F9EBDF}"/>
              </a:ext>
            </a:extLst>
          </p:cNvPr>
          <p:cNvSpPr>
            <a:spLocks noChangeArrowheads="1"/>
          </p:cNvSpPr>
          <p:nvPr/>
        </p:nvSpPr>
        <p:spPr bwMode="auto">
          <a:xfrm>
            <a:off x="6672065" y="2924944"/>
            <a:ext cx="2304256" cy="1872208"/>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p>
        </p:txBody>
      </p:sp>
      <p:sp>
        <p:nvSpPr>
          <p:cNvPr id="15366" name="object 4">
            <a:extLst>
              <a:ext uri="{FF2B5EF4-FFF2-40B4-BE49-F238E27FC236}">
                <a16:creationId xmlns:a16="http://schemas.microsoft.com/office/drawing/2014/main" id="{80B0E703-E115-441E-8BCD-E7EFC5552E09}"/>
              </a:ext>
            </a:extLst>
          </p:cNvPr>
          <p:cNvSpPr>
            <a:spLocks noChangeArrowheads="1"/>
          </p:cNvSpPr>
          <p:nvPr/>
        </p:nvSpPr>
        <p:spPr bwMode="auto">
          <a:xfrm>
            <a:off x="9552384" y="2852936"/>
            <a:ext cx="1800225" cy="1944688"/>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p>
        </p:txBody>
      </p:sp>
      <p:grpSp>
        <p:nvGrpSpPr>
          <p:cNvPr id="15367" name="Grupo 2">
            <a:extLst>
              <a:ext uri="{FF2B5EF4-FFF2-40B4-BE49-F238E27FC236}">
                <a16:creationId xmlns:a16="http://schemas.microsoft.com/office/drawing/2014/main" id="{2C2ED2BC-D3F0-44DE-B509-FC199CAFBC6B}"/>
              </a:ext>
            </a:extLst>
          </p:cNvPr>
          <p:cNvGrpSpPr>
            <a:grpSpLocks/>
          </p:cNvGrpSpPr>
          <p:nvPr/>
        </p:nvGrpSpPr>
        <p:grpSpPr bwMode="auto">
          <a:xfrm>
            <a:off x="1343472" y="5301207"/>
            <a:ext cx="3506824" cy="1049982"/>
            <a:chOff x="582613" y="5167312"/>
            <a:chExt cx="3095625" cy="1049982"/>
          </a:xfrm>
        </p:grpSpPr>
        <p:grpSp>
          <p:nvGrpSpPr>
            <p:cNvPr id="15375" name="Grupo 2">
              <a:extLst>
                <a:ext uri="{FF2B5EF4-FFF2-40B4-BE49-F238E27FC236}">
                  <a16:creationId xmlns:a16="http://schemas.microsoft.com/office/drawing/2014/main" id="{41ED0E3F-52F2-4866-994E-C7B8E8476B28}"/>
                </a:ext>
              </a:extLst>
            </p:cNvPr>
            <p:cNvGrpSpPr>
              <a:grpSpLocks/>
            </p:cNvGrpSpPr>
            <p:nvPr/>
          </p:nvGrpSpPr>
          <p:grpSpPr bwMode="auto">
            <a:xfrm>
              <a:off x="582613" y="5167312"/>
              <a:ext cx="3095625" cy="1049982"/>
              <a:chOff x="581845" y="5167944"/>
              <a:chExt cx="3096344" cy="1048620"/>
            </a:xfrm>
          </p:grpSpPr>
          <p:sp>
            <p:nvSpPr>
              <p:cNvPr id="8" name="object 7">
                <a:extLst>
                  <a:ext uri="{FF2B5EF4-FFF2-40B4-BE49-F238E27FC236}">
                    <a16:creationId xmlns:a16="http://schemas.microsoft.com/office/drawing/2014/main" id="{922A8EAE-8DCF-4702-A544-4B493F463DDE}"/>
                  </a:ext>
                </a:extLst>
              </p:cNvPr>
              <p:cNvSpPr txBox="1"/>
              <p:nvPr/>
            </p:nvSpPr>
            <p:spPr>
              <a:xfrm>
                <a:off x="581845" y="5167944"/>
                <a:ext cx="1038466" cy="461066"/>
              </a:xfrm>
              <a:prstGeom prst="rect">
                <a:avLst/>
              </a:prstGeom>
              <a:solidFill>
                <a:schemeClr val="bg1"/>
              </a:solidFill>
            </p:spPr>
            <p:txBody>
              <a:bodyPr lIns="0" tIns="0" rIns="0" bIns="0">
                <a:spAutoFit/>
              </a:bodyPr>
              <a:lstStyle/>
              <a:p>
                <a:pPr marL="12700">
                  <a:defRPr/>
                </a:pPr>
                <a:r>
                  <a:rPr lang="es-MX" sz="1500" spc="-50" dirty="0">
                    <a:solidFill>
                      <a:srgbClr val="0000FF"/>
                    </a:solidFill>
                    <a:latin typeface="Times New Roman" panose="02020603050405020304" pitchFamily="18" charset="0"/>
                    <a:cs typeface="Times New Roman" panose="02020603050405020304" pitchFamily="18" charset="0"/>
                  </a:rPr>
                  <a:t>estado</a:t>
                </a:r>
                <a:r>
                  <a:rPr lang="es-MX" sz="1500" spc="5" dirty="0">
                    <a:solidFill>
                      <a:srgbClr val="0000FF"/>
                    </a:solidFill>
                    <a:latin typeface="Times New Roman" panose="02020603050405020304" pitchFamily="18" charset="0"/>
                    <a:cs typeface="Times New Roman" panose="02020603050405020304" pitchFamily="18" charset="0"/>
                  </a:rPr>
                  <a:t> </a:t>
                </a:r>
                <a:r>
                  <a:rPr lang="es-MX" sz="1500" spc="-40" dirty="0">
                    <a:solidFill>
                      <a:srgbClr val="0000FF"/>
                    </a:solidFill>
                    <a:latin typeface="Times New Roman" panose="02020603050405020304" pitchFamily="18" charset="0"/>
                    <a:cs typeface="Times New Roman" panose="02020603050405020304" pitchFamily="18" charset="0"/>
                  </a:rPr>
                  <a:t>inicial</a:t>
                </a:r>
              </a:p>
              <a:p>
                <a:pPr marL="12700" algn="ctr">
                  <a:defRPr/>
                </a:pPr>
                <a:r>
                  <a:rPr lang="es-MX" sz="1500" spc="-40" dirty="0">
                    <a:solidFill>
                      <a:srgbClr val="0000FF"/>
                    </a:solidFill>
                    <a:latin typeface="Times New Roman" panose="02020603050405020304" pitchFamily="18" charset="0"/>
                    <a:cs typeface="Times New Roman" panose="02020603050405020304" pitchFamily="18" charset="0"/>
                  </a:rPr>
                  <a:t>E</a:t>
                </a:r>
                <a:r>
                  <a:rPr lang="es-MX" sz="1500" spc="-40" baseline="-25000" dirty="0">
                    <a:solidFill>
                      <a:srgbClr val="0000FF"/>
                    </a:solidFill>
                    <a:latin typeface="Times New Roman" panose="02020603050405020304" pitchFamily="18" charset="0"/>
                    <a:cs typeface="Times New Roman" panose="02020603050405020304" pitchFamily="18" charset="0"/>
                  </a:rPr>
                  <a:t>1</a:t>
                </a:r>
                <a:endParaRPr lang="es-MX" sz="1500" baseline="-25000" dirty="0">
                  <a:solidFill>
                    <a:srgbClr val="0000FF"/>
                  </a:solidFill>
                  <a:latin typeface="Times New Roman" panose="02020603050405020304" pitchFamily="18" charset="0"/>
                  <a:cs typeface="Times New Roman" panose="02020603050405020304" pitchFamily="18" charset="0"/>
                </a:endParaRPr>
              </a:p>
            </p:txBody>
          </p:sp>
          <p:sp>
            <p:nvSpPr>
              <p:cNvPr id="9" name="object 9">
                <a:extLst>
                  <a:ext uri="{FF2B5EF4-FFF2-40B4-BE49-F238E27FC236}">
                    <a16:creationId xmlns:a16="http://schemas.microsoft.com/office/drawing/2014/main" id="{B954FB14-6E5E-4D58-BE32-61AB3E2EAB79}"/>
                  </a:ext>
                </a:extLst>
              </p:cNvPr>
              <p:cNvSpPr txBox="1"/>
              <p:nvPr/>
            </p:nvSpPr>
            <p:spPr>
              <a:xfrm>
                <a:off x="2741346" y="5186969"/>
                <a:ext cx="936843" cy="461066"/>
              </a:xfrm>
              <a:prstGeom prst="rect">
                <a:avLst/>
              </a:prstGeom>
              <a:solidFill>
                <a:schemeClr val="bg1"/>
              </a:solidFill>
            </p:spPr>
            <p:txBody>
              <a:bodyPr lIns="0" tIns="0" rIns="0" bIns="0">
                <a:spAutoFit/>
              </a:bodyPr>
              <a:lstStyle/>
              <a:p>
                <a:pPr marL="12700">
                  <a:defRPr/>
                </a:pPr>
                <a:r>
                  <a:rPr lang="es-MX" sz="1500" spc="-50" dirty="0">
                    <a:solidFill>
                      <a:srgbClr val="0000FF"/>
                    </a:solidFill>
                    <a:latin typeface="Times New Roman" panose="02020603050405020304" pitchFamily="18" charset="0"/>
                    <a:cs typeface="Times New Roman" panose="02020603050405020304" pitchFamily="18" charset="0"/>
                  </a:rPr>
                  <a:t>estado</a:t>
                </a:r>
                <a:r>
                  <a:rPr lang="es-MX" sz="1500" spc="5" dirty="0">
                    <a:solidFill>
                      <a:srgbClr val="0000FF"/>
                    </a:solidFill>
                    <a:latin typeface="Times New Roman" panose="02020603050405020304" pitchFamily="18" charset="0"/>
                    <a:cs typeface="Times New Roman" panose="02020603050405020304" pitchFamily="18" charset="0"/>
                  </a:rPr>
                  <a:t> </a:t>
                </a:r>
                <a:r>
                  <a:rPr lang="es-MX" sz="1500" spc="80" dirty="0">
                    <a:solidFill>
                      <a:srgbClr val="0000FF"/>
                    </a:solidFill>
                    <a:latin typeface="Times New Roman" panose="02020603050405020304" pitchFamily="18" charset="0"/>
                    <a:cs typeface="Times New Roman" panose="02020603050405020304" pitchFamily="18" charset="0"/>
                  </a:rPr>
                  <a:t>ﬁ</a:t>
                </a:r>
                <a:r>
                  <a:rPr lang="es-MX" sz="1500" spc="-90" dirty="0">
                    <a:solidFill>
                      <a:srgbClr val="0000FF"/>
                    </a:solidFill>
                    <a:latin typeface="Times New Roman" panose="02020603050405020304" pitchFamily="18" charset="0"/>
                    <a:cs typeface="Times New Roman" panose="02020603050405020304" pitchFamily="18" charset="0"/>
                  </a:rPr>
                  <a:t>nal</a:t>
                </a:r>
              </a:p>
              <a:p>
                <a:pPr marL="12700" algn="ctr">
                  <a:defRPr/>
                </a:pPr>
                <a:r>
                  <a:rPr lang="es-MX" sz="1500" spc="-90" dirty="0">
                    <a:solidFill>
                      <a:srgbClr val="0000FF"/>
                    </a:solidFill>
                    <a:latin typeface="Times New Roman" panose="02020603050405020304" pitchFamily="18" charset="0"/>
                    <a:cs typeface="Times New Roman" panose="02020603050405020304" pitchFamily="18" charset="0"/>
                  </a:rPr>
                  <a:t>E</a:t>
                </a:r>
                <a:r>
                  <a:rPr lang="es-MX" sz="1500" spc="-90" baseline="-25000" dirty="0">
                    <a:solidFill>
                      <a:srgbClr val="0000FF"/>
                    </a:solidFill>
                    <a:latin typeface="Times New Roman" panose="02020603050405020304" pitchFamily="18" charset="0"/>
                    <a:cs typeface="Times New Roman" panose="02020603050405020304" pitchFamily="18" charset="0"/>
                  </a:rPr>
                  <a:t>2</a:t>
                </a:r>
                <a:endParaRPr lang="es-MX" sz="1500" baseline="-25000" dirty="0">
                  <a:solidFill>
                    <a:srgbClr val="0000FF"/>
                  </a:solidFill>
                  <a:latin typeface="Times New Roman" panose="02020603050405020304" pitchFamily="18" charset="0"/>
                  <a:cs typeface="Times New Roman" panose="02020603050405020304" pitchFamily="18" charset="0"/>
                </a:endParaRPr>
              </a:p>
            </p:txBody>
          </p:sp>
          <p:sp>
            <p:nvSpPr>
              <p:cNvPr id="15379" name="object 12">
                <a:extLst>
                  <a:ext uri="{FF2B5EF4-FFF2-40B4-BE49-F238E27FC236}">
                    <a16:creationId xmlns:a16="http://schemas.microsoft.com/office/drawing/2014/main" id="{CCBBCB22-F45C-4B94-8C28-B71C7A6E015A}"/>
                  </a:ext>
                </a:extLst>
              </p:cNvPr>
              <p:cNvSpPr txBox="1">
                <a:spLocks noChangeArrowheads="1"/>
              </p:cNvSpPr>
              <p:nvPr/>
            </p:nvSpPr>
            <p:spPr bwMode="auto">
              <a:xfrm>
                <a:off x="1713995" y="5986031"/>
                <a:ext cx="1027352" cy="2305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500">
                    <a:solidFill>
                      <a:srgbClr val="0000FF"/>
                    </a:solidFill>
                    <a:latin typeface="Times New Roman" panose="02020603050405020304" pitchFamily="18" charset="0"/>
                    <a:ea typeface="Trebuchet MS" panose="020B0603020202020204" pitchFamily="34" charset="0"/>
                    <a:cs typeface="Times New Roman" panose="02020603050405020304" pitchFamily="18" charset="0"/>
                  </a:rPr>
                  <a:t>Δ </a:t>
                </a:r>
                <a:r>
                  <a:rPr lang="es-MX" altLang="es-MX" sz="1500">
                    <a:solidFill>
                      <a:srgbClr val="0000FF"/>
                    </a:solidFill>
                    <a:latin typeface="Times New Roman" panose="02020603050405020304" pitchFamily="18" charset="0"/>
                    <a:ea typeface="Palatino Linotype" panose="02040502050505030304" pitchFamily="18" charset="0"/>
                    <a:cs typeface="Times New Roman" panose="02020603050405020304" pitchFamily="18" charset="0"/>
                  </a:rPr>
                  <a:t>propiedad</a:t>
                </a:r>
              </a:p>
            </p:txBody>
          </p:sp>
          <p:sp>
            <p:nvSpPr>
              <p:cNvPr id="12" name="object 15">
                <a:extLst>
                  <a:ext uri="{FF2B5EF4-FFF2-40B4-BE49-F238E27FC236}">
                    <a16:creationId xmlns:a16="http://schemas.microsoft.com/office/drawing/2014/main" id="{E1F04862-DFEC-4EB6-8EBA-3863A40BB9D3}"/>
                  </a:ext>
                </a:extLst>
              </p:cNvPr>
              <p:cNvSpPr txBox="1"/>
              <p:nvPr/>
            </p:nvSpPr>
            <p:spPr>
              <a:xfrm>
                <a:off x="1417064" y="5418443"/>
                <a:ext cx="1324282" cy="230533"/>
              </a:xfrm>
              <a:prstGeom prst="rect">
                <a:avLst/>
              </a:prstGeom>
              <a:solidFill>
                <a:schemeClr val="bg1"/>
              </a:solidFill>
            </p:spPr>
            <p:txBody>
              <a:bodyPr wrap="square" lIns="0" tIns="0" rIns="0" bIns="0">
                <a:spAutoFit/>
              </a:bodyPr>
              <a:lstStyle/>
              <a:p>
                <a:pPr marL="12700">
                  <a:defRPr/>
                </a:pPr>
                <a:r>
                  <a:rPr lang="es-MX" sz="1500" spc="80" dirty="0">
                    <a:solidFill>
                      <a:srgbClr val="0000FF"/>
                    </a:solidFill>
                    <a:latin typeface="Times New Roman" panose="02020603050405020304" pitchFamily="18" charset="0"/>
                    <a:cs typeface="Times New Roman" panose="02020603050405020304" pitchFamily="18" charset="0"/>
                  </a:rPr>
                  <a:t>ﬂ</a:t>
                </a:r>
                <a:r>
                  <a:rPr lang="es-MX" sz="1500" spc="-60" dirty="0">
                    <a:solidFill>
                      <a:srgbClr val="0000FF"/>
                    </a:solidFill>
                    <a:latin typeface="Times New Roman" panose="02020603050405020304" pitchFamily="18" charset="0"/>
                    <a:cs typeface="Times New Roman" panose="02020603050405020304" pitchFamily="18" charset="0"/>
                  </a:rPr>
                  <a:t>ujo</a:t>
                </a:r>
                <a:r>
                  <a:rPr lang="es-MX" sz="1500" spc="5" dirty="0">
                    <a:solidFill>
                      <a:srgbClr val="0000FF"/>
                    </a:solidFill>
                    <a:latin typeface="Times New Roman" panose="02020603050405020304" pitchFamily="18" charset="0"/>
                    <a:cs typeface="Times New Roman" panose="02020603050405020304" pitchFamily="18" charset="0"/>
                  </a:rPr>
                  <a:t> </a:t>
                </a:r>
                <a:r>
                  <a:rPr lang="es-MX" sz="1500" spc="-95" dirty="0">
                    <a:solidFill>
                      <a:srgbClr val="0000FF"/>
                    </a:solidFill>
                    <a:latin typeface="Times New Roman" panose="02020603050405020304" pitchFamily="18" charset="0"/>
                    <a:cs typeface="Times New Roman" panose="02020603050405020304" pitchFamily="18" charset="0"/>
                  </a:rPr>
                  <a:t>de</a:t>
                </a:r>
                <a:r>
                  <a:rPr lang="es-MX" sz="1500" spc="5" dirty="0">
                    <a:solidFill>
                      <a:srgbClr val="0000FF"/>
                    </a:solidFill>
                    <a:latin typeface="Times New Roman" panose="02020603050405020304" pitchFamily="18" charset="0"/>
                    <a:cs typeface="Times New Roman" panose="02020603050405020304" pitchFamily="18" charset="0"/>
                  </a:rPr>
                  <a:t> </a:t>
                </a:r>
                <a:r>
                  <a:rPr lang="es-MX" sz="1500" spc="-75" dirty="0">
                    <a:solidFill>
                      <a:srgbClr val="0000FF"/>
                    </a:solidFill>
                    <a:latin typeface="Times New Roman" panose="02020603050405020304" pitchFamily="18" charset="0"/>
                    <a:cs typeface="Times New Roman" panose="02020603050405020304" pitchFamily="18" charset="0"/>
                  </a:rPr>
                  <a:t>energ</a:t>
                </a:r>
                <a:r>
                  <a:rPr lang="es-MX" sz="1500" spc="-15" dirty="0">
                    <a:solidFill>
                      <a:srgbClr val="0000FF"/>
                    </a:solidFill>
                    <a:latin typeface="Times New Roman" panose="02020603050405020304" pitchFamily="18" charset="0"/>
                    <a:cs typeface="Times New Roman" panose="02020603050405020304" pitchFamily="18" charset="0"/>
                  </a:rPr>
                  <a:t>í</a:t>
                </a:r>
                <a:r>
                  <a:rPr lang="es-MX" sz="1500" spc="-125" dirty="0">
                    <a:solidFill>
                      <a:srgbClr val="0000FF"/>
                    </a:solidFill>
                    <a:latin typeface="Times New Roman" panose="02020603050405020304" pitchFamily="18" charset="0"/>
                    <a:cs typeface="Times New Roman" panose="02020603050405020304" pitchFamily="18" charset="0"/>
                  </a:rPr>
                  <a:t>a</a:t>
                </a:r>
                <a:r>
                  <a:rPr lang="es-MX" sz="1500" spc="5" dirty="0">
                    <a:solidFill>
                      <a:srgbClr val="0000FF"/>
                    </a:solidFill>
                    <a:latin typeface="Times New Roman" panose="02020603050405020304" pitchFamily="18" charset="0"/>
                    <a:cs typeface="Times New Roman" panose="02020603050405020304" pitchFamily="18" charset="0"/>
                  </a:rPr>
                  <a:t> </a:t>
                </a:r>
                <a:r>
                  <a:rPr lang="es-MX" sz="1500" spc="-90" dirty="0">
                    <a:solidFill>
                      <a:srgbClr val="0000FF"/>
                    </a:solidFill>
                    <a:latin typeface="Times New Roman" panose="02020603050405020304" pitchFamily="18" charset="0"/>
                    <a:cs typeface="Times New Roman" panose="02020603050405020304" pitchFamily="18" charset="0"/>
                  </a:rPr>
                  <a:t>(</a:t>
                </a:r>
                <a:r>
                  <a:rPr lang="es-MX" sz="1500" spc="-90" dirty="0" err="1">
                    <a:solidFill>
                      <a:srgbClr val="0000FF"/>
                    </a:solidFill>
                    <a:latin typeface="Times New Roman" panose="02020603050405020304" pitchFamily="18" charset="0"/>
                    <a:cs typeface="Times New Roman" panose="02020603050405020304" pitchFamily="18" charset="0"/>
                  </a:rPr>
                  <a:t>d</a:t>
                </a:r>
                <a:r>
                  <a:rPr lang="es-MX" sz="1500" spc="114" dirty="0" err="1">
                    <a:solidFill>
                      <a:srgbClr val="0000FF"/>
                    </a:solidFill>
                    <a:latin typeface="Times New Roman" panose="02020603050405020304" pitchFamily="18" charset="0"/>
                    <a:cs typeface="Times New Roman" panose="02020603050405020304" pitchFamily="18" charset="0"/>
                  </a:rPr>
                  <a:t>q</a:t>
                </a:r>
                <a:r>
                  <a:rPr lang="es-MX" sz="1500" spc="-90" dirty="0">
                    <a:solidFill>
                      <a:srgbClr val="0000FF"/>
                    </a:solidFill>
                    <a:latin typeface="Times New Roman" panose="02020603050405020304" pitchFamily="18" charset="0"/>
                    <a:cs typeface="Times New Roman" panose="02020603050405020304" pitchFamily="18" charset="0"/>
                  </a:rPr>
                  <a:t>)</a:t>
                </a:r>
                <a:endParaRPr lang="es-MX" sz="1500" dirty="0">
                  <a:solidFill>
                    <a:srgbClr val="0000FF"/>
                  </a:solidFill>
                  <a:latin typeface="Times New Roman" panose="02020603050405020304" pitchFamily="18" charset="0"/>
                  <a:cs typeface="Times New Roman" panose="02020603050405020304" pitchFamily="18" charset="0"/>
                </a:endParaRPr>
              </a:p>
            </p:txBody>
          </p:sp>
        </p:grpSp>
        <p:sp>
          <p:nvSpPr>
            <p:cNvPr id="2" name="Flecha izquierda y derecha 1">
              <a:extLst>
                <a:ext uri="{FF2B5EF4-FFF2-40B4-BE49-F238E27FC236}">
                  <a16:creationId xmlns:a16="http://schemas.microsoft.com/office/drawing/2014/main" id="{4518FB40-C770-4183-B6D1-09E27AC5D5B0}"/>
                </a:ext>
              </a:extLst>
            </p:cNvPr>
            <p:cNvSpPr/>
            <p:nvPr/>
          </p:nvSpPr>
          <p:spPr>
            <a:xfrm>
              <a:off x="1741488" y="5740400"/>
              <a:ext cx="865187" cy="212725"/>
            </a:xfrm>
            <a:prstGeom prst="lef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500">
                <a:solidFill>
                  <a:srgbClr val="0000FF"/>
                </a:solidFill>
                <a:latin typeface="Times New Roman" panose="02020603050405020304" pitchFamily="18" charset="0"/>
                <a:cs typeface="Times New Roman" panose="02020603050405020304" pitchFamily="18" charset="0"/>
              </a:endParaRPr>
            </a:p>
          </p:txBody>
        </p:sp>
      </p:grpSp>
      <p:grpSp>
        <p:nvGrpSpPr>
          <p:cNvPr id="3" name="Grupo 2"/>
          <p:cNvGrpSpPr/>
          <p:nvPr/>
        </p:nvGrpSpPr>
        <p:grpSpPr>
          <a:xfrm>
            <a:off x="7536160" y="5229202"/>
            <a:ext cx="3416762" cy="1048732"/>
            <a:chOff x="7536160" y="5229202"/>
            <a:chExt cx="3416762" cy="1048732"/>
          </a:xfrm>
        </p:grpSpPr>
        <p:grpSp>
          <p:nvGrpSpPr>
            <p:cNvPr id="15369" name="Grupo 16">
              <a:extLst>
                <a:ext uri="{FF2B5EF4-FFF2-40B4-BE49-F238E27FC236}">
                  <a16:creationId xmlns:a16="http://schemas.microsoft.com/office/drawing/2014/main" id="{43AFA7D9-F7DC-4DC1-8A0F-0F331072BFEA}"/>
                </a:ext>
              </a:extLst>
            </p:cNvPr>
            <p:cNvGrpSpPr>
              <a:grpSpLocks/>
            </p:cNvGrpSpPr>
            <p:nvPr/>
          </p:nvGrpSpPr>
          <p:grpSpPr bwMode="auto">
            <a:xfrm>
              <a:off x="7536160" y="5229202"/>
              <a:ext cx="3416762" cy="1048732"/>
              <a:chOff x="581845" y="5167944"/>
              <a:chExt cx="3096344" cy="1048972"/>
            </a:xfrm>
          </p:grpSpPr>
          <p:sp>
            <p:nvSpPr>
              <p:cNvPr id="18" name="object 7">
                <a:extLst>
                  <a:ext uri="{FF2B5EF4-FFF2-40B4-BE49-F238E27FC236}">
                    <a16:creationId xmlns:a16="http://schemas.microsoft.com/office/drawing/2014/main" id="{23A3D32A-FA71-4A25-B9BB-CB5FAE26BDE6}"/>
                  </a:ext>
                </a:extLst>
              </p:cNvPr>
              <p:cNvSpPr txBox="1"/>
              <p:nvPr/>
            </p:nvSpPr>
            <p:spPr>
              <a:xfrm>
                <a:off x="581845" y="5167944"/>
                <a:ext cx="1037934" cy="461771"/>
              </a:xfrm>
              <a:prstGeom prst="rect">
                <a:avLst/>
              </a:prstGeom>
              <a:solidFill>
                <a:schemeClr val="bg1"/>
              </a:solidFill>
            </p:spPr>
            <p:txBody>
              <a:bodyPr lIns="0" tIns="0" rIns="0" bIns="0">
                <a:spAutoFit/>
              </a:bodyPr>
              <a:lstStyle/>
              <a:p>
                <a:pPr marL="12700">
                  <a:defRPr/>
                </a:pPr>
                <a:r>
                  <a:rPr lang="es-MX" sz="1500" spc="-50" dirty="0">
                    <a:solidFill>
                      <a:srgbClr val="0000FF"/>
                    </a:solidFill>
                    <a:latin typeface="Times New Roman" panose="02020603050405020304" pitchFamily="18" charset="0"/>
                    <a:cs typeface="Times New Roman" panose="02020603050405020304" pitchFamily="18" charset="0"/>
                  </a:rPr>
                  <a:t>estado</a:t>
                </a:r>
                <a:r>
                  <a:rPr lang="es-MX" sz="1500" spc="5" dirty="0">
                    <a:solidFill>
                      <a:srgbClr val="0000FF"/>
                    </a:solidFill>
                    <a:latin typeface="Times New Roman" panose="02020603050405020304" pitchFamily="18" charset="0"/>
                    <a:cs typeface="Times New Roman" panose="02020603050405020304" pitchFamily="18" charset="0"/>
                  </a:rPr>
                  <a:t> </a:t>
                </a:r>
                <a:r>
                  <a:rPr lang="es-MX" sz="1500" spc="-40" dirty="0">
                    <a:solidFill>
                      <a:srgbClr val="0000FF"/>
                    </a:solidFill>
                    <a:latin typeface="Times New Roman" panose="02020603050405020304" pitchFamily="18" charset="0"/>
                    <a:cs typeface="Times New Roman" panose="02020603050405020304" pitchFamily="18" charset="0"/>
                  </a:rPr>
                  <a:t>inicial</a:t>
                </a:r>
              </a:p>
              <a:p>
                <a:pPr marL="12700" algn="ctr">
                  <a:defRPr/>
                </a:pPr>
                <a:r>
                  <a:rPr lang="es-MX" sz="1500" spc="-40" dirty="0">
                    <a:solidFill>
                      <a:srgbClr val="0000FF"/>
                    </a:solidFill>
                    <a:latin typeface="Times New Roman" panose="02020603050405020304" pitchFamily="18" charset="0"/>
                    <a:cs typeface="Times New Roman" panose="02020603050405020304" pitchFamily="18" charset="0"/>
                  </a:rPr>
                  <a:t>E</a:t>
                </a:r>
                <a:r>
                  <a:rPr lang="es-MX" sz="1500" spc="-40" baseline="-25000" dirty="0">
                    <a:solidFill>
                      <a:srgbClr val="0000FF"/>
                    </a:solidFill>
                    <a:latin typeface="Times New Roman" panose="02020603050405020304" pitchFamily="18" charset="0"/>
                    <a:cs typeface="Times New Roman" panose="02020603050405020304" pitchFamily="18" charset="0"/>
                  </a:rPr>
                  <a:t>1</a:t>
                </a:r>
                <a:endParaRPr lang="es-MX" sz="1500" baseline="-25000" dirty="0">
                  <a:solidFill>
                    <a:srgbClr val="0000FF"/>
                  </a:solidFill>
                  <a:latin typeface="Times New Roman" panose="02020603050405020304" pitchFamily="18" charset="0"/>
                  <a:cs typeface="Times New Roman" panose="02020603050405020304" pitchFamily="18" charset="0"/>
                </a:endParaRPr>
              </a:p>
            </p:txBody>
          </p:sp>
          <p:sp>
            <p:nvSpPr>
              <p:cNvPr id="19" name="object 9">
                <a:extLst>
                  <a:ext uri="{FF2B5EF4-FFF2-40B4-BE49-F238E27FC236}">
                    <a16:creationId xmlns:a16="http://schemas.microsoft.com/office/drawing/2014/main" id="{93C3334A-090B-4CA9-8D09-32A2DBED6B8D}"/>
                  </a:ext>
                </a:extLst>
              </p:cNvPr>
              <p:cNvSpPr txBox="1"/>
              <p:nvPr/>
            </p:nvSpPr>
            <p:spPr>
              <a:xfrm>
                <a:off x="2741826" y="5186998"/>
                <a:ext cx="936363" cy="461771"/>
              </a:xfrm>
              <a:prstGeom prst="rect">
                <a:avLst/>
              </a:prstGeom>
              <a:solidFill>
                <a:schemeClr val="bg1"/>
              </a:solidFill>
            </p:spPr>
            <p:txBody>
              <a:bodyPr lIns="0" tIns="0" rIns="0" bIns="0">
                <a:spAutoFit/>
              </a:bodyPr>
              <a:lstStyle/>
              <a:p>
                <a:pPr marL="12700" algn="ctr">
                  <a:defRPr/>
                </a:pPr>
                <a:r>
                  <a:rPr lang="es-MX" sz="1500" spc="-50" dirty="0">
                    <a:solidFill>
                      <a:srgbClr val="002060"/>
                    </a:solidFill>
                    <a:latin typeface="Times New Roman" panose="02020603050405020304" pitchFamily="18" charset="0"/>
                    <a:cs typeface="Times New Roman" panose="02020603050405020304" pitchFamily="18" charset="0"/>
                  </a:rPr>
                  <a:t>estado</a:t>
                </a:r>
                <a:r>
                  <a:rPr lang="es-MX" sz="1500" spc="5" dirty="0">
                    <a:solidFill>
                      <a:srgbClr val="002060"/>
                    </a:solidFill>
                    <a:latin typeface="Times New Roman" panose="02020603050405020304" pitchFamily="18" charset="0"/>
                    <a:cs typeface="Times New Roman" panose="02020603050405020304" pitchFamily="18" charset="0"/>
                  </a:rPr>
                  <a:t>  </a:t>
                </a:r>
                <a:r>
                  <a:rPr lang="es-MX" sz="1500" spc="80" dirty="0">
                    <a:solidFill>
                      <a:srgbClr val="002060"/>
                    </a:solidFill>
                    <a:latin typeface="Times New Roman" panose="02020603050405020304" pitchFamily="18" charset="0"/>
                    <a:cs typeface="Times New Roman" panose="02020603050405020304" pitchFamily="18" charset="0"/>
                  </a:rPr>
                  <a:t>ﬁ</a:t>
                </a:r>
                <a:r>
                  <a:rPr lang="es-MX" sz="1500" spc="-90" dirty="0">
                    <a:solidFill>
                      <a:srgbClr val="002060"/>
                    </a:solidFill>
                    <a:latin typeface="Times New Roman" panose="02020603050405020304" pitchFamily="18" charset="0"/>
                    <a:cs typeface="Times New Roman" panose="02020603050405020304" pitchFamily="18" charset="0"/>
                  </a:rPr>
                  <a:t>nal E</a:t>
                </a:r>
                <a:r>
                  <a:rPr lang="es-MX" sz="1500" spc="-90" baseline="-25000" dirty="0">
                    <a:solidFill>
                      <a:srgbClr val="002060"/>
                    </a:solidFill>
                    <a:latin typeface="Times New Roman" panose="02020603050405020304" pitchFamily="18" charset="0"/>
                    <a:cs typeface="Times New Roman" panose="02020603050405020304" pitchFamily="18" charset="0"/>
                  </a:rPr>
                  <a:t>2</a:t>
                </a:r>
              </a:p>
            </p:txBody>
          </p:sp>
          <p:sp>
            <p:nvSpPr>
              <p:cNvPr id="15373" name="object 12">
                <a:extLst>
                  <a:ext uri="{FF2B5EF4-FFF2-40B4-BE49-F238E27FC236}">
                    <a16:creationId xmlns:a16="http://schemas.microsoft.com/office/drawing/2014/main" id="{793D8D75-A7C2-4A9C-8DB5-ECF938F80AC4}"/>
                  </a:ext>
                </a:extLst>
              </p:cNvPr>
              <p:cNvSpPr txBox="1">
                <a:spLocks noChangeArrowheads="1"/>
              </p:cNvSpPr>
              <p:nvPr/>
            </p:nvSpPr>
            <p:spPr bwMode="auto">
              <a:xfrm>
                <a:off x="1713415" y="5986031"/>
                <a:ext cx="1028411" cy="2308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500">
                    <a:solidFill>
                      <a:srgbClr val="0000FF"/>
                    </a:solidFill>
                    <a:latin typeface="Times New Roman" panose="02020603050405020304" pitchFamily="18" charset="0"/>
                    <a:ea typeface="Trebuchet MS" panose="020B0603020202020204" pitchFamily="34" charset="0"/>
                    <a:cs typeface="Times New Roman" panose="02020603050405020304" pitchFamily="18" charset="0"/>
                  </a:rPr>
                  <a:t>Δ </a:t>
                </a:r>
                <a:r>
                  <a:rPr lang="es-MX" altLang="es-MX" sz="1500">
                    <a:solidFill>
                      <a:srgbClr val="0000FF"/>
                    </a:solidFill>
                    <a:latin typeface="Times New Roman" panose="02020603050405020304" pitchFamily="18" charset="0"/>
                    <a:ea typeface="Palatino Linotype" panose="02040502050505030304" pitchFamily="18" charset="0"/>
                    <a:cs typeface="Times New Roman" panose="02020603050405020304" pitchFamily="18" charset="0"/>
                  </a:rPr>
                  <a:t>propiedad</a:t>
                </a:r>
              </a:p>
            </p:txBody>
          </p:sp>
          <p:sp>
            <p:nvSpPr>
              <p:cNvPr id="22" name="object 15">
                <a:extLst>
                  <a:ext uri="{FF2B5EF4-FFF2-40B4-BE49-F238E27FC236}">
                    <a16:creationId xmlns:a16="http://schemas.microsoft.com/office/drawing/2014/main" id="{44685436-24E6-44F1-A121-A9AE72C9B140}"/>
                  </a:ext>
                </a:extLst>
              </p:cNvPr>
              <p:cNvSpPr txBox="1"/>
              <p:nvPr/>
            </p:nvSpPr>
            <p:spPr>
              <a:xfrm>
                <a:off x="1418223" y="5418826"/>
                <a:ext cx="1510876" cy="230885"/>
              </a:xfrm>
              <a:prstGeom prst="rect">
                <a:avLst/>
              </a:prstGeom>
              <a:solidFill>
                <a:schemeClr val="bg1"/>
              </a:solidFill>
            </p:spPr>
            <p:txBody>
              <a:bodyPr lIns="0" tIns="0" rIns="0" bIns="0">
                <a:spAutoFit/>
              </a:bodyPr>
              <a:lstStyle/>
              <a:p>
                <a:pPr marL="12700">
                  <a:defRPr/>
                </a:pPr>
                <a:r>
                  <a:rPr lang="es-MX" sz="1500" spc="80" dirty="0">
                    <a:solidFill>
                      <a:srgbClr val="0000FF"/>
                    </a:solidFill>
                    <a:latin typeface="Times New Roman" panose="02020603050405020304" pitchFamily="18" charset="0"/>
                    <a:cs typeface="Times New Roman" panose="02020603050405020304" pitchFamily="18" charset="0"/>
                  </a:rPr>
                  <a:t>ﬂ</a:t>
                </a:r>
                <a:r>
                  <a:rPr lang="es-MX" sz="1500" spc="-60" dirty="0">
                    <a:solidFill>
                      <a:srgbClr val="0000FF"/>
                    </a:solidFill>
                    <a:latin typeface="Times New Roman" panose="02020603050405020304" pitchFamily="18" charset="0"/>
                    <a:cs typeface="Times New Roman" panose="02020603050405020304" pitchFamily="18" charset="0"/>
                  </a:rPr>
                  <a:t>ujo</a:t>
                </a:r>
                <a:r>
                  <a:rPr lang="es-MX" sz="1500" spc="5" dirty="0">
                    <a:solidFill>
                      <a:srgbClr val="0000FF"/>
                    </a:solidFill>
                    <a:latin typeface="Times New Roman" panose="02020603050405020304" pitchFamily="18" charset="0"/>
                    <a:cs typeface="Times New Roman" panose="02020603050405020304" pitchFamily="18" charset="0"/>
                  </a:rPr>
                  <a:t> </a:t>
                </a:r>
                <a:r>
                  <a:rPr lang="es-MX" sz="1500" spc="-95" dirty="0">
                    <a:solidFill>
                      <a:srgbClr val="0000FF"/>
                    </a:solidFill>
                    <a:latin typeface="Times New Roman" panose="02020603050405020304" pitchFamily="18" charset="0"/>
                    <a:cs typeface="Times New Roman" panose="02020603050405020304" pitchFamily="18" charset="0"/>
                  </a:rPr>
                  <a:t>de</a:t>
                </a:r>
                <a:r>
                  <a:rPr lang="es-MX" sz="1500" spc="5" dirty="0">
                    <a:solidFill>
                      <a:srgbClr val="0000FF"/>
                    </a:solidFill>
                    <a:latin typeface="Times New Roman" panose="02020603050405020304" pitchFamily="18" charset="0"/>
                    <a:cs typeface="Times New Roman" panose="02020603050405020304" pitchFamily="18" charset="0"/>
                  </a:rPr>
                  <a:t> </a:t>
                </a:r>
                <a:r>
                  <a:rPr lang="es-MX" sz="1500" spc="-75" dirty="0">
                    <a:solidFill>
                      <a:srgbClr val="0000FF"/>
                    </a:solidFill>
                    <a:latin typeface="Times New Roman" panose="02020603050405020304" pitchFamily="18" charset="0"/>
                    <a:cs typeface="Times New Roman" panose="02020603050405020304" pitchFamily="18" charset="0"/>
                  </a:rPr>
                  <a:t>energ</a:t>
                </a:r>
                <a:r>
                  <a:rPr lang="es-MX" sz="1500" spc="-15" dirty="0">
                    <a:solidFill>
                      <a:srgbClr val="0000FF"/>
                    </a:solidFill>
                    <a:latin typeface="Times New Roman" panose="02020603050405020304" pitchFamily="18" charset="0"/>
                    <a:cs typeface="Times New Roman" panose="02020603050405020304" pitchFamily="18" charset="0"/>
                  </a:rPr>
                  <a:t>í</a:t>
                </a:r>
                <a:r>
                  <a:rPr lang="es-MX" sz="1500" spc="-125" dirty="0">
                    <a:solidFill>
                      <a:srgbClr val="0000FF"/>
                    </a:solidFill>
                    <a:latin typeface="Times New Roman" panose="02020603050405020304" pitchFamily="18" charset="0"/>
                    <a:cs typeface="Times New Roman" panose="02020603050405020304" pitchFamily="18" charset="0"/>
                  </a:rPr>
                  <a:t>a</a:t>
                </a:r>
                <a:r>
                  <a:rPr lang="es-MX" sz="1500" spc="5" dirty="0">
                    <a:solidFill>
                      <a:srgbClr val="0000FF"/>
                    </a:solidFill>
                    <a:latin typeface="Times New Roman" panose="02020603050405020304" pitchFamily="18" charset="0"/>
                    <a:cs typeface="Times New Roman" panose="02020603050405020304" pitchFamily="18" charset="0"/>
                  </a:rPr>
                  <a:t> </a:t>
                </a:r>
                <a:r>
                  <a:rPr lang="es-MX" sz="1500" spc="-90" dirty="0">
                    <a:solidFill>
                      <a:srgbClr val="0000FF"/>
                    </a:solidFill>
                    <a:latin typeface="Times New Roman" panose="02020603050405020304" pitchFamily="18" charset="0"/>
                    <a:cs typeface="Times New Roman" panose="02020603050405020304" pitchFamily="18" charset="0"/>
                  </a:rPr>
                  <a:t>(</a:t>
                </a:r>
                <a:r>
                  <a:rPr lang="es-MX" sz="1500" spc="114" dirty="0" err="1">
                    <a:solidFill>
                      <a:srgbClr val="0000FF"/>
                    </a:solidFill>
                    <a:latin typeface="Times New Roman" panose="02020603050405020304" pitchFamily="18" charset="0"/>
                    <a:cs typeface="Times New Roman" panose="02020603050405020304" pitchFamily="18" charset="0"/>
                  </a:rPr>
                  <a:t>dq</a:t>
                </a:r>
                <a:r>
                  <a:rPr lang="es-MX" sz="1500" spc="-90" dirty="0">
                    <a:solidFill>
                      <a:srgbClr val="0000FF"/>
                    </a:solidFill>
                    <a:latin typeface="Times New Roman" panose="02020603050405020304" pitchFamily="18" charset="0"/>
                    <a:cs typeface="Times New Roman" panose="02020603050405020304" pitchFamily="18" charset="0"/>
                  </a:rPr>
                  <a:t>)</a:t>
                </a:r>
                <a:endParaRPr lang="es-MX" sz="1500" dirty="0">
                  <a:solidFill>
                    <a:srgbClr val="0000FF"/>
                  </a:solidFill>
                  <a:latin typeface="Times New Roman" panose="02020603050405020304" pitchFamily="18" charset="0"/>
                  <a:cs typeface="Times New Roman" panose="02020603050405020304" pitchFamily="18" charset="0"/>
                </a:endParaRPr>
              </a:p>
            </p:txBody>
          </p:sp>
        </p:grpSp>
        <p:sp>
          <p:nvSpPr>
            <p:cNvPr id="20" name="Flecha izquierda y derecha 19">
              <a:extLst>
                <a:ext uri="{FF2B5EF4-FFF2-40B4-BE49-F238E27FC236}">
                  <a16:creationId xmlns:a16="http://schemas.microsoft.com/office/drawing/2014/main" id="{1BCC5597-259F-49E8-B2A7-C2EB3C91B6D8}"/>
                </a:ext>
              </a:extLst>
            </p:cNvPr>
            <p:cNvSpPr/>
            <p:nvPr/>
          </p:nvSpPr>
          <p:spPr bwMode="auto">
            <a:xfrm>
              <a:off x="8816350" y="5773712"/>
              <a:ext cx="952700" cy="212725"/>
            </a:xfrm>
            <a:prstGeom prst="lef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500">
                <a:solidFill>
                  <a:srgbClr val="0000FF"/>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39334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3">
            <a:extLst>
              <a:ext uri="{FF2B5EF4-FFF2-40B4-BE49-F238E27FC236}">
                <a16:creationId xmlns:a16="http://schemas.microsoft.com/office/drawing/2014/main" id="{D30933CB-C0C8-426D-9930-F4B5241D3418}"/>
              </a:ext>
            </a:extLst>
          </p:cNvPr>
          <p:cNvSpPr>
            <a:spLocks noGrp="1" noChangeArrowheads="1"/>
          </p:cNvSpPr>
          <p:nvPr>
            <p:ph type="ctrTitle" idx="4294967295"/>
          </p:nvPr>
        </p:nvSpPr>
        <p:spPr>
          <a:xfrm>
            <a:off x="5208588" y="1112838"/>
            <a:ext cx="2017712" cy="76200"/>
          </a:xfrm>
        </p:spPr>
        <p:txBody>
          <a:bodyPr>
            <a:normAutofit fontScale="90000"/>
          </a:bodyPr>
          <a:lstStyle/>
          <a:p>
            <a:pPr eaLnBrk="1" hangingPunct="1"/>
            <a:r>
              <a:rPr lang="es-ES" altLang="es-MX" sz="200"/>
              <a:t>Termodinámica</a:t>
            </a:r>
          </a:p>
        </p:txBody>
      </p:sp>
      <p:sp>
        <p:nvSpPr>
          <p:cNvPr id="17411" name="Text Box 6">
            <a:extLst>
              <a:ext uri="{FF2B5EF4-FFF2-40B4-BE49-F238E27FC236}">
                <a16:creationId xmlns:a16="http://schemas.microsoft.com/office/drawing/2014/main" id="{D7E02A21-6B3B-4E4C-B80F-627598C502C2}"/>
              </a:ext>
            </a:extLst>
          </p:cNvPr>
          <p:cNvSpPr txBox="1">
            <a:spLocks noChangeArrowheads="1"/>
          </p:cNvSpPr>
          <p:nvPr/>
        </p:nvSpPr>
        <p:spPr bwMode="auto">
          <a:xfrm>
            <a:off x="3124201" y="76201"/>
            <a:ext cx="6057899" cy="588963"/>
          </a:xfrm>
          <a:prstGeom prst="rect">
            <a:avLst/>
          </a:prstGeom>
          <a:solidFill>
            <a:schemeClr val="accent3">
              <a:lumMod val="40000"/>
              <a:lumOff val="60000"/>
            </a:schemeClr>
          </a:solidFill>
          <a:ln w="9525">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ES" altLang="es-MX" sz="500" b="1" u="none" dirty="0">
              <a:solidFill>
                <a:schemeClr val="accent2"/>
              </a:solidFill>
              <a:latin typeface="Tahoma" panose="020B0604030504040204" pitchFamily="34" charset="0"/>
            </a:endParaRPr>
          </a:p>
          <a:p>
            <a:pPr eaLnBrk="1" hangingPunct="1">
              <a:spcBef>
                <a:spcPct val="0"/>
              </a:spcBef>
              <a:buFontTx/>
              <a:buNone/>
            </a:pPr>
            <a:r>
              <a:rPr lang="es-ES" altLang="es-MX" sz="2200" b="1" u="none" dirty="0">
                <a:latin typeface="Tahoma" panose="020B0604030504040204" pitchFamily="34" charset="0"/>
              </a:rPr>
              <a:t>Principios de geoquímica-termodinámica</a:t>
            </a:r>
          </a:p>
          <a:p>
            <a:pPr eaLnBrk="1" hangingPunct="1">
              <a:spcBef>
                <a:spcPct val="0"/>
              </a:spcBef>
              <a:buFontTx/>
              <a:buNone/>
            </a:pPr>
            <a:endParaRPr lang="es-ES" altLang="es-MX" sz="500" b="1" u="none" dirty="0">
              <a:latin typeface="Tahoma" panose="020B0604030504040204" pitchFamily="34" charset="0"/>
            </a:endParaRPr>
          </a:p>
        </p:txBody>
      </p:sp>
      <p:sp>
        <p:nvSpPr>
          <p:cNvPr id="17412" name="Text Box 7">
            <a:extLst>
              <a:ext uri="{FF2B5EF4-FFF2-40B4-BE49-F238E27FC236}">
                <a16:creationId xmlns:a16="http://schemas.microsoft.com/office/drawing/2014/main" id="{B789C2D0-467D-4C2F-90DD-E596B7152E02}"/>
              </a:ext>
            </a:extLst>
          </p:cNvPr>
          <p:cNvSpPr txBox="1">
            <a:spLocks noChangeArrowheads="1"/>
          </p:cNvSpPr>
          <p:nvPr/>
        </p:nvSpPr>
        <p:spPr bwMode="auto">
          <a:xfrm>
            <a:off x="479376" y="763588"/>
            <a:ext cx="11449272" cy="1689100"/>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es-MX" sz="2000" dirty="0">
                <a:solidFill>
                  <a:srgbClr val="FF0000"/>
                </a:solidFill>
                <a:latin typeface="Albertus Medium" pitchFamily="34" charset="0"/>
              </a:rPr>
              <a:t>Termodinámica</a:t>
            </a:r>
          </a:p>
          <a:p>
            <a:pPr algn="ctr" eaLnBrk="1" hangingPunct="1">
              <a:spcBef>
                <a:spcPct val="0"/>
              </a:spcBef>
              <a:buFontTx/>
              <a:buNone/>
            </a:pPr>
            <a:r>
              <a:rPr lang="es-ES" altLang="es-MX" sz="1800" b="1" u="none" dirty="0">
                <a:solidFill>
                  <a:srgbClr val="FF0000"/>
                </a:solidFill>
                <a:latin typeface="Albertus Medium" pitchFamily="34" charset="0"/>
              </a:rPr>
              <a:t>Estudia los niveles de energía y las transferencias de energía entre sistemas y </a:t>
            </a:r>
          </a:p>
          <a:p>
            <a:pPr algn="ctr" eaLnBrk="1" hangingPunct="1">
              <a:spcBef>
                <a:spcPct val="0"/>
              </a:spcBef>
              <a:buFontTx/>
              <a:buNone/>
            </a:pPr>
            <a:r>
              <a:rPr lang="es-ES" altLang="es-MX" sz="1800" b="1" u="none" dirty="0">
                <a:solidFill>
                  <a:srgbClr val="FF0000"/>
                </a:solidFill>
                <a:latin typeface="Albertus Medium" pitchFamily="34" charset="0"/>
              </a:rPr>
              <a:t>entre diferentes estados de la materia</a:t>
            </a:r>
            <a:r>
              <a:rPr lang="es-ES" altLang="es-MX" sz="1800" b="1" u="none" dirty="0">
                <a:solidFill>
                  <a:srgbClr val="FF0000"/>
                </a:solidFill>
                <a:latin typeface="Tahoma" panose="020B0604030504040204" pitchFamily="34" charset="0"/>
              </a:rPr>
              <a:t>. </a:t>
            </a:r>
          </a:p>
          <a:p>
            <a:pPr algn="ctr" eaLnBrk="1" hangingPunct="1">
              <a:spcBef>
                <a:spcPct val="0"/>
              </a:spcBef>
              <a:buFontTx/>
              <a:buNone/>
            </a:pPr>
            <a:r>
              <a:rPr lang="es-ES" altLang="es-MX" sz="1600" b="1" u="none" dirty="0"/>
              <a:t>En petrogénesis se aplica principalmente al estudio de reacciones químicas y cambios de estado de las rocas  que inevitablemente </a:t>
            </a:r>
            <a:r>
              <a:rPr lang="es-ES" altLang="es-MX" sz="1600" b="1" u="none" dirty="0">
                <a:cs typeface="Times New Roman" panose="02020603050405020304" pitchFamily="18" charset="0"/>
              </a:rPr>
              <a:t>involucran cambios de energía.</a:t>
            </a:r>
          </a:p>
          <a:p>
            <a:pPr algn="ctr" eaLnBrk="1" hangingPunct="1">
              <a:spcBef>
                <a:spcPct val="0"/>
              </a:spcBef>
              <a:buFontTx/>
              <a:buNone/>
            </a:pPr>
            <a:endParaRPr lang="es-ES" altLang="es-MX" sz="1600" b="1" u="none" dirty="0"/>
          </a:p>
        </p:txBody>
      </p:sp>
      <p:pic>
        <p:nvPicPr>
          <p:cNvPr id="2059" name="F03010.MOV">
            <a:hlinkClick r:id="" action="ppaction://media"/>
            <a:extLst>
              <a:ext uri="{FF2B5EF4-FFF2-40B4-BE49-F238E27FC236}">
                <a16:creationId xmlns:a16="http://schemas.microsoft.com/office/drawing/2014/main" id="{420C96EB-3800-4745-9DB3-17B01D3F2008}"/>
              </a:ext>
            </a:extLst>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479376" y="2586808"/>
            <a:ext cx="4392488" cy="3704102"/>
          </a:xfrm>
          <a:prstGeom prst="rect">
            <a:avLst/>
          </a:prstGeom>
          <a:noFill/>
          <a:ln w="127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7414" name="Rectangle 12">
            <a:extLst>
              <a:ext uri="{FF2B5EF4-FFF2-40B4-BE49-F238E27FC236}">
                <a16:creationId xmlns:a16="http://schemas.microsoft.com/office/drawing/2014/main" id="{F389B925-986F-4732-92A3-5B39F0A34AB8}"/>
              </a:ext>
            </a:extLst>
          </p:cNvPr>
          <p:cNvSpPr>
            <a:spLocks noChangeArrowheads="1"/>
          </p:cNvSpPr>
          <p:nvPr/>
        </p:nvSpPr>
        <p:spPr bwMode="auto">
          <a:xfrm>
            <a:off x="6960096" y="2819053"/>
            <a:ext cx="4536504" cy="3046988"/>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tabLst>
                <a:tab pos="288925" algn="l"/>
              </a:tabLst>
              <a:defRPr sz="3200">
                <a:solidFill>
                  <a:schemeClr val="tx1"/>
                </a:solidFill>
                <a:latin typeface="Arial" panose="020B0604020202020204" pitchFamily="34" charset="0"/>
              </a:defRPr>
            </a:lvl1pPr>
            <a:lvl2pPr marL="742950" indent="-285750">
              <a:spcBef>
                <a:spcPct val="20000"/>
              </a:spcBef>
              <a:buChar char="–"/>
              <a:tabLst>
                <a:tab pos="288925" algn="l"/>
              </a:tabLst>
              <a:defRPr sz="2800">
                <a:solidFill>
                  <a:schemeClr val="tx1"/>
                </a:solidFill>
                <a:latin typeface="Arial" panose="020B0604020202020204" pitchFamily="34" charset="0"/>
              </a:defRPr>
            </a:lvl2pPr>
            <a:lvl3pPr marL="1143000" indent="-228600">
              <a:spcBef>
                <a:spcPct val="20000"/>
              </a:spcBef>
              <a:buChar char="•"/>
              <a:tabLst>
                <a:tab pos="288925" algn="l"/>
              </a:tabLst>
              <a:defRPr sz="2400">
                <a:solidFill>
                  <a:schemeClr val="tx1"/>
                </a:solidFill>
                <a:latin typeface="Arial" panose="020B0604020202020204" pitchFamily="34" charset="0"/>
              </a:defRPr>
            </a:lvl3pPr>
            <a:lvl4pPr marL="1600200" indent="-228600">
              <a:spcBef>
                <a:spcPct val="20000"/>
              </a:spcBef>
              <a:buChar char="–"/>
              <a:tabLst>
                <a:tab pos="288925" algn="l"/>
              </a:tabLst>
              <a:defRPr sz="2000">
                <a:solidFill>
                  <a:schemeClr val="tx1"/>
                </a:solidFill>
                <a:latin typeface="Arial" panose="020B0604020202020204" pitchFamily="34" charset="0"/>
              </a:defRPr>
            </a:lvl4pPr>
            <a:lvl5pPr marL="2057400" indent="-228600">
              <a:spcBef>
                <a:spcPct val="20000"/>
              </a:spcBef>
              <a:buChar char="»"/>
              <a:tabLst>
                <a:tab pos="2889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9pPr>
          </a:lstStyle>
          <a:p>
            <a:pPr algn="just" eaLnBrk="1" hangingPunct="1">
              <a:spcBef>
                <a:spcPct val="0"/>
              </a:spcBef>
              <a:buFontTx/>
              <a:buNone/>
            </a:pPr>
            <a:r>
              <a:rPr lang="es-VE" altLang="es-MX" sz="1600" u="none" dirty="0">
                <a:solidFill>
                  <a:srgbClr val="000000"/>
                </a:solidFill>
                <a:latin typeface="Times New Roman" panose="02020603050405020304" pitchFamily="18" charset="0"/>
                <a:cs typeface="Times New Roman" panose="02020603050405020304" pitchFamily="18" charset="0"/>
              </a:rPr>
              <a:t>La Tierra es un sistema dinámico, donde sus componentes son transportados y cambian de forma y composición mediante una serie de procesos como </a:t>
            </a:r>
          </a:p>
          <a:p>
            <a:pPr eaLnBrk="1" hangingPunct="1">
              <a:spcBef>
                <a:spcPct val="0"/>
              </a:spcBef>
              <a:buFontTx/>
              <a:buNone/>
            </a:pPr>
            <a:endParaRPr lang="es-VE" altLang="es-MX" sz="1600" u="none" dirty="0">
              <a:solidFill>
                <a:srgbClr val="000000"/>
              </a:solidFill>
              <a:cs typeface="Times New Roman" panose="02020603050405020304" pitchFamily="18" charset="0"/>
            </a:endParaRPr>
          </a:p>
          <a:p>
            <a:pPr algn="ctr" eaLnBrk="1" hangingPunct="1">
              <a:spcBef>
                <a:spcPct val="0"/>
              </a:spcBef>
              <a:buFontTx/>
              <a:buNone/>
            </a:pPr>
            <a:r>
              <a:rPr lang="es-VE" altLang="es-MX" sz="1600" b="1" u="none" dirty="0">
                <a:solidFill>
                  <a:srgbClr val="FF3300"/>
                </a:solidFill>
                <a:cs typeface="Times New Roman" panose="02020603050405020304" pitchFamily="18" charset="0"/>
              </a:rPr>
              <a:t>Fusión</a:t>
            </a:r>
          </a:p>
          <a:p>
            <a:pPr algn="ctr" eaLnBrk="1" hangingPunct="1">
              <a:spcBef>
                <a:spcPct val="0"/>
              </a:spcBef>
              <a:buFontTx/>
              <a:buNone/>
            </a:pPr>
            <a:r>
              <a:rPr lang="es-VE" altLang="es-MX" sz="1600" b="1" u="none" dirty="0">
                <a:solidFill>
                  <a:srgbClr val="FF3300"/>
                </a:solidFill>
                <a:cs typeface="Times New Roman" panose="02020603050405020304" pitchFamily="18" charset="0"/>
              </a:rPr>
              <a:t>Disolución</a:t>
            </a:r>
          </a:p>
          <a:p>
            <a:pPr algn="ctr" eaLnBrk="1" hangingPunct="1">
              <a:spcBef>
                <a:spcPct val="0"/>
              </a:spcBef>
              <a:buFontTx/>
              <a:buNone/>
            </a:pPr>
            <a:r>
              <a:rPr lang="es-VE" altLang="es-MX" sz="1600" b="1" u="none" dirty="0">
                <a:solidFill>
                  <a:srgbClr val="FF3300"/>
                </a:solidFill>
                <a:cs typeface="Times New Roman" panose="02020603050405020304" pitchFamily="18" charset="0"/>
              </a:rPr>
              <a:t>Cristalización</a:t>
            </a:r>
          </a:p>
          <a:p>
            <a:pPr algn="ctr" eaLnBrk="1" hangingPunct="1">
              <a:spcBef>
                <a:spcPct val="0"/>
              </a:spcBef>
              <a:buFontTx/>
              <a:buNone/>
            </a:pPr>
            <a:r>
              <a:rPr lang="es-VE" altLang="es-MX" sz="1600" b="1" u="none" dirty="0">
                <a:solidFill>
                  <a:srgbClr val="FF3300"/>
                </a:solidFill>
                <a:cs typeface="Times New Roman" panose="02020603050405020304" pitchFamily="18" charset="0"/>
              </a:rPr>
              <a:t>Precipitación</a:t>
            </a:r>
            <a:endParaRPr lang="es-ES" altLang="es-MX" sz="1600" b="1" u="none" dirty="0">
              <a:solidFill>
                <a:srgbClr val="FF3300"/>
              </a:solidFill>
              <a:cs typeface="Times New Roman" panose="02020603050405020304" pitchFamily="18" charset="0"/>
            </a:endParaRPr>
          </a:p>
          <a:p>
            <a:pPr algn="ctr" eaLnBrk="1" hangingPunct="1">
              <a:spcBef>
                <a:spcPct val="0"/>
              </a:spcBef>
              <a:buFontTx/>
              <a:buNone/>
            </a:pPr>
            <a:r>
              <a:rPr lang="es-VE" altLang="es-MX" sz="1600" b="1" u="none" dirty="0">
                <a:solidFill>
                  <a:srgbClr val="FF3300"/>
                </a:solidFill>
                <a:cs typeface="Times New Roman" panose="02020603050405020304" pitchFamily="18" charset="0"/>
              </a:rPr>
              <a:t>Meteorización</a:t>
            </a:r>
          </a:p>
          <a:p>
            <a:pPr algn="ctr" eaLnBrk="1" hangingPunct="1">
              <a:spcBef>
                <a:spcPct val="0"/>
              </a:spcBef>
              <a:buFontTx/>
              <a:buNone/>
            </a:pPr>
            <a:r>
              <a:rPr lang="es-VE" altLang="es-MX" sz="1600" b="1" u="none" dirty="0">
                <a:solidFill>
                  <a:srgbClr val="FF3300"/>
                </a:solidFill>
                <a:cs typeface="Times New Roman" panose="02020603050405020304" pitchFamily="18" charset="0"/>
              </a:rPr>
              <a:t>Vaporización</a:t>
            </a:r>
          </a:p>
          <a:p>
            <a:pPr algn="ctr" eaLnBrk="1" hangingPunct="1">
              <a:spcBef>
                <a:spcPct val="0"/>
              </a:spcBef>
              <a:buFontTx/>
              <a:buNone/>
            </a:pPr>
            <a:r>
              <a:rPr lang="es-VE" altLang="es-MX" sz="1600" b="1" u="none" dirty="0">
                <a:solidFill>
                  <a:srgbClr val="FF3300"/>
                </a:solidFill>
                <a:cs typeface="Times New Roman" panose="02020603050405020304" pitchFamily="18" charset="0"/>
              </a:rPr>
              <a:t>Metamorfismo</a:t>
            </a:r>
          </a:p>
          <a:p>
            <a:pPr algn="ctr" eaLnBrk="1" hangingPunct="1">
              <a:spcBef>
                <a:spcPct val="0"/>
              </a:spcBef>
              <a:buFontTx/>
              <a:buNone/>
            </a:pPr>
            <a:r>
              <a:rPr lang="es-VE" altLang="es-MX" sz="1600" b="1" u="none" dirty="0">
                <a:solidFill>
                  <a:srgbClr val="FF3300"/>
                </a:solidFill>
                <a:cs typeface="Times New Roman" panose="02020603050405020304" pitchFamily="18" charset="0"/>
              </a:rPr>
              <a:t>Alteración</a:t>
            </a:r>
            <a:endParaRPr lang="es-ES" altLang="es-MX" sz="1600" b="1" u="none" dirty="0">
              <a:solidFill>
                <a:srgbClr val="FF3300"/>
              </a:solidFill>
            </a:endParaRPr>
          </a:p>
        </p:txBody>
      </p:sp>
      <p:sp>
        <p:nvSpPr>
          <p:cNvPr id="2" name="CuadroTexto 1">
            <a:extLst>
              <a:ext uri="{FF2B5EF4-FFF2-40B4-BE49-F238E27FC236}">
                <a16:creationId xmlns:a16="http://schemas.microsoft.com/office/drawing/2014/main" id="{C061CB20-9094-4978-96F9-A7323605FB50}"/>
              </a:ext>
            </a:extLst>
          </p:cNvPr>
          <p:cNvSpPr txBox="1"/>
          <p:nvPr/>
        </p:nvSpPr>
        <p:spPr>
          <a:xfrm rot="16200000">
            <a:off x="-533461" y="3871291"/>
            <a:ext cx="2457724"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Incremento de temperatura y presión</a:t>
            </a:r>
          </a:p>
        </p:txBody>
      </p:sp>
    </p:spTree>
    <p:extLst>
      <p:ext uri="{BB962C8B-B14F-4D97-AF65-F5344CB8AC3E}">
        <p14:creationId xmlns:p14="http://schemas.microsoft.com/office/powerpoint/2010/main" val="6091736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59"/>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059"/>
                                        </p:tgtEl>
                                      </p:cBhvr>
                                    </p:cmd>
                                  </p:childTnLst>
                                </p:cTn>
                              </p:par>
                            </p:childTnLst>
                          </p:cTn>
                        </p:par>
                      </p:childTnLst>
                    </p:cTn>
                  </p:par>
                </p:childTnLst>
              </p:cTn>
              <p:nextCondLst>
                <p:cond evt="onClick" delay="0">
                  <p:tgtEl>
                    <p:spTgt spid="2059"/>
                  </p:tgtEl>
                </p:cond>
              </p:nextCondLst>
            </p:seq>
            <p:video>
              <p:cMediaNode>
                <p:cTn id="7" fill="hold" display="0">
                  <p:stCondLst>
                    <p:cond delay="indefinite"/>
                  </p:stCondLst>
                  <p:endCondLst>
                    <p:cond evt="onNext" delay="0">
                      <p:tgtEl>
                        <p:sldTgt/>
                      </p:tgtEl>
                    </p:cond>
                    <p:cond evt="onPrev" delay="0">
                      <p:tgtEl>
                        <p:sldTgt/>
                      </p:tgtEl>
                    </p:cond>
                  </p:endCondLst>
                </p:cTn>
                <p:tgtEl>
                  <p:spTgt spid="2059"/>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a:extLst>
              <a:ext uri="{FF2B5EF4-FFF2-40B4-BE49-F238E27FC236}">
                <a16:creationId xmlns:a16="http://schemas.microsoft.com/office/drawing/2014/main" id="{F9FFA753-7DC4-42DA-97C2-41805C513963}"/>
              </a:ext>
            </a:extLst>
          </p:cNvPr>
          <p:cNvSpPr>
            <a:spLocks noChangeArrowheads="1"/>
          </p:cNvSpPr>
          <p:nvPr/>
        </p:nvSpPr>
        <p:spPr bwMode="auto">
          <a:xfrm>
            <a:off x="463699" y="404664"/>
            <a:ext cx="11233248" cy="2123658"/>
          </a:xfrm>
          <a:prstGeom prst="rect">
            <a:avLst/>
          </a:prstGeom>
          <a:solidFill>
            <a:schemeClr val="bg1"/>
          </a:solidFill>
          <a:ln w="28575">
            <a:solidFill>
              <a:schemeClr val="accent2"/>
            </a:solidFill>
            <a:miter lim="800000"/>
            <a:headEnd/>
            <a:tailEnd/>
          </a:ln>
        </p:spPr>
        <p:txBody>
          <a:bodyPr wrap="square">
            <a:spAutoFit/>
          </a:bodyPr>
          <a:lstStyle>
            <a:lvl1pPr marL="288925" indent="-288925">
              <a:spcBef>
                <a:spcPct val="20000"/>
              </a:spcBef>
              <a:buChar char="•"/>
              <a:tabLst>
                <a:tab pos="288925" algn="l"/>
              </a:tabLst>
              <a:defRPr sz="3200">
                <a:solidFill>
                  <a:schemeClr val="tx1"/>
                </a:solidFill>
                <a:latin typeface="Arial" panose="020B0604020202020204" pitchFamily="34" charset="0"/>
              </a:defRPr>
            </a:lvl1pPr>
            <a:lvl2pPr marL="742950" indent="-285750">
              <a:spcBef>
                <a:spcPct val="20000"/>
              </a:spcBef>
              <a:buChar char="–"/>
              <a:tabLst>
                <a:tab pos="288925" algn="l"/>
              </a:tabLst>
              <a:defRPr sz="2800">
                <a:solidFill>
                  <a:schemeClr val="tx1"/>
                </a:solidFill>
                <a:latin typeface="Arial" panose="020B0604020202020204" pitchFamily="34" charset="0"/>
              </a:defRPr>
            </a:lvl2pPr>
            <a:lvl3pPr marL="1143000" indent="-228600">
              <a:spcBef>
                <a:spcPct val="20000"/>
              </a:spcBef>
              <a:buChar char="•"/>
              <a:tabLst>
                <a:tab pos="288925" algn="l"/>
              </a:tabLst>
              <a:defRPr sz="2400">
                <a:solidFill>
                  <a:schemeClr val="tx1"/>
                </a:solidFill>
                <a:latin typeface="Arial" panose="020B0604020202020204" pitchFamily="34" charset="0"/>
              </a:defRPr>
            </a:lvl3pPr>
            <a:lvl4pPr marL="1600200" indent="-228600">
              <a:spcBef>
                <a:spcPct val="20000"/>
              </a:spcBef>
              <a:buChar char="–"/>
              <a:tabLst>
                <a:tab pos="288925" algn="l"/>
              </a:tabLst>
              <a:defRPr sz="2000">
                <a:solidFill>
                  <a:schemeClr val="tx1"/>
                </a:solidFill>
                <a:latin typeface="Arial" panose="020B0604020202020204" pitchFamily="34" charset="0"/>
              </a:defRPr>
            </a:lvl4pPr>
            <a:lvl5pPr marL="2057400" indent="-228600">
              <a:spcBef>
                <a:spcPct val="20000"/>
              </a:spcBef>
              <a:buChar char="»"/>
              <a:tabLst>
                <a:tab pos="2889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9pPr>
          </a:lstStyle>
          <a:p>
            <a:pPr algn="just" eaLnBrk="1" hangingPunct="1">
              <a:spcBef>
                <a:spcPct val="0"/>
              </a:spcBef>
              <a:buFontTx/>
              <a:buNone/>
            </a:pPr>
            <a:r>
              <a:rPr lang="es-ES" altLang="es-MX" sz="2200" u="none" dirty="0">
                <a:latin typeface="Times New Roman" panose="02020603050405020304" pitchFamily="18" charset="0"/>
                <a:cs typeface="Times New Roman" panose="02020603050405020304" pitchFamily="18" charset="0"/>
              </a:rPr>
              <a:t>	La geoquímica-termodinámica se aplica en: </a:t>
            </a:r>
          </a:p>
          <a:p>
            <a:pPr algn="just" eaLnBrk="1" hangingPunct="1">
              <a:spcBef>
                <a:spcPct val="0"/>
              </a:spcBef>
              <a:buFontTx/>
              <a:buNone/>
            </a:pPr>
            <a:endParaRPr lang="es-ES" altLang="es-MX" sz="2200" u="none" dirty="0">
              <a:latin typeface="Times New Roman" panose="02020603050405020304" pitchFamily="18" charset="0"/>
              <a:cs typeface="Times New Roman" panose="02020603050405020304" pitchFamily="18" charset="0"/>
            </a:endParaRPr>
          </a:p>
          <a:p>
            <a:pPr algn="just" eaLnBrk="1" hangingPunct="1">
              <a:spcBef>
                <a:spcPct val="0"/>
              </a:spcBef>
              <a:buFont typeface="Wingdings" panose="05000000000000000000" pitchFamily="2" charset="2"/>
              <a:buChar char="Ø"/>
            </a:pPr>
            <a:r>
              <a:rPr lang="es-ES" altLang="es-MX" sz="2200" u="none" dirty="0">
                <a:latin typeface="Times New Roman" panose="02020603050405020304" pitchFamily="18" charset="0"/>
                <a:cs typeface="Times New Roman" panose="02020603050405020304" pitchFamily="18" charset="0"/>
              </a:rPr>
              <a:t>Predecir la manera en que los sistemas de rocas responden a cambios en presión, temperatura y composición química.</a:t>
            </a:r>
          </a:p>
          <a:p>
            <a:pPr algn="just" eaLnBrk="1" hangingPunct="1">
              <a:spcBef>
                <a:spcPct val="0"/>
              </a:spcBef>
              <a:buFont typeface="Wingdings" panose="05000000000000000000" pitchFamily="2" charset="2"/>
              <a:buChar char="Ø"/>
            </a:pPr>
            <a:r>
              <a:rPr lang="es-ES" altLang="es-MX" sz="2200" u="none" dirty="0">
                <a:latin typeface="Times New Roman" panose="02020603050405020304" pitchFamily="18" charset="0"/>
                <a:cs typeface="Times New Roman" panose="02020603050405020304" pitchFamily="18" charset="0"/>
              </a:rPr>
              <a:t>Interpretar condiciones de P, T y composición química de formación de sistemas de rocas a partir de la composición química de rocas, minerales, vidrio, etc.</a:t>
            </a:r>
          </a:p>
        </p:txBody>
      </p:sp>
      <p:sp>
        <p:nvSpPr>
          <p:cNvPr id="19459" name="Rectangle 6">
            <a:extLst>
              <a:ext uri="{FF2B5EF4-FFF2-40B4-BE49-F238E27FC236}">
                <a16:creationId xmlns:a16="http://schemas.microsoft.com/office/drawing/2014/main" id="{80BF11C4-A195-4A6F-8F3F-E7D2F2488D8D}"/>
              </a:ext>
            </a:extLst>
          </p:cNvPr>
          <p:cNvSpPr>
            <a:spLocks noChangeArrowheads="1"/>
          </p:cNvSpPr>
          <p:nvPr/>
        </p:nvSpPr>
        <p:spPr bwMode="auto">
          <a:xfrm>
            <a:off x="463699" y="2630791"/>
            <a:ext cx="11233248" cy="2462213"/>
          </a:xfrm>
          <a:prstGeom prst="rect">
            <a:avLst/>
          </a:prstGeom>
          <a:solidFill>
            <a:schemeClr val="bg1"/>
          </a:solidFill>
          <a:ln w="28575">
            <a:solidFill>
              <a:schemeClr val="accent2"/>
            </a:solidFill>
            <a:miter lim="800000"/>
            <a:headEnd/>
            <a:tailEnd/>
          </a:ln>
        </p:spPr>
        <p:txBody>
          <a:bodyPr wrap="square">
            <a:spAutoFit/>
          </a:bodyPr>
          <a:lstStyle>
            <a:lvl1pPr>
              <a:spcBef>
                <a:spcPct val="20000"/>
              </a:spcBef>
              <a:buChar char="•"/>
              <a:tabLst>
                <a:tab pos="447675" algn="l"/>
              </a:tabLst>
              <a:defRPr sz="3200">
                <a:solidFill>
                  <a:schemeClr val="tx1"/>
                </a:solidFill>
                <a:latin typeface="Arial" panose="020B0604020202020204" pitchFamily="34" charset="0"/>
              </a:defRPr>
            </a:lvl1pPr>
            <a:lvl2pPr marL="447675" indent="-268288">
              <a:spcBef>
                <a:spcPct val="20000"/>
              </a:spcBef>
              <a:buChar char="–"/>
              <a:tabLst>
                <a:tab pos="447675" algn="l"/>
              </a:tabLst>
              <a:defRPr sz="2800">
                <a:solidFill>
                  <a:schemeClr val="tx1"/>
                </a:solidFill>
                <a:latin typeface="Arial" panose="020B0604020202020204" pitchFamily="34" charset="0"/>
              </a:defRPr>
            </a:lvl2pPr>
            <a:lvl3pPr marL="1143000" indent="-228600">
              <a:spcBef>
                <a:spcPct val="20000"/>
              </a:spcBef>
              <a:buChar char="•"/>
              <a:tabLst>
                <a:tab pos="447675" algn="l"/>
              </a:tabLst>
              <a:defRPr sz="2400">
                <a:solidFill>
                  <a:schemeClr val="tx1"/>
                </a:solidFill>
                <a:latin typeface="Arial" panose="020B0604020202020204" pitchFamily="34" charset="0"/>
              </a:defRPr>
            </a:lvl3pPr>
            <a:lvl4pPr marL="1600200" indent="-228600">
              <a:spcBef>
                <a:spcPct val="20000"/>
              </a:spcBef>
              <a:buChar char="–"/>
              <a:tabLst>
                <a:tab pos="447675" algn="l"/>
              </a:tabLst>
              <a:defRPr sz="2000">
                <a:solidFill>
                  <a:schemeClr val="tx1"/>
                </a:solidFill>
                <a:latin typeface="Arial" panose="020B0604020202020204" pitchFamily="34" charset="0"/>
              </a:defRPr>
            </a:lvl4pPr>
            <a:lvl5pPr marL="2057400" indent="-228600">
              <a:spcBef>
                <a:spcPct val="20000"/>
              </a:spcBef>
              <a:buChar char="»"/>
              <a:tabLst>
                <a:tab pos="44767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44767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44767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44767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447675" algn="l"/>
              </a:tabLst>
              <a:defRPr sz="2000">
                <a:solidFill>
                  <a:schemeClr val="tx1"/>
                </a:solidFill>
                <a:latin typeface="Arial" panose="020B0604020202020204" pitchFamily="34" charset="0"/>
              </a:defRPr>
            </a:lvl9pPr>
          </a:lstStyle>
          <a:p>
            <a:pPr algn="just" eaLnBrk="1" hangingPunct="1">
              <a:spcBef>
                <a:spcPct val="0"/>
              </a:spcBef>
              <a:buFontTx/>
              <a:buNone/>
            </a:pPr>
            <a:r>
              <a:rPr lang="es-ES" altLang="es-MX" sz="2200" u="none" dirty="0">
                <a:latin typeface="Times New Roman" panose="02020603050405020304" pitchFamily="18" charset="0"/>
                <a:cs typeface="Times New Roman" panose="02020603050405020304" pitchFamily="18" charset="0"/>
              </a:rPr>
              <a:t>En principio, podemos emplear la termodinámica para determinar o predecir:</a:t>
            </a:r>
          </a:p>
          <a:p>
            <a:pPr algn="just" eaLnBrk="1" hangingPunct="1">
              <a:spcBef>
                <a:spcPct val="0"/>
              </a:spcBef>
              <a:buFontTx/>
              <a:buNone/>
            </a:pPr>
            <a:endParaRPr lang="es-ES" altLang="es-MX" sz="2200" u="none" dirty="0">
              <a:latin typeface="Times New Roman" panose="02020603050405020304" pitchFamily="18" charset="0"/>
              <a:cs typeface="Times New Roman" panose="02020603050405020304" pitchFamily="18" charset="0"/>
            </a:endParaRPr>
          </a:p>
          <a:p>
            <a:pPr lvl="1" algn="just" eaLnBrk="1" hangingPunct="1">
              <a:spcBef>
                <a:spcPct val="0"/>
              </a:spcBef>
              <a:buFont typeface="Wingdings" panose="05000000000000000000" pitchFamily="2" charset="2"/>
              <a:buChar char="Ø"/>
            </a:pPr>
            <a:r>
              <a:rPr lang="es-ES" altLang="es-MX" sz="2200" u="none" dirty="0">
                <a:latin typeface="Times New Roman" panose="02020603050405020304" pitchFamily="18" charset="0"/>
                <a:cs typeface="Times New Roman" panose="02020603050405020304" pitchFamily="18" charset="0"/>
              </a:rPr>
              <a:t>A que temperatura fundirá una roca y que composición tendrá el líquido generado.</a:t>
            </a:r>
          </a:p>
          <a:p>
            <a:pPr lvl="1" algn="just" eaLnBrk="1" hangingPunct="1">
              <a:spcBef>
                <a:spcPct val="0"/>
              </a:spcBef>
              <a:buFont typeface="Wingdings" panose="05000000000000000000" pitchFamily="2" charset="2"/>
              <a:buChar char="Ø"/>
            </a:pPr>
            <a:r>
              <a:rPr lang="es-ES" altLang="es-MX" sz="2200" u="none" dirty="0">
                <a:latin typeface="Times New Roman" panose="02020603050405020304" pitchFamily="18" charset="0"/>
                <a:cs typeface="Times New Roman" panose="02020603050405020304" pitchFamily="18" charset="0"/>
              </a:rPr>
              <a:t>La secuencia de minerales que cristalizará para formar una roca ígnea a partir de un líquido.</a:t>
            </a:r>
          </a:p>
          <a:p>
            <a:pPr lvl="1" algn="just" eaLnBrk="1" hangingPunct="1">
              <a:spcBef>
                <a:spcPct val="0"/>
              </a:spcBef>
              <a:buFont typeface="Wingdings" panose="05000000000000000000" pitchFamily="2" charset="2"/>
              <a:buChar char="Ø"/>
            </a:pPr>
            <a:r>
              <a:rPr lang="es-ES" altLang="es-MX" sz="2200" u="none" dirty="0">
                <a:latin typeface="Times New Roman" panose="02020603050405020304" pitchFamily="18" charset="0"/>
                <a:cs typeface="Times New Roman" panose="02020603050405020304" pitchFamily="18" charset="0"/>
              </a:rPr>
              <a:t>Los minerales nuevos que se formarán posterior al metamorfismo de la roca.</a:t>
            </a:r>
          </a:p>
          <a:p>
            <a:pPr lvl="1" algn="just" eaLnBrk="1" hangingPunct="1">
              <a:spcBef>
                <a:spcPct val="0"/>
              </a:spcBef>
              <a:buFont typeface="Wingdings" panose="05000000000000000000" pitchFamily="2" charset="2"/>
              <a:buChar char="Ø"/>
            </a:pPr>
            <a:r>
              <a:rPr lang="es-ES" altLang="es-MX" sz="2200" u="none" dirty="0">
                <a:latin typeface="Times New Roman" panose="02020603050405020304" pitchFamily="18" charset="0"/>
                <a:cs typeface="Times New Roman" panose="02020603050405020304" pitchFamily="18" charset="0"/>
              </a:rPr>
              <a:t>Los minerales y la composición de las soluciones que se forman  del intemperismo de una roca.</a:t>
            </a:r>
          </a:p>
        </p:txBody>
      </p:sp>
      <p:sp>
        <p:nvSpPr>
          <p:cNvPr id="19460" name="Rectangle 7">
            <a:extLst>
              <a:ext uri="{FF2B5EF4-FFF2-40B4-BE49-F238E27FC236}">
                <a16:creationId xmlns:a16="http://schemas.microsoft.com/office/drawing/2014/main" id="{3CD48A48-1D32-4AE4-9EFF-23AD2EDE411D}"/>
              </a:ext>
            </a:extLst>
          </p:cNvPr>
          <p:cNvSpPr>
            <a:spLocks noChangeArrowheads="1"/>
          </p:cNvSpPr>
          <p:nvPr/>
        </p:nvSpPr>
        <p:spPr bwMode="auto">
          <a:xfrm>
            <a:off x="463699" y="5195474"/>
            <a:ext cx="11233248" cy="1446550"/>
          </a:xfrm>
          <a:prstGeom prst="rect">
            <a:avLst/>
          </a:prstGeom>
          <a:solidFill>
            <a:schemeClr val="bg1"/>
          </a:solidFill>
          <a:ln w="38100">
            <a:solidFill>
              <a:schemeClr val="accent2"/>
            </a:solidFill>
            <a:miter lim="800000"/>
            <a:headEnd/>
            <a:tailEnd/>
          </a:ln>
        </p:spPr>
        <p:txBody>
          <a:bodyPr wrap="square">
            <a:spAutoFit/>
          </a:bodyPr>
          <a:lstStyle>
            <a:lvl1pPr>
              <a:spcBef>
                <a:spcPct val="20000"/>
              </a:spcBef>
              <a:buChar char="•"/>
              <a:tabLst>
                <a:tab pos="288925" algn="l"/>
              </a:tabLst>
              <a:defRPr sz="3200">
                <a:solidFill>
                  <a:schemeClr val="tx1"/>
                </a:solidFill>
                <a:latin typeface="Arial" panose="020B0604020202020204" pitchFamily="34" charset="0"/>
              </a:defRPr>
            </a:lvl1pPr>
            <a:lvl2pPr marL="742950" indent="-285750">
              <a:spcBef>
                <a:spcPct val="20000"/>
              </a:spcBef>
              <a:buChar char="–"/>
              <a:tabLst>
                <a:tab pos="288925" algn="l"/>
              </a:tabLst>
              <a:defRPr sz="2800">
                <a:solidFill>
                  <a:schemeClr val="tx1"/>
                </a:solidFill>
                <a:latin typeface="Arial" panose="020B0604020202020204" pitchFamily="34" charset="0"/>
              </a:defRPr>
            </a:lvl2pPr>
            <a:lvl3pPr marL="1143000" indent="-228600">
              <a:spcBef>
                <a:spcPct val="20000"/>
              </a:spcBef>
              <a:buChar char="•"/>
              <a:tabLst>
                <a:tab pos="288925" algn="l"/>
              </a:tabLst>
              <a:defRPr sz="2400">
                <a:solidFill>
                  <a:schemeClr val="tx1"/>
                </a:solidFill>
                <a:latin typeface="Arial" panose="020B0604020202020204" pitchFamily="34" charset="0"/>
              </a:defRPr>
            </a:lvl3pPr>
            <a:lvl4pPr marL="1600200" indent="-228600">
              <a:spcBef>
                <a:spcPct val="20000"/>
              </a:spcBef>
              <a:buChar char="–"/>
              <a:tabLst>
                <a:tab pos="288925" algn="l"/>
              </a:tabLst>
              <a:defRPr sz="2000">
                <a:solidFill>
                  <a:schemeClr val="tx1"/>
                </a:solidFill>
                <a:latin typeface="Arial" panose="020B0604020202020204" pitchFamily="34" charset="0"/>
              </a:defRPr>
            </a:lvl4pPr>
            <a:lvl5pPr marL="2057400" indent="-228600">
              <a:spcBef>
                <a:spcPct val="20000"/>
              </a:spcBef>
              <a:buChar char="»"/>
              <a:tabLst>
                <a:tab pos="2889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88925" algn="l"/>
              </a:tabLst>
              <a:defRPr sz="2000">
                <a:solidFill>
                  <a:schemeClr val="tx1"/>
                </a:solidFill>
                <a:latin typeface="Arial" panose="020B0604020202020204" pitchFamily="34" charset="0"/>
              </a:defRPr>
            </a:lvl9pPr>
          </a:lstStyle>
          <a:p>
            <a:pPr algn="just" eaLnBrk="1" hangingPunct="1">
              <a:spcBef>
                <a:spcPct val="0"/>
              </a:spcBef>
              <a:buFontTx/>
              <a:buNone/>
            </a:pPr>
            <a:r>
              <a:rPr lang="es-ES" altLang="es-MX" sz="2200" u="none" dirty="0">
                <a:solidFill>
                  <a:srgbClr val="FF0000"/>
                </a:solidFill>
                <a:latin typeface="Times New Roman" panose="02020603050405020304" pitchFamily="18" charset="0"/>
                <a:cs typeface="Times New Roman" panose="02020603050405020304" pitchFamily="18" charset="0"/>
              </a:rPr>
              <a:t>La termodinámica solamente es útil cuando se aplica a </a:t>
            </a:r>
            <a:r>
              <a:rPr lang="es-ES" altLang="es-MX" sz="2200" b="1" u="sng" dirty="0">
                <a:solidFill>
                  <a:srgbClr val="FF0000"/>
                </a:solidFill>
                <a:latin typeface="Times New Roman" panose="02020603050405020304" pitchFamily="18" charset="0"/>
                <a:cs typeface="Times New Roman" panose="02020603050405020304" pitchFamily="18" charset="0"/>
              </a:rPr>
              <a:t>sistemas</a:t>
            </a:r>
            <a:r>
              <a:rPr lang="es-ES" altLang="es-MX" sz="2200" u="none" dirty="0">
                <a:solidFill>
                  <a:srgbClr val="FF0000"/>
                </a:solidFill>
                <a:latin typeface="Times New Roman" panose="02020603050405020304" pitchFamily="18" charset="0"/>
                <a:cs typeface="Times New Roman" panose="02020603050405020304" pitchFamily="18" charset="0"/>
              </a:rPr>
              <a:t> en equilibrio.</a:t>
            </a:r>
          </a:p>
          <a:p>
            <a:pPr algn="just" eaLnBrk="1" hangingPunct="1">
              <a:spcBef>
                <a:spcPct val="0"/>
              </a:spcBef>
              <a:buFontTx/>
              <a:buNone/>
            </a:pPr>
            <a:r>
              <a:rPr lang="es-ES" altLang="es-MX" sz="2200" u="none" dirty="0">
                <a:latin typeface="Times New Roman" panose="02020603050405020304" pitchFamily="18" charset="0"/>
                <a:cs typeface="Times New Roman" panose="02020603050405020304" pitchFamily="18" charset="0"/>
              </a:rPr>
              <a:t>Si un sistema en equilibrio es perturbado, la termodinámica puede predecir el nuevo estado de equilibrio, pero no puede predecir como, que tan rápido o si se alcanzará ese estado de equilibrio.</a:t>
            </a:r>
          </a:p>
          <a:p>
            <a:pPr eaLnBrk="1" hangingPunct="1">
              <a:spcBef>
                <a:spcPct val="0"/>
              </a:spcBef>
              <a:buFontTx/>
              <a:buChar char="-"/>
            </a:pPr>
            <a:endParaRPr lang="es-ES" altLang="es-MX" sz="2200" u="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2684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6824" y="279367"/>
            <a:ext cx="11522800" cy="1846659"/>
          </a:xfrm>
          <a:prstGeom prst="rect">
            <a:avLst/>
          </a:prstGeom>
          <a:solidFill>
            <a:schemeClr val="bg1"/>
          </a:solidFill>
        </p:spPr>
        <p:txBody>
          <a:bodyPr vert="horz" wrap="square" lIns="0" tIns="0" rIns="0" bIns="0" rtlCol="0">
            <a:spAutoFit/>
          </a:bodyPr>
          <a:lstStyle/>
          <a:p>
            <a:pPr marL="12700" marR="5080" algn="just">
              <a:tabLst>
                <a:tab pos="5709920" algn="l"/>
              </a:tabLst>
            </a:pPr>
            <a:r>
              <a:rPr lang="es-MX" sz="2400" b="1" u="none" dirty="0">
                <a:latin typeface="Times New Roman" panose="02020603050405020304" pitchFamily="18" charset="0"/>
                <a:cs typeface="Times New Roman" panose="02020603050405020304" pitchFamily="18" charset="0"/>
              </a:rPr>
              <a:t>Sistema</a:t>
            </a:r>
            <a:r>
              <a:rPr lang="es-MX" sz="2400" u="none" dirty="0">
                <a:latin typeface="Times New Roman" panose="02020603050405020304" pitchFamily="18" charset="0"/>
                <a:cs typeface="Times New Roman" panose="02020603050405020304" pitchFamily="18" charset="0"/>
              </a:rPr>
              <a:t>: esa porción del universo que deseamos estudiar. Podría ser tan simple como una solución que contiene un vaso de precipitados o tan complejo como el universo. Un sistema puede ser abierto (intercambiando materia y energía con su entorno), cerrado (sin intercambiar materia con su entorno) o aislado (no intercambia ni materia ni energía con su entorno).</a:t>
            </a:r>
            <a:endParaRPr sz="2400" u="none" dirty="0">
              <a:latin typeface="Times New Roman" panose="02020603050405020304" pitchFamily="18" charset="0"/>
              <a:cs typeface="Times New Roman" panose="02020603050405020304" pitchFamily="18" charset="0"/>
            </a:endParaRPr>
          </a:p>
        </p:txBody>
      </p:sp>
      <p:grpSp>
        <p:nvGrpSpPr>
          <p:cNvPr id="18" name="Grupo 17">
            <a:extLst>
              <a:ext uri="{FF2B5EF4-FFF2-40B4-BE49-F238E27FC236}">
                <a16:creationId xmlns:a16="http://schemas.microsoft.com/office/drawing/2014/main" id="{DC506A63-7D5A-4525-8812-BC882D9E1F2B}"/>
              </a:ext>
            </a:extLst>
          </p:cNvPr>
          <p:cNvGrpSpPr/>
          <p:nvPr/>
        </p:nvGrpSpPr>
        <p:grpSpPr>
          <a:xfrm>
            <a:off x="2520268" y="2126026"/>
            <a:ext cx="6795762" cy="4124490"/>
            <a:chOff x="2506821" y="1997406"/>
            <a:chExt cx="6795762" cy="4124490"/>
          </a:xfrm>
        </p:grpSpPr>
        <p:sp>
          <p:nvSpPr>
            <p:cNvPr id="3" name="object 3"/>
            <p:cNvSpPr/>
            <p:nvPr/>
          </p:nvSpPr>
          <p:spPr>
            <a:xfrm>
              <a:off x="2506821" y="2005890"/>
              <a:ext cx="6715125" cy="207645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735560" y="4291826"/>
              <a:ext cx="1295400" cy="183007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899639" y="4293096"/>
              <a:ext cx="1828800" cy="18288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7536160" y="4293096"/>
              <a:ext cx="1223632" cy="1828800"/>
            </a:xfrm>
            <a:prstGeom prst="rect">
              <a:avLst/>
            </a:prstGeom>
            <a:blipFill>
              <a:blip r:embed="rId6" cstate="print"/>
              <a:stretch>
                <a:fillRect/>
              </a:stretch>
            </a:blipFill>
          </p:spPr>
          <p:txBody>
            <a:bodyPr wrap="square" lIns="0" tIns="0" rIns="0" bIns="0" rtlCol="0"/>
            <a:lstStyle/>
            <a:p>
              <a:endParaRPr/>
            </a:p>
          </p:txBody>
        </p:sp>
        <p:sp>
          <p:nvSpPr>
            <p:cNvPr id="7" name="CuadroTexto 6">
              <a:extLst>
                <a:ext uri="{FF2B5EF4-FFF2-40B4-BE49-F238E27FC236}">
                  <a16:creationId xmlns:a16="http://schemas.microsoft.com/office/drawing/2014/main" id="{09B516A7-D3F5-4973-9821-316FFAF178EB}"/>
                </a:ext>
              </a:extLst>
            </p:cNvPr>
            <p:cNvSpPr txBox="1"/>
            <p:nvPr/>
          </p:nvSpPr>
          <p:spPr>
            <a:xfrm>
              <a:off x="2506821" y="3429000"/>
              <a:ext cx="2008883" cy="646331"/>
            </a:xfrm>
            <a:prstGeom prst="rect">
              <a:avLst/>
            </a:prstGeom>
            <a:solidFill>
              <a:schemeClr val="bg1"/>
            </a:solidFill>
          </p:spPr>
          <p:txBody>
            <a:bodyPr wrap="none" rtlCol="0">
              <a:spAutoFit/>
            </a:bodyPr>
            <a:lstStyle/>
            <a:p>
              <a:r>
                <a:rPr lang="es-ES" sz="1200" dirty="0"/>
                <a:t>Sistema aislado</a:t>
              </a:r>
            </a:p>
            <a:p>
              <a:r>
                <a:rPr lang="es-ES" sz="1200" dirty="0"/>
                <a:t>Sin intercambio de materia</a:t>
              </a:r>
            </a:p>
            <a:p>
              <a:r>
                <a:rPr lang="es-ES" sz="1200" dirty="0"/>
                <a:t>Sin intercambio de energía</a:t>
              </a:r>
              <a:endParaRPr lang="es-MX" sz="1200" dirty="0"/>
            </a:p>
          </p:txBody>
        </p:sp>
        <p:sp>
          <p:nvSpPr>
            <p:cNvPr id="8" name="CuadroTexto 7">
              <a:extLst>
                <a:ext uri="{FF2B5EF4-FFF2-40B4-BE49-F238E27FC236}">
                  <a16:creationId xmlns:a16="http://schemas.microsoft.com/office/drawing/2014/main" id="{7D741CEC-346C-45CD-BAF4-ACF50EBDE300}"/>
                </a:ext>
              </a:extLst>
            </p:cNvPr>
            <p:cNvSpPr txBox="1"/>
            <p:nvPr/>
          </p:nvSpPr>
          <p:spPr>
            <a:xfrm>
              <a:off x="4775934" y="3419091"/>
              <a:ext cx="2076209" cy="646331"/>
            </a:xfrm>
            <a:prstGeom prst="rect">
              <a:avLst/>
            </a:prstGeom>
            <a:solidFill>
              <a:schemeClr val="bg1"/>
            </a:solidFill>
          </p:spPr>
          <p:txBody>
            <a:bodyPr wrap="none" rtlCol="0">
              <a:spAutoFit/>
            </a:bodyPr>
            <a:lstStyle/>
            <a:p>
              <a:r>
                <a:rPr lang="es-ES" sz="1200" dirty="0"/>
                <a:t>Sistema cerrado</a:t>
              </a:r>
            </a:p>
            <a:p>
              <a:r>
                <a:rPr lang="es-ES" sz="1200" dirty="0"/>
                <a:t>Sin intercambio de materia</a:t>
              </a:r>
            </a:p>
            <a:p>
              <a:r>
                <a:rPr lang="es-ES" sz="1200" dirty="0"/>
                <a:t>Puede intercambiar energía</a:t>
              </a:r>
              <a:endParaRPr lang="es-MX" sz="1200" dirty="0"/>
            </a:p>
          </p:txBody>
        </p:sp>
        <p:sp>
          <p:nvSpPr>
            <p:cNvPr id="9" name="CuadroTexto 8">
              <a:extLst>
                <a:ext uri="{FF2B5EF4-FFF2-40B4-BE49-F238E27FC236}">
                  <a16:creationId xmlns:a16="http://schemas.microsoft.com/office/drawing/2014/main" id="{82E61467-7825-4819-BC7C-4584AF22F809}"/>
                </a:ext>
              </a:extLst>
            </p:cNvPr>
            <p:cNvSpPr txBox="1"/>
            <p:nvPr/>
          </p:nvSpPr>
          <p:spPr>
            <a:xfrm>
              <a:off x="7270972" y="3419090"/>
              <a:ext cx="1950973" cy="646331"/>
            </a:xfrm>
            <a:prstGeom prst="rect">
              <a:avLst/>
            </a:prstGeom>
            <a:solidFill>
              <a:schemeClr val="bg1"/>
            </a:solidFill>
          </p:spPr>
          <p:txBody>
            <a:bodyPr wrap="square" rtlCol="0">
              <a:spAutoFit/>
            </a:bodyPr>
            <a:lstStyle/>
            <a:p>
              <a:r>
                <a:rPr lang="es-ES" sz="1200" dirty="0"/>
                <a:t>Sistema abierto</a:t>
              </a:r>
            </a:p>
            <a:p>
              <a:r>
                <a:rPr lang="es-ES" sz="1200" dirty="0"/>
                <a:t>Intercambio de materia</a:t>
              </a:r>
            </a:p>
            <a:p>
              <a:r>
                <a:rPr lang="es-ES" sz="1200" dirty="0"/>
                <a:t>Intercambio de energía</a:t>
              </a:r>
              <a:endParaRPr lang="es-MX" sz="1200" dirty="0"/>
            </a:p>
          </p:txBody>
        </p:sp>
        <p:sp>
          <p:nvSpPr>
            <p:cNvPr id="10" name="CuadroTexto 9">
              <a:extLst>
                <a:ext uri="{FF2B5EF4-FFF2-40B4-BE49-F238E27FC236}">
                  <a16:creationId xmlns:a16="http://schemas.microsoft.com/office/drawing/2014/main" id="{43E9D016-182F-411F-A340-3AF30C50B4BE}"/>
                </a:ext>
              </a:extLst>
            </p:cNvPr>
            <p:cNvSpPr txBox="1"/>
            <p:nvPr/>
          </p:nvSpPr>
          <p:spPr>
            <a:xfrm>
              <a:off x="2529903" y="3074147"/>
              <a:ext cx="1045817" cy="276999"/>
            </a:xfrm>
            <a:prstGeom prst="rect">
              <a:avLst/>
            </a:prstGeom>
            <a:solidFill>
              <a:schemeClr val="bg1"/>
            </a:solidFill>
          </p:spPr>
          <p:txBody>
            <a:bodyPr wrap="square" rtlCol="0">
              <a:spAutoFit/>
            </a:bodyPr>
            <a:lstStyle/>
            <a:p>
              <a:pPr algn="ctr"/>
              <a:r>
                <a:rPr lang="es-ES" sz="1200" dirty="0"/>
                <a:t>E n t o r n o</a:t>
              </a:r>
              <a:endParaRPr lang="es-MX" sz="1200" dirty="0"/>
            </a:p>
          </p:txBody>
        </p:sp>
        <p:sp>
          <p:nvSpPr>
            <p:cNvPr id="11" name="CuadroTexto 10">
              <a:extLst>
                <a:ext uri="{FF2B5EF4-FFF2-40B4-BE49-F238E27FC236}">
                  <a16:creationId xmlns:a16="http://schemas.microsoft.com/office/drawing/2014/main" id="{61B6BC09-DA1A-4BD4-95C4-AB6AC78F16D3}"/>
                </a:ext>
              </a:extLst>
            </p:cNvPr>
            <p:cNvSpPr txBox="1"/>
            <p:nvPr/>
          </p:nvSpPr>
          <p:spPr>
            <a:xfrm>
              <a:off x="4899639" y="3069835"/>
              <a:ext cx="1045817" cy="276999"/>
            </a:xfrm>
            <a:prstGeom prst="rect">
              <a:avLst/>
            </a:prstGeom>
            <a:solidFill>
              <a:schemeClr val="bg1"/>
            </a:solidFill>
          </p:spPr>
          <p:txBody>
            <a:bodyPr wrap="square" rtlCol="0">
              <a:spAutoFit/>
            </a:bodyPr>
            <a:lstStyle/>
            <a:p>
              <a:pPr algn="ctr"/>
              <a:r>
                <a:rPr lang="es-ES" sz="1200" dirty="0"/>
                <a:t>E n t o r n o</a:t>
              </a:r>
              <a:endParaRPr lang="es-MX" sz="1200" dirty="0"/>
            </a:p>
          </p:txBody>
        </p:sp>
        <p:sp>
          <p:nvSpPr>
            <p:cNvPr id="12" name="CuadroTexto 11">
              <a:extLst>
                <a:ext uri="{FF2B5EF4-FFF2-40B4-BE49-F238E27FC236}">
                  <a16:creationId xmlns:a16="http://schemas.microsoft.com/office/drawing/2014/main" id="{B1430882-0D47-43AE-B00B-72AF87C8258C}"/>
                </a:ext>
              </a:extLst>
            </p:cNvPr>
            <p:cNvSpPr txBox="1"/>
            <p:nvPr/>
          </p:nvSpPr>
          <p:spPr>
            <a:xfrm>
              <a:off x="7187867" y="3069834"/>
              <a:ext cx="1045817" cy="276999"/>
            </a:xfrm>
            <a:prstGeom prst="rect">
              <a:avLst/>
            </a:prstGeom>
            <a:solidFill>
              <a:schemeClr val="bg1"/>
            </a:solidFill>
          </p:spPr>
          <p:txBody>
            <a:bodyPr wrap="square" rtlCol="0">
              <a:spAutoFit/>
            </a:bodyPr>
            <a:lstStyle/>
            <a:p>
              <a:pPr algn="ctr"/>
              <a:r>
                <a:rPr lang="es-ES" sz="1200" dirty="0"/>
                <a:t>E n t o r n o</a:t>
              </a:r>
              <a:endParaRPr lang="es-MX" sz="1200" dirty="0"/>
            </a:p>
          </p:txBody>
        </p:sp>
        <p:sp>
          <p:nvSpPr>
            <p:cNvPr id="13" name="CuadroTexto 12">
              <a:extLst>
                <a:ext uri="{FF2B5EF4-FFF2-40B4-BE49-F238E27FC236}">
                  <a16:creationId xmlns:a16="http://schemas.microsoft.com/office/drawing/2014/main" id="{4B77BD3E-35F7-47CC-A22B-9AB2D9533215}"/>
                </a:ext>
              </a:extLst>
            </p:cNvPr>
            <p:cNvSpPr txBox="1"/>
            <p:nvPr/>
          </p:nvSpPr>
          <p:spPr>
            <a:xfrm>
              <a:off x="2962241" y="2500601"/>
              <a:ext cx="1045817" cy="276999"/>
            </a:xfrm>
            <a:prstGeom prst="rect">
              <a:avLst/>
            </a:prstGeom>
            <a:solidFill>
              <a:schemeClr val="bg1"/>
            </a:solidFill>
          </p:spPr>
          <p:txBody>
            <a:bodyPr wrap="square" rtlCol="0">
              <a:spAutoFit/>
            </a:bodyPr>
            <a:lstStyle/>
            <a:p>
              <a:pPr algn="ctr"/>
              <a:r>
                <a:rPr lang="es-ES" sz="1200" dirty="0"/>
                <a:t>Sistema</a:t>
              </a:r>
              <a:endParaRPr lang="es-MX" sz="1200" dirty="0"/>
            </a:p>
          </p:txBody>
        </p:sp>
        <p:sp>
          <p:nvSpPr>
            <p:cNvPr id="14" name="CuadroTexto 13">
              <a:extLst>
                <a:ext uri="{FF2B5EF4-FFF2-40B4-BE49-F238E27FC236}">
                  <a16:creationId xmlns:a16="http://schemas.microsoft.com/office/drawing/2014/main" id="{686C4827-2F37-4B07-BE95-098F21F442F1}"/>
                </a:ext>
              </a:extLst>
            </p:cNvPr>
            <p:cNvSpPr txBox="1"/>
            <p:nvPr/>
          </p:nvSpPr>
          <p:spPr>
            <a:xfrm>
              <a:off x="5291129" y="2527819"/>
              <a:ext cx="1045817" cy="276999"/>
            </a:xfrm>
            <a:prstGeom prst="rect">
              <a:avLst/>
            </a:prstGeom>
            <a:solidFill>
              <a:schemeClr val="bg1"/>
            </a:solidFill>
          </p:spPr>
          <p:txBody>
            <a:bodyPr wrap="square" rtlCol="0">
              <a:spAutoFit/>
            </a:bodyPr>
            <a:lstStyle/>
            <a:p>
              <a:pPr algn="ctr"/>
              <a:r>
                <a:rPr lang="es-ES" sz="1200" dirty="0"/>
                <a:t>Sistema</a:t>
              </a:r>
              <a:endParaRPr lang="es-MX" sz="1200" dirty="0"/>
            </a:p>
          </p:txBody>
        </p:sp>
        <p:sp>
          <p:nvSpPr>
            <p:cNvPr id="15" name="CuadroTexto 14">
              <a:extLst>
                <a:ext uri="{FF2B5EF4-FFF2-40B4-BE49-F238E27FC236}">
                  <a16:creationId xmlns:a16="http://schemas.microsoft.com/office/drawing/2014/main" id="{754A7002-F818-4EC5-BEE1-4CAC8F4D2BE4}"/>
                </a:ext>
              </a:extLst>
            </p:cNvPr>
            <p:cNvSpPr txBox="1"/>
            <p:nvPr/>
          </p:nvSpPr>
          <p:spPr>
            <a:xfrm>
              <a:off x="7536160" y="2527819"/>
              <a:ext cx="1045817" cy="276999"/>
            </a:xfrm>
            <a:prstGeom prst="rect">
              <a:avLst/>
            </a:prstGeom>
            <a:solidFill>
              <a:schemeClr val="bg1"/>
            </a:solidFill>
          </p:spPr>
          <p:txBody>
            <a:bodyPr wrap="square" rtlCol="0">
              <a:spAutoFit/>
            </a:bodyPr>
            <a:lstStyle/>
            <a:p>
              <a:pPr algn="ctr"/>
              <a:r>
                <a:rPr lang="es-ES" sz="1200" dirty="0"/>
                <a:t>Sistema</a:t>
              </a:r>
              <a:endParaRPr lang="es-MX" sz="1200" dirty="0"/>
            </a:p>
          </p:txBody>
        </p:sp>
        <p:sp>
          <p:nvSpPr>
            <p:cNvPr id="16" name="CuadroTexto 15">
              <a:extLst>
                <a:ext uri="{FF2B5EF4-FFF2-40B4-BE49-F238E27FC236}">
                  <a16:creationId xmlns:a16="http://schemas.microsoft.com/office/drawing/2014/main" id="{F7905523-4FC6-4AB4-A5B7-24CB515BAC79}"/>
                </a:ext>
              </a:extLst>
            </p:cNvPr>
            <p:cNvSpPr txBox="1"/>
            <p:nvPr/>
          </p:nvSpPr>
          <p:spPr>
            <a:xfrm>
              <a:off x="8147976" y="1997406"/>
              <a:ext cx="1045817" cy="276999"/>
            </a:xfrm>
            <a:prstGeom prst="rect">
              <a:avLst/>
            </a:prstGeom>
            <a:solidFill>
              <a:schemeClr val="bg1"/>
            </a:solidFill>
          </p:spPr>
          <p:txBody>
            <a:bodyPr wrap="square" rtlCol="0">
              <a:spAutoFit/>
            </a:bodyPr>
            <a:lstStyle/>
            <a:p>
              <a:pPr algn="ctr"/>
              <a:r>
                <a:rPr lang="es-ES" sz="1200" dirty="0"/>
                <a:t>materia</a:t>
              </a:r>
              <a:endParaRPr lang="es-MX" sz="1200" dirty="0"/>
            </a:p>
          </p:txBody>
        </p:sp>
        <p:sp>
          <p:nvSpPr>
            <p:cNvPr id="17" name="CuadroTexto 16">
              <a:extLst>
                <a:ext uri="{FF2B5EF4-FFF2-40B4-BE49-F238E27FC236}">
                  <a16:creationId xmlns:a16="http://schemas.microsoft.com/office/drawing/2014/main" id="{D37FC924-B7FE-4C17-BCFC-C0E77325842D}"/>
                </a:ext>
              </a:extLst>
            </p:cNvPr>
            <p:cNvSpPr txBox="1"/>
            <p:nvPr/>
          </p:nvSpPr>
          <p:spPr>
            <a:xfrm>
              <a:off x="8256766" y="3077990"/>
              <a:ext cx="1045817" cy="276999"/>
            </a:xfrm>
            <a:prstGeom prst="rect">
              <a:avLst/>
            </a:prstGeom>
            <a:solidFill>
              <a:schemeClr val="bg1"/>
            </a:solidFill>
          </p:spPr>
          <p:txBody>
            <a:bodyPr wrap="square" rtlCol="0">
              <a:spAutoFit/>
            </a:bodyPr>
            <a:lstStyle/>
            <a:p>
              <a:pPr algn="ctr"/>
              <a:r>
                <a:rPr lang="es-ES" sz="1200" dirty="0"/>
                <a:t>Energía</a:t>
              </a:r>
              <a:endParaRPr lang="es-MX" sz="1200" dirty="0"/>
            </a:p>
          </p:txBody>
        </p:sp>
      </p:grpSp>
    </p:spTree>
    <p:extLst>
      <p:ext uri="{BB962C8B-B14F-4D97-AF65-F5344CB8AC3E}">
        <p14:creationId xmlns:p14="http://schemas.microsoft.com/office/powerpoint/2010/main" val="3260219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6" name="Group 4">
            <a:extLst>
              <a:ext uri="{FF2B5EF4-FFF2-40B4-BE49-F238E27FC236}">
                <a16:creationId xmlns:a16="http://schemas.microsoft.com/office/drawing/2014/main" id="{02B56BFF-7FCC-4BD1-8194-F2B2F2C04AA3}"/>
              </a:ext>
            </a:extLst>
          </p:cNvPr>
          <p:cNvGrpSpPr>
            <a:grpSpLocks/>
          </p:cNvGrpSpPr>
          <p:nvPr/>
        </p:nvGrpSpPr>
        <p:grpSpPr bwMode="auto">
          <a:xfrm>
            <a:off x="1703388" y="188913"/>
            <a:ext cx="8686800" cy="2446338"/>
            <a:chOff x="144" y="480"/>
            <a:chExt cx="5472" cy="1541"/>
          </a:xfrm>
          <a:solidFill>
            <a:schemeClr val="bg1"/>
          </a:solidFill>
        </p:grpSpPr>
        <p:sp>
          <p:nvSpPr>
            <p:cNvPr id="8197" name="Rectangle 25">
              <a:extLst>
                <a:ext uri="{FF2B5EF4-FFF2-40B4-BE49-F238E27FC236}">
                  <a16:creationId xmlns:a16="http://schemas.microsoft.com/office/drawing/2014/main" id="{F0F949E5-72CA-4B0B-A223-0D38FEA02676}"/>
                </a:ext>
              </a:extLst>
            </p:cNvPr>
            <p:cNvSpPr>
              <a:spLocks noChangeArrowheads="1"/>
            </p:cNvSpPr>
            <p:nvPr/>
          </p:nvSpPr>
          <p:spPr bwMode="auto">
            <a:xfrm>
              <a:off x="144" y="480"/>
              <a:ext cx="5472" cy="1536"/>
            </a:xfrm>
            <a:prstGeom prst="rect">
              <a:avLst/>
            </a:prstGeom>
            <a:grpFill/>
            <a:ln w="9525">
              <a:solidFill>
                <a:schemeClr val="accent2"/>
              </a:solidFill>
              <a:miter lim="800000"/>
              <a:headEnd/>
              <a:tailEnd/>
            </a:ln>
          </p:spPr>
          <p:txBody>
            <a:bodyPr wrap="none" anchor="ctr"/>
            <a:lstStyle/>
            <a:p>
              <a:pPr algn="ctr" eaLnBrk="1" hangingPunct="1">
                <a:defRPr/>
              </a:pPr>
              <a:endParaRPr lang="es-MX" sz="2400" u="none">
                <a:latin typeface="Times New Roman" pitchFamily="18" charset="0"/>
              </a:endParaRPr>
            </a:p>
          </p:txBody>
        </p:sp>
        <p:sp>
          <p:nvSpPr>
            <p:cNvPr id="8198" name="Text Box 21">
              <a:extLst>
                <a:ext uri="{FF2B5EF4-FFF2-40B4-BE49-F238E27FC236}">
                  <a16:creationId xmlns:a16="http://schemas.microsoft.com/office/drawing/2014/main" id="{5EF883E9-FF3C-4292-8859-7D51A323326A}"/>
                </a:ext>
              </a:extLst>
            </p:cNvPr>
            <p:cNvSpPr txBox="1">
              <a:spLocks noChangeArrowheads="1"/>
            </p:cNvSpPr>
            <p:nvPr/>
          </p:nvSpPr>
          <p:spPr bwMode="auto">
            <a:xfrm>
              <a:off x="192" y="528"/>
              <a:ext cx="3360" cy="1493"/>
            </a:xfrm>
            <a:prstGeom prst="rect">
              <a:avLst/>
            </a:prstGeom>
            <a:grpFill/>
            <a:ln>
              <a:noFill/>
            </a:ln>
          </p:spPr>
          <p:txBody>
            <a:bodyPr>
              <a:spAutoFit/>
            </a:bodyPr>
            <a:lstStyle>
              <a:lvl1pPr eaLnBrk="0" hangingPunct="0">
                <a:defRPr u="sng">
                  <a:solidFill>
                    <a:schemeClr val="tx1"/>
                  </a:solidFill>
                  <a:latin typeface="Arial" pitchFamily="34" charset="0"/>
                </a:defRPr>
              </a:lvl1pPr>
              <a:lvl2pPr marL="742950" indent="-285750" eaLnBrk="0" hangingPunct="0">
                <a:defRPr u="sng">
                  <a:solidFill>
                    <a:schemeClr val="tx1"/>
                  </a:solidFill>
                  <a:latin typeface="Arial" pitchFamily="34" charset="0"/>
                </a:defRPr>
              </a:lvl2pPr>
              <a:lvl3pPr marL="1143000" indent="-228600" eaLnBrk="0" hangingPunct="0">
                <a:defRPr u="sng">
                  <a:solidFill>
                    <a:schemeClr val="tx1"/>
                  </a:solidFill>
                  <a:latin typeface="Arial" pitchFamily="34" charset="0"/>
                </a:defRPr>
              </a:lvl3pPr>
              <a:lvl4pPr marL="1600200" indent="-228600" eaLnBrk="0" hangingPunct="0">
                <a:defRPr u="sng">
                  <a:solidFill>
                    <a:schemeClr val="tx1"/>
                  </a:solidFill>
                  <a:latin typeface="Arial" pitchFamily="34" charset="0"/>
                </a:defRPr>
              </a:lvl4pPr>
              <a:lvl5pPr marL="2057400" indent="-228600" eaLnBrk="0" hangingPunct="0">
                <a:defRPr u="sng">
                  <a:solidFill>
                    <a:schemeClr val="tx1"/>
                  </a:solidFill>
                  <a:latin typeface="Arial" pitchFamily="34" charset="0"/>
                </a:defRPr>
              </a:lvl5pPr>
              <a:lvl6pPr marL="2514600" indent="-228600" eaLnBrk="0" fontAlgn="base" hangingPunct="0">
                <a:spcBef>
                  <a:spcPct val="0"/>
                </a:spcBef>
                <a:spcAft>
                  <a:spcPct val="0"/>
                </a:spcAft>
                <a:defRPr u="sng">
                  <a:solidFill>
                    <a:schemeClr val="tx1"/>
                  </a:solidFill>
                  <a:latin typeface="Arial" pitchFamily="34" charset="0"/>
                </a:defRPr>
              </a:lvl6pPr>
              <a:lvl7pPr marL="2971800" indent="-228600" eaLnBrk="0" fontAlgn="base" hangingPunct="0">
                <a:spcBef>
                  <a:spcPct val="0"/>
                </a:spcBef>
                <a:spcAft>
                  <a:spcPct val="0"/>
                </a:spcAft>
                <a:defRPr u="sng">
                  <a:solidFill>
                    <a:schemeClr val="tx1"/>
                  </a:solidFill>
                  <a:latin typeface="Arial" pitchFamily="34" charset="0"/>
                </a:defRPr>
              </a:lvl7pPr>
              <a:lvl8pPr marL="3429000" indent="-228600" eaLnBrk="0" fontAlgn="base" hangingPunct="0">
                <a:spcBef>
                  <a:spcPct val="0"/>
                </a:spcBef>
                <a:spcAft>
                  <a:spcPct val="0"/>
                </a:spcAft>
                <a:defRPr u="sng">
                  <a:solidFill>
                    <a:schemeClr val="tx1"/>
                  </a:solidFill>
                  <a:latin typeface="Arial" pitchFamily="34" charset="0"/>
                </a:defRPr>
              </a:lvl8pPr>
              <a:lvl9pPr marL="3886200" indent="-228600" eaLnBrk="0" fontAlgn="base" hangingPunct="0">
                <a:spcBef>
                  <a:spcPct val="0"/>
                </a:spcBef>
                <a:spcAft>
                  <a:spcPct val="0"/>
                </a:spcAft>
                <a:defRPr u="sng">
                  <a:solidFill>
                    <a:schemeClr val="tx1"/>
                  </a:solidFill>
                  <a:latin typeface="Arial" pitchFamily="34" charset="0"/>
                </a:defRPr>
              </a:lvl9pPr>
            </a:lstStyle>
            <a:p>
              <a:pPr algn="ctr" eaLnBrk="1" hangingPunct="1">
                <a:defRPr/>
              </a:pPr>
              <a:r>
                <a:rPr lang="es-ES" sz="2000" b="1" u="none" dirty="0">
                  <a:solidFill>
                    <a:schemeClr val="accent2"/>
                  </a:solidFill>
                  <a:latin typeface="Albertus Medium" pitchFamily="34" charset="0"/>
                </a:rPr>
                <a:t>SISTEMA</a:t>
              </a:r>
            </a:p>
            <a:p>
              <a:pPr algn="just" eaLnBrk="1" hangingPunct="1">
                <a:defRPr/>
              </a:pPr>
              <a:r>
                <a:rPr lang="es-ES" sz="1600" u="none" dirty="0">
                  <a:latin typeface="Times New Roman" panose="02020603050405020304" pitchFamily="18" charset="0"/>
                  <a:cs typeface="Times New Roman" panose="02020603050405020304" pitchFamily="18" charset="0"/>
                </a:rPr>
                <a:t>Cualquier parte del universo que se desea estudiar. La posición exacta de las fronteras del sistema se fijan de acuerdo al problema que se desea estudiar.</a:t>
              </a:r>
            </a:p>
            <a:p>
              <a:pPr algn="just" eaLnBrk="1" hangingPunct="1">
                <a:defRPr/>
              </a:pPr>
              <a:r>
                <a:rPr lang="es-ES" sz="1600" u="none" dirty="0">
                  <a:latin typeface="Times New Roman" panose="02020603050405020304" pitchFamily="18" charset="0"/>
                  <a:cs typeface="Times New Roman" panose="02020603050405020304" pitchFamily="18" charset="0"/>
                </a:rPr>
                <a:t>Un sistema puede ser por ejemplo un grupo de átomos, de minerales o de rocas.</a:t>
              </a:r>
            </a:p>
            <a:p>
              <a:pPr algn="just" eaLnBrk="1" hangingPunct="1">
                <a:defRPr/>
              </a:pPr>
              <a:endParaRPr lang="es-ES" sz="1600" u="none" dirty="0">
                <a:latin typeface="Times New Roman" panose="02020603050405020304" pitchFamily="18" charset="0"/>
                <a:cs typeface="Times New Roman" panose="02020603050405020304" pitchFamily="18" charset="0"/>
              </a:endParaRPr>
            </a:p>
            <a:p>
              <a:pPr algn="just" eaLnBrk="1" hangingPunct="1">
                <a:defRPr/>
              </a:pPr>
              <a:r>
                <a:rPr lang="es-ES" sz="1600" u="none" dirty="0">
                  <a:latin typeface="Times New Roman" panose="02020603050405020304" pitchFamily="18" charset="0"/>
                  <a:cs typeface="Times New Roman" panose="02020603050405020304" pitchFamily="18" charset="0"/>
                </a:rPr>
                <a:t>Los cambios que ocurren en el sistema pueden  o no involucrar interacción con el entorno.</a:t>
              </a:r>
            </a:p>
          </p:txBody>
        </p:sp>
        <p:pic>
          <p:nvPicPr>
            <p:cNvPr id="8199" name="Picture 23" descr="http://www.biopsychology.org/apuntes/termodin/imag/termod1.gif">
              <a:extLst>
                <a:ext uri="{FF2B5EF4-FFF2-40B4-BE49-F238E27FC236}">
                  <a16:creationId xmlns:a16="http://schemas.microsoft.com/office/drawing/2014/main" id="{0DFB1A78-93EC-49F6-96BE-AFAD814F6B7F}"/>
                </a:ext>
              </a:extLst>
            </p:cNvPr>
            <p:cNvPicPr>
              <a:picLocks noChangeAspect="1" noChangeArrowheads="1"/>
            </p:cNvPicPr>
            <p:nvPr/>
          </p:nvPicPr>
          <p:blipFill>
            <a:blip r:embed="rId3" r:link="rId4"/>
            <a:srcRect/>
            <a:stretch>
              <a:fillRect/>
            </a:stretch>
          </p:blipFill>
          <p:spPr bwMode="auto">
            <a:xfrm>
              <a:off x="3744" y="700"/>
              <a:ext cx="1824" cy="1105"/>
            </a:xfrm>
            <a:prstGeom prst="rect">
              <a:avLst/>
            </a:prstGeom>
            <a:grpFill/>
            <a:ln>
              <a:noFill/>
            </a:ln>
          </p:spPr>
        </p:pic>
      </p:grpSp>
      <p:sp>
        <p:nvSpPr>
          <p:cNvPr id="2" name="Rectángulo 1">
            <a:extLst>
              <a:ext uri="{FF2B5EF4-FFF2-40B4-BE49-F238E27FC236}">
                <a16:creationId xmlns:a16="http://schemas.microsoft.com/office/drawing/2014/main" id="{83901C8B-603A-4752-A470-A391D25A3D84}"/>
              </a:ext>
            </a:extLst>
          </p:cNvPr>
          <p:cNvSpPr/>
          <p:nvPr/>
        </p:nvSpPr>
        <p:spPr>
          <a:xfrm>
            <a:off x="335360" y="3213100"/>
            <a:ext cx="11161240" cy="2976328"/>
          </a:xfrm>
          <a:prstGeom prst="rect">
            <a:avLst/>
          </a:prstGeom>
          <a:solidFill>
            <a:schemeClr val="bg1"/>
          </a:solidFill>
        </p:spPr>
        <p:txBody>
          <a:bodyPr wrap="square">
            <a:spAutoFit/>
          </a:bodyPr>
          <a:lstStyle/>
          <a:p>
            <a:pPr algn="ctr">
              <a:lnSpc>
                <a:spcPct val="107000"/>
              </a:lnSpc>
              <a:spcAft>
                <a:spcPts val="800"/>
              </a:spcAft>
              <a:defRPr/>
            </a:pPr>
            <a:r>
              <a:rPr lang="es-MX" sz="2400" u="none"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Sistemas Termodinámicos</a:t>
            </a:r>
          </a:p>
          <a:p>
            <a:pPr>
              <a:lnSpc>
                <a:spcPct val="107000"/>
              </a:lnSpc>
              <a:spcAft>
                <a:spcPts val="800"/>
              </a:spcAft>
              <a:defRPr/>
            </a:pPr>
            <a:r>
              <a:rPr lang="es-MX" sz="2400" b="1" u="none"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Sistemas</a:t>
            </a:r>
            <a:r>
              <a:rPr lang="es-MX" sz="2400" u="none"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 porción de materia separada del resto del Universo por limites bien observables</a:t>
            </a:r>
            <a:endParaRPr lang="es-MX" sz="2400" u="none"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indent="449580">
              <a:lnSpc>
                <a:spcPct val="107000"/>
              </a:lnSpc>
              <a:spcAft>
                <a:spcPts val="800"/>
              </a:spcAft>
              <a:defRPr/>
            </a:pPr>
            <a:r>
              <a:rPr lang="es-MX" sz="2400" u="none"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Sistema abierto</a:t>
            </a:r>
            <a:endParaRPr lang="es-MX" sz="2400" u="none"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indent="449580">
              <a:lnSpc>
                <a:spcPct val="107000"/>
              </a:lnSpc>
              <a:spcAft>
                <a:spcPts val="800"/>
              </a:spcAft>
              <a:defRPr/>
            </a:pPr>
            <a:r>
              <a:rPr lang="es-MX" sz="2400" u="none"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Sistema cerrado</a:t>
            </a:r>
            <a:endParaRPr lang="es-MX" sz="2400" u="none"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indent="449580">
              <a:lnSpc>
                <a:spcPct val="107000"/>
              </a:lnSpc>
              <a:spcAft>
                <a:spcPts val="800"/>
              </a:spcAft>
              <a:defRPr/>
            </a:pPr>
            <a:r>
              <a:rPr lang="es-MX" sz="2400" u="none"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Sistema aislado</a:t>
            </a:r>
            <a:endParaRPr lang="es-MX" sz="2400" u="none"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indent="449580">
              <a:lnSpc>
                <a:spcPct val="107000"/>
              </a:lnSpc>
              <a:spcAft>
                <a:spcPts val="800"/>
              </a:spcAft>
              <a:defRPr/>
            </a:pPr>
            <a:r>
              <a:rPr lang="es-MX" sz="2400" u="none"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Sistema </a:t>
            </a:r>
            <a:r>
              <a:rPr lang="es-MX" sz="240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adiabático  </a:t>
            </a:r>
            <a:r>
              <a:rPr lang="es-MX" sz="2400"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rPr>
              <a:t>dq</a:t>
            </a:r>
            <a:r>
              <a:rPr lang="es-MX" sz="240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=0</a:t>
            </a:r>
            <a:endParaRPr lang="es-MX" sz="2400"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4585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4ADEAD80-4819-4754-8495-165A33B975B6}"/>
              </a:ext>
            </a:extLst>
          </p:cNvPr>
          <p:cNvSpPr txBox="1"/>
          <p:nvPr/>
        </p:nvSpPr>
        <p:spPr>
          <a:xfrm>
            <a:off x="3216276" y="188913"/>
            <a:ext cx="5370513" cy="596900"/>
          </a:xfrm>
          <a:prstGeom prst="rect">
            <a:avLst/>
          </a:prstGeom>
        </p:spPr>
        <p:txBody>
          <a:bodyPr lIns="0" tIns="0" rIns="0" bIns="0">
            <a:spAutoFit/>
          </a:bodyPr>
          <a:lstStyle/>
          <a:p>
            <a:pPr marL="11206">
              <a:defRPr/>
            </a:pPr>
            <a:r>
              <a:rPr sz="3883" spc="-18" dirty="0">
                <a:solidFill>
                  <a:srgbClr val="0000FF"/>
                </a:solidFill>
                <a:latin typeface="Palatino Linotype"/>
                <a:cs typeface="Palatino Linotype"/>
              </a:rPr>
              <a:t>Sis</a:t>
            </a:r>
            <a:r>
              <a:rPr sz="3883" spc="-75" dirty="0">
                <a:solidFill>
                  <a:srgbClr val="0000FF"/>
                </a:solidFill>
                <a:latin typeface="Palatino Linotype"/>
                <a:cs typeface="Palatino Linotype"/>
              </a:rPr>
              <a:t>t</a:t>
            </a:r>
            <a:r>
              <a:rPr sz="3883" spc="-159" dirty="0">
                <a:solidFill>
                  <a:srgbClr val="0000FF"/>
                </a:solidFill>
                <a:latin typeface="Palatino Linotype"/>
                <a:cs typeface="Palatino Linotype"/>
              </a:rPr>
              <a:t>em</a:t>
            </a:r>
            <a:r>
              <a:rPr sz="3883" spc="-84" dirty="0">
                <a:solidFill>
                  <a:srgbClr val="0000FF"/>
                </a:solidFill>
                <a:latin typeface="Palatino Linotype"/>
                <a:cs typeface="Palatino Linotype"/>
              </a:rPr>
              <a:t>a</a:t>
            </a:r>
            <a:r>
              <a:rPr sz="3883" spc="-168" dirty="0">
                <a:solidFill>
                  <a:srgbClr val="0000FF"/>
                </a:solidFill>
                <a:latin typeface="Palatino Linotype"/>
                <a:cs typeface="Palatino Linotype"/>
              </a:rPr>
              <a:t>s</a:t>
            </a:r>
            <a:r>
              <a:rPr sz="3883" spc="4" dirty="0">
                <a:solidFill>
                  <a:srgbClr val="0000FF"/>
                </a:solidFill>
                <a:latin typeface="Palatino Linotype"/>
                <a:cs typeface="Palatino Linotype"/>
              </a:rPr>
              <a:t> </a:t>
            </a:r>
            <a:r>
              <a:rPr sz="3883" spc="115" dirty="0">
                <a:solidFill>
                  <a:srgbClr val="0000FF"/>
                </a:solidFill>
                <a:latin typeface="Palatino Linotype"/>
                <a:cs typeface="Palatino Linotype"/>
              </a:rPr>
              <a:t>t</a:t>
            </a:r>
            <a:r>
              <a:rPr sz="3883" spc="-106" dirty="0">
                <a:solidFill>
                  <a:srgbClr val="0000FF"/>
                </a:solidFill>
                <a:latin typeface="Palatino Linotype"/>
                <a:cs typeface="Palatino Linotype"/>
              </a:rPr>
              <a:t>ermodin</a:t>
            </a:r>
            <a:r>
              <a:rPr sz="3883" spc="13" dirty="0">
                <a:solidFill>
                  <a:srgbClr val="0000FF"/>
                </a:solidFill>
                <a:latin typeface="Times New Roman"/>
                <a:cs typeface="Times New Roman"/>
              </a:rPr>
              <a:t>á</a:t>
            </a:r>
            <a:r>
              <a:rPr sz="3883" spc="-71" dirty="0">
                <a:solidFill>
                  <a:srgbClr val="0000FF"/>
                </a:solidFill>
                <a:latin typeface="Palatino Linotype"/>
                <a:cs typeface="Palatino Linotype"/>
              </a:rPr>
              <a:t>mi</a:t>
            </a:r>
            <a:r>
              <a:rPr sz="3883" spc="-93" dirty="0">
                <a:solidFill>
                  <a:srgbClr val="0000FF"/>
                </a:solidFill>
                <a:latin typeface="Palatino Linotype"/>
                <a:cs typeface="Palatino Linotype"/>
              </a:rPr>
              <a:t>c</a:t>
            </a:r>
            <a:r>
              <a:rPr sz="3883" spc="-97" dirty="0">
                <a:solidFill>
                  <a:srgbClr val="0000FF"/>
                </a:solidFill>
                <a:latin typeface="Palatino Linotype"/>
                <a:cs typeface="Palatino Linotype"/>
              </a:rPr>
              <a:t>os</a:t>
            </a:r>
            <a:endParaRPr sz="3883" dirty="0">
              <a:solidFill>
                <a:srgbClr val="0000FF"/>
              </a:solidFill>
              <a:latin typeface="Palatino Linotype"/>
              <a:cs typeface="Palatino Linotype"/>
            </a:endParaRPr>
          </a:p>
        </p:txBody>
      </p:sp>
      <p:sp>
        <p:nvSpPr>
          <p:cNvPr id="23555" name="object 4">
            <a:extLst>
              <a:ext uri="{FF2B5EF4-FFF2-40B4-BE49-F238E27FC236}">
                <a16:creationId xmlns:a16="http://schemas.microsoft.com/office/drawing/2014/main" id="{D8F83452-4B24-4083-BB0C-9E1A2466AA0D}"/>
              </a:ext>
            </a:extLst>
          </p:cNvPr>
          <p:cNvSpPr>
            <a:spLocks noChangeArrowheads="1"/>
          </p:cNvSpPr>
          <p:nvPr/>
        </p:nvSpPr>
        <p:spPr bwMode="auto">
          <a:xfrm>
            <a:off x="695400" y="1124744"/>
            <a:ext cx="3222625" cy="253523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p>
        </p:txBody>
      </p:sp>
      <p:sp>
        <p:nvSpPr>
          <p:cNvPr id="23556" name="object 5">
            <a:extLst>
              <a:ext uri="{FF2B5EF4-FFF2-40B4-BE49-F238E27FC236}">
                <a16:creationId xmlns:a16="http://schemas.microsoft.com/office/drawing/2014/main" id="{941BFE19-F6FE-492B-9744-4C15FE32D482}"/>
              </a:ext>
            </a:extLst>
          </p:cNvPr>
          <p:cNvSpPr>
            <a:spLocks noChangeArrowheads="1"/>
          </p:cNvSpPr>
          <p:nvPr/>
        </p:nvSpPr>
        <p:spPr bwMode="auto">
          <a:xfrm>
            <a:off x="7392144" y="1052736"/>
            <a:ext cx="3313113" cy="25368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p>
        </p:txBody>
      </p:sp>
      <p:sp>
        <p:nvSpPr>
          <p:cNvPr id="23557" name="object 8">
            <a:extLst>
              <a:ext uri="{FF2B5EF4-FFF2-40B4-BE49-F238E27FC236}">
                <a16:creationId xmlns:a16="http://schemas.microsoft.com/office/drawing/2014/main" id="{7B72690F-D742-45C0-9915-14A0C0E583FB}"/>
              </a:ext>
            </a:extLst>
          </p:cNvPr>
          <p:cNvSpPr txBox="1">
            <a:spLocks noChangeArrowheads="1"/>
          </p:cNvSpPr>
          <p:nvPr/>
        </p:nvSpPr>
        <p:spPr bwMode="auto">
          <a:xfrm>
            <a:off x="4367808" y="2132856"/>
            <a:ext cx="2786062"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1113" indent="-1111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3000"/>
              </a:lnSpc>
              <a:spcBef>
                <a:spcPct val="0"/>
              </a:spcBef>
              <a:buFontTx/>
              <a:buNone/>
            </a:pPr>
            <a:r>
              <a:rPr lang="es-MX" altLang="es-MX" sz="2100" dirty="0">
                <a:solidFill>
                  <a:srgbClr val="0000FF"/>
                </a:solidFill>
                <a:latin typeface="Palatino Linotype" panose="02040502050505030304" pitchFamily="18" charset="0"/>
                <a:ea typeface="Palatino Linotype" panose="02040502050505030304" pitchFamily="18" charset="0"/>
                <a:cs typeface="Palatino Linotype" panose="02040502050505030304" pitchFamily="18" charset="0"/>
              </a:rPr>
              <a:t>¿Sistemas aislados? ¿Sistemas adiab</a:t>
            </a:r>
            <a:r>
              <a:rPr lang="es-MX" altLang="es-MX" sz="2100" dirty="0">
                <a:solidFill>
                  <a:srgbClr val="0000FF"/>
                </a:solidFill>
                <a:latin typeface="Times New Roman" panose="02020603050405020304" pitchFamily="18" charset="0"/>
                <a:cs typeface="Times New Roman" panose="02020603050405020304" pitchFamily="18" charset="0"/>
              </a:rPr>
              <a:t>á</a:t>
            </a:r>
            <a:r>
              <a:rPr lang="es-MX" altLang="es-MX" sz="2100" dirty="0">
                <a:solidFill>
                  <a:srgbClr val="0000FF"/>
                </a:solidFill>
                <a:latin typeface="Palatino Linotype" panose="02040502050505030304" pitchFamily="18" charset="0"/>
                <a:ea typeface="Palatino Linotype" panose="02040502050505030304" pitchFamily="18" charset="0"/>
                <a:cs typeface="Palatino Linotype" panose="02040502050505030304" pitchFamily="18" charset="0"/>
              </a:rPr>
              <a:t>ticos?</a:t>
            </a:r>
          </a:p>
        </p:txBody>
      </p:sp>
      <p:sp>
        <p:nvSpPr>
          <p:cNvPr id="23558" name="object 9">
            <a:extLst>
              <a:ext uri="{FF2B5EF4-FFF2-40B4-BE49-F238E27FC236}">
                <a16:creationId xmlns:a16="http://schemas.microsoft.com/office/drawing/2014/main" id="{E6D1AEE3-CE6E-4B87-B9D0-AD3BC3FCD8A4}"/>
              </a:ext>
            </a:extLst>
          </p:cNvPr>
          <p:cNvSpPr>
            <a:spLocks noChangeArrowheads="1"/>
          </p:cNvSpPr>
          <p:nvPr/>
        </p:nvSpPr>
        <p:spPr bwMode="auto">
          <a:xfrm>
            <a:off x="4367808" y="4005064"/>
            <a:ext cx="2765425" cy="262096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p>
        </p:txBody>
      </p:sp>
    </p:spTree>
    <p:extLst>
      <p:ext uri="{BB962C8B-B14F-4D97-AF65-F5344CB8AC3E}">
        <p14:creationId xmlns:p14="http://schemas.microsoft.com/office/powerpoint/2010/main" val="3780842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Imagen 4">
            <a:extLst>
              <a:ext uri="{FF2B5EF4-FFF2-40B4-BE49-F238E27FC236}">
                <a16:creationId xmlns:a16="http://schemas.microsoft.com/office/drawing/2014/main" id="{6A8F8F06-2D13-423C-BEBC-226F813DB7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010" t="26736" r="17422" b="23636"/>
          <a:stretch>
            <a:fillRect/>
          </a:stretch>
        </p:blipFill>
        <p:spPr bwMode="auto">
          <a:xfrm>
            <a:off x="695400" y="404664"/>
            <a:ext cx="10585176" cy="59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1279587" y="2872966"/>
            <a:ext cx="9637159" cy="565079"/>
          </a:xfrm>
          <a:prstGeom prst="rect">
            <a:avLst/>
          </a:prstGeom>
          <a:solidFill>
            <a:srgbClr val="FF0000">
              <a:alpha val="11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ln>
                <a:solidFill>
                  <a:sysClr val="windowText" lastClr="000000"/>
                </a:solidFill>
              </a:ln>
            </a:endParaRPr>
          </a:p>
        </p:txBody>
      </p:sp>
      <p:sp>
        <p:nvSpPr>
          <p:cNvPr id="3" name="Flecha curvada hacia la derecha 2"/>
          <p:cNvSpPr/>
          <p:nvPr/>
        </p:nvSpPr>
        <p:spPr>
          <a:xfrm>
            <a:off x="915757" y="1815353"/>
            <a:ext cx="872703" cy="265796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cxnSp>
        <p:nvCxnSpPr>
          <p:cNvPr id="5" name="Conector recto 4"/>
          <p:cNvCxnSpPr/>
          <p:nvPr/>
        </p:nvCxnSpPr>
        <p:spPr>
          <a:xfrm flipV="1">
            <a:off x="1352108" y="6131859"/>
            <a:ext cx="9422342" cy="2689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9559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magen 4">
            <a:extLst>
              <a:ext uri="{FF2B5EF4-FFF2-40B4-BE49-F238E27FC236}">
                <a16:creationId xmlns:a16="http://schemas.microsoft.com/office/drawing/2014/main" id="{300E95CB-0FD0-4593-A582-BADD11C771C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5361" t="33630" r="15051" b="16743"/>
          <a:stretch>
            <a:fillRect/>
          </a:stretch>
        </p:blipFill>
        <p:spPr bwMode="auto">
          <a:xfrm>
            <a:off x="948948" y="695739"/>
            <a:ext cx="10232824" cy="545698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237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3F7A250-5508-417D-BAC4-908F629D61E4}"/>
              </a:ext>
            </a:extLst>
          </p:cNvPr>
          <p:cNvSpPr/>
          <p:nvPr/>
        </p:nvSpPr>
        <p:spPr>
          <a:xfrm>
            <a:off x="412248" y="261174"/>
            <a:ext cx="11577693" cy="6494085"/>
          </a:xfrm>
          <a:prstGeom prst="rect">
            <a:avLst/>
          </a:prstGeom>
          <a:solidFill>
            <a:schemeClr val="bg1"/>
          </a:solidFill>
          <a:ln>
            <a:solidFill>
              <a:schemeClr val="tx1"/>
            </a:solidFill>
          </a:ln>
        </p:spPr>
        <p:txBody>
          <a:bodyPr wrap="square">
            <a:spAutoFit/>
          </a:bodyPr>
          <a:lstStyle/>
          <a:p>
            <a:pPr>
              <a:spcAft>
                <a:spcPts val="0"/>
              </a:spcAft>
              <a:defRPr/>
            </a:pPr>
            <a:r>
              <a:rPr lang="es-ES_tradnl" sz="1600" dirty="0">
                <a:solidFill>
                  <a:srgbClr val="000000"/>
                </a:solidFill>
                <a:latin typeface="Century Schoolbook" panose="02040604050505020304" pitchFamily="18" charset="0"/>
              </a:rPr>
              <a:t>Termodinámica y Procesos Geológicos</a:t>
            </a:r>
            <a:endParaRPr lang="es-MX" sz="1600" b="1" dirty="0">
              <a:solidFill>
                <a:srgbClr val="000000"/>
              </a:solidFill>
              <a:latin typeface="Century Schoolbook" panose="02040604050505020304" pitchFamily="18" charset="0"/>
            </a:endParaRPr>
          </a:p>
          <a:p>
            <a:pPr>
              <a:spcAft>
                <a:spcPts val="0"/>
              </a:spcAft>
              <a:defRPr/>
            </a:pPr>
            <a:r>
              <a:rPr lang="es-ES_tradnl" sz="1600" dirty="0">
                <a:solidFill>
                  <a:srgbClr val="000000"/>
                </a:solidFill>
                <a:latin typeface="Century Schoolbook" panose="02040604050505020304" pitchFamily="18" charset="0"/>
                <a:ea typeface="Times New Roman" panose="02020603050405020304" pitchFamily="18" charset="0"/>
              </a:rPr>
              <a:t> </a:t>
            </a:r>
            <a:endParaRPr lang="es-MX" sz="1600" dirty="0">
              <a:latin typeface="Times New Roman" panose="02020603050405020304" pitchFamily="18" charset="0"/>
              <a:ea typeface="Times New Roman" panose="02020603050405020304" pitchFamily="18" charset="0"/>
            </a:endParaRPr>
          </a:p>
          <a:p>
            <a:pPr algn="just">
              <a:spcAft>
                <a:spcPts val="0"/>
              </a:spcAft>
              <a:defRPr/>
            </a:pPr>
            <a:r>
              <a:rPr lang="es-ES_tradnl" sz="1600" dirty="0">
                <a:latin typeface="Times New Roman" panose="02020603050405020304" pitchFamily="18" charset="0"/>
                <a:ea typeface="Times New Roman" panose="02020603050405020304" pitchFamily="18" charset="0"/>
                <a:cs typeface="Times New Roman" panose="02020603050405020304" pitchFamily="18" charset="0"/>
              </a:rPr>
              <a:t>Algunos ejemplos de reacciones y procesos geoquímicos que se irán desarrollando a lo largo del presente curso.</a:t>
            </a:r>
            <a:endParaRPr lang="es-MX" sz="1600" b="1" dirty="0">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defRPr/>
            </a:pPr>
            <a:r>
              <a:rPr lang="es-ES_tradnl" sz="1600" dirty="0">
                <a:latin typeface="Bookman Old Style" panose="02050604050505020204" pitchFamily="18" charset="0"/>
                <a:ea typeface="Times New Roman" panose="02020603050405020304" pitchFamily="18" charset="0"/>
              </a:rPr>
              <a:t> </a:t>
            </a:r>
            <a:endParaRPr lang="es-MX" sz="1600" b="1" dirty="0">
              <a:latin typeface="Times New Roman" panose="02020603050405020304" pitchFamily="18" charset="0"/>
              <a:ea typeface="Times New Roman" panose="02020603050405020304" pitchFamily="18" charset="0"/>
            </a:endParaRPr>
          </a:p>
          <a:p>
            <a:pPr marL="342900" indent="-342900" algn="just">
              <a:spcAft>
                <a:spcPts val="0"/>
              </a:spcAft>
              <a:buFont typeface="+mj-lt"/>
              <a:buAutoNum type="alphaLcParenR"/>
              <a:tabLst>
                <a:tab pos="588645" algn="l"/>
              </a:tabLst>
              <a:defRPr/>
            </a:pPr>
            <a:r>
              <a:rPr lang="es-ES_tradnl" sz="1600" b="1" dirty="0">
                <a:latin typeface="Times New Roman" panose="02020603050405020304" pitchFamily="18" charset="0"/>
                <a:ea typeface="Times New Roman" panose="02020603050405020304" pitchFamily="18" charset="0"/>
                <a:cs typeface="Times New Roman" panose="02020603050405020304" pitchFamily="18" charset="0"/>
              </a:rPr>
              <a:t>Procesos ígneos.-</a:t>
            </a:r>
            <a:endParaRPr lang="es-MX" sz="1600" b="1"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just">
              <a:spcAft>
                <a:spcPts val="0"/>
              </a:spcAft>
              <a:defRPr/>
            </a:pP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Cristalización de magmas (liquido silicatado </a:t>
            </a:r>
            <a:r>
              <a:rPr lang="es-ES_tradnl" sz="1600" dirty="0">
                <a:latin typeface="Times New Roman" panose="02020603050405020304" pitchFamily="18" charset="0"/>
                <a:ea typeface="Times New Roman" panose="02020603050405020304" pitchFamily="18" charset="0"/>
                <a:cs typeface="Times New Roman" panose="02020603050405020304" pitchFamily="18" charset="0"/>
              </a:rPr>
              <a:t>en un rango de </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 T </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 500 – 1200ºC y P </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 10kb). Por cristalización fraccionada, enfriamiento, asimilación, etc., el magma dará lugar a las rocas ígneas.</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just">
              <a:spcAft>
                <a:spcPts val="0"/>
              </a:spcAft>
              <a:defRPr/>
            </a:pP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Geotermobarometría.</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just">
              <a:spcAft>
                <a:spcPts val="0"/>
              </a:spcAft>
              <a:defRPr/>
            </a:pPr>
            <a:endParaRPr lang="es-MX" sz="1600" b="1"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spcAft>
                <a:spcPts val="0"/>
              </a:spcAft>
              <a:buFont typeface="+mj-lt"/>
              <a:buAutoNum type="alphaLcParenR"/>
              <a:tabLst>
                <a:tab pos="588645" algn="l"/>
              </a:tabLst>
              <a:defRPr/>
            </a:pPr>
            <a:r>
              <a:rPr lang="es-ES_tradnl"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Procesos Hidrotermales.-</a:t>
            </a:r>
            <a:endParaRPr lang="es-MX" sz="1600" b="1" dirty="0">
              <a:latin typeface="Times New Roman" panose="02020603050405020304" pitchFamily="18" charset="0"/>
              <a:ea typeface="Times New Roman" panose="02020603050405020304" pitchFamily="18" charset="0"/>
              <a:cs typeface="Times New Roman" panose="02020603050405020304" pitchFamily="18" charset="0"/>
            </a:endParaRPr>
          </a:p>
          <a:p>
            <a:pPr indent="270510">
              <a:spcAft>
                <a:spcPts val="0"/>
              </a:spcAft>
              <a:defRPr/>
            </a:pPr>
            <a:r>
              <a:rPr lang="es-ES" sz="1600" u="none" dirty="0">
                <a:latin typeface="Times New Roman" panose="02020603050405020304" pitchFamily="18" charset="0"/>
                <a:ea typeface="Times New Roman" panose="02020603050405020304" pitchFamily="18" charset="0"/>
                <a:cs typeface="Times New Roman" panose="02020603050405020304" pitchFamily="18" charset="0"/>
              </a:rPr>
              <a:t>       Solubilidad de minerales, estudio de inclusiones fluidas</a:t>
            </a:r>
            <a:endParaRPr lang="es-MX" sz="1600" u="none" dirty="0">
              <a:latin typeface="Times New Roman" panose="02020603050405020304" pitchFamily="18" charset="0"/>
              <a:ea typeface="Times New Roman" panose="02020603050405020304" pitchFamily="18" charset="0"/>
              <a:cs typeface="Times New Roman" panose="02020603050405020304" pitchFamily="18" charset="0"/>
            </a:endParaRPr>
          </a:p>
          <a:p>
            <a:pPr indent="270510">
              <a:spcAft>
                <a:spcPts val="0"/>
              </a:spcAft>
              <a:defRPr/>
            </a:pPr>
            <a:endParaRPr lang="es-MX"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spcAft>
                <a:spcPts val="0"/>
              </a:spcAft>
              <a:buFont typeface="+mj-lt"/>
              <a:buAutoNum type="alphaLcParenR"/>
              <a:tabLst>
                <a:tab pos="588645" algn="l"/>
              </a:tabLst>
              <a:defRPr/>
            </a:pPr>
            <a:r>
              <a:rPr lang="es-ES_tradnl" sz="1600" b="1" dirty="0">
                <a:latin typeface="Times New Roman" panose="02020603050405020304" pitchFamily="18" charset="0"/>
                <a:ea typeface="Times New Roman" panose="02020603050405020304" pitchFamily="18" charset="0"/>
                <a:cs typeface="Times New Roman" panose="02020603050405020304" pitchFamily="18" charset="0"/>
              </a:rPr>
              <a:t>Procesos sedimentarios.-</a:t>
            </a:r>
            <a:endParaRPr lang="es-MX" sz="1600" b="1" dirty="0">
              <a:latin typeface="Times New Roman" panose="02020603050405020304" pitchFamily="18" charset="0"/>
              <a:ea typeface="Times New Roman" panose="02020603050405020304" pitchFamily="18" charset="0"/>
              <a:cs typeface="Times New Roman" panose="02020603050405020304" pitchFamily="18" charset="0"/>
            </a:endParaRPr>
          </a:p>
          <a:p>
            <a:pPr marL="449580" indent="139065" algn="just">
              <a:spcAft>
                <a:spcPts val="0"/>
              </a:spcAft>
              <a:defRPr/>
            </a:pP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Meteorización química, reacciones de disolución precipitación, diagénesis, litificación.</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449580" indent="139065" algn="just">
              <a:spcAft>
                <a:spcPts val="0"/>
              </a:spcAft>
              <a:defRPr/>
            </a:pP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(CaCO</a:t>
            </a:r>
            <a:r>
              <a:rPr lang="es-ES_tradnl" sz="1600" u="none" baseline="-25000" dirty="0">
                <a:latin typeface="Times New Roman" panose="02020603050405020304" pitchFamily="18" charset="0"/>
                <a:ea typeface="Times New Roman" panose="02020603050405020304" pitchFamily="18" charset="0"/>
                <a:cs typeface="Times New Roman" panose="02020603050405020304" pitchFamily="18" charset="0"/>
              </a:rPr>
              <a:t>3(s)</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 </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 Ca</a:t>
            </a:r>
            <a:r>
              <a:rPr lang="es-ES_tradnl" sz="1600" u="none" baseline="30000" dirty="0">
                <a:latin typeface="Times New Roman" panose="02020603050405020304" pitchFamily="18" charset="0"/>
                <a:ea typeface="Times New Roman" panose="02020603050405020304" pitchFamily="18" charset="0"/>
                <a:cs typeface="Times New Roman" panose="02020603050405020304" pitchFamily="18" charset="0"/>
              </a:rPr>
              <a:t>2+</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  CO</a:t>
            </a:r>
            <a:r>
              <a:rPr lang="es-ES_tradnl" sz="1600" u="none" baseline="-25000" dirty="0">
                <a:latin typeface="Times New Roman" panose="02020603050405020304" pitchFamily="18" charset="0"/>
                <a:ea typeface="Times New Roman" panose="02020603050405020304" pitchFamily="18" charset="0"/>
                <a:cs typeface="Times New Roman" panose="02020603050405020304" pitchFamily="18" charset="0"/>
              </a:rPr>
              <a:t>3</a:t>
            </a:r>
            <a:r>
              <a:rPr lang="es-ES_tradnl" sz="1600" u="none" baseline="30000" dirty="0">
                <a:latin typeface="Times New Roman" panose="02020603050405020304" pitchFamily="18" charset="0"/>
                <a:ea typeface="Times New Roman" panose="02020603050405020304" pitchFamily="18" charset="0"/>
                <a:cs typeface="Times New Roman" panose="02020603050405020304" pitchFamily="18" charset="0"/>
              </a:rPr>
              <a:t>=</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 diagénesis</a:t>
            </a:r>
          </a:p>
          <a:p>
            <a:pPr marL="449580" indent="139065" algn="just">
              <a:spcAft>
                <a:spcPts val="0"/>
              </a:spcAft>
              <a:defRPr/>
            </a:pP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spcAft>
                <a:spcPts val="0"/>
              </a:spcAft>
              <a:buFont typeface="+mj-lt"/>
              <a:buAutoNum type="alphaLcParenR"/>
              <a:tabLst>
                <a:tab pos="588645" algn="l"/>
              </a:tabLst>
              <a:defRPr/>
            </a:pPr>
            <a:r>
              <a:rPr lang="es-ES_tradnl" sz="1600" b="1" dirty="0">
                <a:latin typeface="Times New Roman" panose="02020603050405020304" pitchFamily="18" charset="0"/>
                <a:ea typeface="Times New Roman" panose="02020603050405020304" pitchFamily="18" charset="0"/>
                <a:cs typeface="Times New Roman" panose="02020603050405020304" pitchFamily="18" charset="0"/>
              </a:rPr>
              <a:t>Procesos metamórficos.-</a:t>
            </a:r>
            <a:endParaRPr lang="es-MX" sz="1600" b="1"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just">
              <a:spcAft>
                <a:spcPts val="0"/>
              </a:spcAft>
              <a:defRPr/>
            </a:pP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Transformaciones en estado sólido de un sistema hacia condiciones de nuevo equilibrio al variar P-T-X</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ctr">
              <a:spcAft>
                <a:spcPts val="0"/>
              </a:spcAft>
              <a:defRPr/>
            </a:pP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Cuarzo + Grosularita   </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   Anortita + Wollastonita</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ctr">
              <a:spcAft>
                <a:spcPts val="0"/>
              </a:spcAft>
              <a:defRPr/>
            </a:pP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SiO</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2(S)</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 + Ca</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3</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Al</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Si</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3</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O</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12(s)</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  </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  CaAl</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Si</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O</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8(s)</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 + 2CaSiO</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3(s)</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just">
              <a:spcAft>
                <a:spcPts val="0"/>
              </a:spcAft>
              <a:defRPr/>
            </a:pP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Reacciones con pérdida de agua:</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ctr">
              <a:spcAft>
                <a:spcPts val="0"/>
              </a:spcAft>
              <a:defRPr/>
            </a:pP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Cuarzo + Caolinita   </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   Pirofilita + Agua</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ctr">
              <a:spcAft>
                <a:spcPts val="0"/>
              </a:spcAft>
              <a:defRPr/>
            </a:pP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SiO</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2(S)</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 + Al</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Si</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O</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5</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(OH)</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4(s)</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  </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  Al</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Si</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4</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O</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10</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(OH)</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2(s)</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 + H</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rPr>
              <a:t>O</a:t>
            </a:r>
            <a:r>
              <a:rPr lang="es-ES_tradnl"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(l)</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just">
              <a:spcAft>
                <a:spcPts val="0"/>
              </a:spcAft>
              <a:defRPr/>
            </a:pP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O reacciones de devolatilización:</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ctr">
              <a:spcAft>
                <a:spcPts val="0"/>
              </a:spcAft>
              <a:defRPr/>
            </a:pP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Calcita + Cuarzo  </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s-ES_tradnl" sz="1600" u="none" dirty="0">
                <a:latin typeface="Times New Roman" panose="02020603050405020304" pitchFamily="18" charset="0"/>
                <a:ea typeface="Times New Roman" panose="02020603050405020304" pitchFamily="18" charset="0"/>
                <a:cs typeface="Times New Roman" panose="02020603050405020304" pitchFamily="18" charset="0"/>
              </a:rPr>
              <a:t>  Wollastonita + Dióxido de Carbono</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a:p>
            <a:pPr marL="588645" algn="ctr">
              <a:spcAft>
                <a:spcPts val="0"/>
              </a:spcAft>
              <a:defRPr/>
            </a:pPr>
            <a:r>
              <a:rPr lang="en-US" sz="1600" b="1" u="none" dirty="0">
                <a:latin typeface="Times New Roman" panose="02020603050405020304" pitchFamily="18" charset="0"/>
                <a:ea typeface="Times New Roman" panose="02020603050405020304" pitchFamily="18" charset="0"/>
                <a:cs typeface="Times New Roman" panose="02020603050405020304" pitchFamily="18" charset="0"/>
              </a:rPr>
              <a:t>CaCO</a:t>
            </a:r>
            <a:r>
              <a:rPr lang="en-US"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3(s)</a:t>
            </a:r>
            <a:r>
              <a:rPr lang="en-US" sz="1600" b="1" u="none" dirty="0">
                <a:latin typeface="Times New Roman" panose="02020603050405020304" pitchFamily="18" charset="0"/>
                <a:ea typeface="Times New Roman" panose="02020603050405020304" pitchFamily="18" charset="0"/>
                <a:cs typeface="Times New Roman" panose="02020603050405020304" pitchFamily="18" charset="0"/>
              </a:rPr>
              <a:t> + SiO</a:t>
            </a:r>
            <a:r>
              <a:rPr lang="en-US"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2(S)</a:t>
            </a:r>
            <a:r>
              <a:rPr lang="en-US" sz="1600" b="1" u="none" dirty="0">
                <a:latin typeface="Times New Roman" panose="02020603050405020304" pitchFamily="18" charset="0"/>
                <a:ea typeface="Times New Roman" panose="02020603050405020304" pitchFamily="18" charset="0"/>
                <a:cs typeface="Times New Roman" panose="02020603050405020304" pitchFamily="18" charset="0"/>
              </a:rPr>
              <a:t>  </a:t>
            </a:r>
            <a:r>
              <a:rPr lang="es-ES_tradnl" sz="1600" b="1" u="none"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1600" b="1" u="none" dirty="0">
                <a:latin typeface="Times New Roman" panose="02020603050405020304" pitchFamily="18" charset="0"/>
                <a:ea typeface="Times New Roman" panose="02020603050405020304" pitchFamily="18" charset="0"/>
                <a:cs typeface="Times New Roman" panose="02020603050405020304" pitchFamily="18" charset="0"/>
              </a:rPr>
              <a:t>  CaSiO</a:t>
            </a:r>
            <a:r>
              <a:rPr lang="en-US"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3(s)</a:t>
            </a:r>
            <a:r>
              <a:rPr lang="en-US" sz="1600" b="1" u="none" dirty="0">
                <a:latin typeface="Times New Roman" panose="02020603050405020304" pitchFamily="18" charset="0"/>
                <a:ea typeface="Times New Roman" panose="02020603050405020304" pitchFamily="18" charset="0"/>
                <a:cs typeface="Times New Roman" panose="02020603050405020304" pitchFamily="18" charset="0"/>
              </a:rPr>
              <a:t> + CO</a:t>
            </a:r>
            <a:r>
              <a:rPr lang="en-US" sz="1600" b="1" u="none" baseline="-25000" dirty="0">
                <a:latin typeface="Times New Roman" panose="02020603050405020304" pitchFamily="18" charset="0"/>
                <a:ea typeface="Times New Roman" panose="02020603050405020304" pitchFamily="18" charset="0"/>
                <a:cs typeface="Times New Roman" panose="02020603050405020304" pitchFamily="18" charset="0"/>
              </a:rPr>
              <a:t>2(g)</a:t>
            </a:r>
            <a:endParaRPr lang="es-MX" sz="1600" b="1" u="none"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8449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a:extLst>
              <a:ext uri="{FF2B5EF4-FFF2-40B4-BE49-F238E27FC236}">
                <a16:creationId xmlns:a16="http://schemas.microsoft.com/office/drawing/2014/main" id="{33113388-8B1D-4247-B9B6-3273CA06110C}"/>
              </a:ext>
            </a:extLst>
          </p:cNvPr>
          <p:cNvSpPr>
            <a:spLocks noGrp="1" noChangeArrowheads="1"/>
          </p:cNvSpPr>
          <p:nvPr>
            <p:ph type="body" idx="1"/>
          </p:nvPr>
        </p:nvSpPr>
        <p:spPr>
          <a:xfrm>
            <a:off x="551356" y="833682"/>
            <a:ext cx="11171457" cy="5413006"/>
          </a:xfrm>
          <a:solidFill>
            <a:schemeClr val="bg1"/>
          </a:solidFill>
          <a:ln>
            <a:solidFill>
              <a:schemeClr val="tx1"/>
            </a:solidFill>
          </a:ln>
        </p:spPr>
        <p:txBody>
          <a:bodyPr>
            <a:normAutofit lnSpcReduction="10000"/>
          </a:bodyPr>
          <a:lstStyle/>
          <a:p>
            <a:pPr>
              <a:lnSpc>
                <a:spcPct val="80000"/>
              </a:lnSpc>
              <a:defRPr/>
            </a:pPr>
            <a:r>
              <a:rPr lang="es-ES" altLang="es-MX" sz="2000" b="1" u="sng" dirty="0">
                <a:latin typeface="Times New Roman" panose="02020603050405020304" pitchFamily="18" charset="0"/>
                <a:cs typeface="Times New Roman" panose="02020603050405020304" pitchFamily="18" charset="0"/>
              </a:rPr>
              <a:t>Sistema aislado</a:t>
            </a:r>
          </a:p>
          <a:p>
            <a:pPr>
              <a:lnSpc>
                <a:spcPct val="80000"/>
              </a:lnSpc>
              <a:defRPr/>
            </a:pPr>
            <a:endParaRPr lang="es-ES" altLang="es-MX" sz="2000" dirty="0">
              <a:latin typeface="Times New Roman" panose="02020603050405020304" pitchFamily="18" charset="0"/>
              <a:cs typeface="Times New Roman" panose="02020603050405020304" pitchFamily="18" charset="0"/>
            </a:endParaRPr>
          </a:p>
          <a:p>
            <a:pPr algn="just">
              <a:lnSpc>
                <a:spcPct val="80000"/>
              </a:lnSpc>
              <a:defRPr/>
            </a:pPr>
            <a:r>
              <a:rPr lang="es-ES" altLang="es-MX" sz="2200" dirty="0">
                <a:latin typeface="Times New Roman" panose="02020603050405020304" pitchFamily="18" charset="0"/>
                <a:cs typeface="Times New Roman" panose="02020603050405020304" pitchFamily="18" charset="0"/>
              </a:rPr>
              <a:t>Tienen energía y masa constante debido a que sus fronteras son rígidas, por lo que no permiten el intercambio de energía mecánica; son perfectamente aislantes, impidiendo el flujo de calor; son fronteras impermeables al intercambio de materia.</a:t>
            </a:r>
          </a:p>
          <a:p>
            <a:pPr marL="0" indent="0">
              <a:lnSpc>
                <a:spcPct val="80000"/>
              </a:lnSpc>
              <a:buNone/>
              <a:defRPr/>
            </a:pPr>
            <a:endParaRPr lang="es-ES" altLang="es-MX" sz="2200" dirty="0">
              <a:latin typeface="Times New Roman" panose="02020603050405020304" pitchFamily="18" charset="0"/>
              <a:cs typeface="Times New Roman" panose="02020603050405020304" pitchFamily="18" charset="0"/>
            </a:endParaRPr>
          </a:p>
          <a:p>
            <a:pPr algn="just">
              <a:lnSpc>
                <a:spcPct val="80000"/>
              </a:lnSpc>
              <a:defRPr/>
            </a:pPr>
            <a:r>
              <a:rPr lang="es-ES" altLang="es-MX" sz="2200" i="1" u="sng" dirty="0">
                <a:solidFill>
                  <a:srgbClr val="FF0000"/>
                </a:solidFill>
                <a:latin typeface="Times New Roman" panose="02020603050405020304" pitchFamily="18" charset="0"/>
                <a:cs typeface="Times New Roman" panose="02020603050405020304" pitchFamily="18" charset="0"/>
              </a:rPr>
              <a:t>Estos sistemas no ocurren en la naturaleza</a:t>
            </a:r>
            <a:r>
              <a:rPr lang="es-ES" altLang="es-MX" sz="2200" dirty="0">
                <a:latin typeface="Times New Roman" panose="02020603050405020304" pitchFamily="18" charset="0"/>
                <a:cs typeface="Times New Roman" panose="02020603050405020304" pitchFamily="18" charset="0"/>
              </a:rPr>
              <a:t>, sin embargo son importantes porque las reacciones ocurren en sistemas aislados son aquellas que no pueden liberar o absorber calor o cualquier otra forma de energía.</a:t>
            </a:r>
          </a:p>
          <a:p>
            <a:pPr>
              <a:lnSpc>
                <a:spcPct val="80000"/>
              </a:lnSpc>
              <a:defRPr/>
            </a:pPr>
            <a:endParaRPr lang="es-ES" altLang="es-MX" sz="2200" dirty="0">
              <a:latin typeface="Times New Roman" panose="02020603050405020304" pitchFamily="18" charset="0"/>
              <a:cs typeface="Times New Roman" panose="02020603050405020304" pitchFamily="18" charset="0"/>
            </a:endParaRPr>
          </a:p>
          <a:p>
            <a:pPr>
              <a:lnSpc>
                <a:spcPct val="80000"/>
              </a:lnSpc>
              <a:defRPr/>
            </a:pPr>
            <a:r>
              <a:rPr lang="es-ES" altLang="es-MX" sz="2200" b="1" u="sng" dirty="0">
                <a:latin typeface="Times New Roman" panose="02020603050405020304" pitchFamily="18" charset="0"/>
                <a:cs typeface="Times New Roman" panose="02020603050405020304" pitchFamily="18" charset="0"/>
              </a:rPr>
              <a:t>Sistema cerrado</a:t>
            </a:r>
          </a:p>
          <a:p>
            <a:pPr>
              <a:lnSpc>
                <a:spcPct val="80000"/>
              </a:lnSpc>
              <a:defRPr/>
            </a:pPr>
            <a:endParaRPr lang="es-ES" altLang="es-MX" sz="2200" dirty="0">
              <a:latin typeface="Times New Roman" panose="02020603050405020304" pitchFamily="18" charset="0"/>
              <a:cs typeface="Times New Roman" panose="02020603050405020304" pitchFamily="18" charset="0"/>
            </a:endParaRPr>
          </a:p>
          <a:p>
            <a:pPr algn="just">
              <a:lnSpc>
                <a:spcPct val="80000"/>
              </a:lnSpc>
              <a:defRPr/>
            </a:pPr>
            <a:r>
              <a:rPr lang="es-ES" altLang="es-MX" sz="2200" dirty="0">
                <a:latin typeface="Times New Roman" panose="02020603050405020304" pitchFamily="18" charset="0"/>
                <a:cs typeface="Times New Roman" panose="02020603050405020304" pitchFamily="18" charset="0"/>
              </a:rPr>
              <a:t>Transferencia de energía hacia dentro o hacia afuera del sistema; no hay intercambio de materia. Tienen masa y composición constante, pero niveles de energía variables.</a:t>
            </a:r>
          </a:p>
          <a:p>
            <a:pPr algn="just">
              <a:lnSpc>
                <a:spcPct val="80000"/>
              </a:lnSpc>
              <a:defRPr/>
            </a:pPr>
            <a:r>
              <a:rPr lang="es-ES" altLang="es-MX" sz="2200" dirty="0">
                <a:latin typeface="Times New Roman" panose="02020603050405020304" pitchFamily="18" charset="0"/>
                <a:cs typeface="Times New Roman" panose="02020603050405020304" pitchFamily="18" charset="0"/>
              </a:rPr>
              <a:t>Debido a que el intercambio de materia es un proceso lento, procesos que ocurren en corto tiempo (p. ej. enfriamiento de un dique) se pueden considerar como sistemas cerrados.</a:t>
            </a:r>
          </a:p>
        </p:txBody>
      </p:sp>
    </p:spTree>
    <p:extLst>
      <p:ext uri="{BB962C8B-B14F-4D97-AF65-F5344CB8AC3E}">
        <p14:creationId xmlns:p14="http://schemas.microsoft.com/office/powerpoint/2010/main" val="3213789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9">
            <a:extLst>
              <a:ext uri="{FF2B5EF4-FFF2-40B4-BE49-F238E27FC236}">
                <a16:creationId xmlns:a16="http://schemas.microsoft.com/office/drawing/2014/main" id="{FEAC3081-41B5-4656-9B61-D1C74CFEB1DD}"/>
              </a:ext>
            </a:extLst>
          </p:cNvPr>
          <p:cNvSpPr>
            <a:spLocks noGrp="1" noChangeArrowheads="1"/>
          </p:cNvSpPr>
          <p:nvPr>
            <p:ph idx="1"/>
          </p:nvPr>
        </p:nvSpPr>
        <p:spPr>
          <a:xfrm>
            <a:off x="462338" y="751273"/>
            <a:ext cx="11250200" cy="2139047"/>
          </a:xfrm>
          <a:solidFill>
            <a:schemeClr val="bg1"/>
          </a:solidFill>
          <a:ln>
            <a:solidFill>
              <a:schemeClr val="tx1"/>
            </a:solidFill>
          </a:ln>
        </p:spPr>
        <p:txBody>
          <a:bodyPr wrap="square">
            <a:spAutoFit/>
          </a:bodyPr>
          <a:lstStyle/>
          <a:p>
            <a:r>
              <a:rPr lang="es-ES" altLang="es-MX" sz="2000" b="1" u="sng" dirty="0">
                <a:latin typeface="Times New Roman" panose="02020603050405020304" pitchFamily="18" charset="0"/>
                <a:cs typeface="Times New Roman" panose="02020603050405020304" pitchFamily="18" charset="0"/>
              </a:rPr>
              <a:t>Sistema abierto</a:t>
            </a:r>
          </a:p>
          <a:p>
            <a:endParaRPr lang="es-ES" altLang="es-MX" sz="2000" dirty="0">
              <a:latin typeface="Times New Roman" panose="02020603050405020304" pitchFamily="18" charset="0"/>
              <a:cs typeface="Times New Roman" panose="02020603050405020304" pitchFamily="18" charset="0"/>
            </a:endParaRPr>
          </a:p>
          <a:p>
            <a:pPr algn="just"/>
            <a:r>
              <a:rPr lang="es-ES" altLang="es-MX" sz="2000" dirty="0">
                <a:latin typeface="Times New Roman" panose="02020603050405020304" pitchFamily="18" charset="0"/>
                <a:cs typeface="Times New Roman" panose="02020603050405020304" pitchFamily="18" charset="0"/>
              </a:rPr>
              <a:t>Transferencia tanto de energía como de materia hacia dentro y/o hacia afuera del sistema. El sistema puede estar abierto a una especie o varias especies químicas. </a:t>
            </a:r>
          </a:p>
          <a:p>
            <a:pPr algn="just"/>
            <a:r>
              <a:rPr lang="es-ES" altLang="es-MX" sz="2000" dirty="0">
                <a:latin typeface="Times New Roman" panose="02020603050405020304" pitchFamily="18" charset="0"/>
                <a:cs typeface="Times New Roman" panose="02020603050405020304" pitchFamily="18" charset="0"/>
              </a:rPr>
              <a:t>La mayoría de los sistemas geológicos son  abiertos, al menos en el contexto de la larga duración que pueden tener.</a:t>
            </a:r>
          </a:p>
        </p:txBody>
      </p:sp>
      <p:sp>
        <p:nvSpPr>
          <p:cNvPr id="22531" name="Text Box 13">
            <a:extLst>
              <a:ext uri="{FF2B5EF4-FFF2-40B4-BE49-F238E27FC236}">
                <a16:creationId xmlns:a16="http://schemas.microsoft.com/office/drawing/2014/main" id="{A51108E2-E346-4478-9B0D-AF25326043ED}"/>
              </a:ext>
            </a:extLst>
          </p:cNvPr>
          <p:cNvSpPr txBox="1">
            <a:spLocks noChangeArrowheads="1"/>
          </p:cNvSpPr>
          <p:nvPr/>
        </p:nvSpPr>
        <p:spPr bwMode="auto">
          <a:xfrm>
            <a:off x="462337" y="3266283"/>
            <a:ext cx="11250201" cy="2677656"/>
          </a:xfrm>
          <a:prstGeom prst="rect">
            <a:avLst/>
          </a:prstGeom>
          <a:solidFill>
            <a:schemeClr val="bg1"/>
          </a:solidFill>
          <a:ln>
            <a:solidFill>
              <a:schemeClr val="tx1"/>
            </a:solid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s-ES" altLang="es-MX" sz="2000" b="1" dirty="0">
                <a:latin typeface="Times New Roman" panose="02020603050405020304" pitchFamily="18" charset="0"/>
                <a:cs typeface="Times New Roman" panose="02020603050405020304" pitchFamily="18" charset="0"/>
              </a:rPr>
              <a:t>Sistema adiabático</a:t>
            </a:r>
          </a:p>
          <a:p>
            <a:pPr eaLnBrk="1" hangingPunct="1">
              <a:spcBef>
                <a:spcPct val="0"/>
              </a:spcBef>
              <a:buFontTx/>
              <a:buNone/>
              <a:defRPr/>
            </a:pPr>
            <a:r>
              <a:rPr lang="es-ES" altLang="es-MX" sz="800" u="none" dirty="0">
                <a:latin typeface="Times New Roman" panose="02020603050405020304" pitchFamily="18" charset="0"/>
                <a:cs typeface="Times New Roman" panose="02020603050405020304" pitchFamily="18" charset="0"/>
              </a:rPr>
              <a:t>           </a:t>
            </a:r>
          </a:p>
          <a:p>
            <a:pPr algn="just" eaLnBrk="1" hangingPunct="1">
              <a:spcBef>
                <a:spcPct val="0"/>
              </a:spcBef>
              <a:buFontTx/>
              <a:buNone/>
              <a:defRPr/>
            </a:pPr>
            <a:r>
              <a:rPr lang="es-ES" altLang="es-MX" sz="2000" u="none" dirty="0">
                <a:latin typeface="Times New Roman" panose="02020603050405020304" pitchFamily="18" charset="0"/>
                <a:cs typeface="Times New Roman" panose="02020603050405020304" pitchFamily="18" charset="0"/>
              </a:rPr>
              <a:t>Categoría especial de los sistemas aislados en</a:t>
            </a:r>
            <a:r>
              <a:rPr lang="es-ES" altLang="es-MX" sz="2000" i="1" u="none" dirty="0">
                <a:latin typeface="Times New Roman" panose="02020603050405020304" pitchFamily="18" charset="0"/>
                <a:cs typeface="Times New Roman" panose="02020603050405020304" pitchFamily="18" charset="0"/>
              </a:rPr>
              <a:t> </a:t>
            </a:r>
            <a:r>
              <a:rPr lang="es-ES" altLang="es-MX" sz="2000" i="1" u="none" dirty="0">
                <a:solidFill>
                  <a:srgbClr val="FF0000"/>
                </a:solidFill>
                <a:latin typeface="Times New Roman" panose="02020603050405020304" pitchFamily="18" charset="0"/>
                <a:cs typeface="Times New Roman" panose="02020603050405020304" pitchFamily="18" charset="0"/>
              </a:rPr>
              <a:t>el cual no se puede intercambiar calor con el entorno, pero se puede transferir energía a través de las fronteras del sistema en forma de trabajo.</a:t>
            </a:r>
          </a:p>
          <a:p>
            <a:pPr algn="just" eaLnBrk="1" hangingPunct="1">
              <a:spcBef>
                <a:spcPct val="0"/>
              </a:spcBef>
              <a:buFontTx/>
              <a:buNone/>
              <a:defRPr/>
            </a:pPr>
            <a:endParaRPr lang="es-ES" altLang="es-MX" sz="2000" i="1" u="none" dirty="0">
              <a:solidFill>
                <a:srgbClr val="FF0000"/>
              </a:solidFill>
              <a:latin typeface="Times New Roman" panose="02020603050405020304" pitchFamily="18" charset="0"/>
              <a:cs typeface="Times New Roman" panose="02020603050405020304" pitchFamily="18" charset="0"/>
            </a:endParaRPr>
          </a:p>
          <a:p>
            <a:pPr algn="just" eaLnBrk="1" hangingPunct="1">
              <a:spcBef>
                <a:spcPct val="0"/>
              </a:spcBef>
              <a:buFontTx/>
              <a:buNone/>
              <a:defRPr/>
            </a:pPr>
            <a:r>
              <a:rPr lang="es-ES" altLang="es-MX" sz="2000" u="none" dirty="0">
                <a:latin typeface="Times New Roman" panose="02020603050405020304" pitchFamily="18" charset="0"/>
                <a:cs typeface="Times New Roman" panose="02020603050405020304" pitchFamily="18" charset="0"/>
              </a:rPr>
              <a:t>Una chimenea del manto (pluma mantélica) o un volumen de magma que asciende y se descomprime, se enfría liberando calor y a la ves se expande hacia el entorno y realiza un trabajo expansivo (</a:t>
            </a:r>
            <a:r>
              <a:rPr lang="es-ES" altLang="es-MX" sz="2000" i="1" u="none" dirty="0" err="1">
                <a:latin typeface="Times New Roman" panose="02020603050405020304" pitchFamily="18" charset="0"/>
                <a:cs typeface="Times New Roman" panose="02020603050405020304" pitchFamily="18" charset="0"/>
              </a:rPr>
              <a:t>PxdV</a:t>
            </a:r>
            <a:r>
              <a:rPr lang="es-ES" altLang="es-MX" sz="2000" u="none" dirty="0">
                <a:latin typeface="Times New Roman" panose="02020603050405020304" pitchFamily="18" charset="0"/>
                <a:cs typeface="Times New Roman" panose="02020603050405020304" pitchFamily="18" charset="0"/>
              </a:rPr>
              <a:t>) deformando la corteza que lo rodea.</a:t>
            </a:r>
          </a:p>
          <a:p>
            <a:pPr algn="just" eaLnBrk="1" hangingPunct="1">
              <a:spcBef>
                <a:spcPct val="0"/>
              </a:spcBef>
              <a:buFontTx/>
              <a:buNone/>
              <a:defRPr/>
            </a:pPr>
            <a:r>
              <a:rPr lang="es-ES" altLang="es-MX" sz="2000" u="none" dirty="0">
                <a:latin typeface="Times New Roman" panose="02020603050405020304" pitchFamily="18" charset="0"/>
                <a:cs typeface="Times New Roman" panose="02020603050405020304" pitchFamily="18" charset="0"/>
              </a:rPr>
              <a:t>Debido a que la tasa de conducción de calor es baja, muy poco calor es conducido al entorno.</a:t>
            </a:r>
          </a:p>
        </p:txBody>
      </p:sp>
    </p:spTree>
    <p:extLst>
      <p:ext uri="{BB962C8B-B14F-4D97-AF65-F5344CB8AC3E}">
        <p14:creationId xmlns:p14="http://schemas.microsoft.com/office/powerpoint/2010/main" val="2006489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a:extLst>
              <a:ext uri="{FF2B5EF4-FFF2-40B4-BE49-F238E27FC236}">
                <a16:creationId xmlns:a16="http://schemas.microsoft.com/office/drawing/2014/main" id="{F4D98925-F00D-4536-8B86-66083D04A113}"/>
              </a:ext>
            </a:extLst>
          </p:cNvPr>
          <p:cNvSpPr>
            <a:spLocks noChangeArrowheads="1"/>
          </p:cNvSpPr>
          <p:nvPr/>
        </p:nvSpPr>
        <p:spPr bwMode="auto">
          <a:xfrm>
            <a:off x="380144" y="99592"/>
            <a:ext cx="11260476" cy="1785104"/>
          </a:xfrm>
          <a:prstGeom prst="rect">
            <a:avLst/>
          </a:prstGeom>
          <a:solidFill>
            <a:schemeClr val="bg1"/>
          </a:solidFill>
          <a:ln w="9525">
            <a:solidFill>
              <a:schemeClr val="tx1"/>
            </a:solidFill>
            <a:miter lim="800000"/>
            <a:headEnd/>
            <a:tailEnd/>
          </a:ln>
        </p:spPr>
        <p:txBody>
          <a:bodyPr wrap="square">
            <a:spAutoFit/>
          </a:bodyPr>
          <a:lstStyle>
            <a:lvl1pPr>
              <a:spcBef>
                <a:spcPct val="20000"/>
              </a:spcBef>
              <a:buChar char="•"/>
              <a:tabLst>
                <a:tab pos="2381250" algn="l"/>
                <a:tab pos="4286250" algn="l"/>
              </a:tabLst>
              <a:defRPr sz="3200">
                <a:solidFill>
                  <a:schemeClr val="tx1"/>
                </a:solidFill>
                <a:latin typeface="Arial" panose="020B0604020202020204" pitchFamily="34" charset="0"/>
              </a:defRPr>
            </a:lvl1pPr>
            <a:lvl2pPr marL="742950" indent="-285750">
              <a:spcBef>
                <a:spcPct val="20000"/>
              </a:spcBef>
              <a:buChar char="–"/>
              <a:tabLst>
                <a:tab pos="2381250" algn="l"/>
                <a:tab pos="4286250" algn="l"/>
              </a:tabLst>
              <a:defRPr sz="2800">
                <a:solidFill>
                  <a:schemeClr val="tx1"/>
                </a:solidFill>
                <a:latin typeface="Arial" panose="020B0604020202020204" pitchFamily="34" charset="0"/>
              </a:defRPr>
            </a:lvl2pPr>
            <a:lvl3pPr marL="1143000" indent="-228600">
              <a:spcBef>
                <a:spcPct val="20000"/>
              </a:spcBef>
              <a:buChar char="•"/>
              <a:tabLst>
                <a:tab pos="2381250" algn="l"/>
                <a:tab pos="4286250" algn="l"/>
              </a:tabLst>
              <a:defRPr sz="2400">
                <a:solidFill>
                  <a:schemeClr val="tx1"/>
                </a:solidFill>
                <a:latin typeface="Arial" panose="020B0604020202020204" pitchFamily="34" charset="0"/>
              </a:defRPr>
            </a:lvl3pPr>
            <a:lvl4pPr marL="1600200" indent="-228600">
              <a:spcBef>
                <a:spcPct val="20000"/>
              </a:spcBef>
              <a:buChar char="–"/>
              <a:tabLst>
                <a:tab pos="2381250" algn="l"/>
                <a:tab pos="4286250" algn="l"/>
              </a:tabLst>
              <a:defRPr sz="2000">
                <a:solidFill>
                  <a:schemeClr val="tx1"/>
                </a:solidFill>
                <a:latin typeface="Arial" panose="020B0604020202020204" pitchFamily="34" charset="0"/>
              </a:defRPr>
            </a:lvl4pPr>
            <a:lvl5pPr marL="2057400" indent="-228600">
              <a:spcBef>
                <a:spcPct val="20000"/>
              </a:spcBef>
              <a:buChar char="»"/>
              <a:tabLst>
                <a:tab pos="2381250" algn="l"/>
                <a:tab pos="428625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381250" algn="l"/>
                <a:tab pos="428625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381250" algn="l"/>
                <a:tab pos="428625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381250" algn="l"/>
                <a:tab pos="428625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381250" algn="l"/>
                <a:tab pos="4286250" algn="l"/>
              </a:tabLst>
              <a:defRPr sz="2000">
                <a:solidFill>
                  <a:schemeClr val="tx1"/>
                </a:solidFill>
                <a:latin typeface="Arial" panose="020B0604020202020204" pitchFamily="34" charset="0"/>
              </a:defRPr>
            </a:lvl9pPr>
          </a:lstStyle>
          <a:p>
            <a:pPr algn="ctr" eaLnBrk="1" hangingPunct="1">
              <a:spcBef>
                <a:spcPct val="0"/>
              </a:spcBef>
              <a:buFontTx/>
              <a:buNone/>
            </a:pPr>
            <a:r>
              <a:rPr lang="es-ES" altLang="es-MX" sz="2000" b="1" u="none" dirty="0">
                <a:solidFill>
                  <a:schemeClr val="accent2"/>
                </a:solidFill>
                <a:latin typeface="Albertus Medium" pitchFamily="34" charset="0"/>
              </a:rPr>
              <a:t>FASE</a:t>
            </a:r>
            <a:endParaRPr lang="es-ES" altLang="es-MX" sz="800" b="1" u="none" dirty="0">
              <a:solidFill>
                <a:schemeClr val="accent2"/>
              </a:solidFill>
              <a:latin typeface="Albertus Medium" pitchFamily="34" charset="0"/>
            </a:endParaRPr>
          </a:p>
          <a:p>
            <a:pPr algn="just" eaLnBrk="1" hangingPunct="1">
              <a:spcBef>
                <a:spcPct val="0"/>
              </a:spcBef>
              <a:buFontTx/>
              <a:buNone/>
            </a:pPr>
            <a:r>
              <a:rPr lang="es-ES" altLang="es-MX" sz="1800" u="none" dirty="0">
                <a:latin typeface="Times New Roman" panose="02020603050405020304" pitchFamily="18" charset="0"/>
                <a:cs typeface="Times New Roman" panose="02020603050405020304" pitchFamily="18" charset="0"/>
              </a:rPr>
              <a:t>Cuerpo homogéneo de materia (sólido, líquido o gas) con fronteras definidas con relación a otras fases, y que puede ser separado mecánicamente de las otras fases. Un sistema puede estar compuesto por una fase (sistema </a:t>
            </a:r>
            <a:r>
              <a:rPr lang="es-ES" altLang="es-MX" sz="1800" i="1" u="none" dirty="0">
                <a:latin typeface="Times New Roman" panose="02020603050405020304" pitchFamily="18" charset="0"/>
                <a:cs typeface="Times New Roman" panose="02020603050405020304" pitchFamily="18" charset="0"/>
              </a:rPr>
              <a:t>homogéneo</a:t>
            </a:r>
            <a:r>
              <a:rPr lang="es-ES" altLang="es-MX" sz="1800" u="none" dirty="0">
                <a:latin typeface="Times New Roman" panose="02020603050405020304" pitchFamily="18" charset="0"/>
                <a:cs typeface="Times New Roman" panose="02020603050405020304" pitchFamily="18" charset="0"/>
              </a:rPr>
              <a:t>) o por 2 o más fases (sistema </a:t>
            </a:r>
            <a:r>
              <a:rPr lang="es-ES" altLang="es-MX" sz="1800" i="1" u="none" dirty="0">
                <a:latin typeface="Times New Roman" panose="02020603050405020304" pitchFamily="18" charset="0"/>
                <a:cs typeface="Times New Roman" panose="02020603050405020304" pitchFamily="18" charset="0"/>
              </a:rPr>
              <a:t>heterogéneo</a:t>
            </a:r>
            <a:r>
              <a:rPr lang="es-ES" altLang="es-MX" sz="1800" u="none" dirty="0">
                <a:latin typeface="Times New Roman" panose="02020603050405020304" pitchFamily="18" charset="0"/>
                <a:cs typeface="Times New Roman" panose="02020603050405020304" pitchFamily="18" charset="0"/>
              </a:rPr>
              <a:t>). </a:t>
            </a:r>
          </a:p>
          <a:p>
            <a:pPr eaLnBrk="1" hangingPunct="1">
              <a:spcBef>
                <a:spcPct val="0"/>
              </a:spcBef>
              <a:buFontTx/>
              <a:buNone/>
            </a:pPr>
            <a:r>
              <a:rPr lang="es-ES" altLang="es-MX" sz="1800" u="none" dirty="0">
                <a:latin typeface="Times New Roman" panose="02020603050405020304" pitchFamily="18" charset="0"/>
                <a:cs typeface="Times New Roman" panose="02020603050405020304" pitchFamily="18" charset="0"/>
              </a:rPr>
              <a:t>P. ej. todos los cristales de olivino en una roca constituyen la fase olivino; una solución de sal o una mezcla de gases constituyen una sola fase.</a:t>
            </a:r>
          </a:p>
        </p:txBody>
      </p:sp>
      <p:sp>
        <p:nvSpPr>
          <p:cNvPr id="30723" name="Rectangle 5">
            <a:extLst>
              <a:ext uri="{FF2B5EF4-FFF2-40B4-BE49-F238E27FC236}">
                <a16:creationId xmlns:a16="http://schemas.microsoft.com/office/drawing/2014/main" id="{A99E0005-A6EC-40BA-B2F9-7912E8D955C6}"/>
              </a:ext>
            </a:extLst>
          </p:cNvPr>
          <p:cNvSpPr>
            <a:spLocks noChangeArrowheads="1"/>
          </p:cNvSpPr>
          <p:nvPr/>
        </p:nvSpPr>
        <p:spPr bwMode="auto">
          <a:xfrm>
            <a:off x="380144" y="3025937"/>
            <a:ext cx="6534364" cy="3662362"/>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tabLst>
                <a:tab pos="2381250" algn="l"/>
                <a:tab pos="4286250" algn="l"/>
              </a:tabLst>
              <a:defRPr sz="3200">
                <a:solidFill>
                  <a:schemeClr val="tx1"/>
                </a:solidFill>
                <a:latin typeface="Arial" panose="020B0604020202020204" pitchFamily="34" charset="0"/>
              </a:defRPr>
            </a:lvl1pPr>
            <a:lvl2pPr marL="742950" indent="-285750">
              <a:spcBef>
                <a:spcPct val="20000"/>
              </a:spcBef>
              <a:buChar char="–"/>
              <a:tabLst>
                <a:tab pos="2381250" algn="l"/>
                <a:tab pos="4286250" algn="l"/>
              </a:tabLst>
              <a:defRPr sz="2800">
                <a:solidFill>
                  <a:schemeClr val="tx1"/>
                </a:solidFill>
                <a:latin typeface="Arial" panose="020B0604020202020204" pitchFamily="34" charset="0"/>
              </a:defRPr>
            </a:lvl2pPr>
            <a:lvl3pPr marL="1143000" indent="-228600">
              <a:spcBef>
                <a:spcPct val="20000"/>
              </a:spcBef>
              <a:buChar char="•"/>
              <a:tabLst>
                <a:tab pos="2381250" algn="l"/>
                <a:tab pos="4286250" algn="l"/>
              </a:tabLst>
              <a:defRPr sz="2400">
                <a:solidFill>
                  <a:schemeClr val="tx1"/>
                </a:solidFill>
                <a:latin typeface="Arial" panose="020B0604020202020204" pitchFamily="34" charset="0"/>
              </a:defRPr>
            </a:lvl3pPr>
            <a:lvl4pPr marL="1600200" indent="-228600">
              <a:spcBef>
                <a:spcPct val="20000"/>
              </a:spcBef>
              <a:buChar char="–"/>
              <a:tabLst>
                <a:tab pos="2381250" algn="l"/>
                <a:tab pos="4286250" algn="l"/>
              </a:tabLst>
              <a:defRPr sz="2000">
                <a:solidFill>
                  <a:schemeClr val="tx1"/>
                </a:solidFill>
                <a:latin typeface="Arial" panose="020B0604020202020204" pitchFamily="34" charset="0"/>
              </a:defRPr>
            </a:lvl4pPr>
            <a:lvl5pPr marL="2057400" indent="-228600">
              <a:spcBef>
                <a:spcPct val="20000"/>
              </a:spcBef>
              <a:buChar char="»"/>
              <a:tabLst>
                <a:tab pos="2381250" algn="l"/>
                <a:tab pos="428625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381250" algn="l"/>
                <a:tab pos="428625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381250" algn="l"/>
                <a:tab pos="428625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381250" algn="l"/>
                <a:tab pos="428625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381250" algn="l"/>
                <a:tab pos="4286250" algn="l"/>
              </a:tabLst>
              <a:defRPr sz="2000">
                <a:solidFill>
                  <a:schemeClr val="tx1"/>
                </a:solidFill>
                <a:latin typeface="Arial" panose="020B0604020202020204" pitchFamily="34" charset="0"/>
              </a:defRPr>
            </a:lvl9pPr>
          </a:lstStyle>
          <a:p>
            <a:pPr eaLnBrk="1" hangingPunct="1">
              <a:spcBef>
                <a:spcPct val="0"/>
              </a:spcBef>
              <a:buFontTx/>
              <a:buNone/>
            </a:pPr>
            <a:endParaRPr lang="es-ES" altLang="es-MX" sz="800" b="1" u="none" dirty="0">
              <a:solidFill>
                <a:schemeClr val="accent2"/>
              </a:solidFill>
            </a:endParaRPr>
          </a:p>
          <a:p>
            <a:pPr algn="ctr" eaLnBrk="1" hangingPunct="1">
              <a:spcBef>
                <a:spcPct val="0"/>
              </a:spcBef>
              <a:buFontTx/>
              <a:buNone/>
            </a:pPr>
            <a:r>
              <a:rPr lang="es-ES" altLang="es-MX" sz="2000" b="1" u="none" dirty="0">
                <a:solidFill>
                  <a:schemeClr val="accent2"/>
                </a:solidFill>
                <a:latin typeface="Albertus Medium" pitchFamily="34" charset="0"/>
              </a:rPr>
              <a:t>COMPONENTE</a:t>
            </a:r>
          </a:p>
          <a:p>
            <a:pPr eaLnBrk="1" hangingPunct="1">
              <a:spcBef>
                <a:spcPct val="0"/>
              </a:spcBef>
              <a:buFontTx/>
              <a:buNone/>
            </a:pPr>
            <a:endParaRPr lang="es-ES" altLang="es-MX" sz="800" b="1" u="none" dirty="0">
              <a:solidFill>
                <a:schemeClr val="accent2"/>
              </a:solidFill>
              <a:latin typeface="Albertus Medium" pitchFamily="34" charset="0"/>
            </a:endParaRPr>
          </a:p>
          <a:p>
            <a:pPr eaLnBrk="1" hangingPunct="1">
              <a:spcBef>
                <a:spcPct val="0"/>
              </a:spcBef>
              <a:buFontTx/>
              <a:buNone/>
            </a:pPr>
            <a:r>
              <a:rPr lang="es-ES" altLang="es-MX" sz="1400" u="none" dirty="0">
                <a:latin typeface="Times New Roman" panose="02020603050405020304" pitchFamily="18" charset="0"/>
                <a:cs typeface="Times New Roman" panose="02020603050405020304" pitchFamily="18" charset="0"/>
              </a:rPr>
              <a:t>Describen la composición química de un sistema. Se define como el numero mínimo de fórmulas químicas necesarias para describir la composición de todas las fases de un sistema. </a:t>
            </a:r>
          </a:p>
          <a:p>
            <a:pPr eaLnBrk="1" hangingPunct="1">
              <a:spcBef>
                <a:spcPct val="0"/>
              </a:spcBef>
              <a:buFontTx/>
              <a:buNone/>
            </a:pPr>
            <a:endParaRPr lang="es-ES" altLang="es-MX" sz="1400"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ES" altLang="es-MX" sz="1400" b="1" i="1" u="none" dirty="0">
                <a:latin typeface="Times New Roman" panose="02020603050405020304" pitchFamily="18" charset="0"/>
                <a:cs typeface="Times New Roman" panose="02020603050405020304" pitchFamily="18" charset="0"/>
              </a:rPr>
              <a:t>Fase:</a:t>
            </a:r>
            <a:r>
              <a:rPr lang="es-ES" altLang="es-MX" sz="1400" u="none" dirty="0">
                <a:latin typeface="Times New Roman" panose="02020603050405020304" pitchFamily="18" charset="0"/>
                <a:cs typeface="Times New Roman" panose="02020603050405020304" pitchFamily="18" charset="0"/>
              </a:rPr>
              <a:t> </a:t>
            </a:r>
          </a:p>
          <a:p>
            <a:pPr eaLnBrk="1" hangingPunct="1">
              <a:spcBef>
                <a:spcPct val="0"/>
              </a:spcBef>
              <a:buFontTx/>
              <a:buNone/>
            </a:pPr>
            <a:r>
              <a:rPr lang="es-ES" altLang="es-MX" sz="1400" u="none" dirty="0">
                <a:latin typeface="Times New Roman" panose="02020603050405020304" pitchFamily="18" charset="0"/>
                <a:cs typeface="Times New Roman" panose="02020603050405020304" pitchFamily="18" charset="0"/>
              </a:rPr>
              <a:t>Olivino: Solución sólida de (Mg, Fe)</a:t>
            </a:r>
            <a:r>
              <a:rPr lang="es-ES" altLang="es-MX" sz="1400" u="none" baseline="-15000" dirty="0">
                <a:latin typeface="Times New Roman" panose="02020603050405020304" pitchFamily="18" charset="0"/>
                <a:cs typeface="Times New Roman" panose="02020603050405020304" pitchFamily="18" charset="0"/>
              </a:rPr>
              <a:t>2</a:t>
            </a:r>
            <a:r>
              <a:rPr lang="es-ES" altLang="es-MX" sz="1400" u="none" dirty="0">
                <a:latin typeface="Times New Roman" panose="02020603050405020304" pitchFamily="18" charset="0"/>
                <a:cs typeface="Times New Roman" panose="02020603050405020304" pitchFamily="18" charset="0"/>
              </a:rPr>
              <a:t>SiO</a:t>
            </a:r>
            <a:r>
              <a:rPr lang="es-ES" altLang="es-MX" sz="1400" u="none" baseline="-15000" dirty="0">
                <a:latin typeface="Times New Roman" panose="02020603050405020304" pitchFamily="18" charset="0"/>
                <a:cs typeface="Times New Roman" panose="02020603050405020304" pitchFamily="18" charset="0"/>
              </a:rPr>
              <a:t>4</a:t>
            </a:r>
            <a:endParaRPr lang="es-ES" altLang="es-MX" sz="14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ES" altLang="es-MX" sz="1400"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ES" altLang="es-MX" sz="1400" b="1" i="1" u="none" dirty="0">
                <a:latin typeface="Times New Roman" panose="02020603050405020304" pitchFamily="18" charset="0"/>
                <a:cs typeface="Times New Roman" panose="02020603050405020304" pitchFamily="18" charset="0"/>
              </a:rPr>
              <a:t>Componentes: </a:t>
            </a:r>
          </a:p>
          <a:p>
            <a:pPr eaLnBrk="1" hangingPunct="1">
              <a:spcBef>
                <a:spcPct val="0"/>
              </a:spcBef>
              <a:buFontTx/>
              <a:buNone/>
            </a:pPr>
            <a:r>
              <a:rPr lang="es-ES" altLang="es-MX" sz="1400" u="none" dirty="0">
                <a:latin typeface="Times New Roman" panose="02020603050405020304" pitchFamily="18" charset="0"/>
                <a:cs typeface="Times New Roman" panose="02020603050405020304" pitchFamily="18" charset="0"/>
              </a:rPr>
              <a:t>Mg</a:t>
            </a:r>
            <a:r>
              <a:rPr lang="es-ES" altLang="es-MX" sz="1400" u="none" baseline="-15000" dirty="0">
                <a:latin typeface="Times New Roman" panose="02020603050405020304" pitchFamily="18" charset="0"/>
                <a:cs typeface="Times New Roman" panose="02020603050405020304" pitchFamily="18" charset="0"/>
              </a:rPr>
              <a:t>2</a:t>
            </a:r>
            <a:r>
              <a:rPr lang="es-ES" altLang="es-MX" sz="1400" u="none" dirty="0">
                <a:latin typeface="Times New Roman" panose="02020603050405020304" pitchFamily="18" charset="0"/>
                <a:cs typeface="Times New Roman" panose="02020603050405020304" pitchFamily="18" charset="0"/>
              </a:rPr>
              <a:t>SiO</a:t>
            </a:r>
            <a:r>
              <a:rPr lang="es-ES" altLang="es-MX" sz="1400" u="none" baseline="-15000" dirty="0">
                <a:latin typeface="Times New Roman" panose="02020603050405020304" pitchFamily="18" charset="0"/>
                <a:cs typeface="Times New Roman" panose="02020603050405020304" pitchFamily="18" charset="0"/>
              </a:rPr>
              <a:t>4	</a:t>
            </a:r>
            <a:r>
              <a:rPr lang="es-ES" altLang="es-MX" sz="1400" u="none" dirty="0" err="1">
                <a:latin typeface="Times New Roman" panose="02020603050405020304" pitchFamily="18" charset="0"/>
                <a:cs typeface="Times New Roman" panose="02020603050405020304" pitchFamily="18" charset="0"/>
              </a:rPr>
              <a:t>MgO</a:t>
            </a:r>
            <a:r>
              <a:rPr lang="es-ES" altLang="es-MX" sz="1400" u="none" dirty="0">
                <a:latin typeface="Times New Roman" panose="02020603050405020304" pitchFamily="18" charset="0"/>
                <a:cs typeface="Times New Roman" panose="02020603050405020304" pitchFamily="18" charset="0"/>
              </a:rPr>
              <a:t>	Mg</a:t>
            </a:r>
            <a:r>
              <a:rPr lang="es-ES" altLang="es-MX" sz="1400" u="none" baseline="30000" dirty="0">
                <a:latin typeface="Times New Roman" panose="02020603050405020304" pitchFamily="18" charset="0"/>
                <a:cs typeface="Times New Roman" panose="02020603050405020304" pitchFamily="18" charset="0"/>
              </a:rPr>
              <a:t>2+</a:t>
            </a:r>
          </a:p>
          <a:p>
            <a:pPr eaLnBrk="1" hangingPunct="1">
              <a:spcBef>
                <a:spcPct val="0"/>
              </a:spcBef>
              <a:buFontTx/>
              <a:buNone/>
            </a:pPr>
            <a:r>
              <a:rPr lang="es-ES" altLang="es-MX" sz="1400" u="none" dirty="0">
                <a:latin typeface="Times New Roman" panose="02020603050405020304" pitchFamily="18" charset="0"/>
                <a:cs typeface="Times New Roman" panose="02020603050405020304" pitchFamily="18" charset="0"/>
              </a:rPr>
              <a:t>Fe</a:t>
            </a:r>
            <a:r>
              <a:rPr lang="es-ES" altLang="es-MX" sz="1400" u="none" baseline="-15000" dirty="0">
                <a:latin typeface="Times New Roman" panose="02020603050405020304" pitchFamily="18" charset="0"/>
                <a:cs typeface="Times New Roman" panose="02020603050405020304" pitchFamily="18" charset="0"/>
              </a:rPr>
              <a:t>2</a:t>
            </a:r>
            <a:r>
              <a:rPr lang="es-ES" altLang="es-MX" sz="1400" u="none" dirty="0">
                <a:latin typeface="Times New Roman" panose="02020603050405020304" pitchFamily="18" charset="0"/>
                <a:cs typeface="Times New Roman" panose="02020603050405020304" pitchFamily="18" charset="0"/>
              </a:rPr>
              <a:t>SiO</a:t>
            </a:r>
            <a:r>
              <a:rPr lang="es-ES" altLang="es-MX" sz="1400" u="none" baseline="-15000" dirty="0">
                <a:latin typeface="Times New Roman" panose="02020603050405020304" pitchFamily="18" charset="0"/>
                <a:cs typeface="Times New Roman" panose="02020603050405020304" pitchFamily="18" charset="0"/>
              </a:rPr>
              <a:t>4	</a:t>
            </a:r>
            <a:r>
              <a:rPr lang="es-ES" altLang="es-MX" sz="1400" u="none" dirty="0" err="1">
                <a:latin typeface="Times New Roman" panose="02020603050405020304" pitchFamily="18" charset="0"/>
                <a:cs typeface="Times New Roman" panose="02020603050405020304" pitchFamily="18" charset="0"/>
              </a:rPr>
              <a:t>FeO</a:t>
            </a:r>
            <a:r>
              <a:rPr lang="es-ES" altLang="es-MX" sz="1400" u="none" dirty="0">
                <a:latin typeface="Times New Roman" panose="02020603050405020304" pitchFamily="18" charset="0"/>
                <a:cs typeface="Times New Roman" panose="02020603050405020304" pitchFamily="18" charset="0"/>
              </a:rPr>
              <a:t>	Fe</a:t>
            </a:r>
            <a:r>
              <a:rPr lang="es-ES" altLang="es-MX" sz="1400" u="none" baseline="30000" dirty="0">
                <a:latin typeface="Times New Roman" panose="02020603050405020304" pitchFamily="18" charset="0"/>
                <a:cs typeface="Times New Roman" panose="02020603050405020304" pitchFamily="18" charset="0"/>
              </a:rPr>
              <a:t>2+</a:t>
            </a:r>
          </a:p>
          <a:p>
            <a:pPr eaLnBrk="1" hangingPunct="1">
              <a:spcBef>
                <a:spcPct val="0"/>
              </a:spcBef>
              <a:buFontTx/>
              <a:buNone/>
            </a:pPr>
            <a:r>
              <a:rPr lang="es-ES" altLang="es-MX" sz="1400" u="none" dirty="0">
                <a:latin typeface="Times New Roman" panose="02020603050405020304" pitchFamily="18" charset="0"/>
                <a:cs typeface="Times New Roman" panose="02020603050405020304" pitchFamily="18" charset="0"/>
              </a:rPr>
              <a:t>	SiO</a:t>
            </a:r>
            <a:r>
              <a:rPr lang="es-ES" altLang="es-MX" sz="1400" u="none" baseline="-15000" dirty="0">
                <a:latin typeface="Times New Roman" panose="02020603050405020304" pitchFamily="18" charset="0"/>
                <a:cs typeface="Times New Roman" panose="02020603050405020304" pitchFamily="18" charset="0"/>
              </a:rPr>
              <a:t>2	</a:t>
            </a:r>
            <a:r>
              <a:rPr lang="es-ES" altLang="es-MX" sz="1400" u="none" dirty="0">
                <a:latin typeface="Times New Roman" panose="02020603050405020304" pitchFamily="18" charset="0"/>
                <a:cs typeface="Times New Roman" panose="02020603050405020304" pitchFamily="18" charset="0"/>
              </a:rPr>
              <a:t>Si</a:t>
            </a:r>
            <a:r>
              <a:rPr lang="es-ES" altLang="es-MX" sz="1400" u="none" baseline="30000" dirty="0">
                <a:latin typeface="Times New Roman" panose="02020603050405020304" pitchFamily="18" charset="0"/>
                <a:cs typeface="Times New Roman" panose="02020603050405020304" pitchFamily="18" charset="0"/>
              </a:rPr>
              <a:t>4+</a:t>
            </a:r>
          </a:p>
          <a:p>
            <a:pPr eaLnBrk="1" hangingPunct="1">
              <a:spcBef>
                <a:spcPct val="0"/>
              </a:spcBef>
              <a:buFontTx/>
              <a:buNone/>
            </a:pPr>
            <a:r>
              <a:rPr lang="es-ES" altLang="es-MX" sz="1400" u="none" dirty="0">
                <a:latin typeface="Times New Roman" panose="02020603050405020304" pitchFamily="18" charset="0"/>
                <a:cs typeface="Times New Roman" panose="02020603050405020304" pitchFamily="18" charset="0"/>
              </a:rPr>
              <a:t>		O</a:t>
            </a:r>
            <a:r>
              <a:rPr lang="es-ES" altLang="es-MX" sz="1400" u="none" baseline="30000" dirty="0">
                <a:latin typeface="Times New Roman" panose="02020603050405020304" pitchFamily="18" charset="0"/>
                <a:cs typeface="Times New Roman" panose="02020603050405020304" pitchFamily="18" charset="0"/>
              </a:rPr>
              <a:t>2-</a:t>
            </a:r>
            <a:endParaRPr lang="es-ES" altLang="es-MX" sz="1400"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ES" altLang="es-MX" sz="1400" u="none" dirty="0">
                <a:latin typeface="Times New Roman" panose="02020603050405020304" pitchFamily="18" charset="0"/>
                <a:cs typeface="Times New Roman" panose="02020603050405020304" pitchFamily="18" charset="0"/>
              </a:rPr>
              <a:t>Es más común emplear las fórmulas de miembros extremos, debido a que se tienen datos termodinámicos para ellos</a:t>
            </a:r>
            <a:r>
              <a:rPr lang="es-ES" altLang="es-MX" sz="1400" u="none" dirty="0"/>
              <a:t>.</a:t>
            </a:r>
          </a:p>
        </p:txBody>
      </p:sp>
      <p:sp>
        <p:nvSpPr>
          <p:cNvPr id="30724" name="Text Box 6">
            <a:extLst>
              <a:ext uri="{FF2B5EF4-FFF2-40B4-BE49-F238E27FC236}">
                <a16:creationId xmlns:a16="http://schemas.microsoft.com/office/drawing/2014/main" id="{9D71F576-45C8-4700-ABD9-2176D8B4EA5C}"/>
              </a:ext>
            </a:extLst>
          </p:cNvPr>
          <p:cNvSpPr txBox="1">
            <a:spLocks noChangeArrowheads="1"/>
          </p:cNvSpPr>
          <p:nvPr/>
        </p:nvSpPr>
        <p:spPr bwMode="auto">
          <a:xfrm>
            <a:off x="7677590" y="3502901"/>
            <a:ext cx="3705726" cy="2708434"/>
          </a:xfrm>
          <a:prstGeom prst="rect">
            <a:avLst/>
          </a:prstGeom>
          <a:solidFill>
            <a:schemeClr val="bg1"/>
          </a:solidFill>
          <a:ln w="12700">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1700" u="none" dirty="0">
                <a:latin typeface="Times New Roman" panose="02020603050405020304" pitchFamily="18" charset="0"/>
                <a:cs typeface="Times New Roman" panose="02020603050405020304" pitchFamily="18" charset="0"/>
              </a:rPr>
              <a:t>Cuáles serían los componentes de:</a:t>
            </a:r>
          </a:p>
          <a:p>
            <a:pPr eaLnBrk="1" hangingPunct="1">
              <a:spcBef>
                <a:spcPct val="0"/>
              </a:spcBef>
              <a:buFontTx/>
              <a:buNone/>
            </a:pPr>
            <a:endParaRPr lang="es-ES" altLang="es-MX" sz="1700"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ES" altLang="es-MX" sz="1700" b="1" i="1" u="none" dirty="0">
                <a:latin typeface="Times New Roman" panose="02020603050405020304" pitchFamily="18" charset="0"/>
                <a:cs typeface="Times New Roman" panose="02020603050405020304" pitchFamily="18" charset="0"/>
              </a:rPr>
              <a:t>Mezcla de hielo, agua y vapor de agua.</a:t>
            </a:r>
          </a:p>
          <a:p>
            <a:pPr eaLnBrk="1" hangingPunct="1">
              <a:spcBef>
                <a:spcPct val="0"/>
              </a:spcBef>
              <a:buFontTx/>
              <a:buNone/>
            </a:pPr>
            <a:endParaRPr lang="es-ES" altLang="es-MX" sz="1700" b="1" i="1"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ES" altLang="es-MX" sz="1700" b="1" i="1" u="none" dirty="0">
                <a:latin typeface="Times New Roman" panose="02020603050405020304" pitchFamily="18" charset="0"/>
                <a:cs typeface="Times New Roman" panose="02020603050405020304" pitchFamily="18" charset="0"/>
              </a:rPr>
              <a:t>Feldespato </a:t>
            </a:r>
            <a:r>
              <a:rPr lang="es-ES" altLang="es-MX" sz="1700" u="none" dirty="0">
                <a:latin typeface="Times New Roman" panose="02020603050405020304" pitchFamily="18" charset="0"/>
                <a:cs typeface="Times New Roman" panose="02020603050405020304" pitchFamily="18" charset="0"/>
              </a:rPr>
              <a:t>	</a:t>
            </a:r>
          </a:p>
          <a:p>
            <a:pPr eaLnBrk="1" hangingPunct="1">
              <a:spcBef>
                <a:spcPct val="0"/>
              </a:spcBef>
              <a:buFontTx/>
              <a:buNone/>
            </a:pPr>
            <a:endParaRPr lang="es-ES" altLang="es-MX" sz="1700"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ES" altLang="es-MX" sz="1700" u="none" dirty="0">
                <a:latin typeface="Times New Roman" panose="02020603050405020304" pitchFamily="18" charset="0"/>
                <a:cs typeface="Times New Roman" panose="02020603050405020304" pitchFamily="18" charset="0"/>
              </a:rPr>
              <a:t>(K, </a:t>
            </a:r>
            <a:r>
              <a:rPr lang="es-ES" altLang="es-MX" sz="1700" u="none" dirty="0" err="1">
                <a:latin typeface="Times New Roman" panose="02020603050405020304" pitchFamily="18" charset="0"/>
                <a:cs typeface="Times New Roman" panose="02020603050405020304" pitchFamily="18" charset="0"/>
              </a:rPr>
              <a:t>Na</a:t>
            </a:r>
            <a:r>
              <a:rPr lang="es-ES" altLang="es-MX" sz="1700" u="none" dirty="0">
                <a:latin typeface="Times New Roman" panose="02020603050405020304" pitchFamily="18" charset="0"/>
                <a:cs typeface="Times New Roman" panose="02020603050405020304" pitchFamily="18" charset="0"/>
              </a:rPr>
              <a:t>, Ca) (</a:t>
            </a:r>
            <a:r>
              <a:rPr lang="es-ES" altLang="es-MX" sz="1700" u="none" dirty="0" err="1">
                <a:latin typeface="Times New Roman" panose="02020603050405020304" pitchFamily="18" charset="0"/>
                <a:cs typeface="Times New Roman" panose="02020603050405020304" pitchFamily="18" charset="0"/>
              </a:rPr>
              <a:t>Al,Si</a:t>
            </a:r>
            <a:r>
              <a:rPr lang="es-ES" altLang="es-MX" sz="1700" u="none" dirty="0">
                <a:latin typeface="Times New Roman" panose="02020603050405020304" pitchFamily="18" charset="0"/>
                <a:cs typeface="Times New Roman" panose="02020603050405020304" pitchFamily="18" charset="0"/>
              </a:rPr>
              <a:t>)</a:t>
            </a:r>
            <a:r>
              <a:rPr lang="es-ES" altLang="es-MX" sz="1700" u="none" baseline="-15000" dirty="0">
                <a:latin typeface="Times New Roman" panose="02020603050405020304" pitchFamily="18" charset="0"/>
                <a:cs typeface="Times New Roman" panose="02020603050405020304" pitchFamily="18" charset="0"/>
              </a:rPr>
              <a:t>2 </a:t>
            </a:r>
            <a:r>
              <a:rPr lang="es-ES" altLang="es-MX" sz="1700" u="none" dirty="0">
                <a:latin typeface="Times New Roman" panose="02020603050405020304" pitchFamily="18" charset="0"/>
                <a:cs typeface="Times New Roman" panose="02020603050405020304" pitchFamily="18" charset="0"/>
              </a:rPr>
              <a:t>Si</a:t>
            </a:r>
            <a:r>
              <a:rPr lang="es-ES" altLang="es-MX" sz="1700" u="none" baseline="-15000" dirty="0">
                <a:latin typeface="Times New Roman" panose="02020603050405020304" pitchFamily="18" charset="0"/>
                <a:cs typeface="Times New Roman" panose="02020603050405020304" pitchFamily="18" charset="0"/>
              </a:rPr>
              <a:t>2</a:t>
            </a:r>
            <a:r>
              <a:rPr lang="es-ES" altLang="es-MX" sz="1700" u="none" dirty="0">
                <a:latin typeface="Times New Roman" panose="02020603050405020304" pitchFamily="18" charset="0"/>
                <a:cs typeface="Times New Roman" panose="02020603050405020304" pitchFamily="18" charset="0"/>
              </a:rPr>
              <a:t>O</a:t>
            </a:r>
            <a:r>
              <a:rPr lang="es-ES" altLang="es-MX" sz="1700" u="none" baseline="-15000" dirty="0">
                <a:latin typeface="Times New Roman" panose="02020603050405020304" pitchFamily="18" charset="0"/>
                <a:cs typeface="Times New Roman" panose="02020603050405020304" pitchFamily="18" charset="0"/>
              </a:rPr>
              <a:t>8</a:t>
            </a:r>
          </a:p>
          <a:p>
            <a:pPr eaLnBrk="1" hangingPunct="1">
              <a:spcBef>
                <a:spcPct val="0"/>
              </a:spcBef>
              <a:buFontTx/>
              <a:buNone/>
            </a:pPr>
            <a:endParaRPr lang="es-ES" altLang="es-MX" sz="1700"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ES" altLang="es-MX" sz="1700" b="1" i="1" u="none" dirty="0">
                <a:latin typeface="Times New Roman" panose="02020603050405020304" pitchFamily="18" charset="0"/>
                <a:cs typeface="Times New Roman" panose="02020603050405020304" pitchFamily="18" charset="0"/>
              </a:rPr>
              <a:t>Clinopiroxeno</a:t>
            </a:r>
            <a:r>
              <a:rPr lang="es-ES" altLang="es-MX" sz="1700" u="none" dirty="0">
                <a:latin typeface="Times New Roman" panose="02020603050405020304" pitchFamily="18" charset="0"/>
                <a:cs typeface="Times New Roman" panose="02020603050405020304" pitchFamily="18" charset="0"/>
              </a:rPr>
              <a:t>	</a:t>
            </a:r>
          </a:p>
          <a:p>
            <a:pPr eaLnBrk="1" hangingPunct="1">
              <a:spcBef>
                <a:spcPct val="0"/>
              </a:spcBef>
              <a:buFontTx/>
              <a:buNone/>
            </a:pPr>
            <a:r>
              <a:rPr lang="es-ES" altLang="es-MX" sz="1700" u="none" dirty="0">
                <a:latin typeface="Times New Roman" panose="02020603050405020304" pitchFamily="18" charset="0"/>
                <a:cs typeface="Times New Roman" panose="02020603050405020304" pitchFamily="18" charset="0"/>
              </a:rPr>
              <a:t>(Ca, </a:t>
            </a:r>
            <a:r>
              <a:rPr lang="es-ES" altLang="es-MX" sz="1700" u="none" dirty="0" err="1">
                <a:latin typeface="Times New Roman" panose="02020603050405020304" pitchFamily="18" charset="0"/>
                <a:cs typeface="Times New Roman" panose="02020603050405020304" pitchFamily="18" charset="0"/>
              </a:rPr>
              <a:t>Na</a:t>
            </a:r>
            <a:r>
              <a:rPr lang="es-ES" altLang="es-MX" sz="1700" u="none" dirty="0">
                <a:latin typeface="Times New Roman" panose="02020603050405020304" pitchFamily="18" charset="0"/>
                <a:cs typeface="Times New Roman" panose="02020603050405020304" pitchFamily="18" charset="0"/>
              </a:rPr>
              <a:t>) (Mg,Fe</a:t>
            </a:r>
            <a:r>
              <a:rPr lang="es-ES" altLang="es-MX" sz="1700" u="none" baseline="30000" dirty="0">
                <a:latin typeface="Times New Roman" panose="02020603050405020304" pitchFamily="18" charset="0"/>
                <a:cs typeface="Times New Roman" panose="02020603050405020304" pitchFamily="18" charset="0"/>
              </a:rPr>
              <a:t>2+</a:t>
            </a:r>
            <a:r>
              <a:rPr lang="es-ES" altLang="es-MX" sz="1700" u="none" dirty="0">
                <a:latin typeface="Times New Roman" panose="02020603050405020304" pitchFamily="18" charset="0"/>
                <a:cs typeface="Times New Roman" panose="02020603050405020304" pitchFamily="18" charset="0"/>
              </a:rPr>
              <a:t>,Al</a:t>
            </a:r>
            <a:r>
              <a:rPr lang="es-ES" altLang="es-MX" sz="1700" u="none" baseline="30000" dirty="0">
                <a:latin typeface="Times New Roman" panose="02020603050405020304" pitchFamily="18" charset="0"/>
                <a:cs typeface="Times New Roman" panose="02020603050405020304" pitchFamily="18" charset="0"/>
              </a:rPr>
              <a:t>3+</a:t>
            </a:r>
            <a:r>
              <a:rPr lang="es-ES" altLang="es-MX" sz="1700" u="none" dirty="0">
                <a:latin typeface="Times New Roman" panose="02020603050405020304" pitchFamily="18" charset="0"/>
                <a:cs typeface="Times New Roman" panose="02020603050405020304" pitchFamily="18" charset="0"/>
              </a:rPr>
              <a:t>) Si</a:t>
            </a:r>
            <a:r>
              <a:rPr lang="es-ES" altLang="es-MX" sz="1700" u="none" baseline="-15000" dirty="0">
                <a:latin typeface="Times New Roman" panose="02020603050405020304" pitchFamily="18" charset="0"/>
                <a:cs typeface="Times New Roman" panose="02020603050405020304" pitchFamily="18" charset="0"/>
              </a:rPr>
              <a:t>2</a:t>
            </a:r>
            <a:r>
              <a:rPr lang="es-ES" altLang="es-MX" sz="1700" u="none" dirty="0">
                <a:latin typeface="Times New Roman" panose="02020603050405020304" pitchFamily="18" charset="0"/>
                <a:cs typeface="Times New Roman" panose="02020603050405020304" pitchFamily="18" charset="0"/>
              </a:rPr>
              <a:t>O</a:t>
            </a:r>
            <a:r>
              <a:rPr lang="es-ES" altLang="es-MX" sz="1700" u="none" baseline="-15000" dirty="0">
                <a:latin typeface="Times New Roman" panose="02020603050405020304" pitchFamily="18" charset="0"/>
                <a:cs typeface="Times New Roman" panose="02020603050405020304" pitchFamily="18" charset="0"/>
              </a:rPr>
              <a:t>6</a:t>
            </a:r>
            <a:endParaRPr lang="es-ES" altLang="es-MX" sz="1700" u="none" dirty="0">
              <a:latin typeface="Times New Roman" panose="02020603050405020304" pitchFamily="18" charset="0"/>
              <a:cs typeface="Times New Roman" panose="02020603050405020304" pitchFamily="18" charset="0"/>
            </a:endParaRPr>
          </a:p>
        </p:txBody>
      </p:sp>
      <p:sp>
        <p:nvSpPr>
          <p:cNvPr id="30725" name="Text Box 5">
            <a:extLst>
              <a:ext uri="{FF2B5EF4-FFF2-40B4-BE49-F238E27FC236}">
                <a16:creationId xmlns:a16="http://schemas.microsoft.com/office/drawing/2014/main" id="{389A3C51-5359-433D-8661-708ECCB1B811}"/>
              </a:ext>
            </a:extLst>
          </p:cNvPr>
          <p:cNvSpPr txBox="1">
            <a:spLocks noChangeArrowheads="1"/>
          </p:cNvSpPr>
          <p:nvPr/>
        </p:nvSpPr>
        <p:spPr bwMode="auto">
          <a:xfrm>
            <a:off x="380144" y="2082137"/>
            <a:ext cx="11260476" cy="74635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s-ES" altLang="es-MX" sz="1700" u="none" dirty="0">
                <a:solidFill>
                  <a:srgbClr val="0000FF"/>
                </a:solidFill>
                <a:latin typeface="Times New Roman" panose="02020603050405020304" pitchFamily="18" charset="0"/>
              </a:rPr>
              <a:t>Fase: Parte de un sistema que es física, homogénea y mecánicamente separable del resto de las fases</a:t>
            </a:r>
          </a:p>
          <a:p>
            <a:pPr algn="just" eaLnBrk="1" hangingPunct="1">
              <a:spcBef>
                <a:spcPct val="50000"/>
              </a:spcBef>
              <a:buFontTx/>
              <a:buNone/>
            </a:pPr>
            <a:r>
              <a:rPr lang="es-ES" altLang="es-MX" sz="1700" u="none" dirty="0">
                <a:solidFill>
                  <a:srgbClr val="0000FF"/>
                </a:solidFill>
                <a:latin typeface="Times New Roman" panose="02020603050405020304" pitchFamily="18" charset="0"/>
              </a:rPr>
              <a:t>Componente: Numero mínimo numero de cantidades (formulas) químicas independientes que permiten definir un sistema</a:t>
            </a:r>
          </a:p>
        </p:txBody>
      </p:sp>
    </p:spTree>
    <p:extLst>
      <p:ext uri="{BB962C8B-B14F-4D97-AF65-F5344CB8AC3E}">
        <p14:creationId xmlns:p14="http://schemas.microsoft.com/office/powerpoint/2010/main" val="4283587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058A6ACD-3E6B-465D-8F5C-7CA64D89B2F9}"/>
              </a:ext>
            </a:extLst>
          </p:cNvPr>
          <p:cNvSpPr txBox="1"/>
          <p:nvPr/>
        </p:nvSpPr>
        <p:spPr>
          <a:xfrm>
            <a:off x="3648076" y="227013"/>
            <a:ext cx="4422775" cy="596900"/>
          </a:xfrm>
          <a:prstGeom prst="rect">
            <a:avLst/>
          </a:prstGeom>
          <a:solidFill>
            <a:schemeClr val="bg1"/>
          </a:solidFill>
        </p:spPr>
        <p:txBody>
          <a:bodyPr lIns="0" tIns="0" rIns="0" bIns="0">
            <a:spAutoFit/>
          </a:bodyPr>
          <a:lstStyle/>
          <a:p>
            <a:pPr marL="11206">
              <a:defRPr/>
            </a:pPr>
            <a:r>
              <a:rPr sz="3883" spc="-84" dirty="0">
                <a:solidFill>
                  <a:srgbClr val="0000FF"/>
                </a:solidFill>
                <a:latin typeface="Palatino Linotype"/>
                <a:cs typeface="Palatino Linotype"/>
              </a:rPr>
              <a:t>F</a:t>
            </a:r>
            <a:r>
              <a:rPr sz="3883" spc="-180" dirty="0">
                <a:solidFill>
                  <a:srgbClr val="0000FF"/>
                </a:solidFill>
                <a:latin typeface="Palatino Linotype"/>
                <a:cs typeface="Palatino Linotype"/>
              </a:rPr>
              <a:t>a</a:t>
            </a:r>
            <a:r>
              <a:rPr sz="3883" spc="-124" dirty="0">
                <a:solidFill>
                  <a:srgbClr val="0000FF"/>
                </a:solidFill>
                <a:latin typeface="Palatino Linotype"/>
                <a:cs typeface="Palatino Linotype"/>
              </a:rPr>
              <a:t>ses</a:t>
            </a:r>
            <a:r>
              <a:rPr sz="3883" spc="4" dirty="0">
                <a:solidFill>
                  <a:srgbClr val="0000FF"/>
                </a:solidFill>
                <a:latin typeface="Palatino Linotype"/>
                <a:cs typeface="Palatino Linotype"/>
              </a:rPr>
              <a:t> </a:t>
            </a:r>
            <a:r>
              <a:rPr sz="3883" spc="-371" dirty="0">
                <a:solidFill>
                  <a:srgbClr val="0000FF"/>
                </a:solidFill>
                <a:latin typeface="Palatino Linotype"/>
                <a:cs typeface="Palatino Linotype"/>
              </a:rPr>
              <a:t>y</a:t>
            </a:r>
            <a:r>
              <a:rPr sz="3883" spc="4" dirty="0">
                <a:solidFill>
                  <a:srgbClr val="0000FF"/>
                </a:solidFill>
                <a:latin typeface="Palatino Linotype"/>
                <a:cs typeface="Palatino Linotype"/>
              </a:rPr>
              <a:t> </a:t>
            </a:r>
            <a:r>
              <a:rPr sz="3883" spc="26" dirty="0">
                <a:solidFill>
                  <a:srgbClr val="0000FF"/>
                </a:solidFill>
                <a:latin typeface="Palatino Linotype"/>
                <a:cs typeface="Palatino Linotype"/>
              </a:rPr>
              <a:t>c</a:t>
            </a:r>
            <a:r>
              <a:rPr sz="3883" spc="-71" dirty="0">
                <a:solidFill>
                  <a:srgbClr val="0000FF"/>
                </a:solidFill>
                <a:latin typeface="Palatino Linotype"/>
                <a:cs typeface="Palatino Linotype"/>
              </a:rPr>
              <a:t>omponen</a:t>
            </a:r>
            <a:r>
              <a:rPr sz="3883" spc="-101" dirty="0">
                <a:solidFill>
                  <a:srgbClr val="0000FF"/>
                </a:solidFill>
                <a:latin typeface="Palatino Linotype"/>
                <a:cs typeface="Palatino Linotype"/>
              </a:rPr>
              <a:t>t</a:t>
            </a:r>
            <a:r>
              <a:rPr sz="3883" spc="-106" dirty="0">
                <a:solidFill>
                  <a:srgbClr val="0000FF"/>
                </a:solidFill>
                <a:latin typeface="Palatino Linotype"/>
                <a:cs typeface="Palatino Linotype"/>
              </a:rPr>
              <a:t>es</a:t>
            </a:r>
            <a:endParaRPr sz="3883" dirty="0">
              <a:solidFill>
                <a:srgbClr val="0000FF"/>
              </a:solidFill>
              <a:latin typeface="Palatino Linotype"/>
              <a:cs typeface="Palatino Linotype"/>
            </a:endParaRPr>
          </a:p>
        </p:txBody>
      </p:sp>
      <p:sp>
        <p:nvSpPr>
          <p:cNvPr id="32771" name="object 4">
            <a:extLst>
              <a:ext uri="{FF2B5EF4-FFF2-40B4-BE49-F238E27FC236}">
                <a16:creationId xmlns:a16="http://schemas.microsoft.com/office/drawing/2014/main" id="{567D8266-89D9-47C9-8097-FEF993402579}"/>
              </a:ext>
            </a:extLst>
          </p:cNvPr>
          <p:cNvSpPr>
            <a:spLocks noChangeArrowheads="1"/>
          </p:cNvSpPr>
          <p:nvPr/>
        </p:nvSpPr>
        <p:spPr bwMode="auto">
          <a:xfrm>
            <a:off x="2063750" y="1195389"/>
            <a:ext cx="4902200" cy="485457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p>
        </p:txBody>
      </p:sp>
      <p:sp>
        <p:nvSpPr>
          <p:cNvPr id="10" name="object 10">
            <a:extLst>
              <a:ext uri="{FF2B5EF4-FFF2-40B4-BE49-F238E27FC236}">
                <a16:creationId xmlns:a16="http://schemas.microsoft.com/office/drawing/2014/main" id="{01C8A912-7188-45CC-ACC9-A75B9D5F222C}"/>
              </a:ext>
            </a:extLst>
          </p:cNvPr>
          <p:cNvSpPr txBox="1"/>
          <p:nvPr/>
        </p:nvSpPr>
        <p:spPr>
          <a:xfrm>
            <a:off x="7751763" y="1195389"/>
            <a:ext cx="1592262" cy="1392237"/>
          </a:xfrm>
          <a:prstGeom prst="rect">
            <a:avLst/>
          </a:prstGeom>
          <a:solidFill>
            <a:schemeClr val="bg1"/>
          </a:solidFill>
          <a:ln>
            <a:solidFill>
              <a:schemeClr val="tx1"/>
            </a:solidFill>
          </a:ln>
        </p:spPr>
        <p:txBody>
          <a:bodyPr lIns="0" tIns="0" rIns="0" bIns="0">
            <a:spAutoFit/>
          </a:bodyPr>
          <a:lstStyle/>
          <a:p>
            <a:pPr marL="11206">
              <a:defRPr/>
            </a:pPr>
            <a:r>
              <a:rPr sz="1809" spc="-53" dirty="0">
                <a:solidFill>
                  <a:srgbClr val="0000FF"/>
                </a:solidFill>
                <a:latin typeface="Palatino Linotype"/>
                <a:cs typeface="Palatino Linotype"/>
              </a:rPr>
              <a:t>F</a:t>
            </a:r>
            <a:r>
              <a:rPr sz="1809" spc="-93" dirty="0">
                <a:solidFill>
                  <a:srgbClr val="0000FF"/>
                </a:solidFill>
                <a:latin typeface="Palatino Linotype"/>
                <a:cs typeface="Palatino Linotype"/>
              </a:rPr>
              <a:t>a</a:t>
            </a:r>
            <a:r>
              <a:rPr sz="1809" spc="-53" dirty="0">
                <a:solidFill>
                  <a:srgbClr val="0000FF"/>
                </a:solidFill>
                <a:latin typeface="Palatino Linotype"/>
                <a:cs typeface="Palatino Linotype"/>
              </a:rPr>
              <a:t>ses:</a:t>
            </a:r>
            <a:endParaRPr sz="1809" dirty="0">
              <a:solidFill>
                <a:srgbClr val="0000FF"/>
              </a:solidFill>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dirty="0">
                <a:solidFill>
                  <a:srgbClr val="0000FF"/>
                </a:solidFill>
                <a:latin typeface="Palatino Linotype"/>
                <a:cs typeface="Palatino Linotype"/>
              </a:rPr>
              <a:t>c</a:t>
            </a:r>
            <a:r>
              <a:rPr sz="1809" spc="-40" dirty="0">
                <a:solidFill>
                  <a:srgbClr val="0000FF"/>
                </a:solidFill>
                <a:latin typeface="Palatino Linotype"/>
                <a:cs typeface="Palatino Linotype"/>
              </a:rPr>
              <a:t>o</a:t>
            </a:r>
            <a:r>
              <a:rPr sz="1809" spc="-13" dirty="0">
                <a:solidFill>
                  <a:srgbClr val="0000FF"/>
                </a:solidFill>
                <a:latin typeface="Palatino Linotype"/>
                <a:cs typeface="Palatino Linotype"/>
              </a:rPr>
              <a:t>r</a:t>
            </a:r>
            <a:r>
              <a:rPr sz="1809" spc="40" dirty="0">
                <a:solidFill>
                  <a:srgbClr val="0000FF"/>
                </a:solidFill>
                <a:latin typeface="Palatino Linotype"/>
                <a:cs typeface="Palatino Linotype"/>
              </a:rPr>
              <a:t>t</a:t>
            </a:r>
            <a:r>
              <a:rPr sz="1809" spc="-75" dirty="0">
                <a:solidFill>
                  <a:srgbClr val="0000FF"/>
                </a:solidFill>
                <a:latin typeface="Palatino Linotype"/>
                <a:cs typeface="Palatino Linotype"/>
              </a:rPr>
              <a:t>eza</a:t>
            </a:r>
            <a:endParaRPr sz="1809" dirty="0">
              <a:solidFill>
                <a:srgbClr val="0000FF"/>
              </a:solidFill>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62" dirty="0">
                <a:solidFill>
                  <a:srgbClr val="0000FF"/>
                </a:solidFill>
                <a:latin typeface="Palatino Linotype"/>
                <a:cs typeface="Palatino Linotype"/>
              </a:rPr>
              <a:t>mant</a:t>
            </a:r>
            <a:r>
              <a:rPr sz="1809" spc="-31" dirty="0">
                <a:solidFill>
                  <a:srgbClr val="0000FF"/>
                </a:solidFill>
                <a:latin typeface="Palatino Linotype"/>
                <a:cs typeface="Palatino Linotype"/>
              </a:rPr>
              <a:t>o</a:t>
            </a:r>
            <a:endParaRPr sz="1809" dirty="0">
              <a:solidFill>
                <a:srgbClr val="0000FF"/>
              </a:solidFill>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75" dirty="0">
                <a:solidFill>
                  <a:srgbClr val="0000FF"/>
                </a:solidFill>
                <a:latin typeface="Palatino Linotype"/>
                <a:cs typeface="Palatino Linotype"/>
              </a:rPr>
              <a:t>n</a:t>
            </a:r>
            <a:r>
              <a:rPr sz="1809" spc="35" dirty="0">
                <a:solidFill>
                  <a:srgbClr val="0000FF"/>
                </a:solidFill>
                <a:latin typeface="Times New Roman"/>
                <a:cs typeface="Times New Roman"/>
              </a:rPr>
              <a:t>ú</a:t>
            </a:r>
            <a:r>
              <a:rPr sz="1809" spc="-26" dirty="0">
                <a:solidFill>
                  <a:srgbClr val="0000FF"/>
                </a:solidFill>
                <a:latin typeface="Palatino Linotype"/>
                <a:cs typeface="Palatino Linotype"/>
              </a:rPr>
              <a:t>cleo</a:t>
            </a:r>
            <a:r>
              <a:rPr sz="1809" spc="-4" dirty="0">
                <a:solidFill>
                  <a:srgbClr val="0000FF"/>
                </a:solidFill>
                <a:latin typeface="Palatino Linotype"/>
                <a:cs typeface="Palatino Linotype"/>
              </a:rPr>
              <a:t> </a:t>
            </a:r>
            <a:r>
              <a:rPr sz="1809" spc="-9" dirty="0">
                <a:solidFill>
                  <a:srgbClr val="0000FF"/>
                </a:solidFill>
                <a:latin typeface="Palatino Linotype"/>
                <a:cs typeface="Palatino Linotype"/>
              </a:rPr>
              <a:t>in</a:t>
            </a:r>
            <a:r>
              <a:rPr sz="1809" spc="-40" dirty="0">
                <a:solidFill>
                  <a:srgbClr val="0000FF"/>
                </a:solidFill>
                <a:latin typeface="Palatino Linotype"/>
                <a:cs typeface="Palatino Linotype"/>
              </a:rPr>
              <a:t>t</a:t>
            </a:r>
            <a:r>
              <a:rPr sz="1809" spc="-44" dirty="0">
                <a:solidFill>
                  <a:srgbClr val="0000FF"/>
                </a:solidFill>
                <a:latin typeface="Palatino Linotype"/>
                <a:cs typeface="Palatino Linotype"/>
              </a:rPr>
              <a:t>e</a:t>
            </a:r>
            <a:r>
              <a:rPr sz="1809" spc="-22" dirty="0">
                <a:solidFill>
                  <a:srgbClr val="0000FF"/>
                </a:solidFill>
                <a:latin typeface="Palatino Linotype"/>
                <a:cs typeface="Palatino Linotype"/>
              </a:rPr>
              <a:t>r</a:t>
            </a:r>
            <a:r>
              <a:rPr sz="1809" spc="-53" dirty="0">
                <a:solidFill>
                  <a:srgbClr val="0000FF"/>
                </a:solidFill>
                <a:latin typeface="Palatino Linotype"/>
                <a:cs typeface="Palatino Linotype"/>
              </a:rPr>
              <a:t>no</a:t>
            </a:r>
            <a:endParaRPr sz="1809" dirty="0">
              <a:solidFill>
                <a:srgbClr val="0000FF"/>
              </a:solidFill>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75" dirty="0">
                <a:solidFill>
                  <a:srgbClr val="0000FF"/>
                </a:solidFill>
                <a:latin typeface="Palatino Linotype"/>
                <a:cs typeface="Palatino Linotype"/>
              </a:rPr>
              <a:t>n</a:t>
            </a:r>
            <a:r>
              <a:rPr sz="1809" spc="35" dirty="0">
                <a:solidFill>
                  <a:srgbClr val="0000FF"/>
                </a:solidFill>
                <a:latin typeface="Times New Roman"/>
                <a:cs typeface="Times New Roman"/>
              </a:rPr>
              <a:t>ú</a:t>
            </a:r>
            <a:r>
              <a:rPr sz="1809" spc="-26" dirty="0">
                <a:solidFill>
                  <a:srgbClr val="0000FF"/>
                </a:solidFill>
                <a:latin typeface="Palatino Linotype"/>
                <a:cs typeface="Palatino Linotype"/>
              </a:rPr>
              <a:t>cleo</a:t>
            </a:r>
            <a:r>
              <a:rPr sz="1809" spc="-4" dirty="0">
                <a:solidFill>
                  <a:srgbClr val="0000FF"/>
                </a:solidFill>
                <a:latin typeface="Palatino Linotype"/>
                <a:cs typeface="Palatino Linotype"/>
              </a:rPr>
              <a:t> </a:t>
            </a:r>
            <a:r>
              <a:rPr sz="1809" spc="-13" dirty="0">
                <a:solidFill>
                  <a:srgbClr val="0000FF"/>
                </a:solidFill>
                <a:latin typeface="Palatino Linotype"/>
                <a:cs typeface="Palatino Linotype"/>
              </a:rPr>
              <a:t>ex</a:t>
            </a:r>
            <a:r>
              <a:rPr sz="1809" spc="-40" dirty="0">
                <a:solidFill>
                  <a:srgbClr val="0000FF"/>
                </a:solidFill>
                <a:latin typeface="Palatino Linotype"/>
                <a:cs typeface="Palatino Linotype"/>
              </a:rPr>
              <a:t>t</a:t>
            </a:r>
            <a:r>
              <a:rPr sz="1809" spc="-44" dirty="0">
                <a:solidFill>
                  <a:srgbClr val="0000FF"/>
                </a:solidFill>
                <a:latin typeface="Palatino Linotype"/>
                <a:cs typeface="Palatino Linotype"/>
              </a:rPr>
              <a:t>e</a:t>
            </a:r>
            <a:r>
              <a:rPr sz="1809" spc="-22" dirty="0">
                <a:solidFill>
                  <a:srgbClr val="0000FF"/>
                </a:solidFill>
                <a:latin typeface="Palatino Linotype"/>
                <a:cs typeface="Palatino Linotype"/>
              </a:rPr>
              <a:t>r</a:t>
            </a:r>
            <a:r>
              <a:rPr sz="1809" spc="-53" dirty="0">
                <a:solidFill>
                  <a:srgbClr val="0000FF"/>
                </a:solidFill>
                <a:latin typeface="Palatino Linotype"/>
                <a:cs typeface="Palatino Linotype"/>
              </a:rPr>
              <a:t>no</a:t>
            </a:r>
            <a:endParaRPr sz="1809" dirty="0">
              <a:solidFill>
                <a:srgbClr val="0000FF"/>
              </a:solidFill>
              <a:latin typeface="Palatino Linotype"/>
              <a:cs typeface="Palatino Linotype"/>
            </a:endParaRPr>
          </a:p>
        </p:txBody>
      </p:sp>
      <p:sp>
        <p:nvSpPr>
          <p:cNvPr id="16" name="object 16">
            <a:extLst>
              <a:ext uri="{FF2B5EF4-FFF2-40B4-BE49-F238E27FC236}">
                <a16:creationId xmlns:a16="http://schemas.microsoft.com/office/drawing/2014/main" id="{4209B1B1-AA7D-4EF9-8902-656142B9B950}"/>
              </a:ext>
            </a:extLst>
          </p:cNvPr>
          <p:cNvSpPr txBox="1"/>
          <p:nvPr/>
        </p:nvSpPr>
        <p:spPr>
          <a:xfrm>
            <a:off x="7751763" y="3933825"/>
            <a:ext cx="2171700" cy="1390650"/>
          </a:xfrm>
          <a:prstGeom prst="rect">
            <a:avLst/>
          </a:prstGeom>
          <a:solidFill>
            <a:schemeClr val="bg1"/>
          </a:solidFill>
          <a:ln>
            <a:solidFill>
              <a:schemeClr val="tx1"/>
            </a:solidFill>
          </a:ln>
        </p:spPr>
        <p:txBody>
          <a:bodyPr lIns="0" tIns="0" rIns="0" bIns="0">
            <a:spAutoFit/>
          </a:bodyPr>
          <a:lstStyle/>
          <a:p>
            <a:pPr marL="11206">
              <a:defRPr/>
            </a:pPr>
            <a:r>
              <a:rPr sz="1809" spc="-49" dirty="0">
                <a:solidFill>
                  <a:srgbClr val="0000FF"/>
                </a:solidFill>
                <a:latin typeface="Palatino Linotype"/>
                <a:cs typeface="Palatino Linotype"/>
              </a:rPr>
              <a:t>Componen</a:t>
            </a:r>
            <a:r>
              <a:rPr sz="1809" spc="-57" dirty="0">
                <a:solidFill>
                  <a:srgbClr val="0000FF"/>
                </a:solidFill>
                <a:latin typeface="Palatino Linotype"/>
                <a:cs typeface="Palatino Linotype"/>
              </a:rPr>
              <a:t>t</a:t>
            </a:r>
            <a:r>
              <a:rPr sz="1809" spc="-44" dirty="0">
                <a:solidFill>
                  <a:srgbClr val="0000FF"/>
                </a:solidFill>
                <a:latin typeface="Palatino Linotype"/>
                <a:cs typeface="Palatino Linotype"/>
              </a:rPr>
              <a:t>es:</a:t>
            </a:r>
            <a:endParaRPr sz="1809" dirty="0">
              <a:solidFill>
                <a:srgbClr val="0000FF"/>
              </a:solidFill>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31" dirty="0">
                <a:solidFill>
                  <a:srgbClr val="0000FF"/>
                </a:solidFill>
                <a:latin typeface="Palatino Linotype"/>
                <a:cs typeface="Palatino Linotype"/>
              </a:rPr>
              <a:t>silica</a:t>
            </a:r>
            <a:r>
              <a:rPr sz="1809" spc="-57" dirty="0">
                <a:solidFill>
                  <a:srgbClr val="0000FF"/>
                </a:solidFill>
                <a:latin typeface="Palatino Linotype"/>
                <a:cs typeface="Palatino Linotype"/>
              </a:rPr>
              <a:t>t</a:t>
            </a:r>
            <a:r>
              <a:rPr sz="1809" spc="-53" dirty="0">
                <a:solidFill>
                  <a:srgbClr val="0000FF"/>
                </a:solidFill>
                <a:latin typeface="Palatino Linotype"/>
                <a:cs typeface="Palatino Linotype"/>
              </a:rPr>
              <a:t>os</a:t>
            </a:r>
            <a:r>
              <a:rPr sz="1809" spc="-4" dirty="0">
                <a:solidFill>
                  <a:srgbClr val="0000FF"/>
                </a:solidFill>
                <a:latin typeface="Palatino Linotype"/>
                <a:cs typeface="Palatino Linotype"/>
              </a:rPr>
              <a:t> </a:t>
            </a:r>
            <a:r>
              <a:rPr sz="1809" spc="-79" dirty="0">
                <a:solidFill>
                  <a:srgbClr val="0000FF"/>
                </a:solidFill>
                <a:latin typeface="Palatino Linotype"/>
                <a:cs typeface="Palatino Linotype"/>
              </a:rPr>
              <a:t>de</a:t>
            </a:r>
            <a:r>
              <a:rPr sz="1809" spc="-93" dirty="0">
                <a:solidFill>
                  <a:srgbClr val="0000FF"/>
                </a:solidFill>
                <a:latin typeface="Palatino Linotype"/>
                <a:cs typeface="Palatino Linotype"/>
              </a:rPr>
              <a:t> </a:t>
            </a:r>
            <a:r>
              <a:rPr sz="1809" spc="-79" dirty="0">
                <a:solidFill>
                  <a:srgbClr val="0000FF"/>
                </a:solidFill>
                <a:latin typeface="Palatino Linotype"/>
                <a:cs typeface="Palatino Linotype"/>
              </a:rPr>
              <a:t>Al</a:t>
            </a:r>
            <a:endParaRPr sz="1809" dirty="0">
              <a:solidFill>
                <a:srgbClr val="0000FF"/>
              </a:solidFill>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31" dirty="0">
                <a:solidFill>
                  <a:srgbClr val="0000FF"/>
                </a:solidFill>
                <a:latin typeface="Palatino Linotype"/>
                <a:cs typeface="Palatino Linotype"/>
              </a:rPr>
              <a:t>silica</a:t>
            </a:r>
            <a:r>
              <a:rPr sz="1809" spc="-57" dirty="0">
                <a:solidFill>
                  <a:srgbClr val="0000FF"/>
                </a:solidFill>
                <a:latin typeface="Palatino Linotype"/>
                <a:cs typeface="Palatino Linotype"/>
              </a:rPr>
              <a:t>t</a:t>
            </a:r>
            <a:r>
              <a:rPr sz="1809" spc="-53" dirty="0">
                <a:solidFill>
                  <a:srgbClr val="0000FF"/>
                </a:solidFill>
                <a:latin typeface="Palatino Linotype"/>
                <a:cs typeface="Palatino Linotype"/>
              </a:rPr>
              <a:t>os</a:t>
            </a:r>
            <a:r>
              <a:rPr sz="1809" spc="-4" dirty="0">
                <a:solidFill>
                  <a:srgbClr val="0000FF"/>
                </a:solidFill>
                <a:latin typeface="Palatino Linotype"/>
                <a:cs typeface="Palatino Linotype"/>
              </a:rPr>
              <a:t> </a:t>
            </a:r>
            <a:r>
              <a:rPr sz="1809" spc="-79" dirty="0">
                <a:solidFill>
                  <a:srgbClr val="0000FF"/>
                </a:solidFill>
                <a:latin typeface="Palatino Linotype"/>
                <a:cs typeface="Palatino Linotype"/>
              </a:rPr>
              <a:t>de</a:t>
            </a:r>
            <a:r>
              <a:rPr sz="1809" spc="-4" dirty="0">
                <a:solidFill>
                  <a:srgbClr val="0000FF"/>
                </a:solidFill>
                <a:latin typeface="Palatino Linotype"/>
                <a:cs typeface="Palatino Linotype"/>
              </a:rPr>
              <a:t> </a:t>
            </a:r>
            <a:r>
              <a:rPr sz="1809" spc="-31" dirty="0">
                <a:solidFill>
                  <a:srgbClr val="0000FF"/>
                </a:solidFill>
                <a:latin typeface="Palatino Linotype"/>
                <a:cs typeface="Palatino Linotype"/>
              </a:rPr>
              <a:t>F</a:t>
            </a:r>
            <a:r>
              <a:rPr sz="1809" spc="-26" dirty="0">
                <a:solidFill>
                  <a:srgbClr val="0000FF"/>
                </a:solidFill>
                <a:latin typeface="Palatino Linotype"/>
                <a:cs typeface="Palatino Linotype"/>
              </a:rPr>
              <a:t>e</a:t>
            </a:r>
            <a:r>
              <a:rPr sz="1809" spc="-22" dirty="0">
                <a:solidFill>
                  <a:srgbClr val="0000FF"/>
                </a:solidFill>
                <a:latin typeface="Times New Roman"/>
                <a:cs typeface="Times New Roman"/>
              </a:rPr>
              <a:t>-</a:t>
            </a:r>
            <a:r>
              <a:rPr sz="1809" spc="-71" dirty="0">
                <a:solidFill>
                  <a:srgbClr val="0000FF"/>
                </a:solidFill>
                <a:latin typeface="Palatino Linotype"/>
                <a:cs typeface="Palatino Linotype"/>
              </a:rPr>
              <a:t>Mg</a:t>
            </a:r>
            <a:endParaRPr sz="1809" dirty="0">
              <a:solidFill>
                <a:srgbClr val="0000FF"/>
              </a:solidFill>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31" dirty="0">
                <a:solidFill>
                  <a:srgbClr val="0000FF"/>
                </a:solidFill>
                <a:latin typeface="Palatino Linotype"/>
                <a:cs typeface="Palatino Linotype"/>
              </a:rPr>
              <a:t>F</a:t>
            </a:r>
            <a:r>
              <a:rPr sz="1809" spc="-26" dirty="0">
                <a:solidFill>
                  <a:srgbClr val="0000FF"/>
                </a:solidFill>
                <a:latin typeface="Palatino Linotype"/>
                <a:cs typeface="Palatino Linotype"/>
              </a:rPr>
              <a:t>e</a:t>
            </a:r>
            <a:r>
              <a:rPr sz="1809" spc="-4" dirty="0">
                <a:solidFill>
                  <a:srgbClr val="0000FF"/>
                </a:solidFill>
                <a:latin typeface="Palatino Linotype"/>
                <a:cs typeface="Palatino Linotype"/>
              </a:rPr>
              <a:t> </a:t>
            </a:r>
            <a:r>
              <a:rPr sz="1809" spc="-66" dirty="0">
                <a:solidFill>
                  <a:srgbClr val="0000FF"/>
                </a:solidFill>
                <a:latin typeface="Palatino Linotype"/>
                <a:cs typeface="Palatino Linotype"/>
              </a:rPr>
              <a:t>l</a:t>
            </a:r>
            <a:r>
              <a:rPr sz="1809" spc="-22" dirty="0">
                <a:solidFill>
                  <a:srgbClr val="0000FF"/>
                </a:solidFill>
                <a:latin typeface="Times New Roman"/>
                <a:cs typeface="Times New Roman"/>
              </a:rPr>
              <a:t>í</a:t>
            </a:r>
            <a:r>
              <a:rPr sz="1809" spc="-79" dirty="0">
                <a:solidFill>
                  <a:srgbClr val="0000FF"/>
                </a:solidFill>
                <a:latin typeface="Palatino Linotype"/>
                <a:cs typeface="Palatino Linotype"/>
              </a:rPr>
              <a:t>quido</a:t>
            </a:r>
            <a:endParaRPr sz="1809" dirty="0">
              <a:solidFill>
                <a:srgbClr val="0000FF"/>
              </a:solidFill>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53" dirty="0">
                <a:solidFill>
                  <a:srgbClr val="0000FF"/>
                </a:solidFill>
                <a:latin typeface="Palatino Linotype"/>
                <a:cs typeface="Palatino Linotype"/>
              </a:rPr>
              <a:t>aleaci</a:t>
            </a:r>
            <a:r>
              <a:rPr sz="1809" spc="53" dirty="0">
                <a:solidFill>
                  <a:srgbClr val="0000FF"/>
                </a:solidFill>
                <a:latin typeface="Times New Roman"/>
                <a:cs typeface="Times New Roman"/>
              </a:rPr>
              <a:t>ó</a:t>
            </a:r>
            <a:r>
              <a:rPr sz="1809" spc="-75" dirty="0">
                <a:solidFill>
                  <a:srgbClr val="0000FF"/>
                </a:solidFill>
                <a:latin typeface="Palatino Linotype"/>
                <a:cs typeface="Palatino Linotype"/>
              </a:rPr>
              <a:t>n</a:t>
            </a:r>
            <a:r>
              <a:rPr sz="1809" spc="-4" dirty="0">
                <a:solidFill>
                  <a:srgbClr val="0000FF"/>
                </a:solidFill>
                <a:latin typeface="Palatino Linotype"/>
                <a:cs typeface="Palatino Linotype"/>
              </a:rPr>
              <a:t> </a:t>
            </a:r>
            <a:r>
              <a:rPr sz="1809" spc="-88" dirty="0">
                <a:solidFill>
                  <a:srgbClr val="0000FF"/>
                </a:solidFill>
                <a:latin typeface="Palatino Linotype"/>
                <a:cs typeface="Palatino Linotype"/>
              </a:rPr>
              <a:t>s</a:t>
            </a:r>
            <a:r>
              <a:rPr sz="1809" spc="53" dirty="0">
                <a:solidFill>
                  <a:srgbClr val="0000FF"/>
                </a:solidFill>
                <a:latin typeface="Times New Roman"/>
                <a:cs typeface="Times New Roman"/>
              </a:rPr>
              <a:t>ó</a:t>
            </a:r>
            <a:r>
              <a:rPr sz="1809" spc="-88" dirty="0">
                <a:solidFill>
                  <a:srgbClr val="0000FF"/>
                </a:solidFill>
                <a:latin typeface="Palatino Linotype"/>
                <a:cs typeface="Palatino Linotype"/>
              </a:rPr>
              <a:t>lida</a:t>
            </a:r>
            <a:r>
              <a:rPr sz="1809" spc="-4" dirty="0">
                <a:solidFill>
                  <a:srgbClr val="0000FF"/>
                </a:solidFill>
                <a:latin typeface="Palatino Linotype"/>
                <a:cs typeface="Palatino Linotype"/>
              </a:rPr>
              <a:t> </a:t>
            </a:r>
            <a:r>
              <a:rPr sz="1809" spc="-31" dirty="0">
                <a:solidFill>
                  <a:srgbClr val="0000FF"/>
                </a:solidFill>
                <a:latin typeface="Palatino Linotype"/>
                <a:cs typeface="Palatino Linotype"/>
              </a:rPr>
              <a:t>F</a:t>
            </a:r>
            <a:r>
              <a:rPr sz="1809" spc="-26" dirty="0">
                <a:solidFill>
                  <a:srgbClr val="0000FF"/>
                </a:solidFill>
                <a:latin typeface="Palatino Linotype"/>
                <a:cs typeface="Palatino Linotype"/>
              </a:rPr>
              <a:t>e</a:t>
            </a:r>
            <a:r>
              <a:rPr sz="1809" spc="-22" dirty="0">
                <a:solidFill>
                  <a:srgbClr val="0000FF"/>
                </a:solidFill>
                <a:latin typeface="Times New Roman"/>
                <a:cs typeface="Times New Roman"/>
              </a:rPr>
              <a:t>-</a:t>
            </a:r>
            <a:r>
              <a:rPr sz="1809" spc="-49" dirty="0">
                <a:solidFill>
                  <a:srgbClr val="0000FF"/>
                </a:solidFill>
                <a:latin typeface="Palatino Linotype"/>
                <a:cs typeface="Palatino Linotype"/>
              </a:rPr>
              <a:t>N</a:t>
            </a:r>
            <a:r>
              <a:rPr sz="1809" spc="-26" dirty="0">
                <a:solidFill>
                  <a:srgbClr val="0000FF"/>
                </a:solidFill>
                <a:latin typeface="Palatino Linotype"/>
                <a:cs typeface="Palatino Linotype"/>
              </a:rPr>
              <a:t>i</a:t>
            </a:r>
            <a:endParaRPr sz="1809" dirty="0">
              <a:solidFill>
                <a:srgbClr val="0000FF"/>
              </a:solidFill>
              <a:latin typeface="Palatino Linotype"/>
              <a:cs typeface="Palatino Linotype"/>
            </a:endParaRPr>
          </a:p>
        </p:txBody>
      </p:sp>
    </p:spTree>
    <p:extLst>
      <p:ext uri="{BB962C8B-B14F-4D97-AF65-F5344CB8AC3E}">
        <p14:creationId xmlns:p14="http://schemas.microsoft.com/office/powerpoint/2010/main" val="9366175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08665A3E-F148-4636-8939-801EAE9B7DCB}"/>
              </a:ext>
            </a:extLst>
          </p:cNvPr>
          <p:cNvSpPr txBox="1"/>
          <p:nvPr/>
        </p:nvSpPr>
        <p:spPr>
          <a:xfrm>
            <a:off x="3575051" y="509588"/>
            <a:ext cx="4422775" cy="596900"/>
          </a:xfrm>
          <a:prstGeom prst="rect">
            <a:avLst/>
          </a:prstGeom>
          <a:solidFill>
            <a:srgbClr val="FFFFFF"/>
          </a:solidFill>
        </p:spPr>
        <p:txBody>
          <a:bodyPr lIns="0" tIns="0" rIns="0" bIns="0">
            <a:spAutoFit/>
          </a:bodyPr>
          <a:lstStyle/>
          <a:p>
            <a:pPr marL="11206">
              <a:defRPr/>
            </a:pPr>
            <a:r>
              <a:rPr sz="3883" spc="-84" dirty="0">
                <a:latin typeface="Palatino Linotype"/>
                <a:cs typeface="Palatino Linotype"/>
              </a:rPr>
              <a:t>F</a:t>
            </a:r>
            <a:r>
              <a:rPr sz="3883" spc="-180" dirty="0">
                <a:latin typeface="Palatino Linotype"/>
                <a:cs typeface="Palatino Linotype"/>
              </a:rPr>
              <a:t>a</a:t>
            </a:r>
            <a:r>
              <a:rPr sz="3883" spc="-124" dirty="0">
                <a:latin typeface="Palatino Linotype"/>
                <a:cs typeface="Palatino Linotype"/>
              </a:rPr>
              <a:t>ses</a:t>
            </a:r>
            <a:r>
              <a:rPr sz="3883" spc="4" dirty="0">
                <a:latin typeface="Palatino Linotype"/>
                <a:cs typeface="Palatino Linotype"/>
              </a:rPr>
              <a:t> </a:t>
            </a:r>
            <a:r>
              <a:rPr sz="3883" spc="-371" dirty="0">
                <a:latin typeface="Palatino Linotype"/>
                <a:cs typeface="Palatino Linotype"/>
              </a:rPr>
              <a:t>y</a:t>
            </a:r>
            <a:r>
              <a:rPr sz="3883" spc="4" dirty="0">
                <a:latin typeface="Palatino Linotype"/>
                <a:cs typeface="Palatino Linotype"/>
              </a:rPr>
              <a:t> </a:t>
            </a:r>
            <a:r>
              <a:rPr sz="3883" spc="26" dirty="0">
                <a:latin typeface="Palatino Linotype"/>
                <a:cs typeface="Palatino Linotype"/>
              </a:rPr>
              <a:t>c</a:t>
            </a:r>
            <a:r>
              <a:rPr sz="3883" spc="-71" dirty="0">
                <a:latin typeface="Palatino Linotype"/>
                <a:cs typeface="Palatino Linotype"/>
              </a:rPr>
              <a:t>omponen</a:t>
            </a:r>
            <a:r>
              <a:rPr sz="3883" spc="-101" dirty="0">
                <a:latin typeface="Palatino Linotype"/>
                <a:cs typeface="Palatino Linotype"/>
              </a:rPr>
              <a:t>t</a:t>
            </a:r>
            <a:r>
              <a:rPr sz="3883" spc="-106" dirty="0">
                <a:latin typeface="Palatino Linotype"/>
                <a:cs typeface="Palatino Linotype"/>
              </a:rPr>
              <a:t>es</a:t>
            </a:r>
            <a:endParaRPr sz="3883" dirty="0">
              <a:latin typeface="Palatino Linotype"/>
              <a:cs typeface="Palatino Linotype"/>
            </a:endParaRPr>
          </a:p>
        </p:txBody>
      </p:sp>
      <p:sp>
        <p:nvSpPr>
          <p:cNvPr id="38915" name="object 4">
            <a:extLst>
              <a:ext uri="{FF2B5EF4-FFF2-40B4-BE49-F238E27FC236}">
                <a16:creationId xmlns:a16="http://schemas.microsoft.com/office/drawing/2014/main" id="{C7303021-EE3F-42EF-B9EB-9932ED18787D}"/>
              </a:ext>
            </a:extLst>
          </p:cNvPr>
          <p:cNvSpPr>
            <a:spLocks noChangeArrowheads="1"/>
          </p:cNvSpPr>
          <p:nvPr/>
        </p:nvSpPr>
        <p:spPr bwMode="auto">
          <a:xfrm>
            <a:off x="418385" y="2709887"/>
            <a:ext cx="2471737" cy="2446337"/>
          </a:xfrm>
          <a:prstGeom prst="rect">
            <a:avLst/>
          </a:prstGeom>
          <a:blipFill dpi="0" rotWithShape="1">
            <a:blip r:embed="rId3"/>
            <a:srcRect/>
            <a:stretch>
              <a:fillRect/>
            </a:stretch>
          </a:blipFill>
          <a:ln w="9525">
            <a:solidFill>
              <a:srgbClr val="000000"/>
            </a:solidFill>
            <a:miter lim="800000"/>
            <a:headEnd/>
            <a:tailEnd/>
          </a:ln>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p>
        </p:txBody>
      </p:sp>
      <p:sp>
        <p:nvSpPr>
          <p:cNvPr id="9" name="object 9">
            <a:extLst>
              <a:ext uri="{FF2B5EF4-FFF2-40B4-BE49-F238E27FC236}">
                <a16:creationId xmlns:a16="http://schemas.microsoft.com/office/drawing/2014/main" id="{D6B54BB2-7C4D-4C91-91C5-F25469DE3F6B}"/>
              </a:ext>
            </a:extLst>
          </p:cNvPr>
          <p:cNvSpPr txBox="1"/>
          <p:nvPr/>
        </p:nvSpPr>
        <p:spPr>
          <a:xfrm>
            <a:off x="8832304" y="2204864"/>
            <a:ext cx="1492250" cy="1112838"/>
          </a:xfrm>
          <a:prstGeom prst="rect">
            <a:avLst/>
          </a:prstGeom>
          <a:solidFill>
            <a:schemeClr val="bg1"/>
          </a:solidFill>
          <a:ln>
            <a:solidFill>
              <a:schemeClr val="tx1"/>
            </a:solidFill>
          </a:ln>
        </p:spPr>
        <p:txBody>
          <a:bodyPr lIns="0" tIns="0" rIns="0" bIns="0">
            <a:spAutoFit/>
          </a:bodyPr>
          <a:lstStyle/>
          <a:p>
            <a:pPr marL="11206">
              <a:defRPr/>
            </a:pPr>
            <a:r>
              <a:rPr sz="1809" spc="-53" dirty="0">
                <a:latin typeface="Palatino Linotype"/>
                <a:cs typeface="Palatino Linotype"/>
              </a:rPr>
              <a:t>F</a:t>
            </a:r>
            <a:r>
              <a:rPr sz="1809" spc="-93" dirty="0">
                <a:latin typeface="Palatino Linotype"/>
                <a:cs typeface="Palatino Linotype"/>
              </a:rPr>
              <a:t>a</a:t>
            </a:r>
            <a:r>
              <a:rPr sz="1809" spc="-53" dirty="0">
                <a:latin typeface="Palatino Linotype"/>
                <a:cs typeface="Palatino Linotype"/>
              </a:rPr>
              <a:t>ses:</a:t>
            </a:r>
            <a:endParaRPr sz="1809" dirty="0">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66" dirty="0">
                <a:latin typeface="Palatino Linotype"/>
                <a:cs typeface="Palatino Linotype"/>
              </a:rPr>
              <a:t>olivino</a:t>
            </a:r>
            <a:endParaRPr sz="1809" dirty="0">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40" dirty="0">
                <a:latin typeface="Palatino Linotype"/>
                <a:cs typeface="Palatino Linotype"/>
              </a:rPr>
              <a:t>o</a:t>
            </a:r>
            <a:r>
              <a:rPr sz="1809" spc="-13" dirty="0">
                <a:latin typeface="Palatino Linotype"/>
                <a:cs typeface="Palatino Linotype"/>
              </a:rPr>
              <a:t>r</a:t>
            </a:r>
            <a:r>
              <a:rPr sz="1809" spc="40" dirty="0">
                <a:latin typeface="Palatino Linotype"/>
                <a:cs typeface="Palatino Linotype"/>
              </a:rPr>
              <a:t>t</a:t>
            </a:r>
            <a:r>
              <a:rPr sz="1809" spc="-44" dirty="0">
                <a:latin typeface="Palatino Linotype"/>
                <a:cs typeface="Palatino Linotype"/>
              </a:rPr>
              <a:t>opir</a:t>
            </a:r>
            <a:r>
              <a:rPr sz="1809" spc="-71" dirty="0">
                <a:latin typeface="Palatino Linotype"/>
                <a:cs typeface="Palatino Linotype"/>
              </a:rPr>
              <a:t>o</a:t>
            </a:r>
            <a:r>
              <a:rPr sz="1809" spc="-49" dirty="0">
                <a:latin typeface="Palatino Linotype"/>
                <a:cs typeface="Palatino Linotype"/>
              </a:rPr>
              <a:t>xeno</a:t>
            </a:r>
            <a:endParaRPr sz="1809" dirty="0">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40" dirty="0">
                <a:latin typeface="Palatino Linotype"/>
                <a:cs typeface="Palatino Linotype"/>
              </a:rPr>
              <a:t>clinopir</a:t>
            </a:r>
            <a:r>
              <a:rPr sz="1809" spc="-71" dirty="0">
                <a:latin typeface="Palatino Linotype"/>
                <a:cs typeface="Palatino Linotype"/>
              </a:rPr>
              <a:t>o</a:t>
            </a:r>
            <a:r>
              <a:rPr sz="1809" spc="-49" dirty="0">
                <a:latin typeface="Palatino Linotype"/>
                <a:cs typeface="Palatino Linotype"/>
              </a:rPr>
              <a:t>xeno</a:t>
            </a:r>
            <a:endParaRPr sz="1809" dirty="0">
              <a:latin typeface="Palatino Linotype"/>
              <a:cs typeface="Palatino Linotype"/>
            </a:endParaRPr>
          </a:p>
        </p:txBody>
      </p:sp>
      <p:sp>
        <p:nvSpPr>
          <p:cNvPr id="15" name="object 15">
            <a:extLst>
              <a:ext uri="{FF2B5EF4-FFF2-40B4-BE49-F238E27FC236}">
                <a16:creationId xmlns:a16="http://schemas.microsoft.com/office/drawing/2014/main" id="{8E6A782C-6823-4FB0-A3F7-AAB37AD66AE4}"/>
              </a:ext>
            </a:extLst>
          </p:cNvPr>
          <p:cNvSpPr txBox="1"/>
          <p:nvPr/>
        </p:nvSpPr>
        <p:spPr>
          <a:xfrm>
            <a:off x="8904312" y="4221088"/>
            <a:ext cx="1439863" cy="1392237"/>
          </a:xfrm>
          <a:prstGeom prst="rect">
            <a:avLst/>
          </a:prstGeom>
          <a:solidFill>
            <a:schemeClr val="bg1"/>
          </a:solidFill>
          <a:ln>
            <a:solidFill>
              <a:schemeClr val="tx1"/>
            </a:solidFill>
          </a:ln>
        </p:spPr>
        <p:txBody>
          <a:bodyPr lIns="0" tIns="0" rIns="0" bIns="0">
            <a:spAutoFit/>
          </a:bodyPr>
          <a:lstStyle/>
          <a:p>
            <a:pPr marL="11206">
              <a:defRPr/>
            </a:pPr>
            <a:r>
              <a:rPr sz="1809" spc="-49" dirty="0">
                <a:latin typeface="Palatino Linotype"/>
                <a:cs typeface="Palatino Linotype"/>
              </a:rPr>
              <a:t>Componen</a:t>
            </a:r>
            <a:r>
              <a:rPr sz="1809" spc="-57" dirty="0">
                <a:latin typeface="Palatino Linotype"/>
                <a:cs typeface="Palatino Linotype"/>
              </a:rPr>
              <a:t>t</a:t>
            </a:r>
            <a:r>
              <a:rPr sz="1809" spc="-44" dirty="0">
                <a:latin typeface="Palatino Linotype"/>
                <a:cs typeface="Palatino Linotype"/>
              </a:rPr>
              <a:t>es:</a:t>
            </a:r>
            <a:endParaRPr sz="1809" dirty="0">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31" dirty="0">
                <a:latin typeface="Palatino Linotype"/>
                <a:cs typeface="Palatino Linotype"/>
              </a:rPr>
              <a:t>SiO</a:t>
            </a:r>
            <a:r>
              <a:rPr sz="1809" spc="-31" baseline="-25000" dirty="0">
                <a:latin typeface="Palatino Linotype"/>
                <a:cs typeface="Palatino Linotype"/>
              </a:rPr>
              <a:t>2</a:t>
            </a:r>
            <a:endParaRPr sz="1809" baseline="-25000" dirty="0">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31" dirty="0">
                <a:latin typeface="Palatino Linotype"/>
                <a:cs typeface="Palatino Linotype"/>
              </a:rPr>
              <a:t>MgO</a:t>
            </a:r>
            <a:endParaRPr sz="1809" dirty="0">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31" dirty="0">
                <a:latin typeface="Palatino Linotype"/>
                <a:cs typeface="Palatino Linotype"/>
              </a:rPr>
              <a:t>F</a:t>
            </a:r>
            <a:r>
              <a:rPr sz="1809" spc="9" dirty="0">
                <a:latin typeface="Palatino Linotype"/>
                <a:cs typeface="Palatino Linotype"/>
              </a:rPr>
              <a:t>eO</a:t>
            </a:r>
            <a:endParaRPr sz="1809" dirty="0">
              <a:latin typeface="Palatino Linotype"/>
              <a:cs typeface="Palatino Linotype"/>
            </a:endParaRPr>
          </a:p>
          <a:p>
            <a:pPr marL="142883" indent="-131676">
              <a:spcBef>
                <a:spcPts val="22"/>
              </a:spcBef>
              <a:buClr>
                <a:srgbClr val="56533A"/>
              </a:buClr>
              <a:buFont typeface="Times New Roman"/>
              <a:buChar char="-"/>
              <a:tabLst>
                <a:tab pos="143443" algn="l"/>
              </a:tabLst>
              <a:defRPr/>
            </a:pPr>
            <a:r>
              <a:rPr sz="1809" spc="13" dirty="0">
                <a:latin typeface="Palatino Linotype"/>
                <a:cs typeface="Palatino Linotype"/>
              </a:rPr>
              <a:t>C</a:t>
            </a:r>
            <a:r>
              <a:rPr sz="1809" spc="-26" dirty="0">
                <a:latin typeface="Palatino Linotype"/>
                <a:cs typeface="Palatino Linotype"/>
              </a:rPr>
              <a:t>aO</a:t>
            </a:r>
            <a:endParaRPr sz="1809" dirty="0">
              <a:latin typeface="Palatino Linotype"/>
              <a:cs typeface="Palatino Linotype"/>
            </a:endParaRPr>
          </a:p>
        </p:txBody>
      </p:sp>
      <p:sp>
        <p:nvSpPr>
          <p:cNvPr id="38919" name="object 17">
            <a:extLst>
              <a:ext uri="{FF2B5EF4-FFF2-40B4-BE49-F238E27FC236}">
                <a16:creationId xmlns:a16="http://schemas.microsoft.com/office/drawing/2014/main" id="{83537569-67E2-4E06-B842-D0DEE02BE94B}"/>
              </a:ext>
            </a:extLst>
          </p:cNvPr>
          <p:cNvSpPr>
            <a:spLocks noChangeArrowheads="1"/>
          </p:cNvSpPr>
          <p:nvPr/>
        </p:nvSpPr>
        <p:spPr bwMode="auto">
          <a:xfrm>
            <a:off x="3503712" y="2204864"/>
            <a:ext cx="5040560" cy="3456384"/>
          </a:xfrm>
          <a:prstGeom prst="rect">
            <a:avLst/>
          </a:prstGeom>
          <a:blipFill dpi="0" rotWithShape="1">
            <a:blip r:embed="rId4"/>
            <a:srcRect/>
            <a:stretch>
              <a:fillRect/>
            </a:stretch>
          </a:blipFill>
          <a:ln w="9525">
            <a:solidFill>
              <a:srgbClr val="000000"/>
            </a:solidFill>
            <a:miter lim="800000"/>
            <a:headEnd/>
            <a:tailEnd/>
          </a:ln>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p>
        </p:txBody>
      </p:sp>
    </p:spTree>
    <p:extLst>
      <p:ext uri="{BB962C8B-B14F-4D97-AF65-F5344CB8AC3E}">
        <p14:creationId xmlns:p14="http://schemas.microsoft.com/office/powerpoint/2010/main" val="3497828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6018" name="Rectangle 2">
            <a:extLst>
              <a:ext uri="{FF2B5EF4-FFF2-40B4-BE49-F238E27FC236}">
                <a16:creationId xmlns:a16="http://schemas.microsoft.com/office/drawing/2014/main" id="{A1680D30-E562-4832-802C-582C55D7245F}"/>
              </a:ext>
            </a:extLst>
          </p:cNvPr>
          <p:cNvSpPr>
            <a:spLocks noGrp="1" noChangeArrowheads="1"/>
          </p:cNvSpPr>
          <p:nvPr>
            <p:ph type="title"/>
          </p:nvPr>
        </p:nvSpPr>
        <p:spPr>
          <a:xfrm>
            <a:off x="3386891" y="827238"/>
            <a:ext cx="5467300" cy="627063"/>
          </a:xfrm>
          <a:solidFill>
            <a:srgbClr val="FFFFFF"/>
          </a:solidFill>
          <a:ln>
            <a:solidFill>
              <a:schemeClr val="tx1"/>
            </a:solidFill>
          </a:ln>
        </p:spPr>
        <p:txBody>
          <a:bodyPr>
            <a:normAutofit fontScale="90000"/>
          </a:bodyPr>
          <a:lstStyle/>
          <a:p>
            <a:pPr eaLnBrk="1" hangingPunct="1"/>
            <a:r>
              <a:rPr lang="it-IT" altLang="es-MX" sz="2800" b="1" dirty="0">
                <a:solidFill>
                  <a:srgbClr val="0000FF"/>
                </a:solidFill>
                <a:latin typeface="Times New Roman" panose="02020603050405020304" pitchFamily="18" charset="0"/>
                <a:cs typeface="Times New Roman" panose="02020603050405020304" pitchFamily="18" charset="0"/>
              </a:rPr>
              <a:t>Estado de un sistema termodinámico</a:t>
            </a:r>
          </a:p>
        </p:txBody>
      </p:sp>
      <p:sp>
        <p:nvSpPr>
          <p:cNvPr id="726019" name="Rectangle 3">
            <a:extLst>
              <a:ext uri="{FF2B5EF4-FFF2-40B4-BE49-F238E27FC236}">
                <a16:creationId xmlns:a16="http://schemas.microsoft.com/office/drawing/2014/main" id="{3948941A-128C-4CB4-A1A6-02A3DDF2BE91}"/>
              </a:ext>
            </a:extLst>
          </p:cNvPr>
          <p:cNvSpPr>
            <a:spLocks noGrp="1" noChangeArrowheads="1"/>
          </p:cNvSpPr>
          <p:nvPr>
            <p:ph type="body" idx="1"/>
          </p:nvPr>
        </p:nvSpPr>
        <p:spPr>
          <a:xfrm>
            <a:off x="623581" y="2016351"/>
            <a:ext cx="10993921" cy="3480324"/>
          </a:xfrm>
          <a:solidFill>
            <a:srgbClr val="FFFFFF"/>
          </a:solidFill>
          <a:ln>
            <a:solidFill>
              <a:schemeClr val="tx1"/>
            </a:solidFill>
          </a:ln>
        </p:spPr>
        <p:txBody>
          <a:bodyPr>
            <a:noAutofit/>
          </a:bodyPr>
          <a:lstStyle/>
          <a:p>
            <a:pPr algn="just" eaLnBrk="1" hangingPunct="1">
              <a:lnSpc>
                <a:spcPct val="125000"/>
              </a:lnSpc>
              <a:spcBef>
                <a:spcPct val="50000"/>
              </a:spcBef>
            </a:pPr>
            <a:r>
              <a:rPr lang="it-IT" altLang="es-MX" sz="2200" b="1" dirty="0">
                <a:solidFill>
                  <a:srgbClr val="0000FF"/>
                </a:solidFill>
                <a:latin typeface="Times New Roman" panose="02020603050405020304" pitchFamily="18" charset="0"/>
                <a:cs typeface="Times New Roman" panose="02020603050405020304" pitchFamily="18" charset="0"/>
              </a:rPr>
              <a:t>El ESTADO de una sustancia </a:t>
            </a:r>
            <a:r>
              <a:rPr lang="it-IT" altLang="es-MX" sz="2200" b="1" i="1" dirty="0">
                <a:solidFill>
                  <a:srgbClr val="FF0000"/>
                </a:solidFill>
                <a:latin typeface="Times New Roman" panose="02020603050405020304" pitchFamily="18" charset="0"/>
                <a:cs typeface="Times New Roman" panose="02020603050405020304" pitchFamily="18" charset="0"/>
              </a:rPr>
              <a:t>viene definido por el valor de  sus propiedades físicas</a:t>
            </a:r>
            <a:r>
              <a:rPr lang="it-IT" altLang="es-MX" sz="2200" b="1" dirty="0">
                <a:solidFill>
                  <a:srgbClr val="FF0000"/>
                </a:solidFill>
                <a:latin typeface="Times New Roman" panose="02020603050405020304" pitchFamily="18" charset="0"/>
                <a:cs typeface="Times New Roman" panose="02020603050405020304" pitchFamily="18" charset="0"/>
              </a:rPr>
              <a:t>. </a:t>
            </a:r>
            <a:r>
              <a:rPr lang="it-IT" altLang="es-MX" sz="2200" b="1" i="1" dirty="0">
                <a:solidFill>
                  <a:srgbClr val="FF0000"/>
                </a:solidFill>
                <a:latin typeface="Times New Roman" panose="02020603050405020304" pitchFamily="18" charset="0"/>
                <a:cs typeface="Times New Roman" panose="02020603050405020304" pitchFamily="18" charset="0"/>
              </a:rPr>
              <a:t>P, T, </a:t>
            </a:r>
            <a:r>
              <a:rPr lang="el-GR" altLang="es-MX" sz="2200" b="1" i="1" dirty="0">
                <a:solidFill>
                  <a:srgbClr val="FF0000"/>
                </a:solidFill>
                <a:latin typeface="Times New Roman" panose="02020603050405020304" pitchFamily="18" charset="0"/>
                <a:cs typeface="Times New Roman" panose="02020603050405020304" pitchFamily="18" charset="0"/>
              </a:rPr>
              <a:t>ρ</a:t>
            </a:r>
            <a:r>
              <a:rPr lang="es-MX" altLang="es-MX" sz="2200" b="1" i="1" dirty="0">
                <a:solidFill>
                  <a:srgbClr val="FF0000"/>
                </a:solidFill>
                <a:latin typeface="Times New Roman" panose="02020603050405020304" pitchFamily="18" charset="0"/>
                <a:cs typeface="Times New Roman" panose="02020603050405020304" pitchFamily="18" charset="0"/>
              </a:rPr>
              <a:t>, V</a:t>
            </a:r>
            <a:r>
              <a:rPr lang="es-MX" altLang="es-MX" sz="2200" b="1" dirty="0">
                <a:solidFill>
                  <a:srgbClr val="FF0000"/>
                </a:solidFill>
                <a:latin typeface="Times New Roman" panose="02020603050405020304" pitchFamily="18" charset="0"/>
                <a:cs typeface="Times New Roman" panose="02020603050405020304" pitchFamily="18" charset="0"/>
              </a:rPr>
              <a:t>, etc</a:t>
            </a:r>
            <a:r>
              <a:rPr lang="es-MX" altLang="es-MX" sz="2200" b="1" dirty="0">
                <a:solidFill>
                  <a:srgbClr val="FFFF66"/>
                </a:solidFill>
                <a:latin typeface="Times New Roman" panose="02020603050405020304" pitchFamily="18" charset="0"/>
                <a:cs typeface="Times New Roman" panose="02020603050405020304" pitchFamily="18" charset="0"/>
              </a:rPr>
              <a:t>.</a:t>
            </a:r>
            <a:endParaRPr lang="it-IT" altLang="es-MX" sz="2200" b="1" dirty="0">
              <a:solidFill>
                <a:srgbClr val="FFFF66"/>
              </a:solidFill>
              <a:latin typeface="Times New Roman" panose="02020603050405020304" pitchFamily="18" charset="0"/>
              <a:cs typeface="Times New Roman" panose="02020603050405020304" pitchFamily="18" charset="0"/>
            </a:endParaRPr>
          </a:p>
          <a:p>
            <a:pPr algn="just" eaLnBrk="1" hangingPunct="1">
              <a:lnSpc>
                <a:spcPct val="125000"/>
              </a:lnSpc>
              <a:spcBef>
                <a:spcPct val="50000"/>
              </a:spcBef>
            </a:pPr>
            <a:r>
              <a:rPr lang="es-ES" altLang="es-MX" sz="2200" b="1" dirty="0">
                <a:solidFill>
                  <a:srgbClr val="0000FF"/>
                </a:solidFill>
                <a:latin typeface="Times New Roman" panose="02020603050405020304" pitchFamily="18" charset="0"/>
                <a:cs typeface="Times New Roman" panose="02020603050405020304" pitchFamily="18" charset="0"/>
              </a:rPr>
              <a:t>El conocimiento empírico  nos dice que</a:t>
            </a:r>
            <a:r>
              <a:rPr lang="es-ES" altLang="es-MX" sz="2200" b="1" dirty="0">
                <a:solidFill>
                  <a:schemeClr val="bg1"/>
                </a:solidFill>
                <a:latin typeface="Times New Roman" panose="02020603050405020304" pitchFamily="18" charset="0"/>
                <a:cs typeface="Times New Roman" panose="02020603050405020304" pitchFamily="18" charset="0"/>
              </a:rPr>
              <a:t> </a:t>
            </a:r>
            <a:r>
              <a:rPr lang="es-ES" altLang="es-MX" sz="2200" b="1" i="1" u="sng" dirty="0">
                <a:solidFill>
                  <a:srgbClr val="FF0000"/>
                </a:solidFill>
                <a:latin typeface="Times New Roman" panose="02020603050405020304" pitchFamily="18" charset="0"/>
                <a:cs typeface="Times New Roman" panose="02020603050405020304" pitchFamily="18" charset="0"/>
              </a:rPr>
              <a:t>no</a:t>
            </a:r>
            <a:r>
              <a:rPr lang="es-ES" altLang="es-MX" sz="2200" b="1" dirty="0">
                <a:solidFill>
                  <a:schemeClr val="bg1"/>
                </a:solidFill>
                <a:latin typeface="Times New Roman" panose="02020603050405020304" pitchFamily="18" charset="0"/>
                <a:cs typeface="Times New Roman" panose="02020603050405020304" pitchFamily="18" charset="0"/>
              </a:rPr>
              <a:t> </a:t>
            </a:r>
            <a:r>
              <a:rPr lang="es-ES" altLang="es-MX" sz="2200" b="1" dirty="0">
                <a:solidFill>
                  <a:srgbClr val="0000FF"/>
                </a:solidFill>
                <a:latin typeface="Times New Roman" panose="02020603050405020304" pitchFamily="18" charset="0"/>
                <a:cs typeface="Times New Roman" panose="02020603050405020304" pitchFamily="18" charset="0"/>
              </a:rPr>
              <a:t>todas las magnitudes termodinámicas</a:t>
            </a:r>
            <a:r>
              <a:rPr lang="es-ES" altLang="es-MX" sz="2200" b="1" dirty="0">
                <a:solidFill>
                  <a:schemeClr val="bg1"/>
                </a:solidFill>
                <a:latin typeface="Times New Roman" panose="02020603050405020304" pitchFamily="18" charset="0"/>
                <a:cs typeface="Times New Roman" panose="02020603050405020304" pitchFamily="18" charset="0"/>
              </a:rPr>
              <a:t> </a:t>
            </a:r>
            <a:r>
              <a:rPr lang="es-ES" altLang="es-MX" sz="2200" b="1" i="1" u="sng" dirty="0">
                <a:solidFill>
                  <a:srgbClr val="FF0000"/>
                </a:solidFill>
                <a:latin typeface="Times New Roman" panose="02020603050405020304" pitchFamily="18" charset="0"/>
                <a:cs typeface="Times New Roman" panose="02020603050405020304" pitchFamily="18" charset="0"/>
              </a:rPr>
              <a:t>son independientes</a:t>
            </a:r>
            <a:r>
              <a:rPr lang="es-ES" altLang="es-MX" sz="2200" b="1" dirty="0">
                <a:solidFill>
                  <a:srgbClr val="FF0000"/>
                </a:solidFill>
                <a:latin typeface="Times New Roman" panose="02020603050405020304" pitchFamily="18" charset="0"/>
                <a:cs typeface="Times New Roman" panose="02020603050405020304" pitchFamily="18" charset="0"/>
              </a:rPr>
              <a:t>.</a:t>
            </a:r>
            <a:endParaRPr lang="es-ES" altLang="es-MX" sz="2200" b="1" dirty="0">
              <a:solidFill>
                <a:srgbClr val="FFFF66"/>
              </a:solidFill>
              <a:latin typeface="Times New Roman" panose="02020603050405020304" pitchFamily="18" charset="0"/>
              <a:cs typeface="Times New Roman" panose="02020603050405020304" pitchFamily="18" charset="0"/>
            </a:endParaRPr>
          </a:p>
          <a:p>
            <a:pPr algn="just" eaLnBrk="1" hangingPunct="1">
              <a:lnSpc>
                <a:spcPct val="125000"/>
              </a:lnSpc>
              <a:spcBef>
                <a:spcPct val="50000"/>
              </a:spcBef>
            </a:pPr>
            <a:r>
              <a:rPr lang="it-IT" altLang="es-MX" sz="2200" b="1" dirty="0">
                <a:solidFill>
                  <a:srgbClr val="0000FF"/>
                </a:solidFill>
                <a:latin typeface="Times New Roman" panose="02020603050405020304" pitchFamily="18" charset="0"/>
                <a:cs typeface="Times New Roman" panose="02020603050405020304" pitchFamily="18" charset="0"/>
              </a:rPr>
              <a:t>El ESTADO termodinámico de un sistema </a:t>
            </a:r>
            <a:r>
              <a:rPr lang="it-IT" altLang="es-MX" sz="2200" b="1" i="1" dirty="0">
                <a:solidFill>
                  <a:srgbClr val="FF0000"/>
                </a:solidFill>
                <a:latin typeface="Times New Roman" panose="02020603050405020304" pitchFamily="18" charset="0"/>
                <a:cs typeface="Times New Roman" panose="02020603050405020304" pitchFamily="18" charset="0"/>
              </a:rPr>
              <a:t>se define especificando el valor del número mínimo de magnitudes físicas macroscópicas a partir del cual el resto de las las magnitudes del sistema quedan determinadas</a:t>
            </a:r>
            <a:r>
              <a:rPr lang="it-IT" altLang="es-MX" sz="2200" b="1"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05652455"/>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26018"/>
                                        </p:tgtEl>
                                        <p:attrNameLst>
                                          <p:attrName>style.visibility</p:attrName>
                                        </p:attrNameLst>
                                      </p:cBhvr>
                                      <p:to>
                                        <p:strVal val="visible"/>
                                      </p:to>
                                    </p:set>
                                    <p:animEffect transition="in" filter="slide(fromBottom)">
                                      <p:cBhvr>
                                        <p:cTn id="7" dur="2000"/>
                                        <p:tgtEl>
                                          <p:spTgt spid="7260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726019">
                                            <p:txEl>
                                              <p:pRg st="0" end="0"/>
                                            </p:txEl>
                                          </p:spTgt>
                                        </p:tgtEl>
                                        <p:attrNameLst>
                                          <p:attrName>style.visibility</p:attrName>
                                        </p:attrNameLst>
                                      </p:cBhvr>
                                      <p:to>
                                        <p:strVal val="visible"/>
                                      </p:to>
                                    </p:set>
                                    <p:animEffect transition="in" filter="slide(fromBottom)">
                                      <p:cBhvr>
                                        <p:cTn id="12" dur="2000"/>
                                        <p:tgtEl>
                                          <p:spTgt spid="7260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726019">
                                            <p:txEl>
                                              <p:pRg st="1" end="1"/>
                                            </p:txEl>
                                          </p:spTgt>
                                        </p:tgtEl>
                                        <p:attrNameLst>
                                          <p:attrName>style.visibility</p:attrName>
                                        </p:attrNameLst>
                                      </p:cBhvr>
                                      <p:to>
                                        <p:strVal val="visible"/>
                                      </p:to>
                                    </p:set>
                                    <p:animEffect transition="in" filter="slide(fromBottom)">
                                      <p:cBhvr>
                                        <p:cTn id="17" dur="2000"/>
                                        <p:tgtEl>
                                          <p:spTgt spid="7260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nodeType="clickEffect">
                                  <p:stCondLst>
                                    <p:cond delay="0"/>
                                  </p:stCondLst>
                                  <p:childTnLst>
                                    <p:set>
                                      <p:cBhvr>
                                        <p:cTn id="21" dur="1" fill="hold">
                                          <p:stCondLst>
                                            <p:cond delay="0"/>
                                          </p:stCondLst>
                                        </p:cTn>
                                        <p:tgtEl>
                                          <p:spTgt spid="726019">
                                            <p:txEl>
                                              <p:pRg st="2" end="2"/>
                                            </p:txEl>
                                          </p:spTgt>
                                        </p:tgtEl>
                                        <p:attrNameLst>
                                          <p:attrName>style.visibility</p:attrName>
                                        </p:attrNameLst>
                                      </p:cBhvr>
                                      <p:to>
                                        <p:strVal val="visible"/>
                                      </p:to>
                                    </p:set>
                                    <p:animEffect transition="in" filter="slide(fromBottom)">
                                      <p:cBhvr>
                                        <p:cTn id="22" dur="2000"/>
                                        <p:tgtEl>
                                          <p:spTgt spid="7260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6018"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9746" name="Rectangle 2">
            <a:extLst>
              <a:ext uri="{FF2B5EF4-FFF2-40B4-BE49-F238E27FC236}">
                <a16:creationId xmlns:a16="http://schemas.microsoft.com/office/drawing/2014/main" id="{21EF41E5-544A-459F-88DB-2A49503FD646}"/>
              </a:ext>
            </a:extLst>
          </p:cNvPr>
          <p:cNvSpPr>
            <a:spLocks noGrp="1" noChangeArrowheads="1"/>
          </p:cNvSpPr>
          <p:nvPr>
            <p:ph type="title"/>
          </p:nvPr>
        </p:nvSpPr>
        <p:spPr>
          <a:xfrm>
            <a:off x="3178957" y="1114774"/>
            <a:ext cx="5655909" cy="504825"/>
          </a:xfrm>
          <a:solidFill>
            <a:srgbClr val="FFFFFF"/>
          </a:solidFill>
        </p:spPr>
        <p:txBody>
          <a:bodyPr>
            <a:normAutofit fontScale="90000"/>
          </a:bodyPr>
          <a:lstStyle/>
          <a:p>
            <a:pPr eaLnBrk="1" hangingPunct="1"/>
            <a:r>
              <a:rPr lang="it-IT" altLang="es-MX" sz="2800" b="1" dirty="0">
                <a:solidFill>
                  <a:srgbClr val="0000FF"/>
                </a:solidFill>
                <a:latin typeface="Times New Roman" panose="02020603050405020304" pitchFamily="18" charset="0"/>
                <a:cs typeface="Times New Roman" panose="02020603050405020304" pitchFamily="18" charset="0"/>
              </a:rPr>
              <a:t>ECUACIÓN DE ESTADO: </a:t>
            </a:r>
            <a:r>
              <a:rPr lang="it-IT" altLang="es-MX" sz="2800" b="1" dirty="0">
                <a:latin typeface="Times New Roman" panose="02020603050405020304" pitchFamily="18" charset="0"/>
                <a:cs typeface="Times New Roman" panose="02020603050405020304" pitchFamily="18" charset="0"/>
              </a:rPr>
              <a:t>Definición</a:t>
            </a:r>
          </a:p>
        </p:txBody>
      </p:sp>
      <p:sp>
        <p:nvSpPr>
          <p:cNvPr id="799747" name="Rectangle 3">
            <a:extLst>
              <a:ext uri="{FF2B5EF4-FFF2-40B4-BE49-F238E27FC236}">
                <a16:creationId xmlns:a16="http://schemas.microsoft.com/office/drawing/2014/main" id="{3ED07BFC-9FB7-45D3-8729-F6AC4894BF0C}"/>
              </a:ext>
            </a:extLst>
          </p:cNvPr>
          <p:cNvSpPr>
            <a:spLocks noGrp="1" noChangeArrowheads="1"/>
          </p:cNvSpPr>
          <p:nvPr>
            <p:ph type="body" idx="1"/>
          </p:nvPr>
        </p:nvSpPr>
        <p:spPr>
          <a:xfrm>
            <a:off x="287677" y="1858166"/>
            <a:ext cx="11650894" cy="4419344"/>
          </a:xfrm>
          <a:solidFill>
            <a:srgbClr val="FFFFFF"/>
          </a:solidFill>
        </p:spPr>
        <p:txBody>
          <a:bodyPr>
            <a:noAutofit/>
          </a:bodyPr>
          <a:lstStyle/>
          <a:p>
            <a:pPr algn="just" eaLnBrk="1" hangingPunct="1">
              <a:lnSpc>
                <a:spcPct val="125000"/>
              </a:lnSpc>
              <a:spcBef>
                <a:spcPct val="50000"/>
              </a:spcBef>
            </a:pPr>
            <a:r>
              <a:rPr lang="es-MX" altLang="es-MX" sz="2000" b="1" dirty="0">
                <a:solidFill>
                  <a:srgbClr val="0000FF"/>
                </a:solidFill>
                <a:latin typeface="Times New Roman" panose="02020603050405020304" pitchFamily="18" charset="0"/>
                <a:cs typeface="Times New Roman" panose="02020603050405020304" pitchFamily="18" charset="0"/>
              </a:rPr>
              <a:t>La ECUACION DE ESTADO </a:t>
            </a:r>
            <a:r>
              <a:rPr lang="es-MX" altLang="es-MX" sz="2000" b="1" i="1" dirty="0">
                <a:solidFill>
                  <a:srgbClr val="FF0000"/>
                </a:solidFill>
                <a:latin typeface="Times New Roman" panose="02020603050405020304" pitchFamily="18" charset="0"/>
                <a:cs typeface="Times New Roman" panose="02020603050405020304" pitchFamily="18" charset="0"/>
              </a:rPr>
              <a:t>es una función que establece las relaciones entre el número mínimo de variables </a:t>
            </a:r>
            <a:r>
              <a:rPr lang="es-MX" altLang="es-MX" sz="2000" b="1" dirty="0">
                <a:solidFill>
                  <a:srgbClr val="0000FF"/>
                </a:solidFill>
                <a:latin typeface="Times New Roman" panose="02020603050405020304" pitchFamily="18" charset="0"/>
                <a:cs typeface="Times New Roman" panose="02020603050405020304" pitchFamily="18" charset="0"/>
              </a:rPr>
              <a:t>(</a:t>
            </a:r>
            <a:r>
              <a:rPr lang="es-MX" altLang="es-MX" sz="2000" i="1" dirty="0">
                <a:solidFill>
                  <a:srgbClr val="0000FF"/>
                </a:solidFill>
                <a:latin typeface="Times New Roman" panose="02020603050405020304" pitchFamily="18" charset="0"/>
                <a:cs typeface="Times New Roman" panose="02020603050405020304" pitchFamily="18" charset="0"/>
              </a:rPr>
              <a:t>concentración, temperatura, presión, etc.</a:t>
            </a:r>
            <a:r>
              <a:rPr lang="es-MX" altLang="es-MX" sz="2000" b="1" i="1" dirty="0">
                <a:solidFill>
                  <a:srgbClr val="0000FF"/>
                </a:solidFill>
                <a:latin typeface="Times New Roman" panose="02020603050405020304" pitchFamily="18" charset="0"/>
                <a:cs typeface="Times New Roman" panose="02020603050405020304" pitchFamily="18" charset="0"/>
              </a:rPr>
              <a:t>)</a:t>
            </a:r>
            <a:r>
              <a:rPr lang="es-MX" altLang="es-MX" sz="2000" b="1" i="1" dirty="0">
                <a:solidFill>
                  <a:srgbClr val="FF0000"/>
                </a:solidFill>
                <a:latin typeface="Times New Roman" panose="02020603050405020304" pitchFamily="18" charset="0"/>
                <a:cs typeface="Times New Roman" panose="02020603050405020304" pitchFamily="18" charset="0"/>
              </a:rPr>
              <a:t> que definen el estado del sistema y los valores o magnitudes posibles</a:t>
            </a:r>
            <a:r>
              <a:rPr lang="es-MX" altLang="es-MX" sz="2000" b="1" dirty="0">
                <a:solidFill>
                  <a:srgbClr val="FF0000"/>
                </a:solidFill>
                <a:latin typeface="Times New Roman" panose="02020603050405020304" pitchFamily="18" charset="0"/>
                <a:cs typeface="Times New Roman" panose="02020603050405020304" pitchFamily="18" charset="0"/>
              </a:rPr>
              <a:t> </a:t>
            </a:r>
            <a:r>
              <a:rPr lang="es-MX" altLang="es-MX" sz="2000" b="1" dirty="0">
                <a:solidFill>
                  <a:srgbClr val="0000FF"/>
                </a:solidFill>
                <a:latin typeface="Times New Roman" panose="02020603050405020304" pitchFamily="18" charset="0"/>
                <a:cs typeface="Times New Roman" panose="02020603050405020304" pitchFamily="18" charset="0"/>
              </a:rPr>
              <a:t>(</a:t>
            </a:r>
            <a:r>
              <a:rPr lang="es-MX" altLang="es-MX" sz="2000" i="1" dirty="0">
                <a:solidFill>
                  <a:srgbClr val="0000FF"/>
                </a:solidFill>
                <a:latin typeface="Times New Roman" panose="02020603050405020304" pitchFamily="18" charset="0"/>
                <a:cs typeface="Times New Roman" panose="02020603050405020304" pitchFamily="18" charset="0"/>
              </a:rPr>
              <a:t>2 m/L, 25 °C, 1 bar</a:t>
            </a:r>
            <a:r>
              <a:rPr lang="es-MX" altLang="es-MX" sz="2000" b="1" dirty="0">
                <a:solidFill>
                  <a:srgbClr val="0000FF"/>
                </a:solidFill>
                <a:latin typeface="Times New Roman" panose="02020603050405020304" pitchFamily="18" charset="0"/>
                <a:cs typeface="Times New Roman" panose="02020603050405020304" pitchFamily="18" charset="0"/>
              </a:rPr>
              <a:t>) </a:t>
            </a:r>
            <a:r>
              <a:rPr lang="es-MX" altLang="es-MX" sz="2000" b="1" dirty="0">
                <a:solidFill>
                  <a:srgbClr val="FFFF00"/>
                </a:solidFill>
                <a:latin typeface="Times New Roman" panose="02020603050405020304" pitchFamily="18" charset="0"/>
                <a:cs typeface="Times New Roman" panose="02020603050405020304" pitchFamily="18" charset="0"/>
              </a:rPr>
              <a:t> </a:t>
            </a:r>
            <a:r>
              <a:rPr lang="es-MX" altLang="es-MX" sz="2000" b="1" i="1" dirty="0">
                <a:solidFill>
                  <a:srgbClr val="FF0000"/>
                </a:solidFill>
                <a:latin typeface="Times New Roman" panose="02020603050405020304" pitchFamily="18" charset="0"/>
                <a:cs typeface="Times New Roman" panose="02020603050405020304" pitchFamily="18" charset="0"/>
              </a:rPr>
              <a:t>que estas pueden tener</a:t>
            </a:r>
            <a:r>
              <a:rPr lang="es-MX" altLang="es-MX" sz="2000" b="1" i="1" dirty="0">
                <a:solidFill>
                  <a:srgbClr val="FFFF66"/>
                </a:solidFill>
                <a:latin typeface="Times New Roman" panose="02020603050405020304" pitchFamily="18" charset="0"/>
                <a:cs typeface="Times New Roman" panose="02020603050405020304" pitchFamily="18" charset="0"/>
              </a:rPr>
              <a:t>.</a:t>
            </a:r>
          </a:p>
          <a:p>
            <a:pPr algn="just" eaLnBrk="1" hangingPunct="1">
              <a:lnSpc>
                <a:spcPct val="125000"/>
              </a:lnSpc>
              <a:spcBef>
                <a:spcPct val="50000"/>
              </a:spcBef>
            </a:pPr>
            <a:endParaRPr lang="es-MX" altLang="es-MX" sz="2000" b="1" dirty="0">
              <a:solidFill>
                <a:srgbClr val="FFFF66"/>
              </a:solidFill>
              <a:latin typeface="Times New Roman" panose="02020603050405020304" pitchFamily="18" charset="0"/>
              <a:cs typeface="Times New Roman" panose="02020603050405020304" pitchFamily="18" charset="0"/>
            </a:endParaRPr>
          </a:p>
          <a:p>
            <a:pPr algn="just" eaLnBrk="1" hangingPunct="1">
              <a:lnSpc>
                <a:spcPct val="125000"/>
              </a:lnSpc>
              <a:spcBef>
                <a:spcPts val="500"/>
              </a:spcBef>
              <a:spcAft>
                <a:spcPts val="500"/>
              </a:spcAft>
            </a:pPr>
            <a:r>
              <a:rPr lang="es-MX" altLang="es-MX" sz="2000" b="1" dirty="0">
                <a:solidFill>
                  <a:srgbClr val="0000FF"/>
                </a:solidFill>
                <a:latin typeface="Times New Roman" panose="02020603050405020304" pitchFamily="18" charset="0"/>
                <a:cs typeface="Times New Roman" panose="02020603050405020304" pitchFamily="18" charset="0"/>
              </a:rPr>
              <a:t>Una ECUACION DE ESTADO</a:t>
            </a:r>
            <a:r>
              <a:rPr lang="es-MX" altLang="es-MX" sz="2000" b="1" dirty="0">
                <a:solidFill>
                  <a:schemeClr val="bg1"/>
                </a:solidFill>
                <a:latin typeface="Times New Roman" panose="02020603050405020304" pitchFamily="18" charset="0"/>
                <a:cs typeface="Times New Roman" panose="02020603050405020304" pitchFamily="18" charset="0"/>
              </a:rPr>
              <a:t> </a:t>
            </a:r>
            <a:r>
              <a:rPr lang="es-MX" altLang="es-MX" sz="2000" b="1" dirty="0">
                <a:solidFill>
                  <a:srgbClr val="FF0000"/>
                </a:solidFill>
                <a:latin typeface="Times New Roman" panose="02020603050405020304" pitchFamily="18" charset="0"/>
                <a:cs typeface="Times New Roman" panose="02020603050405020304" pitchFamily="18" charset="0"/>
              </a:rPr>
              <a:t>de una sustancia es una ecuación fundamental o constitutiva. Es decir, es una relación entre varias magnitudes físicas (variables) que es </a:t>
            </a:r>
            <a:r>
              <a:rPr lang="es-MX" altLang="es-MX" sz="2000" b="1" i="1" u="sng" dirty="0">
                <a:solidFill>
                  <a:srgbClr val="FF0000"/>
                </a:solidFill>
                <a:latin typeface="Times New Roman" panose="02020603050405020304" pitchFamily="18" charset="0"/>
                <a:cs typeface="Times New Roman" panose="02020603050405020304" pitchFamily="18" charset="0"/>
              </a:rPr>
              <a:t>específica para esa sustancia</a:t>
            </a:r>
            <a:r>
              <a:rPr lang="es-MX" altLang="es-MX" sz="2000" b="1" dirty="0">
                <a:solidFill>
                  <a:srgbClr val="FF0000"/>
                </a:solidFill>
                <a:latin typeface="Times New Roman" panose="02020603050405020304" pitchFamily="18" charset="0"/>
                <a:cs typeface="Times New Roman" panose="02020603050405020304" pitchFamily="18" charset="0"/>
              </a:rPr>
              <a:t>, y no se deriva directamente de una ley física. </a:t>
            </a:r>
            <a:r>
              <a:rPr lang="es-MX" altLang="es-MX" sz="2000" b="1" i="1" u="sng" dirty="0">
                <a:solidFill>
                  <a:srgbClr val="FF0000"/>
                </a:solidFill>
                <a:latin typeface="Times New Roman" panose="02020603050405020304" pitchFamily="18" charset="0"/>
                <a:cs typeface="Times New Roman" panose="02020603050405020304" pitchFamily="18" charset="0"/>
              </a:rPr>
              <a:t>Combinada con otras ecuaciones puede constituir una ley física</a:t>
            </a:r>
            <a:r>
              <a:rPr lang="es-MX" altLang="es-MX" sz="2000" b="1" dirty="0">
                <a:solidFill>
                  <a:srgbClr val="FF0000"/>
                </a:solidFill>
                <a:latin typeface="Times New Roman" panose="02020603050405020304" pitchFamily="18" charset="0"/>
                <a:cs typeface="Times New Roman" panose="02020603050405020304" pitchFamily="18" charset="0"/>
              </a:rPr>
              <a:t>. </a:t>
            </a:r>
          </a:p>
          <a:p>
            <a:pPr algn="just" eaLnBrk="1" hangingPunct="1">
              <a:lnSpc>
                <a:spcPct val="125000"/>
              </a:lnSpc>
              <a:spcBef>
                <a:spcPts val="500"/>
              </a:spcBef>
              <a:spcAft>
                <a:spcPts val="500"/>
              </a:spcAft>
            </a:pPr>
            <a:endParaRPr lang="es-MX" altLang="es-MX" sz="2000" b="1" dirty="0">
              <a:solidFill>
                <a:srgbClr val="FFFF66"/>
              </a:solidFill>
              <a:latin typeface="Times New Roman" panose="02020603050405020304" pitchFamily="18" charset="0"/>
              <a:cs typeface="Times New Roman" panose="02020603050405020304" pitchFamily="18" charset="0"/>
            </a:endParaRPr>
          </a:p>
          <a:p>
            <a:pPr algn="just" eaLnBrk="1" hangingPunct="1">
              <a:lnSpc>
                <a:spcPct val="125000"/>
              </a:lnSpc>
              <a:spcBef>
                <a:spcPts val="500"/>
              </a:spcBef>
              <a:spcAft>
                <a:spcPts val="500"/>
              </a:spcAft>
            </a:pPr>
            <a:r>
              <a:rPr lang="es-MX" altLang="es-MX" sz="2000" b="1" dirty="0">
                <a:solidFill>
                  <a:srgbClr val="0000FF"/>
                </a:solidFill>
                <a:latin typeface="Times New Roman" panose="02020603050405020304" pitchFamily="18" charset="0"/>
                <a:cs typeface="Times New Roman" panose="02020603050405020304" pitchFamily="18" charset="0"/>
              </a:rPr>
              <a:t>Las ECUACIONES DE ESTADO </a:t>
            </a:r>
            <a:r>
              <a:rPr lang="es-MX" altLang="es-MX" sz="2000" b="1" dirty="0">
                <a:solidFill>
                  <a:srgbClr val="FF0000"/>
                </a:solidFill>
                <a:latin typeface="Times New Roman" panose="02020603050405020304" pitchFamily="18" charset="0"/>
                <a:cs typeface="Times New Roman" panose="02020603050405020304" pitchFamily="18" charset="0"/>
              </a:rPr>
              <a:t>son en su mayoría </a:t>
            </a:r>
            <a:r>
              <a:rPr lang="es-MX" altLang="es-MX" sz="2000" i="1" u="sng" dirty="0">
                <a:solidFill>
                  <a:srgbClr val="0000FF"/>
                </a:solidFill>
                <a:latin typeface="Times New Roman" panose="02020603050405020304" pitchFamily="18" charset="0"/>
                <a:cs typeface="Times New Roman" panose="02020603050405020304" pitchFamily="18" charset="0"/>
              </a:rPr>
              <a:t>ecuaciones fenomenológicas</a:t>
            </a:r>
            <a:r>
              <a:rPr lang="es-MX" altLang="es-MX" sz="2000" b="1" dirty="0">
                <a:solidFill>
                  <a:srgbClr val="0000FF"/>
                </a:solidFill>
                <a:latin typeface="Times New Roman" panose="02020603050405020304" pitchFamily="18" charset="0"/>
                <a:cs typeface="Times New Roman" panose="02020603050405020304" pitchFamily="18" charset="0"/>
              </a:rPr>
              <a:t>. </a:t>
            </a:r>
            <a:r>
              <a:rPr lang="es-MX" altLang="es-MX" sz="2000" b="1" dirty="0">
                <a:solidFill>
                  <a:srgbClr val="FF0000"/>
                </a:solidFill>
                <a:latin typeface="Times New Roman" panose="02020603050405020304" pitchFamily="18" charset="0"/>
                <a:cs typeface="Times New Roman" panose="02020603050405020304" pitchFamily="18" charset="0"/>
              </a:rPr>
              <a:t>Es decir, son ecuaciones que integran las relaciones entre  magnitudes físicas </a:t>
            </a:r>
            <a:r>
              <a:rPr lang="es-MX" altLang="es-MX" sz="2000" i="1" u="sng" dirty="0">
                <a:solidFill>
                  <a:srgbClr val="0000FF"/>
                </a:solidFill>
                <a:latin typeface="Times New Roman" panose="02020603050405020304" pitchFamily="18" charset="0"/>
                <a:cs typeface="Times New Roman" panose="02020603050405020304" pitchFamily="18" charset="0"/>
              </a:rPr>
              <a:t>determinadas empíricamente</a:t>
            </a:r>
            <a:r>
              <a:rPr lang="es-MX" altLang="es-MX" sz="2000" b="1" dirty="0">
                <a:solidFill>
                  <a:srgbClr val="0000FF"/>
                </a:solidFill>
                <a:latin typeface="Times New Roman" panose="02020603050405020304" pitchFamily="18" charset="0"/>
                <a:cs typeface="Times New Roman" panose="02020603050405020304" pitchFamily="18" charset="0"/>
              </a:rPr>
              <a:t>.</a:t>
            </a:r>
          </a:p>
        </p:txBody>
      </p:sp>
      <p:sp>
        <p:nvSpPr>
          <p:cNvPr id="799748" name="Rectangle 4">
            <a:extLst>
              <a:ext uri="{FF2B5EF4-FFF2-40B4-BE49-F238E27FC236}">
                <a16:creationId xmlns:a16="http://schemas.microsoft.com/office/drawing/2014/main" id="{C83203A6-6533-472B-8E95-31D23FF2DE8D}"/>
              </a:ext>
            </a:extLst>
          </p:cNvPr>
          <p:cNvSpPr>
            <a:spLocks noChangeArrowheads="1"/>
          </p:cNvSpPr>
          <p:nvPr/>
        </p:nvSpPr>
        <p:spPr bwMode="auto">
          <a:xfrm>
            <a:off x="2128753" y="393035"/>
            <a:ext cx="7756316" cy="4016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es-MX" sz="2000" b="1" i="1" dirty="0">
                <a:solidFill>
                  <a:srgbClr val="0000FF"/>
                </a:solidFill>
                <a:latin typeface="Times New Roman" panose="02020603050405020304" pitchFamily="18" charset="0"/>
                <a:cs typeface="Times New Roman" panose="02020603050405020304" pitchFamily="18" charset="0"/>
              </a:rPr>
              <a:t>Conceptos Fundamentales de la Termodinámica: </a:t>
            </a:r>
            <a:r>
              <a:rPr lang="es-ES" altLang="es-MX" sz="2000" b="1" i="1" dirty="0">
                <a:solidFill>
                  <a:srgbClr val="FF0000"/>
                </a:solidFill>
                <a:latin typeface="Times New Roman" panose="02020603050405020304" pitchFamily="18" charset="0"/>
                <a:cs typeface="Times New Roman" panose="02020603050405020304" pitchFamily="18" charset="0"/>
              </a:rPr>
              <a:t>Ecuación de Estado</a:t>
            </a:r>
          </a:p>
        </p:txBody>
      </p:sp>
    </p:spTree>
    <p:extLst>
      <p:ext uri="{BB962C8B-B14F-4D97-AF65-F5344CB8AC3E}">
        <p14:creationId xmlns:p14="http://schemas.microsoft.com/office/powerpoint/2010/main" val="3712669715"/>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99746"/>
                                        </p:tgtEl>
                                        <p:attrNameLst>
                                          <p:attrName>style.visibility</p:attrName>
                                        </p:attrNameLst>
                                      </p:cBhvr>
                                      <p:to>
                                        <p:strVal val="visible"/>
                                      </p:to>
                                    </p:set>
                                    <p:animEffect transition="in" filter="slide(fromBottom)">
                                      <p:cBhvr>
                                        <p:cTn id="7" dur="2000"/>
                                        <p:tgtEl>
                                          <p:spTgt spid="799746"/>
                                        </p:tgtEl>
                                      </p:cBhvr>
                                    </p:animEffect>
                                  </p:childTnLst>
                                </p:cTn>
                              </p:par>
                            </p:childTnLst>
                          </p:cTn>
                        </p:par>
                        <p:par>
                          <p:cTn id="8" fill="hold" nodeType="afterGroup">
                            <p:stCondLst>
                              <p:cond delay="2000"/>
                            </p:stCondLst>
                            <p:childTnLst>
                              <p:par>
                                <p:cTn id="9" presetID="12" presetClass="entr" presetSubtype="4" fill="hold" grpId="0" nodeType="afterEffect">
                                  <p:stCondLst>
                                    <p:cond delay="0"/>
                                  </p:stCondLst>
                                  <p:childTnLst>
                                    <p:set>
                                      <p:cBhvr>
                                        <p:cTn id="10" dur="1" fill="hold">
                                          <p:stCondLst>
                                            <p:cond delay="0"/>
                                          </p:stCondLst>
                                        </p:cTn>
                                        <p:tgtEl>
                                          <p:spTgt spid="799748"/>
                                        </p:tgtEl>
                                        <p:attrNameLst>
                                          <p:attrName>style.visibility</p:attrName>
                                        </p:attrNameLst>
                                      </p:cBhvr>
                                      <p:to>
                                        <p:strVal val="visible"/>
                                      </p:to>
                                    </p:set>
                                    <p:animEffect transition="in" filter="slide(fromBottom)">
                                      <p:cBhvr>
                                        <p:cTn id="11" dur="2000"/>
                                        <p:tgtEl>
                                          <p:spTgt spid="79974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2" presetClass="entr" presetSubtype="4" fill="hold" nodeType="clickEffect">
                                  <p:stCondLst>
                                    <p:cond delay="0"/>
                                  </p:stCondLst>
                                  <p:childTnLst>
                                    <p:set>
                                      <p:cBhvr>
                                        <p:cTn id="15" dur="1" fill="hold">
                                          <p:stCondLst>
                                            <p:cond delay="0"/>
                                          </p:stCondLst>
                                        </p:cTn>
                                        <p:tgtEl>
                                          <p:spTgt spid="799747">
                                            <p:txEl>
                                              <p:pRg st="0" end="0"/>
                                            </p:txEl>
                                          </p:spTgt>
                                        </p:tgtEl>
                                        <p:attrNameLst>
                                          <p:attrName>style.visibility</p:attrName>
                                        </p:attrNameLst>
                                      </p:cBhvr>
                                      <p:to>
                                        <p:strVal val="visible"/>
                                      </p:to>
                                    </p:set>
                                    <p:animEffect transition="in" filter="slide(fromBottom)">
                                      <p:cBhvr>
                                        <p:cTn id="16" dur="2000"/>
                                        <p:tgtEl>
                                          <p:spTgt spid="79974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4" fill="hold" nodeType="clickEffect">
                                  <p:stCondLst>
                                    <p:cond delay="0"/>
                                  </p:stCondLst>
                                  <p:childTnLst>
                                    <p:set>
                                      <p:cBhvr>
                                        <p:cTn id="20" dur="1" fill="hold">
                                          <p:stCondLst>
                                            <p:cond delay="0"/>
                                          </p:stCondLst>
                                        </p:cTn>
                                        <p:tgtEl>
                                          <p:spTgt spid="799747">
                                            <p:txEl>
                                              <p:pRg st="2" end="2"/>
                                            </p:txEl>
                                          </p:spTgt>
                                        </p:tgtEl>
                                        <p:attrNameLst>
                                          <p:attrName>style.visibility</p:attrName>
                                        </p:attrNameLst>
                                      </p:cBhvr>
                                      <p:to>
                                        <p:strVal val="visible"/>
                                      </p:to>
                                    </p:set>
                                    <p:animEffect transition="in" filter="slide(fromBottom)">
                                      <p:cBhvr>
                                        <p:cTn id="21" dur="2000"/>
                                        <p:tgtEl>
                                          <p:spTgt spid="799747">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4" fill="hold" nodeType="clickEffect">
                                  <p:stCondLst>
                                    <p:cond delay="0"/>
                                  </p:stCondLst>
                                  <p:childTnLst>
                                    <p:set>
                                      <p:cBhvr>
                                        <p:cTn id="25" dur="1" fill="hold">
                                          <p:stCondLst>
                                            <p:cond delay="0"/>
                                          </p:stCondLst>
                                        </p:cTn>
                                        <p:tgtEl>
                                          <p:spTgt spid="799747">
                                            <p:txEl>
                                              <p:pRg st="4" end="4"/>
                                            </p:txEl>
                                          </p:spTgt>
                                        </p:tgtEl>
                                        <p:attrNameLst>
                                          <p:attrName>style.visibility</p:attrName>
                                        </p:attrNameLst>
                                      </p:cBhvr>
                                      <p:to>
                                        <p:strVal val="visible"/>
                                      </p:to>
                                    </p:set>
                                    <p:animEffect transition="in" filter="slide(fromBottom)">
                                      <p:cBhvr>
                                        <p:cTn id="26" dur="2000"/>
                                        <p:tgtEl>
                                          <p:spTgt spid="7997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46" grpId="0" animBg="1"/>
      <p:bldP spid="79974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0" name="Rectangle 2">
            <a:extLst>
              <a:ext uri="{FF2B5EF4-FFF2-40B4-BE49-F238E27FC236}">
                <a16:creationId xmlns:a16="http://schemas.microsoft.com/office/drawing/2014/main" id="{1182BC47-6265-4501-84BB-6FD7DA666B2F}"/>
              </a:ext>
            </a:extLst>
          </p:cNvPr>
          <p:cNvSpPr>
            <a:spLocks noGrp="1" noChangeArrowheads="1"/>
          </p:cNvSpPr>
          <p:nvPr>
            <p:ph type="title"/>
          </p:nvPr>
        </p:nvSpPr>
        <p:spPr>
          <a:xfrm>
            <a:off x="618651" y="1104200"/>
            <a:ext cx="6493038" cy="779462"/>
          </a:xfrm>
          <a:solidFill>
            <a:srgbClr val="FFFFFF"/>
          </a:solidFill>
        </p:spPr>
        <p:txBody>
          <a:bodyPr>
            <a:normAutofit fontScale="90000"/>
          </a:bodyPr>
          <a:lstStyle/>
          <a:p>
            <a:pPr eaLnBrk="1" hangingPunct="1"/>
            <a:r>
              <a:rPr lang="it-IT" altLang="es-MX" sz="2800" b="1" dirty="0">
                <a:solidFill>
                  <a:schemeClr val="tx1"/>
                </a:solidFill>
                <a:latin typeface="Times New Roman" panose="02020603050405020304" pitchFamily="18" charset="0"/>
                <a:cs typeface="Times New Roman" panose="02020603050405020304" pitchFamily="18" charset="0"/>
              </a:rPr>
              <a:t>Estado y Procesos Termodinámicos en Equilibrio: Definición</a:t>
            </a:r>
          </a:p>
        </p:txBody>
      </p:sp>
      <p:sp>
        <p:nvSpPr>
          <p:cNvPr id="739331" name="Rectangle 3">
            <a:extLst>
              <a:ext uri="{FF2B5EF4-FFF2-40B4-BE49-F238E27FC236}">
                <a16:creationId xmlns:a16="http://schemas.microsoft.com/office/drawing/2014/main" id="{C0034AC8-5D28-4779-8EA1-C5143B1B4DB7}"/>
              </a:ext>
            </a:extLst>
          </p:cNvPr>
          <p:cNvSpPr>
            <a:spLocks noGrp="1" noChangeArrowheads="1"/>
          </p:cNvSpPr>
          <p:nvPr>
            <p:ph type="body" idx="1"/>
          </p:nvPr>
        </p:nvSpPr>
        <p:spPr>
          <a:xfrm>
            <a:off x="464424" y="2342311"/>
            <a:ext cx="6801492" cy="3671047"/>
          </a:xfrm>
          <a:solidFill>
            <a:srgbClr val="FFFFFF"/>
          </a:solidFill>
        </p:spPr>
        <p:txBody>
          <a:bodyPr>
            <a:noAutofit/>
          </a:bodyPr>
          <a:lstStyle/>
          <a:p>
            <a:pPr marL="0" indent="0" algn="just" eaLnBrk="1" hangingPunct="1">
              <a:lnSpc>
                <a:spcPct val="80000"/>
              </a:lnSpc>
              <a:buNone/>
              <a:defRPr/>
            </a:pPr>
            <a:r>
              <a:rPr lang="it-IT" altLang="es-MX" sz="2000" dirty="0">
                <a:latin typeface="Times New Roman" panose="02020603050405020304" pitchFamily="18" charset="0"/>
                <a:cs typeface="Times New Roman" panose="02020603050405020304" pitchFamily="18" charset="0"/>
              </a:rPr>
              <a:t>Ecuación de Estado: </a:t>
            </a:r>
            <a:r>
              <a:rPr lang="it-IT" altLang="es-MX" sz="2000" i="1" dirty="0">
                <a:solidFill>
                  <a:srgbClr val="CC0000"/>
                </a:solidFill>
                <a:latin typeface="Times New Roman" panose="02020603050405020304" pitchFamily="18" charset="0"/>
                <a:cs typeface="Times New Roman" panose="02020603050405020304" pitchFamily="18" charset="0"/>
              </a:rPr>
              <a:t>Función que establece los valores posibles que pueden poseer las magnitudes del sistema cuando está en equilibrio termodinámico-quimico</a:t>
            </a:r>
            <a:r>
              <a:rPr lang="it-IT" altLang="es-MX" sz="2000" dirty="0">
                <a:solidFill>
                  <a:srgbClr val="CC0000"/>
                </a:solidFill>
                <a:latin typeface="Times New Roman" panose="02020603050405020304" pitchFamily="18" charset="0"/>
                <a:cs typeface="Times New Roman" panose="02020603050405020304" pitchFamily="18" charset="0"/>
              </a:rPr>
              <a:t> </a:t>
            </a:r>
            <a:r>
              <a:rPr lang="it-IT" altLang="es-MX" sz="2000" dirty="0">
                <a:latin typeface="Times New Roman" panose="02020603050405020304" pitchFamily="18" charset="0"/>
                <a:cs typeface="Times New Roman" panose="02020603050405020304" pitchFamily="18" charset="0"/>
              </a:rPr>
              <a:t>(térmico + mecánico+químico)</a:t>
            </a:r>
          </a:p>
          <a:p>
            <a:pPr marL="0" indent="0" algn="just" eaLnBrk="1" hangingPunct="1">
              <a:lnSpc>
                <a:spcPct val="80000"/>
              </a:lnSpc>
              <a:buNone/>
              <a:defRPr/>
            </a:pPr>
            <a:endParaRPr lang="it-IT" altLang="es-MX" sz="2000" dirty="0">
              <a:latin typeface="Times New Roman" panose="02020603050405020304" pitchFamily="18" charset="0"/>
              <a:cs typeface="Times New Roman" panose="02020603050405020304" pitchFamily="18" charset="0"/>
            </a:endParaRPr>
          </a:p>
          <a:p>
            <a:pPr marL="0" indent="0" algn="just" eaLnBrk="1" hangingPunct="1">
              <a:lnSpc>
                <a:spcPct val="80000"/>
              </a:lnSpc>
              <a:buNone/>
              <a:defRPr/>
            </a:pPr>
            <a:r>
              <a:rPr lang="it-IT" altLang="es-MX" sz="2000" dirty="0">
                <a:latin typeface="Times New Roman" panose="02020603050405020304" pitchFamily="18" charset="0"/>
                <a:cs typeface="Times New Roman" panose="02020603050405020304" pitchFamily="18" charset="0"/>
              </a:rPr>
              <a:t>Estado de un Sistema: </a:t>
            </a:r>
            <a:r>
              <a:rPr lang="it-IT" altLang="es-MX" sz="2000" dirty="0">
                <a:solidFill>
                  <a:srgbClr val="FF0000"/>
                </a:solidFill>
                <a:latin typeface="Times New Roman" panose="02020603050405020304" pitchFamily="18" charset="0"/>
                <a:cs typeface="Times New Roman" panose="02020603050405020304" pitchFamily="18" charset="0"/>
              </a:rPr>
              <a:t>Un punto en la superficie de la ecuación de estado, definido por un único valor de las variables de estado</a:t>
            </a:r>
            <a:r>
              <a:rPr lang="it-IT" altLang="es-MX" sz="2000" dirty="0">
                <a:solidFill>
                  <a:srgbClr val="FFFF66"/>
                </a:solidFill>
                <a:latin typeface="Times New Roman" panose="02020603050405020304" pitchFamily="18" charset="0"/>
                <a:cs typeface="Times New Roman" panose="02020603050405020304" pitchFamily="18" charset="0"/>
              </a:rPr>
              <a:t>.</a:t>
            </a:r>
          </a:p>
          <a:p>
            <a:pPr algn="just" eaLnBrk="1" hangingPunct="1">
              <a:lnSpc>
                <a:spcPct val="80000"/>
              </a:lnSpc>
              <a:defRPr/>
            </a:pPr>
            <a:endParaRPr lang="it-IT" altLang="es-MX" sz="2000" b="1" dirty="0">
              <a:solidFill>
                <a:srgbClr val="FFFF66"/>
              </a:solidFill>
              <a:latin typeface="Times New Roman" panose="02020603050405020304" pitchFamily="18" charset="0"/>
              <a:cs typeface="Times New Roman" panose="02020603050405020304" pitchFamily="18" charset="0"/>
            </a:endParaRPr>
          </a:p>
          <a:p>
            <a:pPr marL="0" indent="0" algn="just" eaLnBrk="1" hangingPunct="1">
              <a:lnSpc>
                <a:spcPct val="80000"/>
              </a:lnSpc>
              <a:buNone/>
              <a:defRPr/>
            </a:pPr>
            <a:r>
              <a:rPr lang="it-IT" altLang="es-MX" sz="2000" dirty="0">
                <a:latin typeface="Times New Roman" panose="02020603050405020304" pitchFamily="18" charset="0"/>
                <a:cs typeface="Times New Roman" panose="02020603050405020304" pitchFamily="18" charset="0"/>
              </a:rPr>
              <a:t>Cuando un sistema pasa de un estado inicial de equilibrio a un estado final también de equilibrio </a:t>
            </a:r>
            <a:r>
              <a:rPr lang="es-ES" altLang="es-MX" sz="2000" dirty="0">
                <a:latin typeface="Times New Roman" panose="02020603050405020304" pitchFamily="18" charset="0"/>
                <a:cs typeface="Times New Roman" panose="02020603050405020304" pitchFamily="18" charset="0"/>
              </a:rPr>
              <a:t>por una sucesión de estados sobre la superficie de estado</a:t>
            </a:r>
            <a:r>
              <a:rPr lang="it-IT" altLang="es-MX" sz="2000" dirty="0">
                <a:latin typeface="Times New Roman" panose="02020603050405020304" pitchFamily="18" charset="0"/>
                <a:cs typeface="Times New Roman" panose="02020603050405020304" pitchFamily="18" charset="0"/>
              </a:rPr>
              <a:t> se dice que ha experimentado un </a:t>
            </a:r>
            <a:r>
              <a:rPr lang="it-IT" altLang="es-MX" sz="2000" dirty="0">
                <a:solidFill>
                  <a:srgbClr val="FF0000"/>
                </a:solidFill>
                <a:latin typeface="Times New Roman" panose="02020603050405020304" pitchFamily="18" charset="0"/>
                <a:cs typeface="Times New Roman" panose="02020603050405020304" pitchFamily="18" charset="0"/>
              </a:rPr>
              <a:t>“Proceso termodinámico en equilibrio.”</a:t>
            </a:r>
          </a:p>
        </p:txBody>
      </p:sp>
      <p:sp>
        <p:nvSpPr>
          <p:cNvPr id="739335" name="Rectangle 7">
            <a:extLst>
              <a:ext uri="{FF2B5EF4-FFF2-40B4-BE49-F238E27FC236}">
                <a16:creationId xmlns:a16="http://schemas.microsoft.com/office/drawing/2014/main" id="{FA0D9BF5-9D91-4E3D-BF14-C075D7C96A54}"/>
              </a:ext>
            </a:extLst>
          </p:cNvPr>
          <p:cNvSpPr>
            <a:spLocks noChangeArrowheads="1"/>
          </p:cNvSpPr>
          <p:nvPr/>
        </p:nvSpPr>
        <p:spPr bwMode="auto">
          <a:xfrm>
            <a:off x="2219039" y="428341"/>
            <a:ext cx="6897342" cy="4016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es-MX" sz="2400" b="1" i="1" dirty="0">
                <a:latin typeface="Times New Roman" panose="02020603050405020304" pitchFamily="18" charset="0"/>
                <a:cs typeface="Times New Roman" panose="02020603050405020304" pitchFamily="18" charset="0"/>
              </a:rPr>
              <a:t>Ecuaciones de Estado</a:t>
            </a:r>
            <a:r>
              <a:rPr lang="es-ES" altLang="es-MX" sz="2400" b="1" i="1" dirty="0">
                <a:solidFill>
                  <a:srgbClr val="FF0000"/>
                </a:solidFill>
                <a:latin typeface="Times New Roman" panose="02020603050405020304" pitchFamily="18" charset="0"/>
                <a:cs typeface="Times New Roman" panose="02020603050405020304" pitchFamily="18" charset="0"/>
              </a:rPr>
              <a:t>: Procesos Termodinámicos</a:t>
            </a:r>
          </a:p>
        </p:txBody>
      </p:sp>
      <p:grpSp>
        <p:nvGrpSpPr>
          <p:cNvPr id="4" name="Grupo 3"/>
          <p:cNvGrpSpPr/>
          <p:nvPr/>
        </p:nvGrpSpPr>
        <p:grpSpPr>
          <a:xfrm>
            <a:off x="7721248" y="1418438"/>
            <a:ext cx="3798888" cy="4315483"/>
            <a:chOff x="7680176" y="1764220"/>
            <a:chExt cx="3798888" cy="4315483"/>
          </a:xfrm>
        </p:grpSpPr>
        <p:pic>
          <p:nvPicPr>
            <p:cNvPr id="739333" name="Picture 5">
              <a:extLst>
                <a:ext uri="{FF2B5EF4-FFF2-40B4-BE49-F238E27FC236}">
                  <a16:creationId xmlns:a16="http://schemas.microsoft.com/office/drawing/2014/main" id="{CCD55DC1-E0B4-465F-AF0D-E159B41C84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306"/>
            <a:stretch>
              <a:fillRect/>
            </a:stretch>
          </p:blipFill>
          <p:spPr bwMode="auto">
            <a:xfrm>
              <a:off x="7680176" y="1772816"/>
              <a:ext cx="3798888" cy="43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9334" name="Freeform 6">
              <a:extLst>
                <a:ext uri="{FF2B5EF4-FFF2-40B4-BE49-F238E27FC236}">
                  <a16:creationId xmlns:a16="http://schemas.microsoft.com/office/drawing/2014/main" id="{BD20D402-0B36-4CE7-B2C9-DDA4B9039391}"/>
                </a:ext>
              </a:extLst>
            </p:cNvPr>
            <p:cNvSpPr>
              <a:spLocks/>
            </p:cNvSpPr>
            <p:nvPr/>
          </p:nvSpPr>
          <p:spPr bwMode="auto">
            <a:xfrm>
              <a:off x="8835876" y="3251794"/>
              <a:ext cx="2006600" cy="939800"/>
            </a:xfrm>
            <a:custGeom>
              <a:avLst/>
              <a:gdLst>
                <a:gd name="T0" fmla="*/ 0 w 1344"/>
                <a:gd name="T1" fmla="*/ 0 h 847"/>
                <a:gd name="T2" fmla="*/ 2147483646 w 1344"/>
                <a:gd name="T3" fmla="*/ 2147483646 h 847"/>
                <a:gd name="T4" fmla="*/ 2147483646 w 1344"/>
                <a:gd name="T5" fmla="*/ 2147483646 h 847"/>
                <a:gd name="T6" fmla="*/ 2147483646 w 1344"/>
                <a:gd name="T7" fmla="*/ 2147483646 h 847"/>
                <a:gd name="T8" fmla="*/ 2147483646 w 1344"/>
                <a:gd name="T9" fmla="*/ 2147483646 h 847"/>
                <a:gd name="T10" fmla="*/ 2147483646 w 1344"/>
                <a:gd name="T11" fmla="*/ 2147483646 h 847"/>
                <a:gd name="T12" fmla="*/ 2147483646 w 1344"/>
                <a:gd name="T13" fmla="*/ 2147483646 h 847"/>
                <a:gd name="T14" fmla="*/ 2147483646 w 1344"/>
                <a:gd name="T15" fmla="*/ 2147483646 h 847"/>
                <a:gd name="T16" fmla="*/ 2147483646 w 1344"/>
                <a:gd name="T17" fmla="*/ 2147483646 h 847"/>
                <a:gd name="T18" fmla="*/ 2147483646 w 1344"/>
                <a:gd name="T19" fmla="*/ 2147483646 h 847"/>
                <a:gd name="T20" fmla="*/ 2147483646 w 1344"/>
                <a:gd name="T21" fmla="*/ 2147483646 h 847"/>
                <a:gd name="T22" fmla="*/ 2147483646 w 1344"/>
                <a:gd name="T23" fmla="*/ 2147483646 h 847"/>
                <a:gd name="T24" fmla="*/ 2147483646 w 1344"/>
                <a:gd name="T25" fmla="*/ 2147483646 h 847"/>
                <a:gd name="T26" fmla="*/ 2147483646 w 1344"/>
                <a:gd name="T27" fmla="*/ 2147483646 h 8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44" h="847">
                  <a:moveTo>
                    <a:pt x="0" y="0"/>
                  </a:moveTo>
                  <a:cubicBezTo>
                    <a:pt x="4" y="11"/>
                    <a:pt x="5" y="24"/>
                    <a:pt x="11" y="34"/>
                  </a:cubicBezTo>
                  <a:cubicBezTo>
                    <a:pt x="24" y="58"/>
                    <a:pt x="57" y="101"/>
                    <a:pt x="57" y="101"/>
                  </a:cubicBezTo>
                  <a:cubicBezTo>
                    <a:pt x="59" y="108"/>
                    <a:pt x="89" y="201"/>
                    <a:pt x="90" y="203"/>
                  </a:cubicBezTo>
                  <a:cubicBezTo>
                    <a:pt x="98" y="229"/>
                    <a:pt x="136" y="271"/>
                    <a:pt x="136" y="271"/>
                  </a:cubicBezTo>
                  <a:cubicBezTo>
                    <a:pt x="156" y="333"/>
                    <a:pt x="206" y="393"/>
                    <a:pt x="260" y="429"/>
                  </a:cubicBezTo>
                  <a:cubicBezTo>
                    <a:pt x="267" y="440"/>
                    <a:pt x="272" y="454"/>
                    <a:pt x="282" y="463"/>
                  </a:cubicBezTo>
                  <a:cubicBezTo>
                    <a:pt x="302" y="481"/>
                    <a:pt x="350" y="508"/>
                    <a:pt x="350" y="508"/>
                  </a:cubicBezTo>
                  <a:cubicBezTo>
                    <a:pt x="381" y="553"/>
                    <a:pt x="426" y="566"/>
                    <a:pt x="474" y="598"/>
                  </a:cubicBezTo>
                  <a:cubicBezTo>
                    <a:pt x="664" y="726"/>
                    <a:pt x="1013" y="695"/>
                    <a:pt x="1197" y="700"/>
                  </a:cubicBezTo>
                  <a:cubicBezTo>
                    <a:pt x="1220" y="707"/>
                    <a:pt x="1258" y="699"/>
                    <a:pt x="1265" y="722"/>
                  </a:cubicBezTo>
                  <a:cubicBezTo>
                    <a:pt x="1280" y="769"/>
                    <a:pt x="1266" y="749"/>
                    <a:pt x="1310" y="779"/>
                  </a:cubicBezTo>
                  <a:cubicBezTo>
                    <a:pt x="1314" y="790"/>
                    <a:pt x="1316" y="802"/>
                    <a:pt x="1321" y="813"/>
                  </a:cubicBezTo>
                  <a:cubicBezTo>
                    <a:pt x="1327" y="825"/>
                    <a:pt x="1344" y="847"/>
                    <a:pt x="1344" y="847"/>
                  </a:cubicBezTo>
                </a:path>
              </a:pathLst>
            </a:custGeom>
            <a:noFill/>
            <a:ln w="38100" cap="sq" cmpd="sng">
              <a:solidFill>
                <a:srgbClr val="00FF00"/>
              </a:solidFill>
              <a:prstDash val="solid"/>
              <a:round/>
              <a:headEnd type="oval" w="med" len="lg"/>
              <a:tailEnd type="oval"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s-MX"/>
            </a:p>
          </p:txBody>
        </p:sp>
        <p:sp>
          <p:nvSpPr>
            <p:cNvPr id="739336" name="Oval 8">
              <a:extLst>
                <a:ext uri="{FF2B5EF4-FFF2-40B4-BE49-F238E27FC236}">
                  <a16:creationId xmlns:a16="http://schemas.microsoft.com/office/drawing/2014/main" id="{7E714654-D178-484D-AACE-DDA2DDCFBE70}"/>
                </a:ext>
              </a:extLst>
            </p:cNvPr>
            <p:cNvSpPr>
              <a:spLocks noChangeArrowheads="1"/>
            </p:cNvSpPr>
            <p:nvPr/>
          </p:nvSpPr>
          <p:spPr bwMode="auto">
            <a:xfrm>
              <a:off x="10690077" y="4058245"/>
              <a:ext cx="238125" cy="252413"/>
            </a:xfrm>
            <a:prstGeom prst="ellipse">
              <a:avLst/>
            </a:prstGeom>
            <a:gradFill rotWithShape="1">
              <a:gsLst>
                <a:gs pos="0">
                  <a:schemeClr val="accent1"/>
                </a:gs>
                <a:gs pos="100000">
                  <a:schemeClr val="accent1">
                    <a:gamma/>
                    <a:shade val="46275"/>
                    <a:invGamma/>
                  </a:schemeClr>
                </a:gs>
              </a:gsLst>
              <a:path path="shape">
                <a:fillToRect l="50000" t="50000" r="50000" b="50000"/>
              </a:path>
            </a:gradFill>
            <a:ln>
              <a:noFill/>
            </a:ln>
            <a:effectLst/>
          </p:spPr>
          <p:txBody>
            <a:bodyPr wrap="none" anchor="ctr"/>
            <a:lstStyle/>
            <a:p>
              <a:pPr eaLnBrk="1" hangingPunct="1">
                <a:defRPr/>
              </a:pPr>
              <a:endParaRPr lang="es-MX"/>
            </a:p>
          </p:txBody>
        </p:sp>
        <p:sp>
          <p:nvSpPr>
            <p:cNvPr id="739337" name="Oval 9">
              <a:extLst>
                <a:ext uri="{FF2B5EF4-FFF2-40B4-BE49-F238E27FC236}">
                  <a16:creationId xmlns:a16="http://schemas.microsoft.com/office/drawing/2014/main" id="{3F136DE1-BB03-45AE-9E33-69FB2333A61A}"/>
                </a:ext>
              </a:extLst>
            </p:cNvPr>
            <p:cNvSpPr>
              <a:spLocks noChangeArrowheads="1"/>
            </p:cNvSpPr>
            <p:nvPr/>
          </p:nvSpPr>
          <p:spPr bwMode="auto">
            <a:xfrm>
              <a:off x="8746976" y="3067645"/>
              <a:ext cx="255588" cy="271463"/>
            </a:xfrm>
            <a:prstGeom prst="ellipse">
              <a:avLst/>
            </a:prstGeom>
            <a:gradFill rotWithShape="1">
              <a:gsLst>
                <a:gs pos="0">
                  <a:schemeClr val="accent2"/>
                </a:gs>
                <a:gs pos="100000">
                  <a:schemeClr val="accent2">
                    <a:gamma/>
                    <a:shade val="46275"/>
                    <a:invGamma/>
                  </a:schemeClr>
                </a:gs>
              </a:gsLst>
              <a:path path="shape">
                <a:fillToRect l="50000" t="50000" r="50000" b="50000"/>
              </a:path>
            </a:gradFill>
            <a:ln>
              <a:noFill/>
            </a:ln>
            <a:effectLst/>
          </p:spPr>
          <p:txBody>
            <a:bodyPr wrap="none" anchor="ctr"/>
            <a:lstStyle/>
            <a:p>
              <a:pPr eaLnBrk="1" hangingPunct="1">
                <a:defRPr/>
              </a:pPr>
              <a:endParaRPr lang="es-MX"/>
            </a:p>
          </p:txBody>
        </p:sp>
        <p:sp>
          <p:nvSpPr>
            <p:cNvPr id="739338" name="Text Box 10">
              <a:extLst>
                <a:ext uri="{FF2B5EF4-FFF2-40B4-BE49-F238E27FC236}">
                  <a16:creationId xmlns:a16="http://schemas.microsoft.com/office/drawing/2014/main" id="{C13CE50A-8E9E-46C2-AAE3-ED181E7B2A1B}"/>
                </a:ext>
              </a:extLst>
            </p:cNvPr>
            <p:cNvSpPr txBox="1">
              <a:spLocks noChangeArrowheads="1"/>
            </p:cNvSpPr>
            <p:nvPr/>
          </p:nvSpPr>
          <p:spPr bwMode="auto">
            <a:xfrm>
              <a:off x="8761264" y="2781895"/>
              <a:ext cx="18859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s-MX" sz="2000" u="none" dirty="0">
                  <a:latin typeface="Comic Sans MS" panose="030F0702030302020204" pitchFamily="66" charset="0"/>
                </a:rPr>
                <a:t>Estado E</a:t>
              </a:r>
              <a:r>
                <a:rPr lang="en-US" altLang="es-MX" sz="2000" u="none" baseline="-25000" dirty="0">
                  <a:latin typeface="Comic Sans MS" panose="030F0702030302020204" pitchFamily="66" charset="0"/>
                </a:rPr>
                <a:t>1</a:t>
              </a:r>
              <a:br>
                <a:rPr lang="en-US" altLang="es-MX" sz="2000" u="none" dirty="0">
                  <a:latin typeface="Comic Sans MS" panose="030F0702030302020204" pitchFamily="66" charset="0"/>
                </a:rPr>
              </a:br>
              <a:r>
                <a:rPr lang="en-US" altLang="es-MX" sz="2000" u="none" dirty="0">
                  <a:latin typeface="Comic Sans MS" panose="030F0702030302020204" pitchFamily="66" charset="0"/>
                </a:rPr>
                <a:t>(P</a:t>
              </a:r>
              <a:r>
                <a:rPr lang="en-US" altLang="es-MX" sz="2000" u="none" baseline="-25000" dirty="0">
                  <a:latin typeface="Comic Sans MS" panose="030F0702030302020204" pitchFamily="66" charset="0"/>
                </a:rPr>
                <a:t>1</a:t>
              </a:r>
              <a:r>
                <a:rPr lang="en-US" altLang="es-MX" sz="2000" u="none" dirty="0">
                  <a:latin typeface="Comic Sans MS" panose="030F0702030302020204" pitchFamily="66" charset="0"/>
                </a:rPr>
                <a:t>, V</a:t>
              </a:r>
              <a:r>
                <a:rPr lang="en-US" altLang="es-MX" sz="2000" u="none" baseline="-25000" dirty="0">
                  <a:latin typeface="Comic Sans MS" panose="030F0702030302020204" pitchFamily="66" charset="0"/>
                </a:rPr>
                <a:t>1</a:t>
              </a:r>
              <a:r>
                <a:rPr lang="en-US" altLang="es-MX" sz="2000" u="none" dirty="0">
                  <a:latin typeface="Comic Sans MS" panose="030F0702030302020204" pitchFamily="66" charset="0"/>
                </a:rPr>
                <a:t>, T</a:t>
              </a:r>
              <a:r>
                <a:rPr lang="en-US" altLang="es-MX" sz="2000" u="none" baseline="-25000" dirty="0">
                  <a:latin typeface="Comic Sans MS" panose="030F0702030302020204" pitchFamily="66" charset="0"/>
                </a:rPr>
                <a:t>1</a:t>
              </a:r>
              <a:r>
                <a:rPr lang="en-US" altLang="es-MX" sz="2000" u="none" dirty="0">
                  <a:latin typeface="Comic Sans MS" panose="030F0702030302020204" pitchFamily="66" charset="0"/>
                </a:rPr>
                <a:t>)</a:t>
              </a:r>
              <a:endParaRPr lang="it-IT" altLang="es-MX" sz="2000" u="none" dirty="0">
                <a:latin typeface="Comic Sans MS" panose="030F0702030302020204" pitchFamily="66" charset="0"/>
              </a:endParaRPr>
            </a:p>
          </p:txBody>
        </p:sp>
        <p:sp>
          <p:nvSpPr>
            <p:cNvPr id="739339" name="Text Box 11">
              <a:extLst>
                <a:ext uri="{FF2B5EF4-FFF2-40B4-BE49-F238E27FC236}">
                  <a16:creationId xmlns:a16="http://schemas.microsoft.com/office/drawing/2014/main" id="{9CA85687-8450-48D2-BD8F-058486E644FF}"/>
                </a:ext>
              </a:extLst>
            </p:cNvPr>
            <p:cNvSpPr txBox="1">
              <a:spLocks noChangeArrowheads="1"/>
            </p:cNvSpPr>
            <p:nvPr/>
          </p:nvSpPr>
          <p:spPr bwMode="auto">
            <a:xfrm>
              <a:off x="9247040" y="4150320"/>
              <a:ext cx="150812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s-MX" sz="2000" u="none">
                  <a:latin typeface="Comic Sans MS" panose="030F0702030302020204" pitchFamily="66" charset="0"/>
                </a:rPr>
                <a:t>Estado E</a:t>
              </a:r>
              <a:r>
                <a:rPr lang="en-US" altLang="es-MX" sz="2000" u="none" baseline="-25000">
                  <a:latin typeface="Comic Sans MS" panose="030F0702030302020204" pitchFamily="66" charset="0"/>
                </a:rPr>
                <a:t>2</a:t>
              </a:r>
              <a:r>
                <a:rPr lang="en-US" altLang="es-MX" sz="2000" u="none">
                  <a:latin typeface="Comic Sans MS" panose="030F0702030302020204" pitchFamily="66" charset="0"/>
                </a:rPr>
                <a:t> </a:t>
              </a:r>
              <a:br>
                <a:rPr lang="en-US" altLang="es-MX" sz="2000" u="none">
                  <a:latin typeface="Comic Sans MS" panose="030F0702030302020204" pitchFamily="66" charset="0"/>
                </a:rPr>
              </a:br>
              <a:r>
                <a:rPr lang="en-US" altLang="es-MX" sz="2000" u="none">
                  <a:latin typeface="Comic Sans MS" panose="030F0702030302020204" pitchFamily="66" charset="0"/>
                </a:rPr>
                <a:t>(P</a:t>
              </a:r>
              <a:r>
                <a:rPr lang="en-US" altLang="es-MX" sz="2000" u="none" baseline="-25000">
                  <a:latin typeface="Comic Sans MS" panose="030F0702030302020204" pitchFamily="66" charset="0"/>
                </a:rPr>
                <a:t>2</a:t>
              </a:r>
              <a:r>
                <a:rPr lang="en-US" altLang="es-MX" sz="2000" u="none">
                  <a:latin typeface="Comic Sans MS" panose="030F0702030302020204" pitchFamily="66" charset="0"/>
                </a:rPr>
                <a:t>, V</a:t>
              </a:r>
              <a:r>
                <a:rPr lang="en-US" altLang="es-MX" sz="2000" u="none" baseline="-25000">
                  <a:latin typeface="Comic Sans MS" panose="030F0702030302020204" pitchFamily="66" charset="0"/>
                </a:rPr>
                <a:t>2</a:t>
              </a:r>
              <a:r>
                <a:rPr lang="en-US" altLang="es-MX" sz="2000" u="none">
                  <a:latin typeface="Comic Sans MS" panose="030F0702030302020204" pitchFamily="66" charset="0"/>
                </a:rPr>
                <a:t>, T</a:t>
              </a:r>
              <a:r>
                <a:rPr lang="en-US" altLang="es-MX" sz="2000" u="none" baseline="-25000">
                  <a:latin typeface="Comic Sans MS" panose="030F0702030302020204" pitchFamily="66" charset="0"/>
                </a:rPr>
                <a:t>2</a:t>
              </a:r>
              <a:r>
                <a:rPr lang="en-US" altLang="es-MX" sz="2000" u="none">
                  <a:latin typeface="Comic Sans MS" panose="030F0702030302020204" pitchFamily="66" charset="0"/>
                </a:rPr>
                <a:t>)</a:t>
              </a:r>
              <a:endParaRPr lang="it-IT" altLang="es-MX" sz="2000" u="none">
                <a:latin typeface="Comic Sans MS" panose="030F0702030302020204" pitchFamily="66" charset="0"/>
              </a:endParaRPr>
            </a:p>
          </p:txBody>
        </p:sp>
        <p:sp>
          <p:nvSpPr>
            <p:cNvPr id="739340" name="Text Box 12">
              <a:extLst>
                <a:ext uri="{FF2B5EF4-FFF2-40B4-BE49-F238E27FC236}">
                  <a16:creationId xmlns:a16="http://schemas.microsoft.com/office/drawing/2014/main" id="{F07E4224-62F6-4E76-8C84-3B45A6716DC6}"/>
                </a:ext>
              </a:extLst>
            </p:cNvPr>
            <p:cNvSpPr txBox="1">
              <a:spLocks noChangeArrowheads="1"/>
            </p:cNvSpPr>
            <p:nvPr/>
          </p:nvSpPr>
          <p:spPr bwMode="auto">
            <a:xfrm>
              <a:off x="10023326" y="1764220"/>
              <a:ext cx="1327150" cy="830263"/>
            </a:xfrm>
            <a:prstGeom prst="rect">
              <a:avLst/>
            </a:prstGeom>
            <a:noFill/>
            <a:ln>
              <a:noFill/>
            </a:ln>
            <a:effectLst/>
          </p:spPr>
          <p:txBody>
            <a:bodyPr wrap="none">
              <a:spAutoFit/>
            </a:bodyPr>
            <a:lstStyle/>
            <a:p>
              <a:pPr eaLnBrk="1" hangingPunct="1">
                <a:defRPr/>
              </a:pPr>
              <a:r>
                <a:rPr lang="es-MX" sz="2400" dirty="0">
                  <a:ln>
                    <a:solidFill>
                      <a:srgbClr val="0000FF"/>
                    </a:solidFill>
                  </a:ln>
                  <a:solidFill>
                    <a:srgbClr val="6666FF"/>
                  </a:solidFill>
                  <a:effectLst>
                    <a:outerShdw blurRad="38100" dist="38100" dir="2700000" algn="tl">
                      <a:srgbClr val="000000"/>
                    </a:outerShdw>
                  </a:effectLst>
                  <a:latin typeface="Comic Sans MS" panose="030F0702030302020204" pitchFamily="66" charset="0"/>
                </a:rPr>
                <a:t>Estados</a:t>
              </a:r>
              <a:br>
                <a:rPr lang="es-MX" sz="2400" dirty="0">
                  <a:ln>
                    <a:solidFill>
                      <a:srgbClr val="0000FF"/>
                    </a:solidFill>
                  </a:ln>
                  <a:solidFill>
                    <a:srgbClr val="6666FF"/>
                  </a:solidFill>
                  <a:effectLst>
                    <a:outerShdw blurRad="38100" dist="38100" dir="2700000" algn="tl">
                      <a:srgbClr val="000000"/>
                    </a:outerShdw>
                  </a:effectLst>
                  <a:latin typeface="Comic Sans MS" panose="030F0702030302020204" pitchFamily="66" charset="0"/>
                </a:rPr>
              </a:br>
              <a:r>
                <a:rPr lang="es-MX" sz="2400" dirty="0">
                  <a:ln>
                    <a:solidFill>
                      <a:srgbClr val="0000FF"/>
                    </a:solidFill>
                  </a:ln>
                  <a:solidFill>
                    <a:srgbClr val="6666FF"/>
                  </a:solidFill>
                  <a:effectLst>
                    <a:outerShdw blurRad="38100" dist="38100" dir="2700000" algn="tl">
                      <a:srgbClr val="000000"/>
                    </a:outerShdw>
                  </a:effectLst>
                  <a:latin typeface="Comic Sans MS" panose="030F0702030302020204" pitchFamily="66" charset="0"/>
                </a:rPr>
                <a:t>Posibles</a:t>
              </a:r>
            </a:p>
          </p:txBody>
        </p:sp>
        <p:sp>
          <p:nvSpPr>
            <p:cNvPr id="739341" name="Line 13">
              <a:extLst>
                <a:ext uri="{FF2B5EF4-FFF2-40B4-BE49-F238E27FC236}">
                  <a16:creationId xmlns:a16="http://schemas.microsoft.com/office/drawing/2014/main" id="{9714AA64-3611-4585-A594-53005552CE53}"/>
                </a:ext>
              </a:extLst>
            </p:cNvPr>
            <p:cNvSpPr>
              <a:spLocks noChangeShapeType="1"/>
            </p:cNvSpPr>
            <p:nvPr/>
          </p:nvSpPr>
          <p:spPr bwMode="auto">
            <a:xfrm flipH="1">
              <a:off x="9451826" y="2191344"/>
              <a:ext cx="571500" cy="38100"/>
            </a:xfrm>
            <a:prstGeom prst="line">
              <a:avLst/>
            </a:prstGeom>
            <a:noFill/>
            <a:ln w="50800">
              <a:solidFill>
                <a:srgbClr val="00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cxnSp>
          <p:nvCxnSpPr>
            <p:cNvPr id="3" name="Conector recto de flecha 2">
              <a:extLst>
                <a:ext uri="{FF2B5EF4-FFF2-40B4-BE49-F238E27FC236}">
                  <a16:creationId xmlns:a16="http://schemas.microsoft.com/office/drawing/2014/main" id="{3D51B2D5-9828-4E0A-B333-9997C2B6BAF7}"/>
                </a:ext>
              </a:extLst>
            </p:cNvPr>
            <p:cNvCxnSpPr/>
            <p:nvPr/>
          </p:nvCxnSpPr>
          <p:spPr>
            <a:xfrm>
              <a:off x="8023076" y="3021608"/>
              <a:ext cx="852488" cy="1793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a:extLst>
                <a:ext uri="{FF2B5EF4-FFF2-40B4-BE49-F238E27FC236}">
                  <a16:creationId xmlns:a16="http://schemas.microsoft.com/office/drawing/2014/main" id="{00B0873D-87E8-4569-9D05-F58A5E9869C7}"/>
                </a:ext>
              </a:extLst>
            </p:cNvPr>
            <p:cNvCxnSpPr/>
            <p:nvPr/>
          </p:nvCxnSpPr>
          <p:spPr>
            <a:xfrm flipV="1">
              <a:off x="8875564" y="3200995"/>
              <a:ext cx="0" cy="22447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7DDB3397-6DF4-4BA7-89C8-44FB9AB3BD2C}"/>
                </a:ext>
              </a:extLst>
            </p:cNvPr>
            <p:cNvCxnSpPr/>
            <p:nvPr/>
          </p:nvCxnSpPr>
          <p:spPr>
            <a:xfrm flipH="1" flipV="1">
              <a:off x="8111977" y="5229819"/>
              <a:ext cx="2233613" cy="5032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636F4A2C-F717-47C3-B2A0-AE6F98E02F4F}"/>
                </a:ext>
              </a:extLst>
            </p:cNvPr>
            <p:cNvSpPr txBox="1"/>
            <p:nvPr/>
          </p:nvSpPr>
          <p:spPr>
            <a:xfrm>
              <a:off x="8023076" y="3767260"/>
              <a:ext cx="466794" cy="369332"/>
            </a:xfrm>
            <a:prstGeom prst="rect">
              <a:avLst/>
            </a:prstGeom>
            <a:noFill/>
          </p:spPr>
          <p:txBody>
            <a:bodyPr wrap="none" rtlCol="0">
              <a:spAutoFit/>
            </a:bodyPr>
            <a:lstStyle/>
            <a:p>
              <a:r>
                <a:rPr lang="es-MX" dirty="0" err="1"/>
                <a:t>dP</a:t>
              </a:r>
              <a:endParaRPr lang="es-MX" dirty="0"/>
            </a:p>
          </p:txBody>
        </p:sp>
      </p:grpSp>
    </p:spTree>
    <p:extLst>
      <p:ext uri="{BB962C8B-B14F-4D97-AF65-F5344CB8AC3E}">
        <p14:creationId xmlns:p14="http://schemas.microsoft.com/office/powerpoint/2010/main" val="337334132"/>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739335"/>
                                        </p:tgtEl>
                                        <p:attrNameLst>
                                          <p:attrName>style.visibility</p:attrName>
                                        </p:attrNameLst>
                                      </p:cBhvr>
                                      <p:to>
                                        <p:strVal val="visible"/>
                                      </p:to>
                                    </p:set>
                                    <p:animEffect transition="in" filter="slide(fromBottom)">
                                      <p:cBhvr>
                                        <p:cTn id="7" dur="2000"/>
                                        <p:tgtEl>
                                          <p:spTgt spid="739335"/>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39330"/>
                                        </p:tgtEl>
                                        <p:attrNameLst>
                                          <p:attrName>style.visibility</p:attrName>
                                        </p:attrNameLst>
                                      </p:cBhvr>
                                      <p:to>
                                        <p:strVal val="visible"/>
                                      </p:to>
                                    </p:set>
                                    <p:animEffect transition="in" filter="slide(fromBottom)">
                                      <p:cBhvr>
                                        <p:cTn id="10" dur="2000"/>
                                        <p:tgtEl>
                                          <p:spTgt spid="73933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nodeType="clickEffect">
                                  <p:stCondLst>
                                    <p:cond delay="0"/>
                                  </p:stCondLst>
                                  <p:childTnLst>
                                    <p:set>
                                      <p:cBhvr>
                                        <p:cTn id="14" dur="1" fill="hold">
                                          <p:stCondLst>
                                            <p:cond delay="0"/>
                                          </p:stCondLst>
                                        </p:cTn>
                                        <p:tgtEl>
                                          <p:spTgt spid="739331">
                                            <p:txEl>
                                              <p:pRg st="0" end="0"/>
                                            </p:txEl>
                                          </p:spTgt>
                                        </p:tgtEl>
                                        <p:attrNameLst>
                                          <p:attrName>style.visibility</p:attrName>
                                        </p:attrNameLst>
                                      </p:cBhvr>
                                      <p:to>
                                        <p:strVal val="visible"/>
                                      </p:to>
                                    </p:set>
                                    <p:animEffect transition="in" filter="slide(fromBottom)">
                                      <p:cBhvr>
                                        <p:cTn id="15" dur="2000"/>
                                        <p:tgtEl>
                                          <p:spTgt spid="7393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739331">
                                            <p:txEl>
                                              <p:pRg st="2" end="2"/>
                                            </p:txEl>
                                          </p:spTgt>
                                        </p:tgtEl>
                                        <p:attrNameLst>
                                          <p:attrName>style.visibility</p:attrName>
                                        </p:attrNameLst>
                                      </p:cBhvr>
                                      <p:to>
                                        <p:strVal val="visible"/>
                                      </p:to>
                                    </p:set>
                                    <p:animEffect transition="in" filter="slide(fromBottom)">
                                      <p:cBhvr>
                                        <p:cTn id="20" dur="2000"/>
                                        <p:tgtEl>
                                          <p:spTgt spid="739331">
                                            <p:txEl>
                                              <p:pRg st="2" end="2"/>
                                            </p:txEl>
                                          </p:spTgt>
                                        </p:tgtEl>
                                      </p:cBhvr>
                                    </p:animEffect>
                                  </p:childTnLst>
                                </p:cTn>
                              </p:par>
                            </p:childTnLst>
                          </p:cTn>
                        </p:par>
                        <p:par>
                          <p:cTn id="21" fill="hold" nodeType="afterGroup">
                            <p:stCondLst>
                              <p:cond delay="2000"/>
                            </p:stCondLst>
                            <p:childTnLst>
                              <p:par>
                                <p:cTn id="22" presetID="12" presetClass="entr" presetSubtype="4" fill="hold" nodeType="afterEffect">
                                  <p:stCondLst>
                                    <p:cond delay="0"/>
                                  </p:stCondLst>
                                  <p:childTnLst>
                                    <p:set>
                                      <p:cBhvr>
                                        <p:cTn id="23" dur="1" fill="hold">
                                          <p:stCondLst>
                                            <p:cond delay="0"/>
                                          </p:stCondLst>
                                        </p:cTn>
                                        <p:tgtEl>
                                          <p:spTgt spid="739331">
                                            <p:txEl>
                                              <p:pRg st="4" end="4"/>
                                            </p:txEl>
                                          </p:spTgt>
                                        </p:tgtEl>
                                        <p:attrNameLst>
                                          <p:attrName>style.visibility</p:attrName>
                                        </p:attrNameLst>
                                      </p:cBhvr>
                                      <p:to>
                                        <p:strVal val="visible"/>
                                      </p:to>
                                    </p:set>
                                    <p:animEffect transition="in" filter="slide(fromBottom)">
                                      <p:cBhvr>
                                        <p:cTn id="24" dur="1000"/>
                                        <p:tgtEl>
                                          <p:spTgt spid="7393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30" grpId="0" animBg="1"/>
      <p:bldP spid="73933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D3927169-3E23-4036-9E61-91CA522BE2F7}"/>
              </a:ext>
            </a:extLst>
          </p:cNvPr>
          <p:cNvSpPr txBox="1"/>
          <p:nvPr/>
        </p:nvSpPr>
        <p:spPr>
          <a:xfrm>
            <a:off x="3719513" y="333376"/>
            <a:ext cx="4273550" cy="576263"/>
          </a:xfrm>
          <a:prstGeom prst="rect">
            <a:avLst/>
          </a:prstGeom>
          <a:solidFill>
            <a:srgbClr val="FFFFFF"/>
          </a:solidFill>
        </p:spPr>
        <p:txBody>
          <a:bodyPr lIns="0" tIns="0" rIns="0" bIns="0">
            <a:spAutoFit/>
          </a:bodyPr>
          <a:lstStyle/>
          <a:p>
            <a:pPr algn="ctr">
              <a:lnSpc>
                <a:spcPts val="4540"/>
              </a:lnSpc>
              <a:defRPr/>
            </a:pPr>
            <a:r>
              <a:rPr sz="3883" spc="-35" dirty="0">
                <a:latin typeface="Palatino Linotype"/>
                <a:cs typeface="Palatino Linotype"/>
              </a:rPr>
              <a:t>F</a:t>
            </a:r>
            <a:r>
              <a:rPr sz="3883" spc="-97" dirty="0">
                <a:latin typeface="Palatino Linotype"/>
                <a:cs typeface="Palatino Linotype"/>
              </a:rPr>
              <a:t>unciones</a:t>
            </a:r>
            <a:r>
              <a:rPr sz="3883" spc="4" dirty="0">
                <a:latin typeface="Palatino Linotype"/>
                <a:cs typeface="Palatino Linotype"/>
              </a:rPr>
              <a:t> </a:t>
            </a:r>
            <a:r>
              <a:rPr sz="3883" spc="-150" dirty="0">
                <a:latin typeface="Palatino Linotype"/>
                <a:cs typeface="Palatino Linotype"/>
              </a:rPr>
              <a:t>de</a:t>
            </a:r>
            <a:r>
              <a:rPr sz="3883" spc="4" dirty="0">
                <a:latin typeface="Palatino Linotype"/>
                <a:cs typeface="Palatino Linotype"/>
              </a:rPr>
              <a:t> </a:t>
            </a:r>
            <a:r>
              <a:rPr sz="3883" spc="-97" dirty="0" err="1">
                <a:latin typeface="Palatino Linotype"/>
                <a:cs typeface="Palatino Linotype"/>
              </a:rPr>
              <a:t>estado</a:t>
            </a:r>
            <a:endParaRPr sz="3883" dirty="0">
              <a:latin typeface="Palatino Linotype"/>
              <a:cs typeface="Palatino Linotype"/>
            </a:endParaRPr>
          </a:p>
        </p:txBody>
      </p:sp>
      <p:sp>
        <p:nvSpPr>
          <p:cNvPr id="41987" name="object 14">
            <a:extLst>
              <a:ext uri="{FF2B5EF4-FFF2-40B4-BE49-F238E27FC236}">
                <a16:creationId xmlns:a16="http://schemas.microsoft.com/office/drawing/2014/main" id="{ADA8B51F-0451-40CF-882D-86BB8195CC97}"/>
              </a:ext>
            </a:extLst>
          </p:cNvPr>
          <p:cNvSpPr txBox="1">
            <a:spLocks noChangeArrowheads="1"/>
          </p:cNvSpPr>
          <p:nvPr/>
        </p:nvSpPr>
        <p:spPr bwMode="auto">
          <a:xfrm>
            <a:off x="3397251" y="2420938"/>
            <a:ext cx="4919663" cy="35798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650"/>
              </a:spcBef>
              <a:buNone/>
            </a:pPr>
            <a:r>
              <a:rPr lang="es-MX" altLang="es-MX" sz="2100" dirty="0">
                <a:latin typeface="Palatino Linotype" panose="02040502050505030304" pitchFamily="18" charset="0"/>
                <a:ea typeface="Palatino Linotype" panose="02040502050505030304" pitchFamily="18" charset="0"/>
                <a:cs typeface="Palatino Linotype" panose="02040502050505030304" pitchFamily="18" charset="0"/>
              </a:rPr>
              <a:t>Equivalentes a fuerzas </a:t>
            </a:r>
            <a:r>
              <a:rPr lang="es-MX" altLang="es-MX" sz="2100" dirty="0">
                <a:latin typeface="Times New Roman" panose="02020603050405020304" pitchFamily="18" charset="0"/>
                <a:cs typeface="Times New Roman" panose="02020603050405020304" pitchFamily="18" charset="0"/>
              </a:rPr>
              <a:t>“</a:t>
            </a:r>
            <a:r>
              <a:rPr lang="es-MX" altLang="es-MX" sz="2100" dirty="0">
                <a:latin typeface="Palatino Linotype" panose="02040502050505030304" pitchFamily="18" charset="0"/>
                <a:ea typeface="Palatino Linotype" panose="02040502050505030304" pitchFamily="18" charset="0"/>
                <a:cs typeface="Palatino Linotype" panose="02040502050505030304" pitchFamily="18" charset="0"/>
              </a:rPr>
              <a:t>conservativas</a:t>
            </a:r>
            <a:r>
              <a:rPr lang="es-MX" altLang="es-MX" sz="2100" dirty="0">
                <a:latin typeface="Times New Roman" panose="02020603050405020304" pitchFamily="18" charset="0"/>
                <a:cs typeface="Times New Roman" panose="02020603050405020304" pitchFamily="18" charset="0"/>
              </a:rPr>
              <a:t>”</a:t>
            </a:r>
          </a:p>
          <a:p>
            <a:pPr>
              <a:spcBef>
                <a:spcPct val="0"/>
              </a:spcBef>
              <a:buFontTx/>
              <a:buNone/>
            </a:pPr>
            <a:endParaRPr lang="es-MX" altLang="es-MX" sz="1800" dirty="0">
              <a:latin typeface="Times New Roman" panose="02020603050405020304" pitchFamily="18" charset="0"/>
              <a:cs typeface="Times New Roman" panose="02020603050405020304" pitchFamily="18" charset="0"/>
            </a:endParaRPr>
          </a:p>
          <a:p>
            <a:pPr algn="ctr">
              <a:spcBef>
                <a:spcPct val="0"/>
              </a:spcBef>
              <a:buFontTx/>
              <a:buNone/>
            </a:pPr>
            <a:r>
              <a:rPr lang="es-MX" altLang="es-MX" sz="2100" dirty="0">
                <a:latin typeface="Palatino Linotype" panose="02040502050505030304" pitchFamily="18" charset="0"/>
                <a:ea typeface="Palatino Linotype" panose="02040502050505030304" pitchFamily="18" charset="0"/>
                <a:cs typeface="Palatino Linotype" panose="02040502050505030304" pitchFamily="18" charset="0"/>
              </a:rPr>
              <a:t>U, H, S, G, etc.</a:t>
            </a:r>
          </a:p>
          <a:p>
            <a:pPr>
              <a:spcBef>
                <a:spcPct val="0"/>
              </a:spcBef>
              <a:buFontTx/>
              <a:buNone/>
            </a:pPr>
            <a:endParaRPr lang="es-MX" altLang="es-MX" sz="2200" dirty="0">
              <a:latin typeface="Times New Roman" panose="02020603050405020304" pitchFamily="18" charset="0"/>
              <a:cs typeface="Times New Roman" panose="02020603050405020304" pitchFamily="18" charset="0"/>
            </a:endParaRPr>
          </a:p>
          <a:p>
            <a:pPr>
              <a:spcBef>
                <a:spcPts val="13"/>
              </a:spcBef>
              <a:buNone/>
            </a:pPr>
            <a:endParaRPr lang="es-MX" altLang="es-MX" sz="2200" dirty="0">
              <a:latin typeface="Times New Roman" panose="02020603050405020304" pitchFamily="18" charset="0"/>
              <a:cs typeface="Times New Roman" panose="02020603050405020304" pitchFamily="18" charset="0"/>
            </a:endParaRPr>
          </a:p>
          <a:p>
            <a:pPr algn="ctr">
              <a:spcBef>
                <a:spcPct val="0"/>
              </a:spcBef>
              <a:buFontTx/>
              <a:buNone/>
            </a:pPr>
            <a:r>
              <a:rPr lang="es-MX" altLang="es-MX" sz="3800" dirty="0">
                <a:latin typeface="Palatino Linotype" panose="02040502050505030304" pitchFamily="18" charset="0"/>
                <a:ea typeface="Palatino Linotype" panose="02040502050505030304" pitchFamily="18" charset="0"/>
                <a:cs typeface="Palatino Linotype" panose="02040502050505030304" pitchFamily="18" charset="0"/>
              </a:rPr>
              <a:t>Variables de estado</a:t>
            </a:r>
          </a:p>
          <a:p>
            <a:pPr algn="ctr">
              <a:spcBef>
                <a:spcPts val="1600"/>
              </a:spcBef>
              <a:buNone/>
            </a:pPr>
            <a:r>
              <a:rPr lang="es-MX" altLang="es-MX" sz="2100" dirty="0">
                <a:latin typeface="Palatino Linotype" panose="02040502050505030304" pitchFamily="18" charset="0"/>
                <a:ea typeface="Palatino Linotype" panose="02040502050505030304" pitchFamily="18" charset="0"/>
                <a:cs typeface="Palatino Linotype" panose="02040502050505030304" pitchFamily="18" charset="0"/>
              </a:rPr>
              <a:t>definen las funciones de estado</a:t>
            </a:r>
          </a:p>
          <a:p>
            <a:pPr algn="ctr">
              <a:spcBef>
                <a:spcPct val="0"/>
              </a:spcBef>
              <a:buFontTx/>
              <a:buNone/>
            </a:pPr>
            <a:endParaRPr lang="es-MX" altLang="es-MX" sz="2200" dirty="0">
              <a:latin typeface="Times New Roman" panose="02020603050405020304" pitchFamily="18" charset="0"/>
              <a:cs typeface="Times New Roman" panose="02020603050405020304" pitchFamily="18" charset="0"/>
            </a:endParaRPr>
          </a:p>
          <a:p>
            <a:pPr algn="ctr">
              <a:spcBef>
                <a:spcPts val="1563"/>
              </a:spcBef>
              <a:buNone/>
            </a:pPr>
            <a:r>
              <a:rPr lang="es-MX" altLang="es-MX" sz="2100" dirty="0">
                <a:latin typeface="Palatino Linotype" panose="02040502050505030304" pitchFamily="18" charset="0"/>
                <a:ea typeface="Palatino Linotype" panose="02040502050505030304" pitchFamily="18" charset="0"/>
                <a:cs typeface="Palatino Linotype" panose="02040502050505030304" pitchFamily="18" charset="0"/>
              </a:rPr>
              <a:t>P, T, V, X, </a:t>
            </a:r>
            <a:r>
              <a:rPr lang="es-MX" altLang="es-MX" sz="2100" dirty="0">
                <a:latin typeface="Trebuchet MS" panose="020B0603020202020204" pitchFamily="34" charset="0"/>
                <a:ea typeface="Trebuchet MS" panose="020B0603020202020204" pitchFamily="34" charset="0"/>
                <a:cs typeface="Trebuchet MS" panose="020B0603020202020204" pitchFamily="34" charset="0"/>
              </a:rPr>
              <a:t>ρ</a:t>
            </a:r>
            <a:r>
              <a:rPr lang="es-MX" altLang="es-MX" sz="2100" dirty="0">
                <a:latin typeface="Palatino Linotype" panose="02040502050505030304" pitchFamily="18" charset="0"/>
                <a:ea typeface="Palatino Linotype" panose="02040502050505030304" pitchFamily="18" charset="0"/>
                <a:cs typeface="Palatino Linotype" panose="02040502050505030304" pitchFamily="18" charset="0"/>
              </a:rPr>
              <a:t>, </a:t>
            </a:r>
            <a:r>
              <a:rPr lang="es-MX" altLang="es-MX" sz="2100" dirty="0">
                <a:latin typeface="Trebuchet MS" panose="020B0603020202020204" pitchFamily="34" charset="0"/>
                <a:ea typeface="Trebuchet MS" panose="020B0603020202020204" pitchFamily="34" charset="0"/>
                <a:cs typeface="Trebuchet MS" panose="020B0603020202020204" pitchFamily="34" charset="0"/>
              </a:rPr>
              <a:t>η</a:t>
            </a:r>
            <a:r>
              <a:rPr lang="es-MX" altLang="es-MX" sz="2100" dirty="0">
                <a:latin typeface="Palatino Linotype" panose="02040502050505030304" pitchFamily="18" charset="0"/>
                <a:ea typeface="Palatino Linotype" panose="02040502050505030304" pitchFamily="18" charset="0"/>
                <a:cs typeface="Palatino Linotype" panose="02040502050505030304" pitchFamily="18" charset="0"/>
              </a:rPr>
              <a:t>, etc.</a:t>
            </a:r>
          </a:p>
        </p:txBody>
      </p:sp>
      <p:sp>
        <p:nvSpPr>
          <p:cNvPr id="2" name="CuadroTexto 1">
            <a:extLst>
              <a:ext uri="{FF2B5EF4-FFF2-40B4-BE49-F238E27FC236}">
                <a16:creationId xmlns:a16="http://schemas.microsoft.com/office/drawing/2014/main" id="{61FF6E4B-4371-45A9-9796-16DFF521B3B2}"/>
              </a:ext>
            </a:extLst>
          </p:cNvPr>
          <p:cNvSpPr txBox="1">
            <a:spLocks noRot="1" noChangeAspect="1" noMove="1" noResize="1" noEditPoints="1" noAdjustHandles="1" noChangeArrowheads="1" noChangeShapeType="1" noTextEdit="1"/>
          </p:cNvSpPr>
          <p:nvPr/>
        </p:nvSpPr>
        <p:spPr>
          <a:xfrm>
            <a:off x="4871864" y="1052736"/>
            <a:ext cx="1656184" cy="1222514"/>
          </a:xfrm>
          <a:prstGeom prst="rect">
            <a:avLst/>
          </a:prstGeom>
          <a:blipFill>
            <a:blip r:embed="rId3"/>
            <a:stretch>
              <a:fillRect/>
            </a:stretch>
          </a:blipFill>
        </p:spPr>
        <p:txBody>
          <a:bodyPr/>
          <a:lstStyle/>
          <a:p>
            <a:pPr>
              <a:defRPr/>
            </a:pPr>
            <a:r>
              <a:rPr lang="es-MX">
                <a:noFill/>
              </a:rPr>
              <a:t> </a:t>
            </a:r>
          </a:p>
        </p:txBody>
      </p:sp>
    </p:spTree>
    <p:extLst>
      <p:ext uri="{BB962C8B-B14F-4D97-AF65-F5344CB8AC3E}">
        <p14:creationId xmlns:p14="http://schemas.microsoft.com/office/powerpoint/2010/main" val="1649209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Imagen 2">
            <a:extLst>
              <a:ext uri="{FF2B5EF4-FFF2-40B4-BE49-F238E27FC236}">
                <a16:creationId xmlns:a16="http://schemas.microsoft.com/office/drawing/2014/main" id="{66E101CC-3FD5-46AC-8AB9-A0BBF894A0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051" t="27013" r="11340" b="14261"/>
          <a:stretch>
            <a:fillRect/>
          </a:stretch>
        </p:blipFill>
        <p:spPr bwMode="auto">
          <a:xfrm>
            <a:off x="839416" y="332656"/>
            <a:ext cx="10369152" cy="618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454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61" name="Grupo 1">
            <a:extLst>
              <a:ext uri="{FF2B5EF4-FFF2-40B4-BE49-F238E27FC236}">
                <a16:creationId xmlns:a16="http://schemas.microsoft.com/office/drawing/2014/main" id="{ADF76F71-D98C-4EF8-9C69-2B5FF8DD31C3}"/>
              </a:ext>
            </a:extLst>
          </p:cNvPr>
          <p:cNvGrpSpPr>
            <a:grpSpLocks/>
          </p:cNvGrpSpPr>
          <p:nvPr/>
        </p:nvGrpSpPr>
        <p:grpSpPr bwMode="auto">
          <a:xfrm>
            <a:off x="6199986" y="1248885"/>
            <a:ext cx="5255699" cy="3847097"/>
            <a:chOff x="5580112" y="1124744"/>
            <a:chExt cx="3290176" cy="2181537"/>
          </a:xfrm>
        </p:grpSpPr>
        <p:sp>
          <p:nvSpPr>
            <p:cNvPr id="45065" name="object 9">
              <a:extLst>
                <a:ext uri="{FF2B5EF4-FFF2-40B4-BE49-F238E27FC236}">
                  <a16:creationId xmlns:a16="http://schemas.microsoft.com/office/drawing/2014/main" id="{28676F55-484E-40BC-9D43-62C5D721ABC8}"/>
                </a:ext>
              </a:extLst>
            </p:cNvPr>
            <p:cNvSpPr>
              <a:spLocks noChangeArrowheads="1"/>
            </p:cNvSpPr>
            <p:nvPr/>
          </p:nvSpPr>
          <p:spPr bwMode="auto">
            <a:xfrm>
              <a:off x="5580112" y="1124744"/>
              <a:ext cx="3290176" cy="2181537"/>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p>
          </p:txBody>
        </p:sp>
        <p:sp>
          <p:nvSpPr>
            <p:cNvPr id="45066" name="object 10">
              <a:extLst>
                <a:ext uri="{FF2B5EF4-FFF2-40B4-BE49-F238E27FC236}">
                  <a16:creationId xmlns:a16="http://schemas.microsoft.com/office/drawing/2014/main" id="{D4E1365A-C28B-4A5E-8F62-B70B9E5CD658}"/>
                </a:ext>
              </a:extLst>
            </p:cNvPr>
            <p:cNvSpPr>
              <a:spLocks/>
            </p:cNvSpPr>
            <p:nvPr/>
          </p:nvSpPr>
          <p:spPr bwMode="auto">
            <a:xfrm>
              <a:off x="6189712" y="1505744"/>
              <a:ext cx="533400" cy="457200"/>
            </a:xfrm>
            <a:custGeom>
              <a:avLst/>
              <a:gdLst>
                <a:gd name="T0" fmla="*/ 0 w 800735"/>
                <a:gd name="T1" fmla="*/ 0 h 777875"/>
                <a:gd name="T2" fmla="*/ 1203 w 800735"/>
                <a:gd name="T3" fmla="*/ 0 h 777875"/>
                <a:gd name="T4" fmla="*/ 1203 w 800735"/>
                <a:gd name="T5" fmla="*/ 158 h 777875"/>
                <a:gd name="T6" fmla="*/ 0 w 800735"/>
                <a:gd name="T7" fmla="*/ 158 h 777875"/>
                <a:gd name="T8" fmla="*/ 0 w 800735"/>
                <a:gd name="T9" fmla="*/ 0 h 7778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735" h="777875">
                  <a:moveTo>
                    <a:pt x="0" y="0"/>
                  </a:moveTo>
                  <a:lnTo>
                    <a:pt x="800258" y="0"/>
                  </a:lnTo>
                  <a:lnTo>
                    <a:pt x="800258" y="777716"/>
                  </a:lnTo>
                  <a:lnTo>
                    <a:pt x="0" y="777716"/>
                  </a:lnTo>
                  <a:lnTo>
                    <a:pt x="0" y="0"/>
                  </a:lnTo>
                  <a:close/>
                </a:path>
              </a:pathLst>
            </a:custGeom>
            <a:noFill/>
            <a:ln w="33813">
              <a:solidFill>
                <a:srgbClr val="FF28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
          <p:nvSpPr>
            <p:cNvPr id="45067" name="object 11">
              <a:extLst>
                <a:ext uri="{FF2B5EF4-FFF2-40B4-BE49-F238E27FC236}">
                  <a16:creationId xmlns:a16="http://schemas.microsoft.com/office/drawing/2014/main" id="{91C95963-47BA-4A07-9D65-848F222C5281}"/>
                </a:ext>
              </a:extLst>
            </p:cNvPr>
            <p:cNvSpPr>
              <a:spLocks/>
            </p:cNvSpPr>
            <p:nvPr/>
          </p:nvSpPr>
          <p:spPr bwMode="auto">
            <a:xfrm>
              <a:off x="6646912" y="1708228"/>
              <a:ext cx="609600" cy="509432"/>
            </a:xfrm>
            <a:custGeom>
              <a:avLst/>
              <a:gdLst>
                <a:gd name="T0" fmla="*/ 0 w 800734"/>
                <a:gd name="T1" fmla="*/ 0 h 777875"/>
                <a:gd name="T2" fmla="*/ 10189 w 800734"/>
                <a:gd name="T3" fmla="*/ 0 h 777875"/>
                <a:gd name="T4" fmla="*/ 10189 w 800734"/>
                <a:gd name="T5" fmla="*/ 891 h 777875"/>
                <a:gd name="T6" fmla="*/ 0 w 800734"/>
                <a:gd name="T7" fmla="*/ 891 h 777875"/>
                <a:gd name="T8" fmla="*/ 0 w 800734"/>
                <a:gd name="T9" fmla="*/ 0 h 7778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734" h="777875">
                  <a:moveTo>
                    <a:pt x="0" y="0"/>
                  </a:moveTo>
                  <a:lnTo>
                    <a:pt x="800257" y="0"/>
                  </a:lnTo>
                  <a:lnTo>
                    <a:pt x="800257" y="777715"/>
                  </a:lnTo>
                  <a:lnTo>
                    <a:pt x="0" y="777715"/>
                  </a:lnTo>
                  <a:lnTo>
                    <a:pt x="0" y="0"/>
                  </a:lnTo>
                  <a:close/>
                </a:path>
              </a:pathLst>
            </a:custGeom>
            <a:noFill/>
            <a:ln w="33813">
              <a:solidFill>
                <a:srgbClr val="FF28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
          <p:nvSpPr>
            <p:cNvPr id="45068" name="object 12">
              <a:extLst>
                <a:ext uri="{FF2B5EF4-FFF2-40B4-BE49-F238E27FC236}">
                  <a16:creationId xmlns:a16="http://schemas.microsoft.com/office/drawing/2014/main" id="{E550544F-FD62-4ADF-9A12-4DB24C61064C}"/>
                </a:ext>
              </a:extLst>
            </p:cNvPr>
            <p:cNvSpPr>
              <a:spLocks/>
            </p:cNvSpPr>
            <p:nvPr/>
          </p:nvSpPr>
          <p:spPr bwMode="auto">
            <a:xfrm>
              <a:off x="7189493" y="1886744"/>
              <a:ext cx="609831" cy="488820"/>
            </a:xfrm>
            <a:custGeom>
              <a:avLst/>
              <a:gdLst>
                <a:gd name="T0" fmla="*/ 0 w 800734"/>
                <a:gd name="T1" fmla="*/ 0 h 777875"/>
                <a:gd name="T2" fmla="*/ 10251 w 800734"/>
                <a:gd name="T3" fmla="*/ 0 h 777875"/>
                <a:gd name="T4" fmla="*/ 10251 w 800734"/>
                <a:gd name="T5" fmla="*/ 459 h 777875"/>
                <a:gd name="T6" fmla="*/ 0 w 800734"/>
                <a:gd name="T7" fmla="*/ 459 h 777875"/>
                <a:gd name="T8" fmla="*/ 0 w 800734"/>
                <a:gd name="T9" fmla="*/ 0 h 7778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734" h="777875">
                  <a:moveTo>
                    <a:pt x="0" y="0"/>
                  </a:moveTo>
                  <a:lnTo>
                    <a:pt x="800258" y="0"/>
                  </a:lnTo>
                  <a:lnTo>
                    <a:pt x="800258" y="777715"/>
                  </a:lnTo>
                  <a:lnTo>
                    <a:pt x="0" y="777715"/>
                  </a:lnTo>
                  <a:lnTo>
                    <a:pt x="0" y="0"/>
                  </a:lnTo>
                  <a:close/>
                </a:path>
              </a:pathLst>
            </a:custGeom>
            <a:noFill/>
            <a:ln w="33813">
              <a:solidFill>
                <a:srgbClr val="FF28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grpSp>
      <p:sp>
        <p:nvSpPr>
          <p:cNvPr id="45064" name="object 18">
            <a:extLst>
              <a:ext uri="{FF2B5EF4-FFF2-40B4-BE49-F238E27FC236}">
                <a16:creationId xmlns:a16="http://schemas.microsoft.com/office/drawing/2014/main" id="{40210FCD-64D8-4D57-8667-1E9EE42485AB}"/>
              </a:ext>
            </a:extLst>
          </p:cNvPr>
          <p:cNvSpPr txBox="1">
            <a:spLocks noChangeArrowheads="1"/>
          </p:cNvSpPr>
          <p:nvPr/>
        </p:nvSpPr>
        <p:spPr bwMode="auto">
          <a:xfrm>
            <a:off x="4876955" y="1939462"/>
            <a:ext cx="11001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17475" indent="-104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400" dirty="0">
                <a:latin typeface="Palatino Linotype" panose="02040502050505030304" pitchFamily="18" charset="0"/>
                <a:ea typeface="Palatino Linotype" panose="02040502050505030304" pitchFamily="18" charset="0"/>
                <a:cs typeface="Palatino Linotype" panose="02040502050505030304" pitchFamily="18" charset="0"/>
              </a:rPr>
              <a:t>Ve = </a:t>
            </a:r>
            <a:r>
              <a:rPr lang="es-MX" altLang="es-MX" sz="1400" i="1" dirty="0">
                <a:latin typeface="Book Antiqua" panose="02040602050305030304" pitchFamily="18" charset="0"/>
                <a:ea typeface="Book Antiqua" panose="02040602050305030304" pitchFamily="18" charset="0"/>
                <a:cs typeface="Book Antiqua" panose="02040602050305030304" pitchFamily="18" charset="0"/>
              </a:rPr>
              <a:t>f </a:t>
            </a:r>
            <a:r>
              <a:rPr lang="es-MX" altLang="es-MX" sz="1400" dirty="0">
                <a:latin typeface="Times New Roman" panose="02020603050405020304" pitchFamily="18" charset="0"/>
                <a:cs typeface="Times New Roman" panose="02020603050405020304" pitchFamily="18" charset="0"/>
              </a:rPr>
              <a:t>(</a:t>
            </a:r>
            <a:r>
              <a:rPr lang="es-MX" altLang="es-MX" sz="1400" dirty="0">
                <a:latin typeface="Palatino Linotype" panose="02040502050505030304" pitchFamily="18" charset="0"/>
                <a:ea typeface="Palatino Linotype" panose="02040502050505030304" pitchFamily="18" charset="0"/>
                <a:cs typeface="Palatino Linotype" panose="02040502050505030304" pitchFamily="18" charset="0"/>
              </a:rPr>
              <a:t>masa</a:t>
            </a:r>
            <a:r>
              <a:rPr lang="es-MX" altLang="es-MX" sz="1400" dirty="0">
                <a:latin typeface="Times New Roman" panose="02020603050405020304" pitchFamily="18" charset="0"/>
                <a:cs typeface="Times New Roman" panose="02020603050405020304" pitchFamily="18" charset="0"/>
              </a:rPr>
              <a:t>)</a:t>
            </a:r>
          </a:p>
          <a:p>
            <a:pPr>
              <a:spcBef>
                <a:spcPts val="25"/>
              </a:spcBef>
              <a:buNone/>
            </a:pPr>
            <a:endParaRPr lang="es-MX" altLang="es-MX" sz="1400" dirty="0">
              <a:latin typeface="Times New Roman" panose="02020603050405020304" pitchFamily="18" charset="0"/>
              <a:cs typeface="Times New Roman" panose="02020603050405020304" pitchFamily="18" charset="0"/>
            </a:endParaRPr>
          </a:p>
          <a:p>
            <a:pPr>
              <a:spcBef>
                <a:spcPct val="0"/>
              </a:spcBef>
              <a:buFontTx/>
              <a:buNone/>
            </a:pPr>
            <a:r>
              <a:rPr lang="es-MX" altLang="es-MX" sz="1400" dirty="0" err="1">
                <a:latin typeface="Palatino Linotype" panose="02040502050505030304" pitchFamily="18" charset="0"/>
                <a:ea typeface="Palatino Linotype" panose="02040502050505030304" pitchFamily="18" charset="0"/>
                <a:cs typeface="Palatino Linotype" panose="02040502050505030304" pitchFamily="18" charset="0"/>
              </a:rPr>
              <a:t>V</a:t>
            </a:r>
            <a:r>
              <a:rPr lang="es-MX" altLang="es-MX" sz="1400" baseline="-7000" dirty="0" err="1">
                <a:latin typeface="Palatino Linotype" panose="02040502050505030304" pitchFamily="18" charset="0"/>
                <a:ea typeface="Palatino Linotype" panose="02040502050505030304" pitchFamily="18" charset="0"/>
                <a:cs typeface="Palatino Linotype" panose="02040502050505030304" pitchFamily="18" charset="0"/>
              </a:rPr>
              <a:t>total</a:t>
            </a:r>
            <a:r>
              <a:rPr lang="es-MX" altLang="es-MX" sz="1400" dirty="0">
                <a:latin typeface="Palatino Linotype" panose="02040502050505030304" pitchFamily="18" charset="0"/>
                <a:ea typeface="Palatino Linotype" panose="02040502050505030304" pitchFamily="18" charset="0"/>
                <a:cs typeface="Palatino Linotype" panose="02040502050505030304" pitchFamily="18" charset="0"/>
              </a:rPr>
              <a:t>= </a:t>
            </a:r>
            <a:r>
              <a:rPr lang="es-MX" altLang="es-MX" sz="1400" dirty="0" err="1">
                <a:latin typeface="Trebuchet MS" panose="020B0603020202020204" pitchFamily="34" charset="0"/>
                <a:ea typeface="Trebuchet MS" panose="020B0603020202020204" pitchFamily="34" charset="0"/>
                <a:cs typeface="Trebuchet MS" panose="020B0603020202020204" pitchFamily="34" charset="0"/>
              </a:rPr>
              <a:t>Σ</a:t>
            </a:r>
            <a:r>
              <a:rPr lang="es-MX" altLang="es-MX" sz="1400" i="1" dirty="0" err="1">
                <a:latin typeface="Book Antiqua" panose="02040602050305030304" pitchFamily="18" charset="0"/>
                <a:ea typeface="Book Antiqua" panose="02040602050305030304" pitchFamily="18" charset="0"/>
                <a:cs typeface="Book Antiqua" panose="02040602050305030304" pitchFamily="18" charset="0"/>
              </a:rPr>
              <a:t>Vi</a:t>
            </a:r>
            <a:endParaRPr lang="es-MX" altLang="es-MX" sz="1400" dirty="0">
              <a:latin typeface="Book Antiqua" panose="02040602050305030304" pitchFamily="18" charset="0"/>
              <a:ea typeface="Book Antiqua" panose="02040602050305030304" pitchFamily="18" charset="0"/>
              <a:cs typeface="Book Antiqua" panose="02040602050305030304" pitchFamily="18" charset="0"/>
            </a:endParaRPr>
          </a:p>
        </p:txBody>
      </p:sp>
      <p:sp>
        <p:nvSpPr>
          <p:cNvPr id="2" name="CuadroTexto 1"/>
          <p:cNvSpPr txBox="1"/>
          <p:nvPr/>
        </p:nvSpPr>
        <p:spPr>
          <a:xfrm>
            <a:off x="550149" y="2616894"/>
            <a:ext cx="4974503" cy="2308324"/>
          </a:xfrm>
          <a:prstGeom prst="rect">
            <a:avLst/>
          </a:prstGeom>
          <a:noFill/>
        </p:spPr>
        <p:txBody>
          <a:bodyPr wrap="none" rtlCol="0">
            <a:spAutoFit/>
          </a:bodyPr>
          <a:lstStyle/>
          <a:p>
            <a:pPr algn="ctr"/>
            <a:r>
              <a:rPr lang="es-ES" dirty="0">
                <a:latin typeface="Times New Roman" panose="02020603050405020304" pitchFamily="18" charset="0"/>
                <a:cs typeface="Times New Roman" panose="02020603050405020304" pitchFamily="18" charset="0"/>
              </a:rPr>
              <a:t>Funciones de Estado</a:t>
            </a:r>
          </a:p>
          <a:p>
            <a:endParaRPr lang="es-ES" dirty="0">
              <a:latin typeface="Times New Roman" panose="02020603050405020304" pitchFamily="18" charset="0"/>
              <a:cs typeface="Times New Roman" panose="02020603050405020304" pitchFamily="18" charset="0"/>
            </a:endParaRPr>
          </a:p>
          <a:p>
            <a:endParaRPr lang="es-ES" dirty="0">
              <a:latin typeface="Times New Roman" panose="02020603050405020304" pitchFamily="18" charset="0"/>
              <a:cs typeface="Times New Roman" panose="02020603050405020304" pitchFamily="18" charset="0"/>
            </a:endParaRPr>
          </a:p>
          <a:p>
            <a:r>
              <a:rPr lang="es-ES" dirty="0">
                <a:latin typeface="Times New Roman" panose="02020603050405020304" pitchFamily="18" charset="0"/>
                <a:cs typeface="Times New Roman" panose="02020603050405020304" pitchFamily="18" charset="0"/>
              </a:rPr>
              <a:t>Equivalentes a fuerzas conservativas</a:t>
            </a:r>
          </a:p>
          <a:p>
            <a:r>
              <a:rPr lang="es-ES" dirty="0">
                <a:latin typeface="Times New Roman" panose="02020603050405020304" pitchFamily="18" charset="0"/>
                <a:cs typeface="Times New Roman" panose="02020603050405020304" pitchFamily="18" charset="0"/>
              </a:rPr>
              <a:t>U (E), H, S, G, etc.</a:t>
            </a:r>
          </a:p>
          <a:p>
            <a:endParaRPr lang="es-ES" dirty="0">
              <a:latin typeface="Times New Roman" panose="02020603050405020304" pitchFamily="18" charset="0"/>
              <a:cs typeface="Times New Roman" panose="02020603050405020304" pitchFamily="18" charset="0"/>
            </a:endParaRPr>
          </a:p>
          <a:p>
            <a:r>
              <a:rPr lang="es-ES" dirty="0">
                <a:latin typeface="Times New Roman" panose="02020603050405020304" pitchFamily="18" charset="0"/>
                <a:cs typeface="Times New Roman" panose="02020603050405020304" pitchFamily="18" charset="0"/>
              </a:rPr>
              <a:t>Variables de estado: definen las funciones de estado</a:t>
            </a:r>
          </a:p>
          <a:p>
            <a:r>
              <a:rPr lang="es-ES" dirty="0">
                <a:latin typeface="Times New Roman" panose="02020603050405020304" pitchFamily="18" charset="0"/>
                <a:cs typeface="Times New Roman" panose="02020603050405020304" pitchFamily="18" charset="0"/>
              </a:rPr>
              <a:t>P, T, V, X, </a:t>
            </a:r>
            <a:r>
              <a:rPr lang="el-GR" dirty="0">
                <a:latin typeface="Times New Roman" panose="02020603050405020304" pitchFamily="18" charset="0"/>
                <a:cs typeface="Times New Roman" panose="02020603050405020304" pitchFamily="18" charset="0"/>
              </a:rPr>
              <a:t>ρ</a:t>
            </a:r>
            <a:r>
              <a:rPr lang="es-ES" dirty="0">
                <a:latin typeface="Times New Roman" panose="02020603050405020304" pitchFamily="18" charset="0"/>
                <a:cs typeface="Times New Roman" panose="02020603050405020304" pitchFamily="18" charset="0"/>
              </a:rPr>
              <a:t>, </a:t>
            </a:r>
            <a:r>
              <a:rPr lang="hy-AM" dirty="0">
                <a:latin typeface="Times New Roman" panose="02020603050405020304" pitchFamily="18" charset="0"/>
                <a:cs typeface="Times New Roman" panose="02020603050405020304" pitchFamily="18" charset="0"/>
              </a:rPr>
              <a:t>դ</a:t>
            </a:r>
            <a:r>
              <a:rPr lang="es-ES" dirty="0">
                <a:latin typeface="Times New Roman" panose="02020603050405020304" pitchFamily="18" charset="0"/>
                <a:cs typeface="Times New Roman" panose="02020603050405020304" pitchFamily="18" charset="0"/>
              </a:rPr>
              <a:t>, etc.</a:t>
            </a:r>
            <a:endParaRPr lang="en-US" dirty="0">
              <a:latin typeface="Times New Roman" panose="02020603050405020304" pitchFamily="18" charset="0"/>
              <a:cs typeface="Times New Roman" panose="02020603050405020304" pitchFamily="18" charset="0"/>
            </a:endParaRPr>
          </a:p>
        </p:txBody>
      </p:sp>
      <p:graphicFrame>
        <p:nvGraphicFramePr>
          <p:cNvPr id="3" name="Objeto 2"/>
          <p:cNvGraphicFramePr>
            <a:graphicFrameLocks noChangeAspect="1"/>
          </p:cNvGraphicFramePr>
          <p:nvPr>
            <p:extLst>
              <p:ext uri="{D42A27DB-BD31-4B8C-83A1-F6EECF244321}">
                <p14:modId xmlns:p14="http://schemas.microsoft.com/office/powerpoint/2010/main" val="2503788057"/>
              </p:ext>
            </p:extLst>
          </p:nvPr>
        </p:nvGraphicFramePr>
        <p:xfrm>
          <a:off x="2233821" y="3066080"/>
          <a:ext cx="803579" cy="392861"/>
        </p:xfrm>
        <a:graphic>
          <a:graphicData uri="http://schemas.openxmlformats.org/presentationml/2006/ole">
            <mc:AlternateContent xmlns:mc="http://schemas.openxmlformats.org/markup-compatibility/2006">
              <mc:Choice xmlns:v="urn:schemas-microsoft-com:vml" Requires="v">
                <p:oleObj name="Equation" r:id="rId4" imgW="571320" imgH="279360" progId="Equation.DSMT4">
                  <p:embed/>
                </p:oleObj>
              </mc:Choice>
              <mc:Fallback>
                <p:oleObj name="Equation" r:id="rId4" imgW="571320" imgH="279360" progId="Equation.DSMT4">
                  <p:embed/>
                  <p:pic>
                    <p:nvPicPr>
                      <p:cNvPr id="0" name=""/>
                      <p:cNvPicPr/>
                      <p:nvPr/>
                    </p:nvPicPr>
                    <p:blipFill>
                      <a:blip r:embed="rId5"/>
                      <a:stretch>
                        <a:fillRect/>
                      </a:stretch>
                    </p:blipFill>
                    <p:spPr>
                      <a:xfrm>
                        <a:off x="2233821" y="3066080"/>
                        <a:ext cx="803579" cy="392861"/>
                      </a:xfrm>
                      <a:prstGeom prst="rect">
                        <a:avLst/>
                      </a:prstGeom>
                    </p:spPr>
                  </p:pic>
                </p:oleObj>
              </mc:Fallback>
            </mc:AlternateContent>
          </a:graphicData>
        </a:graphic>
      </p:graphicFrame>
      <p:sp>
        <p:nvSpPr>
          <p:cNvPr id="5" name="Rectángulo 4"/>
          <p:cNvSpPr/>
          <p:nvPr/>
        </p:nvSpPr>
        <p:spPr>
          <a:xfrm>
            <a:off x="6613224" y="694887"/>
            <a:ext cx="4315146" cy="369332"/>
          </a:xfrm>
          <a:prstGeom prst="rect">
            <a:avLst/>
          </a:prstGeom>
        </p:spPr>
        <p:txBody>
          <a:bodyPr wrap="square">
            <a:spAutoFit/>
          </a:bodyPr>
          <a:lstStyle/>
          <a:p>
            <a:pPr algn="just"/>
            <a:r>
              <a:rPr lang="es-MX" kern="0" dirty="0">
                <a:latin typeface="Times New Roman" panose="02020603050405020304" pitchFamily="18" charset="0"/>
                <a:cs typeface="Times New Roman" panose="02020603050405020304" pitchFamily="18" charset="0"/>
              </a:rPr>
              <a:t>Variables de estado: ¿extensivas, intensivas?  </a:t>
            </a:r>
          </a:p>
        </p:txBody>
      </p:sp>
    </p:spTree>
    <p:extLst>
      <p:ext uri="{BB962C8B-B14F-4D97-AF65-F5344CB8AC3E}">
        <p14:creationId xmlns:p14="http://schemas.microsoft.com/office/powerpoint/2010/main" val="795292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a:extLst>
              <a:ext uri="{FF2B5EF4-FFF2-40B4-BE49-F238E27FC236}">
                <a16:creationId xmlns:a16="http://schemas.microsoft.com/office/drawing/2014/main" id="{51383E71-D415-43E7-85A1-4F629BF6B9A1}"/>
              </a:ext>
            </a:extLst>
          </p:cNvPr>
          <p:cNvPicPr>
            <a:picLocks noChangeAspect="1" noChangeArrowheads="1"/>
          </p:cNvPicPr>
          <p:nvPr/>
        </p:nvPicPr>
        <p:blipFill rotWithShape="1">
          <a:blip r:embed="rId3">
            <a:lum contrast="40000"/>
            <a:extLst>
              <a:ext uri="{28A0092B-C50C-407E-A947-70E740481C1C}">
                <a14:useLocalDpi xmlns:a14="http://schemas.microsoft.com/office/drawing/2010/main" val="0"/>
              </a:ext>
            </a:extLst>
          </a:blip>
          <a:srcRect l="9320" t="40537" r="41289" b="9779"/>
          <a:stretch/>
        </p:blipFill>
        <p:spPr bwMode="auto">
          <a:xfrm>
            <a:off x="1037690" y="2230311"/>
            <a:ext cx="4374489" cy="336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 name="CuadroTexto 1"/>
          <p:cNvSpPr txBox="1"/>
          <p:nvPr/>
        </p:nvSpPr>
        <p:spPr>
          <a:xfrm>
            <a:off x="1037689" y="1295889"/>
            <a:ext cx="4374489" cy="923330"/>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Estado de equilibrio: estado en el cual las variables de estado se mantienen constantes en tiempo y espacio</a:t>
            </a:r>
          </a:p>
        </p:txBody>
      </p:sp>
      <p:sp>
        <p:nvSpPr>
          <p:cNvPr id="3" name="CuadroTexto 2"/>
          <p:cNvSpPr txBox="1"/>
          <p:nvPr/>
        </p:nvSpPr>
        <p:spPr>
          <a:xfrm>
            <a:off x="924674" y="5610262"/>
            <a:ext cx="4487505" cy="646331"/>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La temperatura del conducto o cuello volcánico es constante</a:t>
            </a:r>
          </a:p>
        </p:txBody>
      </p:sp>
      <p:pic>
        <p:nvPicPr>
          <p:cNvPr id="5" name="Picture 4">
            <a:extLst>
              <a:ext uri="{FF2B5EF4-FFF2-40B4-BE49-F238E27FC236}">
                <a16:creationId xmlns:a16="http://schemas.microsoft.com/office/drawing/2014/main" id="{75047561-E6F7-48E2-9F95-02DFD017292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22" t="35343" r="42832" b="11507"/>
          <a:stretch/>
        </p:blipFill>
        <p:spPr bwMode="auto">
          <a:xfrm>
            <a:off x="6452170" y="2301412"/>
            <a:ext cx="4250280" cy="318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 name="CuadroTexto 3"/>
          <p:cNvSpPr txBox="1"/>
          <p:nvPr/>
        </p:nvSpPr>
        <p:spPr>
          <a:xfrm>
            <a:off x="6452170" y="1295889"/>
            <a:ext cx="4171308" cy="923330"/>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Estado estacionario: en el cual las funciones de estado varían respecto a la posición pero respecto al tiempo</a:t>
            </a:r>
          </a:p>
        </p:txBody>
      </p:sp>
      <p:sp>
        <p:nvSpPr>
          <p:cNvPr id="7" name="CuadroTexto 6"/>
          <p:cNvSpPr txBox="1"/>
          <p:nvPr/>
        </p:nvSpPr>
        <p:spPr>
          <a:xfrm>
            <a:off x="6452171" y="5566634"/>
            <a:ext cx="4250280" cy="646331"/>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Cámara magmática activa a profundidad aporta calor</a:t>
            </a:r>
          </a:p>
        </p:txBody>
      </p:sp>
    </p:spTree>
    <p:extLst>
      <p:ext uri="{BB962C8B-B14F-4D97-AF65-F5344CB8AC3E}">
        <p14:creationId xmlns:p14="http://schemas.microsoft.com/office/powerpoint/2010/main" val="1023847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835CAEBE-D8AA-404A-AD44-838A738AFA11}"/>
              </a:ext>
            </a:extLst>
          </p:cNvPr>
          <p:cNvSpPr>
            <a:spLocks noGrp="1" noChangeArrowheads="1"/>
          </p:cNvSpPr>
          <p:nvPr>
            <p:ph type="title" idx="4294967295"/>
          </p:nvPr>
        </p:nvSpPr>
        <p:spPr>
          <a:xfrm>
            <a:off x="3660241" y="365125"/>
            <a:ext cx="4514850" cy="702272"/>
          </a:xfrm>
          <a:solidFill>
            <a:srgbClr val="FFFFFF"/>
          </a:solidFill>
        </p:spPr>
        <p:txBody>
          <a:bodyPr vert="horz" wrap="square" lIns="92075" tIns="46038" rIns="92075" bIns="46038" numCol="1" anchor="ctr" anchorCtr="0" compatLnSpc="1">
            <a:prstTxWarp prst="textNoShape">
              <a:avLst/>
            </a:prstTxWarp>
          </a:bodyPr>
          <a:lstStyle/>
          <a:p>
            <a:pPr eaLnBrk="1" hangingPunct="1"/>
            <a:r>
              <a:rPr lang="es-MX" altLang="es-MX" dirty="0">
                <a:solidFill>
                  <a:srgbClr val="FF0000"/>
                </a:solidFill>
                <a:latin typeface="Times New Roman" panose="02020603050405020304" pitchFamily="18" charset="0"/>
                <a:cs typeface="Times New Roman" panose="02020603050405020304" pitchFamily="18" charset="0"/>
              </a:rPr>
              <a:t>Estados de energía</a:t>
            </a:r>
          </a:p>
        </p:txBody>
      </p:sp>
      <p:sp>
        <p:nvSpPr>
          <p:cNvPr id="49155" name="Rectangle 3">
            <a:extLst>
              <a:ext uri="{FF2B5EF4-FFF2-40B4-BE49-F238E27FC236}">
                <a16:creationId xmlns:a16="http://schemas.microsoft.com/office/drawing/2014/main" id="{2D5091A5-5C97-4D86-BA17-8C706626D773}"/>
              </a:ext>
            </a:extLst>
          </p:cNvPr>
          <p:cNvSpPr>
            <a:spLocks noGrp="1" noChangeArrowheads="1"/>
          </p:cNvSpPr>
          <p:nvPr>
            <p:ph type="body" idx="4294967295"/>
          </p:nvPr>
        </p:nvSpPr>
        <p:spPr>
          <a:xfrm>
            <a:off x="400050" y="2105572"/>
            <a:ext cx="4953000" cy="565149"/>
          </a:xfrm>
          <a:solidFill>
            <a:srgbClr val="FFFFFF"/>
          </a:solidFill>
        </p:spPr>
        <p:txBody>
          <a:bodyPr vert="horz" wrap="square" lIns="92075" tIns="46038" rIns="92075" bIns="46038" numCol="1" anchor="t" anchorCtr="0" compatLnSpc="1">
            <a:prstTxWarp prst="textNoShape">
              <a:avLst/>
            </a:prstTxWarp>
          </a:bodyPr>
          <a:lstStyle/>
          <a:p>
            <a:pPr marL="452438" indent="-452438" eaLnBrk="1" hangingPunct="1">
              <a:spcBef>
                <a:spcPct val="80000"/>
              </a:spcBef>
            </a:pPr>
            <a:r>
              <a:rPr lang="es-MX" altLang="es-MX" sz="2800" b="1" i="1" dirty="0"/>
              <a:t>Inestable</a:t>
            </a:r>
            <a:r>
              <a:rPr lang="es-MX" altLang="es-MX" sz="2800" dirty="0"/>
              <a:t>: cayendo o rodando</a:t>
            </a:r>
          </a:p>
        </p:txBody>
      </p:sp>
      <p:sp>
        <p:nvSpPr>
          <p:cNvPr id="49156" name="Rectangle 44">
            <a:extLst>
              <a:ext uri="{FF2B5EF4-FFF2-40B4-BE49-F238E27FC236}">
                <a16:creationId xmlns:a16="http://schemas.microsoft.com/office/drawing/2014/main" id="{14D9657C-14D7-40FE-BEF2-BC0D31141FEF}"/>
              </a:ext>
            </a:extLst>
          </p:cNvPr>
          <p:cNvSpPr>
            <a:spLocks noChangeArrowheads="1"/>
          </p:cNvSpPr>
          <p:nvPr/>
        </p:nvSpPr>
        <p:spPr bwMode="auto">
          <a:xfrm>
            <a:off x="400050" y="3085605"/>
            <a:ext cx="6457950" cy="1066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452438" indent="-4524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80000"/>
              </a:spcBef>
              <a:buClr>
                <a:srgbClr val="FF33CC"/>
              </a:buClr>
              <a:buSzPct val="50000"/>
              <a:buFont typeface="Monotype Sorts" panose="01010601010101010101" pitchFamily="2" charset="2"/>
              <a:buChar char="l"/>
            </a:pPr>
            <a:r>
              <a:rPr lang="es-MX" altLang="es-MX" sz="2800" b="1" i="1" u="none" dirty="0">
                <a:latin typeface="Times New Roman" panose="02020603050405020304" pitchFamily="18" charset="0"/>
              </a:rPr>
              <a:t>Estable</a:t>
            </a:r>
            <a:r>
              <a:rPr lang="es-MX" altLang="es-MX" sz="2800" u="none" dirty="0">
                <a:latin typeface="Times New Roman" panose="02020603050405020304" pitchFamily="18" charset="0"/>
              </a:rPr>
              <a:t>: en reposo en su  mas bajo estado energético</a:t>
            </a:r>
          </a:p>
        </p:txBody>
      </p:sp>
      <p:sp>
        <p:nvSpPr>
          <p:cNvPr id="49157" name="Rectangle 45">
            <a:extLst>
              <a:ext uri="{FF2B5EF4-FFF2-40B4-BE49-F238E27FC236}">
                <a16:creationId xmlns:a16="http://schemas.microsoft.com/office/drawing/2014/main" id="{B7D79BBD-2FB2-4B0E-BE56-178F796A7E28}"/>
              </a:ext>
            </a:extLst>
          </p:cNvPr>
          <p:cNvSpPr>
            <a:spLocks noChangeArrowheads="1"/>
          </p:cNvSpPr>
          <p:nvPr/>
        </p:nvSpPr>
        <p:spPr bwMode="auto">
          <a:xfrm>
            <a:off x="400050" y="4261494"/>
            <a:ext cx="6115050" cy="1066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452438" indent="-4524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80000"/>
              </a:spcBef>
              <a:buClr>
                <a:srgbClr val="FF33CC"/>
              </a:buClr>
              <a:buSzPct val="50000"/>
              <a:buFont typeface="Monotype Sorts" panose="01010601010101010101" pitchFamily="2" charset="2"/>
              <a:buChar char="l"/>
            </a:pPr>
            <a:r>
              <a:rPr lang="es-MX" altLang="es-MX" sz="2800" b="1" i="1" u="none" dirty="0">
                <a:latin typeface="Times New Roman" panose="02020603050405020304" pitchFamily="18" charset="0"/>
              </a:rPr>
              <a:t>Metaestable</a:t>
            </a:r>
            <a:r>
              <a:rPr lang="es-MX" altLang="es-MX" sz="2800" u="none" dirty="0">
                <a:latin typeface="Times New Roman" panose="02020603050405020304" pitchFamily="18" charset="0"/>
              </a:rPr>
              <a:t>: suspendido en un estado de baja-energía</a:t>
            </a:r>
          </a:p>
        </p:txBody>
      </p:sp>
      <p:pic>
        <p:nvPicPr>
          <p:cNvPr id="49158" name="Picture 46" descr="Fig 5-1">
            <a:extLst>
              <a:ext uri="{FF2B5EF4-FFF2-40B4-BE49-F238E27FC236}">
                <a16:creationId xmlns:a16="http://schemas.microsoft.com/office/drawing/2014/main" id="{6B0E5F8E-1276-44AA-9344-32AB6B0A84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2626" y="1916113"/>
            <a:ext cx="3363913"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9" name="Rectangle 47">
            <a:extLst>
              <a:ext uri="{FF2B5EF4-FFF2-40B4-BE49-F238E27FC236}">
                <a16:creationId xmlns:a16="http://schemas.microsoft.com/office/drawing/2014/main" id="{76A0E2D1-2610-44CB-8D8B-25CEA8AF905B}"/>
              </a:ext>
            </a:extLst>
          </p:cNvPr>
          <p:cNvSpPr>
            <a:spLocks noChangeArrowheads="1"/>
          </p:cNvSpPr>
          <p:nvPr/>
        </p:nvSpPr>
        <p:spPr bwMode="auto">
          <a:xfrm>
            <a:off x="486067" y="5514578"/>
            <a:ext cx="594301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s-MX" sz="1200" b="1" u="none" dirty="0">
                <a:solidFill>
                  <a:srgbClr val="FF0000"/>
                </a:solidFill>
                <a:latin typeface="Times New Roman" panose="02020603050405020304" pitchFamily="18" charset="0"/>
                <a:cs typeface="Arial" panose="020B0604020202020204" pitchFamily="34" charset="0"/>
              </a:rPr>
              <a:t>Figure 5-1. Stability states.  Winter (2001) An Introduction to Igneous and Metamorphic Petrology. Prentice Hall. </a:t>
            </a:r>
          </a:p>
        </p:txBody>
      </p:sp>
      <p:cxnSp>
        <p:nvCxnSpPr>
          <p:cNvPr id="3" name="Conector recto de flecha 2">
            <a:extLst>
              <a:ext uri="{FF2B5EF4-FFF2-40B4-BE49-F238E27FC236}">
                <a16:creationId xmlns:a16="http://schemas.microsoft.com/office/drawing/2014/main" id="{C8A3E1D1-182A-4CCD-A6C3-EB6A824A085C}"/>
              </a:ext>
            </a:extLst>
          </p:cNvPr>
          <p:cNvCxnSpPr/>
          <p:nvPr/>
        </p:nvCxnSpPr>
        <p:spPr>
          <a:xfrm>
            <a:off x="2219325" y="2466975"/>
            <a:ext cx="5244827" cy="7096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98770BB1-5608-48FA-B864-E2D5BFE4D9DB}"/>
              </a:ext>
            </a:extLst>
          </p:cNvPr>
          <p:cNvCxnSpPr>
            <a:cxnSpLocks/>
          </p:cNvCxnSpPr>
          <p:nvPr/>
        </p:nvCxnSpPr>
        <p:spPr>
          <a:xfrm>
            <a:off x="2066925" y="3402013"/>
            <a:ext cx="7701483" cy="26908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8F6C9311-00C5-4071-BC17-837BAA2A1F03}"/>
              </a:ext>
            </a:extLst>
          </p:cNvPr>
          <p:cNvCxnSpPr>
            <a:cxnSpLocks/>
          </p:cNvCxnSpPr>
          <p:nvPr/>
        </p:nvCxnSpPr>
        <p:spPr>
          <a:xfrm>
            <a:off x="2785580" y="4567289"/>
            <a:ext cx="4966604" cy="1259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1802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2" name="Object 10">
            <a:extLst>
              <a:ext uri="{FF2B5EF4-FFF2-40B4-BE49-F238E27FC236}">
                <a16:creationId xmlns:a16="http://schemas.microsoft.com/office/drawing/2014/main" id="{673A93B8-AC99-4558-B6D6-7D1D4C2CD15C}"/>
              </a:ext>
            </a:extLst>
          </p:cNvPr>
          <p:cNvGraphicFramePr>
            <a:graphicFrameLocks noGrp="1" noChangeAspect="1"/>
          </p:cNvGraphicFramePr>
          <p:nvPr>
            <p:ph sz="half" idx="1"/>
          </p:nvPr>
        </p:nvGraphicFramePr>
        <p:xfrm>
          <a:off x="6456363" y="5084764"/>
          <a:ext cx="3981450" cy="1341437"/>
        </p:xfrm>
        <a:graphic>
          <a:graphicData uri="http://schemas.openxmlformats.org/presentationml/2006/ole">
            <mc:AlternateContent xmlns:mc="http://schemas.openxmlformats.org/markup-compatibility/2006">
              <mc:Choice xmlns:v="urn:schemas-microsoft-com:vml" Requires="v">
                <p:oleObj name="Image" r:id="rId3" imgW="3981707" imgH="1341463" progId="Photoshop.Image.5">
                  <p:embed/>
                </p:oleObj>
              </mc:Choice>
              <mc:Fallback>
                <p:oleObj name="Image" r:id="rId3" imgW="3981707" imgH="1341463" progId="Photoshop.Image.5">
                  <p:embed/>
                  <p:pic>
                    <p:nvPicPr>
                      <p:cNvPr id="51202" name="Object 10">
                        <a:extLst>
                          <a:ext uri="{FF2B5EF4-FFF2-40B4-BE49-F238E27FC236}">
                            <a16:creationId xmlns:a16="http://schemas.microsoft.com/office/drawing/2014/main" id="{673A93B8-AC99-4558-B6D6-7D1D4C2CD1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6363" y="5084764"/>
                        <a:ext cx="3981450" cy="134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oleObj>
              </mc:Fallback>
            </mc:AlternateContent>
          </a:graphicData>
        </a:graphic>
      </p:graphicFrame>
      <p:pic>
        <p:nvPicPr>
          <p:cNvPr id="51203" name="Picture 4">
            <a:extLst>
              <a:ext uri="{FF2B5EF4-FFF2-40B4-BE49-F238E27FC236}">
                <a16:creationId xmlns:a16="http://schemas.microsoft.com/office/drawing/2014/main" id="{0D74D054-3668-42A2-9C21-4B36CE30FC73}"/>
              </a:ext>
            </a:extLst>
          </p:cNvPr>
          <p:cNvPicPr>
            <a:picLocks noGrp="1" noChangeAspect="1" noChangeArrowheads="1"/>
          </p:cNvPicPr>
          <p:nvPr>
            <p:ph type="body" idx="4294967295"/>
          </p:nvPr>
        </p:nvPicPr>
        <p:blipFill>
          <a:blip r:embed="rId5">
            <a:lum bright="-20000" contrast="40000"/>
            <a:grayscl/>
            <a:extLst>
              <a:ext uri="{28A0092B-C50C-407E-A947-70E740481C1C}">
                <a14:useLocalDpi xmlns:a14="http://schemas.microsoft.com/office/drawing/2010/main" val="0"/>
              </a:ext>
            </a:extLst>
          </a:blip>
          <a:srcRect/>
          <a:stretch>
            <a:fillRect/>
          </a:stretch>
        </p:blipFill>
        <p:spPr>
          <a:xfrm>
            <a:off x="767408" y="332656"/>
            <a:ext cx="4456113" cy="6119813"/>
          </a:xfrm>
        </p:spPr>
      </p:pic>
      <p:pic>
        <p:nvPicPr>
          <p:cNvPr id="51204" name="Picture 46" descr="Fig 5-1">
            <a:extLst>
              <a:ext uri="{FF2B5EF4-FFF2-40B4-BE49-F238E27FC236}">
                <a16:creationId xmlns:a16="http://schemas.microsoft.com/office/drawing/2014/main" id="{CAE2F505-77CB-4920-BD54-AB30483B5B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0325" y="2349500"/>
            <a:ext cx="19304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1205" name="Object 17">
            <a:extLst>
              <a:ext uri="{FF2B5EF4-FFF2-40B4-BE49-F238E27FC236}">
                <a16:creationId xmlns:a16="http://schemas.microsoft.com/office/drawing/2014/main" id="{3ECAA6A4-58EB-4F59-A40A-E87E526A756C}"/>
              </a:ext>
            </a:extLst>
          </p:cNvPr>
          <p:cNvGraphicFramePr>
            <a:graphicFrameLocks noGrp="1" noChangeAspect="1"/>
          </p:cNvGraphicFramePr>
          <p:nvPr>
            <p:ph sz="half" idx="2"/>
          </p:nvPr>
        </p:nvGraphicFramePr>
        <p:xfrm>
          <a:off x="6743701" y="260350"/>
          <a:ext cx="3567113" cy="1987550"/>
        </p:xfrm>
        <a:graphic>
          <a:graphicData uri="http://schemas.openxmlformats.org/presentationml/2006/ole">
            <mc:AlternateContent xmlns:mc="http://schemas.openxmlformats.org/markup-compatibility/2006">
              <mc:Choice xmlns:v="urn:schemas-microsoft-com:vml" Requires="v">
                <p:oleObj name="Image" r:id="rId7" imgW="3567073" imgH="1987468" progId="Photoshop.Image.5">
                  <p:embed/>
                </p:oleObj>
              </mc:Choice>
              <mc:Fallback>
                <p:oleObj name="Image" r:id="rId7" imgW="3567073" imgH="1987468" progId="Photoshop.Image.5">
                  <p:embed/>
                  <p:pic>
                    <p:nvPicPr>
                      <p:cNvPr id="51205" name="Object 17">
                        <a:extLst>
                          <a:ext uri="{FF2B5EF4-FFF2-40B4-BE49-F238E27FC236}">
                            <a16:creationId xmlns:a16="http://schemas.microsoft.com/office/drawing/2014/main" id="{3ECAA6A4-58EB-4F59-A40A-E87E526A756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43701" y="260350"/>
                        <a:ext cx="3567113" cy="19875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72048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a:extLst>
              <a:ext uri="{FF2B5EF4-FFF2-40B4-BE49-F238E27FC236}">
                <a16:creationId xmlns:a16="http://schemas.microsoft.com/office/drawing/2014/main" id="{4C351E39-7994-4874-80FF-241171E07028}"/>
              </a:ext>
            </a:extLst>
          </p:cNvPr>
          <p:cNvSpPr txBox="1">
            <a:spLocks noChangeArrowheads="1"/>
          </p:cNvSpPr>
          <p:nvPr/>
        </p:nvSpPr>
        <p:spPr bwMode="auto">
          <a:xfrm>
            <a:off x="2286000" y="457200"/>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600" u="none"/>
          </a:p>
        </p:txBody>
      </p:sp>
      <p:sp>
        <p:nvSpPr>
          <p:cNvPr id="53255" name="Rectangle 21">
            <a:extLst>
              <a:ext uri="{FF2B5EF4-FFF2-40B4-BE49-F238E27FC236}">
                <a16:creationId xmlns:a16="http://schemas.microsoft.com/office/drawing/2014/main" id="{D4E4EA5C-FDBB-4D6D-913D-95B98B2E3235}"/>
              </a:ext>
            </a:extLst>
          </p:cNvPr>
          <p:cNvSpPr>
            <a:spLocks noChangeArrowheads="1"/>
          </p:cNvSpPr>
          <p:nvPr/>
        </p:nvSpPr>
        <p:spPr bwMode="auto">
          <a:xfrm>
            <a:off x="592483" y="457200"/>
            <a:ext cx="10842653" cy="5632311"/>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tabLst>
                <a:tab pos="381000" algn="l"/>
                <a:tab pos="2381250" algn="l"/>
                <a:tab pos="4286250" algn="l"/>
              </a:tabLst>
              <a:defRPr sz="3200">
                <a:solidFill>
                  <a:schemeClr val="tx1"/>
                </a:solidFill>
                <a:latin typeface="Arial" panose="020B0604020202020204" pitchFamily="34" charset="0"/>
              </a:defRPr>
            </a:lvl1pPr>
            <a:lvl2pPr marL="381000" indent="-190500">
              <a:spcBef>
                <a:spcPct val="20000"/>
              </a:spcBef>
              <a:buChar char="–"/>
              <a:tabLst>
                <a:tab pos="381000" algn="l"/>
                <a:tab pos="2381250" algn="l"/>
                <a:tab pos="4286250" algn="l"/>
              </a:tabLst>
              <a:defRPr sz="2800">
                <a:solidFill>
                  <a:schemeClr val="tx1"/>
                </a:solidFill>
                <a:latin typeface="Arial" panose="020B0604020202020204" pitchFamily="34" charset="0"/>
              </a:defRPr>
            </a:lvl2pPr>
            <a:lvl3pPr marL="1143000" indent="-228600">
              <a:spcBef>
                <a:spcPct val="20000"/>
              </a:spcBef>
              <a:buChar char="•"/>
              <a:tabLst>
                <a:tab pos="381000" algn="l"/>
                <a:tab pos="2381250" algn="l"/>
                <a:tab pos="4286250" algn="l"/>
              </a:tabLst>
              <a:defRPr sz="2400">
                <a:solidFill>
                  <a:schemeClr val="tx1"/>
                </a:solidFill>
                <a:latin typeface="Arial" panose="020B0604020202020204" pitchFamily="34" charset="0"/>
              </a:defRPr>
            </a:lvl3pPr>
            <a:lvl4pPr marL="1600200" indent="-228600">
              <a:spcBef>
                <a:spcPct val="20000"/>
              </a:spcBef>
              <a:buChar char="–"/>
              <a:tabLst>
                <a:tab pos="381000" algn="l"/>
                <a:tab pos="2381250" algn="l"/>
                <a:tab pos="4286250" algn="l"/>
              </a:tabLst>
              <a:defRPr sz="2000">
                <a:solidFill>
                  <a:schemeClr val="tx1"/>
                </a:solidFill>
                <a:latin typeface="Arial" panose="020B0604020202020204" pitchFamily="34" charset="0"/>
              </a:defRPr>
            </a:lvl4pPr>
            <a:lvl5pPr marL="2057400" indent="-228600">
              <a:spcBef>
                <a:spcPct val="20000"/>
              </a:spcBef>
              <a:buChar char="»"/>
              <a:tabLst>
                <a:tab pos="381000" algn="l"/>
                <a:tab pos="2381250" algn="l"/>
                <a:tab pos="428625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81000" algn="l"/>
                <a:tab pos="2381250" algn="l"/>
                <a:tab pos="428625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81000" algn="l"/>
                <a:tab pos="2381250" algn="l"/>
                <a:tab pos="428625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81000" algn="l"/>
                <a:tab pos="2381250" algn="l"/>
                <a:tab pos="428625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81000" algn="l"/>
                <a:tab pos="2381250" algn="l"/>
                <a:tab pos="4286250" algn="l"/>
              </a:tabLst>
              <a:defRPr sz="2000">
                <a:solidFill>
                  <a:schemeClr val="tx1"/>
                </a:solidFill>
                <a:latin typeface="Arial" panose="020B0604020202020204" pitchFamily="34" charset="0"/>
              </a:defRPr>
            </a:lvl9pPr>
          </a:lstStyle>
          <a:p>
            <a:pPr algn="ctr" eaLnBrk="1" hangingPunct="1">
              <a:spcBef>
                <a:spcPct val="0"/>
              </a:spcBef>
              <a:buFontTx/>
              <a:buNone/>
            </a:pPr>
            <a:r>
              <a:rPr lang="es-ES" altLang="es-MX" sz="2400" b="1" u="none" dirty="0">
                <a:solidFill>
                  <a:schemeClr val="accent2"/>
                </a:solidFill>
                <a:latin typeface="Times New Roman" panose="02020603050405020304" pitchFamily="18" charset="0"/>
                <a:cs typeface="Times New Roman" panose="02020603050405020304" pitchFamily="18" charset="0"/>
              </a:rPr>
              <a:t>EQUILIBRIO</a:t>
            </a:r>
          </a:p>
          <a:p>
            <a:pPr eaLnBrk="1" hangingPunct="1">
              <a:spcBef>
                <a:spcPct val="0"/>
              </a:spcBef>
              <a:buFontTx/>
              <a:buNone/>
            </a:pPr>
            <a:endParaRPr lang="es-ES" altLang="es-MX" sz="2400" b="1" u="none" dirty="0">
              <a:solidFill>
                <a:schemeClr val="accent2"/>
              </a:solidFill>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2400" u="none" dirty="0">
                <a:latin typeface="Times New Roman" panose="02020603050405020304" pitchFamily="18" charset="0"/>
                <a:cs typeface="Times New Roman" panose="02020603050405020304" pitchFamily="18" charset="0"/>
              </a:rPr>
              <a:t>Un sistema está en </a:t>
            </a:r>
            <a:r>
              <a:rPr lang="es-ES" altLang="es-MX" sz="2400" b="1" i="1" u="sng" dirty="0">
                <a:latin typeface="Times New Roman" panose="02020603050405020304" pitchFamily="18" charset="0"/>
                <a:cs typeface="Times New Roman" panose="02020603050405020304" pitchFamily="18" charset="0"/>
              </a:rPr>
              <a:t>equilibrio termodinámico</a:t>
            </a:r>
            <a:r>
              <a:rPr lang="es-ES" altLang="es-MX" sz="2400" i="1" u="none" dirty="0">
                <a:latin typeface="Times New Roman" panose="02020603050405020304" pitchFamily="18" charset="0"/>
                <a:cs typeface="Times New Roman" panose="02020603050405020304" pitchFamily="18" charset="0"/>
              </a:rPr>
              <a:t> </a:t>
            </a:r>
            <a:r>
              <a:rPr lang="es-ES" altLang="es-MX" sz="2400" u="none" dirty="0">
                <a:latin typeface="Times New Roman" panose="02020603050405020304" pitchFamily="18" charset="0"/>
                <a:cs typeface="Times New Roman" panose="02020603050405020304" pitchFamily="18" charset="0"/>
              </a:rPr>
              <a:t>cuando no se observan cambios en sus propiedades termodinámicas con el paso del tiempo; este estado tiene dos atributos:</a:t>
            </a:r>
          </a:p>
          <a:p>
            <a:pPr algn="just" eaLnBrk="1" hangingPunct="1">
              <a:spcBef>
                <a:spcPct val="0"/>
              </a:spcBef>
              <a:buFontTx/>
              <a:buNone/>
            </a:pPr>
            <a:endParaRPr lang="es-ES" altLang="es-MX" sz="2400" u="none" dirty="0">
              <a:latin typeface="Times New Roman" panose="02020603050405020304" pitchFamily="18" charset="0"/>
              <a:cs typeface="Times New Roman" panose="02020603050405020304" pitchFamily="18" charset="0"/>
            </a:endParaRPr>
          </a:p>
          <a:p>
            <a:pPr lvl="1" algn="just" eaLnBrk="1" hangingPunct="1">
              <a:spcBef>
                <a:spcPct val="0"/>
              </a:spcBef>
              <a:buFontTx/>
              <a:buAutoNum type="arabicPeriod"/>
              <a:tabLst>
                <a:tab pos="627063" algn="l"/>
                <a:tab pos="2381250" algn="l"/>
                <a:tab pos="4286250" algn="l"/>
              </a:tabLst>
            </a:pPr>
            <a:r>
              <a:rPr lang="es-ES" altLang="es-MX" sz="2400" u="none" dirty="0">
                <a:latin typeface="Times New Roman" panose="02020603050405020304" pitchFamily="18" charset="0"/>
                <a:cs typeface="Times New Roman" panose="02020603050405020304" pitchFamily="18" charset="0"/>
              </a:rPr>
              <a:t> 	En un sistema en </a:t>
            </a:r>
            <a:r>
              <a:rPr lang="es-ES" altLang="es-MX" sz="2400" b="1" i="1" dirty="0">
                <a:latin typeface="Times New Roman" panose="02020603050405020304" pitchFamily="18" charset="0"/>
                <a:cs typeface="Times New Roman" panose="02020603050405020304" pitchFamily="18" charset="0"/>
              </a:rPr>
              <a:t>equilibrio</a:t>
            </a:r>
            <a:r>
              <a:rPr lang="es-ES" altLang="es-MX" sz="2400" u="none" dirty="0">
                <a:latin typeface="Times New Roman" panose="02020603050405020304" pitchFamily="18" charset="0"/>
                <a:cs typeface="Times New Roman" panose="02020603050405020304" pitchFamily="18" charset="0"/>
              </a:rPr>
              <a:t> ninguna de sus propiedades cambian con el tiempo.</a:t>
            </a:r>
          </a:p>
          <a:p>
            <a:pPr lvl="1" algn="just" eaLnBrk="1" hangingPunct="1">
              <a:spcBef>
                <a:spcPct val="0"/>
              </a:spcBef>
              <a:buFontTx/>
              <a:buAutoNum type="arabicPeriod"/>
            </a:pPr>
            <a:r>
              <a:rPr lang="es-ES" altLang="es-MX" sz="2400" u="none" dirty="0">
                <a:latin typeface="Times New Roman" panose="02020603050405020304" pitchFamily="18" charset="0"/>
                <a:cs typeface="Times New Roman" panose="02020603050405020304" pitchFamily="18" charset="0"/>
              </a:rPr>
              <a:t>  Un sistema en equilibrio retornará a ese estado después de haber sido perturbado, al cambiar ligeramente una o más variables y regresar nuevamente a sus valores originales.</a:t>
            </a:r>
          </a:p>
          <a:p>
            <a:pPr algn="just" eaLnBrk="1" hangingPunct="1">
              <a:spcBef>
                <a:spcPct val="0"/>
              </a:spcBef>
              <a:buFontTx/>
              <a:buNone/>
            </a:pPr>
            <a:endParaRPr lang="es-ES" altLang="es-MX" sz="24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2400" b="1" i="1" u="none" dirty="0">
                <a:latin typeface="Times New Roman" panose="02020603050405020304" pitchFamily="18" charset="0"/>
                <a:cs typeface="Times New Roman" panose="02020603050405020304" pitchFamily="18" charset="0"/>
              </a:rPr>
              <a:t>Cualquier sistema que tenga gradientes (variaciones) de temperatura, presión o composición, tenderá a cambiar hasta eliminar esos gradientes</a:t>
            </a:r>
            <a:r>
              <a:rPr lang="es-ES" altLang="es-MX" sz="2400" u="none" dirty="0">
                <a:latin typeface="Times New Roman" panose="02020603050405020304" pitchFamily="18" charset="0"/>
                <a:cs typeface="Times New Roman" panose="02020603050405020304" pitchFamily="18" charset="0"/>
              </a:rPr>
              <a:t>, por ejemplo. Un volumen de lava derramado en la superficie, no está en equilibrio con la atmosfera que la rodea, y se enfriará por intercambio de calor con el medio ambiente para alcanzar el equilibrio en su nuevo estado.</a:t>
            </a:r>
          </a:p>
        </p:txBody>
      </p:sp>
    </p:spTree>
    <p:extLst>
      <p:ext uri="{BB962C8B-B14F-4D97-AF65-F5344CB8AC3E}">
        <p14:creationId xmlns:p14="http://schemas.microsoft.com/office/powerpoint/2010/main" val="270795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a:extLst>
              <a:ext uri="{FF2B5EF4-FFF2-40B4-BE49-F238E27FC236}">
                <a16:creationId xmlns:a16="http://schemas.microsoft.com/office/drawing/2014/main" id="{4C351E39-7994-4874-80FF-241171E07028}"/>
              </a:ext>
            </a:extLst>
          </p:cNvPr>
          <p:cNvSpPr txBox="1">
            <a:spLocks noChangeArrowheads="1"/>
          </p:cNvSpPr>
          <p:nvPr/>
        </p:nvSpPr>
        <p:spPr bwMode="auto">
          <a:xfrm>
            <a:off x="1983277" y="957729"/>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600" u="none"/>
          </a:p>
        </p:txBody>
      </p:sp>
      <p:sp>
        <p:nvSpPr>
          <p:cNvPr id="53251" name="Text Box 12">
            <a:extLst>
              <a:ext uri="{FF2B5EF4-FFF2-40B4-BE49-F238E27FC236}">
                <a16:creationId xmlns:a16="http://schemas.microsoft.com/office/drawing/2014/main" id="{B44F5B93-718A-419C-AF45-6626646C11EA}"/>
              </a:ext>
            </a:extLst>
          </p:cNvPr>
          <p:cNvSpPr txBox="1">
            <a:spLocks noChangeArrowheads="1"/>
          </p:cNvSpPr>
          <p:nvPr/>
        </p:nvSpPr>
        <p:spPr bwMode="auto">
          <a:xfrm>
            <a:off x="593081" y="5031815"/>
            <a:ext cx="4974523" cy="400110"/>
          </a:xfrm>
          <a:prstGeom prst="rect">
            <a:avLst/>
          </a:prstGeom>
          <a:solidFill>
            <a:schemeClr val="accent1">
              <a:lumMod val="20000"/>
              <a:lumOff val="80000"/>
            </a:schemeClr>
          </a:solidFill>
          <a:ln>
            <a:solidFill>
              <a:schemeClr val="tx1"/>
            </a:solid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2000" i="1" u="none" dirty="0"/>
              <a:t>Analogía mecánica de un sistema químico</a:t>
            </a:r>
          </a:p>
        </p:txBody>
      </p:sp>
      <p:sp>
        <p:nvSpPr>
          <p:cNvPr id="53252" name="Rectangle 15">
            <a:extLst>
              <a:ext uri="{FF2B5EF4-FFF2-40B4-BE49-F238E27FC236}">
                <a16:creationId xmlns:a16="http://schemas.microsoft.com/office/drawing/2014/main" id="{9CDE0456-17F1-4EA0-9A4D-22AEBA52A628}"/>
              </a:ext>
            </a:extLst>
          </p:cNvPr>
          <p:cNvSpPr>
            <a:spLocks noChangeArrowheads="1"/>
          </p:cNvSpPr>
          <p:nvPr/>
        </p:nvSpPr>
        <p:spPr bwMode="auto">
          <a:xfrm>
            <a:off x="763178" y="5644494"/>
            <a:ext cx="4666151" cy="707886"/>
          </a:xfrm>
          <a:prstGeom prst="rect">
            <a:avLst/>
          </a:prstGeom>
          <a:solidFill>
            <a:schemeClr val="accent1">
              <a:lumMod val="20000"/>
              <a:lumOff val="80000"/>
            </a:schemeClr>
          </a:solidFill>
          <a:ln w="9525">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
                <a:srgbClr val="FF33CC"/>
              </a:buClr>
              <a:buSzPct val="50000"/>
              <a:buFont typeface="Monotype Sorts" panose="01010601010101010101" pitchFamily="2" charset="2"/>
              <a:buNone/>
            </a:pPr>
            <a:r>
              <a:rPr lang="es-MX" altLang="es-MX" sz="2000" b="1" u="none" dirty="0">
                <a:latin typeface="Times New Roman" panose="02020603050405020304" pitchFamily="18" charset="0"/>
                <a:sym typeface="Symbol" panose="05050102010706020507" pitchFamily="18" charset="2"/>
              </a:rPr>
              <a:t>Los sistemas naturales tienden a estados </a:t>
            </a:r>
          </a:p>
          <a:p>
            <a:pPr algn="ctr">
              <a:spcBef>
                <a:spcPct val="0"/>
              </a:spcBef>
              <a:buClr>
                <a:srgbClr val="FF33CC"/>
              </a:buClr>
              <a:buSzPct val="50000"/>
              <a:buFont typeface="Monotype Sorts" panose="01010601010101010101" pitchFamily="2" charset="2"/>
              <a:buNone/>
            </a:pPr>
            <a:r>
              <a:rPr lang="es-MX" altLang="es-MX" sz="2000" b="1" u="none" dirty="0">
                <a:latin typeface="Times New Roman" panose="02020603050405020304" pitchFamily="18" charset="0"/>
                <a:sym typeface="Symbol" panose="05050102010706020507" pitchFamily="18" charset="2"/>
              </a:rPr>
              <a:t>de mínima energía</a:t>
            </a:r>
          </a:p>
        </p:txBody>
      </p:sp>
      <p:graphicFrame>
        <p:nvGraphicFramePr>
          <p:cNvPr id="53253" name="Object 17">
            <a:extLst>
              <a:ext uri="{FF2B5EF4-FFF2-40B4-BE49-F238E27FC236}">
                <a16:creationId xmlns:a16="http://schemas.microsoft.com/office/drawing/2014/main" id="{1C14BA5A-04A4-4936-B43D-A267FD9F39C7}"/>
              </a:ext>
            </a:extLst>
          </p:cNvPr>
          <p:cNvGraphicFramePr>
            <a:graphicFrameLocks noChangeAspect="1"/>
          </p:cNvGraphicFramePr>
          <p:nvPr>
            <p:extLst>
              <p:ext uri="{D42A27DB-BD31-4B8C-83A1-F6EECF244321}">
                <p14:modId xmlns:p14="http://schemas.microsoft.com/office/powerpoint/2010/main" val="1665305017"/>
              </p:ext>
            </p:extLst>
          </p:nvPr>
        </p:nvGraphicFramePr>
        <p:xfrm>
          <a:off x="208567" y="1600886"/>
          <a:ext cx="5775374" cy="3216143"/>
        </p:xfrm>
        <a:graphic>
          <a:graphicData uri="http://schemas.openxmlformats.org/presentationml/2006/ole">
            <mc:AlternateContent xmlns:mc="http://schemas.openxmlformats.org/markup-compatibility/2006">
              <mc:Choice xmlns:v="urn:schemas-microsoft-com:vml" Requires="v">
                <p:oleObj name="Image" r:id="rId3" imgW="3567073" imgH="1987468" progId="Photoshop.Image.5">
                  <p:embed/>
                </p:oleObj>
              </mc:Choice>
              <mc:Fallback>
                <p:oleObj name="Image" r:id="rId3" imgW="3567073" imgH="1987468" progId="Photoshop.Image.5">
                  <p:embed/>
                  <p:pic>
                    <p:nvPicPr>
                      <p:cNvPr id="53253" name="Object 17">
                        <a:extLst>
                          <a:ext uri="{FF2B5EF4-FFF2-40B4-BE49-F238E27FC236}">
                            <a16:creationId xmlns:a16="http://schemas.microsoft.com/office/drawing/2014/main" id="{1C14BA5A-04A4-4936-B43D-A267FD9F39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567" y="1600886"/>
                        <a:ext cx="5775374" cy="3216143"/>
                      </a:xfrm>
                      <a:prstGeom prst="rect">
                        <a:avLst/>
                      </a:prstGeom>
                      <a:noFill/>
                      <a:ln w="12700">
                        <a:solidFill>
                          <a:schemeClr val="tx1"/>
                        </a:solidFill>
                        <a:miter lim="800000"/>
                        <a:headEnd/>
                        <a:tailEnd/>
                      </a:ln>
                      <a:effectLst/>
                    </p:spPr>
                  </p:pic>
                </p:oleObj>
              </mc:Fallback>
            </mc:AlternateContent>
          </a:graphicData>
        </a:graphic>
      </p:graphicFrame>
      <p:sp>
        <p:nvSpPr>
          <p:cNvPr id="53254" name="Rectangle 20">
            <a:extLst>
              <a:ext uri="{FF2B5EF4-FFF2-40B4-BE49-F238E27FC236}">
                <a16:creationId xmlns:a16="http://schemas.microsoft.com/office/drawing/2014/main" id="{42FB0C77-8FD5-4945-A45B-6123F0FD9BA1}"/>
              </a:ext>
            </a:extLst>
          </p:cNvPr>
          <p:cNvSpPr>
            <a:spLocks noChangeArrowheads="1"/>
          </p:cNvSpPr>
          <p:nvPr/>
        </p:nvSpPr>
        <p:spPr bwMode="auto">
          <a:xfrm>
            <a:off x="6484677" y="1166345"/>
            <a:ext cx="5536994" cy="4493538"/>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tabLst>
                <a:tab pos="476250" algn="l"/>
                <a:tab pos="2381250" algn="l"/>
                <a:tab pos="4286250" algn="l"/>
              </a:tabLst>
              <a:defRPr sz="3200">
                <a:solidFill>
                  <a:schemeClr val="tx1"/>
                </a:solidFill>
                <a:latin typeface="Arial" panose="020B0604020202020204" pitchFamily="34" charset="0"/>
              </a:defRPr>
            </a:lvl1pPr>
            <a:lvl2pPr marL="476250" indent="-285750">
              <a:spcBef>
                <a:spcPct val="20000"/>
              </a:spcBef>
              <a:buChar char="–"/>
              <a:tabLst>
                <a:tab pos="476250" algn="l"/>
                <a:tab pos="2381250" algn="l"/>
                <a:tab pos="4286250" algn="l"/>
              </a:tabLst>
              <a:defRPr sz="2800">
                <a:solidFill>
                  <a:schemeClr val="tx1"/>
                </a:solidFill>
                <a:latin typeface="Arial" panose="020B0604020202020204" pitchFamily="34" charset="0"/>
              </a:defRPr>
            </a:lvl2pPr>
            <a:lvl3pPr marL="1143000" indent="-228600">
              <a:spcBef>
                <a:spcPct val="20000"/>
              </a:spcBef>
              <a:buChar char="•"/>
              <a:tabLst>
                <a:tab pos="476250" algn="l"/>
                <a:tab pos="2381250" algn="l"/>
                <a:tab pos="4286250" algn="l"/>
              </a:tabLst>
              <a:defRPr sz="2400">
                <a:solidFill>
                  <a:schemeClr val="tx1"/>
                </a:solidFill>
                <a:latin typeface="Arial" panose="020B0604020202020204" pitchFamily="34" charset="0"/>
              </a:defRPr>
            </a:lvl3pPr>
            <a:lvl4pPr marL="1600200" indent="-228600">
              <a:spcBef>
                <a:spcPct val="20000"/>
              </a:spcBef>
              <a:buChar char="–"/>
              <a:tabLst>
                <a:tab pos="476250" algn="l"/>
                <a:tab pos="2381250" algn="l"/>
                <a:tab pos="4286250" algn="l"/>
              </a:tabLst>
              <a:defRPr sz="2000">
                <a:solidFill>
                  <a:schemeClr val="tx1"/>
                </a:solidFill>
                <a:latin typeface="Arial" panose="020B0604020202020204" pitchFamily="34" charset="0"/>
              </a:defRPr>
            </a:lvl4pPr>
            <a:lvl5pPr marL="2057400" indent="-228600">
              <a:spcBef>
                <a:spcPct val="20000"/>
              </a:spcBef>
              <a:buChar char="»"/>
              <a:tabLst>
                <a:tab pos="476250" algn="l"/>
                <a:tab pos="2381250" algn="l"/>
                <a:tab pos="428625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476250" algn="l"/>
                <a:tab pos="2381250" algn="l"/>
                <a:tab pos="428625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476250" algn="l"/>
                <a:tab pos="2381250" algn="l"/>
                <a:tab pos="428625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476250" algn="l"/>
                <a:tab pos="2381250" algn="l"/>
                <a:tab pos="428625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476250" algn="l"/>
                <a:tab pos="2381250" algn="l"/>
                <a:tab pos="4286250" algn="l"/>
              </a:tabLst>
              <a:defRPr sz="2000">
                <a:solidFill>
                  <a:schemeClr val="tx1"/>
                </a:solidFill>
                <a:latin typeface="Arial" panose="020B0604020202020204" pitchFamily="34" charset="0"/>
              </a:defRPr>
            </a:lvl9pPr>
          </a:lstStyle>
          <a:p>
            <a:pPr algn="just" eaLnBrk="1" hangingPunct="1">
              <a:spcBef>
                <a:spcPct val="0"/>
              </a:spcBef>
              <a:buFontTx/>
              <a:buNone/>
            </a:pPr>
            <a:r>
              <a:rPr lang="es-ES" altLang="es-MX" sz="2200" b="1" dirty="0">
                <a:solidFill>
                  <a:schemeClr val="accent2"/>
                </a:solidFill>
                <a:latin typeface="Times New Roman" panose="02020603050405020304" pitchFamily="18" charset="0"/>
                <a:cs typeface="Times New Roman" panose="02020603050405020304" pitchFamily="18" charset="0"/>
              </a:rPr>
              <a:t>Equilibrio estable</a:t>
            </a:r>
          </a:p>
          <a:p>
            <a:pPr algn="just" eaLnBrk="1" hangingPunct="1">
              <a:spcBef>
                <a:spcPct val="0"/>
              </a:spcBef>
              <a:buFontTx/>
              <a:buNone/>
            </a:pPr>
            <a:r>
              <a:rPr lang="es-ES" altLang="es-MX" sz="2200" u="none" dirty="0">
                <a:latin typeface="Times New Roman" panose="02020603050405020304" pitchFamily="18" charset="0"/>
                <a:cs typeface="Times New Roman" panose="02020603050405020304" pitchFamily="18" charset="0"/>
              </a:rPr>
              <a:t>Nivel de energía más bajo. Reúne atributos de equilibrio, por ejemplo, grafito.</a:t>
            </a:r>
          </a:p>
          <a:p>
            <a:pPr algn="just" eaLnBrk="1" hangingPunct="1">
              <a:spcBef>
                <a:spcPct val="0"/>
              </a:spcBef>
              <a:buFontTx/>
              <a:buNone/>
            </a:pPr>
            <a:endParaRPr lang="es-ES" altLang="es-MX" sz="22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2200" b="1" dirty="0">
                <a:solidFill>
                  <a:schemeClr val="accent2"/>
                </a:solidFill>
                <a:latin typeface="Times New Roman" panose="02020603050405020304" pitchFamily="18" charset="0"/>
                <a:cs typeface="Times New Roman" panose="02020603050405020304" pitchFamily="18" charset="0"/>
              </a:rPr>
              <a:t>Equilibrio metastable</a:t>
            </a:r>
          </a:p>
          <a:p>
            <a:pPr algn="just" eaLnBrk="1" hangingPunct="1">
              <a:spcBef>
                <a:spcPct val="0"/>
              </a:spcBef>
              <a:buFontTx/>
              <a:buNone/>
            </a:pPr>
            <a:r>
              <a:rPr lang="es-ES" altLang="es-MX" sz="2200" u="none" dirty="0">
                <a:latin typeface="Times New Roman" panose="02020603050405020304" pitchFamily="18" charset="0"/>
                <a:cs typeface="Times New Roman" panose="02020603050405020304" pitchFamily="18" charset="0"/>
              </a:rPr>
              <a:t>Reúne los atributos de equilibrio, pero </a:t>
            </a:r>
            <a:r>
              <a:rPr lang="es-ES" altLang="es-MX" sz="2200" b="1" i="1" dirty="0">
                <a:latin typeface="Times New Roman" panose="02020603050405020304" pitchFamily="18" charset="0"/>
                <a:cs typeface="Times New Roman" panose="02020603050405020304" pitchFamily="18" charset="0"/>
              </a:rPr>
              <a:t>no tiene el nivel energético más bajo</a:t>
            </a:r>
            <a:r>
              <a:rPr lang="es-ES" altLang="es-MX" sz="2200" u="none" dirty="0">
                <a:latin typeface="Times New Roman" panose="02020603050405020304" pitchFamily="18" charset="0"/>
                <a:cs typeface="Times New Roman" panose="02020603050405020304" pitchFamily="18" charset="0"/>
              </a:rPr>
              <a:t>. Sólo al superar la barrera de energía (energía de activación) se alcanzará al estado estable. Por ejemplo, diamante en la superficie de la tierra</a:t>
            </a:r>
          </a:p>
          <a:p>
            <a:pPr algn="just" eaLnBrk="1" hangingPunct="1">
              <a:spcBef>
                <a:spcPct val="0"/>
              </a:spcBef>
              <a:buFontTx/>
              <a:buNone/>
            </a:pPr>
            <a:endParaRPr lang="es-ES" altLang="es-MX" sz="22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2200" b="1" dirty="0">
                <a:solidFill>
                  <a:schemeClr val="accent2"/>
                </a:solidFill>
                <a:latin typeface="Times New Roman" panose="02020603050405020304" pitchFamily="18" charset="0"/>
                <a:cs typeface="Times New Roman" panose="02020603050405020304" pitchFamily="18" charset="0"/>
              </a:rPr>
              <a:t>Sistema inestable</a:t>
            </a:r>
          </a:p>
          <a:p>
            <a:pPr lvl="1" algn="just" eaLnBrk="1" hangingPunct="1">
              <a:spcBef>
                <a:spcPct val="0"/>
              </a:spcBef>
              <a:buFontTx/>
              <a:buAutoNum type="arabicPeriod"/>
            </a:pPr>
            <a:r>
              <a:rPr lang="es-ES" altLang="es-MX" sz="2200" u="none" dirty="0">
                <a:latin typeface="Times New Roman" panose="02020603050405020304" pitchFamily="18" charset="0"/>
                <a:cs typeface="Times New Roman" panose="02020603050405020304" pitchFamily="18" charset="0"/>
              </a:rPr>
              <a:t>No reúne ninguno de los atributos </a:t>
            </a:r>
          </a:p>
        </p:txBody>
      </p:sp>
      <p:sp>
        <p:nvSpPr>
          <p:cNvPr id="3" name="Rectángulo 2">
            <a:extLst>
              <a:ext uri="{FF2B5EF4-FFF2-40B4-BE49-F238E27FC236}">
                <a16:creationId xmlns:a16="http://schemas.microsoft.com/office/drawing/2014/main" id="{FFB52851-FA15-4857-91E5-FB7C4D1974DD}"/>
              </a:ext>
            </a:extLst>
          </p:cNvPr>
          <p:cNvSpPr/>
          <p:nvPr/>
        </p:nvSpPr>
        <p:spPr>
          <a:xfrm>
            <a:off x="208566" y="141202"/>
            <a:ext cx="5775375" cy="1323439"/>
          </a:xfrm>
          <a:prstGeom prst="rect">
            <a:avLst/>
          </a:prstGeom>
          <a:solidFill>
            <a:schemeClr val="bg1"/>
          </a:solidFill>
          <a:ln>
            <a:solidFill>
              <a:schemeClr val="tx1"/>
            </a:solidFill>
          </a:ln>
        </p:spPr>
        <p:txBody>
          <a:bodyPr wrap="square">
            <a:spAutoFit/>
          </a:bodyPr>
          <a:lstStyle/>
          <a:p>
            <a:pPr algn="just"/>
            <a:r>
              <a:rPr lang="es-MX" sz="2000" u="none" dirty="0">
                <a:latin typeface="Times New Roman" panose="02020603050405020304" pitchFamily="18" charset="0"/>
                <a:cs typeface="Times New Roman" panose="02020603050405020304" pitchFamily="18" charset="0"/>
              </a:rPr>
              <a:t>Una definición más general sería: estado de equilibrio es que es aquel hacia el cual un sistema cambiará espontáneamente en ausencia de restricciones u obstáculos</a:t>
            </a:r>
          </a:p>
        </p:txBody>
      </p:sp>
      <p:cxnSp>
        <p:nvCxnSpPr>
          <p:cNvPr id="4" name="Conector recto de flecha 3"/>
          <p:cNvCxnSpPr/>
          <p:nvPr/>
        </p:nvCxnSpPr>
        <p:spPr>
          <a:xfrm flipH="1">
            <a:off x="3939988" y="1294279"/>
            <a:ext cx="2716306" cy="2914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H="1" flipV="1">
            <a:off x="4876157" y="2863706"/>
            <a:ext cx="1608520" cy="21681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flipH="1">
            <a:off x="2167428" y="2675965"/>
            <a:ext cx="4488866" cy="5329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5798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a:extLst>
              <a:ext uri="{FF2B5EF4-FFF2-40B4-BE49-F238E27FC236}">
                <a16:creationId xmlns:a16="http://schemas.microsoft.com/office/drawing/2014/main" id="{D2571F37-89CF-4B2C-9437-77869CA6CF08}"/>
              </a:ext>
            </a:extLst>
          </p:cNvPr>
          <p:cNvSpPr>
            <a:spLocks noGrp="1" noChangeArrowheads="1"/>
          </p:cNvSpPr>
          <p:nvPr>
            <p:ph type="body" idx="1"/>
          </p:nvPr>
        </p:nvSpPr>
        <p:spPr>
          <a:xfrm>
            <a:off x="113382" y="398853"/>
            <a:ext cx="8004348" cy="6001947"/>
          </a:xfrm>
          <a:solidFill>
            <a:srgbClr val="FFFFFF"/>
          </a:solidFill>
        </p:spPr>
        <p:txBody>
          <a:bodyPr>
            <a:noAutofit/>
          </a:bodyPr>
          <a:lstStyle/>
          <a:p>
            <a:pPr algn="just">
              <a:lnSpc>
                <a:spcPct val="80000"/>
              </a:lnSpc>
            </a:pPr>
            <a:r>
              <a:rPr lang="es-ES" altLang="es-MX" sz="1800" b="1" dirty="0">
                <a:latin typeface="Times New Roman" panose="02020603050405020304" pitchFamily="18" charset="0"/>
                <a:cs typeface="Times New Roman" panose="02020603050405020304" pitchFamily="18" charset="0"/>
              </a:rPr>
              <a:t>Variables de estado</a:t>
            </a:r>
          </a:p>
          <a:p>
            <a:pPr algn="just">
              <a:lnSpc>
                <a:spcPct val="80000"/>
              </a:lnSpc>
            </a:pPr>
            <a:endParaRPr lang="es-ES" altLang="es-MX" sz="1800" b="1" dirty="0">
              <a:latin typeface="Times New Roman" panose="02020603050405020304" pitchFamily="18" charset="0"/>
              <a:cs typeface="Times New Roman" panose="02020603050405020304" pitchFamily="18" charset="0"/>
            </a:endParaRPr>
          </a:p>
          <a:p>
            <a:pPr algn="just">
              <a:lnSpc>
                <a:spcPct val="110000"/>
              </a:lnSpc>
            </a:pPr>
            <a:r>
              <a:rPr lang="es-ES" altLang="es-MX" sz="1800" dirty="0">
                <a:latin typeface="Times New Roman" panose="02020603050405020304" pitchFamily="18" charset="0"/>
                <a:cs typeface="Times New Roman" panose="02020603050405020304" pitchFamily="18" charset="0"/>
              </a:rPr>
              <a:t>Los sistemas en el equilibrio tienen propiedades (</a:t>
            </a:r>
            <a:r>
              <a:rPr lang="es-ES" altLang="es-MX" sz="1800" b="1" i="1" dirty="0">
                <a:solidFill>
                  <a:srgbClr val="FF0000"/>
                </a:solidFill>
                <a:latin typeface="Times New Roman" panose="02020603050405020304" pitchFamily="18" charset="0"/>
                <a:cs typeface="Times New Roman" panose="02020603050405020304" pitchFamily="18" charset="0"/>
              </a:rPr>
              <a:t>variables</a:t>
            </a:r>
            <a:r>
              <a:rPr lang="es-ES" altLang="es-MX" sz="1800" dirty="0">
                <a:solidFill>
                  <a:srgbClr val="FF0000"/>
                </a:solidFill>
                <a:latin typeface="Times New Roman" panose="02020603050405020304" pitchFamily="18" charset="0"/>
                <a:cs typeface="Times New Roman" panose="02020603050405020304" pitchFamily="18" charset="0"/>
              </a:rPr>
              <a:t>) medibles</a:t>
            </a:r>
            <a:r>
              <a:rPr lang="es-ES" altLang="es-MX" sz="1800" dirty="0">
                <a:latin typeface="Times New Roman" panose="02020603050405020304" pitchFamily="18" charset="0"/>
                <a:cs typeface="Times New Roman" panose="02020603050405020304" pitchFamily="18" charset="0"/>
              </a:rPr>
              <a:t>. Una  propiedad o variable de un sistema, es cualquier cantidad que tenga un valor fijo e invariable del sistema en equilibrio, </a:t>
            </a:r>
            <a:r>
              <a:rPr lang="es-ES" altLang="es-MX" sz="1800" b="1" dirty="0">
                <a:solidFill>
                  <a:srgbClr val="FF0000"/>
                </a:solidFill>
                <a:latin typeface="Times New Roman" panose="02020603050405020304" pitchFamily="18" charset="0"/>
                <a:cs typeface="Times New Roman" panose="02020603050405020304" pitchFamily="18" charset="0"/>
              </a:rPr>
              <a:t>tal como temperatura, densidad, índice de refracción, reflexión, capacidad calorífica, volumen molar, etc.</a:t>
            </a:r>
            <a:r>
              <a:rPr lang="es-ES" altLang="es-MX" sz="1800" dirty="0">
                <a:solidFill>
                  <a:schemeClr val="bg1"/>
                </a:solidFill>
                <a:latin typeface="Times New Roman" panose="02020603050405020304" pitchFamily="18" charset="0"/>
                <a:cs typeface="Times New Roman" panose="02020603050405020304" pitchFamily="18" charset="0"/>
              </a:rPr>
              <a:t>. </a:t>
            </a:r>
          </a:p>
          <a:p>
            <a:pPr algn="just">
              <a:lnSpc>
                <a:spcPct val="110000"/>
              </a:lnSpc>
            </a:pPr>
            <a:r>
              <a:rPr lang="es-ES" altLang="es-MX" sz="1800" dirty="0">
                <a:latin typeface="Times New Roman" panose="02020603050405020304" pitchFamily="18" charset="0"/>
                <a:cs typeface="Times New Roman" panose="02020603050405020304" pitchFamily="18" charset="0"/>
              </a:rPr>
              <a:t>Cada sistema tiene un  </a:t>
            </a:r>
            <a:r>
              <a:rPr lang="es-ES" altLang="es-MX" sz="1800" i="1" dirty="0">
                <a:solidFill>
                  <a:srgbClr val="FF0000"/>
                </a:solidFill>
                <a:latin typeface="Times New Roman" panose="02020603050405020304" pitchFamily="18" charset="0"/>
                <a:cs typeface="Times New Roman" panose="02020603050405020304" pitchFamily="18" charset="0"/>
              </a:rPr>
              <a:t>gran números de variables</a:t>
            </a:r>
            <a:r>
              <a:rPr lang="es-ES" altLang="es-MX" sz="1800" dirty="0">
                <a:solidFill>
                  <a:srgbClr val="FF0000"/>
                </a:solidFill>
                <a:latin typeface="Times New Roman" panose="02020603050405020304" pitchFamily="18" charset="0"/>
                <a:cs typeface="Times New Roman" panose="02020603050405020304" pitchFamily="18" charset="0"/>
              </a:rPr>
              <a:t>. </a:t>
            </a:r>
            <a:r>
              <a:rPr lang="es-ES" altLang="es-MX" sz="1800" dirty="0">
                <a:latin typeface="Times New Roman" panose="02020603050405020304" pitchFamily="18" charset="0"/>
                <a:cs typeface="Times New Roman" panose="02020603050405020304" pitchFamily="18" charset="0"/>
              </a:rPr>
              <a:t>S</a:t>
            </a:r>
            <a:r>
              <a:rPr lang="es-ES" altLang="es-MX" sz="1800" dirty="0">
                <a:latin typeface="Calibri" panose="020F0502020204030204" pitchFamily="34" charset="0"/>
                <a:cs typeface="Calibri" panose="020F0502020204030204" pitchFamily="34" charset="0"/>
              </a:rPr>
              <a:t>í</a:t>
            </a:r>
            <a:r>
              <a:rPr lang="es-ES" altLang="es-MX" sz="1800" dirty="0">
                <a:latin typeface="Times New Roman" panose="02020603050405020304" pitchFamily="18" charset="0"/>
                <a:cs typeface="Times New Roman" panose="02020603050405020304" pitchFamily="18" charset="0"/>
              </a:rPr>
              <a:t>, el sistema cambia de un estado de equilibrio a otro, </a:t>
            </a:r>
            <a:r>
              <a:rPr lang="es-ES" altLang="es-MX" sz="1800" i="1" dirty="0">
                <a:solidFill>
                  <a:srgbClr val="FF0000"/>
                </a:solidFill>
                <a:latin typeface="Times New Roman" panose="02020603050405020304" pitchFamily="18" charset="0"/>
                <a:cs typeface="Times New Roman" panose="02020603050405020304" pitchFamily="18" charset="0"/>
              </a:rPr>
              <a:t>las variables que se hayan modificado dependerán solo de los dos estados elegidos</a:t>
            </a:r>
            <a:r>
              <a:rPr lang="es-ES" altLang="es-MX" sz="1800" dirty="0">
                <a:latin typeface="Times New Roman" panose="02020603050405020304" pitchFamily="18" charset="0"/>
                <a:cs typeface="Times New Roman" panose="02020603050405020304" pitchFamily="18" charset="0"/>
              </a:rPr>
              <a:t>, y no de la ruta de cambio del sistema. </a:t>
            </a:r>
            <a:endParaRPr lang="es-ES" altLang="es-MX" sz="1800" dirty="0">
              <a:solidFill>
                <a:schemeClr val="bg1"/>
              </a:solidFill>
              <a:latin typeface="Times New Roman" panose="02020603050405020304" pitchFamily="18" charset="0"/>
              <a:cs typeface="Times New Roman" panose="02020603050405020304" pitchFamily="18" charset="0"/>
            </a:endParaRPr>
          </a:p>
          <a:p>
            <a:pPr algn="just">
              <a:lnSpc>
                <a:spcPct val="110000"/>
              </a:lnSpc>
            </a:pPr>
            <a:r>
              <a:rPr lang="es-ES" altLang="es-MX" sz="1800" dirty="0">
                <a:latin typeface="Times New Roman" panose="02020603050405020304" pitchFamily="18" charset="0"/>
                <a:cs typeface="Times New Roman" panose="02020603050405020304" pitchFamily="18" charset="0"/>
              </a:rPr>
              <a:t>Esta dependencia de las variables o propiedades de los estados de equilibrio y no de los procesos, se refleja en el nombre de estas, </a:t>
            </a:r>
            <a:r>
              <a:rPr lang="es-ES" altLang="es-MX" sz="1800" b="1" i="1" u="sng" dirty="0">
                <a:solidFill>
                  <a:srgbClr val="FF0000"/>
                </a:solidFill>
                <a:latin typeface="Times New Roman" panose="02020603050405020304" pitchFamily="18" charset="0"/>
                <a:cs typeface="Times New Roman" panose="02020603050405020304" pitchFamily="18" charset="0"/>
              </a:rPr>
              <a:t>variables de estado</a:t>
            </a:r>
            <a:r>
              <a:rPr lang="es-ES" altLang="es-MX" sz="1800" b="1" dirty="0">
                <a:solidFill>
                  <a:srgbClr val="FF0000"/>
                </a:solidFill>
                <a:latin typeface="Times New Roman" panose="02020603050405020304" pitchFamily="18" charset="0"/>
                <a:cs typeface="Times New Roman" panose="02020603050405020304" pitchFamily="18" charset="0"/>
              </a:rPr>
              <a:t>, </a:t>
            </a:r>
            <a:r>
              <a:rPr lang="es-ES" altLang="es-MX" sz="1800" dirty="0">
                <a:latin typeface="Times New Roman" panose="02020603050405020304" pitchFamily="18" charset="0"/>
                <a:cs typeface="Times New Roman" panose="02020603050405020304" pitchFamily="18" charset="0"/>
              </a:rPr>
              <a:t>es decir definen el estado de un sistema.</a:t>
            </a:r>
            <a:r>
              <a:rPr lang="es-ES" altLang="es-MX" sz="1800" dirty="0">
                <a:solidFill>
                  <a:schemeClr val="bg1"/>
                </a:solidFill>
                <a:latin typeface="Times New Roman" panose="02020603050405020304" pitchFamily="18" charset="0"/>
                <a:cs typeface="Times New Roman" panose="02020603050405020304" pitchFamily="18" charset="0"/>
              </a:rPr>
              <a:t> </a:t>
            </a:r>
          </a:p>
          <a:p>
            <a:pPr algn="just">
              <a:lnSpc>
                <a:spcPct val="110000"/>
              </a:lnSpc>
            </a:pPr>
            <a:r>
              <a:rPr lang="es-ES" altLang="es-MX" sz="1800" dirty="0">
                <a:latin typeface="Times New Roman" panose="02020603050405020304" pitchFamily="18" charset="0"/>
                <a:cs typeface="Times New Roman" panose="02020603050405020304" pitchFamily="18" charset="0"/>
              </a:rPr>
              <a:t>Existen numerosas variables de estado importantes (que consideramos más adelante) que no son medibles en el sentido absoluto en un estado particular de equilibrio </a:t>
            </a:r>
            <a:r>
              <a:rPr lang="es-ES" altLang="es-MX" sz="1800" dirty="0">
                <a:solidFill>
                  <a:srgbClr val="FF0000"/>
                </a:solidFill>
                <a:latin typeface="Times New Roman" panose="02020603050405020304" pitchFamily="18" charset="0"/>
                <a:cs typeface="Times New Roman" panose="02020603050405020304" pitchFamily="18" charset="0"/>
              </a:rPr>
              <a:t>(</a:t>
            </a:r>
            <a:r>
              <a:rPr lang="es-ES" altLang="es-MX" sz="1800" b="1" i="1" dirty="0">
                <a:solidFill>
                  <a:srgbClr val="FF0000"/>
                </a:solidFill>
                <a:latin typeface="Times New Roman" panose="02020603050405020304" pitchFamily="18" charset="0"/>
                <a:cs typeface="Times New Roman" panose="02020603050405020304" pitchFamily="18" charset="0"/>
              </a:rPr>
              <a:t>contenido absoluto de energía</a:t>
            </a:r>
            <a:r>
              <a:rPr lang="es-ES" altLang="es-MX" sz="1800" dirty="0">
                <a:solidFill>
                  <a:srgbClr val="FF0000"/>
                </a:solidFill>
                <a:latin typeface="Times New Roman" panose="02020603050405020304" pitchFamily="18" charset="0"/>
                <a:cs typeface="Times New Roman" panose="02020603050405020304" pitchFamily="18" charset="0"/>
              </a:rPr>
              <a:t>), </a:t>
            </a:r>
            <a:r>
              <a:rPr lang="es-ES" altLang="es-MX" sz="1800" dirty="0">
                <a:latin typeface="Times New Roman" panose="02020603050405020304" pitchFamily="18" charset="0"/>
                <a:cs typeface="Times New Roman" panose="02020603050405020304" pitchFamily="18" charset="0"/>
              </a:rPr>
              <a:t>aunque hayan sido fijadas, es decir, valores finitos en estos estados. </a:t>
            </a:r>
          </a:p>
          <a:p>
            <a:pPr algn="just">
              <a:lnSpc>
                <a:spcPct val="110000"/>
              </a:lnSpc>
            </a:pPr>
            <a:r>
              <a:rPr lang="es-ES" altLang="es-MX" sz="1800" dirty="0">
                <a:latin typeface="Times New Roman" panose="02020603050405020304" pitchFamily="18" charset="0"/>
                <a:cs typeface="Times New Roman" panose="02020603050405020304" pitchFamily="18" charset="0"/>
              </a:rPr>
              <a:t>Sin embargo, sus cambios entre estados de equilibrio</a:t>
            </a:r>
            <a:r>
              <a:rPr lang="es-ES" altLang="es-MX" sz="1800" dirty="0">
                <a:solidFill>
                  <a:schemeClr val="bg1"/>
                </a:solidFill>
                <a:latin typeface="Times New Roman" panose="02020603050405020304" pitchFamily="18" charset="0"/>
                <a:cs typeface="Times New Roman" panose="02020603050405020304" pitchFamily="18" charset="0"/>
              </a:rPr>
              <a:t> </a:t>
            </a:r>
            <a:r>
              <a:rPr lang="es-ES" altLang="es-MX" sz="1800" b="1" i="1" dirty="0">
                <a:solidFill>
                  <a:srgbClr val="FF0000"/>
                </a:solidFill>
                <a:latin typeface="Times New Roman" panose="02020603050405020304" pitchFamily="18" charset="0"/>
                <a:cs typeface="Times New Roman" panose="02020603050405020304" pitchFamily="18" charset="0"/>
              </a:rPr>
              <a:t>si son cuantificables</a:t>
            </a:r>
            <a:r>
              <a:rPr lang="es-ES" altLang="es-MX" sz="1800" b="1" dirty="0">
                <a:solidFill>
                  <a:srgbClr val="FF0000"/>
                </a:solidFill>
                <a:latin typeface="Times New Roman" panose="02020603050405020304" pitchFamily="18" charset="0"/>
                <a:cs typeface="Times New Roman" panose="02020603050405020304" pitchFamily="18" charset="0"/>
              </a:rPr>
              <a:t>.</a:t>
            </a:r>
          </a:p>
        </p:txBody>
      </p:sp>
      <p:pic>
        <p:nvPicPr>
          <p:cNvPr id="29698" name="Picture 2" descr="C:\Users\Pece\AppData\Local\Temp\x10sctmp22.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372019" y="517999"/>
            <a:ext cx="3515182" cy="329310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Rectángulo 1"/>
          <p:cNvSpPr/>
          <p:nvPr/>
        </p:nvSpPr>
        <p:spPr>
          <a:xfrm>
            <a:off x="8260059" y="3928798"/>
            <a:ext cx="3627142" cy="2585323"/>
          </a:xfrm>
          <a:prstGeom prst="rect">
            <a:avLst/>
          </a:prstGeom>
        </p:spPr>
        <p:txBody>
          <a:bodyPr wrap="square">
            <a:spAutoFit/>
          </a:bodyPr>
          <a:lstStyle/>
          <a:p>
            <a:pPr algn="just"/>
            <a:r>
              <a:rPr lang="es-MX" dirty="0">
                <a:solidFill>
                  <a:srgbClr val="333333"/>
                </a:solidFill>
                <a:latin typeface="Times New Roman" panose="02020603050405020304" pitchFamily="18" charset="0"/>
                <a:cs typeface="Times New Roman" panose="02020603050405020304" pitchFamily="18" charset="0"/>
              </a:rPr>
              <a:t>Una </a:t>
            </a:r>
            <a:r>
              <a:rPr lang="es-MX" b="1" dirty="0">
                <a:solidFill>
                  <a:srgbClr val="333333"/>
                </a:solidFill>
                <a:latin typeface="Times New Roman" panose="02020603050405020304" pitchFamily="18" charset="0"/>
                <a:cs typeface="Times New Roman" panose="02020603050405020304" pitchFamily="18" charset="0"/>
              </a:rPr>
              <a:t>función de estado</a:t>
            </a:r>
            <a:r>
              <a:rPr lang="es-MX" dirty="0">
                <a:solidFill>
                  <a:srgbClr val="333333"/>
                </a:solidFill>
                <a:latin typeface="Times New Roman" panose="02020603050405020304" pitchFamily="18" charset="0"/>
                <a:cs typeface="Times New Roman" panose="02020603050405020304" pitchFamily="18" charset="0"/>
              </a:rPr>
              <a:t> es una propiedad de un sistema termodinámico que depende sólo del estado del sistema, y no de la forma en que el sistema llegó a dicho estado. </a:t>
            </a:r>
          </a:p>
          <a:p>
            <a:pPr algn="just"/>
            <a:endParaRPr lang="es-MX" dirty="0">
              <a:solidFill>
                <a:srgbClr val="333333"/>
              </a:solidFill>
              <a:latin typeface="Times New Roman" panose="02020603050405020304" pitchFamily="18" charset="0"/>
              <a:cs typeface="Times New Roman" panose="02020603050405020304" pitchFamily="18" charset="0"/>
            </a:endParaRPr>
          </a:p>
          <a:p>
            <a:pPr algn="just"/>
            <a:r>
              <a:rPr lang="es-MX" dirty="0">
                <a:solidFill>
                  <a:srgbClr val="333333"/>
                </a:solidFill>
                <a:latin typeface="Times New Roman" panose="02020603050405020304" pitchFamily="18" charset="0"/>
                <a:cs typeface="Times New Roman" panose="02020603050405020304" pitchFamily="18" charset="0"/>
              </a:rPr>
              <a:t>Por ejemplo, la </a:t>
            </a:r>
            <a:r>
              <a:rPr lang="es-MX" dirty="0">
                <a:latin typeface="Times New Roman" panose="02020603050405020304" pitchFamily="18" charset="0"/>
                <a:cs typeface="Times New Roman" panose="02020603050405020304" pitchFamily="18" charset="0"/>
                <a:hlinkClick r:id="rId5"/>
              </a:rPr>
              <a:t>energía interna</a:t>
            </a:r>
            <a:r>
              <a:rPr lang="es-MX" dirty="0">
                <a:solidFill>
                  <a:srgbClr val="333333"/>
                </a:solidFill>
                <a:latin typeface="Times New Roman" panose="02020603050405020304" pitchFamily="18" charset="0"/>
                <a:cs typeface="Times New Roman" panose="02020603050405020304" pitchFamily="18" charset="0"/>
              </a:rPr>
              <a:t> y la </a:t>
            </a:r>
            <a:r>
              <a:rPr lang="es-MX" dirty="0">
                <a:latin typeface="Times New Roman" panose="02020603050405020304" pitchFamily="18" charset="0"/>
                <a:cs typeface="Times New Roman" panose="02020603050405020304" pitchFamily="18" charset="0"/>
                <a:hlinkClick r:id="rId6"/>
              </a:rPr>
              <a:t>entropía</a:t>
            </a:r>
            <a:r>
              <a:rPr lang="es-MX" dirty="0">
                <a:solidFill>
                  <a:srgbClr val="333333"/>
                </a:solidFill>
                <a:latin typeface="Times New Roman" panose="02020603050405020304" pitchFamily="18" charset="0"/>
                <a:cs typeface="Times New Roman" panose="02020603050405020304" pitchFamily="18" charset="0"/>
              </a:rPr>
              <a:t> son funciones de estado.</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0054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6">
            <a:extLst>
              <a:ext uri="{FF2B5EF4-FFF2-40B4-BE49-F238E27FC236}">
                <a16:creationId xmlns:a16="http://schemas.microsoft.com/office/drawing/2014/main" id="{7F1D590D-9C77-40BD-BBBC-5A74A07FFBA4}"/>
              </a:ext>
            </a:extLst>
          </p:cNvPr>
          <p:cNvSpPr>
            <a:spLocks noChangeArrowheads="1"/>
          </p:cNvSpPr>
          <p:nvPr/>
        </p:nvSpPr>
        <p:spPr bwMode="auto">
          <a:xfrm>
            <a:off x="5724939" y="218375"/>
            <a:ext cx="576469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285750" algn="l"/>
                <a:tab pos="2381250" algn="l"/>
                <a:tab pos="4286250" algn="l"/>
              </a:tabLst>
              <a:defRPr sz="3200">
                <a:solidFill>
                  <a:schemeClr val="tx1"/>
                </a:solidFill>
                <a:latin typeface="Arial" panose="020B0604020202020204" pitchFamily="34" charset="0"/>
              </a:defRPr>
            </a:lvl1pPr>
            <a:lvl2pPr marL="742950" indent="-285750">
              <a:spcBef>
                <a:spcPct val="20000"/>
              </a:spcBef>
              <a:buChar char="–"/>
              <a:tabLst>
                <a:tab pos="285750" algn="l"/>
                <a:tab pos="2381250" algn="l"/>
                <a:tab pos="4286250" algn="l"/>
              </a:tabLst>
              <a:defRPr sz="2800">
                <a:solidFill>
                  <a:schemeClr val="tx1"/>
                </a:solidFill>
                <a:latin typeface="Arial" panose="020B0604020202020204" pitchFamily="34" charset="0"/>
              </a:defRPr>
            </a:lvl2pPr>
            <a:lvl3pPr marL="1143000" indent="-228600">
              <a:spcBef>
                <a:spcPct val="20000"/>
              </a:spcBef>
              <a:buChar char="•"/>
              <a:tabLst>
                <a:tab pos="285750" algn="l"/>
                <a:tab pos="2381250" algn="l"/>
                <a:tab pos="4286250" algn="l"/>
              </a:tabLst>
              <a:defRPr sz="2400">
                <a:solidFill>
                  <a:schemeClr val="tx1"/>
                </a:solidFill>
                <a:latin typeface="Arial" panose="020B0604020202020204" pitchFamily="34" charset="0"/>
              </a:defRPr>
            </a:lvl3pPr>
            <a:lvl4pPr marL="1600200" indent="-228600">
              <a:spcBef>
                <a:spcPct val="20000"/>
              </a:spcBef>
              <a:buChar char="–"/>
              <a:tabLst>
                <a:tab pos="285750" algn="l"/>
                <a:tab pos="2381250" algn="l"/>
                <a:tab pos="4286250" algn="l"/>
              </a:tabLst>
              <a:defRPr sz="2000">
                <a:solidFill>
                  <a:schemeClr val="tx1"/>
                </a:solidFill>
                <a:latin typeface="Arial" panose="020B0604020202020204" pitchFamily="34" charset="0"/>
              </a:defRPr>
            </a:lvl4pPr>
            <a:lvl5pPr marL="2057400" indent="-228600">
              <a:spcBef>
                <a:spcPct val="20000"/>
              </a:spcBef>
              <a:buChar char="»"/>
              <a:tabLst>
                <a:tab pos="285750" algn="l"/>
                <a:tab pos="2381250" algn="l"/>
                <a:tab pos="428625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85750" algn="l"/>
                <a:tab pos="2381250" algn="l"/>
                <a:tab pos="428625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85750" algn="l"/>
                <a:tab pos="2381250" algn="l"/>
                <a:tab pos="428625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85750" algn="l"/>
                <a:tab pos="2381250" algn="l"/>
                <a:tab pos="428625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85750" algn="l"/>
                <a:tab pos="2381250" algn="l"/>
                <a:tab pos="4286250" algn="l"/>
              </a:tabLst>
              <a:defRPr sz="2000">
                <a:solidFill>
                  <a:schemeClr val="tx1"/>
                </a:solidFill>
                <a:latin typeface="Arial" panose="020B0604020202020204" pitchFamily="34" charset="0"/>
              </a:defRPr>
            </a:lvl9pPr>
          </a:lstStyle>
          <a:p>
            <a:pPr eaLnBrk="1" hangingPunct="1">
              <a:spcBef>
                <a:spcPct val="0"/>
              </a:spcBef>
              <a:buFontTx/>
              <a:buNone/>
            </a:pPr>
            <a:r>
              <a:rPr lang="es-ES" altLang="es-MX" sz="1800" u="none" dirty="0">
                <a:latin typeface="Times New Roman" panose="02020603050405020304" pitchFamily="18" charset="0"/>
                <a:cs typeface="Times New Roman" panose="02020603050405020304" pitchFamily="18" charset="0"/>
              </a:rPr>
              <a:t>La forma estable de una sustancia es diferente a diferentes condiciones. P. ej. </a:t>
            </a:r>
          </a:p>
          <a:p>
            <a:pPr marL="342900" indent="-342900" eaLnBrk="1" hangingPunct="1">
              <a:spcBef>
                <a:spcPct val="0"/>
              </a:spcBef>
              <a:buFontTx/>
              <a:buAutoNum type="arabicParenR"/>
            </a:pPr>
            <a:r>
              <a:rPr lang="es-ES" altLang="es-MX" sz="1800" u="none" dirty="0">
                <a:latin typeface="Times New Roman" panose="02020603050405020304" pitchFamily="18" charset="0"/>
                <a:cs typeface="Times New Roman" panose="02020603050405020304" pitchFamily="18" charset="0"/>
              </a:rPr>
              <a:t>A +5ºC la forma estable de H</a:t>
            </a:r>
            <a:r>
              <a:rPr lang="es-ES" altLang="es-MX" sz="1800" u="none" baseline="-15000" dirty="0">
                <a:latin typeface="Times New Roman" panose="02020603050405020304" pitchFamily="18" charset="0"/>
                <a:cs typeface="Times New Roman" panose="02020603050405020304" pitchFamily="18" charset="0"/>
              </a:rPr>
              <a:t>2</a:t>
            </a:r>
            <a:r>
              <a:rPr lang="es-ES" altLang="es-MX" sz="1800" u="none" dirty="0">
                <a:latin typeface="Times New Roman" panose="02020603050405020304" pitchFamily="18" charset="0"/>
                <a:cs typeface="Times New Roman" panose="02020603050405020304" pitchFamily="18" charset="0"/>
              </a:rPr>
              <a:t>O es agua, y a –5ºC es hielo.</a:t>
            </a:r>
          </a:p>
          <a:p>
            <a:pPr marL="342900" indent="-342900" eaLnBrk="1" hangingPunct="1">
              <a:spcBef>
                <a:spcPct val="0"/>
              </a:spcBef>
              <a:buFontTx/>
              <a:buAutoNum type="arabicParenR"/>
            </a:pPr>
            <a:endParaRPr lang="es-ES" altLang="es-MX" sz="1800"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ES" altLang="es-MX" sz="1800" u="none" dirty="0">
                <a:latin typeface="Times New Roman" panose="02020603050405020304" pitchFamily="18" charset="0"/>
                <a:cs typeface="Times New Roman" panose="02020603050405020304" pitchFamily="18" charset="0"/>
              </a:rPr>
              <a:t>2)	A alta P y T, la forma estable de C es diamante, a baja P y T es grafito.</a:t>
            </a:r>
          </a:p>
        </p:txBody>
      </p:sp>
      <p:sp>
        <p:nvSpPr>
          <p:cNvPr id="57348" name="Rectangle 9">
            <a:extLst>
              <a:ext uri="{FF2B5EF4-FFF2-40B4-BE49-F238E27FC236}">
                <a16:creationId xmlns:a16="http://schemas.microsoft.com/office/drawing/2014/main" id="{ADF0CEC2-CF7B-4EAD-B4FD-9E7C8D276725}"/>
              </a:ext>
            </a:extLst>
          </p:cNvPr>
          <p:cNvSpPr>
            <a:spLocks noChangeArrowheads="1"/>
          </p:cNvSpPr>
          <p:nvPr/>
        </p:nvSpPr>
        <p:spPr bwMode="auto">
          <a:xfrm>
            <a:off x="245037" y="2249700"/>
            <a:ext cx="11507692" cy="4339650"/>
          </a:xfrm>
          <a:prstGeom prst="rect">
            <a:avLst/>
          </a:prstGeom>
          <a:solidFill>
            <a:srgbClr val="FFFFFF"/>
          </a:solidFill>
          <a:ln w="9525">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es-MX" sz="1800" b="1" u="none" dirty="0">
                <a:latin typeface="Times New Roman" panose="02020603050405020304" pitchFamily="18" charset="0"/>
                <a:cs typeface="Times New Roman" panose="02020603050405020304" pitchFamily="18" charset="0"/>
              </a:rPr>
              <a:t>VARIABLES o PROPIEDADES DE ESTADO</a:t>
            </a:r>
          </a:p>
          <a:p>
            <a:pPr eaLnBrk="1" hangingPunct="1">
              <a:spcBef>
                <a:spcPct val="0"/>
              </a:spcBef>
              <a:buFontTx/>
              <a:buNone/>
            </a:pPr>
            <a:endParaRPr lang="es-ES" altLang="es-MX" sz="1800" b="1" u="none" dirty="0">
              <a:solidFill>
                <a:schemeClr val="accent2"/>
              </a:solidFill>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2000" u="none" dirty="0">
                <a:latin typeface="Times New Roman" panose="02020603050405020304" pitchFamily="18" charset="0"/>
                <a:cs typeface="Times New Roman" panose="02020603050405020304" pitchFamily="18" charset="0"/>
              </a:rPr>
              <a:t>Los sistemas en equilibrio tienen propiedades cuantificables. Una propiedad es cualquier cantidad que tiene un valor fijo e invariable en un sistema en equilibrio. (p. ej., temperatura, densidad, índice de refracción). Estas variables caracterizan a los estados termodinámicos y dependen sólo del estado presente del sistema y no de la forma en que se alcanzó ese estado. </a:t>
            </a:r>
          </a:p>
          <a:p>
            <a:pPr algn="just" eaLnBrk="1" hangingPunct="1">
              <a:spcBef>
                <a:spcPct val="0"/>
              </a:spcBef>
              <a:buFontTx/>
              <a:buNone/>
            </a:pPr>
            <a:endParaRPr lang="es-ES" altLang="es-MX" sz="20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2000" b="1" u="none" dirty="0">
                <a:solidFill>
                  <a:srgbClr val="FF0000"/>
                </a:solidFill>
                <a:latin typeface="Times New Roman" panose="02020603050405020304" pitchFamily="18" charset="0"/>
                <a:cs typeface="Times New Roman" panose="02020603050405020304" pitchFamily="18" charset="0"/>
              </a:rPr>
              <a:t>Propiedades extensivas</a:t>
            </a:r>
            <a:endParaRPr lang="es-ES" altLang="es-MX" sz="2000" b="1" i="1" u="none" dirty="0">
              <a:solidFill>
                <a:srgbClr val="FF0000"/>
              </a:solidFill>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2000" u="none" dirty="0">
                <a:latin typeface="Times New Roman" panose="02020603050405020304" pitchFamily="18" charset="0"/>
                <a:cs typeface="Times New Roman" panose="02020603050405020304" pitchFamily="18" charset="0"/>
              </a:rPr>
              <a:t>Son proporcionales a la cantidad de materia considerada y por lo tanto dependen del tamaño del sistema. Estas propiedades son aditivas; el valor del todo es igual a la suma de las partes. P. ej. volumen, masa, energía.</a:t>
            </a:r>
          </a:p>
          <a:p>
            <a:pPr algn="just" eaLnBrk="1" hangingPunct="1">
              <a:spcBef>
                <a:spcPct val="0"/>
              </a:spcBef>
              <a:buFontTx/>
              <a:buNone/>
            </a:pPr>
            <a:endParaRPr lang="es-ES" altLang="es-MX" sz="2000" i="1"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2000" b="1" u="none" dirty="0">
                <a:solidFill>
                  <a:srgbClr val="FF0000"/>
                </a:solidFill>
                <a:latin typeface="Times New Roman" panose="02020603050405020304" pitchFamily="18" charset="0"/>
                <a:cs typeface="Times New Roman" panose="02020603050405020304" pitchFamily="18" charset="0"/>
              </a:rPr>
              <a:t>Propiedades intensivas</a:t>
            </a:r>
          </a:p>
          <a:p>
            <a:pPr algn="just" eaLnBrk="1" hangingPunct="1">
              <a:spcBef>
                <a:spcPct val="0"/>
              </a:spcBef>
              <a:buFontTx/>
              <a:buNone/>
            </a:pPr>
            <a:r>
              <a:rPr lang="es-ES" altLang="es-MX" sz="2000" u="none" dirty="0">
                <a:latin typeface="Times New Roman" panose="02020603050405020304" pitchFamily="18" charset="0"/>
                <a:cs typeface="Times New Roman" panose="02020603050405020304" pitchFamily="18" charset="0"/>
              </a:rPr>
              <a:t>Son independientes de la cantidad de materia (del tamaño del sistema). No son aditivas. P. ej., </a:t>
            </a:r>
            <a:r>
              <a:rPr lang="es-ES" altLang="es-MX" sz="2000" b="1" i="1" u="none" dirty="0">
                <a:latin typeface="Times New Roman" panose="02020603050405020304" pitchFamily="18" charset="0"/>
                <a:cs typeface="Times New Roman" panose="02020603050405020304" pitchFamily="18" charset="0"/>
              </a:rPr>
              <a:t>concentración, temperatura, presión</a:t>
            </a:r>
            <a:r>
              <a:rPr lang="es-ES" altLang="es-MX" sz="2000" u="none" dirty="0">
                <a:latin typeface="Times New Roman" panose="02020603050405020304" pitchFamily="18" charset="0"/>
                <a:cs typeface="Times New Roman" panose="02020603050405020304" pitchFamily="18" charset="0"/>
              </a:rPr>
              <a:t>. Incluye propiedades molares, como el volumen molar. </a:t>
            </a:r>
          </a:p>
        </p:txBody>
      </p:sp>
      <p:graphicFrame>
        <p:nvGraphicFramePr>
          <p:cNvPr id="57349" name="Object 10">
            <a:extLst>
              <a:ext uri="{FF2B5EF4-FFF2-40B4-BE49-F238E27FC236}">
                <a16:creationId xmlns:a16="http://schemas.microsoft.com/office/drawing/2014/main" id="{49CA474D-5ED3-4251-B4F1-1C3B36BAEAD9}"/>
              </a:ext>
            </a:extLst>
          </p:cNvPr>
          <p:cNvGraphicFramePr>
            <a:graphicFrameLocks noChangeAspect="1"/>
          </p:cNvGraphicFramePr>
          <p:nvPr/>
        </p:nvGraphicFramePr>
        <p:xfrm>
          <a:off x="615565" y="599926"/>
          <a:ext cx="4495800" cy="1514475"/>
        </p:xfrm>
        <a:graphic>
          <a:graphicData uri="http://schemas.openxmlformats.org/presentationml/2006/ole">
            <mc:AlternateContent xmlns:mc="http://schemas.openxmlformats.org/markup-compatibility/2006">
              <mc:Choice xmlns:v="urn:schemas-microsoft-com:vml" Requires="v">
                <p:oleObj name="Image" r:id="rId3" imgW="3981707" imgH="1341463" progId="Photoshop.Image.5">
                  <p:embed/>
                </p:oleObj>
              </mc:Choice>
              <mc:Fallback>
                <p:oleObj name="Image" r:id="rId3" imgW="3981707" imgH="1341463" progId="Photoshop.Image.5">
                  <p:embed/>
                  <p:pic>
                    <p:nvPicPr>
                      <p:cNvPr id="57349" name="Object 10">
                        <a:extLst>
                          <a:ext uri="{FF2B5EF4-FFF2-40B4-BE49-F238E27FC236}">
                            <a16:creationId xmlns:a16="http://schemas.microsoft.com/office/drawing/2014/main" id="{49CA474D-5ED3-4251-B4F1-1C3B36BAEA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565" y="599926"/>
                        <a:ext cx="4495800" cy="15144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80521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a:extLst>
              <a:ext uri="{FF2B5EF4-FFF2-40B4-BE49-F238E27FC236}">
                <a16:creationId xmlns:a16="http://schemas.microsoft.com/office/drawing/2014/main" id="{F5BB24AF-2025-4DF3-8DC3-3E8CE6BCF07E}"/>
              </a:ext>
            </a:extLst>
          </p:cNvPr>
          <p:cNvSpPr>
            <a:spLocks noChangeArrowheads="1"/>
          </p:cNvSpPr>
          <p:nvPr/>
        </p:nvSpPr>
        <p:spPr bwMode="auto">
          <a:xfrm>
            <a:off x="3143251" y="63500"/>
            <a:ext cx="5616575" cy="533400"/>
          </a:xfrm>
          <a:prstGeom prst="rect">
            <a:avLst/>
          </a:prstGeom>
          <a:solidFill>
            <a:srgbClr val="FF9933"/>
          </a:solidFill>
          <a:ln w="9525">
            <a:solidFill>
              <a:schemeClr val="accent2"/>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es-MX" sz="2000" u="none">
                <a:solidFill>
                  <a:srgbClr val="0000FF"/>
                </a:solidFill>
                <a:latin typeface="Albertus Medium" pitchFamily="34" charset="0"/>
              </a:rPr>
              <a:t>PROCESOS TERMODINAMICOS</a:t>
            </a:r>
          </a:p>
        </p:txBody>
      </p:sp>
      <p:sp>
        <p:nvSpPr>
          <p:cNvPr id="59395" name="Text Box 5">
            <a:extLst>
              <a:ext uri="{FF2B5EF4-FFF2-40B4-BE49-F238E27FC236}">
                <a16:creationId xmlns:a16="http://schemas.microsoft.com/office/drawing/2014/main" id="{1D42979C-9AAD-47E6-A21D-940D3DEDD2B8}"/>
              </a:ext>
            </a:extLst>
          </p:cNvPr>
          <p:cNvSpPr txBox="1">
            <a:spLocks noChangeArrowheads="1"/>
          </p:cNvSpPr>
          <p:nvPr/>
        </p:nvSpPr>
        <p:spPr bwMode="auto">
          <a:xfrm>
            <a:off x="263352" y="764704"/>
            <a:ext cx="11665296" cy="2585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ES" altLang="es-MX" sz="1800" u="none" dirty="0">
                <a:solidFill>
                  <a:srgbClr val="FFFF00"/>
                </a:solidFill>
              </a:rPr>
              <a:t>	</a:t>
            </a:r>
            <a:r>
              <a:rPr lang="es-ES" altLang="es-MX" sz="1800" u="none" dirty="0"/>
              <a:t>Son aquellos que afectan a un sistema termodinámico al cambiar de un estado a otro (p. ej. </a:t>
            </a:r>
            <a:r>
              <a:rPr lang="es-ES" altLang="es-MX" sz="1800" b="1" u="none" dirty="0">
                <a:solidFill>
                  <a:srgbClr val="FF0000"/>
                </a:solidFill>
              </a:rPr>
              <a:t>una reacción química</a:t>
            </a:r>
            <a:r>
              <a:rPr lang="es-ES" altLang="es-MX" sz="1800" u="none" dirty="0"/>
              <a:t>). La trayectoria seguida en el cambio entre estados no es materia de la termodinámica, sino de la cinética.</a:t>
            </a:r>
          </a:p>
          <a:p>
            <a:pPr algn="just" eaLnBrk="1" hangingPunct="1">
              <a:spcBef>
                <a:spcPct val="0"/>
              </a:spcBef>
              <a:buFontTx/>
              <a:buNone/>
            </a:pPr>
            <a:r>
              <a:rPr lang="es-MX" altLang="es-MX" sz="1800" u="none" dirty="0"/>
              <a:t>	Los procesos naturales son en los cuáles estamos generalmente interesados: cambios en el mundo real. En la geología, éstos pueden ser procesos </a:t>
            </a:r>
            <a:r>
              <a:rPr lang="es-MX" altLang="es-MX" sz="1800" b="1" u="none" dirty="0">
                <a:solidFill>
                  <a:srgbClr val="FF0000"/>
                </a:solidFill>
              </a:rPr>
              <a:t>ígneos, diagenéticos, o metamórficos, etc</a:t>
            </a:r>
            <a:r>
              <a:rPr lang="es-MX" altLang="es-MX" sz="1800" u="none" dirty="0"/>
              <a:t>. En biología, pueden ser procesos celulares. En el mundo ambiental, puede ser procesos potencialmente dañinos cercanos  a lugares de acumulación de desechos. Los ejemplos son interminables.</a:t>
            </a:r>
          </a:p>
          <a:p>
            <a:pPr algn="just" eaLnBrk="1" hangingPunct="1">
              <a:spcBef>
                <a:spcPct val="0"/>
              </a:spcBef>
              <a:buFontTx/>
              <a:buNone/>
            </a:pPr>
            <a:r>
              <a:rPr lang="es-MX" altLang="es-MX" sz="1800" u="none" dirty="0"/>
              <a:t>	Un proceso termodinámico es lo que ocurre cuando un sistema  cambia de un estado del equilibrio a otro</a:t>
            </a:r>
            <a:endParaRPr lang="es-ES" altLang="es-MX" sz="1800" u="none" dirty="0"/>
          </a:p>
        </p:txBody>
      </p:sp>
      <p:sp>
        <p:nvSpPr>
          <p:cNvPr id="59396" name="Text Box 6">
            <a:extLst>
              <a:ext uri="{FF2B5EF4-FFF2-40B4-BE49-F238E27FC236}">
                <a16:creationId xmlns:a16="http://schemas.microsoft.com/office/drawing/2014/main" id="{894DD6F0-0FC3-4789-A979-2779488A729C}"/>
              </a:ext>
            </a:extLst>
          </p:cNvPr>
          <p:cNvSpPr txBox="1">
            <a:spLocks noChangeArrowheads="1"/>
          </p:cNvSpPr>
          <p:nvPr/>
        </p:nvSpPr>
        <p:spPr bwMode="auto">
          <a:xfrm>
            <a:off x="263352" y="3644900"/>
            <a:ext cx="11665296" cy="2831544"/>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2000" b="1" u="none" dirty="0">
                <a:solidFill>
                  <a:srgbClr val="FF0000"/>
                </a:solidFill>
                <a:latin typeface="Albertus Medium" pitchFamily="34" charset="0"/>
              </a:rPr>
              <a:t>Proceso termodinámico</a:t>
            </a:r>
          </a:p>
          <a:p>
            <a:pPr algn="just" eaLnBrk="1" hangingPunct="1">
              <a:spcBef>
                <a:spcPct val="0"/>
              </a:spcBef>
              <a:buFontTx/>
              <a:buNone/>
            </a:pPr>
            <a:r>
              <a:rPr lang="es-ES" altLang="es-MX" sz="2000" b="1" dirty="0">
                <a:latin typeface="Times New Roman" panose="02020603050405020304" pitchFamily="18" charset="0"/>
              </a:rPr>
              <a:t>Proceso</a:t>
            </a:r>
            <a:r>
              <a:rPr lang="es-ES" altLang="es-MX" sz="2000" b="1" u="none" dirty="0">
                <a:latin typeface="Times New Roman" panose="02020603050405020304" pitchFamily="18" charset="0"/>
              </a:rPr>
              <a:t>-</a:t>
            </a:r>
            <a:r>
              <a:rPr lang="es-ES" altLang="es-MX" sz="2000" u="none" dirty="0">
                <a:latin typeface="Times New Roman" panose="02020603050405020304" pitchFamily="18" charset="0"/>
              </a:rPr>
              <a:t> </a:t>
            </a:r>
            <a:r>
              <a:rPr lang="es-ES" altLang="es-MX" sz="1800" b="1" u="none" dirty="0">
                <a:solidFill>
                  <a:srgbClr val="FF0000"/>
                </a:solidFill>
                <a:latin typeface="Times New Roman" panose="02020603050405020304" pitchFamily="18" charset="0"/>
              </a:rPr>
              <a:t>cualquier cambio o transformación que un sistema pueda experimentar, medido en términos de los contenidos en energía en todos los puntos a lo largo del proceso.</a:t>
            </a:r>
            <a:r>
              <a:rPr lang="es-ES" altLang="es-MX" sz="1800" u="none" dirty="0">
                <a:latin typeface="Times New Roman" panose="02020603050405020304" pitchFamily="18" charset="0"/>
              </a:rPr>
              <a:t>  </a:t>
            </a:r>
            <a:r>
              <a:rPr lang="es-ES" altLang="es-MX" sz="2000" u="none" dirty="0">
                <a:latin typeface="Times New Roman" panose="02020603050405020304" pitchFamily="18" charset="0"/>
              </a:rPr>
              <a:t>Un cambio a partir de un estado del equilibrio a otro</a:t>
            </a:r>
          </a:p>
          <a:p>
            <a:pPr eaLnBrk="1" hangingPunct="1">
              <a:spcBef>
                <a:spcPct val="0"/>
              </a:spcBef>
              <a:buFontTx/>
              <a:buNone/>
            </a:pPr>
            <a:r>
              <a:rPr lang="es-ES" altLang="es-MX" sz="2000" b="1" i="1" dirty="0">
                <a:latin typeface="Times New Roman" panose="02020603050405020304" pitchFamily="18" charset="0"/>
              </a:rPr>
              <a:t>Proceso adiabático</a:t>
            </a:r>
            <a:r>
              <a:rPr lang="es-ES" altLang="es-MX" sz="2000" u="none" dirty="0">
                <a:latin typeface="Times New Roman" panose="02020603050405020304" pitchFamily="18" charset="0"/>
              </a:rPr>
              <a:t> sin trasferencia de calor (discreto </a:t>
            </a:r>
            <a:r>
              <a:rPr lang="el-GR" altLang="es-MX" sz="2000" b="1" u="none" dirty="0">
                <a:solidFill>
                  <a:srgbClr val="FF0000"/>
                </a:solidFill>
                <a:latin typeface="Times New Roman" panose="02020603050405020304" pitchFamily="18" charset="0"/>
                <a:cs typeface="Times New Roman" panose="02020603050405020304" pitchFamily="18" charset="0"/>
              </a:rPr>
              <a:t>Δ</a:t>
            </a:r>
            <a:r>
              <a:rPr lang="es-ES" altLang="es-MX" sz="2000" b="1" u="none" dirty="0">
                <a:solidFill>
                  <a:srgbClr val="FF0000"/>
                </a:solidFill>
                <a:latin typeface="Times New Roman" panose="02020603050405020304" pitchFamily="18" charset="0"/>
                <a:cs typeface="Times New Roman" panose="02020603050405020304" pitchFamily="18" charset="0"/>
              </a:rPr>
              <a:t>Q=0, </a:t>
            </a:r>
            <a:r>
              <a:rPr lang="es-ES" altLang="es-MX" sz="2000" b="1" u="none" dirty="0">
                <a:latin typeface="Times New Roman" panose="02020603050405020304" pitchFamily="18" charset="0"/>
                <a:cs typeface="Times New Roman" panose="02020603050405020304" pitchFamily="18" charset="0"/>
              </a:rPr>
              <a:t>continuo</a:t>
            </a:r>
            <a:r>
              <a:rPr lang="es-ES" altLang="es-MX" sz="2000" b="1" u="none" dirty="0">
                <a:solidFill>
                  <a:srgbClr val="FF0000"/>
                </a:solidFill>
                <a:latin typeface="Times New Roman" panose="02020603050405020304" pitchFamily="18" charset="0"/>
                <a:cs typeface="Times New Roman" panose="02020603050405020304" pitchFamily="18" charset="0"/>
              </a:rPr>
              <a:t> </a:t>
            </a:r>
            <a:r>
              <a:rPr lang="es-ES" altLang="es-MX" sz="2000" b="1" u="none" dirty="0" err="1">
                <a:solidFill>
                  <a:srgbClr val="FF0000"/>
                </a:solidFill>
                <a:latin typeface="Times New Roman" panose="02020603050405020304" pitchFamily="18" charset="0"/>
                <a:cs typeface="Times New Roman" panose="02020603050405020304" pitchFamily="18" charset="0"/>
              </a:rPr>
              <a:t>dQ</a:t>
            </a:r>
            <a:r>
              <a:rPr lang="es-ES" altLang="es-MX" sz="2000" b="1" u="none" dirty="0">
                <a:solidFill>
                  <a:srgbClr val="FF0000"/>
                </a:solidFill>
                <a:latin typeface="Times New Roman" panose="02020603050405020304" pitchFamily="18" charset="0"/>
                <a:cs typeface="Times New Roman" panose="02020603050405020304" pitchFamily="18" charset="0"/>
              </a:rPr>
              <a:t>=0</a:t>
            </a:r>
            <a:r>
              <a:rPr lang="es-ES" altLang="es-MX" sz="2000" u="none" dirty="0">
                <a:latin typeface="Times New Roman" panose="02020603050405020304" pitchFamily="18" charset="0"/>
                <a:cs typeface="Times New Roman" panose="02020603050405020304" pitchFamily="18" charset="0"/>
              </a:rPr>
              <a:t>)</a:t>
            </a:r>
          </a:p>
          <a:p>
            <a:pPr eaLnBrk="1" hangingPunct="1">
              <a:spcBef>
                <a:spcPct val="0"/>
              </a:spcBef>
              <a:buFontTx/>
              <a:buNone/>
            </a:pPr>
            <a:r>
              <a:rPr lang="es-ES" altLang="es-MX" sz="2000" b="1" i="1" dirty="0">
                <a:latin typeface="Times New Roman" panose="02020603050405020304" pitchFamily="18" charset="0"/>
                <a:cs typeface="Times New Roman" panose="02020603050405020304" pitchFamily="18" charset="0"/>
              </a:rPr>
              <a:t>Proceso isotérmico</a:t>
            </a:r>
            <a:r>
              <a:rPr lang="es-ES" altLang="es-MX" sz="2000" u="none" dirty="0">
                <a:latin typeface="Times New Roman" panose="02020603050405020304" pitchFamily="18" charset="0"/>
                <a:cs typeface="Times New Roman" panose="02020603050405020304" pitchFamily="18" charset="0"/>
              </a:rPr>
              <a:t> sin variación de temperatura (</a:t>
            </a:r>
            <a:r>
              <a:rPr lang="el-GR" altLang="es-MX" sz="2000" b="1" u="none" dirty="0">
                <a:solidFill>
                  <a:srgbClr val="FF0000"/>
                </a:solidFill>
                <a:latin typeface="Times New Roman" panose="02020603050405020304" pitchFamily="18" charset="0"/>
              </a:rPr>
              <a:t>Δ</a:t>
            </a:r>
            <a:r>
              <a:rPr lang="es-ES" altLang="es-MX" sz="2000" b="1" u="none" dirty="0">
                <a:solidFill>
                  <a:srgbClr val="FF0000"/>
                </a:solidFill>
                <a:latin typeface="Times New Roman" panose="02020603050405020304" pitchFamily="18" charset="0"/>
              </a:rPr>
              <a:t>T=0, </a:t>
            </a:r>
            <a:r>
              <a:rPr lang="es-ES" altLang="es-MX" sz="2000" b="1" u="none" dirty="0" err="1">
                <a:solidFill>
                  <a:srgbClr val="FF0000"/>
                </a:solidFill>
                <a:latin typeface="Times New Roman" panose="02020603050405020304" pitchFamily="18" charset="0"/>
              </a:rPr>
              <a:t>dT</a:t>
            </a:r>
            <a:r>
              <a:rPr lang="es-ES" altLang="es-MX" sz="2000" u="none" dirty="0">
                <a:latin typeface="Times New Roman" panose="02020603050405020304" pitchFamily="18" charset="0"/>
              </a:rPr>
              <a:t>)</a:t>
            </a:r>
          </a:p>
          <a:p>
            <a:pPr eaLnBrk="1" hangingPunct="1">
              <a:spcBef>
                <a:spcPct val="0"/>
              </a:spcBef>
              <a:buFontTx/>
              <a:buNone/>
            </a:pPr>
            <a:r>
              <a:rPr lang="es-ES" altLang="es-MX" sz="2000" b="1" i="1" dirty="0">
                <a:latin typeface="Times New Roman" panose="02020603050405020304" pitchFamily="18" charset="0"/>
              </a:rPr>
              <a:t>Proceso isoc</a:t>
            </a:r>
            <a:r>
              <a:rPr lang="es-ES" altLang="es-MX" sz="2000" b="1" i="1" dirty="0">
                <a:latin typeface="Times New Roman" panose="02020603050405020304" pitchFamily="18" charset="0"/>
                <a:cs typeface="Times New Roman" panose="02020603050405020304" pitchFamily="18" charset="0"/>
              </a:rPr>
              <a:t>ó</a:t>
            </a:r>
            <a:r>
              <a:rPr lang="es-ES" altLang="es-MX" sz="2000" b="1" i="1" dirty="0">
                <a:latin typeface="Times New Roman" panose="02020603050405020304" pitchFamily="18" charset="0"/>
              </a:rPr>
              <a:t>rico</a:t>
            </a:r>
            <a:r>
              <a:rPr lang="es-ES" altLang="es-MX" sz="2000" u="none" dirty="0">
                <a:latin typeface="Times New Roman" panose="02020603050405020304" pitchFamily="18" charset="0"/>
              </a:rPr>
              <a:t> sin variación en volumen (</a:t>
            </a:r>
            <a:r>
              <a:rPr lang="el-GR" altLang="es-MX" sz="2000" b="1" u="none" dirty="0">
                <a:solidFill>
                  <a:srgbClr val="FF0000"/>
                </a:solidFill>
                <a:latin typeface="Times New Roman" panose="02020603050405020304" pitchFamily="18" charset="0"/>
              </a:rPr>
              <a:t>Δ</a:t>
            </a:r>
            <a:r>
              <a:rPr lang="es-ES" altLang="es-MX" sz="2000" b="1" u="none" dirty="0">
                <a:solidFill>
                  <a:srgbClr val="FF0000"/>
                </a:solidFill>
                <a:latin typeface="Times New Roman" panose="02020603050405020304" pitchFamily="18" charset="0"/>
              </a:rPr>
              <a:t>V=0, </a:t>
            </a:r>
            <a:r>
              <a:rPr lang="es-ES" altLang="es-MX" sz="2000" b="1" u="none" dirty="0" err="1">
                <a:solidFill>
                  <a:srgbClr val="FF0000"/>
                </a:solidFill>
                <a:latin typeface="Times New Roman" panose="02020603050405020304" pitchFamily="18" charset="0"/>
              </a:rPr>
              <a:t>dV</a:t>
            </a:r>
            <a:r>
              <a:rPr lang="es-ES" altLang="es-MX" sz="2000" u="none" dirty="0">
                <a:latin typeface="Times New Roman" panose="02020603050405020304" pitchFamily="18" charset="0"/>
              </a:rPr>
              <a:t>)</a:t>
            </a:r>
          </a:p>
          <a:p>
            <a:pPr eaLnBrk="1" hangingPunct="1">
              <a:spcBef>
                <a:spcPct val="0"/>
              </a:spcBef>
              <a:buFontTx/>
              <a:buNone/>
            </a:pPr>
            <a:r>
              <a:rPr lang="es-ES" altLang="es-MX" sz="2000" b="1" i="1" dirty="0">
                <a:latin typeface="Times New Roman" panose="02020603050405020304" pitchFamily="18" charset="0"/>
              </a:rPr>
              <a:t>Proceso isobárico</a:t>
            </a:r>
            <a:r>
              <a:rPr lang="es-ES" altLang="es-MX" sz="2000" u="none" dirty="0">
                <a:latin typeface="Times New Roman" panose="02020603050405020304" pitchFamily="18" charset="0"/>
              </a:rPr>
              <a:t> sin variación de presión (</a:t>
            </a:r>
            <a:r>
              <a:rPr lang="el-GR" altLang="es-MX" sz="2000" b="1" u="none" dirty="0">
                <a:solidFill>
                  <a:srgbClr val="FF0000"/>
                </a:solidFill>
                <a:latin typeface="Times New Roman" panose="02020603050405020304" pitchFamily="18" charset="0"/>
              </a:rPr>
              <a:t>Δ</a:t>
            </a:r>
            <a:r>
              <a:rPr lang="es-ES" altLang="es-MX" sz="2000" b="1" u="none" dirty="0">
                <a:solidFill>
                  <a:srgbClr val="FF0000"/>
                </a:solidFill>
                <a:latin typeface="Times New Roman" panose="02020603050405020304" pitchFamily="18" charset="0"/>
              </a:rPr>
              <a:t>P=0, </a:t>
            </a:r>
            <a:r>
              <a:rPr lang="es-ES" altLang="es-MX" sz="2000" b="1" u="none" dirty="0" err="1">
                <a:solidFill>
                  <a:srgbClr val="FF0000"/>
                </a:solidFill>
                <a:latin typeface="Times New Roman" panose="02020603050405020304" pitchFamily="18" charset="0"/>
              </a:rPr>
              <a:t>dP</a:t>
            </a:r>
            <a:r>
              <a:rPr lang="es-ES" altLang="es-MX" sz="2000" u="none" dirty="0">
                <a:latin typeface="Times New Roman" panose="02020603050405020304" pitchFamily="18" charset="0"/>
              </a:rPr>
              <a:t>)</a:t>
            </a:r>
          </a:p>
          <a:p>
            <a:pPr eaLnBrk="1" hangingPunct="1">
              <a:spcBef>
                <a:spcPct val="0"/>
              </a:spcBef>
              <a:buFontTx/>
              <a:buNone/>
            </a:pPr>
            <a:r>
              <a:rPr lang="es-ES" altLang="es-MX" sz="1800" u="none" dirty="0">
                <a:latin typeface="Times New Roman" panose="02020603050405020304" pitchFamily="18" charset="0"/>
              </a:rPr>
              <a:t>Proceso cíclico: Una serie de procesos donde son idénticas las condiciones finales a las condiciones iniciales.</a:t>
            </a:r>
            <a:endParaRPr lang="es-ES" altLang="es-MX" sz="1800" u="none" dirty="0"/>
          </a:p>
        </p:txBody>
      </p:sp>
    </p:spTree>
    <p:extLst>
      <p:ext uri="{BB962C8B-B14F-4D97-AF65-F5344CB8AC3E}">
        <p14:creationId xmlns:p14="http://schemas.microsoft.com/office/powerpoint/2010/main" val="2043173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F4A3C63E-E6D4-41EB-9AD2-DA65DA957666}"/>
              </a:ext>
            </a:extLst>
          </p:cNvPr>
          <p:cNvSpPr>
            <a:spLocks noGrp="1" noChangeArrowheads="1"/>
          </p:cNvSpPr>
          <p:nvPr>
            <p:ph type="title"/>
          </p:nvPr>
        </p:nvSpPr>
        <p:spPr>
          <a:xfrm>
            <a:off x="1947865" y="804008"/>
            <a:ext cx="6687218" cy="495300"/>
          </a:xfrm>
          <a:solidFill>
            <a:srgbClr val="FFFFFF"/>
          </a:solidFill>
        </p:spPr>
        <p:txBody>
          <a:bodyPr/>
          <a:lstStyle/>
          <a:p>
            <a:pPr eaLnBrk="1" hangingPunct="1"/>
            <a:r>
              <a:rPr lang="it-IT" altLang="es-MX" sz="2400" b="1" dirty="0">
                <a:solidFill>
                  <a:srgbClr val="FF0000"/>
                </a:solidFill>
              </a:rPr>
              <a:t>Procesos Termodinámicos en Equilibrio Tipos Usuales</a:t>
            </a:r>
          </a:p>
        </p:txBody>
      </p:sp>
      <p:sp>
        <p:nvSpPr>
          <p:cNvPr id="768003" name="Rectangle 3">
            <a:extLst>
              <a:ext uri="{FF2B5EF4-FFF2-40B4-BE49-F238E27FC236}">
                <a16:creationId xmlns:a16="http://schemas.microsoft.com/office/drawing/2014/main" id="{C7213BD6-3DE8-4F45-8BE6-9E87E5D27ED9}"/>
              </a:ext>
            </a:extLst>
          </p:cNvPr>
          <p:cNvSpPr>
            <a:spLocks noGrp="1" noChangeArrowheads="1"/>
          </p:cNvSpPr>
          <p:nvPr>
            <p:ph type="body" idx="1"/>
          </p:nvPr>
        </p:nvSpPr>
        <p:spPr>
          <a:xfrm>
            <a:off x="634574" y="2450418"/>
            <a:ext cx="6844443" cy="3063875"/>
          </a:xfrm>
          <a:solidFill>
            <a:srgbClr val="FFFFFF"/>
          </a:solidFill>
        </p:spPr>
        <p:txBody>
          <a:bodyPr/>
          <a:lstStyle/>
          <a:p>
            <a:pPr eaLnBrk="1" hangingPunct="1">
              <a:lnSpc>
                <a:spcPct val="90000"/>
              </a:lnSpc>
            </a:pPr>
            <a:r>
              <a:rPr lang="it-IT" altLang="es-MX" sz="2800" dirty="0"/>
              <a:t>Isotérmico 	</a:t>
            </a:r>
            <a:r>
              <a:rPr lang="it-IT" altLang="es-MX" sz="2800" dirty="0">
                <a:solidFill>
                  <a:srgbClr val="FF0000"/>
                </a:solidFill>
              </a:rPr>
              <a:t>T = constante     dT=0</a:t>
            </a:r>
          </a:p>
          <a:p>
            <a:pPr eaLnBrk="1" hangingPunct="1">
              <a:lnSpc>
                <a:spcPct val="90000"/>
              </a:lnSpc>
            </a:pPr>
            <a:r>
              <a:rPr lang="it-IT" altLang="es-MX" sz="2800" dirty="0"/>
              <a:t>Isobárico		</a:t>
            </a:r>
            <a:r>
              <a:rPr lang="it-IT" altLang="es-MX" sz="2800" i="1" dirty="0">
                <a:solidFill>
                  <a:srgbClr val="FF0000"/>
                </a:solidFill>
              </a:rPr>
              <a:t>p</a:t>
            </a:r>
            <a:r>
              <a:rPr lang="it-IT" altLang="es-MX" sz="2800" dirty="0">
                <a:solidFill>
                  <a:srgbClr val="FF0000"/>
                </a:solidFill>
              </a:rPr>
              <a:t> = constante      dP=0</a:t>
            </a:r>
          </a:p>
          <a:p>
            <a:pPr eaLnBrk="1" hangingPunct="1">
              <a:lnSpc>
                <a:spcPct val="90000"/>
              </a:lnSpc>
            </a:pPr>
            <a:r>
              <a:rPr lang="it-IT" altLang="es-MX" sz="2800" dirty="0"/>
              <a:t>Isocórico</a:t>
            </a:r>
            <a:r>
              <a:rPr lang="it-IT" altLang="es-MX" sz="2800" dirty="0">
                <a:solidFill>
                  <a:srgbClr val="FF0000"/>
                </a:solidFill>
              </a:rPr>
              <a:t>	</a:t>
            </a:r>
            <a:r>
              <a:rPr lang="it-IT" altLang="es-MX" sz="2800" dirty="0"/>
              <a:t>	</a:t>
            </a:r>
            <a:r>
              <a:rPr lang="it-IT" altLang="es-MX" sz="2800" dirty="0">
                <a:solidFill>
                  <a:srgbClr val="FF0000"/>
                </a:solidFill>
              </a:rPr>
              <a:t>V = constante </a:t>
            </a:r>
          </a:p>
          <a:p>
            <a:pPr eaLnBrk="1" hangingPunct="1">
              <a:lnSpc>
                <a:spcPct val="90000"/>
              </a:lnSpc>
            </a:pPr>
            <a:r>
              <a:rPr lang="it-IT" altLang="es-MX" sz="2800" dirty="0"/>
              <a:t>Adiabático	           </a:t>
            </a:r>
            <a:r>
              <a:rPr lang="it-IT" altLang="es-MX" sz="2800" dirty="0">
                <a:solidFill>
                  <a:srgbClr val="FF0000"/>
                </a:solidFill>
              </a:rPr>
              <a:t>q = 0</a:t>
            </a:r>
          </a:p>
          <a:p>
            <a:pPr eaLnBrk="1" hangingPunct="1">
              <a:lnSpc>
                <a:spcPct val="90000"/>
              </a:lnSpc>
            </a:pPr>
            <a:r>
              <a:rPr lang="it-IT" altLang="es-MX" sz="2800" dirty="0"/>
              <a:t>Isentrópico	</a:t>
            </a:r>
            <a:r>
              <a:rPr lang="it-IT" altLang="es-MX" sz="2800" dirty="0">
                <a:solidFill>
                  <a:srgbClr val="FF0000"/>
                </a:solidFill>
              </a:rPr>
              <a:t>S = constante</a:t>
            </a:r>
          </a:p>
          <a:p>
            <a:pPr eaLnBrk="1" hangingPunct="1">
              <a:lnSpc>
                <a:spcPct val="90000"/>
              </a:lnSpc>
            </a:pPr>
            <a:r>
              <a:rPr lang="it-IT" altLang="es-MX" sz="2800" dirty="0"/>
              <a:t>Isentálpico	           </a:t>
            </a:r>
            <a:r>
              <a:rPr lang="it-IT" altLang="es-MX" sz="2800" dirty="0">
                <a:solidFill>
                  <a:srgbClr val="FF0000"/>
                </a:solidFill>
              </a:rPr>
              <a:t>H = constante.</a:t>
            </a:r>
          </a:p>
        </p:txBody>
      </p:sp>
      <p:sp>
        <p:nvSpPr>
          <p:cNvPr id="768005" name="Rectangle 5">
            <a:extLst>
              <a:ext uri="{FF2B5EF4-FFF2-40B4-BE49-F238E27FC236}">
                <a16:creationId xmlns:a16="http://schemas.microsoft.com/office/drawing/2014/main" id="{14CFF82E-95BD-4113-A839-54F69CB0FD37}"/>
              </a:ext>
            </a:extLst>
          </p:cNvPr>
          <p:cNvSpPr>
            <a:spLocks noChangeArrowheads="1"/>
          </p:cNvSpPr>
          <p:nvPr/>
        </p:nvSpPr>
        <p:spPr bwMode="auto">
          <a:xfrm>
            <a:off x="1896208" y="281293"/>
            <a:ext cx="6790531"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ES" altLang="es-MX" sz="1800" b="1" i="1" dirty="0">
                <a:latin typeface="Times New Roman" panose="02020603050405020304" pitchFamily="18" charset="0"/>
                <a:cs typeface="Times New Roman" panose="02020603050405020304" pitchFamily="18" charset="0"/>
              </a:rPr>
              <a:t>Conceptos Fundamentales de la Termodinámica: </a:t>
            </a:r>
            <a:r>
              <a:rPr lang="es-ES" altLang="es-MX" sz="1800" b="1" i="1" dirty="0">
                <a:solidFill>
                  <a:srgbClr val="FF0000"/>
                </a:solidFill>
                <a:latin typeface="Times New Roman" panose="02020603050405020304" pitchFamily="18" charset="0"/>
                <a:cs typeface="Times New Roman" panose="02020603050405020304" pitchFamily="18" charset="0"/>
              </a:rPr>
              <a:t>Ecuación de Estado</a:t>
            </a:r>
          </a:p>
        </p:txBody>
      </p:sp>
      <p:sp>
        <p:nvSpPr>
          <p:cNvPr id="61446" name="Rectangle 6">
            <a:extLst>
              <a:ext uri="{FF2B5EF4-FFF2-40B4-BE49-F238E27FC236}">
                <a16:creationId xmlns:a16="http://schemas.microsoft.com/office/drawing/2014/main" id="{EDA8B7F3-22E2-4AD4-97A3-00697FD8A1FA}"/>
              </a:ext>
            </a:extLst>
          </p:cNvPr>
          <p:cNvSpPr>
            <a:spLocks noChangeArrowheads="1"/>
          </p:cNvSpPr>
          <p:nvPr/>
        </p:nvSpPr>
        <p:spPr bwMode="auto">
          <a:xfrm>
            <a:off x="712789" y="1541463"/>
            <a:ext cx="7259636" cy="76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es-MX" sz="2400" b="1" dirty="0"/>
              <a:t>La termodinámica suele considerar procesos en los que </a:t>
            </a:r>
            <a:r>
              <a:rPr lang="it-IT" altLang="es-MX" sz="2400" b="1" i="1" dirty="0"/>
              <a:t>una variable de estado es constante</a:t>
            </a:r>
            <a:r>
              <a:rPr lang="it-IT" altLang="es-MX" sz="2400" b="1" dirty="0"/>
              <a:t>:</a:t>
            </a:r>
          </a:p>
        </p:txBody>
      </p:sp>
      <p:sp>
        <p:nvSpPr>
          <p:cNvPr id="61447" name="Rectangle 7">
            <a:extLst>
              <a:ext uri="{FF2B5EF4-FFF2-40B4-BE49-F238E27FC236}">
                <a16:creationId xmlns:a16="http://schemas.microsoft.com/office/drawing/2014/main" id="{0781627A-7ED9-4771-9CDF-354D0C58B907}"/>
              </a:ext>
            </a:extLst>
          </p:cNvPr>
          <p:cNvSpPr>
            <a:spLocks noChangeArrowheads="1"/>
          </p:cNvSpPr>
          <p:nvPr/>
        </p:nvSpPr>
        <p:spPr bwMode="auto">
          <a:xfrm>
            <a:off x="634573" y="5661248"/>
            <a:ext cx="5428759" cy="7048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es-MX" sz="2000" b="1" dirty="0">
                <a:solidFill>
                  <a:srgbClr val="FF0000"/>
                </a:solidFill>
              </a:rPr>
              <a:t>No tienen porque corresponder a procesos que occurran en la naturaleza.</a:t>
            </a:r>
          </a:p>
        </p:txBody>
      </p:sp>
      <p:grpSp>
        <p:nvGrpSpPr>
          <p:cNvPr id="2" name="Grupo 1"/>
          <p:cNvGrpSpPr/>
          <p:nvPr/>
        </p:nvGrpSpPr>
        <p:grpSpPr>
          <a:xfrm>
            <a:off x="8143875" y="1922463"/>
            <a:ext cx="3381375" cy="4443635"/>
            <a:chOff x="8184232" y="2420888"/>
            <a:chExt cx="2644775" cy="3871913"/>
          </a:xfrm>
        </p:grpSpPr>
        <p:pic>
          <p:nvPicPr>
            <p:cNvPr id="61444" name="Picture 4">
              <a:extLst>
                <a:ext uri="{FF2B5EF4-FFF2-40B4-BE49-F238E27FC236}">
                  <a16:creationId xmlns:a16="http://schemas.microsoft.com/office/drawing/2014/main" id="{7526B8FF-26DC-46E3-A71D-A1CE9E7FF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4232" y="2420888"/>
              <a:ext cx="2644775" cy="387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onector recto de flecha 2">
              <a:extLst>
                <a:ext uri="{FF2B5EF4-FFF2-40B4-BE49-F238E27FC236}">
                  <a16:creationId xmlns:a16="http://schemas.microsoft.com/office/drawing/2014/main" id="{8B742264-BE8B-402D-888C-6EE0B4E9B337}"/>
                </a:ext>
              </a:extLst>
            </p:cNvPr>
            <p:cNvCxnSpPr/>
            <p:nvPr/>
          </p:nvCxnSpPr>
          <p:spPr>
            <a:xfrm flipH="1" flipV="1">
              <a:off x="8635082" y="3606751"/>
              <a:ext cx="73025" cy="22320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F2384CE4-E840-4910-9DA8-217632187A42}"/>
                </a:ext>
              </a:extLst>
            </p:cNvPr>
            <p:cNvCxnSpPr/>
            <p:nvPr/>
          </p:nvCxnSpPr>
          <p:spPr>
            <a:xfrm flipH="1" flipV="1">
              <a:off x="8779543" y="4325887"/>
              <a:ext cx="71438" cy="15128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AB1D1CDD-79D0-4B81-82EA-F6FD32EC7495}"/>
                </a:ext>
              </a:extLst>
            </p:cNvPr>
            <p:cNvCxnSpPr/>
            <p:nvPr/>
          </p:nvCxnSpPr>
          <p:spPr>
            <a:xfrm flipV="1">
              <a:off x="8995443" y="5046612"/>
              <a:ext cx="0" cy="8636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51271999"/>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768003">
                                            <p:bg/>
                                          </p:spTgt>
                                        </p:tgtEl>
                                        <p:attrNameLst>
                                          <p:attrName>style.visibility</p:attrName>
                                        </p:attrNameLst>
                                      </p:cBhvr>
                                      <p:to>
                                        <p:strVal val="visible"/>
                                      </p:to>
                                    </p:set>
                                    <p:animEffect transition="in" filter="slide(fromTop)">
                                      <p:cBhvr>
                                        <p:cTn id="7" dur="500"/>
                                        <p:tgtEl>
                                          <p:spTgt spid="76800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768003">
                                            <p:txEl>
                                              <p:pRg st="0" end="0"/>
                                            </p:txEl>
                                          </p:spTgt>
                                        </p:tgtEl>
                                        <p:attrNameLst>
                                          <p:attrName>style.visibility</p:attrName>
                                        </p:attrNameLst>
                                      </p:cBhvr>
                                      <p:to>
                                        <p:strVal val="visible"/>
                                      </p:to>
                                    </p:set>
                                    <p:animEffect transition="in" filter="slide(fromTop)">
                                      <p:cBhvr>
                                        <p:cTn id="12" dur="500"/>
                                        <p:tgtEl>
                                          <p:spTgt spid="7680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768003">
                                            <p:txEl>
                                              <p:pRg st="1" end="1"/>
                                            </p:txEl>
                                          </p:spTgt>
                                        </p:tgtEl>
                                        <p:attrNameLst>
                                          <p:attrName>style.visibility</p:attrName>
                                        </p:attrNameLst>
                                      </p:cBhvr>
                                      <p:to>
                                        <p:strVal val="visible"/>
                                      </p:to>
                                    </p:set>
                                    <p:animEffect transition="in" filter="slide(fromTop)">
                                      <p:cBhvr>
                                        <p:cTn id="17" dur="500"/>
                                        <p:tgtEl>
                                          <p:spTgt spid="76800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1" fill="hold" grpId="0" nodeType="clickEffect">
                                  <p:stCondLst>
                                    <p:cond delay="0"/>
                                  </p:stCondLst>
                                  <p:childTnLst>
                                    <p:set>
                                      <p:cBhvr>
                                        <p:cTn id="21" dur="1" fill="hold">
                                          <p:stCondLst>
                                            <p:cond delay="0"/>
                                          </p:stCondLst>
                                        </p:cTn>
                                        <p:tgtEl>
                                          <p:spTgt spid="768003">
                                            <p:txEl>
                                              <p:pRg st="2" end="2"/>
                                            </p:txEl>
                                          </p:spTgt>
                                        </p:tgtEl>
                                        <p:attrNameLst>
                                          <p:attrName>style.visibility</p:attrName>
                                        </p:attrNameLst>
                                      </p:cBhvr>
                                      <p:to>
                                        <p:strVal val="visible"/>
                                      </p:to>
                                    </p:set>
                                    <p:animEffect transition="in" filter="slide(fromTop)">
                                      <p:cBhvr>
                                        <p:cTn id="22" dur="500"/>
                                        <p:tgtEl>
                                          <p:spTgt spid="76800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768003">
                                            <p:txEl>
                                              <p:pRg st="3" end="3"/>
                                            </p:txEl>
                                          </p:spTgt>
                                        </p:tgtEl>
                                        <p:attrNameLst>
                                          <p:attrName>style.visibility</p:attrName>
                                        </p:attrNameLst>
                                      </p:cBhvr>
                                      <p:to>
                                        <p:strVal val="visible"/>
                                      </p:to>
                                    </p:set>
                                    <p:animEffect transition="in" filter="slide(fromTop)">
                                      <p:cBhvr>
                                        <p:cTn id="27" dur="500"/>
                                        <p:tgtEl>
                                          <p:spTgt spid="76800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1" fill="hold" grpId="0" nodeType="clickEffect">
                                  <p:stCondLst>
                                    <p:cond delay="0"/>
                                  </p:stCondLst>
                                  <p:childTnLst>
                                    <p:set>
                                      <p:cBhvr>
                                        <p:cTn id="31" dur="1" fill="hold">
                                          <p:stCondLst>
                                            <p:cond delay="0"/>
                                          </p:stCondLst>
                                        </p:cTn>
                                        <p:tgtEl>
                                          <p:spTgt spid="768003">
                                            <p:txEl>
                                              <p:pRg st="4" end="4"/>
                                            </p:txEl>
                                          </p:spTgt>
                                        </p:tgtEl>
                                        <p:attrNameLst>
                                          <p:attrName>style.visibility</p:attrName>
                                        </p:attrNameLst>
                                      </p:cBhvr>
                                      <p:to>
                                        <p:strVal val="visible"/>
                                      </p:to>
                                    </p:set>
                                    <p:animEffect transition="in" filter="slide(fromTop)">
                                      <p:cBhvr>
                                        <p:cTn id="32" dur="500"/>
                                        <p:tgtEl>
                                          <p:spTgt spid="76800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768003">
                                            <p:txEl>
                                              <p:pRg st="5" end="5"/>
                                            </p:txEl>
                                          </p:spTgt>
                                        </p:tgtEl>
                                        <p:attrNameLst>
                                          <p:attrName>style.visibility</p:attrName>
                                        </p:attrNameLst>
                                      </p:cBhvr>
                                      <p:to>
                                        <p:strVal val="visible"/>
                                      </p:to>
                                    </p:set>
                                    <p:animEffect transition="in" filter="slide(fromTop)">
                                      <p:cBhvr>
                                        <p:cTn id="37" dur="500"/>
                                        <p:tgtEl>
                                          <p:spTgt spid="768003">
                                            <p:txEl>
                                              <p:pRg st="5" end="5"/>
                                            </p:txEl>
                                          </p:spTgt>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768005"/>
                                        </p:tgtEl>
                                        <p:attrNameLst>
                                          <p:attrName>style.visibility</p:attrName>
                                        </p:attrNameLst>
                                      </p:cBhvr>
                                      <p:to>
                                        <p:strVal val="visible"/>
                                      </p:to>
                                    </p:set>
                                    <p:animEffect transition="in" filter="slide(fromBottom)">
                                      <p:cBhvr>
                                        <p:cTn id="40" dur="2000"/>
                                        <p:tgtEl>
                                          <p:spTgt spid="768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03" grpId="0" build="p" animBg="1"/>
      <p:bldP spid="76800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278611" y="238315"/>
            <a:ext cx="11595142" cy="6415539"/>
          </a:xfrm>
          <a:prstGeom prst="rect">
            <a:avLst/>
          </a:prstGeom>
        </p:spPr>
        <p:txBody>
          <a:bodyPr wrap="square">
            <a:spAutoFit/>
          </a:bodyPr>
          <a:lstStyle/>
          <a:p>
            <a:pPr algn="just">
              <a:lnSpc>
                <a:spcPct val="107000"/>
              </a:lnSpc>
              <a:spcAft>
                <a:spcPts val="800"/>
              </a:spcAft>
            </a:pP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Transformación [H</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sólida</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→H</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líquida</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s-MX" sz="1900" dirty="0">
                <a:latin typeface="Times New Roman" panose="02020603050405020304" pitchFamily="18" charset="0"/>
                <a:ea typeface="Calibri" panose="020F0502020204030204" pitchFamily="34" charset="0"/>
                <a:cs typeface="Times New Roman" panose="02020603050405020304" pitchFamily="18" charset="0"/>
              </a:rPr>
              <a:t>.  En esta reacción, el agua presenta por lo menos dos formas distintas o fases que cambian espontáneamente dependiendo de las condiciones ambientales (P y T).</a:t>
            </a:r>
          </a:p>
          <a:p>
            <a:pPr algn="just">
              <a:lnSpc>
                <a:spcPct val="107000"/>
              </a:lnSpc>
              <a:spcAft>
                <a:spcPts val="800"/>
              </a:spcAft>
            </a:pPr>
            <a:endParaRPr lang="es-MX" sz="19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s-MX" sz="1900" dirty="0">
                <a:latin typeface="Times New Roman" panose="02020603050405020304" pitchFamily="18" charset="0"/>
                <a:ea typeface="Calibri" panose="020F0502020204030204" pitchFamily="34" charset="0"/>
                <a:cs typeface="Times New Roman" panose="02020603050405020304" pitchFamily="18" charset="0"/>
              </a:rPr>
              <a:t>• </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Mezcla de agua y sal</a:t>
            </a:r>
            <a:r>
              <a:rPr lang="es-MX" sz="1900" dirty="0">
                <a:latin typeface="Times New Roman" panose="02020603050405020304" pitchFamily="18" charset="0"/>
                <a:ea typeface="Calibri" panose="020F0502020204030204" pitchFamily="34" charset="0"/>
                <a:cs typeface="Times New Roman" panose="02020603050405020304" pitchFamily="18" charset="0"/>
              </a:rPr>
              <a:t>. En esta reacción la sal (</a:t>
            </a:r>
            <a:r>
              <a:rPr lang="es-MX" sz="1900" dirty="0" err="1">
                <a:latin typeface="Times New Roman" panose="02020603050405020304" pitchFamily="18" charset="0"/>
                <a:ea typeface="Calibri" panose="020F0502020204030204" pitchFamily="34" charset="0"/>
                <a:cs typeface="Times New Roman" panose="02020603050405020304" pitchFamily="18" charset="0"/>
              </a:rPr>
              <a:t>NaCl</a:t>
            </a:r>
            <a:r>
              <a:rPr lang="es-MX" sz="1900" dirty="0">
                <a:latin typeface="Times New Roman" panose="02020603050405020304" pitchFamily="18" charset="0"/>
                <a:ea typeface="Calibri" panose="020F0502020204030204" pitchFamily="34" charset="0"/>
                <a:cs typeface="Times New Roman" panose="02020603050405020304" pitchFamily="18" charset="0"/>
              </a:rPr>
              <a:t>) se disuelve en el agua, que adquiere un sabor salado. Pero, ¿es posible hacer reversible esta reacción?</a:t>
            </a:r>
          </a:p>
          <a:p>
            <a:pPr algn="just">
              <a:lnSpc>
                <a:spcPct val="107000"/>
              </a:lnSpc>
              <a:spcAft>
                <a:spcPts val="800"/>
              </a:spcAft>
            </a:pPr>
            <a:endParaRPr lang="es-MX" sz="19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s-MX" sz="1900" dirty="0">
                <a:latin typeface="Times New Roman" panose="02020603050405020304" pitchFamily="18" charset="0"/>
                <a:ea typeface="Calibri" panose="020F0502020204030204" pitchFamily="34" charset="0"/>
                <a:cs typeface="Times New Roman" panose="02020603050405020304" pitchFamily="18" charset="0"/>
              </a:rPr>
              <a:t>• </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Transformación [</a:t>
            </a:r>
            <a:r>
              <a:rPr lang="es-MX" sz="19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t>
            </a:r>
            <a:r>
              <a:rPr lang="es-MX" sz="1900" b="1" baseline="-250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diamante</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(cúbico)→</a:t>
            </a:r>
            <a:r>
              <a:rPr lang="es-MX" sz="19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t>
            </a:r>
            <a:r>
              <a:rPr lang="es-MX" sz="1900" b="1" baseline="-250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grafito</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(hexagonal)]</a:t>
            </a:r>
            <a:r>
              <a:rPr lang="es-MX" sz="1900" dirty="0">
                <a:latin typeface="Times New Roman" panose="02020603050405020304" pitchFamily="18" charset="0"/>
                <a:ea typeface="Calibri" panose="020F0502020204030204" pitchFamily="34" charset="0"/>
                <a:cs typeface="Times New Roman" panose="02020603050405020304" pitchFamily="18" charset="0"/>
              </a:rPr>
              <a:t>. Este es un tipo de cambio espontáneo e irreversible en condiciones ambientales.</a:t>
            </a:r>
          </a:p>
          <a:p>
            <a:pPr algn="just">
              <a:lnSpc>
                <a:spcPct val="107000"/>
              </a:lnSpc>
              <a:spcAft>
                <a:spcPts val="800"/>
              </a:spcAft>
            </a:pPr>
            <a:endParaRPr lang="es-MX" sz="19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s-MX" sz="1900" dirty="0">
                <a:latin typeface="Times New Roman" panose="02020603050405020304" pitchFamily="18" charset="0"/>
                <a:ea typeface="Calibri" panose="020F0502020204030204" pitchFamily="34" charset="0"/>
                <a:cs typeface="Times New Roman" panose="02020603050405020304" pitchFamily="18" charset="0"/>
              </a:rPr>
              <a:t>• </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Reacción [(4Fe</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→(6Fe</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s-MX" sz="1900" dirty="0">
                <a:latin typeface="Times New Roman" panose="02020603050405020304" pitchFamily="18" charset="0"/>
                <a:ea typeface="Calibri" panose="020F0502020204030204" pitchFamily="34" charset="0"/>
                <a:cs typeface="Times New Roman" panose="02020603050405020304" pitchFamily="18" charset="0"/>
              </a:rPr>
              <a:t>. En condiciones oxidantes, la </a:t>
            </a:r>
            <a:r>
              <a:rPr lang="es-MX" sz="1900"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a:t>
            </a:r>
            <a:r>
              <a:rPr lang="es-MX" sz="1900" dirty="0">
                <a:latin typeface="Times New Roman" panose="02020603050405020304" pitchFamily="18" charset="0"/>
                <a:ea typeface="Calibri" panose="020F0502020204030204" pitchFamily="34" charset="0"/>
                <a:cs typeface="Times New Roman" panose="02020603050405020304" pitchFamily="18" charset="0"/>
              </a:rPr>
              <a:t>agnetita se transforma espontáneamente en </a:t>
            </a:r>
            <a:r>
              <a:rPr lang="es-MX" sz="1900"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a:t>
            </a:r>
            <a:r>
              <a:rPr lang="es-MX" sz="1900" dirty="0">
                <a:latin typeface="Times New Roman" panose="02020603050405020304" pitchFamily="18" charset="0"/>
                <a:ea typeface="Calibri" panose="020F0502020204030204" pitchFamily="34" charset="0"/>
                <a:cs typeface="Times New Roman" panose="02020603050405020304" pitchFamily="18" charset="0"/>
              </a:rPr>
              <a:t>ematita.</a:t>
            </a:r>
          </a:p>
          <a:p>
            <a:pPr algn="just">
              <a:lnSpc>
                <a:spcPct val="107000"/>
              </a:lnSpc>
              <a:spcAft>
                <a:spcPts val="800"/>
              </a:spcAft>
            </a:pPr>
            <a:endParaRPr lang="es-MX" sz="19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s-MX" sz="1900" dirty="0">
                <a:latin typeface="Times New Roman" panose="02020603050405020304" pitchFamily="18" charset="0"/>
                <a:ea typeface="Calibri" panose="020F0502020204030204" pitchFamily="34" charset="0"/>
                <a:cs typeface="Times New Roman" panose="02020603050405020304" pitchFamily="18" charset="0"/>
              </a:rPr>
              <a:t>• </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Reacción [CaCO</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CO</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a:t>
            </a:r>
            <a:r>
              <a:rPr lang="es-MX" sz="1900"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+2HCO</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s-MX" sz="1900" dirty="0">
                <a:latin typeface="Times New Roman" panose="02020603050405020304" pitchFamily="18" charset="0"/>
                <a:ea typeface="Calibri" panose="020F0502020204030204" pitchFamily="34" charset="0"/>
                <a:cs typeface="Times New Roman" panose="02020603050405020304" pitchFamily="18" charset="0"/>
              </a:rPr>
              <a:t>. La disolución de calcita se produce espontáneamente en zonas de ambientes kársticos.</a:t>
            </a:r>
          </a:p>
          <a:p>
            <a:pPr algn="just">
              <a:lnSpc>
                <a:spcPct val="107000"/>
              </a:lnSpc>
              <a:spcAft>
                <a:spcPts val="800"/>
              </a:spcAft>
            </a:pPr>
            <a:endParaRPr lang="es-MX" sz="19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s-MX" sz="1900" dirty="0">
                <a:latin typeface="Times New Roman" panose="02020603050405020304" pitchFamily="18" charset="0"/>
                <a:ea typeface="Calibri" panose="020F0502020204030204" pitchFamily="34" charset="0"/>
                <a:cs typeface="Times New Roman" panose="02020603050405020304" pitchFamily="18" charset="0"/>
              </a:rPr>
              <a:t>• </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Reacción [CaAl</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Si</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8</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+Na</a:t>
            </a:r>
            <a:r>
              <a:rPr lang="es-MX" sz="1900"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+Si</a:t>
            </a:r>
            <a:r>
              <a:rPr lang="es-MX" sz="1900"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→NaAlSi</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a:t>
            </a:r>
            <a:r>
              <a:rPr lang="es-MX" sz="1900"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8</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a:t>
            </a:r>
            <a:r>
              <a:rPr lang="es-MX" sz="1900"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+Al</a:t>
            </a:r>
            <a:r>
              <a:rPr lang="es-MX" sz="1900"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s-MX" sz="19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s-MX" sz="1900" dirty="0">
                <a:latin typeface="Times New Roman" panose="02020603050405020304" pitchFamily="18" charset="0"/>
                <a:ea typeface="Calibri" panose="020F0502020204030204" pitchFamily="34" charset="0"/>
                <a:cs typeface="Times New Roman" panose="02020603050405020304" pitchFamily="18" charset="0"/>
              </a:rPr>
              <a:t>.  La sustitución iónica de Ca</a:t>
            </a:r>
            <a:r>
              <a:rPr lang="es-MX" sz="1900" baseline="30000" dirty="0">
                <a:latin typeface="Times New Roman" panose="02020603050405020304" pitchFamily="18" charset="0"/>
                <a:ea typeface="Calibri" panose="020F0502020204030204" pitchFamily="34" charset="0"/>
                <a:cs typeface="Times New Roman" panose="02020603050405020304" pitchFamily="18" charset="0"/>
              </a:rPr>
              <a:t>2+</a:t>
            </a:r>
            <a:r>
              <a:rPr lang="es-MX" sz="1900" dirty="0">
                <a:latin typeface="Times New Roman" panose="02020603050405020304" pitchFamily="18" charset="0"/>
                <a:ea typeface="Calibri" panose="020F0502020204030204" pitchFamily="34" charset="0"/>
                <a:cs typeface="Times New Roman" panose="02020603050405020304" pitchFamily="18" charset="0"/>
              </a:rPr>
              <a:t> por 2Na</a:t>
            </a:r>
            <a:r>
              <a:rPr lang="es-MX" sz="1900" baseline="30000" dirty="0">
                <a:latin typeface="Times New Roman" panose="02020603050405020304" pitchFamily="18" charset="0"/>
                <a:ea typeface="Calibri" panose="020F0502020204030204" pitchFamily="34" charset="0"/>
                <a:cs typeface="Times New Roman" panose="02020603050405020304" pitchFamily="18" charset="0"/>
              </a:rPr>
              <a:t>+</a:t>
            </a:r>
            <a:r>
              <a:rPr lang="es-MX" sz="1900" dirty="0">
                <a:latin typeface="Times New Roman" panose="02020603050405020304" pitchFamily="18" charset="0"/>
                <a:ea typeface="Calibri" panose="020F0502020204030204" pitchFamily="34" charset="0"/>
                <a:cs typeface="Times New Roman" panose="02020603050405020304" pitchFamily="18" charset="0"/>
              </a:rPr>
              <a:t> ocurre espontáneamente en la serie de las plagioclasas al disminuir la temperatura durante la cristalización de un magma.</a:t>
            </a:r>
            <a:endParaRPr lang="es-MX" sz="19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03379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object 2">
            <a:extLst>
              <a:ext uri="{FF2B5EF4-FFF2-40B4-BE49-F238E27FC236}">
                <a16:creationId xmlns:a16="http://schemas.microsoft.com/office/drawing/2014/main" id="{46091E3C-3F74-4C94-8569-8FE152F810BB}"/>
              </a:ext>
            </a:extLst>
          </p:cNvPr>
          <p:cNvSpPr>
            <a:spLocks noChangeArrowheads="1"/>
          </p:cNvSpPr>
          <p:nvPr/>
        </p:nvSpPr>
        <p:spPr bwMode="auto">
          <a:xfrm>
            <a:off x="407368" y="908720"/>
            <a:ext cx="5688012" cy="403383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grpSp>
        <p:nvGrpSpPr>
          <p:cNvPr id="63491" name="Grupo 3">
            <a:extLst>
              <a:ext uri="{FF2B5EF4-FFF2-40B4-BE49-F238E27FC236}">
                <a16:creationId xmlns:a16="http://schemas.microsoft.com/office/drawing/2014/main" id="{E38CC019-E611-4B4D-A148-5818AC2A9216}"/>
              </a:ext>
            </a:extLst>
          </p:cNvPr>
          <p:cNvGrpSpPr>
            <a:grpSpLocks/>
          </p:cNvGrpSpPr>
          <p:nvPr/>
        </p:nvGrpSpPr>
        <p:grpSpPr bwMode="auto">
          <a:xfrm>
            <a:off x="2207594" y="3645570"/>
            <a:ext cx="871537" cy="369887"/>
            <a:chOff x="5108575" y="5715000"/>
            <a:chExt cx="871538" cy="369888"/>
          </a:xfrm>
        </p:grpSpPr>
        <p:sp>
          <p:nvSpPr>
            <p:cNvPr id="63505" name="object 5">
              <a:extLst>
                <a:ext uri="{FF2B5EF4-FFF2-40B4-BE49-F238E27FC236}">
                  <a16:creationId xmlns:a16="http://schemas.microsoft.com/office/drawing/2014/main" id="{B49F5092-327F-47B7-84C5-2ACEA8B638C5}"/>
                </a:ext>
              </a:extLst>
            </p:cNvPr>
            <p:cNvSpPr>
              <a:spLocks/>
            </p:cNvSpPr>
            <p:nvPr/>
          </p:nvSpPr>
          <p:spPr bwMode="auto">
            <a:xfrm>
              <a:off x="5108575" y="5715000"/>
              <a:ext cx="871538" cy="369888"/>
            </a:xfrm>
            <a:custGeom>
              <a:avLst/>
              <a:gdLst>
                <a:gd name="T0" fmla="*/ 0 w 871258"/>
                <a:gd name="T1" fmla="*/ 385918 h 369328"/>
                <a:gd name="T2" fmla="*/ 879414 w 871258"/>
                <a:gd name="T3" fmla="*/ 385918 h 369328"/>
                <a:gd name="T4" fmla="*/ 879414 w 871258"/>
                <a:gd name="T5" fmla="*/ 0 h 369328"/>
                <a:gd name="T6" fmla="*/ 0 w 871258"/>
                <a:gd name="T7" fmla="*/ 0 h 369328"/>
                <a:gd name="T8" fmla="*/ 0 w 871258"/>
                <a:gd name="T9" fmla="*/ 385918 h 3693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1258" h="369328">
                  <a:moveTo>
                    <a:pt x="0" y="369328"/>
                  </a:moveTo>
                  <a:lnTo>
                    <a:pt x="871258" y="369328"/>
                  </a:lnTo>
                  <a:lnTo>
                    <a:pt x="871258" y="0"/>
                  </a:lnTo>
                  <a:lnTo>
                    <a:pt x="0" y="0"/>
                  </a:lnTo>
                  <a:lnTo>
                    <a:pt x="0" y="36932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MX"/>
            </a:p>
          </p:txBody>
        </p:sp>
        <p:sp>
          <p:nvSpPr>
            <p:cNvPr id="63506" name="object 6">
              <a:extLst>
                <a:ext uri="{FF2B5EF4-FFF2-40B4-BE49-F238E27FC236}">
                  <a16:creationId xmlns:a16="http://schemas.microsoft.com/office/drawing/2014/main" id="{D8685A1F-C420-4575-B115-8AFEC1693359}"/>
                </a:ext>
              </a:extLst>
            </p:cNvPr>
            <p:cNvSpPr>
              <a:spLocks/>
            </p:cNvSpPr>
            <p:nvPr/>
          </p:nvSpPr>
          <p:spPr bwMode="auto">
            <a:xfrm>
              <a:off x="5108575" y="5715000"/>
              <a:ext cx="871538" cy="369888"/>
            </a:xfrm>
            <a:custGeom>
              <a:avLst/>
              <a:gdLst>
                <a:gd name="T0" fmla="*/ 0 w 871258"/>
                <a:gd name="T1" fmla="*/ 385918 h 369328"/>
                <a:gd name="T2" fmla="*/ 879414 w 871258"/>
                <a:gd name="T3" fmla="*/ 385918 h 369328"/>
                <a:gd name="T4" fmla="*/ 879414 w 871258"/>
                <a:gd name="T5" fmla="*/ 0 h 369328"/>
                <a:gd name="T6" fmla="*/ 0 w 871258"/>
                <a:gd name="T7" fmla="*/ 0 h 369328"/>
                <a:gd name="T8" fmla="*/ 0 w 871258"/>
                <a:gd name="T9" fmla="*/ 385918 h 3693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1258" h="369328">
                  <a:moveTo>
                    <a:pt x="0" y="369328"/>
                  </a:moveTo>
                  <a:lnTo>
                    <a:pt x="871258" y="369328"/>
                  </a:lnTo>
                  <a:lnTo>
                    <a:pt x="871258" y="0"/>
                  </a:lnTo>
                  <a:lnTo>
                    <a:pt x="0" y="0"/>
                  </a:lnTo>
                  <a:lnTo>
                    <a:pt x="0" y="369328"/>
                  </a:lnTo>
                  <a:close/>
                </a:path>
              </a:pathLst>
            </a:custGeom>
            <a:noFill/>
            <a:ln w="9524">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
          <p:nvSpPr>
            <p:cNvPr id="7" name="object 7">
              <a:extLst>
                <a:ext uri="{FF2B5EF4-FFF2-40B4-BE49-F238E27FC236}">
                  <a16:creationId xmlns:a16="http://schemas.microsoft.com/office/drawing/2014/main" id="{116374F6-3692-4610-9040-41A245CFA4CB}"/>
                </a:ext>
              </a:extLst>
            </p:cNvPr>
            <p:cNvSpPr txBox="1"/>
            <p:nvPr/>
          </p:nvSpPr>
          <p:spPr>
            <a:xfrm>
              <a:off x="5224462" y="5770562"/>
              <a:ext cx="639764" cy="277814"/>
            </a:xfrm>
            <a:prstGeom prst="rect">
              <a:avLst/>
            </a:prstGeom>
          </p:spPr>
          <p:txBody>
            <a:bodyPr lIns="0" tIns="0" rIns="0" bIns="0">
              <a:spAutoFit/>
            </a:bodyPr>
            <a:lstStyle/>
            <a:p>
              <a:pPr eaLnBrk="1" hangingPunct="1">
                <a:defRPr/>
              </a:pPr>
              <a:r>
                <a:rPr lang="es-MX" spc="-85" dirty="0">
                  <a:solidFill>
                    <a:srgbClr val="FF0000"/>
                  </a:solidFill>
                  <a:latin typeface="Calibri"/>
                  <a:cs typeface="Calibri"/>
                </a:rPr>
                <a:t>Ci</a:t>
              </a:r>
              <a:r>
                <a:rPr dirty="0" err="1">
                  <a:solidFill>
                    <a:srgbClr val="FF0000"/>
                  </a:solidFill>
                  <a:latin typeface="Calibri"/>
                  <a:cs typeface="Calibri"/>
                </a:rPr>
                <a:t>ani</a:t>
              </a:r>
              <a:r>
                <a:rPr spc="-30" dirty="0" err="1">
                  <a:solidFill>
                    <a:srgbClr val="FF0000"/>
                  </a:solidFill>
                  <a:latin typeface="Calibri"/>
                  <a:cs typeface="Calibri"/>
                </a:rPr>
                <a:t>t</a:t>
              </a:r>
              <a:r>
                <a:rPr lang="es-MX" spc="-10" dirty="0">
                  <a:solidFill>
                    <a:srgbClr val="FF0000"/>
                  </a:solidFill>
                  <a:latin typeface="Calibri"/>
                  <a:cs typeface="Calibri"/>
                </a:rPr>
                <a:t>a</a:t>
              </a:r>
              <a:endParaRPr dirty="0">
                <a:latin typeface="Calibri"/>
                <a:cs typeface="Calibri"/>
              </a:endParaRPr>
            </a:p>
          </p:txBody>
        </p:sp>
      </p:grpSp>
      <p:grpSp>
        <p:nvGrpSpPr>
          <p:cNvPr id="63492" name="Grupo 1">
            <a:extLst>
              <a:ext uri="{FF2B5EF4-FFF2-40B4-BE49-F238E27FC236}">
                <a16:creationId xmlns:a16="http://schemas.microsoft.com/office/drawing/2014/main" id="{526B83BA-73AE-4BA8-9C66-A4583FCFAF22}"/>
              </a:ext>
            </a:extLst>
          </p:cNvPr>
          <p:cNvGrpSpPr>
            <a:grpSpLocks/>
          </p:cNvGrpSpPr>
          <p:nvPr/>
        </p:nvGrpSpPr>
        <p:grpSpPr bwMode="auto">
          <a:xfrm>
            <a:off x="2855293" y="1342106"/>
            <a:ext cx="1179512" cy="369888"/>
            <a:chOff x="6732240" y="908720"/>
            <a:chExt cx="1179513" cy="369888"/>
          </a:xfrm>
        </p:grpSpPr>
        <p:sp>
          <p:nvSpPr>
            <p:cNvPr id="63502" name="object 3">
              <a:extLst>
                <a:ext uri="{FF2B5EF4-FFF2-40B4-BE49-F238E27FC236}">
                  <a16:creationId xmlns:a16="http://schemas.microsoft.com/office/drawing/2014/main" id="{3C6C6A7B-5746-4354-884B-F7C831F1E238}"/>
                </a:ext>
              </a:extLst>
            </p:cNvPr>
            <p:cNvSpPr>
              <a:spLocks/>
            </p:cNvSpPr>
            <p:nvPr/>
          </p:nvSpPr>
          <p:spPr bwMode="auto">
            <a:xfrm>
              <a:off x="6732240" y="908720"/>
              <a:ext cx="1179513" cy="369888"/>
            </a:xfrm>
            <a:custGeom>
              <a:avLst/>
              <a:gdLst>
                <a:gd name="T0" fmla="*/ 0 w 1179233"/>
                <a:gd name="T1" fmla="*/ 385918 h 369328"/>
                <a:gd name="T2" fmla="*/ 1187380 w 1179233"/>
                <a:gd name="T3" fmla="*/ 385918 h 369328"/>
                <a:gd name="T4" fmla="*/ 1187380 w 1179233"/>
                <a:gd name="T5" fmla="*/ 0 h 369328"/>
                <a:gd name="T6" fmla="*/ 0 w 1179233"/>
                <a:gd name="T7" fmla="*/ 0 h 369328"/>
                <a:gd name="T8" fmla="*/ 0 w 1179233"/>
                <a:gd name="T9" fmla="*/ 385918 h 3693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9233" h="369328">
                  <a:moveTo>
                    <a:pt x="0" y="369328"/>
                  </a:moveTo>
                  <a:lnTo>
                    <a:pt x="1179233" y="369328"/>
                  </a:lnTo>
                  <a:lnTo>
                    <a:pt x="1179233" y="0"/>
                  </a:lnTo>
                  <a:lnTo>
                    <a:pt x="0" y="0"/>
                  </a:lnTo>
                  <a:lnTo>
                    <a:pt x="0" y="36932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MX"/>
            </a:p>
          </p:txBody>
        </p:sp>
        <p:sp>
          <p:nvSpPr>
            <p:cNvPr id="63503" name="object 4">
              <a:extLst>
                <a:ext uri="{FF2B5EF4-FFF2-40B4-BE49-F238E27FC236}">
                  <a16:creationId xmlns:a16="http://schemas.microsoft.com/office/drawing/2014/main" id="{A4ACEF99-E348-43C0-A28A-59E0382995F9}"/>
                </a:ext>
              </a:extLst>
            </p:cNvPr>
            <p:cNvSpPr>
              <a:spLocks/>
            </p:cNvSpPr>
            <p:nvPr/>
          </p:nvSpPr>
          <p:spPr bwMode="auto">
            <a:xfrm>
              <a:off x="6732240" y="908720"/>
              <a:ext cx="1179513" cy="369888"/>
            </a:xfrm>
            <a:custGeom>
              <a:avLst/>
              <a:gdLst>
                <a:gd name="T0" fmla="*/ 0 w 1179233"/>
                <a:gd name="T1" fmla="*/ 385918 h 369328"/>
                <a:gd name="T2" fmla="*/ 1187380 w 1179233"/>
                <a:gd name="T3" fmla="*/ 385918 h 369328"/>
                <a:gd name="T4" fmla="*/ 1187380 w 1179233"/>
                <a:gd name="T5" fmla="*/ 0 h 369328"/>
                <a:gd name="T6" fmla="*/ 0 w 1179233"/>
                <a:gd name="T7" fmla="*/ 0 h 369328"/>
                <a:gd name="T8" fmla="*/ 0 w 1179233"/>
                <a:gd name="T9" fmla="*/ 385918 h 3693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9233" h="369328">
                  <a:moveTo>
                    <a:pt x="0" y="369328"/>
                  </a:moveTo>
                  <a:lnTo>
                    <a:pt x="1179233" y="369328"/>
                  </a:lnTo>
                  <a:lnTo>
                    <a:pt x="1179233" y="0"/>
                  </a:lnTo>
                  <a:lnTo>
                    <a:pt x="0" y="0"/>
                  </a:lnTo>
                  <a:lnTo>
                    <a:pt x="0" y="369328"/>
                  </a:lnTo>
                  <a:close/>
                </a:path>
              </a:pathLst>
            </a:custGeom>
            <a:noFill/>
            <a:ln w="9525">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
          <p:nvSpPr>
            <p:cNvPr id="8" name="object 8">
              <a:extLst>
                <a:ext uri="{FF2B5EF4-FFF2-40B4-BE49-F238E27FC236}">
                  <a16:creationId xmlns:a16="http://schemas.microsoft.com/office/drawing/2014/main" id="{B9FAAD06-ABDC-4C03-925F-FED60F7E2B1E}"/>
                </a:ext>
              </a:extLst>
            </p:cNvPr>
            <p:cNvSpPr txBox="1"/>
            <p:nvPr/>
          </p:nvSpPr>
          <p:spPr>
            <a:xfrm>
              <a:off x="6803677" y="908720"/>
              <a:ext cx="1009651" cy="298450"/>
            </a:xfrm>
            <a:prstGeom prst="rect">
              <a:avLst/>
            </a:prstGeom>
          </p:spPr>
          <p:txBody>
            <a:bodyPr lIns="0" tIns="0" rIns="0" bIns="0"/>
            <a:lstStyle/>
            <a:p>
              <a:pPr marL="12700" eaLnBrk="1" hangingPunct="1">
                <a:defRPr/>
              </a:pPr>
              <a:r>
                <a:rPr dirty="0" err="1">
                  <a:solidFill>
                    <a:srgbClr val="FF0000"/>
                  </a:solidFill>
                  <a:latin typeface="Calibri"/>
                  <a:cs typeface="Calibri"/>
                </a:rPr>
                <a:t>Andalusi</a:t>
              </a:r>
              <a:r>
                <a:rPr spc="-30" dirty="0" err="1">
                  <a:solidFill>
                    <a:srgbClr val="FF0000"/>
                  </a:solidFill>
                  <a:latin typeface="Calibri"/>
                  <a:cs typeface="Calibri"/>
                </a:rPr>
                <a:t>t</a:t>
              </a:r>
              <a:r>
                <a:rPr lang="es-MX" spc="-10" dirty="0">
                  <a:solidFill>
                    <a:srgbClr val="FF0000"/>
                  </a:solidFill>
                  <a:latin typeface="Calibri"/>
                  <a:cs typeface="Calibri"/>
                </a:rPr>
                <a:t>a</a:t>
              </a:r>
              <a:endParaRPr dirty="0">
                <a:latin typeface="Calibri"/>
                <a:cs typeface="Calibri"/>
              </a:endParaRPr>
            </a:p>
          </p:txBody>
        </p:sp>
      </p:grpSp>
      <p:grpSp>
        <p:nvGrpSpPr>
          <p:cNvPr id="63493" name="Grupo 2">
            <a:extLst>
              <a:ext uri="{FF2B5EF4-FFF2-40B4-BE49-F238E27FC236}">
                <a16:creationId xmlns:a16="http://schemas.microsoft.com/office/drawing/2014/main" id="{2F31DC1C-2AFE-4119-BC23-4C9E69B79803}"/>
              </a:ext>
            </a:extLst>
          </p:cNvPr>
          <p:cNvGrpSpPr>
            <a:grpSpLocks/>
          </p:cNvGrpSpPr>
          <p:nvPr/>
        </p:nvGrpSpPr>
        <p:grpSpPr bwMode="auto">
          <a:xfrm>
            <a:off x="4511055" y="2997870"/>
            <a:ext cx="1162050" cy="369887"/>
            <a:chOff x="6553200" y="3059113"/>
            <a:chExt cx="1162050" cy="369887"/>
          </a:xfrm>
        </p:grpSpPr>
        <p:sp>
          <p:nvSpPr>
            <p:cNvPr id="63499" name="object 9">
              <a:extLst>
                <a:ext uri="{FF2B5EF4-FFF2-40B4-BE49-F238E27FC236}">
                  <a16:creationId xmlns:a16="http://schemas.microsoft.com/office/drawing/2014/main" id="{63C29DDF-7679-4ACA-830C-B8FAC40CDCD8}"/>
                </a:ext>
              </a:extLst>
            </p:cNvPr>
            <p:cNvSpPr>
              <a:spLocks/>
            </p:cNvSpPr>
            <p:nvPr/>
          </p:nvSpPr>
          <p:spPr bwMode="auto">
            <a:xfrm>
              <a:off x="6553200" y="3059113"/>
              <a:ext cx="1162050" cy="369887"/>
            </a:xfrm>
            <a:custGeom>
              <a:avLst/>
              <a:gdLst>
                <a:gd name="T0" fmla="*/ 0 w 1161605"/>
                <a:gd name="T1" fmla="*/ 385888 h 369328"/>
                <a:gd name="T2" fmla="*/ 1174580 w 1161605"/>
                <a:gd name="T3" fmla="*/ 385888 h 369328"/>
                <a:gd name="T4" fmla="*/ 1174580 w 1161605"/>
                <a:gd name="T5" fmla="*/ 0 h 369328"/>
                <a:gd name="T6" fmla="*/ 0 w 1161605"/>
                <a:gd name="T7" fmla="*/ 0 h 369328"/>
                <a:gd name="T8" fmla="*/ 0 w 1161605"/>
                <a:gd name="T9" fmla="*/ 385888 h 3693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1605" h="369328">
                  <a:moveTo>
                    <a:pt x="0" y="369328"/>
                  </a:moveTo>
                  <a:lnTo>
                    <a:pt x="1161605" y="369328"/>
                  </a:lnTo>
                  <a:lnTo>
                    <a:pt x="1161605" y="0"/>
                  </a:lnTo>
                  <a:lnTo>
                    <a:pt x="0" y="0"/>
                  </a:lnTo>
                  <a:lnTo>
                    <a:pt x="0" y="36932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MX"/>
            </a:p>
          </p:txBody>
        </p:sp>
        <p:sp>
          <p:nvSpPr>
            <p:cNvPr id="63500" name="object 10">
              <a:extLst>
                <a:ext uri="{FF2B5EF4-FFF2-40B4-BE49-F238E27FC236}">
                  <a16:creationId xmlns:a16="http://schemas.microsoft.com/office/drawing/2014/main" id="{B8909EAA-91BF-472E-B953-8C628BE73DBB}"/>
                </a:ext>
              </a:extLst>
            </p:cNvPr>
            <p:cNvSpPr>
              <a:spLocks/>
            </p:cNvSpPr>
            <p:nvPr/>
          </p:nvSpPr>
          <p:spPr bwMode="auto">
            <a:xfrm>
              <a:off x="6553200" y="3059113"/>
              <a:ext cx="1162050" cy="369887"/>
            </a:xfrm>
            <a:custGeom>
              <a:avLst/>
              <a:gdLst>
                <a:gd name="T0" fmla="*/ 0 w 1161605"/>
                <a:gd name="T1" fmla="*/ 385888 h 369328"/>
                <a:gd name="T2" fmla="*/ 1174580 w 1161605"/>
                <a:gd name="T3" fmla="*/ 385888 h 369328"/>
                <a:gd name="T4" fmla="*/ 1174580 w 1161605"/>
                <a:gd name="T5" fmla="*/ 0 h 369328"/>
                <a:gd name="T6" fmla="*/ 0 w 1161605"/>
                <a:gd name="T7" fmla="*/ 0 h 369328"/>
                <a:gd name="T8" fmla="*/ 0 w 1161605"/>
                <a:gd name="T9" fmla="*/ 385888 h 3693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1605" h="369328">
                  <a:moveTo>
                    <a:pt x="0" y="369328"/>
                  </a:moveTo>
                  <a:lnTo>
                    <a:pt x="1161605" y="369328"/>
                  </a:lnTo>
                  <a:lnTo>
                    <a:pt x="1161605" y="0"/>
                  </a:lnTo>
                  <a:lnTo>
                    <a:pt x="0" y="0"/>
                  </a:lnTo>
                  <a:lnTo>
                    <a:pt x="0" y="369328"/>
                  </a:lnTo>
                  <a:close/>
                </a:path>
              </a:pathLst>
            </a:custGeom>
            <a:noFill/>
            <a:ln w="9525">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
          <p:nvSpPr>
            <p:cNvPr id="11" name="object 11">
              <a:extLst>
                <a:ext uri="{FF2B5EF4-FFF2-40B4-BE49-F238E27FC236}">
                  <a16:creationId xmlns:a16="http://schemas.microsoft.com/office/drawing/2014/main" id="{2C27F898-DF66-4933-9608-8746F49BDA52}"/>
                </a:ext>
              </a:extLst>
            </p:cNvPr>
            <p:cNvSpPr txBox="1"/>
            <p:nvPr/>
          </p:nvSpPr>
          <p:spPr>
            <a:xfrm>
              <a:off x="6632575" y="3090863"/>
              <a:ext cx="990600" cy="298450"/>
            </a:xfrm>
            <a:prstGeom prst="rect">
              <a:avLst/>
            </a:prstGeom>
          </p:spPr>
          <p:txBody>
            <a:bodyPr lIns="0" tIns="0" rIns="0" bIns="0"/>
            <a:lstStyle/>
            <a:p>
              <a:pPr marL="12700" eaLnBrk="1" hangingPunct="1">
                <a:defRPr/>
              </a:pPr>
              <a:r>
                <a:rPr dirty="0" err="1">
                  <a:solidFill>
                    <a:srgbClr val="FF0000"/>
                  </a:solidFill>
                  <a:latin typeface="Calibri"/>
                  <a:cs typeface="Calibri"/>
                </a:rPr>
                <a:t>Si</a:t>
              </a:r>
              <a:r>
                <a:rPr spc="-10" dirty="0" err="1">
                  <a:solidFill>
                    <a:srgbClr val="FF0000"/>
                  </a:solidFill>
                  <a:latin typeface="Calibri"/>
                  <a:cs typeface="Calibri"/>
                </a:rPr>
                <a:t>l</a:t>
              </a:r>
              <a:r>
                <a:rPr spc="-5" dirty="0" err="1">
                  <a:solidFill>
                    <a:srgbClr val="FF0000"/>
                  </a:solidFill>
                  <a:latin typeface="Calibri"/>
                  <a:cs typeface="Calibri"/>
                </a:rPr>
                <a:t>i</a:t>
              </a:r>
              <a:r>
                <a:rPr dirty="0" err="1">
                  <a:solidFill>
                    <a:srgbClr val="FF0000"/>
                  </a:solidFill>
                  <a:latin typeface="Calibri"/>
                  <a:cs typeface="Calibri"/>
                </a:rPr>
                <a:t>ma</a:t>
              </a:r>
              <a:r>
                <a:rPr spc="5" dirty="0" err="1">
                  <a:solidFill>
                    <a:srgbClr val="FF0000"/>
                  </a:solidFill>
                  <a:latin typeface="Calibri"/>
                  <a:cs typeface="Calibri"/>
                </a:rPr>
                <a:t>n</a:t>
              </a:r>
              <a:r>
                <a:rPr spc="-5" dirty="0" err="1">
                  <a:solidFill>
                    <a:srgbClr val="FF0000"/>
                  </a:solidFill>
                  <a:latin typeface="Calibri"/>
                  <a:cs typeface="Calibri"/>
                </a:rPr>
                <a:t>i</a:t>
              </a:r>
              <a:r>
                <a:rPr spc="-40" dirty="0" err="1">
                  <a:solidFill>
                    <a:srgbClr val="FF0000"/>
                  </a:solidFill>
                  <a:latin typeface="Calibri"/>
                  <a:cs typeface="Calibri"/>
                </a:rPr>
                <a:t>t</a:t>
              </a:r>
              <a:r>
                <a:rPr lang="es-MX" spc="-10" dirty="0">
                  <a:solidFill>
                    <a:srgbClr val="FF0000"/>
                  </a:solidFill>
                  <a:latin typeface="Calibri"/>
                  <a:cs typeface="Calibri"/>
                </a:rPr>
                <a:t>a</a:t>
              </a:r>
              <a:endParaRPr dirty="0">
                <a:latin typeface="Calibri"/>
                <a:cs typeface="Calibri"/>
              </a:endParaRPr>
            </a:p>
          </p:txBody>
        </p:sp>
      </p:grpSp>
      <p:sp>
        <p:nvSpPr>
          <p:cNvPr id="63494" name="object 12">
            <a:extLst>
              <a:ext uri="{FF2B5EF4-FFF2-40B4-BE49-F238E27FC236}">
                <a16:creationId xmlns:a16="http://schemas.microsoft.com/office/drawing/2014/main" id="{964FBBED-9BFD-40A2-BBF4-953265860DF8}"/>
              </a:ext>
            </a:extLst>
          </p:cNvPr>
          <p:cNvSpPr>
            <a:spLocks/>
          </p:cNvSpPr>
          <p:nvPr/>
        </p:nvSpPr>
        <p:spPr bwMode="auto">
          <a:xfrm>
            <a:off x="1342405" y="792832"/>
            <a:ext cx="2533650" cy="474663"/>
          </a:xfrm>
          <a:custGeom>
            <a:avLst/>
            <a:gdLst>
              <a:gd name="T0" fmla="*/ 2046907 w 2534030"/>
              <a:gd name="T1" fmla="*/ 17341 h 474725"/>
              <a:gd name="T2" fmla="*/ 2189878 w 2534030"/>
              <a:gd name="T3" fmla="*/ 196093 h 474725"/>
              <a:gd name="T4" fmla="*/ 2229040 w 2534030"/>
              <a:gd name="T5" fmla="*/ 196096 h 474725"/>
              <a:gd name="T6" fmla="*/ 2229040 w 2534030"/>
              <a:gd name="T7" fmla="*/ 294160 h 474725"/>
              <a:gd name="T8" fmla="*/ 2189799 w 2534030"/>
              <a:gd name="T9" fmla="*/ 294160 h 474725"/>
              <a:gd name="T10" fmla="*/ 2033045 w 2534030"/>
              <a:gd name="T11" fmla="*/ 490269 h 474725"/>
              <a:gd name="T12" fmla="*/ 2424934 w 2534030"/>
              <a:gd name="T13" fmla="*/ 294160 h 474725"/>
              <a:gd name="T14" fmla="*/ 2229040 w 2534030"/>
              <a:gd name="T15" fmla="*/ 294160 h 474725"/>
              <a:gd name="T16" fmla="*/ 2424938 w 2534030"/>
              <a:gd name="T17" fmla="*/ 294157 h 474725"/>
              <a:gd name="T18" fmla="*/ 2523033 w 2534030"/>
              <a:gd name="T19" fmla="*/ 245071 h 474725"/>
              <a:gd name="T20" fmla="*/ 2067702 w 2534030"/>
              <a:gd name="T21" fmla="*/ 17341 h 474725"/>
              <a:gd name="T22" fmla="*/ 2046907 w 2534030"/>
              <a:gd name="T23" fmla="*/ 17341 h 474725"/>
              <a:gd name="T24" fmla="*/ 2229040 w 2534030"/>
              <a:gd name="T25" fmla="*/ 245071 h 474725"/>
              <a:gd name="T26" fmla="*/ 2189801 w 2534030"/>
              <a:gd name="T27" fmla="*/ 294157 h 474725"/>
              <a:gd name="T28" fmla="*/ 2229040 w 2534030"/>
              <a:gd name="T29" fmla="*/ 294160 h 474725"/>
              <a:gd name="T30" fmla="*/ 2229040 w 2534030"/>
              <a:gd name="T31" fmla="*/ 245071 h 474725"/>
              <a:gd name="T32" fmla="*/ 0 w 2534030"/>
              <a:gd name="T33" fmla="*/ 195969 h 474725"/>
              <a:gd name="T34" fmla="*/ 0 w 2534030"/>
              <a:gd name="T35" fmla="*/ 294036 h 474725"/>
              <a:gd name="T36" fmla="*/ 2189801 w 2534030"/>
              <a:gd name="T37" fmla="*/ 294157 h 474725"/>
              <a:gd name="T38" fmla="*/ 2229040 w 2534030"/>
              <a:gd name="T39" fmla="*/ 245071 h 474725"/>
              <a:gd name="T40" fmla="*/ 2189878 w 2534030"/>
              <a:gd name="T41" fmla="*/ 196093 h 474725"/>
              <a:gd name="T42" fmla="*/ 0 w 2534030"/>
              <a:gd name="T43" fmla="*/ 195969 h 474725"/>
              <a:gd name="T44" fmla="*/ 2189878 w 2534030"/>
              <a:gd name="T45" fmla="*/ 196093 h 474725"/>
              <a:gd name="T46" fmla="*/ 2229040 w 2534030"/>
              <a:gd name="T47" fmla="*/ 245071 h 474725"/>
              <a:gd name="T48" fmla="*/ 2229040 w 2534030"/>
              <a:gd name="T49" fmla="*/ 196096 h 474725"/>
              <a:gd name="T50" fmla="*/ 2189878 w 2534030"/>
              <a:gd name="T51" fmla="*/ 196093 h 4747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534030" h="474725">
                <a:moveTo>
                  <a:pt x="2055828" y="17399"/>
                </a:moveTo>
                <a:lnTo>
                  <a:pt x="2199424" y="196847"/>
                </a:lnTo>
                <a:lnTo>
                  <a:pt x="2238756" y="196850"/>
                </a:lnTo>
                <a:lnTo>
                  <a:pt x="2238756" y="295275"/>
                </a:lnTo>
                <a:lnTo>
                  <a:pt x="2199345" y="295275"/>
                </a:lnTo>
                <a:lnTo>
                  <a:pt x="2041906" y="492125"/>
                </a:lnTo>
                <a:lnTo>
                  <a:pt x="2435504" y="295275"/>
                </a:lnTo>
                <a:lnTo>
                  <a:pt x="2238756" y="295275"/>
                </a:lnTo>
                <a:lnTo>
                  <a:pt x="2435508" y="295272"/>
                </a:lnTo>
                <a:lnTo>
                  <a:pt x="2534031" y="245999"/>
                </a:lnTo>
                <a:lnTo>
                  <a:pt x="2076712" y="17399"/>
                </a:lnTo>
                <a:lnTo>
                  <a:pt x="2055828" y="17399"/>
                </a:lnTo>
              </a:path>
              <a:path w="2534030" h="474725">
                <a:moveTo>
                  <a:pt x="2238756" y="245999"/>
                </a:moveTo>
                <a:lnTo>
                  <a:pt x="2199347" y="295272"/>
                </a:lnTo>
                <a:lnTo>
                  <a:pt x="2238756" y="295275"/>
                </a:lnTo>
                <a:lnTo>
                  <a:pt x="2238756" y="245999"/>
                </a:lnTo>
              </a:path>
              <a:path w="2534030" h="474725">
                <a:moveTo>
                  <a:pt x="0" y="196723"/>
                </a:moveTo>
                <a:lnTo>
                  <a:pt x="0" y="295148"/>
                </a:lnTo>
                <a:lnTo>
                  <a:pt x="2199347" y="295272"/>
                </a:lnTo>
                <a:lnTo>
                  <a:pt x="2238756" y="245999"/>
                </a:lnTo>
                <a:lnTo>
                  <a:pt x="2199424" y="196847"/>
                </a:lnTo>
                <a:lnTo>
                  <a:pt x="0" y="196723"/>
                </a:lnTo>
              </a:path>
              <a:path w="2534030" h="474725">
                <a:moveTo>
                  <a:pt x="2199424" y="196847"/>
                </a:moveTo>
                <a:lnTo>
                  <a:pt x="2238756" y="245999"/>
                </a:lnTo>
                <a:lnTo>
                  <a:pt x="2238756" y="196850"/>
                </a:lnTo>
                <a:lnTo>
                  <a:pt x="2199424" y="196847"/>
                </a:lnTo>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MX"/>
          </a:p>
        </p:txBody>
      </p:sp>
      <p:sp>
        <p:nvSpPr>
          <p:cNvPr id="63495" name="object 13">
            <a:extLst>
              <a:ext uri="{FF2B5EF4-FFF2-40B4-BE49-F238E27FC236}">
                <a16:creationId xmlns:a16="http://schemas.microsoft.com/office/drawing/2014/main" id="{DDA41024-E4A3-4D70-ACF4-956E447DEAC0}"/>
              </a:ext>
            </a:extLst>
          </p:cNvPr>
          <p:cNvSpPr>
            <a:spLocks/>
          </p:cNvSpPr>
          <p:nvPr/>
        </p:nvSpPr>
        <p:spPr bwMode="auto">
          <a:xfrm>
            <a:off x="1140794" y="1021431"/>
            <a:ext cx="492125" cy="2514600"/>
          </a:xfrm>
          <a:custGeom>
            <a:avLst/>
            <a:gdLst>
              <a:gd name="T0" fmla="*/ 0 w 492188"/>
              <a:gd name="T1" fmla="*/ 2022475 h 2514600"/>
              <a:gd name="T2" fmla="*/ 245163 w 492188"/>
              <a:gd name="T3" fmla="*/ 2514600 h 2514600"/>
              <a:gd name="T4" fmla="*/ 392288 w 492188"/>
              <a:gd name="T5" fmla="*/ 2219325 h 2514600"/>
              <a:gd name="T6" fmla="*/ 196188 w 492188"/>
              <a:gd name="T7" fmla="*/ 2219325 h 2514600"/>
              <a:gd name="T8" fmla="*/ 196076 w 492188"/>
              <a:gd name="T9" fmla="*/ 2179916 h 2514600"/>
              <a:gd name="T10" fmla="*/ 0 w 492188"/>
              <a:gd name="T11" fmla="*/ 2022475 h 2514600"/>
              <a:gd name="T12" fmla="*/ 196186 w 492188"/>
              <a:gd name="T13" fmla="*/ 2180003 h 2514600"/>
              <a:gd name="T14" fmla="*/ 196188 w 492188"/>
              <a:gd name="T15" fmla="*/ 2219325 h 2514600"/>
              <a:gd name="T16" fmla="*/ 245163 w 492188"/>
              <a:gd name="T17" fmla="*/ 2219325 h 2514600"/>
              <a:gd name="T18" fmla="*/ 196186 w 492188"/>
              <a:gd name="T19" fmla="*/ 2180003 h 2514600"/>
              <a:gd name="T20" fmla="*/ 294109 w 492188"/>
              <a:gd name="T21" fmla="*/ 0 h 2514600"/>
              <a:gd name="T22" fmla="*/ 196061 w 492188"/>
              <a:gd name="T23" fmla="*/ 0 h 2514600"/>
              <a:gd name="T24" fmla="*/ 196186 w 492188"/>
              <a:gd name="T25" fmla="*/ 2180003 h 2514600"/>
              <a:gd name="T26" fmla="*/ 245163 w 492188"/>
              <a:gd name="T27" fmla="*/ 2219325 h 2514600"/>
              <a:gd name="T28" fmla="*/ 294124 w 492188"/>
              <a:gd name="T29" fmla="*/ 2180003 h 2514600"/>
              <a:gd name="T30" fmla="*/ 294109 w 492188"/>
              <a:gd name="T31" fmla="*/ 0 h 2514600"/>
              <a:gd name="T32" fmla="*/ 294234 w 492188"/>
              <a:gd name="T33" fmla="*/ 2179916 h 2514600"/>
              <a:gd name="T34" fmla="*/ 245163 w 492188"/>
              <a:gd name="T35" fmla="*/ 2219325 h 2514600"/>
              <a:gd name="T36" fmla="*/ 294236 w 492188"/>
              <a:gd name="T37" fmla="*/ 2219325 h 2514600"/>
              <a:gd name="T38" fmla="*/ 294234 w 492188"/>
              <a:gd name="T39" fmla="*/ 2179916 h 2514600"/>
              <a:gd name="T40" fmla="*/ 490361 w 492188"/>
              <a:gd name="T41" fmla="*/ 2022475 h 2514600"/>
              <a:gd name="T42" fmla="*/ 294234 w 492188"/>
              <a:gd name="T43" fmla="*/ 2179916 h 2514600"/>
              <a:gd name="T44" fmla="*/ 294236 w 492188"/>
              <a:gd name="T45" fmla="*/ 2219325 h 2514600"/>
              <a:gd name="T46" fmla="*/ 392288 w 492188"/>
              <a:gd name="T47" fmla="*/ 2219325 h 2514600"/>
              <a:gd name="T48" fmla="*/ 490361 w 492188"/>
              <a:gd name="T49" fmla="*/ 2022475 h 25146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2188" h="2514600">
                <a:moveTo>
                  <a:pt x="0" y="2022475"/>
                </a:moveTo>
                <a:lnTo>
                  <a:pt x="246062" y="2514600"/>
                </a:lnTo>
                <a:lnTo>
                  <a:pt x="393738" y="2219325"/>
                </a:lnTo>
                <a:lnTo>
                  <a:pt x="196913" y="2219325"/>
                </a:lnTo>
                <a:lnTo>
                  <a:pt x="196801" y="2179916"/>
                </a:lnTo>
                <a:lnTo>
                  <a:pt x="0" y="2022475"/>
                </a:lnTo>
                <a:close/>
              </a:path>
              <a:path w="492188" h="2514600">
                <a:moveTo>
                  <a:pt x="196911" y="2180003"/>
                </a:moveTo>
                <a:lnTo>
                  <a:pt x="196913" y="2219325"/>
                </a:lnTo>
                <a:lnTo>
                  <a:pt x="246062" y="2219325"/>
                </a:lnTo>
                <a:lnTo>
                  <a:pt x="196911" y="2180003"/>
                </a:lnTo>
                <a:close/>
              </a:path>
              <a:path w="492188" h="2514600">
                <a:moveTo>
                  <a:pt x="295211" y="0"/>
                </a:moveTo>
                <a:lnTo>
                  <a:pt x="196786" y="0"/>
                </a:lnTo>
                <a:lnTo>
                  <a:pt x="196911" y="2180003"/>
                </a:lnTo>
                <a:lnTo>
                  <a:pt x="246062" y="2219325"/>
                </a:lnTo>
                <a:lnTo>
                  <a:pt x="295226" y="2180003"/>
                </a:lnTo>
                <a:lnTo>
                  <a:pt x="295211" y="0"/>
                </a:lnTo>
                <a:close/>
              </a:path>
              <a:path w="492188" h="2514600">
                <a:moveTo>
                  <a:pt x="295336" y="2179916"/>
                </a:moveTo>
                <a:lnTo>
                  <a:pt x="246062" y="2219325"/>
                </a:lnTo>
                <a:lnTo>
                  <a:pt x="295338" y="2219325"/>
                </a:lnTo>
                <a:lnTo>
                  <a:pt x="295336" y="2179916"/>
                </a:lnTo>
                <a:close/>
              </a:path>
              <a:path w="492188" h="2514600">
                <a:moveTo>
                  <a:pt x="492188" y="2022475"/>
                </a:moveTo>
                <a:lnTo>
                  <a:pt x="295336" y="2179916"/>
                </a:lnTo>
                <a:lnTo>
                  <a:pt x="295338" y="2219325"/>
                </a:lnTo>
                <a:lnTo>
                  <a:pt x="393738" y="2219325"/>
                </a:lnTo>
                <a:lnTo>
                  <a:pt x="492188" y="202247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MX"/>
          </a:p>
        </p:txBody>
      </p:sp>
      <p:sp>
        <p:nvSpPr>
          <p:cNvPr id="63496" name="object 14">
            <a:extLst>
              <a:ext uri="{FF2B5EF4-FFF2-40B4-BE49-F238E27FC236}">
                <a16:creationId xmlns:a16="http://schemas.microsoft.com/office/drawing/2014/main" id="{39ECB0F9-950A-4042-AE5A-DBA398D5D3B8}"/>
              </a:ext>
            </a:extLst>
          </p:cNvPr>
          <p:cNvSpPr>
            <a:spLocks/>
          </p:cNvSpPr>
          <p:nvPr/>
        </p:nvSpPr>
        <p:spPr bwMode="auto">
          <a:xfrm>
            <a:off x="4030043" y="1064295"/>
            <a:ext cx="1333500" cy="441325"/>
          </a:xfrm>
          <a:custGeom>
            <a:avLst/>
            <a:gdLst>
              <a:gd name="T0" fmla="*/ 0 w 2316607"/>
              <a:gd name="T1" fmla="*/ 1 h 830999"/>
              <a:gd name="T2" fmla="*/ 1 w 2316607"/>
              <a:gd name="T3" fmla="*/ 1 h 830999"/>
              <a:gd name="T4" fmla="*/ 1 w 2316607"/>
              <a:gd name="T5" fmla="*/ 0 h 830999"/>
              <a:gd name="T6" fmla="*/ 0 w 2316607"/>
              <a:gd name="T7" fmla="*/ 0 h 830999"/>
              <a:gd name="T8" fmla="*/ 0 w 2316607"/>
              <a:gd name="T9" fmla="*/ 1 h 8309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16607" h="830999">
                <a:moveTo>
                  <a:pt x="0" y="830999"/>
                </a:moveTo>
                <a:lnTo>
                  <a:pt x="2316607" y="830999"/>
                </a:lnTo>
                <a:lnTo>
                  <a:pt x="2316607" y="0"/>
                </a:lnTo>
                <a:lnTo>
                  <a:pt x="0" y="0"/>
                </a:lnTo>
                <a:lnTo>
                  <a:pt x="0" y="83099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MX"/>
          </a:p>
        </p:txBody>
      </p:sp>
      <p:sp>
        <p:nvSpPr>
          <p:cNvPr id="15" name="object 15">
            <a:extLst>
              <a:ext uri="{FF2B5EF4-FFF2-40B4-BE49-F238E27FC236}">
                <a16:creationId xmlns:a16="http://schemas.microsoft.com/office/drawing/2014/main" id="{939147D5-A408-49F4-BF00-96CD0881A9C9}"/>
              </a:ext>
            </a:extLst>
          </p:cNvPr>
          <p:cNvSpPr txBox="1">
            <a:spLocks noGrp="1"/>
          </p:cNvSpPr>
          <p:nvPr>
            <p:ph type="title"/>
          </p:nvPr>
        </p:nvSpPr>
        <p:spPr>
          <a:xfrm>
            <a:off x="4126881" y="1064295"/>
            <a:ext cx="1127125" cy="407987"/>
          </a:xfrm>
        </p:spPr>
        <p:txBody>
          <a:bodyPr vert="horz" wrap="square" lIns="0" tIns="38354" rIns="0" bIns="0" numCol="1" rtlCol="0" anchor="ctr" anchorCtr="0" compatLnSpc="1">
            <a:prstTxWarp prst="textNoShape">
              <a:avLst/>
            </a:prstTxWarp>
            <a:spAutoFit/>
          </a:bodyPr>
          <a:lstStyle/>
          <a:p>
            <a:pPr>
              <a:defRPr/>
            </a:pPr>
            <a:r>
              <a:rPr sz="2400" b="1" i="1" dirty="0">
                <a:solidFill>
                  <a:srgbClr val="FFFFFF"/>
                </a:solidFill>
                <a:cs typeface="Arial"/>
              </a:rPr>
              <a:t>A</a:t>
            </a:r>
            <a:r>
              <a:rPr sz="2400" b="1" i="1" spc="-5" dirty="0">
                <a:solidFill>
                  <a:srgbClr val="FFFFFF"/>
                </a:solidFill>
                <a:cs typeface="Arial"/>
              </a:rPr>
              <a:t>l</a:t>
            </a:r>
            <a:r>
              <a:rPr sz="2400" b="1" i="1" spc="-7" baseline="-20833" dirty="0">
                <a:solidFill>
                  <a:srgbClr val="FFFFFF"/>
                </a:solidFill>
                <a:cs typeface="Arial"/>
              </a:rPr>
              <a:t>2</a:t>
            </a:r>
            <a:r>
              <a:rPr sz="2400" b="1" i="1" dirty="0">
                <a:solidFill>
                  <a:srgbClr val="FFFFFF"/>
                </a:solidFill>
                <a:cs typeface="Arial"/>
              </a:rPr>
              <a:t>Si</a:t>
            </a:r>
            <a:r>
              <a:rPr sz="2400" b="1" i="1" spc="-10" dirty="0">
                <a:solidFill>
                  <a:srgbClr val="FFFFFF"/>
                </a:solidFill>
                <a:cs typeface="Arial"/>
              </a:rPr>
              <a:t>O</a:t>
            </a:r>
            <a:r>
              <a:rPr sz="2400" b="1" i="1" baseline="-20833" dirty="0">
                <a:solidFill>
                  <a:srgbClr val="FFFFFF"/>
                </a:solidFill>
                <a:cs typeface="Arial"/>
              </a:rPr>
              <a:t>5</a:t>
            </a:r>
            <a:endParaRPr sz="2400" baseline="-20833" dirty="0">
              <a:cs typeface="Arial"/>
            </a:endParaRPr>
          </a:p>
        </p:txBody>
      </p:sp>
      <p:pic>
        <p:nvPicPr>
          <p:cNvPr id="63498" name="Picture 17" descr="Image result for diagrama de polimorfos de andalucita, cianita y silimanita">
            <a:extLst>
              <a:ext uri="{FF2B5EF4-FFF2-40B4-BE49-F238E27FC236}">
                <a16:creationId xmlns:a16="http://schemas.microsoft.com/office/drawing/2014/main" id="{3DF09C69-52D8-4C4A-9515-6F3A97A2C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080" y="2276872"/>
            <a:ext cx="4824536" cy="355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6" descr="Fig 5-1">
            <a:extLst>
              <a:ext uri="{FF2B5EF4-FFF2-40B4-BE49-F238E27FC236}">
                <a16:creationId xmlns:a16="http://schemas.microsoft.com/office/drawing/2014/main" id="{B7CA1ADB-8D81-401A-8BE5-392443E7B02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63264" y="298563"/>
            <a:ext cx="1359669" cy="182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de flecha 3">
            <a:extLst>
              <a:ext uri="{FF2B5EF4-FFF2-40B4-BE49-F238E27FC236}">
                <a16:creationId xmlns:a16="http://schemas.microsoft.com/office/drawing/2014/main" id="{A4F17610-395A-4F0C-8826-8A8C4892961F}"/>
              </a:ext>
            </a:extLst>
          </p:cNvPr>
          <p:cNvCxnSpPr/>
          <p:nvPr/>
        </p:nvCxnSpPr>
        <p:spPr>
          <a:xfrm flipV="1">
            <a:off x="8950982" y="3436629"/>
            <a:ext cx="0" cy="8940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 name="CuadroTexto 4">
            <a:extLst>
              <a:ext uri="{FF2B5EF4-FFF2-40B4-BE49-F238E27FC236}">
                <a16:creationId xmlns:a16="http://schemas.microsoft.com/office/drawing/2014/main" id="{C96FF957-17FE-4FA8-A0D8-239BF3C8C3B5}"/>
              </a:ext>
            </a:extLst>
          </p:cNvPr>
          <p:cNvSpPr txBox="1"/>
          <p:nvPr/>
        </p:nvSpPr>
        <p:spPr>
          <a:xfrm>
            <a:off x="8357455" y="3761638"/>
            <a:ext cx="615874" cy="338554"/>
          </a:xfrm>
          <a:prstGeom prst="rect">
            <a:avLst/>
          </a:prstGeom>
          <a:noFill/>
        </p:spPr>
        <p:txBody>
          <a:bodyPr wrap="none" rtlCol="0">
            <a:spAutoFit/>
          </a:bodyPr>
          <a:lstStyle/>
          <a:p>
            <a:r>
              <a:rPr lang="es-MX" sz="1600" u="none" dirty="0">
                <a:latin typeface="Times New Roman" panose="02020603050405020304" pitchFamily="18" charset="0"/>
                <a:cs typeface="Times New Roman" panose="02020603050405020304" pitchFamily="18" charset="0"/>
              </a:rPr>
              <a:t>dP≠0</a:t>
            </a:r>
          </a:p>
        </p:txBody>
      </p:sp>
      <p:sp>
        <p:nvSpPr>
          <p:cNvPr id="6" name="CuadroTexto 5">
            <a:extLst>
              <a:ext uri="{FF2B5EF4-FFF2-40B4-BE49-F238E27FC236}">
                <a16:creationId xmlns:a16="http://schemas.microsoft.com/office/drawing/2014/main" id="{EF2E644B-6623-4F44-BD01-C4B00AB8E416}"/>
              </a:ext>
            </a:extLst>
          </p:cNvPr>
          <p:cNvSpPr txBox="1"/>
          <p:nvPr/>
        </p:nvSpPr>
        <p:spPr>
          <a:xfrm>
            <a:off x="8874545" y="3744470"/>
            <a:ext cx="636288" cy="338554"/>
          </a:xfrm>
          <a:prstGeom prst="rect">
            <a:avLst/>
          </a:prstGeom>
          <a:noFill/>
        </p:spPr>
        <p:txBody>
          <a:bodyPr wrap="square" rtlCol="0">
            <a:spAutoFit/>
          </a:bodyPr>
          <a:lstStyle/>
          <a:p>
            <a:r>
              <a:rPr lang="es-MX" sz="1600" u="none" dirty="0" err="1">
                <a:latin typeface="Times New Roman" panose="02020603050405020304" pitchFamily="18" charset="0"/>
                <a:cs typeface="Times New Roman" panose="02020603050405020304" pitchFamily="18" charset="0"/>
              </a:rPr>
              <a:t>dT</a:t>
            </a:r>
            <a:r>
              <a:rPr lang="es-MX" sz="1600" u="none" dirty="0">
                <a:latin typeface="Times New Roman" panose="02020603050405020304" pitchFamily="18" charset="0"/>
                <a:cs typeface="Times New Roman" panose="02020603050405020304" pitchFamily="18" charset="0"/>
              </a:rPr>
              <a:t>=0</a:t>
            </a:r>
          </a:p>
        </p:txBody>
      </p:sp>
      <p:cxnSp>
        <p:nvCxnSpPr>
          <p:cNvPr id="10" name="Conector recto de flecha 9">
            <a:extLst>
              <a:ext uri="{FF2B5EF4-FFF2-40B4-BE49-F238E27FC236}">
                <a16:creationId xmlns:a16="http://schemas.microsoft.com/office/drawing/2014/main" id="{751A0B89-FD42-469C-B024-3AD11DA7B2BC}"/>
              </a:ext>
            </a:extLst>
          </p:cNvPr>
          <p:cNvCxnSpPr>
            <a:cxnSpLocks/>
          </p:cNvCxnSpPr>
          <p:nvPr/>
        </p:nvCxnSpPr>
        <p:spPr>
          <a:xfrm flipH="1">
            <a:off x="7248128" y="4347893"/>
            <a:ext cx="1702854" cy="43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Conector recto de flecha 24">
            <a:extLst>
              <a:ext uri="{FF2B5EF4-FFF2-40B4-BE49-F238E27FC236}">
                <a16:creationId xmlns:a16="http://schemas.microsoft.com/office/drawing/2014/main" id="{A4F17610-395A-4F0C-8826-8A8C4892961F}"/>
              </a:ext>
            </a:extLst>
          </p:cNvPr>
          <p:cNvCxnSpPr/>
          <p:nvPr/>
        </p:nvCxnSpPr>
        <p:spPr>
          <a:xfrm>
            <a:off x="8950634" y="3448625"/>
            <a:ext cx="976484" cy="109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CuadroTexto 26">
            <a:extLst>
              <a:ext uri="{FF2B5EF4-FFF2-40B4-BE49-F238E27FC236}">
                <a16:creationId xmlns:a16="http://schemas.microsoft.com/office/drawing/2014/main" id="{EF2E644B-6623-4F44-BD01-C4B00AB8E416}"/>
              </a:ext>
            </a:extLst>
          </p:cNvPr>
          <p:cNvSpPr txBox="1"/>
          <p:nvPr/>
        </p:nvSpPr>
        <p:spPr>
          <a:xfrm>
            <a:off x="9117431" y="3181408"/>
            <a:ext cx="643239" cy="338554"/>
          </a:xfrm>
          <a:prstGeom prst="rect">
            <a:avLst/>
          </a:prstGeom>
          <a:noFill/>
        </p:spPr>
        <p:txBody>
          <a:bodyPr wrap="square" rtlCol="0">
            <a:spAutoFit/>
          </a:bodyPr>
          <a:lstStyle/>
          <a:p>
            <a:r>
              <a:rPr lang="es-MX" sz="1600" u="none" dirty="0" err="1">
                <a:latin typeface="Times New Roman" panose="02020603050405020304" pitchFamily="18" charset="0"/>
                <a:cs typeface="Times New Roman" panose="02020603050405020304" pitchFamily="18" charset="0"/>
              </a:rPr>
              <a:t>dP</a:t>
            </a:r>
            <a:r>
              <a:rPr lang="es-MX" sz="1600" u="none" dirty="0">
                <a:latin typeface="Times New Roman" panose="02020603050405020304" pitchFamily="18" charset="0"/>
                <a:cs typeface="Times New Roman" panose="02020603050405020304" pitchFamily="18" charset="0"/>
              </a:rPr>
              <a:t>=0</a:t>
            </a:r>
          </a:p>
        </p:txBody>
      </p:sp>
      <p:cxnSp>
        <p:nvCxnSpPr>
          <p:cNvPr id="28" name="Conector recto de flecha 27">
            <a:extLst>
              <a:ext uri="{FF2B5EF4-FFF2-40B4-BE49-F238E27FC236}">
                <a16:creationId xmlns:a16="http://schemas.microsoft.com/office/drawing/2014/main" id="{751A0B89-FD42-469C-B024-3AD11DA7B2BC}"/>
              </a:ext>
            </a:extLst>
          </p:cNvPr>
          <p:cNvCxnSpPr>
            <a:cxnSpLocks/>
          </p:cNvCxnSpPr>
          <p:nvPr/>
        </p:nvCxnSpPr>
        <p:spPr>
          <a:xfrm>
            <a:off x="9927118" y="3448625"/>
            <a:ext cx="0" cy="19555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1" name="CuadroTexto 30">
            <a:extLst>
              <a:ext uri="{FF2B5EF4-FFF2-40B4-BE49-F238E27FC236}">
                <a16:creationId xmlns:a16="http://schemas.microsoft.com/office/drawing/2014/main" id="{C96FF957-17FE-4FA8-A0D8-239BF3C8C3B5}"/>
              </a:ext>
            </a:extLst>
          </p:cNvPr>
          <p:cNvSpPr txBox="1"/>
          <p:nvPr/>
        </p:nvSpPr>
        <p:spPr>
          <a:xfrm>
            <a:off x="9133575" y="3412201"/>
            <a:ext cx="627095" cy="338554"/>
          </a:xfrm>
          <a:prstGeom prst="rect">
            <a:avLst/>
          </a:prstGeom>
          <a:noFill/>
        </p:spPr>
        <p:txBody>
          <a:bodyPr wrap="none" rtlCol="0">
            <a:spAutoFit/>
          </a:bodyPr>
          <a:lstStyle/>
          <a:p>
            <a:r>
              <a:rPr lang="es-MX" sz="1600" u="none" dirty="0">
                <a:latin typeface="Times New Roman" panose="02020603050405020304" pitchFamily="18" charset="0"/>
                <a:cs typeface="Times New Roman" panose="02020603050405020304" pitchFamily="18" charset="0"/>
              </a:rPr>
              <a:t>dT≠0</a:t>
            </a:r>
          </a:p>
        </p:txBody>
      </p:sp>
      <p:cxnSp>
        <p:nvCxnSpPr>
          <p:cNvPr id="35" name="Conector recto de flecha 34">
            <a:extLst>
              <a:ext uri="{FF2B5EF4-FFF2-40B4-BE49-F238E27FC236}">
                <a16:creationId xmlns:a16="http://schemas.microsoft.com/office/drawing/2014/main" id="{A4F17610-395A-4F0C-8826-8A8C4892961F}"/>
              </a:ext>
            </a:extLst>
          </p:cNvPr>
          <p:cNvCxnSpPr/>
          <p:nvPr/>
        </p:nvCxnSpPr>
        <p:spPr>
          <a:xfrm>
            <a:off x="8950634" y="4347895"/>
            <a:ext cx="348" cy="10563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Conector recto de flecha 37">
            <a:extLst>
              <a:ext uri="{FF2B5EF4-FFF2-40B4-BE49-F238E27FC236}">
                <a16:creationId xmlns:a16="http://schemas.microsoft.com/office/drawing/2014/main" id="{751A0B89-FD42-469C-B024-3AD11DA7B2BC}"/>
              </a:ext>
            </a:extLst>
          </p:cNvPr>
          <p:cNvCxnSpPr>
            <a:cxnSpLocks/>
          </p:cNvCxnSpPr>
          <p:nvPr/>
        </p:nvCxnSpPr>
        <p:spPr>
          <a:xfrm>
            <a:off x="9873858" y="3458368"/>
            <a:ext cx="1622924" cy="132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861821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object 2">
            <a:extLst>
              <a:ext uri="{FF2B5EF4-FFF2-40B4-BE49-F238E27FC236}">
                <a16:creationId xmlns:a16="http://schemas.microsoft.com/office/drawing/2014/main" id="{E83EC22A-FBDB-4CF6-8B4B-7F3274ACF33B}"/>
              </a:ext>
            </a:extLst>
          </p:cNvPr>
          <p:cNvSpPr>
            <a:spLocks/>
          </p:cNvSpPr>
          <p:nvPr/>
        </p:nvSpPr>
        <p:spPr bwMode="auto">
          <a:xfrm>
            <a:off x="1524000" y="0"/>
            <a:ext cx="9144000" cy="6858000"/>
          </a:xfrm>
          <a:custGeom>
            <a:avLst/>
            <a:gdLst>
              <a:gd name="T0" fmla="*/ 0 w 9144000"/>
              <a:gd name="T1" fmla="*/ 6858029 h 6857999"/>
              <a:gd name="T2" fmla="*/ 9144000 w 9144000"/>
              <a:gd name="T3" fmla="*/ 6858029 h 6857999"/>
              <a:gd name="T4" fmla="*/ 9144000 w 9144000"/>
              <a:gd name="T5" fmla="*/ 0 h 6857999"/>
              <a:gd name="T6" fmla="*/ 0 w 9144000"/>
              <a:gd name="T7" fmla="*/ 0 h 6857999"/>
              <a:gd name="T8" fmla="*/ 0 w 9144000"/>
              <a:gd name="T9" fmla="*/ 6858029 h 68579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6857999">
                <a:moveTo>
                  <a:pt x="0" y="6858000"/>
                </a:moveTo>
                <a:lnTo>
                  <a:pt x="9144000" y="6858000"/>
                </a:lnTo>
                <a:lnTo>
                  <a:pt x="9144000" y="0"/>
                </a:lnTo>
                <a:lnTo>
                  <a:pt x="0" y="0"/>
                </a:lnTo>
                <a:lnTo>
                  <a:pt x="0" y="6858000"/>
                </a:ln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MX"/>
          </a:p>
        </p:txBody>
      </p:sp>
      <p:sp>
        <p:nvSpPr>
          <p:cNvPr id="64515" name="object 3">
            <a:extLst>
              <a:ext uri="{FF2B5EF4-FFF2-40B4-BE49-F238E27FC236}">
                <a16:creationId xmlns:a16="http://schemas.microsoft.com/office/drawing/2014/main" id="{4F380BCE-A2E5-4502-B996-F28647FFD266}"/>
              </a:ext>
            </a:extLst>
          </p:cNvPr>
          <p:cNvSpPr txBox="1">
            <a:spLocks noChangeArrowheads="1"/>
          </p:cNvSpPr>
          <p:nvPr/>
        </p:nvSpPr>
        <p:spPr bwMode="auto">
          <a:xfrm>
            <a:off x="1549400" y="5521326"/>
            <a:ext cx="9088438"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MX" altLang="es-MX" sz="1400">
                <a:solidFill>
                  <a:srgbClr val="FFFFFF"/>
                </a:solidFill>
                <a:latin typeface="Calibri" panose="020F0502020204030204" pitchFamily="34" charset="0"/>
                <a:ea typeface="Calibri" panose="020F0502020204030204" pitchFamily="34" charset="0"/>
                <a:cs typeface="Calibri" panose="020F0502020204030204" pitchFamily="34" charset="0"/>
              </a:rPr>
              <a:t>Figure 11-11</a:t>
            </a:r>
            <a:endParaRPr lang="es-MX" altLang="es-MX" sz="1400">
              <a:latin typeface="Calibri" panose="020F0502020204030204" pitchFamily="34" charset="0"/>
              <a:ea typeface="Calibri" panose="020F0502020204030204" pitchFamily="34" charset="0"/>
              <a:cs typeface="Calibri" panose="020F0502020204030204" pitchFamily="34" charset="0"/>
            </a:endParaRPr>
          </a:p>
        </p:txBody>
      </p:sp>
      <p:sp>
        <p:nvSpPr>
          <p:cNvPr id="64516" name="object 4">
            <a:extLst>
              <a:ext uri="{FF2B5EF4-FFF2-40B4-BE49-F238E27FC236}">
                <a16:creationId xmlns:a16="http://schemas.microsoft.com/office/drawing/2014/main" id="{EC872424-5C4A-4F40-9AB3-A567CA9BCA53}"/>
              </a:ext>
            </a:extLst>
          </p:cNvPr>
          <p:cNvSpPr>
            <a:spLocks noChangeArrowheads="1"/>
          </p:cNvSpPr>
          <p:nvPr/>
        </p:nvSpPr>
        <p:spPr bwMode="auto">
          <a:xfrm>
            <a:off x="1949450" y="371475"/>
            <a:ext cx="8281988" cy="61150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5" name="object 5">
            <a:extLst>
              <a:ext uri="{FF2B5EF4-FFF2-40B4-BE49-F238E27FC236}">
                <a16:creationId xmlns:a16="http://schemas.microsoft.com/office/drawing/2014/main" id="{980D7177-03A9-47BE-A4E6-C34E6FA9E4DB}"/>
              </a:ext>
            </a:extLst>
          </p:cNvPr>
          <p:cNvSpPr txBox="1"/>
          <p:nvPr/>
        </p:nvSpPr>
        <p:spPr>
          <a:xfrm>
            <a:off x="4376738" y="6564314"/>
            <a:ext cx="3429000" cy="225425"/>
          </a:xfrm>
          <a:prstGeom prst="rect">
            <a:avLst/>
          </a:prstGeom>
        </p:spPr>
        <p:txBody>
          <a:bodyPr lIns="0" tIns="0" rIns="0" bIns="0"/>
          <a:lstStyle/>
          <a:p>
            <a:pPr marL="12700" eaLnBrk="1" hangingPunct="1">
              <a:defRPr/>
            </a:pPr>
            <a:r>
              <a:rPr sz="1400" i="1" spc="-10" dirty="0">
                <a:solidFill>
                  <a:srgbClr val="FFFFFF"/>
                </a:solidFill>
                <a:latin typeface="Arial"/>
                <a:cs typeface="Arial"/>
              </a:rPr>
              <a:t>F</a:t>
            </a:r>
            <a:r>
              <a:rPr sz="1400" i="1" dirty="0">
                <a:solidFill>
                  <a:srgbClr val="FFFFFF"/>
                </a:solidFill>
                <a:latin typeface="Arial"/>
                <a:cs typeface="Arial"/>
              </a:rPr>
              <a:t>rom</a:t>
            </a:r>
            <a:r>
              <a:rPr sz="1400" i="1" spc="-30" dirty="0">
                <a:solidFill>
                  <a:srgbClr val="FFFFFF"/>
                </a:solidFill>
                <a:latin typeface="Arial"/>
                <a:cs typeface="Arial"/>
              </a:rPr>
              <a:t> </a:t>
            </a:r>
            <a:r>
              <a:rPr sz="1400" i="1" spc="-10" dirty="0">
                <a:solidFill>
                  <a:srgbClr val="FFFFFF"/>
                </a:solidFill>
                <a:latin typeface="Arial"/>
                <a:cs typeface="Arial"/>
              </a:rPr>
              <a:t>H</a:t>
            </a:r>
            <a:r>
              <a:rPr sz="1400" i="1" dirty="0">
                <a:solidFill>
                  <a:srgbClr val="FFFFFF"/>
                </a:solidFill>
                <a:latin typeface="Arial"/>
                <a:cs typeface="Arial"/>
              </a:rPr>
              <a:t>ow</a:t>
            </a:r>
            <a:r>
              <a:rPr sz="1400" i="1" spc="-5" dirty="0">
                <a:solidFill>
                  <a:srgbClr val="FFFFFF"/>
                </a:solidFill>
                <a:latin typeface="Arial"/>
                <a:cs typeface="Arial"/>
              </a:rPr>
              <a:t> </a:t>
            </a:r>
            <a:r>
              <a:rPr sz="1400" i="1" dirty="0">
                <a:solidFill>
                  <a:srgbClr val="FFFFFF"/>
                </a:solidFill>
                <a:latin typeface="Arial"/>
                <a:cs typeface="Arial"/>
              </a:rPr>
              <a:t>to</a:t>
            </a:r>
            <a:r>
              <a:rPr sz="1400" i="1" spc="-20" dirty="0">
                <a:solidFill>
                  <a:srgbClr val="FFFFFF"/>
                </a:solidFill>
                <a:latin typeface="Arial"/>
                <a:cs typeface="Arial"/>
              </a:rPr>
              <a:t> </a:t>
            </a:r>
            <a:r>
              <a:rPr sz="1400" i="1" dirty="0">
                <a:solidFill>
                  <a:srgbClr val="FFFFFF"/>
                </a:solidFill>
                <a:latin typeface="Arial"/>
                <a:cs typeface="Arial"/>
              </a:rPr>
              <a:t>Bu</a:t>
            </a:r>
            <a:r>
              <a:rPr sz="1400" i="1" spc="-5" dirty="0">
                <a:solidFill>
                  <a:srgbClr val="FFFFFF"/>
                </a:solidFill>
                <a:latin typeface="Arial"/>
                <a:cs typeface="Arial"/>
              </a:rPr>
              <a:t>i</a:t>
            </a:r>
            <a:r>
              <a:rPr sz="1400" i="1" dirty="0">
                <a:solidFill>
                  <a:srgbClr val="FFFFFF"/>
                </a:solidFill>
                <a:latin typeface="Arial"/>
                <a:cs typeface="Arial"/>
              </a:rPr>
              <a:t>ld</a:t>
            </a:r>
            <a:r>
              <a:rPr sz="1400" i="1" spc="-10" dirty="0">
                <a:solidFill>
                  <a:srgbClr val="FFFFFF"/>
                </a:solidFill>
                <a:latin typeface="Arial"/>
                <a:cs typeface="Arial"/>
              </a:rPr>
              <a:t> </a:t>
            </a:r>
            <a:r>
              <a:rPr sz="1400" i="1" dirty="0">
                <a:solidFill>
                  <a:srgbClr val="FFFFFF"/>
                </a:solidFill>
                <a:latin typeface="Arial"/>
                <a:cs typeface="Arial"/>
              </a:rPr>
              <a:t>a</a:t>
            </a:r>
            <a:r>
              <a:rPr sz="1400" i="1" spc="-20" dirty="0">
                <a:solidFill>
                  <a:srgbClr val="FFFFFF"/>
                </a:solidFill>
                <a:latin typeface="Arial"/>
                <a:cs typeface="Arial"/>
              </a:rPr>
              <a:t> </a:t>
            </a:r>
            <a:r>
              <a:rPr sz="1400" i="1" spc="-10" dirty="0">
                <a:solidFill>
                  <a:srgbClr val="FFFFFF"/>
                </a:solidFill>
                <a:latin typeface="Arial"/>
                <a:cs typeface="Arial"/>
              </a:rPr>
              <a:t>H</a:t>
            </a:r>
            <a:r>
              <a:rPr sz="1400" i="1" dirty="0">
                <a:solidFill>
                  <a:srgbClr val="FFFFFF"/>
                </a:solidFill>
                <a:latin typeface="Arial"/>
                <a:cs typeface="Arial"/>
              </a:rPr>
              <a:t>abitable</a:t>
            </a:r>
            <a:r>
              <a:rPr sz="1400" i="1" spc="-35" dirty="0">
                <a:solidFill>
                  <a:srgbClr val="FFFFFF"/>
                </a:solidFill>
                <a:latin typeface="Arial"/>
                <a:cs typeface="Arial"/>
              </a:rPr>
              <a:t> </a:t>
            </a:r>
            <a:r>
              <a:rPr sz="1400" i="1" dirty="0">
                <a:solidFill>
                  <a:srgbClr val="FFFFFF"/>
                </a:solidFill>
                <a:latin typeface="Arial"/>
                <a:cs typeface="Arial"/>
              </a:rPr>
              <a:t>Pl</a:t>
            </a:r>
            <a:r>
              <a:rPr sz="1400" i="1" spc="-5" dirty="0">
                <a:solidFill>
                  <a:srgbClr val="FFFFFF"/>
                </a:solidFill>
                <a:latin typeface="Arial"/>
                <a:cs typeface="Arial"/>
              </a:rPr>
              <a:t>a</a:t>
            </a:r>
            <a:r>
              <a:rPr sz="1400" i="1" dirty="0">
                <a:solidFill>
                  <a:srgbClr val="FFFFFF"/>
                </a:solidFill>
                <a:latin typeface="Arial"/>
                <a:cs typeface="Arial"/>
              </a:rPr>
              <a:t>net</a:t>
            </a:r>
            <a:r>
              <a:rPr sz="1400" i="1" spc="-15" dirty="0">
                <a:solidFill>
                  <a:srgbClr val="FFFFFF"/>
                </a:solidFill>
                <a:latin typeface="Arial"/>
                <a:cs typeface="Arial"/>
              </a:rPr>
              <a:t> </a:t>
            </a:r>
            <a:r>
              <a:rPr sz="1400" i="1" spc="-5" dirty="0">
                <a:solidFill>
                  <a:srgbClr val="FFFFFF"/>
                </a:solidFill>
                <a:latin typeface="Arial"/>
                <a:cs typeface="Arial"/>
              </a:rPr>
              <a:t>2012</a:t>
            </a:r>
            <a:endParaRPr sz="1400">
              <a:latin typeface="Arial"/>
              <a:cs typeface="Arial"/>
            </a:endParaRPr>
          </a:p>
        </p:txBody>
      </p:sp>
      <p:sp>
        <p:nvSpPr>
          <p:cNvPr id="3" name="Flecha izquierda y arriba 2">
            <a:extLst>
              <a:ext uri="{FF2B5EF4-FFF2-40B4-BE49-F238E27FC236}">
                <a16:creationId xmlns:a16="http://schemas.microsoft.com/office/drawing/2014/main" id="{8285D8A0-0DD7-4F00-9F27-CCBFAF65C7D2}"/>
              </a:ext>
            </a:extLst>
          </p:cNvPr>
          <p:cNvSpPr/>
          <p:nvPr/>
        </p:nvSpPr>
        <p:spPr>
          <a:xfrm rot="10800000" flipH="1">
            <a:off x="8256589" y="1628776"/>
            <a:ext cx="1368425" cy="1368425"/>
          </a:xfrm>
          <a:prstGeom prst="leftUpArrow">
            <a:avLst>
              <a:gd name="adj1" fmla="val 0"/>
              <a:gd name="adj2" fmla="val 8465"/>
              <a:gd name="adj3" fmla="val 4783"/>
            </a:avLst>
          </a:prstGeom>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8" name="Flecha izquierda y arriba 7">
            <a:extLst>
              <a:ext uri="{FF2B5EF4-FFF2-40B4-BE49-F238E27FC236}">
                <a16:creationId xmlns:a16="http://schemas.microsoft.com/office/drawing/2014/main" id="{AC5277FC-30F6-43B1-93D5-0C8077DBC52E}"/>
              </a:ext>
            </a:extLst>
          </p:cNvPr>
          <p:cNvSpPr/>
          <p:nvPr/>
        </p:nvSpPr>
        <p:spPr>
          <a:xfrm rot="10800000" flipH="1">
            <a:off x="5880101" y="2852739"/>
            <a:ext cx="1368425" cy="1368425"/>
          </a:xfrm>
          <a:prstGeom prst="leftUpArrow">
            <a:avLst>
              <a:gd name="adj1" fmla="val 0"/>
              <a:gd name="adj2" fmla="val 8465"/>
              <a:gd name="adj3" fmla="val 4783"/>
            </a:avLst>
          </a:prstGeom>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9" name="Flecha izquierda y arriba 8">
            <a:extLst>
              <a:ext uri="{FF2B5EF4-FFF2-40B4-BE49-F238E27FC236}">
                <a16:creationId xmlns:a16="http://schemas.microsoft.com/office/drawing/2014/main" id="{A8943A0B-2D64-4071-BCAE-03E8B690F103}"/>
              </a:ext>
            </a:extLst>
          </p:cNvPr>
          <p:cNvSpPr/>
          <p:nvPr/>
        </p:nvSpPr>
        <p:spPr>
          <a:xfrm rot="10800000" flipH="1">
            <a:off x="3287714" y="4868864"/>
            <a:ext cx="1368425" cy="1368425"/>
          </a:xfrm>
          <a:prstGeom prst="leftUpArrow">
            <a:avLst>
              <a:gd name="adj1" fmla="val 0"/>
              <a:gd name="adj2" fmla="val 8465"/>
              <a:gd name="adj3" fmla="val 4783"/>
            </a:avLst>
          </a:prstGeom>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Tree>
    <p:extLst>
      <p:ext uri="{BB962C8B-B14F-4D97-AF65-F5344CB8AC3E}">
        <p14:creationId xmlns:p14="http://schemas.microsoft.com/office/powerpoint/2010/main" val="1638636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EC13F60-5ABB-4D79-9189-460F7377F1C9}"/>
              </a:ext>
            </a:extLst>
          </p:cNvPr>
          <p:cNvSpPr txBox="1">
            <a:spLocks noChangeArrowheads="1"/>
          </p:cNvSpPr>
          <p:nvPr/>
        </p:nvSpPr>
        <p:spPr bwMode="auto">
          <a:xfrm>
            <a:off x="2917617" y="886182"/>
            <a:ext cx="5708693" cy="566738"/>
          </a:xfrm>
          <a:prstGeom prst="rect">
            <a:avLst/>
          </a:prstGeom>
          <a:noFill/>
          <a:ln>
            <a:solidFill>
              <a:schemeClr val="accent2"/>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defRPr/>
            </a:pPr>
            <a:r>
              <a:rPr lang="es-ES" altLang="es-MX" sz="2800" b="1" u="none" kern="0" dirty="0">
                <a:solidFill>
                  <a:srgbClr val="FF0000"/>
                </a:solidFill>
                <a:latin typeface="Times New Roman" panose="02020603050405020304" pitchFamily="18" charset="0"/>
                <a:cs typeface="Times New Roman" panose="02020603050405020304" pitchFamily="18" charset="0"/>
              </a:rPr>
              <a:t>PROCESOS TERMODINAMICOS</a:t>
            </a:r>
          </a:p>
        </p:txBody>
      </p:sp>
      <p:sp>
        <p:nvSpPr>
          <p:cNvPr id="3" name="Rectangle 8">
            <a:extLst>
              <a:ext uri="{FF2B5EF4-FFF2-40B4-BE49-F238E27FC236}">
                <a16:creationId xmlns:a16="http://schemas.microsoft.com/office/drawing/2014/main" id="{04E976D5-F656-444F-80CE-1FBED4569EF5}"/>
              </a:ext>
            </a:extLst>
          </p:cNvPr>
          <p:cNvSpPr>
            <a:spLocks noChangeArrowheads="1"/>
          </p:cNvSpPr>
          <p:nvPr/>
        </p:nvSpPr>
        <p:spPr bwMode="auto">
          <a:xfrm>
            <a:off x="623392" y="1894771"/>
            <a:ext cx="10297144" cy="3416320"/>
          </a:xfrm>
          <a:prstGeom prst="rect">
            <a:avLst/>
          </a:prstGeom>
          <a:solidFill>
            <a:srgbClr val="FFFF99"/>
          </a:solidFill>
          <a:ln w="9525">
            <a:solidFill>
              <a:srgbClr val="000000"/>
            </a:solidFill>
            <a:miter lim="800000"/>
            <a:headEnd/>
            <a:tailEnd/>
          </a:ln>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ES" altLang="es-MX" sz="3600" u="none" dirty="0">
                <a:latin typeface="Times New Roman" panose="02020603050405020304" pitchFamily="18" charset="0"/>
                <a:cs typeface="Times New Roman" panose="02020603050405020304" pitchFamily="18" charset="0"/>
              </a:rPr>
              <a:t>Los procesos pueden clasificarse en:</a:t>
            </a:r>
          </a:p>
          <a:p>
            <a:pPr algn="ctr">
              <a:spcBef>
                <a:spcPct val="0"/>
              </a:spcBef>
              <a:buFontTx/>
              <a:buNone/>
            </a:pPr>
            <a:r>
              <a:rPr lang="es-ES" altLang="es-MX" sz="3600" u="none" dirty="0">
                <a:latin typeface="Times New Roman" panose="02020603050405020304" pitchFamily="18" charset="0"/>
                <a:cs typeface="Times New Roman" panose="02020603050405020304" pitchFamily="18" charset="0"/>
              </a:rPr>
              <a:t> </a:t>
            </a:r>
            <a:r>
              <a:rPr lang="es-ES" altLang="es-MX" sz="3600" i="1" dirty="0">
                <a:solidFill>
                  <a:srgbClr val="CC0000"/>
                </a:solidFill>
                <a:latin typeface="Times New Roman" panose="02020603050405020304" pitchFamily="18" charset="0"/>
                <a:cs typeface="Times New Roman" panose="02020603050405020304" pitchFamily="18" charset="0"/>
              </a:rPr>
              <a:t>reversibles e irreversibles</a:t>
            </a:r>
            <a:r>
              <a:rPr lang="es-ES" altLang="es-MX" sz="3600" dirty="0">
                <a:latin typeface="Times New Roman" panose="02020603050405020304" pitchFamily="18" charset="0"/>
                <a:cs typeface="Times New Roman" panose="02020603050405020304" pitchFamily="18" charset="0"/>
              </a:rPr>
              <a:t>.</a:t>
            </a:r>
            <a:r>
              <a:rPr lang="es-ES" altLang="es-MX" sz="3600" u="none" dirty="0">
                <a:latin typeface="Times New Roman" panose="02020603050405020304" pitchFamily="18" charset="0"/>
                <a:cs typeface="Times New Roman" panose="02020603050405020304" pitchFamily="18" charset="0"/>
              </a:rPr>
              <a:t> </a:t>
            </a:r>
          </a:p>
          <a:p>
            <a:pPr algn="ctr">
              <a:spcBef>
                <a:spcPct val="0"/>
              </a:spcBef>
              <a:buFontTx/>
              <a:buNone/>
            </a:pPr>
            <a:endParaRPr lang="es-ES" altLang="es-MX" sz="3600" u="none" dirty="0">
              <a:latin typeface="Times New Roman" panose="02020603050405020304" pitchFamily="18" charset="0"/>
              <a:cs typeface="Times New Roman" panose="02020603050405020304" pitchFamily="18" charset="0"/>
            </a:endParaRPr>
          </a:p>
          <a:p>
            <a:pPr algn="ctr">
              <a:spcBef>
                <a:spcPct val="0"/>
              </a:spcBef>
              <a:buFontTx/>
              <a:buNone/>
            </a:pPr>
            <a:r>
              <a:rPr lang="es-ES" altLang="es-MX" sz="3600" u="none" dirty="0">
                <a:latin typeface="Times New Roman" panose="02020603050405020304" pitchFamily="18" charset="0"/>
                <a:cs typeface="Times New Roman" panose="02020603050405020304" pitchFamily="18" charset="0"/>
              </a:rPr>
              <a:t>El concepto de proceso reversible  nos permite reconocer, evaluar y reducir las  irreversibilidades en procesos reales.</a:t>
            </a:r>
            <a:r>
              <a:rPr lang="es-ES" altLang="es-MX" sz="3600" u="none" dirty="0">
                <a:solidFill>
                  <a:srgbClr val="00FF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9549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a:extLst>
              <a:ext uri="{FF2B5EF4-FFF2-40B4-BE49-F238E27FC236}">
                <a16:creationId xmlns:a16="http://schemas.microsoft.com/office/drawing/2014/main" id="{C843904B-1325-4E79-92EA-6E88F2009782}"/>
              </a:ext>
            </a:extLst>
          </p:cNvPr>
          <p:cNvSpPr>
            <a:spLocks noGrp="1" noChangeArrowheads="1"/>
          </p:cNvSpPr>
          <p:nvPr>
            <p:ph type="title" idx="4294967295"/>
          </p:nvPr>
        </p:nvSpPr>
        <p:spPr>
          <a:xfrm>
            <a:off x="3477417" y="144824"/>
            <a:ext cx="4968875" cy="692150"/>
          </a:xfrm>
          <a:solidFill>
            <a:schemeClr val="accent5">
              <a:lumMod val="90000"/>
            </a:schemeClr>
          </a:solidFill>
          <a:ln>
            <a:solidFill>
              <a:schemeClr val="accent2"/>
            </a:solidFill>
            <a:miter lim="800000"/>
            <a:headEnd/>
            <a:tailEnd/>
          </a:ln>
        </p:spPr>
        <p:txBody>
          <a:bodyPr/>
          <a:lstStyle/>
          <a:p>
            <a:pPr eaLnBrk="1" hangingPunct="1">
              <a:defRPr/>
            </a:pPr>
            <a:r>
              <a:rPr lang="es-ES" altLang="es-MX" sz="2400" b="1" dirty="0">
                <a:solidFill>
                  <a:srgbClr val="FF0000"/>
                </a:solidFill>
                <a:latin typeface="Albertus Medium" pitchFamily="34" charset="0"/>
              </a:rPr>
              <a:t>PROCESOS TERMODINAMICOS</a:t>
            </a:r>
            <a:endParaRPr lang="es-ES" altLang="es-MX" sz="500" b="1" dirty="0">
              <a:solidFill>
                <a:srgbClr val="FF0000"/>
              </a:solidFill>
              <a:latin typeface="Albertus Medium" pitchFamily="34" charset="0"/>
            </a:endParaRPr>
          </a:p>
        </p:txBody>
      </p:sp>
      <p:sp>
        <p:nvSpPr>
          <p:cNvPr id="66564" name="Rectangle 8">
            <a:extLst>
              <a:ext uri="{FF2B5EF4-FFF2-40B4-BE49-F238E27FC236}">
                <a16:creationId xmlns:a16="http://schemas.microsoft.com/office/drawing/2014/main" id="{4865E2DE-1680-4D54-8B27-FCD09DF2127A}"/>
              </a:ext>
            </a:extLst>
          </p:cNvPr>
          <p:cNvSpPr>
            <a:spLocks noChangeArrowheads="1"/>
          </p:cNvSpPr>
          <p:nvPr/>
        </p:nvSpPr>
        <p:spPr bwMode="auto">
          <a:xfrm>
            <a:off x="582977" y="934905"/>
            <a:ext cx="10902003" cy="1015663"/>
          </a:xfrm>
          <a:prstGeom prst="rect">
            <a:avLst/>
          </a:prstGeom>
          <a:solidFill>
            <a:srgbClr val="FFFF99"/>
          </a:solidFill>
          <a:ln w="9525">
            <a:solidFill>
              <a:srgbClr val="000000"/>
            </a:solidFill>
            <a:miter lim="800000"/>
            <a:headEnd/>
            <a:tailEnd/>
          </a:ln>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ES" altLang="es-MX" sz="2000" u="none" dirty="0">
                <a:latin typeface="Times New Roman" panose="02020603050405020304" pitchFamily="18" charset="0"/>
                <a:cs typeface="Times New Roman" panose="02020603050405020304" pitchFamily="18" charset="0"/>
              </a:rPr>
              <a:t>Los procesos pueden clasificarse en </a:t>
            </a:r>
            <a:r>
              <a:rPr lang="es-ES" altLang="es-MX" sz="2000" b="1" i="1" dirty="0">
                <a:solidFill>
                  <a:srgbClr val="CC0000"/>
                </a:solidFill>
                <a:latin typeface="Times New Roman" panose="02020603050405020304" pitchFamily="18" charset="0"/>
                <a:cs typeface="Times New Roman" panose="02020603050405020304" pitchFamily="18" charset="0"/>
              </a:rPr>
              <a:t>reversibles e irreversibles</a:t>
            </a:r>
            <a:r>
              <a:rPr lang="es-ES" altLang="es-MX" sz="2000" dirty="0">
                <a:latin typeface="Times New Roman" panose="02020603050405020304" pitchFamily="18" charset="0"/>
                <a:cs typeface="Times New Roman" panose="02020603050405020304" pitchFamily="18" charset="0"/>
              </a:rPr>
              <a:t>.</a:t>
            </a:r>
            <a:r>
              <a:rPr lang="es-ES" altLang="es-MX" sz="2000" u="none" dirty="0">
                <a:latin typeface="Times New Roman" panose="02020603050405020304" pitchFamily="18" charset="0"/>
                <a:cs typeface="Times New Roman" panose="02020603050405020304" pitchFamily="18" charset="0"/>
              </a:rPr>
              <a:t> </a:t>
            </a:r>
          </a:p>
          <a:p>
            <a:pPr algn="just">
              <a:spcBef>
                <a:spcPct val="0"/>
              </a:spcBef>
              <a:buFontTx/>
              <a:buNone/>
            </a:pPr>
            <a:r>
              <a:rPr lang="es-ES" altLang="es-MX" sz="2000" u="none" dirty="0">
                <a:latin typeface="Times New Roman" panose="02020603050405020304" pitchFamily="18" charset="0"/>
                <a:cs typeface="Times New Roman" panose="02020603050405020304" pitchFamily="18" charset="0"/>
              </a:rPr>
              <a:t>El concepto de proceso reversible  nos permite reconocer, evaluar y reducir las irreversibilidades en procesos reales.</a:t>
            </a:r>
            <a:r>
              <a:rPr lang="es-ES" altLang="es-MX" sz="2000" u="none" dirty="0">
                <a:solidFill>
                  <a:srgbClr val="00FF00"/>
                </a:solidFill>
                <a:latin typeface="Times New Roman" panose="02020603050405020304" pitchFamily="18" charset="0"/>
                <a:cs typeface="Times New Roman" panose="02020603050405020304" pitchFamily="18" charset="0"/>
              </a:rPr>
              <a:t> </a:t>
            </a:r>
          </a:p>
        </p:txBody>
      </p:sp>
      <p:pic>
        <p:nvPicPr>
          <p:cNvPr id="66565" name="Picture 2" descr="TEMAS SELECTOS DE FISICOQUÍMICA - ppt descargar">
            <a:extLst>
              <a:ext uri="{FF2B5EF4-FFF2-40B4-BE49-F238E27FC236}">
                <a16:creationId xmlns:a16="http://schemas.microsoft.com/office/drawing/2014/main" id="{C8EF1AB9-02C7-454C-BC4A-62315651483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8617" t="19971" r="59019" b="5579"/>
          <a:stretch/>
        </p:blipFill>
        <p:spPr bwMode="auto">
          <a:xfrm>
            <a:off x="582977" y="2489526"/>
            <a:ext cx="2406803" cy="415367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3226570" y="2834037"/>
            <a:ext cx="8258409" cy="3046988"/>
          </a:xfrm>
          <a:prstGeom prst="rect">
            <a:avLst/>
          </a:prstGeom>
          <a:noFill/>
          <a:ln>
            <a:solidFill>
              <a:schemeClr val="tx1"/>
            </a:solidFill>
          </a:ln>
        </p:spPr>
        <p:txBody>
          <a:bodyPr wrap="square" rtlCol="0">
            <a:spAutoFit/>
          </a:bodyPr>
          <a:lstStyle/>
          <a:p>
            <a:pPr algn="just"/>
            <a:r>
              <a:rPr lang="es-MX" sz="2400" b="1" dirty="0">
                <a:latin typeface="Times New Roman" panose="02020603050405020304" pitchFamily="18" charset="0"/>
                <a:cs typeface="Times New Roman" panose="02020603050405020304" pitchFamily="18" charset="0"/>
              </a:rPr>
              <a:t>En un proceso reversible, el sistema cambia de tal forma que el sistema y su entorno pueden ser restablecidos a su estado original invirtiendo el proceso, lo cual es imposible</a:t>
            </a:r>
          </a:p>
          <a:p>
            <a:pPr algn="just"/>
            <a:endParaRPr lang="es-MX" sz="2400" b="1" dirty="0">
              <a:latin typeface="Times New Roman" panose="02020603050405020304" pitchFamily="18" charset="0"/>
              <a:cs typeface="Times New Roman" panose="02020603050405020304" pitchFamily="18" charset="0"/>
            </a:endParaRPr>
          </a:p>
          <a:p>
            <a:pPr algn="just"/>
            <a:endParaRPr lang="es-MX" sz="2400" b="1" dirty="0">
              <a:latin typeface="Times New Roman" panose="02020603050405020304" pitchFamily="18" charset="0"/>
              <a:cs typeface="Times New Roman" panose="02020603050405020304" pitchFamily="18" charset="0"/>
            </a:endParaRPr>
          </a:p>
          <a:p>
            <a:pPr algn="just"/>
            <a:endParaRPr lang="es-MX" sz="2400" b="1" dirty="0">
              <a:latin typeface="Times New Roman" panose="02020603050405020304" pitchFamily="18" charset="0"/>
              <a:cs typeface="Times New Roman" panose="02020603050405020304" pitchFamily="18" charset="0"/>
            </a:endParaRPr>
          </a:p>
          <a:p>
            <a:pPr algn="just"/>
            <a:r>
              <a:rPr lang="es-MX" sz="2400" b="1" dirty="0">
                <a:latin typeface="Times New Roman" panose="02020603050405020304" pitchFamily="18" charset="0"/>
                <a:cs typeface="Times New Roman" panose="02020603050405020304" pitchFamily="18" charset="0"/>
              </a:rPr>
              <a:t>En un proceso reversible los cambios son infinitesimalmente pequeños</a:t>
            </a:r>
          </a:p>
        </p:txBody>
      </p:sp>
      <p:sp>
        <p:nvSpPr>
          <p:cNvPr id="3" name="CuadroTexto 2"/>
          <p:cNvSpPr txBox="1"/>
          <p:nvPr/>
        </p:nvSpPr>
        <p:spPr>
          <a:xfrm>
            <a:off x="4961212" y="2048499"/>
            <a:ext cx="4467890" cy="523220"/>
          </a:xfrm>
          <a:prstGeom prst="rect">
            <a:avLst/>
          </a:prstGeom>
          <a:noFill/>
          <a:ln>
            <a:solidFill>
              <a:schemeClr val="tx1"/>
            </a:solidFill>
          </a:ln>
        </p:spPr>
        <p:txBody>
          <a:bodyPr wrap="none" rtlCol="0">
            <a:spAutoFit/>
          </a:bodyPr>
          <a:lstStyle/>
          <a:p>
            <a:r>
              <a:rPr lang="es-MX" sz="2800" dirty="0">
                <a:latin typeface="Times New Roman" panose="02020603050405020304" pitchFamily="18" charset="0"/>
                <a:cs typeface="Times New Roman" panose="02020603050405020304" pitchFamily="18" charset="0"/>
              </a:rPr>
              <a:t>PROCESOS REVERSIBLES</a:t>
            </a:r>
          </a:p>
        </p:txBody>
      </p:sp>
    </p:spTree>
    <p:extLst>
      <p:ext uri="{BB962C8B-B14F-4D97-AF65-F5344CB8AC3E}">
        <p14:creationId xmlns:p14="http://schemas.microsoft.com/office/powerpoint/2010/main" val="38104241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a:extLst>
              <a:ext uri="{FF2B5EF4-FFF2-40B4-BE49-F238E27FC236}">
                <a16:creationId xmlns:a16="http://schemas.microsoft.com/office/drawing/2014/main" id="{C843904B-1325-4E79-92EA-6E88F2009782}"/>
              </a:ext>
            </a:extLst>
          </p:cNvPr>
          <p:cNvSpPr>
            <a:spLocks noGrp="1" noChangeArrowheads="1"/>
          </p:cNvSpPr>
          <p:nvPr>
            <p:ph type="title" idx="4294967295"/>
          </p:nvPr>
        </p:nvSpPr>
        <p:spPr>
          <a:xfrm>
            <a:off x="3431704" y="116632"/>
            <a:ext cx="4968875" cy="692150"/>
          </a:xfrm>
          <a:solidFill>
            <a:schemeClr val="accent5">
              <a:lumMod val="90000"/>
            </a:schemeClr>
          </a:solidFill>
          <a:ln>
            <a:solidFill>
              <a:schemeClr val="accent2"/>
            </a:solidFill>
            <a:miter lim="800000"/>
            <a:headEnd/>
            <a:tailEnd/>
          </a:ln>
        </p:spPr>
        <p:txBody>
          <a:bodyPr/>
          <a:lstStyle/>
          <a:p>
            <a:pPr eaLnBrk="1" hangingPunct="1">
              <a:defRPr/>
            </a:pPr>
            <a:r>
              <a:rPr lang="es-ES" altLang="es-MX" sz="2400" b="1" dirty="0">
                <a:solidFill>
                  <a:schemeClr val="accent2"/>
                </a:solidFill>
                <a:latin typeface="Albertus Medium" pitchFamily="34" charset="0"/>
              </a:rPr>
              <a:t>PROCESOS TERMODINAMICOS</a:t>
            </a:r>
            <a:endParaRPr lang="es-ES" altLang="es-MX" sz="500" b="1" dirty="0">
              <a:solidFill>
                <a:schemeClr val="accent2"/>
              </a:solidFill>
              <a:latin typeface="Albertus Medium" pitchFamily="34" charset="0"/>
            </a:endParaRPr>
          </a:p>
        </p:txBody>
      </p:sp>
      <p:sp>
        <p:nvSpPr>
          <p:cNvPr id="66563" name="Text Box 7">
            <a:extLst>
              <a:ext uri="{FF2B5EF4-FFF2-40B4-BE49-F238E27FC236}">
                <a16:creationId xmlns:a16="http://schemas.microsoft.com/office/drawing/2014/main" id="{2600032C-195E-4CC9-B41B-9F31CB4F37CB}"/>
              </a:ext>
            </a:extLst>
          </p:cNvPr>
          <p:cNvSpPr txBox="1">
            <a:spLocks noChangeArrowheads="1"/>
          </p:cNvSpPr>
          <p:nvPr/>
        </p:nvSpPr>
        <p:spPr bwMode="auto">
          <a:xfrm>
            <a:off x="253213" y="2047812"/>
            <a:ext cx="5962652" cy="4247317"/>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1800" b="1" u="none" dirty="0">
                <a:latin typeface="Times New Roman" panose="02020603050405020304" pitchFamily="18" charset="0"/>
                <a:cs typeface="Times New Roman" panose="02020603050405020304" pitchFamily="18" charset="0"/>
              </a:rPr>
              <a:t>Proceso termodinámico </a:t>
            </a:r>
            <a:r>
              <a:rPr lang="es-ES" altLang="es-MX" sz="1800" b="1" i="1" dirty="0">
                <a:solidFill>
                  <a:srgbClr val="FF0000"/>
                </a:solidFill>
                <a:latin typeface="Times New Roman" panose="02020603050405020304" pitchFamily="18" charset="0"/>
                <a:cs typeface="Times New Roman" panose="02020603050405020304" pitchFamily="18" charset="0"/>
              </a:rPr>
              <a:t>reversible</a:t>
            </a:r>
            <a:r>
              <a:rPr lang="es-ES" altLang="es-MX" sz="1800" b="1" i="1" dirty="0">
                <a:latin typeface="Times New Roman" panose="02020603050405020304" pitchFamily="18" charset="0"/>
                <a:cs typeface="Times New Roman" panose="02020603050405020304" pitchFamily="18" charset="0"/>
              </a:rPr>
              <a:t> (</a:t>
            </a:r>
            <a:r>
              <a:rPr lang="es-ES" altLang="es-MX" sz="1800" b="1" dirty="0">
                <a:solidFill>
                  <a:srgbClr val="FF0000"/>
                </a:solidFill>
                <a:latin typeface="Times New Roman" panose="02020603050405020304" pitchFamily="18" charset="0"/>
                <a:cs typeface="Times New Roman" panose="02020603050405020304" pitchFamily="18" charset="0"/>
              </a:rPr>
              <a:t>no naturales</a:t>
            </a:r>
            <a:r>
              <a:rPr lang="es-ES" altLang="es-MX" sz="1800" b="1" i="1" dirty="0">
                <a:latin typeface="Times New Roman" panose="02020603050405020304" pitchFamily="18" charset="0"/>
                <a:cs typeface="Times New Roman" panose="02020603050405020304" pitchFamily="18" charset="0"/>
              </a:rPr>
              <a:t>)</a:t>
            </a: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1800" u="none" dirty="0">
                <a:latin typeface="Times New Roman" panose="02020603050405020304" pitchFamily="18" charset="0"/>
                <a:cs typeface="Times New Roman" panose="02020603050405020304" pitchFamily="18" charset="0"/>
              </a:rPr>
              <a:t>Los procesos que inician en un </a:t>
            </a:r>
            <a:r>
              <a:rPr lang="es-MX" altLang="es-MX" sz="1800" b="1" u="none" dirty="0">
                <a:latin typeface="Times New Roman" panose="02020603050405020304" pitchFamily="18" charset="0"/>
                <a:cs typeface="Times New Roman" panose="02020603050405020304" pitchFamily="18" charset="0"/>
              </a:rPr>
              <a:t>estado estable de equilibrio y proceden hacia otro estado estable del equilibrio, </a:t>
            </a:r>
            <a:r>
              <a:rPr lang="es-MX" altLang="es-MX" sz="1800" b="1" u="sng" dirty="0">
                <a:solidFill>
                  <a:srgbClr val="FF0000"/>
                </a:solidFill>
                <a:latin typeface="Times New Roman" panose="02020603050405020304" pitchFamily="18" charset="0"/>
                <a:cs typeface="Times New Roman" panose="02020603050405020304" pitchFamily="18" charset="0"/>
              </a:rPr>
              <a:t>sin dejar el estado de equilibrio</a:t>
            </a:r>
            <a:r>
              <a:rPr lang="es-MX" altLang="es-MX" sz="1800" b="1" u="none" dirty="0">
                <a:latin typeface="Times New Roman" panose="02020603050405020304" pitchFamily="18" charset="0"/>
                <a:cs typeface="Times New Roman" panose="02020603050405020304" pitchFamily="18" charset="0"/>
              </a:rPr>
              <a:t> (imposible!!!). ¡Esto es cambiar sin cambiar o disminuir la entropía !imposible!</a:t>
            </a:r>
          </a:p>
          <a:p>
            <a:pPr algn="just" eaLnBrk="1" hangingPunct="1">
              <a:spcBef>
                <a:spcPct val="0"/>
              </a:spcBef>
              <a:buFontTx/>
              <a:buNone/>
            </a:pPr>
            <a:endParaRPr lang="es-MX" altLang="es-MX" sz="1800" b="1" u="none" dirty="0">
              <a:solidFill>
                <a:srgbClr val="FF0000"/>
              </a:solidFill>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1800" u="none" dirty="0">
                <a:latin typeface="Times New Roman" panose="02020603050405020304" pitchFamily="18" charset="0"/>
                <a:cs typeface="Times New Roman" panose="02020603050405020304" pitchFamily="18" charset="0"/>
              </a:rPr>
              <a:t>Cambio de un estado inicial estable a un estado final también estable, pasando por una </a:t>
            </a:r>
            <a:r>
              <a:rPr lang="es-ES" altLang="es-MX" sz="1800" b="1" i="1" u="sng" dirty="0">
                <a:solidFill>
                  <a:srgbClr val="FF0000"/>
                </a:solidFill>
                <a:latin typeface="Times New Roman" panose="02020603050405020304" pitchFamily="18" charset="0"/>
                <a:cs typeface="Times New Roman" panose="02020603050405020304" pitchFamily="18" charset="0"/>
              </a:rPr>
              <a:t>secuencia continua infinitesimal de estados de equilibrio</a:t>
            </a:r>
            <a:r>
              <a:rPr lang="es-ES" altLang="es-MX" sz="1800" u="none" dirty="0">
                <a:latin typeface="Times New Roman" panose="02020603050405020304" pitchFamily="18" charset="0"/>
                <a:cs typeface="Times New Roman" panose="02020603050405020304" pitchFamily="18" charset="0"/>
              </a:rPr>
              <a:t>. </a:t>
            </a:r>
          </a:p>
          <a:p>
            <a:pPr algn="just" eaLnBrk="1" hangingPunct="1">
              <a:spcBef>
                <a:spcPct val="0"/>
              </a:spcBef>
              <a:buFontTx/>
              <a:buNone/>
            </a:pPr>
            <a:endParaRPr lang="es-ES" altLang="es-MX" sz="1800" b="1"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ES" altLang="es-MX" sz="1800" b="1"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1800" b="1" dirty="0">
                <a:latin typeface="Times New Roman" panose="02020603050405020304" pitchFamily="18" charset="0"/>
                <a:cs typeface="Times New Roman" panose="02020603050405020304" pitchFamily="18" charset="0"/>
              </a:rPr>
              <a:t>En la naturaleza no existen procesos perfectamente reversibles, se emplean sólo como modelos termodinámicos</a:t>
            </a:r>
            <a:r>
              <a:rPr lang="es-ES" altLang="es-MX" sz="1600" dirty="0"/>
              <a:t>.</a:t>
            </a:r>
          </a:p>
        </p:txBody>
      </p:sp>
      <p:sp>
        <p:nvSpPr>
          <p:cNvPr id="66564" name="Rectangle 8">
            <a:extLst>
              <a:ext uri="{FF2B5EF4-FFF2-40B4-BE49-F238E27FC236}">
                <a16:creationId xmlns:a16="http://schemas.microsoft.com/office/drawing/2014/main" id="{4865E2DE-1680-4D54-8B27-FCD09DF2127A}"/>
              </a:ext>
            </a:extLst>
          </p:cNvPr>
          <p:cNvSpPr>
            <a:spLocks noChangeArrowheads="1"/>
          </p:cNvSpPr>
          <p:nvPr/>
        </p:nvSpPr>
        <p:spPr bwMode="auto">
          <a:xfrm>
            <a:off x="263352" y="1043548"/>
            <a:ext cx="11521280" cy="646331"/>
          </a:xfrm>
          <a:prstGeom prst="rect">
            <a:avLst/>
          </a:prstGeom>
          <a:solidFill>
            <a:srgbClr val="FFFF99"/>
          </a:solidFill>
          <a:ln w="9525">
            <a:solidFill>
              <a:srgbClr val="000000"/>
            </a:solidFill>
            <a:miter lim="800000"/>
            <a:headEnd/>
            <a:tailEnd/>
          </a:ln>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ES" altLang="es-MX" sz="1800" u="none" dirty="0">
                <a:latin typeface="Times New Roman" panose="02020603050405020304" pitchFamily="18" charset="0"/>
                <a:cs typeface="Times New Roman" panose="02020603050405020304" pitchFamily="18" charset="0"/>
              </a:rPr>
              <a:t>Los procesos pueden clasificarse en </a:t>
            </a:r>
            <a:r>
              <a:rPr lang="es-ES" altLang="es-MX" sz="1800" i="1" dirty="0">
                <a:solidFill>
                  <a:srgbClr val="CC0000"/>
                </a:solidFill>
                <a:latin typeface="Times New Roman" panose="02020603050405020304" pitchFamily="18" charset="0"/>
                <a:cs typeface="Times New Roman" panose="02020603050405020304" pitchFamily="18" charset="0"/>
              </a:rPr>
              <a:t>reversibles e irreversibles</a:t>
            </a:r>
            <a:r>
              <a:rPr lang="es-ES" altLang="es-MX" sz="1800" dirty="0">
                <a:latin typeface="Times New Roman" panose="02020603050405020304" pitchFamily="18" charset="0"/>
                <a:cs typeface="Times New Roman" panose="02020603050405020304" pitchFamily="18" charset="0"/>
              </a:rPr>
              <a:t>.</a:t>
            </a:r>
            <a:r>
              <a:rPr lang="es-ES" altLang="es-MX" sz="1800" u="none" dirty="0">
                <a:latin typeface="Times New Roman" panose="02020603050405020304" pitchFamily="18" charset="0"/>
                <a:cs typeface="Times New Roman" panose="02020603050405020304" pitchFamily="18" charset="0"/>
              </a:rPr>
              <a:t> </a:t>
            </a:r>
          </a:p>
          <a:p>
            <a:pPr>
              <a:spcBef>
                <a:spcPct val="0"/>
              </a:spcBef>
              <a:buFontTx/>
              <a:buNone/>
            </a:pPr>
            <a:r>
              <a:rPr lang="es-ES" altLang="es-MX" sz="1800" u="none" dirty="0">
                <a:latin typeface="Times New Roman" panose="02020603050405020304" pitchFamily="18" charset="0"/>
                <a:cs typeface="Times New Roman" panose="02020603050405020304" pitchFamily="18" charset="0"/>
              </a:rPr>
              <a:t>El concepto de proceso reversible  nos permite reconocer, evaluar y reducir las  irreversibilidades en procesos reales.</a:t>
            </a:r>
            <a:r>
              <a:rPr lang="es-ES" altLang="es-MX" sz="1800" u="none" dirty="0">
                <a:solidFill>
                  <a:srgbClr val="00FF00"/>
                </a:solidFill>
                <a:latin typeface="Times New Roman" panose="02020603050405020304" pitchFamily="18" charset="0"/>
                <a:cs typeface="Times New Roman" panose="02020603050405020304" pitchFamily="18" charset="0"/>
              </a:rPr>
              <a:t> </a:t>
            </a:r>
          </a:p>
        </p:txBody>
      </p:sp>
      <p:pic>
        <p:nvPicPr>
          <p:cNvPr id="66565" name="Picture 2" descr="TEMAS SELECTOS DE FISICOQUÍMICA - ppt descargar">
            <a:extLst>
              <a:ext uri="{FF2B5EF4-FFF2-40B4-BE49-F238E27FC236}">
                <a16:creationId xmlns:a16="http://schemas.microsoft.com/office/drawing/2014/main" id="{C8EF1AB9-02C7-454C-BC4A-62315651483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287784" y="2047812"/>
            <a:ext cx="5496848" cy="424731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8855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31581E6-6F62-4C80-B02E-386E3F24C2BA}"/>
              </a:ext>
            </a:extLst>
          </p:cNvPr>
          <p:cNvSpPr/>
          <p:nvPr/>
        </p:nvSpPr>
        <p:spPr>
          <a:xfrm>
            <a:off x="390418" y="526950"/>
            <a:ext cx="11527604" cy="5632311"/>
          </a:xfrm>
          <a:prstGeom prst="rect">
            <a:avLst/>
          </a:prstGeom>
          <a:solidFill>
            <a:schemeClr val="bg1"/>
          </a:solidFill>
        </p:spPr>
        <p:txBody>
          <a:bodyPr wrap="square">
            <a:spAutoFit/>
          </a:bodyPr>
          <a:lstStyle/>
          <a:p>
            <a:pPr algn="just"/>
            <a:r>
              <a:rPr lang="es-MX" sz="2400" u="none" dirty="0">
                <a:latin typeface="Times New Roman" panose="02020603050405020304" pitchFamily="18" charset="0"/>
                <a:cs typeface="Times New Roman" panose="02020603050405020304" pitchFamily="18" charset="0"/>
              </a:rPr>
              <a:t>Los procesos naturales proceden u ocurren a un ritmo o velocidad finita y </a:t>
            </a:r>
            <a:r>
              <a:rPr lang="es-MX" sz="2400" b="1" u="none" dirty="0">
                <a:solidFill>
                  <a:srgbClr val="FF0000"/>
                </a:solidFill>
                <a:latin typeface="Times New Roman" panose="02020603050405020304" pitchFamily="18" charset="0"/>
                <a:cs typeface="Times New Roman" panose="02020603050405020304" pitchFamily="18" charset="0"/>
              </a:rPr>
              <a:t>son irreversibles</a:t>
            </a:r>
            <a:r>
              <a:rPr lang="es-MX" sz="2400" u="none" dirty="0">
                <a:latin typeface="Times New Roman" panose="02020603050405020304" pitchFamily="18" charset="0"/>
                <a:cs typeface="Times New Roman" panose="02020603050405020304" pitchFamily="18" charset="0"/>
              </a:rPr>
              <a:t> bajo un conjunto de condiciones dadas; es decir, </a:t>
            </a:r>
            <a:r>
              <a:rPr lang="es-MX" sz="2400" i="1" u="sng" dirty="0">
                <a:solidFill>
                  <a:srgbClr val="FF0000"/>
                </a:solidFill>
                <a:latin typeface="Times New Roman" panose="02020603050405020304" pitchFamily="18" charset="0"/>
                <a:cs typeface="Times New Roman" panose="02020603050405020304" pitchFamily="18" charset="0"/>
              </a:rPr>
              <a:t>solo ocurrirán en un sentido, hacia la disminución de su estado energético</a:t>
            </a:r>
            <a:r>
              <a:rPr lang="es-MX" sz="2400" u="none" dirty="0">
                <a:latin typeface="Times New Roman" panose="02020603050405020304" pitchFamily="18" charset="0"/>
                <a:cs typeface="Times New Roman" panose="02020603050405020304" pitchFamily="18" charset="0"/>
              </a:rPr>
              <a:t>.</a:t>
            </a:r>
          </a:p>
          <a:p>
            <a:pPr algn="just"/>
            <a:r>
              <a:rPr lang="es-MX" sz="2400" u="none" dirty="0">
                <a:latin typeface="Times New Roman" panose="02020603050405020304" pitchFamily="18" charset="0"/>
                <a:cs typeface="Times New Roman" panose="02020603050405020304" pitchFamily="18" charset="0"/>
              </a:rPr>
              <a:t> </a:t>
            </a:r>
          </a:p>
          <a:p>
            <a:pPr algn="just"/>
            <a:r>
              <a:rPr lang="es-MX" sz="2400" u="none" dirty="0">
                <a:latin typeface="Times New Roman" panose="02020603050405020304" pitchFamily="18" charset="0"/>
                <a:cs typeface="Times New Roman" panose="02020603050405020304" pitchFamily="18" charset="0"/>
              </a:rPr>
              <a:t>Aquí encontramos un problema en la aplicación de la termodinámica: </a:t>
            </a:r>
            <a:r>
              <a:rPr lang="es-MX" sz="2400" b="1" i="1" u="none" dirty="0">
                <a:latin typeface="Times New Roman" panose="02020603050405020304" pitchFamily="18" charset="0"/>
                <a:cs typeface="Times New Roman" panose="02020603050405020304" pitchFamily="18" charset="0"/>
              </a:rPr>
              <a:t>sí una reacción está ocurriendo, </a:t>
            </a:r>
            <a:r>
              <a:rPr lang="es-MX" sz="2400" b="1" i="1" u="none" dirty="0">
                <a:solidFill>
                  <a:srgbClr val="FF0000"/>
                </a:solidFill>
                <a:latin typeface="Times New Roman" panose="02020603050405020304" pitchFamily="18" charset="0"/>
                <a:cs typeface="Times New Roman" panose="02020603050405020304" pitchFamily="18" charset="0"/>
              </a:rPr>
              <a:t>entonces el sistema está fuera de equilibrio y el análisis termodinámico no puede se aplicado</a:t>
            </a:r>
            <a:r>
              <a:rPr lang="es-MX" sz="2400" u="none" dirty="0">
                <a:latin typeface="Times New Roman" panose="02020603050405020304" pitchFamily="18" charset="0"/>
                <a:cs typeface="Times New Roman" panose="02020603050405020304" pitchFamily="18" charset="0"/>
              </a:rPr>
              <a:t>. </a:t>
            </a:r>
          </a:p>
          <a:p>
            <a:pPr algn="just"/>
            <a:endParaRPr lang="es-MX" sz="2400" u="none" dirty="0">
              <a:latin typeface="Times New Roman" panose="02020603050405020304" pitchFamily="18" charset="0"/>
              <a:cs typeface="Times New Roman" panose="02020603050405020304" pitchFamily="18" charset="0"/>
            </a:endParaRPr>
          </a:p>
          <a:p>
            <a:pPr algn="just"/>
            <a:r>
              <a:rPr lang="es-MX" sz="2400" u="none" dirty="0">
                <a:latin typeface="Times New Roman" panose="02020603050405020304" pitchFamily="18" charset="0"/>
                <a:cs typeface="Times New Roman" panose="02020603050405020304" pitchFamily="18" charset="0"/>
              </a:rPr>
              <a:t>Esta es una de las paradojas en la termodinámica. Esta limitación puede  parecer a primera vista </a:t>
            </a:r>
            <a:r>
              <a:rPr lang="es-MX" sz="2400" b="1" i="1" dirty="0">
                <a:latin typeface="Times New Roman" panose="02020603050405020304" pitchFamily="18" charset="0"/>
                <a:cs typeface="Times New Roman" panose="02020603050405020304" pitchFamily="18" charset="0"/>
              </a:rPr>
              <a:t>fatal</a:t>
            </a:r>
            <a:r>
              <a:rPr lang="es-MX" sz="2400" u="none" dirty="0">
                <a:latin typeface="Times New Roman" panose="02020603050405020304" pitchFamily="18" charset="0"/>
                <a:cs typeface="Times New Roman" panose="02020603050405020304" pitchFamily="18" charset="0"/>
              </a:rPr>
              <a:t>, pero se le evita o saca la vuelta  </a:t>
            </a:r>
            <a:r>
              <a:rPr lang="es-MX" sz="2400" b="1" i="1" u="sng" dirty="0">
                <a:latin typeface="Times New Roman" panose="02020603050405020304" pitchFamily="18" charset="0"/>
                <a:cs typeface="Times New Roman" panose="02020603050405020304" pitchFamily="18" charset="0"/>
              </a:rPr>
              <a:t>imaginando una comparable reacción reversible</a:t>
            </a:r>
            <a:r>
              <a:rPr lang="es-MX" sz="2400" u="none" dirty="0">
                <a:latin typeface="Times New Roman" panose="02020603050405020304" pitchFamily="18" charset="0"/>
                <a:cs typeface="Times New Roman" panose="02020603050405020304" pitchFamily="18" charset="0"/>
              </a:rPr>
              <a:t>. </a:t>
            </a:r>
          </a:p>
          <a:p>
            <a:pPr algn="just"/>
            <a:endParaRPr lang="es-MX" sz="2400" u="none" dirty="0">
              <a:latin typeface="Times New Roman" panose="02020603050405020304" pitchFamily="18" charset="0"/>
              <a:cs typeface="Times New Roman" panose="02020603050405020304" pitchFamily="18" charset="0"/>
            </a:endParaRPr>
          </a:p>
          <a:p>
            <a:pPr algn="just"/>
            <a:r>
              <a:rPr lang="es-MX" sz="2400" u="none" dirty="0">
                <a:latin typeface="Times New Roman" panose="02020603050405020304" pitchFamily="18" charset="0"/>
                <a:cs typeface="Times New Roman" panose="02020603050405020304" pitchFamily="18" charset="0"/>
              </a:rPr>
              <a:t>Un proceso </a:t>
            </a:r>
            <a:r>
              <a:rPr lang="es-MX" sz="2400" u="none" dirty="0">
                <a:solidFill>
                  <a:srgbClr val="FF0000"/>
                </a:solidFill>
                <a:latin typeface="Times New Roman" panose="02020603050405020304" pitchFamily="18" charset="0"/>
                <a:cs typeface="Times New Roman" panose="02020603050405020304" pitchFamily="18" charset="0"/>
              </a:rPr>
              <a:t>“</a:t>
            </a:r>
            <a:r>
              <a:rPr lang="es-MX" sz="2400" b="1" i="1" u="none" dirty="0">
                <a:solidFill>
                  <a:srgbClr val="FF0000"/>
                </a:solidFill>
                <a:latin typeface="Times New Roman" panose="02020603050405020304" pitchFamily="18" charset="0"/>
                <a:cs typeface="Times New Roman" panose="02020603050405020304" pitchFamily="18" charset="0"/>
              </a:rPr>
              <a:t>reversible” </a:t>
            </a:r>
            <a:r>
              <a:rPr lang="es-MX" sz="2400" u="none" dirty="0">
                <a:latin typeface="Times New Roman" panose="02020603050405020304" pitchFamily="18" charset="0"/>
                <a:cs typeface="Times New Roman" panose="02020603050405020304" pitchFamily="18" charset="0"/>
              </a:rPr>
              <a:t>es </a:t>
            </a:r>
            <a:r>
              <a:rPr lang="es-MX" sz="2400" b="1" i="1" u="none" dirty="0">
                <a:solidFill>
                  <a:srgbClr val="FF0000"/>
                </a:solidFill>
                <a:latin typeface="Times New Roman" panose="02020603050405020304" pitchFamily="18" charset="0"/>
                <a:cs typeface="Times New Roman" panose="02020603050405020304" pitchFamily="18" charset="0"/>
              </a:rPr>
              <a:t>idealizado</a:t>
            </a:r>
            <a:r>
              <a:rPr lang="es-MX" sz="2400" u="none" dirty="0">
                <a:latin typeface="Times New Roman" panose="02020603050405020304" pitchFamily="18" charset="0"/>
                <a:cs typeface="Times New Roman" panose="02020603050405020304" pitchFamily="18" charset="0"/>
              </a:rPr>
              <a:t>  de tal forma que </a:t>
            </a:r>
            <a:r>
              <a:rPr lang="es-MX" sz="2400" i="1" u="none" dirty="0">
                <a:solidFill>
                  <a:srgbClr val="FF0000"/>
                </a:solidFill>
                <a:latin typeface="Times New Roman" panose="02020603050405020304" pitchFamily="18" charset="0"/>
                <a:cs typeface="Times New Roman" panose="02020603050405020304" pitchFamily="18" charset="0"/>
              </a:rPr>
              <a:t>la reacción avanza en etapas “suficientemente pequeñas” </a:t>
            </a:r>
            <a:r>
              <a:rPr lang="es-MX" sz="2400" u="sng" dirty="0">
                <a:latin typeface="Times New Roman" panose="02020603050405020304" pitchFamily="18" charset="0"/>
                <a:cs typeface="Times New Roman" panose="02020603050405020304" pitchFamily="18" charset="0"/>
              </a:rPr>
              <a:t>(diferenciales de cambio)</a:t>
            </a:r>
            <a:r>
              <a:rPr lang="es-MX" sz="2400" i="1" u="none" dirty="0">
                <a:solidFill>
                  <a:srgbClr val="FF0000"/>
                </a:solidFill>
                <a:latin typeface="Times New Roman" panose="02020603050405020304" pitchFamily="18" charset="0"/>
                <a:cs typeface="Times New Roman" panose="02020603050405020304" pitchFamily="18" charset="0"/>
              </a:rPr>
              <a:t> que hacen que en cualquier momento dado </a:t>
            </a:r>
            <a:r>
              <a:rPr lang="es-MX" sz="2400" i="1" dirty="0">
                <a:solidFill>
                  <a:srgbClr val="FF0000"/>
                </a:solidFill>
                <a:latin typeface="Times New Roman" panose="02020603050405020304" pitchFamily="18" charset="0"/>
                <a:cs typeface="Times New Roman" panose="02020603050405020304" pitchFamily="18" charset="0"/>
              </a:rPr>
              <a:t>el proceso está en equilibrio</a:t>
            </a:r>
            <a:r>
              <a:rPr lang="es-MX" sz="2400" b="1" u="none" dirty="0">
                <a:solidFill>
                  <a:srgbClr val="FF0000"/>
                </a:solidFill>
                <a:latin typeface="Times New Roman" panose="02020603050405020304" pitchFamily="18" charset="0"/>
                <a:cs typeface="Times New Roman" panose="02020603050405020304" pitchFamily="18" charset="0"/>
              </a:rPr>
              <a:t>  </a:t>
            </a:r>
            <a:r>
              <a:rPr lang="es-MX" sz="2400" u="none" dirty="0">
                <a:latin typeface="Times New Roman" panose="02020603050405020304" pitchFamily="18" charset="0"/>
                <a:cs typeface="Times New Roman" panose="02020603050405020304" pitchFamily="18" charset="0"/>
              </a:rPr>
              <a:t>(permitiendo así la aplicación de la termodinámica).</a:t>
            </a:r>
          </a:p>
        </p:txBody>
      </p:sp>
    </p:spTree>
    <p:extLst>
      <p:ext uri="{BB962C8B-B14F-4D97-AF65-F5344CB8AC3E}">
        <p14:creationId xmlns:p14="http://schemas.microsoft.com/office/powerpoint/2010/main" val="20982953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6">
            <a:extLst>
              <a:ext uri="{FF2B5EF4-FFF2-40B4-BE49-F238E27FC236}">
                <a16:creationId xmlns:a16="http://schemas.microsoft.com/office/drawing/2014/main" id="{838BABD9-20DF-43E1-AB38-82A108F5A9BB}"/>
              </a:ext>
            </a:extLst>
          </p:cNvPr>
          <p:cNvSpPr txBox="1">
            <a:spLocks noChangeArrowheads="1"/>
          </p:cNvSpPr>
          <p:nvPr/>
        </p:nvSpPr>
        <p:spPr bwMode="auto">
          <a:xfrm>
            <a:off x="282388" y="274899"/>
            <a:ext cx="11645153" cy="6247864"/>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2000" u="none" dirty="0">
                <a:latin typeface="Times New Roman" panose="02020603050405020304" pitchFamily="18" charset="0"/>
                <a:cs typeface="Times New Roman" panose="02020603050405020304" pitchFamily="18" charset="0"/>
              </a:rPr>
              <a:t>Se reconocen dos tipos </a:t>
            </a:r>
            <a:r>
              <a:rPr lang="es-ES" altLang="es-MX" sz="2000" b="1" u="sng" dirty="0">
                <a:latin typeface="Times New Roman" panose="02020603050405020304" pitchFamily="18" charset="0"/>
                <a:cs typeface="Times New Roman" panose="02020603050405020304" pitchFamily="18" charset="0"/>
              </a:rPr>
              <a:t>extremos</a:t>
            </a:r>
            <a:r>
              <a:rPr lang="es-ES" altLang="es-MX" sz="2000" u="none" dirty="0">
                <a:latin typeface="Times New Roman" panose="02020603050405020304" pitchFamily="18" charset="0"/>
                <a:cs typeface="Times New Roman" panose="02020603050405020304" pitchFamily="18" charset="0"/>
              </a:rPr>
              <a:t> de procesos termodinámicos:</a:t>
            </a:r>
          </a:p>
          <a:p>
            <a:pPr eaLnBrk="1" hangingPunct="1">
              <a:spcBef>
                <a:spcPct val="0"/>
              </a:spcBef>
              <a:buFontTx/>
              <a:buNone/>
            </a:pPr>
            <a:endParaRPr lang="es-ES" altLang="es-MX" sz="2000"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ES" altLang="es-MX" sz="2000" b="1" u="none" dirty="0">
                <a:solidFill>
                  <a:srgbClr val="FF0000"/>
                </a:solidFill>
                <a:latin typeface="Times New Roman" panose="02020603050405020304" pitchFamily="18" charset="0"/>
                <a:cs typeface="Times New Roman" panose="02020603050405020304" pitchFamily="18" charset="0"/>
              </a:rPr>
              <a:t>Proceso termodinámico </a:t>
            </a:r>
            <a:r>
              <a:rPr lang="es-ES" altLang="es-MX" sz="2000" b="1" i="1" dirty="0">
                <a:solidFill>
                  <a:srgbClr val="FF0000"/>
                </a:solidFill>
                <a:latin typeface="Times New Roman" panose="02020603050405020304" pitchFamily="18" charset="0"/>
                <a:cs typeface="Times New Roman" panose="02020603050405020304" pitchFamily="18" charset="0"/>
              </a:rPr>
              <a:t>irreversible (o naturales)</a:t>
            </a:r>
          </a:p>
          <a:p>
            <a:pPr algn="just" eaLnBrk="1" hangingPunct="1">
              <a:spcBef>
                <a:spcPct val="0"/>
              </a:spcBef>
              <a:buFontTx/>
              <a:buNone/>
            </a:pPr>
            <a:endParaRPr lang="es-MX" altLang="es-MX" sz="20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2000" u="none" dirty="0">
                <a:latin typeface="Times New Roman" panose="02020603050405020304" pitchFamily="18" charset="0"/>
                <a:cs typeface="Times New Roman" panose="02020603050405020304" pitchFamily="18" charset="0"/>
              </a:rPr>
              <a:t>Un proceso que ocurre en un </a:t>
            </a:r>
            <a:r>
              <a:rPr lang="es-MX" altLang="es-MX" sz="2000" b="1" u="none" dirty="0">
                <a:solidFill>
                  <a:srgbClr val="FF0000"/>
                </a:solidFill>
                <a:latin typeface="Times New Roman" panose="02020603050405020304" pitchFamily="18" charset="0"/>
                <a:cs typeface="Times New Roman" panose="02020603050405020304" pitchFamily="18" charset="0"/>
              </a:rPr>
              <a:t>“</a:t>
            </a:r>
            <a:r>
              <a:rPr lang="es-MX" altLang="es-MX" sz="2000" b="1" i="1" u="none" dirty="0">
                <a:solidFill>
                  <a:srgbClr val="FF0000"/>
                </a:solidFill>
                <a:latin typeface="Times New Roman" panose="02020603050405020304" pitchFamily="18" charset="0"/>
                <a:cs typeface="Times New Roman" panose="02020603050405020304" pitchFamily="18" charset="0"/>
              </a:rPr>
              <a:t>sistema aislado”</a:t>
            </a:r>
            <a:r>
              <a:rPr lang="es-MX" altLang="es-MX" sz="2000" u="none" dirty="0">
                <a:latin typeface="Times New Roman" panose="02020603050405020304" pitchFamily="18" charset="0"/>
                <a:cs typeface="Times New Roman" panose="02020603050405020304" pitchFamily="18" charset="0"/>
              </a:rPr>
              <a:t>; será cambio hacia delante, cuando en el estado del sistema  </a:t>
            </a:r>
            <a:r>
              <a:rPr lang="es-MX" altLang="es-MX" sz="2000" b="1" u="none" dirty="0">
                <a:solidFill>
                  <a:srgbClr val="FF0000"/>
                </a:solidFill>
                <a:latin typeface="Times New Roman" panose="02020603050405020304" pitchFamily="18" charset="0"/>
                <a:cs typeface="Times New Roman" panose="02020603050405020304" pitchFamily="18" charset="0"/>
              </a:rPr>
              <a:t>“</a:t>
            </a:r>
            <a:r>
              <a:rPr lang="es-MX" altLang="es-MX" sz="2000" b="1" i="1" u="none" dirty="0">
                <a:solidFill>
                  <a:srgbClr val="FF0000"/>
                </a:solidFill>
                <a:latin typeface="Times New Roman" panose="02020603050405020304" pitchFamily="18" charset="0"/>
                <a:cs typeface="Times New Roman" panose="02020603050405020304" pitchFamily="18" charset="0"/>
              </a:rPr>
              <a:t>aumenta la entropía”</a:t>
            </a:r>
            <a:r>
              <a:rPr lang="es-MX" altLang="es-MX" sz="2000" u="none" dirty="0">
                <a:latin typeface="Times New Roman" panose="02020603050405020304" pitchFamily="18" charset="0"/>
                <a:cs typeface="Times New Roman" panose="02020603050405020304" pitchFamily="18" charset="0"/>
              </a:rPr>
              <a:t>, entonces para el proceso hacia atrás (el cambio en retroceso hacia el estado inicial) la </a:t>
            </a:r>
            <a:r>
              <a:rPr lang="es-MX" altLang="es-MX" sz="2000" b="1" i="1" u="none" dirty="0">
                <a:solidFill>
                  <a:srgbClr val="FF0000"/>
                </a:solidFill>
                <a:latin typeface="Times New Roman" panose="02020603050405020304" pitchFamily="18" charset="0"/>
                <a:cs typeface="Times New Roman" panose="02020603050405020304" pitchFamily="18" charset="0"/>
              </a:rPr>
              <a:t>entropía disminuiría !</a:t>
            </a:r>
            <a:r>
              <a:rPr lang="es-MX" altLang="es-MX" sz="2000" b="1" i="1" u="sng" dirty="0">
                <a:solidFill>
                  <a:srgbClr val="FF0000"/>
                </a:solidFill>
                <a:latin typeface="Times New Roman" panose="02020603050405020304" pitchFamily="18" charset="0"/>
                <a:cs typeface="Times New Roman" panose="02020603050405020304" pitchFamily="18" charset="0"/>
              </a:rPr>
              <a:t>lo cual es imposible</a:t>
            </a:r>
            <a:r>
              <a:rPr lang="es-MX" altLang="es-MX" sz="2000" b="1" i="1" dirty="0">
                <a:solidFill>
                  <a:srgbClr val="FF0000"/>
                </a:solidFill>
                <a:latin typeface="Times New Roman" panose="02020603050405020304" pitchFamily="18" charset="0"/>
                <a:cs typeface="Times New Roman" panose="02020603050405020304" pitchFamily="18" charset="0"/>
              </a:rPr>
              <a:t>!</a:t>
            </a:r>
            <a:r>
              <a:rPr lang="es-MX" altLang="es-MX" sz="2000" u="none" dirty="0">
                <a:latin typeface="Times New Roman" panose="02020603050405020304" pitchFamily="18" charset="0"/>
                <a:cs typeface="Times New Roman" panose="02020603050405020304" pitchFamily="18" charset="0"/>
              </a:rPr>
              <a:t>. Este proceso en retroceso es imposible para un </a:t>
            </a:r>
            <a:r>
              <a:rPr lang="es-MX" altLang="es-MX" sz="2000" b="1" u="none" dirty="0">
                <a:solidFill>
                  <a:srgbClr val="FF0000"/>
                </a:solidFill>
                <a:latin typeface="Times New Roman" panose="02020603050405020304" pitchFamily="18" charset="0"/>
                <a:cs typeface="Times New Roman" panose="02020603050405020304" pitchFamily="18" charset="0"/>
              </a:rPr>
              <a:t>sistema aislado </a:t>
            </a:r>
            <a:r>
              <a:rPr lang="es-MX" altLang="es-MX" sz="2000" u="none" dirty="0">
                <a:latin typeface="Times New Roman" panose="02020603050405020304" pitchFamily="18" charset="0"/>
                <a:cs typeface="Times New Roman" panose="02020603050405020304" pitchFamily="18" charset="0"/>
              </a:rPr>
              <a:t>(</a:t>
            </a:r>
            <a:r>
              <a:rPr lang="es-MX" altLang="es-MX" sz="2000" i="1" u="none" dirty="0">
                <a:solidFill>
                  <a:srgbClr val="FF0000"/>
                </a:solidFill>
                <a:latin typeface="Times New Roman" panose="02020603050405020304" pitchFamily="18" charset="0"/>
                <a:cs typeface="Times New Roman" panose="02020603050405020304" pitchFamily="18" charset="0"/>
              </a:rPr>
              <a:t>sin intercambio de masa y energía</a:t>
            </a:r>
            <a:r>
              <a:rPr lang="es-MX" altLang="es-MX" sz="2000" u="none" dirty="0">
                <a:latin typeface="Times New Roman" panose="02020603050405020304" pitchFamily="18" charset="0"/>
                <a:cs typeface="Times New Roman" panose="02020603050405020304" pitchFamily="18" charset="0"/>
              </a:rPr>
              <a:t>) y por lo tanto el proceso hacia adelante es en un solo sentido </a:t>
            </a:r>
            <a:r>
              <a:rPr lang="es-MX" altLang="es-MX" sz="2000" b="1" u="none" dirty="0">
                <a:solidFill>
                  <a:srgbClr val="FF0000"/>
                </a:solidFill>
                <a:latin typeface="Times New Roman" panose="02020603050405020304" pitchFamily="18" charset="0"/>
                <a:cs typeface="Times New Roman" panose="02020603050405020304" pitchFamily="18" charset="0"/>
              </a:rPr>
              <a:t>es irreversible</a:t>
            </a:r>
            <a:r>
              <a:rPr lang="es-MX" altLang="es-MX" sz="2000" u="none" dirty="0">
                <a:latin typeface="Times New Roman" panose="02020603050405020304" pitchFamily="18" charset="0"/>
                <a:cs typeface="Times New Roman" panose="02020603050405020304" pitchFamily="18" charset="0"/>
              </a:rPr>
              <a:t>. </a:t>
            </a:r>
          </a:p>
          <a:p>
            <a:pPr algn="just" eaLnBrk="1" hangingPunct="1">
              <a:spcBef>
                <a:spcPct val="0"/>
              </a:spcBef>
              <a:buFontTx/>
              <a:buNone/>
            </a:pPr>
            <a:endParaRPr lang="es-MX" altLang="es-MX" sz="20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2000" b="1" u="none" dirty="0">
                <a:latin typeface="Times New Roman" panose="02020603050405020304" pitchFamily="18" charset="0"/>
                <a:cs typeface="Times New Roman" panose="02020603050405020304" pitchFamily="18" charset="0"/>
              </a:rPr>
              <a:t>Los procesos irreversibles (naturales)</a:t>
            </a:r>
            <a:r>
              <a:rPr lang="es-MX" altLang="es-MX" sz="2000" u="none" dirty="0">
                <a:latin typeface="Times New Roman" panose="02020603050405020304" pitchFamily="18" charset="0"/>
                <a:cs typeface="Times New Roman" panose="02020603050405020304" pitchFamily="18" charset="0"/>
              </a:rPr>
              <a:t> más importantes son los que </a:t>
            </a:r>
            <a:r>
              <a:rPr lang="es-ES" altLang="es-MX" sz="2000" u="none" dirty="0">
                <a:latin typeface="Times New Roman" panose="02020603050405020304" pitchFamily="18" charset="0"/>
                <a:cs typeface="Times New Roman" panose="02020603050405020304" pitchFamily="18" charset="0"/>
              </a:rPr>
              <a:t>cambian de un estado metastable a un estado estable de menor energía.</a:t>
            </a:r>
          </a:p>
          <a:p>
            <a:pPr algn="just" eaLnBrk="1" hangingPunct="1">
              <a:spcBef>
                <a:spcPct val="0"/>
              </a:spcBef>
              <a:buFontTx/>
              <a:buNone/>
            </a:pPr>
            <a:endParaRPr lang="es-ES" altLang="es-MX" sz="20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2000" b="1" u="none" dirty="0">
                <a:latin typeface="Times New Roman" panose="02020603050405020304" pitchFamily="18" charset="0"/>
                <a:cs typeface="Times New Roman" panose="02020603050405020304" pitchFamily="18" charset="0"/>
              </a:rPr>
              <a:t>Ejemplos</a:t>
            </a:r>
            <a:r>
              <a:rPr lang="es-ES" altLang="es-MX" sz="2000" u="none" dirty="0">
                <a:latin typeface="Times New Roman" panose="02020603050405020304" pitchFamily="18" charset="0"/>
                <a:cs typeface="Times New Roman" panose="02020603050405020304" pitchFamily="18" charset="0"/>
              </a:rPr>
              <a:t>: </a:t>
            </a:r>
          </a:p>
          <a:p>
            <a:pPr algn="just" eaLnBrk="1" hangingPunct="1">
              <a:spcBef>
                <a:spcPct val="0"/>
              </a:spcBef>
              <a:buFontTx/>
              <a:buNone/>
            </a:pPr>
            <a:endParaRPr lang="es-ES" altLang="es-MX" sz="20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2000" u="none" dirty="0">
                <a:latin typeface="Times New Roman" panose="02020603050405020304" pitchFamily="18" charset="0"/>
                <a:cs typeface="Times New Roman" panose="02020603050405020304" pitchFamily="18" charset="0"/>
              </a:rPr>
              <a:t>Conversión de vidrio metastable </a:t>
            </a:r>
            <a:r>
              <a:rPr lang="es-MX" altLang="es-MX" sz="2000" u="none" dirty="0">
                <a:latin typeface="Times New Roman" panose="02020603050405020304" pitchFamily="18" charset="0"/>
                <a:cs typeface="Times New Roman" panose="02020603050405020304" pitchFamily="18" charset="0"/>
              </a:rPr>
              <a:t>a</a:t>
            </a:r>
            <a:r>
              <a:rPr lang="es-ES" altLang="es-MX" sz="2000" u="none" dirty="0">
                <a:latin typeface="Times New Roman" panose="02020603050405020304" pitchFamily="18" charset="0"/>
                <a:cs typeface="Times New Roman" panose="02020603050405020304" pitchFamily="18" charset="0"/>
              </a:rPr>
              <a:t> cristales bajo condiciones atmosféricas (</a:t>
            </a:r>
            <a:r>
              <a:rPr lang="es-ES" altLang="es-MX" sz="2000" b="1" i="1" u="none" dirty="0">
                <a:latin typeface="Times New Roman" panose="02020603050405020304" pitchFamily="18" charset="0"/>
                <a:cs typeface="Times New Roman" panose="02020603050405020304" pitchFamily="18" charset="0"/>
              </a:rPr>
              <a:t>desvitrificación</a:t>
            </a:r>
            <a:r>
              <a:rPr lang="es-ES" altLang="es-MX" sz="2000" u="none" dirty="0">
                <a:latin typeface="Times New Roman" panose="02020603050405020304" pitchFamily="18" charset="0"/>
                <a:cs typeface="Times New Roman" panose="02020603050405020304" pitchFamily="18" charset="0"/>
              </a:rPr>
              <a:t>), el proceso ocurre espontáneamente en la dirección de menor energía. </a:t>
            </a:r>
          </a:p>
          <a:p>
            <a:pPr algn="just" eaLnBrk="1" hangingPunct="1">
              <a:spcBef>
                <a:spcPct val="0"/>
              </a:spcBef>
              <a:buFontTx/>
              <a:buNone/>
            </a:pPr>
            <a:endParaRPr lang="es-ES" altLang="es-MX" sz="20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ES" altLang="es-MX" sz="2000" u="none" dirty="0">
                <a:latin typeface="Times New Roman" panose="02020603050405020304" pitchFamily="18" charset="0"/>
                <a:cs typeface="Times New Roman" panose="02020603050405020304" pitchFamily="18" charset="0"/>
              </a:rPr>
              <a:t>Otro ejemplo, </a:t>
            </a:r>
            <a:r>
              <a:rPr lang="es-MX" altLang="es-MX" sz="2000" b="1" i="1" u="none" dirty="0">
                <a:latin typeface="Times New Roman" panose="02020603050405020304" pitchFamily="18" charset="0"/>
                <a:cs typeface="Times New Roman" panose="02020603050405020304" pitchFamily="18" charset="0"/>
              </a:rPr>
              <a:t>aragonita que recristaliza  en calcita</a:t>
            </a:r>
            <a:r>
              <a:rPr lang="es-MX" altLang="es-MX" sz="2000" u="none" dirty="0">
                <a:latin typeface="Times New Roman" panose="02020603050405020304" pitchFamily="18" charset="0"/>
                <a:cs typeface="Times New Roman" panose="02020603050405020304" pitchFamily="18" charset="0"/>
              </a:rPr>
              <a:t>. Otra clase sería un estado estable del equilibrio que cambia a un estado estable del equilibrio de una energía más baja, por ejemplo cuando el peso sobre un pistón es substituido por un peso menor.</a:t>
            </a:r>
          </a:p>
        </p:txBody>
      </p:sp>
    </p:spTree>
    <p:extLst>
      <p:ext uri="{BB962C8B-B14F-4D97-AF65-F5344CB8AC3E}">
        <p14:creationId xmlns:p14="http://schemas.microsoft.com/office/powerpoint/2010/main" val="18514131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a:extLst>
              <a:ext uri="{FF2B5EF4-FFF2-40B4-BE49-F238E27FC236}">
                <a16:creationId xmlns:a16="http://schemas.microsoft.com/office/drawing/2014/main" id="{804E8084-9A06-4A70-B0D1-061138F69D56}"/>
              </a:ext>
            </a:extLst>
          </p:cNvPr>
          <p:cNvSpPr txBox="1">
            <a:spLocks noChangeArrowheads="1"/>
          </p:cNvSpPr>
          <p:nvPr/>
        </p:nvSpPr>
        <p:spPr bwMode="auto">
          <a:xfrm>
            <a:off x="134470" y="347677"/>
            <a:ext cx="11954435" cy="6378669"/>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10000"/>
              </a:lnSpc>
              <a:spcBef>
                <a:spcPct val="0"/>
              </a:spcBef>
              <a:buFontTx/>
              <a:buNone/>
            </a:pPr>
            <a:r>
              <a:rPr lang="es-ES" altLang="es-MX" sz="1900" b="1" u="none" dirty="0">
                <a:latin typeface="Times New Roman" panose="02020603050405020304" pitchFamily="18" charset="0"/>
                <a:cs typeface="Times New Roman" panose="02020603050405020304" pitchFamily="18" charset="0"/>
              </a:rPr>
              <a:t>Proceso termodinámico </a:t>
            </a:r>
            <a:r>
              <a:rPr lang="es-ES" altLang="es-MX" sz="1900" b="1" i="1" dirty="0">
                <a:latin typeface="Times New Roman" panose="02020603050405020304" pitchFamily="18" charset="0"/>
                <a:cs typeface="Times New Roman" panose="02020603050405020304" pitchFamily="18" charset="0"/>
              </a:rPr>
              <a:t>reversible (no natural)</a:t>
            </a:r>
          </a:p>
          <a:p>
            <a:pPr algn="just" eaLnBrk="1" hangingPunct="1">
              <a:lnSpc>
                <a:spcPct val="110000"/>
              </a:lnSpc>
              <a:spcBef>
                <a:spcPct val="0"/>
              </a:spcBef>
              <a:buFontTx/>
              <a:buNone/>
            </a:pPr>
            <a:r>
              <a:rPr lang="es-MX" altLang="es-MX" sz="1900" u="none" dirty="0">
                <a:latin typeface="Times New Roman" panose="02020603050405020304" pitchFamily="18" charset="0"/>
                <a:cs typeface="Times New Roman" panose="02020603050405020304" pitchFamily="18" charset="0"/>
              </a:rPr>
              <a:t>Los procesos </a:t>
            </a:r>
            <a:r>
              <a:rPr lang="es-MX" altLang="es-MX" sz="1900" b="1" i="1" u="none" dirty="0">
                <a:solidFill>
                  <a:srgbClr val="FF0000"/>
                </a:solidFill>
                <a:latin typeface="Times New Roman" panose="02020603050405020304" pitchFamily="18" charset="0"/>
                <a:cs typeface="Times New Roman" panose="02020603050405020304" pitchFamily="18" charset="0"/>
              </a:rPr>
              <a:t>reversibles</a:t>
            </a:r>
            <a:r>
              <a:rPr lang="es-MX" altLang="es-MX" sz="1900" u="none" dirty="0">
                <a:latin typeface="Times New Roman" panose="02020603050405020304" pitchFamily="18" charset="0"/>
                <a:cs typeface="Times New Roman" panose="02020603050405020304" pitchFamily="18" charset="0"/>
              </a:rPr>
              <a:t> (no naturales) </a:t>
            </a:r>
            <a:r>
              <a:rPr lang="es-MX" altLang="es-MX" sz="1900" b="1" i="1" u="none" dirty="0">
                <a:solidFill>
                  <a:srgbClr val="FF0000"/>
                </a:solidFill>
                <a:latin typeface="Times New Roman" panose="02020603050405020304" pitchFamily="18" charset="0"/>
                <a:cs typeface="Times New Roman" panose="02020603050405020304" pitchFamily="18" charset="0"/>
              </a:rPr>
              <a:t>inician en un estado estable de equilibrio y proceden u ocurren hacia otro estado estable de equilibrio</a:t>
            </a:r>
            <a:r>
              <a:rPr lang="es-MX" altLang="es-MX" sz="1900" b="1" u="none" dirty="0">
                <a:latin typeface="Times New Roman" panose="02020603050405020304" pitchFamily="18" charset="0"/>
                <a:cs typeface="Times New Roman" panose="02020603050405020304" pitchFamily="18" charset="0"/>
              </a:rPr>
              <a:t>, </a:t>
            </a:r>
            <a:r>
              <a:rPr lang="es-MX" altLang="es-MX" sz="1900" b="1" i="1" u="sng" dirty="0">
                <a:latin typeface="Times New Roman" panose="02020603050405020304" pitchFamily="18" charset="0"/>
                <a:cs typeface="Times New Roman" panose="02020603050405020304" pitchFamily="18" charset="0"/>
              </a:rPr>
              <a:t>sin dejar el estado de equilibrio</a:t>
            </a:r>
            <a:r>
              <a:rPr lang="es-MX" altLang="es-MX" sz="1900" b="1" u="none" dirty="0">
                <a:latin typeface="Times New Roman" panose="02020603050405020304" pitchFamily="18" charset="0"/>
                <a:cs typeface="Times New Roman" panose="02020603050405020304" pitchFamily="18" charset="0"/>
              </a:rPr>
              <a:t> </a:t>
            </a:r>
            <a:r>
              <a:rPr lang="es-MX" altLang="es-MX" sz="1900" b="1" u="none" dirty="0">
                <a:solidFill>
                  <a:srgbClr val="FF0000"/>
                </a:solidFill>
                <a:latin typeface="Times New Roman" panose="02020603050405020304" pitchFamily="18" charset="0"/>
                <a:cs typeface="Times New Roman" panose="02020603050405020304" pitchFamily="18" charset="0"/>
              </a:rPr>
              <a:t>(!imposible!). </a:t>
            </a:r>
            <a:r>
              <a:rPr lang="es-MX" altLang="es-MX" sz="1900" b="1" u="sng" dirty="0">
                <a:solidFill>
                  <a:srgbClr val="FF0000"/>
                </a:solidFill>
                <a:latin typeface="Times New Roman" panose="02020603050405020304" pitchFamily="18" charset="0"/>
                <a:cs typeface="Times New Roman" panose="02020603050405020304" pitchFamily="18" charset="0"/>
              </a:rPr>
              <a:t>Esto implica cambiar sin cambiar o disminuir la entropía, lo cual es </a:t>
            </a:r>
            <a:r>
              <a:rPr lang="es-MX" altLang="es-MX" sz="1900" b="1" i="1" u="sng" dirty="0">
                <a:solidFill>
                  <a:srgbClr val="FF0000"/>
                </a:solidFill>
                <a:latin typeface="Times New Roman" panose="02020603050405020304" pitchFamily="18" charset="0"/>
                <a:cs typeface="Times New Roman" panose="02020603050405020304" pitchFamily="18" charset="0"/>
              </a:rPr>
              <a:t>!imposible!</a:t>
            </a:r>
            <a:r>
              <a:rPr lang="es-MX" altLang="es-MX" sz="1900" b="1" u="none" dirty="0">
                <a:solidFill>
                  <a:srgbClr val="FF0000"/>
                </a:solidFill>
                <a:latin typeface="Times New Roman" panose="02020603050405020304" pitchFamily="18" charset="0"/>
                <a:cs typeface="Times New Roman" panose="02020603050405020304" pitchFamily="18" charset="0"/>
              </a:rPr>
              <a:t>.</a:t>
            </a:r>
          </a:p>
          <a:p>
            <a:pPr algn="just" eaLnBrk="1" hangingPunct="1">
              <a:lnSpc>
                <a:spcPct val="110000"/>
              </a:lnSpc>
              <a:spcBef>
                <a:spcPct val="0"/>
              </a:spcBef>
              <a:buFontTx/>
              <a:buNone/>
            </a:pPr>
            <a:endParaRPr lang="es-MX" altLang="es-MX" sz="1900" b="1" u="none" dirty="0">
              <a:solidFill>
                <a:srgbClr val="FF0000"/>
              </a:solidFill>
              <a:latin typeface="Times New Roman" panose="02020603050405020304" pitchFamily="18" charset="0"/>
              <a:cs typeface="Times New Roman" panose="02020603050405020304" pitchFamily="18" charset="0"/>
            </a:endParaRPr>
          </a:p>
          <a:p>
            <a:pPr algn="just" eaLnBrk="1" hangingPunct="1">
              <a:lnSpc>
                <a:spcPct val="110000"/>
              </a:lnSpc>
              <a:spcBef>
                <a:spcPct val="0"/>
              </a:spcBef>
              <a:buNone/>
            </a:pPr>
            <a:r>
              <a:rPr lang="es-ES" altLang="es-MX" sz="1900" u="none" dirty="0">
                <a:latin typeface="Times New Roman" panose="02020603050405020304" pitchFamily="18" charset="0"/>
                <a:cs typeface="Times New Roman" panose="02020603050405020304" pitchFamily="18" charset="0"/>
              </a:rPr>
              <a:t>No existen los procesos naturales perfectamente reversibles,  que cambian de un estado inicial estable a un estado final también estable, pasando por una </a:t>
            </a:r>
            <a:r>
              <a:rPr lang="es-ES" altLang="es-MX" sz="1900" b="1" u="none" dirty="0">
                <a:latin typeface="Times New Roman" panose="02020603050405020304" pitchFamily="18" charset="0"/>
                <a:cs typeface="Times New Roman" panose="02020603050405020304" pitchFamily="18" charset="0"/>
              </a:rPr>
              <a:t>secuencia continua infinitesimal</a:t>
            </a:r>
            <a:r>
              <a:rPr lang="es-ES" altLang="es-MX" sz="1900" u="none" dirty="0">
                <a:latin typeface="Times New Roman" panose="02020603050405020304" pitchFamily="18" charset="0"/>
                <a:cs typeface="Times New Roman" panose="02020603050405020304" pitchFamily="18" charset="0"/>
              </a:rPr>
              <a:t> (</a:t>
            </a:r>
            <a:r>
              <a:rPr lang="es-ES" altLang="es-MX" sz="1900" i="1" u="none" dirty="0">
                <a:latin typeface="Times New Roman" panose="02020603050405020304" pitchFamily="18" charset="0"/>
                <a:cs typeface="Times New Roman" panose="02020603050405020304" pitchFamily="18" charset="0"/>
              </a:rPr>
              <a:t>diferenciales de energía </a:t>
            </a:r>
            <a:r>
              <a:rPr lang="es-ES" altLang="es-MX" sz="1900" b="1" u="none" dirty="0" err="1">
                <a:latin typeface="Times New Roman" panose="02020603050405020304" pitchFamily="18" charset="0"/>
                <a:cs typeface="Times New Roman" panose="02020603050405020304" pitchFamily="18" charset="0"/>
              </a:rPr>
              <a:t>dE</a:t>
            </a:r>
            <a:r>
              <a:rPr lang="es-ES" altLang="es-MX" sz="1900" u="none" dirty="0">
                <a:latin typeface="Times New Roman" panose="02020603050405020304" pitchFamily="18" charset="0"/>
                <a:cs typeface="Times New Roman" panose="02020603050405020304" pitchFamily="18" charset="0"/>
              </a:rPr>
              <a:t>) </a:t>
            </a:r>
            <a:r>
              <a:rPr lang="es-ES" altLang="es-MX" sz="1900" b="1" u="none" dirty="0">
                <a:latin typeface="Times New Roman" panose="02020603050405020304" pitchFamily="18" charset="0"/>
                <a:cs typeface="Times New Roman" panose="02020603050405020304" pitchFamily="18" charset="0"/>
              </a:rPr>
              <a:t>de estados de equilibrio</a:t>
            </a:r>
            <a:r>
              <a:rPr lang="es-ES" altLang="es-MX" sz="1900" u="none" dirty="0">
                <a:latin typeface="Times New Roman" panose="02020603050405020304" pitchFamily="18" charset="0"/>
                <a:cs typeface="Times New Roman" panose="02020603050405020304" pitchFamily="18" charset="0"/>
              </a:rPr>
              <a:t>, se emplean sólo como desarrollos de modelos matemáticos termodinámicos</a:t>
            </a:r>
            <a:r>
              <a:rPr lang="es-ES" altLang="es-MX" sz="1900" b="1" u="none" dirty="0">
                <a:latin typeface="Times New Roman" panose="02020603050405020304" pitchFamily="18" charset="0"/>
                <a:cs typeface="Times New Roman" panose="02020603050405020304" pitchFamily="18" charset="0"/>
              </a:rPr>
              <a:t>.</a:t>
            </a:r>
            <a:endParaRPr lang="es-MX" altLang="es-MX" sz="1900" b="1" u="none" dirty="0">
              <a:solidFill>
                <a:srgbClr val="FF0000"/>
              </a:solidFill>
              <a:latin typeface="Times New Roman" panose="02020603050405020304" pitchFamily="18" charset="0"/>
              <a:cs typeface="Times New Roman" panose="02020603050405020304" pitchFamily="18" charset="0"/>
            </a:endParaRPr>
          </a:p>
          <a:p>
            <a:pPr algn="just" eaLnBrk="1" hangingPunct="1">
              <a:lnSpc>
                <a:spcPct val="110000"/>
              </a:lnSpc>
              <a:spcBef>
                <a:spcPct val="0"/>
              </a:spcBef>
              <a:buFontTx/>
              <a:buNone/>
            </a:pPr>
            <a:endParaRPr lang="es-MX" altLang="es-MX" sz="1900" b="1" u="none" dirty="0">
              <a:solidFill>
                <a:srgbClr val="FF0000"/>
              </a:solidFill>
              <a:latin typeface="Times New Roman" panose="02020603050405020304" pitchFamily="18" charset="0"/>
              <a:cs typeface="Times New Roman" panose="02020603050405020304" pitchFamily="18" charset="0"/>
            </a:endParaRPr>
          </a:p>
          <a:p>
            <a:pPr marL="0" indent="0" algn="just" eaLnBrk="1" hangingPunct="1">
              <a:lnSpc>
                <a:spcPct val="110000"/>
              </a:lnSpc>
              <a:buNone/>
              <a:defRPr/>
            </a:pPr>
            <a:r>
              <a:rPr lang="es-ES" sz="1900" u="none" dirty="0">
                <a:latin typeface="Times New Roman" panose="02020603050405020304" pitchFamily="18" charset="0"/>
                <a:cs typeface="Times New Roman" panose="02020603050405020304" pitchFamily="18" charset="0"/>
              </a:rPr>
              <a:t>Un cambio de estado energético, que ocurre en una serie de </a:t>
            </a:r>
            <a:r>
              <a:rPr lang="es-ES" sz="1900" i="1" u="sng" dirty="0">
                <a:latin typeface="Times New Roman" panose="02020603050405020304" pitchFamily="18" charset="0"/>
                <a:cs typeface="Times New Roman" panose="02020603050405020304" pitchFamily="18" charset="0"/>
              </a:rPr>
              <a:t>etapas infinitesimalmente pequeñas </a:t>
            </a:r>
            <a:r>
              <a:rPr lang="es-ES" sz="1900" b="1" u="none" dirty="0">
                <a:solidFill>
                  <a:srgbClr val="FF0000"/>
                </a:solidFill>
                <a:latin typeface="Times New Roman" panose="02020603050405020304" pitchFamily="18" charset="0"/>
                <a:cs typeface="Times New Roman" panose="02020603050405020304" pitchFamily="18" charset="0"/>
              </a:rPr>
              <a:t>(diferenciales </a:t>
            </a:r>
            <a:r>
              <a:rPr lang="es-ES" sz="1900" b="1" u="none" dirty="0" err="1">
                <a:solidFill>
                  <a:srgbClr val="FF0000"/>
                </a:solidFill>
                <a:latin typeface="Times New Roman" panose="02020603050405020304" pitchFamily="18" charset="0"/>
                <a:cs typeface="Times New Roman" panose="02020603050405020304" pitchFamily="18" charset="0"/>
              </a:rPr>
              <a:t>dE</a:t>
            </a:r>
            <a:r>
              <a:rPr lang="es-ES" sz="1900" b="1" u="none" dirty="0">
                <a:solidFill>
                  <a:srgbClr val="FF0000"/>
                </a:solidFill>
                <a:latin typeface="Times New Roman" panose="02020603050405020304" pitchFamily="18" charset="0"/>
                <a:cs typeface="Times New Roman" panose="02020603050405020304" pitchFamily="18" charset="0"/>
              </a:rPr>
              <a:t>, </a:t>
            </a:r>
            <a:r>
              <a:rPr lang="es-ES" sz="1900" b="1" u="none" dirty="0" err="1">
                <a:solidFill>
                  <a:srgbClr val="FF0000"/>
                </a:solidFill>
                <a:latin typeface="Times New Roman" panose="02020603050405020304" pitchFamily="18" charset="0"/>
                <a:cs typeface="Times New Roman" panose="02020603050405020304" pitchFamily="18" charset="0"/>
              </a:rPr>
              <a:t>dT</a:t>
            </a:r>
            <a:r>
              <a:rPr lang="es-ES" sz="1900" b="1" u="none" dirty="0">
                <a:solidFill>
                  <a:srgbClr val="FF0000"/>
                </a:solidFill>
                <a:latin typeface="Times New Roman" panose="02020603050405020304" pitchFamily="18" charset="0"/>
                <a:cs typeface="Times New Roman" panose="02020603050405020304" pitchFamily="18" charset="0"/>
              </a:rPr>
              <a:t>, </a:t>
            </a:r>
            <a:r>
              <a:rPr lang="es-ES" sz="1900" b="1" u="none" dirty="0" err="1">
                <a:solidFill>
                  <a:srgbClr val="FF0000"/>
                </a:solidFill>
                <a:latin typeface="Times New Roman" panose="02020603050405020304" pitchFamily="18" charset="0"/>
                <a:cs typeface="Times New Roman" panose="02020603050405020304" pitchFamily="18" charset="0"/>
              </a:rPr>
              <a:t>dP</a:t>
            </a:r>
            <a:r>
              <a:rPr lang="es-ES" sz="1900" b="1" u="none" dirty="0">
                <a:solidFill>
                  <a:srgbClr val="FF0000"/>
                </a:solidFill>
                <a:latin typeface="Times New Roman" panose="02020603050405020304" pitchFamily="18" charset="0"/>
                <a:cs typeface="Times New Roman" panose="02020603050405020304" pitchFamily="18" charset="0"/>
              </a:rPr>
              <a:t>, etc.)</a:t>
            </a:r>
            <a:r>
              <a:rPr lang="es-ES" sz="1900" i="1" u="none" dirty="0">
                <a:latin typeface="Times New Roman" panose="02020603050405020304" pitchFamily="18" charset="0"/>
                <a:cs typeface="Times New Roman" panose="02020603050405020304" pitchFamily="18" charset="0"/>
              </a:rPr>
              <a:t>, de modo que en cada etapa del proceso, el sistema se mantiene en un</a:t>
            </a:r>
            <a:r>
              <a:rPr lang="es-ES" sz="1900" u="none" dirty="0">
                <a:latin typeface="Times New Roman" panose="02020603050405020304" pitchFamily="18" charset="0"/>
                <a:cs typeface="Times New Roman" panose="02020603050405020304" pitchFamily="18" charset="0"/>
              </a:rPr>
              <a:t> </a:t>
            </a:r>
            <a:r>
              <a:rPr lang="es-ES" sz="1900" u="sng" dirty="0">
                <a:solidFill>
                  <a:srgbClr val="CC0000"/>
                </a:solidFill>
                <a:latin typeface="Times New Roman" panose="02020603050405020304" pitchFamily="18" charset="0"/>
                <a:cs typeface="Times New Roman" panose="02020603050405020304" pitchFamily="18" charset="0"/>
              </a:rPr>
              <a:t>equilibrio cuasi estático</a:t>
            </a:r>
            <a:r>
              <a:rPr lang="es-ES" sz="1900" u="none" dirty="0">
                <a:latin typeface="Times New Roman" panose="02020603050405020304" pitchFamily="18" charset="0"/>
                <a:cs typeface="Times New Roman" panose="02020603050405020304" pitchFamily="18" charset="0"/>
              </a:rPr>
              <a:t>. Es decir que el equilibrio que </a:t>
            </a:r>
            <a:r>
              <a:rPr lang="es-ES" sz="1900" i="1" u="sng" dirty="0">
                <a:solidFill>
                  <a:srgbClr val="FF0000"/>
                </a:solidFill>
                <a:latin typeface="Times New Roman" panose="02020603050405020304" pitchFamily="18" charset="0"/>
                <a:cs typeface="Times New Roman" panose="02020603050405020304" pitchFamily="18" charset="0"/>
              </a:rPr>
              <a:t>se puede revertir</a:t>
            </a:r>
            <a:r>
              <a:rPr lang="es-ES" sz="1900" i="1" u="sng" dirty="0">
                <a:latin typeface="Times New Roman" panose="02020603050405020304" pitchFamily="18" charset="0"/>
                <a:cs typeface="Times New Roman" panose="02020603050405020304" pitchFamily="18" charset="0"/>
              </a:rPr>
              <a:t> </a:t>
            </a:r>
            <a:r>
              <a:rPr lang="es-ES" sz="1900" u="none" dirty="0">
                <a:latin typeface="Times New Roman" panose="02020603050405020304" pitchFamily="18" charset="0"/>
                <a:cs typeface="Times New Roman" panose="02020603050405020304" pitchFamily="18" charset="0"/>
              </a:rPr>
              <a:t>por una modificación infinitesimalmente pequeña de una variable </a:t>
            </a:r>
            <a:r>
              <a:rPr lang="es-ES" sz="1900" b="1" i="1" u="none" dirty="0">
                <a:latin typeface="Times New Roman" panose="02020603050405020304" pitchFamily="18" charset="0"/>
                <a:cs typeface="Times New Roman" panose="02020603050405020304" pitchFamily="18" charset="0"/>
              </a:rPr>
              <a:t>(-</a:t>
            </a:r>
            <a:r>
              <a:rPr lang="es-ES" sz="1900" b="1" i="1" u="none" dirty="0" err="1">
                <a:latin typeface="Times New Roman" panose="02020603050405020304" pitchFamily="18" charset="0"/>
                <a:cs typeface="Times New Roman" panose="02020603050405020304" pitchFamily="18" charset="0"/>
              </a:rPr>
              <a:t>dE</a:t>
            </a:r>
            <a:r>
              <a:rPr lang="es-ES" sz="1900" b="1" i="1" u="none" dirty="0">
                <a:latin typeface="Times New Roman" panose="02020603050405020304" pitchFamily="18" charset="0"/>
                <a:cs typeface="Times New Roman" panose="02020603050405020304" pitchFamily="18" charset="0"/>
              </a:rPr>
              <a:t>, -</a:t>
            </a:r>
            <a:r>
              <a:rPr lang="es-ES" sz="1900" b="1" i="1" u="none" dirty="0" err="1">
                <a:latin typeface="Times New Roman" panose="02020603050405020304" pitchFamily="18" charset="0"/>
                <a:cs typeface="Times New Roman" panose="02020603050405020304" pitchFamily="18" charset="0"/>
              </a:rPr>
              <a:t>dT</a:t>
            </a:r>
            <a:r>
              <a:rPr lang="es-ES" sz="1900" b="1" i="1" u="none" dirty="0">
                <a:latin typeface="Times New Roman" panose="02020603050405020304" pitchFamily="18" charset="0"/>
                <a:cs typeface="Times New Roman" panose="02020603050405020304" pitchFamily="18" charset="0"/>
              </a:rPr>
              <a:t>, -</a:t>
            </a:r>
            <a:r>
              <a:rPr lang="es-ES" sz="1900" b="1" i="1" u="none" dirty="0" err="1">
                <a:latin typeface="Times New Roman" panose="02020603050405020304" pitchFamily="18" charset="0"/>
                <a:cs typeface="Times New Roman" panose="02020603050405020304" pitchFamily="18" charset="0"/>
              </a:rPr>
              <a:t>dP</a:t>
            </a:r>
            <a:r>
              <a:rPr lang="es-ES" sz="1900" b="1" i="1" u="none" dirty="0">
                <a:latin typeface="Times New Roman" panose="02020603050405020304" pitchFamily="18" charset="0"/>
                <a:cs typeface="Times New Roman" panose="02020603050405020304" pitchFamily="18" charset="0"/>
              </a:rPr>
              <a:t>, etc.</a:t>
            </a:r>
            <a:r>
              <a:rPr lang="es-ES" sz="1900" u="none" dirty="0">
                <a:latin typeface="Times New Roman" panose="02020603050405020304" pitchFamily="18" charset="0"/>
                <a:cs typeface="Times New Roman" panose="02020603050405020304" pitchFamily="18" charset="0"/>
              </a:rPr>
              <a:t>). </a:t>
            </a:r>
            <a:r>
              <a:rPr lang="es-ES" sz="1900" i="1" dirty="0">
                <a:latin typeface="Times New Roman" panose="02020603050405020304" pitchFamily="18" charset="0"/>
                <a:cs typeface="Times New Roman" panose="02020603050405020304" pitchFamily="18" charset="0"/>
              </a:rPr>
              <a:t>Aquel proceso que pueda ocurrir exactamente a la inversa con toda la energía del resto del universo permaneciendo igual sobre el cambio inverso del proceso se le llama </a:t>
            </a:r>
            <a:r>
              <a:rPr lang="es-ES" sz="1900" b="1" i="1" u="sng" dirty="0">
                <a:solidFill>
                  <a:srgbClr val="CC0000"/>
                </a:solidFill>
                <a:latin typeface="Times New Roman" panose="02020603050405020304" pitchFamily="18" charset="0"/>
                <a:cs typeface="Times New Roman" panose="02020603050405020304" pitchFamily="18" charset="0"/>
              </a:rPr>
              <a:t>proceso reversible</a:t>
            </a:r>
          </a:p>
          <a:p>
            <a:pPr marL="0" indent="0" algn="just" eaLnBrk="1" hangingPunct="1">
              <a:lnSpc>
                <a:spcPct val="110000"/>
              </a:lnSpc>
              <a:buNone/>
              <a:defRPr/>
            </a:pPr>
            <a:endParaRPr lang="es-ES" sz="1900" u="none" dirty="0">
              <a:latin typeface="Times New Roman" panose="02020603050405020304" pitchFamily="18" charset="0"/>
              <a:cs typeface="Times New Roman" panose="02020603050405020304" pitchFamily="18" charset="0"/>
            </a:endParaRPr>
          </a:p>
          <a:p>
            <a:pPr marL="0" indent="0" algn="just" eaLnBrk="1" hangingPunct="1">
              <a:lnSpc>
                <a:spcPct val="110000"/>
              </a:lnSpc>
              <a:buFontTx/>
              <a:buNone/>
              <a:defRPr/>
            </a:pPr>
            <a:r>
              <a:rPr lang="es-ES" sz="1900" i="1" kern="0" dirty="0">
                <a:solidFill>
                  <a:srgbClr val="CC0000"/>
                </a:solidFill>
                <a:latin typeface="Times New Roman" panose="02020603050405020304" pitchFamily="18" charset="0"/>
                <a:cs typeface="Times New Roman" panose="02020603050405020304" pitchFamily="18" charset="0"/>
              </a:rPr>
              <a:t>En el mundo real</a:t>
            </a:r>
            <a:r>
              <a:rPr lang="es-ES" sz="1900" i="1" u="none" kern="0" dirty="0">
                <a:latin typeface="Times New Roman" panose="02020603050405020304" pitchFamily="18" charset="0"/>
                <a:cs typeface="Times New Roman" panose="02020603050405020304" pitchFamily="18" charset="0"/>
              </a:rPr>
              <a:t>, </a:t>
            </a:r>
            <a:r>
              <a:rPr lang="es-ES" sz="1900" i="1" kern="0" dirty="0">
                <a:solidFill>
                  <a:srgbClr val="CC0000"/>
                </a:solidFill>
                <a:latin typeface="Times New Roman" panose="02020603050405020304" pitchFamily="18" charset="0"/>
                <a:cs typeface="Times New Roman" panose="02020603050405020304" pitchFamily="18" charset="0"/>
              </a:rPr>
              <a:t>no hay</a:t>
            </a:r>
            <a:r>
              <a:rPr lang="es-ES" sz="1900" i="1" u="none" kern="0" dirty="0">
                <a:latin typeface="Times New Roman" panose="02020603050405020304" pitchFamily="18" charset="0"/>
                <a:cs typeface="Times New Roman" panose="02020603050405020304" pitchFamily="18" charset="0"/>
              </a:rPr>
              <a:t> </a:t>
            </a:r>
            <a:r>
              <a:rPr lang="es-ES" sz="1900" u="none" kern="0" dirty="0">
                <a:latin typeface="Times New Roman" panose="02020603050405020304" pitchFamily="18" charset="0"/>
                <a:cs typeface="Times New Roman" panose="02020603050405020304" pitchFamily="18" charset="0"/>
              </a:rPr>
              <a:t>tal cosa como un </a:t>
            </a:r>
            <a:r>
              <a:rPr lang="es-ES" sz="1900" i="1" u="none" kern="0" dirty="0">
                <a:solidFill>
                  <a:srgbClr val="CC0000"/>
                </a:solidFill>
                <a:latin typeface="Times New Roman" panose="02020603050405020304" pitchFamily="18" charset="0"/>
                <a:cs typeface="Times New Roman" panose="02020603050405020304" pitchFamily="18" charset="0"/>
              </a:rPr>
              <a:t>proceso reversible</a:t>
            </a:r>
            <a:r>
              <a:rPr lang="es-ES" sz="1900" u="none" kern="0" dirty="0">
                <a:latin typeface="Times New Roman" panose="02020603050405020304" pitchFamily="18" charset="0"/>
                <a:cs typeface="Times New Roman" panose="02020603050405020304" pitchFamily="18" charset="0"/>
              </a:rPr>
              <a:t>. Este tomaría un tiempo infinitamente largo para terminar. Sin embargo, </a:t>
            </a:r>
            <a:r>
              <a:rPr lang="es-ES" sz="1900" b="1" i="1" u="none" kern="0" dirty="0">
                <a:solidFill>
                  <a:srgbClr val="FF0000"/>
                </a:solidFill>
                <a:latin typeface="Times New Roman" panose="02020603050405020304" pitchFamily="18" charset="0"/>
                <a:cs typeface="Times New Roman" panose="02020603050405020304" pitchFamily="18" charset="0"/>
              </a:rPr>
              <a:t>el proceso reversible se puede modelar matemáticamente bastante fácil</a:t>
            </a:r>
            <a:r>
              <a:rPr lang="es-ES" sz="1900" u="none" kern="0" dirty="0">
                <a:latin typeface="Times New Roman" panose="02020603050405020304" pitchFamily="18" charset="0"/>
                <a:cs typeface="Times New Roman" panose="02020603050405020304" pitchFamily="18" charset="0"/>
              </a:rPr>
              <a:t>, por medio de ecuaciones diferenciales.  Sin embargo, los cambios en ciertas variables no dependen de la manera de la cual se realiza el proceso, mientras los estados iniciales y finales sean iguales.</a:t>
            </a:r>
          </a:p>
        </p:txBody>
      </p:sp>
    </p:spTree>
    <p:extLst>
      <p:ext uri="{BB962C8B-B14F-4D97-AF65-F5344CB8AC3E}">
        <p14:creationId xmlns:p14="http://schemas.microsoft.com/office/powerpoint/2010/main" val="32214163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A9A9B2B-719D-4392-8FAA-9D0C5279441C}"/>
              </a:ext>
            </a:extLst>
          </p:cNvPr>
          <p:cNvSpPr/>
          <p:nvPr/>
        </p:nvSpPr>
        <p:spPr>
          <a:xfrm>
            <a:off x="336176" y="522949"/>
            <a:ext cx="11470342" cy="6046527"/>
          </a:xfrm>
          <a:prstGeom prst="rect">
            <a:avLst/>
          </a:prstGeom>
          <a:solidFill>
            <a:schemeClr val="bg1"/>
          </a:solidFill>
          <a:ln>
            <a:solidFill>
              <a:schemeClr val="tx1"/>
            </a:solidFill>
          </a:ln>
        </p:spPr>
        <p:txBody>
          <a:bodyPr wrap="square">
            <a:spAutoFit/>
          </a:bodyPr>
          <a:lstStyle/>
          <a:p>
            <a:pPr algn="just">
              <a:lnSpc>
                <a:spcPct val="120000"/>
              </a:lnSpc>
            </a:pPr>
            <a:r>
              <a:rPr lang="es-MX" u="none" dirty="0">
                <a:latin typeface="Times New Roman" panose="02020603050405020304" pitchFamily="18" charset="0"/>
                <a:cs typeface="Times New Roman" panose="02020603050405020304" pitchFamily="18" charset="0"/>
              </a:rPr>
              <a:t>En el curso utilizaremos un gran número de variables, o propiedades, para describir el estado termodinámico de los sistemas. Algunas de estas bastante conocidas, otras menos. Volumen, presión, </a:t>
            </a:r>
            <a:r>
              <a:rPr lang="es-MX" b="1" i="1" dirty="0">
                <a:solidFill>
                  <a:srgbClr val="FF0000"/>
                </a:solidFill>
                <a:latin typeface="Times New Roman" panose="02020603050405020304" pitchFamily="18" charset="0"/>
                <a:cs typeface="Times New Roman" panose="02020603050405020304" pitchFamily="18" charset="0"/>
              </a:rPr>
              <a:t>energía, calor, trabajo</a:t>
            </a:r>
            <a:r>
              <a:rPr lang="es-MX" u="none" dirty="0">
                <a:latin typeface="Times New Roman" panose="02020603050405020304" pitchFamily="18" charset="0"/>
                <a:cs typeface="Times New Roman" panose="02020603050405020304" pitchFamily="18" charset="0"/>
              </a:rPr>
              <a:t>, </a:t>
            </a:r>
            <a:r>
              <a:rPr lang="es-MX" b="1" i="1" u="none" dirty="0">
                <a:solidFill>
                  <a:srgbClr val="FF0000"/>
                </a:solidFill>
                <a:latin typeface="Times New Roman" panose="02020603050405020304" pitchFamily="18" charset="0"/>
                <a:cs typeface="Times New Roman" panose="02020603050405020304" pitchFamily="18" charset="0"/>
              </a:rPr>
              <a:t>entropía y temperatura </a:t>
            </a:r>
            <a:r>
              <a:rPr lang="es-MX" u="none" dirty="0">
                <a:latin typeface="Times New Roman" panose="02020603050405020304" pitchFamily="18" charset="0"/>
                <a:cs typeface="Times New Roman" panose="02020603050405020304" pitchFamily="18" charset="0"/>
              </a:rPr>
              <a:t>son las variables fundamentales en termodinámica. Todas las demás variables termodinámicas se derivan de estas.</a:t>
            </a:r>
          </a:p>
          <a:p>
            <a:pPr algn="just">
              <a:lnSpc>
                <a:spcPct val="120000"/>
              </a:lnSpc>
            </a:pPr>
            <a:endParaRPr lang="es-MX" u="none" dirty="0">
              <a:latin typeface="Times New Roman" panose="02020603050405020304" pitchFamily="18" charset="0"/>
              <a:cs typeface="Times New Roman" panose="02020603050405020304" pitchFamily="18" charset="0"/>
            </a:endParaRPr>
          </a:p>
          <a:p>
            <a:pPr algn="just">
              <a:lnSpc>
                <a:spcPct val="120000"/>
              </a:lnSpc>
            </a:pPr>
            <a:r>
              <a:rPr lang="es-MX" b="1" dirty="0">
                <a:solidFill>
                  <a:srgbClr val="FF0000"/>
                </a:solidFill>
                <a:latin typeface="Times New Roman" panose="02020603050405020304" pitchFamily="18" charset="0"/>
                <a:cs typeface="Times New Roman" panose="02020603050405020304" pitchFamily="18" charset="0"/>
              </a:rPr>
              <a:t>ENERGIA</a:t>
            </a:r>
          </a:p>
          <a:p>
            <a:pPr algn="just">
              <a:lnSpc>
                <a:spcPct val="120000"/>
              </a:lnSpc>
            </a:pPr>
            <a:r>
              <a:rPr lang="es-MX" b="1" i="1" dirty="0">
                <a:latin typeface="Times New Roman" panose="02020603050405020304" pitchFamily="18" charset="0"/>
                <a:cs typeface="Times New Roman" panose="02020603050405020304" pitchFamily="18" charset="0"/>
              </a:rPr>
              <a:t>La energía es la capacidad de producir cambios</a:t>
            </a:r>
            <a:r>
              <a:rPr lang="es-MX" u="none" dirty="0">
                <a:latin typeface="Times New Roman" panose="02020603050405020304" pitchFamily="18" charset="0"/>
                <a:cs typeface="Times New Roman" panose="02020603050405020304" pitchFamily="18" charset="0"/>
              </a:rPr>
              <a:t>. Es una propiedad fundamental de cualquier sistema, y debería ser conocida de  los cursos previos de física. Escogiendo o eligiendo un marco de referencia adecuado,  se puede definir una escala de energía absoluta. </a:t>
            </a:r>
            <a:r>
              <a:rPr lang="es-MX" i="1" u="none" dirty="0">
                <a:solidFill>
                  <a:srgbClr val="FF0000"/>
                </a:solidFill>
                <a:latin typeface="Times New Roman" panose="02020603050405020304" pitchFamily="18" charset="0"/>
                <a:cs typeface="Times New Roman" panose="02020603050405020304" pitchFamily="18" charset="0"/>
              </a:rPr>
              <a:t>Sin embargo, son los cambios en energía los que interesan en los cursos de geoquímica, no las cantidades absolutas</a:t>
            </a:r>
            <a:r>
              <a:rPr lang="es-MX" u="none" dirty="0">
                <a:latin typeface="Times New Roman" panose="02020603050405020304" pitchFamily="18" charset="0"/>
                <a:cs typeface="Times New Roman" panose="02020603050405020304" pitchFamily="18" charset="0"/>
              </a:rPr>
              <a:t>. </a:t>
            </a:r>
          </a:p>
          <a:p>
            <a:pPr algn="just">
              <a:lnSpc>
                <a:spcPct val="120000"/>
              </a:lnSpc>
            </a:pPr>
            <a:endParaRPr lang="es-MX" u="none" dirty="0">
              <a:latin typeface="Times New Roman" panose="02020603050405020304" pitchFamily="18" charset="0"/>
              <a:cs typeface="Times New Roman" panose="02020603050405020304" pitchFamily="18" charset="0"/>
            </a:endParaRPr>
          </a:p>
          <a:p>
            <a:pPr algn="just">
              <a:lnSpc>
                <a:spcPct val="120000"/>
              </a:lnSpc>
            </a:pPr>
            <a:r>
              <a:rPr lang="es-MX" b="1" dirty="0">
                <a:solidFill>
                  <a:srgbClr val="FF0000"/>
                </a:solidFill>
                <a:latin typeface="Times New Roman" panose="02020603050405020304" pitchFamily="18" charset="0"/>
                <a:cs typeface="Times New Roman" panose="02020603050405020304" pitchFamily="18" charset="0"/>
              </a:rPr>
              <a:t>TRABAJO y CALOR</a:t>
            </a:r>
            <a:r>
              <a:rPr lang="es-MX" u="none" dirty="0">
                <a:solidFill>
                  <a:srgbClr val="FF0000"/>
                </a:solidFill>
                <a:latin typeface="Times New Roman" panose="02020603050405020304" pitchFamily="18" charset="0"/>
                <a:cs typeface="Times New Roman" panose="02020603050405020304" pitchFamily="18" charset="0"/>
              </a:rPr>
              <a:t>  </a:t>
            </a:r>
            <a:r>
              <a:rPr lang="es-MX" u="none" dirty="0">
                <a:latin typeface="Times New Roman" panose="02020603050405020304" pitchFamily="18" charset="0"/>
                <a:cs typeface="Times New Roman" panose="02020603050405020304" pitchFamily="18" charset="0"/>
              </a:rPr>
              <a:t>son dos de muchas formas de transferencia de energía.</a:t>
            </a:r>
          </a:p>
          <a:p>
            <a:pPr algn="just">
              <a:lnSpc>
                <a:spcPct val="120000"/>
              </a:lnSpc>
            </a:pPr>
            <a:endParaRPr lang="es-MX" u="none" dirty="0">
              <a:latin typeface="Times New Roman" panose="02020603050405020304" pitchFamily="18" charset="0"/>
              <a:cs typeface="Times New Roman" panose="02020603050405020304" pitchFamily="18" charset="0"/>
            </a:endParaRPr>
          </a:p>
          <a:p>
            <a:pPr algn="just">
              <a:lnSpc>
                <a:spcPct val="120000"/>
              </a:lnSpc>
            </a:pPr>
            <a:r>
              <a:rPr lang="es-MX" b="1" dirty="0">
                <a:solidFill>
                  <a:srgbClr val="FF0000"/>
                </a:solidFill>
                <a:latin typeface="Times New Roman" panose="02020603050405020304" pitchFamily="18" charset="0"/>
                <a:cs typeface="Times New Roman" panose="02020603050405020304" pitchFamily="18" charset="0"/>
              </a:rPr>
              <a:t>El calor, o energía térmica</a:t>
            </a:r>
            <a:r>
              <a:rPr lang="es-MX" u="none" dirty="0">
                <a:latin typeface="Times New Roman" panose="02020603050405020304" pitchFamily="18" charset="0"/>
                <a:cs typeface="Times New Roman" panose="02020603050405020304" pitchFamily="18" charset="0"/>
              </a:rPr>
              <a:t>, es el resultado de los movimientos de moléculas o átomos en una sustancia y está estrechamente relacionado con la energía cinética. </a:t>
            </a:r>
          </a:p>
          <a:p>
            <a:pPr algn="just">
              <a:lnSpc>
                <a:spcPct val="120000"/>
              </a:lnSpc>
            </a:pPr>
            <a:endParaRPr lang="es-MX" u="none" dirty="0">
              <a:latin typeface="Times New Roman" panose="02020603050405020304" pitchFamily="18" charset="0"/>
              <a:cs typeface="Times New Roman" panose="02020603050405020304" pitchFamily="18" charset="0"/>
            </a:endParaRPr>
          </a:p>
          <a:p>
            <a:pPr algn="just">
              <a:lnSpc>
                <a:spcPct val="120000"/>
              </a:lnSpc>
            </a:pPr>
            <a:r>
              <a:rPr lang="es-MX" b="1" u="none" dirty="0">
                <a:solidFill>
                  <a:srgbClr val="FF0000"/>
                </a:solidFill>
                <a:latin typeface="Times New Roman" panose="02020603050405020304" pitchFamily="18" charset="0"/>
                <a:cs typeface="Times New Roman" panose="02020603050405020304" pitchFamily="18" charset="0"/>
              </a:rPr>
              <a:t>Trabajo</a:t>
            </a:r>
            <a:r>
              <a:rPr lang="es-MX" u="none" dirty="0">
                <a:latin typeface="Times New Roman" panose="02020603050405020304" pitchFamily="18" charset="0"/>
                <a:cs typeface="Times New Roman" panose="02020603050405020304" pitchFamily="18" charset="0"/>
              </a:rPr>
              <a:t> en el ejemplo mas simple, se realiza moviendo una masa M, a través de alguna distancia X, en contra de una fuerza F.</a:t>
            </a:r>
          </a:p>
        </p:txBody>
      </p:sp>
    </p:spTree>
    <p:extLst>
      <p:ext uri="{BB962C8B-B14F-4D97-AF65-F5344CB8AC3E}">
        <p14:creationId xmlns:p14="http://schemas.microsoft.com/office/powerpoint/2010/main" val="39106800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F8C9DA26-83AE-45DB-A84E-E6822CFBE30D}"/>
              </a:ext>
            </a:extLst>
          </p:cNvPr>
          <p:cNvSpPr>
            <a:spLocks noGrp="1" noChangeArrowheads="1"/>
          </p:cNvSpPr>
          <p:nvPr>
            <p:ph type="title"/>
          </p:nvPr>
        </p:nvSpPr>
        <p:spPr>
          <a:xfrm>
            <a:off x="4648200" y="304800"/>
            <a:ext cx="2439144" cy="500509"/>
          </a:xfrm>
          <a:solidFill>
            <a:schemeClr val="bg1"/>
          </a:solidFill>
          <a:ln>
            <a:solidFill>
              <a:schemeClr val="tx1"/>
            </a:solidFill>
          </a:ln>
        </p:spPr>
        <p:txBody>
          <a:bodyPr>
            <a:noAutofit/>
          </a:bodyPr>
          <a:lstStyle/>
          <a:p>
            <a:r>
              <a:rPr lang="es-ES" altLang="es-MX" sz="3200" dirty="0">
                <a:solidFill>
                  <a:schemeClr val="tx1"/>
                </a:solidFill>
                <a:latin typeface="Times New Roman" panose="02020603050405020304" pitchFamily="18" charset="0"/>
                <a:cs typeface="Times New Roman" panose="02020603050405020304" pitchFamily="18" charset="0"/>
              </a:rPr>
              <a:t>Energía Total</a:t>
            </a:r>
          </a:p>
        </p:txBody>
      </p:sp>
      <p:sp>
        <p:nvSpPr>
          <p:cNvPr id="77827" name="Text Box 4">
            <a:extLst>
              <a:ext uri="{FF2B5EF4-FFF2-40B4-BE49-F238E27FC236}">
                <a16:creationId xmlns:a16="http://schemas.microsoft.com/office/drawing/2014/main" id="{63A4CEFF-9F36-4076-A13B-5C04FAEA988A}"/>
              </a:ext>
            </a:extLst>
          </p:cNvPr>
          <p:cNvSpPr txBox="1">
            <a:spLocks noChangeArrowheads="1"/>
          </p:cNvSpPr>
          <p:nvPr/>
        </p:nvSpPr>
        <p:spPr bwMode="auto">
          <a:xfrm>
            <a:off x="2547938" y="172085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77828" name="Text Box 6">
            <a:extLst>
              <a:ext uri="{FF2B5EF4-FFF2-40B4-BE49-F238E27FC236}">
                <a16:creationId xmlns:a16="http://schemas.microsoft.com/office/drawing/2014/main" id="{D4EF326A-A34F-4D11-AD01-05F2B4004F85}"/>
              </a:ext>
            </a:extLst>
          </p:cNvPr>
          <p:cNvSpPr txBox="1">
            <a:spLocks noChangeArrowheads="1"/>
          </p:cNvSpPr>
          <p:nvPr/>
        </p:nvSpPr>
        <p:spPr bwMode="auto">
          <a:xfrm>
            <a:off x="609600" y="1066800"/>
            <a:ext cx="10972800" cy="4770537"/>
          </a:xfrm>
          <a:prstGeom prst="rect">
            <a:avLst/>
          </a:prstGeom>
          <a:solidFill>
            <a:schemeClr val="bg1"/>
          </a:solidFill>
          <a:ln w="9525">
            <a:solidFill>
              <a:srgbClr val="000000"/>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None/>
            </a:pPr>
            <a:r>
              <a:rPr lang="es-MX" altLang="es-MX" sz="1700" dirty="0">
                <a:solidFill>
                  <a:srgbClr val="000000"/>
                </a:solidFill>
                <a:latin typeface="Times New Roman" panose="02020603050405020304" pitchFamily="18" charset="0"/>
                <a:cs typeface="Times New Roman" panose="02020603050405020304" pitchFamily="18" charset="0"/>
              </a:rPr>
              <a:t>En Sistemas cuyo </a:t>
            </a:r>
            <a:r>
              <a:rPr lang="es-MX" altLang="es-MX" sz="1700" b="1" dirty="0">
                <a:solidFill>
                  <a:srgbClr val="FF0000"/>
                </a:solidFill>
                <a:latin typeface="Times New Roman" panose="02020603050405020304" pitchFamily="18" charset="0"/>
                <a:cs typeface="Times New Roman" panose="02020603050405020304" pitchFamily="18" charset="0"/>
              </a:rPr>
              <a:t>estado energético</a:t>
            </a:r>
            <a:r>
              <a:rPr lang="es-MX" altLang="es-MX" sz="1700" dirty="0">
                <a:solidFill>
                  <a:srgbClr val="000000"/>
                </a:solidFill>
                <a:latin typeface="Times New Roman" panose="02020603050405020304" pitchFamily="18" charset="0"/>
                <a:cs typeface="Times New Roman" panose="02020603050405020304" pitchFamily="18" charset="0"/>
              </a:rPr>
              <a:t> esta definido especificando los valores numéricos de sus propiedades (</a:t>
            </a:r>
            <a:r>
              <a:rPr lang="es-MX" altLang="es-MX" sz="1700" b="1" i="1" dirty="0">
                <a:solidFill>
                  <a:srgbClr val="000000"/>
                </a:solidFill>
                <a:latin typeface="Times New Roman" panose="02020603050405020304" pitchFamily="18" charset="0"/>
                <a:cs typeface="Times New Roman" panose="02020603050405020304" pitchFamily="18" charset="0"/>
              </a:rPr>
              <a:t>variables de estado</a:t>
            </a:r>
            <a:r>
              <a:rPr lang="es-MX" altLang="es-MX" sz="1700" dirty="0">
                <a:solidFill>
                  <a:srgbClr val="000000"/>
                </a:solidFill>
                <a:latin typeface="Times New Roman" panose="02020603050405020304" pitchFamily="18" charset="0"/>
                <a:cs typeface="Times New Roman" panose="02020603050405020304" pitchFamily="18" charset="0"/>
              </a:rPr>
              <a:t>); </a:t>
            </a:r>
            <a:r>
              <a:rPr lang="es-MX" altLang="es-MX" sz="1700" b="1" i="1" u="sng" dirty="0">
                <a:solidFill>
                  <a:srgbClr val="FF0000"/>
                </a:solidFill>
                <a:latin typeface="Times New Roman" panose="02020603050405020304" pitchFamily="18" charset="0"/>
                <a:cs typeface="Times New Roman" panose="02020603050405020304" pitchFamily="18" charset="0"/>
              </a:rPr>
              <a:t>contiene una cierta cantidad fija de energía</a:t>
            </a:r>
            <a:r>
              <a:rPr lang="es-MX" altLang="es-MX" sz="1700" dirty="0">
                <a:solidFill>
                  <a:srgbClr val="000000"/>
                </a:solidFill>
                <a:latin typeface="Times New Roman" panose="02020603050405020304" pitchFamily="18" charset="0"/>
                <a:cs typeface="Times New Roman" panose="02020603050405020304" pitchFamily="18" charset="0"/>
              </a:rPr>
              <a:t>.  </a:t>
            </a:r>
          </a:p>
          <a:p>
            <a:pPr algn="just">
              <a:spcBef>
                <a:spcPct val="0"/>
              </a:spcBef>
              <a:buNone/>
            </a:pPr>
            <a:endParaRPr lang="es-MX" altLang="es-MX" sz="1700" dirty="0">
              <a:solidFill>
                <a:srgbClr val="000000"/>
              </a:solidFill>
              <a:latin typeface="Times New Roman" panose="02020603050405020304" pitchFamily="18" charset="0"/>
              <a:cs typeface="Times New Roman" panose="02020603050405020304" pitchFamily="18" charset="0"/>
            </a:endParaRPr>
          </a:p>
          <a:p>
            <a:pPr algn="just">
              <a:spcBef>
                <a:spcPct val="0"/>
              </a:spcBef>
              <a:buNone/>
            </a:pPr>
            <a:r>
              <a:rPr lang="es-MX" altLang="es-MX" sz="1700" dirty="0">
                <a:latin typeface="Times New Roman" panose="02020603050405020304" pitchFamily="18" charset="0"/>
                <a:cs typeface="Times New Roman" panose="02020603050405020304" pitchFamily="18" charset="0"/>
              </a:rPr>
              <a:t>En general (</a:t>
            </a:r>
            <a:r>
              <a:rPr lang="es-MX" altLang="es-MX" sz="1700" b="1" i="1" u="sng" dirty="0">
                <a:solidFill>
                  <a:srgbClr val="FF0000"/>
                </a:solidFill>
                <a:latin typeface="Times New Roman" panose="02020603050405020304" pitchFamily="18" charset="0"/>
                <a:cs typeface="Times New Roman" panose="02020603050405020304" pitchFamily="18" charset="0"/>
              </a:rPr>
              <a:t>para un sistema no-relativista</a:t>
            </a:r>
            <a:r>
              <a:rPr lang="es-MX" altLang="es-MX" sz="1700" dirty="0">
                <a:latin typeface="Times New Roman" panose="02020603050405020304" pitchFamily="18" charset="0"/>
                <a:cs typeface="Times New Roman" panose="02020603050405020304" pitchFamily="18" charset="0"/>
              </a:rPr>
              <a:t>), la energía total, E</a:t>
            </a:r>
            <a:r>
              <a:rPr lang="es-MX" altLang="es-MX" sz="1700" baseline="-25000" dirty="0">
                <a:latin typeface="Times New Roman" panose="02020603050405020304" pitchFamily="18" charset="0"/>
                <a:cs typeface="Times New Roman" panose="02020603050405020304" pitchFamily="18" charset="0"/>
              </a:rPr>
              <a:t>T</a:t>
            </a:r>
            <a:r>
              <a:rPr lang="es-MX" altLang="es-MX" sz="1700" dirty="0">
                <a:latin typeface="Times New Roman" panose="02020603050405020304" pitchFamily="18" charset="0"/>
                <a:cs typeface="Times New Roman" panose="02020603050405020304" pitchFamily="18" charset="0"/>
              </a:rPr>
              <a:t>, de un sistema  es la suma de la energías debida a la masa </a:t>
            </a:r>
            <a:r>
              <a:rPr lang="es-MX" altLang="es-MX" sz="1700" dirty="0" err="1">
                <a:solidFill>
                  <a:srgbClr val="FF0000"/>
                </a:solidFill>
                <a:latin typeface="Times New Roman" panose="02020603050405020304" pitchFamily="18" charset="0"/>
                <a:cs typeface="Times New Roman" panose="02020603050405020304" pitchFamily="18" charset="0"/>
              </a:rPr>
              <a:t>E</a:t>
            </a:r>
            <a:r>
              <a:rPr lang="es-MX" altLang="es-MX" sz="1700" baseline="-25000" dirty="0" err="1">
                <a:solidFill>
                  <a:srgbClr val="FF0000"/>
                </a:solidFill>
                <a:latin typeface="Times New Roman" panose="02020603050405020304" pitchFamily="18" charset="0"/>
                <a:cs typeface="Times New Roman" panose="02020603050405020304" pitchFamily="18" charset="0"/>
              </a:rPr>
              <a:t>m</a:t>
            </a:r>
            <a:r>
              <a:rPr lang="es-MX" altLang="es-MX" sz="1700" dirty="0">
                <a:latin typeface="Times New Roman" panose="02020603050405020304" pitchFamily="18" charset="0"/>
                <a:cs typeface="Times New Roman" panose="02020603050405020304" pitchFamily="18" charset="0"/>
              </a:rPr>
              <a:t>, la energía cinética  </a:t>
            </a:r>
            <a:r>
              <a:rPr lang="es-MX" altLang="es-MX" sz="1700" b="1" dirty="0" err="1">
                <a:solidFill>
                  <a:srgbClr val="FF0000"/>
                </a:solidFill>
                <a:latin typeface="Times New Roman" panose="02020603050405020304" pitchFamily="18" charset="0"/>
                <a:cs typeface="Times New Roman" panose="02020603050405020304" pitchFamily="18" charset="0"/>
              </a:rPr>
              <a:t>E</a:t>
            </a:r>
            <a:r>
              <a:rPr lang="es-MX" altLang="es-MX" sz="1700" b="1" baseline="-25000" dirty="0" err="1">
                <a:solidFill>
                  <a:srgbClr val="FF0000"/>
                </a:solidFill>
                <a:latin typeface="Times New Roman" panose="02020603050405020304" pitchFamily="18" charset="0"/>
                <a:cs typeface="Times New Roman" panose="02020603050405020304" pitchFamily="18" charset="0"/>
              </a:rPr>
              <a:t>k</a:t>
            </a:r>
            <a:r>
              <a:rPr lang="es-MX" altLang="es-MX" sz="1700" dirty="0">
                <a:latin typeface="Times New Roman" panose="02020603050405020304" pitchFamily="18" charset="0"/>
                <a:cs typeface="Times New Roman" panose="02020603050405020304" pitchFamily="18" charset="0"/>
              </a:rPr>
              <a:t>, la energía potencial </a:t>
            </a:r>
            <a:r>
              <a:rPr lang="es-MX" altLang="es-MX" sz="1700" b="1" dirty="0" err="1">
                <a:solidFill>
                  <a:srgbClr val="FF0000"/>
                </a:solidFill>
                <a:latin typeface="Times New Roman" panose="02020603050405020304" pitchFamily="18" charset="0"/>
                <a:cs typeface="Times New Roman" panose="02020603050405020304" pitchFamily="18" charset="0"/>
              </a:rPr>
              <a:t>E</a:t>
            </a:r>
            <a:r>
              <a:rPr lang="es-MX" altLang="es-MX" sz="1700" b="1" baseline="-25000" dirty="0" err="1">
                <a:solidFill>
                  <a:srgbClr val="FF0000"/>
                </a:solidFill>
                <a:latin typeface="Times New Roman" panose="02020603050405020304" pitchFamily="18" charset="0"/>
                <a:cs typeface="Times New Roman" panose="02020603050405020304" pitchFamily="18" charset="0"/>
              </a:rPr>
              <a:t>p</a:t>
            </a:r>
            <a:r>
              <a:rPr lang="es-MX" altLang="es-MX" sz="1700" b="1" dirty="0">
                <a:solidFill>
                  <a:srgbClr val="FF0000"/>
                </a:solidFill>
                <a:latin typeface="Times New Roman" panose="02020603050405020304" pitchFamily="18" charset="0"/>
                <a:cs typeface="Times New Roman" panose="02020603050405020304" pitchFamily="18" charset="0"/>
              </a:rPr>
              <a:t> </a:t>
            </a:r>
            <a:r>
              <a:rPr lang="es-MX" altLang="es-MX" sz="1700" dirty="0">
                <a:latin typeface="Times New Roman" panose="02020603050405020304" pitchFamily="18" charset="0"/>
                <a:cs typeface="Times New Roman" panose="02020603050405020304" pitchFamily="18" charset="0"/>
              </a:rPr>
              <a:t>y la energía interna </a:t>
            </a:r>
            <a:r>
              <a:rPr lang="es-MX" altLang="es-MX" sz="1700" b="1" dirty="0">
                <a:solidFill>
                  <a:srgbClr val="FF0000"/>
                </a:solidFill>
                <a:latin typeface="Times New Roman" panose="02020603050405020304" pitchFamily="18" charset="0"/>
                <a:cs typeface="Times New Roman" panose="02020603050405020304" pitchFamily="18" charset="0"/>
              </a:rPr>
              <a:t>U (E)</a:t>
            </a:r>
            <a:r>
              <a:rPr lang="es-MX" altLang="es-MX" sz="1700" dirty="0">
                <a:latin typeface="Times New Roman" panose="02020603050405020304" pitchFamily="18" charset="0"/>
                <a:cs typeface="Times New Roman" panose="02020603050405020304" pitchFamily="18" charset="0"/>
              </a:rPr>
              <a:t>. </a:t>
            </a:r>
            <a:r>
              <a:rPr lang="es-MX" altLang="es-MX" sz="1700" dirty="0">
                <a:solidFill>
                  <a:srgbClr val="000000"/>
                </a:solidFill>
                <a:latin typeface="Times New Roman" panose="02020603050405020304" pitchFamily="18" charset="0"/>
                <a:cs typeface="Times New Roman" panose="02020603050405020304" pitchFamily="18" charset="0"/>
              </a:rPr>
              <a:t>Por lo tanto, la energía total de un sistema termodinámico será igual a la suma </a:t>
            </a:r>
            <a:r>
              <a:rPr lang="es-MX" altLang="es-MX" sz="1700" dirty="0" err="1">
                <a:solidFill>
                  <a:srgbClr val="000000"/>
                </a:solidFill>
                <a:latin typeface="Times New Roman" panose="02020603050405020304" pitchFamily="18" charset="0"/>
                <a:cs typeface="Times New Roman" panose="02020603050405020304" pitchFamily="18" charset="0"/>
              </a:rPr>
              <a:t>aritmetica</a:t>
            </a:r>
            <a:r>
              <a:rPr lang="es-MX" altLang="es-MX" sz="1700" dirty="0">
                <a:solidFill>
                  <a:srgbClr val="000000"/>
                </a:solidFill>
                <a:latin typeface="Times New Roman" panose="02020603050405020304" pitchFamily="18" charset="0"/>
                <a:cs typeface="Times New Roman" panose="02020603050405020304" pitchFamily="18" charset="0"/>
              </a:rPr>
              <a:t> de todas esas energías</a:t>
            </a:r>
            <a:endParaRPr lang="es-MX" altLang="es-MX" sz="1700" dirty="0">
              <a:latin typeface="Times New Roman" panose="02020603050405020304" pitchFamily="18" charset="0"/>
              <a:cs typeface="Times New Roman" panose="02020603050405020304" pitchFamily="18" charset="0"/>
            </a:endParaRPr>
          </a:p>
          <a:p>
            <a:pPr algn="just">
              <a:spcBef>
                <a:spcPct val="0"/>
              </a:spcBef>
              <a:buNone/>
            </a:pPr>
            <a:r>
              <a:rPr lang="es-MX" altLang="es-MX" sz="1700" dirty="0">
                <a:latin typeface="Times New Roman" panose="02020603050405020304" pitchFamily="18" charset="0"/>
                <a:cs typeface="Times New Roman" panose="02020603050405020304" pitchFamily="18" charset="0"/>
              </a:rPr>
              <a:t> </a:t>
            </a:r>
          </a:p>
          <a:p>
            <a:pPr algn="just">
              <a:spcBef>
                <a:spcPct val="0"/>
              </a:spcBef>
              <a:buNone/>
            </a:pPr>
            <a:endParaRPr lang="es-MX" altLang="es-MX" sz="1700" b="1" u="none" dirty="0">
              <a:latin typeface="Times New Roman" panose="02020603050405020304" pitchFamily="18" charset="0"/>
              <a:cs typeface="Times New Roman" panose="02020603050405020304" pitchFamily="18" charset="0"/>
            </a:endParaRPr>
          </a:p>
          <a:p>
            <a:pPr algn="just">
              <a:spcBef>
                <a:spcPct val="0"/>
              </a:spcBef>
              <a:buNone/>
            </a:pPr>
            <a:endParaRPr lang="es-MX" altLang="es-MX" sz="1700" b="1" u="none" dirty="0">
              <a:latin typeface="Times New Roman" panose="02020603050405020304" pitchFamily="18" charset="0"/>
              <a:cs typeface="Times New Roman" panose="02020603050405020304" pitchFamily="18" charset="0"/>
            </a:endParaRPr>
          </a:p>
          <a:p>
            <a:pPr algn="just">
              <a:spcBef>
                <a:spcPct val="0"/>
              </a:spcBef>
              <a:buNone/>
            </a:pPr>
            <a:endParaRPr lang="es-MX" altLang="es-MX" sz="1700" b="1" u="none" dirty="0">
              <a:latin typeface="Times New Roman" panose="02020603050405020304" pitchFamily="18" charset="0"/>
              <a:cs typeface="Times New Roman" panose="02020603050405020304" pitchFamily="18" charset="0"/>
            </a:endParaRPr>
          </a:p>
          <a:p>
            <a:pPr algn="just">
              <a:spcBef>
                <a:spcPct val="0"/>
              </a:spcBef>
              <a:buNone/>
            </a:pPr>
            <a:endParaRPr lang="es-MX" altLang="es-MX" sz="1700" b="1" u="none" dirty="0">
              <a:latin typeface="Times New Roman" panose="02020603050405020304" pitchFamily="18" charset="0"/>
              <a:cs typeface="Times New Roman" panose="02020603050405020304" pitchFamily="18" charset="0"/>
            </a:endParaRPr>
          </a:p>
          <a:p>
            <a:pPr algn="just">
              <a:spcBef>
                <a:spcPct val="0"/>
              </a:spcBef>
              <a:buNone/>
            </a:pPr>
            <a:r>
              <a:rPr lang="es-MX" altLang="es-MX" sz="1700" b="1" u="none" dirty="0">
                <a:latin typeface="Times New Roman" panose="02020603050405020304" pitchFamily="18" charset="0"/>
                <a:cs typeface="Times New Roman" panose="02020603050405020304" pitchFamily="18" charset="0"/>
              </a:rPr>
              <a:t>En termodinámica solo importa la energía interna de un sistema</a:t>
            </a:r>
            <a:r>
              <a:rPr lang="es-MX" altLang="es-MX" sz="1700" u="none" dirty="0">
                <a:latin typeface="Times New Roman" panose="02020603050405020304" pitchFamily="18" charset="0"/>
                <a:cs typeface="Times New Roman" panose="02020603050405020304" pitchFamily="18" charset="0"/>
              </a:rPr>
              <a:t>. </a:t>
            </a:r>
            <a:r>
              <a:rPr lang="es-MX" altLang="es-MX" sz="1700" dirty="0">
                <a:latin typeface="Times New Roman" panose="02020603050405020304" pitchFamily="18" charset="0"/>
                <a:cs typeface="Times New Roman" panose="02020603050405020304" pitchFamily="18" charset="0"/>
              </a:rPr>
              <a:t>E</a:t>
            </a:r>
            <a:r>
              <a:rPr lang="es-MX" altLang="es-MX" sz="1700" u="none" dirty="0">
                <a:latin typeface="Times New Roman" panose="02020603050405020304" pitchFamily="18" charset="0"/>
                <a:cs typeface="Times New Roman" panose="02020603050405020304" pitchFamily="18" charset="0"/>
              </a:rPr>
              <a:t>n  general solo importan los cambios de energía, no la energía absoluta de un sistema. </a:t>
            </a:r>
            <a:r>
              <a:rPr lang="es-MX" altLang="es-MX" sz="1700" b="1" dirty="0">
                <a:solidFill>
                  <a:srgbClr val="FF0000"/>
                </a:solidFill>
                <a:latin typeface="Times New Roman" panose="02020603050405020304" pitchFamily="18" charset="0"/>
                <a:cs typeface="Times New Roman" panose="02020603050405020304" pitchFamily="18" charset="0"/>
              </a:rPr>
              <a:t>En termodinámica importa ΔU (</a:t>
            </a:r>
            <a:r>
              <a:rPr lang="el-GR" altLang="es-MX" sz="1700" b="1" dirty="0">
                <a:solidFill>
                  <a:srgbClr val="FF0000"/>
                </a:solidFill>
                <a:latin typeface="Times New Roman" panose="02020603050405020304" pitchFamily="18" charset="0"/>
                <a:cs typeface="Times New Roman" panose="02020603050405020304" pitchFamily="18" charset="0"/>
              </a:rPr>
              <a:t>Δ</a:t>
            </a:r>
            <a:r>
              <a:rPr lang="es-MX" altLang="es-MX" sz="1700" b="1" dirty="0">
                <a:solidFill>
                  <a:srgbClr val="FF0000"/>
                </a:solidFill>
                <a:latin typeface="Times New Roman" panose="02020603050405020304" pitchFamily="18" charset="0"/>
                <a:cs typeface="Times New Roman" panose="02020603050405020304" pitchFamily="18" charset="0"/>
              </a:rPr>
              <a:t>E)  no importa el valor  absoluto de U (E)</a:t>
            </a:r>
            <a:r>
              <a:rPr lang="es-MX" altLang="es-MX" sz="1700" u="none" dirty="0">
                <a:latin typeface="Times New Roman" panose="02020603050405020304" pitchFamily="18" charset="0"/>
                <a:cs typeface="Times New Roman" panose="02020603050405020304" pitchFamily="18" charset="0"/>
              </a:rPr>
              <a:t>.</a:t>
            </a:r>
            <a:endParaRPr lang="es-MX" altLang="es-MX" sz="1700" dirty="0">
              <a:latin typeface="Times New Roman" panose="02020603050405020304" pitchFamily="18" charset="0"/>
              <a:cs typeface="Times New Roman" panose="02020603050405020304" pitchFamily="18" charset="0"/>
            </a:endParaRPr>
          </a:p>
          <a:p>
            <a:pPr algn="just">
              <a:spcBef>
                <a:spcPct val="0"/>
              </a:spcBef>
              <a:buNone/>
            </a:pPr>
            <a:endParaRPr lang="es-MX" altLang="es-MX" sz="1700" dirty="0">
              <a:latin typeface="Times New Roman" panose="02020603050405020304" pitchFamily="18" charset="0"/>
              <a:cs typeface="Times New Roman" panose="02020603050405020304" pitchFamily="18" charset="0"/>
            </a:endParaRPr>
          </a:p>
          <a:p>
            <a:pPr algn="just">
              <a:spcBef>
                <a:spcPct val="0"/>
              </a:spcBef>
              <a:buNone/>
            </a:pPr>
            <a:r>
              <a:rPr lang="es-MX" altLang="es-MX" sz="1700" dirty="0">
                <a:latin typeface="Times New Roman" panose="02020603050405020304" pitchFamily="18" charset="0"/>
                <a:cs typeface="Times New Roman" panose="02020603050405020304" pitchFamily="18" charset="0"/>
              </a:rPr>
              <a:t>La energía interna (</a:t>
            </a:r>
            <a:r>
              <a:rPr lang="es-MX" altLang="es-MX" sz="1700" b="1" dirty="0">
                <a:solidFill>
                  <a:srgbClr val="FF0000"/>
                </a:solidFill>
                <a:latin typeface="Times New Roman" panose="02020603050405020304" pitchFamily="18" charset="0"/>
                <a:cs typeface="Times New Roman" panose="02020603050405020304" pitchFamily="18" charset="0"/>
              </a:rPr>
              <a:t>E o U</a:t>
            </a:r>
            <a:r>
              <a:rPr lang="es-MX" altLang="es-MX" sz="1700" dirty="0">
                <a:latin typeface="Times New Roman" panose="02020603050405020304" pitchFamily="18" charset="0"/>
                <a:cs typeface="Times New Roman" panose="02020603050405020304" pitchFamily="18" charset="0"/>
              </a:rPr>
              <a:t>) es la energía de las partículas que constituyen el sistema (moléculas o átomos que lo constituyen) y sus interacciones a corta distancia, como lo son: energías de enlace, energías de rotación, traslación y vibración. </a:t>
            </a:r>
            <a:r>
              <a:rPr lang="es-MX" altLang="es-MX" sz="1600" dirty="0">
                <a:latin typeface="Times New Roman" panose="02020603050405020304" pitchFamily="18" charset="0"/>
                <a:cs typeface="Times New Roman" panose="02020603050405020304" pitchFamily="18" charset="0"/>
              </a:rPr>
              <a:t>La energía interna solamente depende de la temperatura</a:t>
            </a:r>
            <a:r>
              <a:rPr lang="es-MX" altLang="es-MX" sz="1600" dirty="0">
                <a:solidFill>
                  <a:srgbClr val="000000"/>
                </a:solidFill>
                <a:latin typeface="Times New Roman" panose="02020603050405020304" pitchFamily="18" charset="0"/>
                <a:cs typeface="Times New Roman" panose="02020603050405020304" pitchFamily="18" charset="0"/>
              </a:rPr>
              <a:t>. </a:t>
            </a:r>
            <a:r>
              <a:rPr lang="es-MX" altLang="es-MX" sz="1600" b="1" dirty="0">
                <a:solidFill>
                  <a:srgbClr val="FF0000"/>
                </a:solidFill>
                <a:latin typeface="Times New Roman" panose="02020603050405020304" pitchFamily="18" charset="0"/>
                <a:cs typeface="Times New Roman" panose="02020603050405020304" pitchFamily="18" charset="0"/>
              </a:rPr>
              <a:t>La energía interna es una función de estado</a:t>
            </a:r>
            <a:r>
              <a:rPr lang="es-MX" altLang="es-MX" sz="1600" dirty="0">
                <a:solidFill>
                  <a:srgbClr val="000000"/>
                </a:solidFill>
                <a:latin typeface="Times New Roman" panose="02020603050405020304" pitchFamily="18" charset="0"/>
                <a:cs typeface="Times New Roman" panose="02020603050405020304" pitchFamily="18" charset="0"/>
              </a:rPr>
              <a:t>, es decir, </a:t>
            </a:r>
            <a:r>
              <a:rPr lang="es-MX" altLang="es-MX" sz="1600" b="1" dirty="0">
                <a:solidFill>
                  <a:srgbClr val="FF0000"/>
                </a:solidFill>
                <a:latin typeface="Times New Roman" panose="02020603050405020304" pitchFamily="18" charset="0"/>
                <a:cs typeface="Times New Roman" panose="02020603050405020304" pitchFamily="18" charset="0"/>
              </a:rPr>
              <a:t>una función de variables termodinámicas.</a:t>
            </a:r>
          </a:p>
        </p:txBody>
      </p:sp>
      <p:graphicFrame>
        <p:nvGraphicFramePr>
          <p:cNvPr id="77829" name="Object 7">
            <a:extLst>
              <a:ext uri="{FF2B5EF4-FFF2-40B4-BE49-F238E27FC236}">
                <a16:creationId xmlns:a16="http://schemas.microsoft.com/office/drawing/2014/main" id="{102843EE-FA93-436D-AC8E-9627696873E0}"/>
              </a:ext>
            </a:extLst>
          </p:cNvPr>
          <p:cNvGraphicFramePr>
            <a:graphicFrameLocks noGrp="1" noChangeAspect="1"/>
          </p:cNvGraphicFramePr>
          <p:nvPr>
            <p:ph idx="1"/>
          </p:nvPr>
        </p:nvGraphicFramePr>
        <p:xfrm>
          <a:off x="3962400" y="3176524"/>
          <a:ext cx="3505200" cy="551088"/>
        </p:xfrm>
        <a:graphic>
          <a:graphicData uri="http://schemas.openxmlformats.org/presentationml/2006/ole">
            <mc:AlternateContent xmlns:mc="http://schemas.openxmlformats.org/markup-compatibility/2006">
              <mc:Choice xmlns:v="urn:schemas-microsoft-com:vml" Requires="v">
                <p:oleObj name="Equation" r:id="rId3" imgW="1612800" imgH="253800" progId="Equation.DSMT4">
                  <p:embed/>
                </p:oleObj>
              </mc:Choice>
              <mc:Fallback>
                <p:oleObj name="Equation" r:id="rId3" imgW="1612800" imgH="253800" progId="Equation.DSMT4">
                  <p:embed/>
                  <p:pic>
                    <p:nvPicPr>
                      <p:cNvPr id="77829" name="Object 7">
                        <a:extLst>
                          <a:ext uri="{FF2B5EF4-FFF2-40B4-BE49-F238E27FC236}">
                            <a16:creationId xmlns:a16="http://schemas.microsoft.com/office/drawing/2014/main" id="{102843EE-FA93-436D-AC8E-9627696873E0}"/>
                          </a:ext>
                        </a:extLst>
                      </p:cNvPr>
                      <p:cNvPicPr>
                        <a:picLocks noChangeAspect="1" noChangeArrowheads="1"/>
                      </p:cNvPicPr>
                      <p:nvPr/>
                    </p:nvPicPr>
                    <p:blipFill>
                      <a:blip r:embed="rId4"/>
                      <a:srcRect/>
                      <a:stretch>
                        <a:fillRect/>
                      </a:stretch>
                    </p:blipFill>
                    <p:spPr bwMode="auto">
                      <a:xfrm>
                        <a:off x="3962400" y="3176524"/>
                        <a:ext cx="3505200" cy="551088"/>
                      </a:xfrm>
                      <a:prstGeom prst="rect">
                        <a:avLst/>
                      </a:prstGeom>
                      <a:solidFill>
                        <a:schemeClr val="bg1"/>
                      </a:solidFill>
                      <a:ln>
                        <a:solidFill>
                          <a:schemeClr val="tx1"/>
                        </a:solidFill>
                      </a:ln>
                      <a:effectLst/>
                    </p:spPr>
                  </p:pic>
                </p:oleObj>
              </mc:Fallback>
            </mc:AlternateContent>
          </a:graphicData>
        </a:graphic>
      </p:graphicFrame>
    </p:spTree>
    <p:extLst>
      <p:ext uri="{BB962C8B-B14F-4D97-AF65-F5344CB8AC3E}">
        <p14:creationId xmlns:p14="http://schemas.microsoft.com/office/powerpoint/2010/main" val="18480888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5">
            <a:extLst>
              <a:ext uri="{FF2B5EF4-FFF2-40B4-BE49-F238E27FC236}">
                <a16:creationId xmlns:a16="http://schemas.microsoft.com/office/drawing/2014/main" id="{4B1E4485-C971-43CB-9499-F296C6619B5B}"/>
              </a:ext>
            </a:extLst>
          </p:cNvPr>
          <p:cNvSpPr txBox="1">
            <a:spLocks noChangeArrowheads="1"/>
          </p:cNvSpPr>
          <p:nvPr/>
        </p:nvSpPr>
        <p:spPr bwMode="auto">
          <a:xfrm>
            <a:off x="464739" y="1542403"/>
            <a:ext cx="11233273" cy="3170099"/>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es-MX" sz="2000" u="none" dirty="0">
                <a:solidFill>
                  <a:srgbClr val="333399"/>
                </a:solidFill>
                <a:latin typeface="Times New Roman" panose="02020603050405020304" pitchFamily="18" charset="0"/>
                <a:cs typeface="Times New Roman" panose="02020603050405020304" pitchFamily="18" charset="0"/>
              </a:rPr>
              <a:t>Energía</a:t>
            </a:r>
            <a:endParaRPr lang="es-MX" altLang="es-MX" sz="1600" u="none" dirty="0">
              <a:solidFill>
                <a:srgbClr val="000000"/>
              </a:solidFill>
              <a:latin typeface="Times New Roman" panose="02020603050405020304" pitchFamily="18" charset="0"/>
              <a:cs typeface="Times New Roman" panose="02020603050405020304" pitchFamily="18" charset="0"/>
            </a:endParaRPr>
          </a:p>
          <a:p>
            <a:pPr algn="just">
              <a:spcBef>
                <a:spcPct val="0"/>
              </a:spcBef>
              <a:buNone/>
            </a:pPr>
            <a:endParaRPr lang="es-MX" altLang="es-MX" sz="1800" u="none" dirty="0">
              <a:solidFill>
                <a:srgbClr val="000000"/>
              </a:solidFill>
              <a:latin typeface="Times New Roman" panose="02020603050405020304" pitchFamily="18" charset="0"/>
              <a:cs typeface="Times New Roman" panose="02020603050405020304" pitchFamily="18" charset="0"/>
            </a:endParaRPr>
          </a:p>
          <a:p>
            <a:pPr algn="just">
              <a:spcBef>
                <a:spcPct val="0"/>
              </a:spcBef>
              <a:buNone/>
            </a:pPr>
            <a:r>
              <a:rPr lang="es-ES" altLang="es-MX" sz="1800" dirty="0">
                <a:latin typeface="Times New Roman" panose="02020603050405020304" pitchFamily="18" charset="0"/>
                <a:cs typeface="Times New Roman" panose="02020603050405020304" pitchFamily="18" charset="0"/>
              </a:rPr>
              <a:t>Hay que desarrollar un modelo de relaciones de energía,  en el que </a:t>
            </a:r>
            <a:r>
              <a:rPr lang="es-ES" altLang="es-MX" sz="1800" b="1" dirty="0">
                <a:solidFill>
                  <a:srgbClr val="FF0000"/>
                </a:solidFill>
                <a:latin typeface="Times New Roman" panose="02020603050405020304" pitchFamily="18" charset="0"/>
                <a:cs typeface="Times New Roman" panose="02020603050405020304" pitchFamily="18" charset="0"/>
              </a:rPr>
              <a:t>cada estado de equilibrio de un sistema</a:t>
            </a:r>
            <a:r>
              <a:rPr lang="es-ES" altLang="es-MX" sz="1800" dirty="0">
                <a:latin typeface="Times New Roman" panose="02020603050405020304" pitchFamily="18" charset="0"/>
                <a:cs typeface="Times New Roman" panose="02020603050405020304" pitchFamily="18" charset="0"/>
              </a:rPr>
              <a:t> (tal como un libro o un cartucho de dinamita sobre una mesa) </a:t>
            </a:r>
            <a:r>
              <a:rPr lang="es-ES" altLang="es-MX" sz="1800" b="1" dirty="0">
                <a:solidFill>
                  <a:srgbClr val="FF0000"/>
                </a:solidFill>
                <a:latin typeface="Times New Roman" panose="02020603050405020304" pitchFamily="18" charset="0"/>
                <a:cs typeface="Times New Roman" panose="02020603050405020304" pitchFamily="18" charset="0"/>
              </a:rPr>
              <a:t>tiene un contenido en energía fijo</a:t>
            </a:r>
            <a:r>
              <a:rPr lang="es-ES" altLang="es-MX" sz="1800" dirty="0">
                <a:latin typeface="Times New Roman" panose="02020603050405020304" pitchFamily="18" charset="0"/>
                <a:cs typeface="Times New Roman" panose="02020603050405020304" pitchFamily="18" charset="0"/>
              </a:rPr>
              <a:t>, llamado </a:t>
            </a:r>
            <a:r>
              <a:rPr lang="es-ES" altLang="es-MX" sz="1800" b="1" dirty="0">
                <a:solidFill>
                  <a:srgbClr val="FF0000"/>
                </a:solidFill>
                <a:latin typeface="Times New Roman" panose="02020603050405020304" pitchFamily="18" charset="0"/>
                <a:cs typeface="Times New Roman" panose="02020603050405020304" pitchFamily="18" charset="0"/>
              </a:rPr>
              <a:t>energía interna E o U del sistema </a:t>
            </a:r>
            <a:r>
              <a:rPr lang="es-ES" altLang="es-MX" sz="1800" dirty="0">
                <a:solidFill>
                  <a:srgbClr val="FFCC00"/>
                </a:solidFill>
                <a:latin typeface="Times New Roman" panose="02020603050405020304" pitchFamily="18" charset="0"/>
                <a:cs typeface="Times New Roman" panose="02020603050405020304" pitchFamily="18" charset="0"/>
              </a:rPr>
              <a:t> </a:t>
            </a:r>
            <a:r>
              <a:rPr lang="es-ES" altLang="es-MX" sz="1800" dirty="0">
                <a:latin typeface="Times New Roman" panose="02020603050405020304" pitchFamily="18" charset="0"/>
                <a:cs typeface="Times New Roman" panose="02020603050405020304" pitchFamily="18" charset="0"/>
              </a:rPr>
              <a:t>(energía interna por mol o molar). </a:t>
            </a:r>
          </a:p>
          <a:p>
            <a:pPr algn="just">
              <a:spcBef>
                <a:spcPct val="0"/>
              </a:spcBef>
              <a:buNone/>
            </a:pPr>
            <a:endParaRPr lang="es-MX" altLang="es-MX" sz="1800" u="none" dirty="0">
              <a:solidFill>
                <a:srgbClr val="000000"/>
              </a:solidFill>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1800" u="none" dirty="0">
                <a:solidFill>
                  <a:srgbClr val="000000"/>
                </a:solidFill>
                <a:latin typeface="Times New Roman" panose="02020603050405020304" pitchFamily="18" charset="0"/>
                <a:cs typeface="Times New Roman" panose="02020603050405020304" pitchFamily="18" charset="0"/>
              </a:rPr>
              <a:t>Para propósitos de la formulación de la primera </a:t>
            </a:r>
            <a:r>
              <a:rPr lang="es-MX" altLang="es-MX" sz="1800" b="1" u="none" dirty="0">
                <a:solidFill>
                  <a:srgbClr val="FF0000"/>
                </a:solidFill>
                <a:latin typeface="Times New Roman" panose="02020603050405020304" pitchFamily="18" charset="0"/>
                <a:cs typeface="Times New Roman" panose="02020603050405020304" pitchFamily="18" charset="0"/>
              </a:rPr>
              <a:t>Ley de la Termodinámica</a:t>
            </a:r>
            <a:r>
              <a:rPr lang="es-MX" altLang="es-MX" sz="1800" u="none" dirty="0">
                <a:solidFill>
                  <a:srgbClr val="000000"/>
                </a:solidFill>
                <a:latin typeface="Times New Roman" panose="02020603050405020304" pitchFamily="18" charset="0"/>
                <a:cs typeface="Times New Roman" panose="02020603050405020304" pitchFamily="18" charset="0"/>
              </a:rPr>
              <a:t>, </a:t>
            </a:r>
            <a:r>
              <a:rPr lang="es-MX" altLang="es-MX" sz="1800" dirty="0">
                <a:solidFill>
                  <a:srgbClr val="000000"/>
                </a:solidFill>
                <a:latin typeface="Times New Roman" panose="02020603050405020304" pitchFamily="18" charset="0"/>
                <a:cs typeface="Times New Roman" panose="02020603050405020304" pitchFamily="18" charset="0"/>
              </a:rPr>
              <a:t>se asume </a:t>
            </a:r>
            <a:r>
              <a:rPr lang="es-MX" altLang="es-MX" sz="1800" u="none" dirty="0">
                <a:solidFill>
                  <a:srgbClr val="000000"/>
                </a:solidFill>
                <a:latin typeface="Times New Roman" panose="02020603050405020304" pitchFamily="18" charset="0"/>
                <a:cs typeface="Times New Roman" panose="02020603050405020304" pitchFamily="18" charset="0"/>
              </a:rPr>
              <a:t>que existe  una función de estado llamada “</a:t>
            </a:r>
            <a:r>
              <a:rPr lang="es-MX" altLang="es-MX" sz="1800" b="1" dirty="0">
                <a:solidFill>
                  <a:srgbClr val="0000FF"/>
                </a:solidFill>
                <a:latin typeface="Times New Roman" panose="02020603050405020304" pitchFamily="18" charset="0"/>
                <a:cs typeface="Times New Roman" panose="02020603050405020304" pitchFamily="18" charset="0"/>
              </a:rPr>
              <a:t>Energía Interna=E o U</a:t>
            </a:r>
            <a:r>
              <a:rPr lang="es-MX" altLang="es-MX" sz="1800" dirty="0">
                <a:solidFill>
                  <a:srgbClr val="000000"/>
                </a:solidFill>
                <a:latin typeface="Times New Roman" panose="02020603050405020304" pitchFamily="18" charset="0"/>
                <a:cs typeface="Times New Roman" panose="02020603050405020304" pitchFamily="18" charset="0"/>
              </a:rPr>
              <a:t>”</a:t>
            </a:r>
            <a:r>
              <a:rPr lang="es-MX" altLang="es-MX" sz="1800" u="none" dirty="0">
                <a:solidFill>
                  <a:srgbClr val="000000"/>
                </a:solidFill>
                <a:latin typeface="Times New Roman" panose="02020603050405020304" pitchFamily="18" charset="0"/>
                <a:cs typeface="Times New Roman" panose="02020603050405020304" pitchFamily="18" charset="0"/>
              </a:rPr>
              <a:t>, la cual es muy difícil de cuantificar o determinar. Sin embargo, su magnitud depende del estado del sistema y </a:t>
            </a:r>
            <a:r>
              <a:rPr lang="es-MX" altLang="es-MX" sz="1800" b="1" u="none" dirty="0">
                <a:solidFill>
                  <a:srgbClr val="FF0000"/>
                </a:solidFill>
                <a:latin typeface="Times New Roman" panose="02020603050405020304" pitchFamily="18" charset="0"/>
                <a:cs typeface="Times New Roman" panose="02020603050405020304" pitchFamily="18" charset="0"/>
              </a:rPr>
              <a:t>será fija o constante al estar en equilibro</a:t>
            </a:r>
            <a:r>
              <a:rPr lang="es-MX" altLang="es-MX" sz="1800" u="none" dirty="0">
                <a:solidFill>
                  <a:srgbClr val="000000"/>
                </a:solidFill>
                <a:latin typeface="Times New Roman" panose="02020603050405020304" pitchFamily="18" charset="0"/>
                <a:cs typeface="Times New Roman" panose="02020603050405020304" pitchFamily="18" charset="0"/>
              </a:rPr>
              <a:t>.</a:t>
            </a:r>
          </a:p>
          <a:p>
            <a:pPr algn="just" eaLnBrk="1" hangingPunct="1">
              <a:spcBef>
                <a:spcPct val="0"/>
              </a:spcBef>
              <a:buFontTx/>
              <a:buNone/>
            </a:pPr>
            <a:endParaRPr lang="es-MX" altLang="es-MX" sz="1800" u="none" dirty="0">
              <a:solidFill>
                <a:srgbClr val="000000"/>
              </a:solidFill>
              <a:latin typeface="Times New Roman" panose="02020603050405020304" pitchFamily="18" charset="0"/>
              <a:cs typeface="Times New Roman" panose="02020603050405020304" pitchFamily="18" charset="0"/>
            </a:endParaRPr>
          </a:p>
          <a:p>
            <a:pPr algn="ctr" eaLnBrk="1" hangingPunct="1">
              <a:spcBef>
                <a:spcPct val="0"/>
              </a:spcBef>
              <a:buFontTx/>
              <a:buNone/>
            </a:pPr>
            <a:r>
              <a:rPr lang="es-MX" altLang="es-MX" sz="1800" u="none" dirty="0">
                <a:solidFill>
                  <a:srgbClr val="000000"/>
                </a:solidFill>
                <a:latin typeface="Times New Roman" panose="02020603050405020304" pitchFamily="18" charset="0"/>
                <a:cs typeface="Times New Roman" panose="02020603050405020304" pitchFamily="18" charset="0"/>
              </a:rPr>
              <a:t>Energía Interna ya sea </a:t>
            </a:r>
            <a:r>
              <a:rPr lang="es-MX" altLang="es-MX" sz="1800" dirty="0">
                <a:solidFill>
                  <a:srgbClr val="000000"/>
                </a:solidFill>
                <a:latin typeface="Times New Roman" panose="02020603050405020304" pitchFamily="18" charset="0"/>
                <a:cs typeface="Times New Roman" panose="02020603050405020304" pitchFamily="18" charset="0"/>
              </a:rPr>
              <a:t>(</a:t>
            </a:r>
            <a:r>
              <a:rPr lang="es-MX" altLang="es-MX" sz="1800" b="1" dirty="0">
                <a:solidFill>
                  <a:srgbClr val="0000FF"/>
                </a:solidFill>
                <a:latin typeface="Times New Roman" panose="02020603050405020304" pitchFamily="18" charset="0"/>
                <a:cs typeface="Times New Roman" panose="02020603050405020304" pitchFamily="18" charset="0"/>
              </a:rPr>
              <a:t>U</a:t>
            </a:r>
            <a:r>
              <a:rPr lang="es-MX" altLang="es-MX" sz="1800" dirty="0">
                <a:solidFill>
                  <a:srgbClr val="000000"/>
                </a:solidFill>
                <a:latin typeface="Times New Roman" panose="02020603050405020304" pitchFamily="18" charset="0"/>
                <a:cs typeface="Times New Roman" panose="02020603050405020304" pitchFamily="18" charset="0"/>
              </a:rPr>
              <a:t>) o (</a:t>
            </a:r>
            <a:r>
              <a:rPr lang="es-MX" altLang="es-MX" sz="1800" b="1" dirty="0">
                <a:solidFill>
                  <a:srgbClr val="0000FF"/>
                </a:solidFill>
                <a:latin typeface="Times New Roman" panose="02020603050405020304" pitchFamily="18" charset="0"/>
                <a:cs typeface="Times New Roman" panose="02020603050405020304" pitchFamily="18" charset="0"/>
              </a:rPr>
              <a:t>E</a:t>
            </a:r>
            <a:r>
              <a:rPr lang="es-MX" altLang="es-MX" sz="1800" dirty="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2259939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F8C9DA26-83AE-45DB-A84E-E6822CFBE30D}"/>
              </a:ext>
            </a:extLst>
          </p:cNvPr>
          <p:cNvSpPr>
            <a:spLocks noGrp="1" noChangeArrowheads="1"/>
          </p:cNvSpPr>
          <p:nvPr>
            <p:ph type="title"/>
          </p:nvPr>
        </p:nvSpPr>
        <p:spPr>
          <a:xfrm>
            <a:off x="4398614" y="106877"/>
            <a:ext cx="3394770" cy="644525"/>
          </a:xfrm>
          <a:solidFill>
            <a:schemeClr val="bg1"/>
          </a:solidFill>
          <a:ln>
            <a:solidFill>
              <a:schemeClr val="tx1"/>
            </a:solidFill>
          </a:ln>
        </p:spPr>
        <p:txBody>
          <a:bodyPr/>
          <a:lstStyle/>
          <a:p>
            <a:r>
              <a:rPr lang="es-ES" altLang="es-MX" sz="4000" dirty="0">
                <a:solidFill>
                  <a:schemeClr val="tx1"/>
                </a:solidFill>
                <a:latin typeface="Times New Roman" panose="02020603050405020304" pitchFamily="18" charset="0"/>
                <a:cs typeface="Times New Roman" panose="02020603050405020304" pitchFamily="18" charset="0"/>
              </a:rPr>
              <a:t>Energía Interna</a:t>
            </a:r>
          </a:p>
        </p:txBody>
      </p:sp>
      <p:sp>
        <p:nvSpPr>
          <p:cNvPr id="77827" name="Text Box 4">
            <a:extLst>
              <a:ext uri="{FF2B5EF4-FFF2-40B4-BE49-F238E27FC236}">
                <a16:creationId xmlns:a16="http://schemas.microsoft.com/office/drawing/2014/main" id="{63A4CEFF-9F36-4076-A13B-5C04FAEA988A}"/>
              </a:ext>
            </a:extLst>
          </p:cNvPr>
          <p:cNvSpPr txBox="1">
            <a:spLocks noChangeArrowheads="1"/>
          </p:cNvSpPr>
          <p:nvPr/>
        </p:nvSpPr>
        <p:spPr bwMode="auto">
          <a:xfrm>
            <a:off x="2547938" y="1974239"/>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77828" name="Text Box 6">
            <a:extLst>
              <a:ext uri="{FF2B5EF4-FFF2-40B4-BE49-F238E27FC236}">
                <a16:creationId xmlns:a16="http://schemas.microsoft.com/office/drawing/2014/main" id="{D4EF326A-A34F-4D11-AD01-05F2B4004F85}"/>
              </a:ext>
            </a:extLst>
          </p:cNvPr>
          <p:cNvSpPr txBox="1">
            <a:spLocks noChangeArrowheads="1"/>
          </p:cNvSpPr>
          <p:nvPr/>
        </p:nvSpPr>
        <p:spPr bwMode="auto">
          <a:xfrm>
            <a:off x="707826" y="836712"/>
            <a:ext cx="10776346" cy="1200329"/>
          </a:xfrm>
          <a:prstGeom prst="rect">
            <a:avLst/>
          </a:prstGeom>
          <a:solidFill>
            <a:schemeClr val="bg1"/>
          </a:solidFill>
          <a:ln w="9525">
            <a:solidFill>
              <a:srgbClr val="000000"/>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None/>
            </a:pPr>
            <a:r>
              <a:rPr lang="es-ES" altLang="es-MX" sz="1800" u="none" dirty="0">
                <a:latin typeface="Times New Roman" panose="02020603050405020304" pitchFamily="18" charset="0"/>
                <a:cs typeface="Times New Roman" panose="02020603050405020304" pitchFamily="18" charset="0"/>
              </a:rPr>
              <a:t>Todo que lo importa es que </a:t>
            </a:r>
            <a:r>
              <a:rPr lang="es-ES" altLang="es-MX" sz="1800" b="1" i="1" u="sng" dirty="0">
                <a:solidFill>
                  <a:srgbClr val="FF0000"/>
                </a:solidFill>
                <a:latin typeface="Times New Roman" panose="02020603050405020304" pitchFamily="18" charset="0"/>
                <a:cs typeface="Times New Roman" panose="02020603050405020304" pitchFamily="18" charset="0"/>
              </a:rPr>
              <a:t>cuando el sistema está en equilibrio, su contenido energético es fijo o constante</a:t>
            </a:r>
            <a:r>
              <a:rPr lang="es-ES" altLang="es-MX" sz="1800" u="none" dirty="0">
                <a:latin typeface="Times New Roman" panose="02020603050405020304" pitchFamily="18" charset="0"/>
                <a:cs typeface="Times New Roman" panose="02020603050405020304" pitchFamily="18" charset="0"/>
              </a:rPr>
              <a:t>.  Formalmente, </a:t>
            </a:r>
            <a:r>
              <a:rPr lang="es-MX" altLang="es-MX" sz="1800" dirty="0">
                <a:latin typeface="Times New Roman" panose="02020603050405020304" pitchFamily="18" charset="0"/>
                <a:cs typeface="Times New Roman" panose="02020603050405020304" pitchFamily="18" charset="0"/>
              </a:rPr>
              <a:t>la energía total de un sistema termodinámico se puede definir como la suma de cada uno de los tipos de energías que actúan en el sistema. </a:t>
            </a:r>
            <a:r>
              <a:rPr lang="es-ES" altLang="es-MX" sz="1800" dirty="0">
                <a:latin typeface="Times New Roman" panose="02020603050405020304" pitchFamily="18" charset="0"/>
                <a:cs typeface="Times New Roman" panose="02020603050405020304" pitchFamily="18" charset="0"/>
              </a:rPr>
              <a:t>L</a:t>
            </a:r>
            <a:r>
              <a:rPr lang="es-ES" altLang="es-MX" sz="1800" u="none" dirty="0">
                <a:latin typeface="Times New Roman" panose="02020603050405020304" pitchFamily="18" charset="0"/>
                <a:cs typeface="Times New Roman" panose="02020603050405020304" pitchFamily="18" charset="0"/>
              </a:rPr>
              <a:t>a relación entre la </a:t>
            </a:r>
            <a:r>
              <a:rPr lang="es-ES" altLang="es-MX" sz="1800" b="1" u="none" dirty="0">
                <a:latin typeface="Times New Roman" panose="02020603050405020304" pitchFamily="18" charset="0"/>
                <a:cs typeface="Times New Roman" panose="02020603050405020304" pitchFamily="18" charset="0"/>
              </a:rPr>
              <a:t>energía total</a:t>
            </a:r>
            <a:r>
              <a:rPr lang="es-ES" altLang="es-MX" sz="1800" u="none" dirty="0">
                <a:latin typeface="Times New Roman" panose="02020603050405020304" pitchFamily="18" charset="0"/>
                <a:cs typeface="Times New Roman" panose="02020603050405020304" pitchFamily="18" charset="0"/>
              </a:rPr>
              <a:t> o en </a:t>
            </a:r>
            <a:r>
              <a:rPr lang="es-ES" altLang="es-MX" sz="1800" b="1" u="none" dirty="0">
                <a:latin typeface="Times New Roman" panose="02020603050405020304" pitchFamily="18" charset="0"/>
                <a:cs typeface="Times New Roman" panose="02020603050405020304" pitchFamily="18" charset="0"/>
              </a:rPr>
              <a:t>reposo</a:t>
            </a:r>
            <a:r>
              <a:rPr lang="es-ES" altLang="es-MX" sz="1800" u="none" dirty="0">
                <a:latin typeface="Times New Roman" panose="02020603050405020304" pitchFamily="18" charset="0"/>
                <a:cs typeface="Times New Roman" panose="02020603050405020304" pitchFamily="18" charset="0"/>
              </a:rPr>
              <a:t> y la </a:t>
            </a:r>
            <a:r>
              <a:rPr lang="es-ES" altLang="es-MX" sz="1800" b="1" u="none" dirty="0">
                <a:latin typeface="Times New Roman" panose="02020603050405020304" pitchFamily="18" charset="0"/>
                <a:cs typeface="Times New Roman" panose="02020603050405020304" pitchFamily="18" charset="0"/>
              </a:rPr>
              <a:t>energía interna usada en geoquímica-termodinámica es</a:t>
            </a:r>
            <a:r>
              <a:rPr lang="es-ES" altLang="es-MX" sz="1800" u="none" dirty="0">
                <a:latin typeface="Times New Roman" panose="02020603050405020304" pitchFamily="18" charset="0"/>
                <a:cs typeface="Times New Roman" panose="02020603050405020304" pitchFamily="18" charset="0"/>
              </a:rPr>
              <a:t> </a:t>
            </a:r>
            <a:r>
              <a:rPr lang="es-ES" altLang="es-MX" sz="1800" b="1" dirty="0">
                <a:solidFill>
                  <a:srgbClr val="FF0000"/>
                </a:solidFill>
                <a:latin typeface="Times New Roman" panose="02020603050405020304" pitchFamily="18" charset="0"/>
                <a:cs typeface="Times New Roman" panose="02020603050405020304" pitchFamily="18" charset="0"/>
              </a:rPr>
              <a:t>E</a:t>
            </a:r>
            <a:r>
              <a:rPr lang="es-ES" altLang="es-MX" sz="1800" b="1" baseline="-25000" dirty="0">
                <a:solidFill>
                  <a:srgbClr val="FF0000"/>
                </a:solidFill>
                <a:latin typeface="Times New Roman" panose="02020603050405020304" pitchFamily="18" charset="0"/>
                <a:cs typeface="Times New Roman" panose="02020603050405020304" pitchFamily="18" charset="0"/>
              </a:rPr>
              <a:t>r</a:t>
            </a:r>
            <a:r>
              <a:rPr lang="es-ES" altLang="es-MX" sz="1800" u="none" dirty="0">
                <a:latin typeface="Times New Roman" panose="02020603050405020304" pitchFamily="18" charset="0"/>
                <a:cs typeface="Times New Roman" panose="02020603050405020304" pitchFamily="18" charset="0"/>
              </a:rPr>
              <a:t>. </a:t>
            </a:r>
          </a:p>
        </p:txBody>
      </p:sp>
      <p:graphicFrame>
        <p:nvGraphicFramePr>
          <p:cNvPr id="77829" name="Object 7">
            <a:extLst>
              <a:ext uri="{FF2B5EF4-FFF2-40B4-BE49-F238E27FC236}">
                <a16:creationId xmlns:a16="http://schemas.microsoft.com/office/drawing/2014/main" id="{102843EE-FA93-436D-AC8E-9627696873E0}"/>
              </a:ext>
            </a:extLst>
          </p:cNvPr>
          <p:cNvGraphicFramePr>
            <a:graphicFrameLocks noGrp="1" noChangeAspect="1"/>
          </p:cNvGraphicFramePr>
          <p:nvPr>
            <p:ph idx="1"/>
          </p:nvPr>
        </p:nvGraphicFramePr>
        <p:xfrm>
          <a:off x="4919662" y="2060091"/>
          <a:ext cx="2352675" cy="450850"/>
        </p:xfrm>
        <a:graphic>
          <a:graphicData uri="http://schemas.openxmlformats.org/presentationml/2006/ole">
            <mc:AlternateContent xmlns:mc="http://schemas.openxmlformats.org/markup-compatibility/2006">
              <mc:Choice xmlns:v="urn:schemas-microsoft-com:vml" Requires="v">
                <p:oleObj name="Equation" r:id="rId3" imgW="1257120" imgH="241200" progId="Equation.DSMT4">
                  <p:embed/>
                </p:oleObj>
              </mc:Choice>
              <mc:Fallback>
                <p:oleObj name="Equation" r:id="rId3" imgW="1257120" imgH="241200" progId="Equation.DSMT4">
                  <p:embed/>
                  <p:pic>
                    <p:nvPicPr>
                      <p:cNvPr id="77829" name="Object 7">
                        <a:extLst>
                          <a:ext uri="{FF2B5EF4-FFF2-40B4-BE49-F238E27FC236}">
                            <a16:creationId xmlns:a16="http://schemas.microsoft.com/office/drawing/2014/main" id="{102843EE-FA93-436D-AC8E-9627696873E0}"/>
                          </a:ext>
                        </a:extLst>
                      </p:cNvPr>
                      <p:cNvPicPr>
                        <a:picLocks noChangeAspect="1" noChangeArrowheads="1"/>
                      </p:cNvPicPr>
                      <p:nvPr/>
                    </p:nvPicPr>
                    <p:blipFill>
                      <a:blip r:embed="rId4"/>
                      <a:srcRect/>
                      <a:stretch>
                        <a:fillRect/>
                      </a:stretch>
                    </p:blipFill>
                    <p:spPr bwMode="auto">
                      <a:xfrm>
                        <a:off x="4919662" y="2060091"/>
                        <a:ext cx="2352675" cy="450850"/>
                      </a:xfrm>
                      <a:prstGeom prst="rect">
                        <a:avLst/>
                      </a:prstGeom>
                      <a:solidFill>
                        <a:schemeClr val="bg1"/>
                      </a:solidFill>
                      <a:ln>
                        <a:solidFill>
                          <a:schemeClr val="tx1"/>
                        </a:solidFill>
                      </a:ln>
                      <a:effectLst/>
                    </p:spPr>
                  </p:pic>
                </p:oleObj>
              </mc:Fallback>
            </mc:AlternateContent>
          </a:graphicData>
        </a:graphic>
      </p:graphicFrame>
      <p:sp>
        <p:nvSpPr>
          <p:cNvPr id="77830" name="Text Box 9">
            <a:extLst>
              <a:ext uri="{FF2B5EF4-FFF2-40B4-BE49-F238E27FC236}">
                <a16:creationId xmlns:a16="http://schemas.microsoft.com/office/drawing/2014/main" id="{F19C62BB-9E6C-46C1-BF8C-49E285B11D56}"/>
              </a:ext>
            </a:extLst>
          </p:cNvPr>
          <p:cNvSpPr txBox="1">
            <a:spLocks noChangeArrowheads="1"/>
          </p:cNvSpPr>
          <p:nvPr/>
        </p:nvSpPr>
        <p:spPr bwMode="auto">
          <a:xfrm>
            <a:off x="707826" y="2604046"/>
            <a:ext cx="10776346" cy="1200329"/>
          </a:xfrm>
          <a:prstGeom prst="rect">
            <a:avLst/>
          </a:prstGeom>
          <a:solidFill>
            <a:schemeClr val="bg1"/>
          </a:solidFill>
          <a:ln w="9525">
            <a:solidFill>
              <a:srgbClr val="000000"/>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ES" altLang="es-MX" sz="1800" u="none" dirty="0">
                <a:latin typeface="Times New Roman" panose="02020603050405020304" pitchFamily="18" charset="0"/>
                <a:cs typeface="Times New Roman" panose="02020603050405020304" pitchFamily="18" charset="0"/>
              </a:rPr>
              <a:t>Donde el valor de la constante es desconocido (y no importa). Debido a que </a:t>
            </a:r>
            <a:r>
              <a:rPr lang="es-ES" altLang="es-MX" sz="1800" b="1" u="none" dirty="0">
                <a:solidFill>
                  <a:srgbClr val="FF0000"/>
                </a:solidFill>
                <a:latin typeface="Times New Roman" panose="02020603050405020304" pitchFamily="18" charset="0"/>
                <a:cs typeface="Times New Roman" panose="02020603050405020304" pitchFamily="18" charset="0"/>
              </a:rPr>
              <a:t>no se usan valores absolutos de E</a:t>
            </a:r>
            <a:r>
              <a:rPr lang="es-ES" altLang="es-MX" sz="1800" u="none" dirty="0">
                <a:latin typeface="Times New Roman" panose="02020603050405020304" pitchFamily="18" charset="0"/>
                <a:cs typeface="Times New Roman" panose="02020603050405020304" pitchFamily="18" charset="0"/>
              </a:rPr>
              <a:t>, no podemos usar valores absolutos de ninguna cantidad que tenga</a:t>
            </a:r>
            <a:r>
              <a:rPr lang="es-ES" altLang="es-MX" sz="1800" b="1" u="none" dirty="0">
                <a:solidFill>
                  <a:srgbClr val="FF0000"/>
                </a:solidFill>
                <a:latin typeface="Times New Roman" panose="02020603050405020304" pitchFamily="18" charset="0"/>
                <a:cs typeface="Times New Roman" panose="02020603050405020304" pitchFamily="18" charset="0"/>
              </a:rPr>
              <a:t> E</a:t>
            </a:r>
            <a:r>
              <a:rPr lang="es-ES" altLang="es-MX" sz="1800" u="none" dirty="0">
                <a:latin typeface="Times New Roman" panose="02020603050405020304" pitchFamily="18" charset="0"/>
                <a:cs typeface="Times New Roman" panose="02020603050405020304" pitchFamily="18" charset="0"/>
              </a:rPr>
              <a:t> en sus ecuaciones o definiciones.</a:t>
            </a:r>
            <a:r>
              <a:rPr lang="es-ES" sz="1800" b="0" i="0" u="none" dirty="0">
                <a:solidFill>
                  <a:srgbClr val="333333"/>
                </a:solidFill>
                <a:effectLst/>
                <a:latin typeface="Times New Roman" panose="02020603050405020304" pitchFamily="18" charset="0"/>
                <a:cs typeface="Times New Roman" panose="02020603050405020304" pitchFamily="18" charset="0"/>
              </a:rPr>
              <a:t> La energía interna es una </a:t>
            </a:r>
            <a:r>
              <a:rPr lang="es-ES" sz="1800" b="0" i="0" u="none" dirty="0">
                <a:effectLst/>
                <a:latin typeface="Times New Roman" panose="02020603050405020304" pitchFamily="18" charset="0"/>
                <a:cs typeface="Times New Roman" panose="02020603050405020304" pitchFamily="18" charset="0"/>
                <a:hlinkClick r:id="rId5"/>
              </a:rPr>
              <a:t>función de estado</a:t>
            </a:r>
            <a:r>
              <a:rPr lang="es-ES" sz="1800" b="0" i="0" u="none" dirty="0">
                <a:solidFill>
                  <a:srgbClr val="333333"/>
                </a:solidFill>
                <a:effectLst/>
                <a:latin typeface="Times New Roman" panose="02020603050405020304" pitchFamily="18" charset="0"/>
                <a:cs typeface="Times New Roman" panose="02020603050405020304" pitchFamily="18" charset="0"/>
              </a:rPr>
              <a:t>: su variación entre dos estados es independiente de </a:t>
            </a:r>
            <a:r>
              <a:rPr lang="es-ES" sz="1800" u="none" dirty="0">
                <a:solidFill>
                  <a:srgbClr val="333333"/>
                </a:solidFill>
                <a:latin typeface="Times New Roman" panose="02020603050405020304" pitchFamily="18" charset="0"/>
                <a:cs typeface="Times New Roman" panose="02020603050405020304" pitchFamily="18" charset="0"/>
              </a:rPr>
              <a:t>la trayectoria </a:t>
            </a:r>
            <a:r>
              <a:rPr lang="es-ES" sz="1800" b="0" i="0" u="none" dirty="0">
                <a:solidFill>
                  <a:srgbClr val="333333"/>
                </a:solidFill>
                <a:effectLst/>
                <a:latin typeface="Times New Roman" panose="02020603050405020304" pitchFamily="18" charset="0"/>
                <a:cs typeface="Times New Roman" panose="02020603050405020304" pitchFamily="18" charset="0"/>
              </a:rPr>
              <a:t>que los conecte, sólo depende del </a:t>
            </a:r>
            <a:r>
              <a:rPr lang="es-ES" sz="1800" b="1" i="1" dirty="0">
                <a:solidFill>
                  <a:srgbClr val="333333"/>
                </a:solidFill>
                <a:effectLst/>
                <a:latin typeface="Times New Roman" panose="02020603050405020304" pitchFamily="18" charset="0"/>
                <a:cs typeface="Times New Roman" panose="02020603050405020304" pitchFamily="18" charset="0"/>
              </a:rPr>
              <a:t>estado inicial</a:t>
            </a:r>
            <a:r>
              <a:rPr lang="es-ES" sz="1800" b="0" i="0" u="none" dirty="0">
                <a:solidFill>
                  <a:srgbClr val="333333"/>
                </a:solidFill>
                <a:effectLst/>
                <a:latin typeface="Times New Roman" panose="02020603050405020304" pitchFamily="18" charset="0"/>
                <a:cs typeface="Times New Roman" panose="02020603050405020304" pitchFamily="18" charset="0"/>
              </a:rPr>
              <a:t> y del </a:t>
            </a:r>
            <a:r>
              <a:rPr lang="es-ES" sz="1800" b="1" i="1" dirty="0">
                <a:solidFill>
                  <a:srgbClr val="333333"/>
                </a:solidFill>
                <a:effectLst/>
                <a:latin typeface="Times New Roman" panose="02020603050405020304" pitchFamily="18" charset="0"/>
                <a:cs typeface="Times New Roman" panose="02020603050405020304" pitchFamily="18" charset="0"/>
              </a:rPr>
              <a:t>estado final.</a:t>
            </a:r>
            <a:endParaRPr lang="es-ES" altLang="es-MX" sz="1800" b="1" i="1" dirty="0">
              <a:latin typeface="Times New Roman" panose="02020603050405020304" pitchFamily="18" charset="0"/>
              <a:cs typeface="Times New Roman" panose="02020603050405020304" pitchFamily="18" charset="0"/>
            </a:endParaRPr>
          </a:p>
        </p:txBody>
      </p:sp>
      <p:pic>
        <p:nvPicPr>
          <p:cNvPr id="158724" name="Picture 4">
            <a:extLst>
              <a:ext uri="{FF2B5EF4-FFF2-40B4-BE49-F238E27FC236}">
                <a16:creationId xmlns:a16="http://schemas.microsoft.com/office/drawing/2014/main" id="{0FED9C49-199D-4754-930F-EF5C0037CFD1}"/>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924251" y="4033647"/>
            <a:ext cx="3228975" cy="26098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3" name="Conector recto de flecha 2">
            <a:extLst>
              <a:ext uri="{FF2B5EF4-FFF2-40B4-BE49-F238E27FC236}">
                <a16:creationId xmlns:a16="http://schemas.microsoft.com/office/drawing/2014/main" id="{3AA369BF-C348-461F-A6E2-9B8CBE08A5A5}"/>
              </a:ext>
            </a:extLst>
          </p:cNvPr>
          <p:cNvCxnSpPr/>
          <p:nvPr/>
        </p:nvCxnSpPr>
        <p:spPr>
          <a:xfrm>
            <a:off x="3249976" y="3604404"/>
            <a:ext cx="3750899" cy="12533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A50D5352-9170-4001-938E-D1596DA9BC04}"/>
              </a:ext>
            </a:extLst>
          </p:cNvPr>
          <p:cNvCxnSpPr>
            <a:cxnSpLocks/>
          </p:cNvCxnSpPr>
          <p:nvPr/>
        </p:nvCxnSpPr>
        <p:spPr>
          <a:xfrm>
            <a:off x="4919662" y="3731305"/>
            <a:ext cx="3224213" cy="17550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CuadroTexto 14">
            <a:extLst>
              <a:ext uri="{FF2B5EF4-FFF2-40B4-BE49-F238E27FC236}">
                <a16:creationId xmlns:a16="http://schemas.microsoft.com/office/drawing/2014/main" id="{562A3AB4-4D25-4680-AB95-B9407D573809}"/>
              </a:ext>
            </a:extLst>
          </p:cNvPr>
          <p:cNvSpPr txBox="1"/>
          <p:nvPr/>
        </p:nvSpPr>
        <p:spPr>
          <a:xfrm>
            <a:off x="707826" y="4371381"/>
            <a:ext cx="4911924" cy="1200329"/>
          </a:xfrm>
          <a:prstGeom prst="rect">
            <a:avLst/>
          </a:prstGeom>
          <a:solidFill>
            <a:schemeClr val="bg1"/>
          </a:solidFill>
          <a:ln>
            <a:solidFill>
              <a:schemeClr val="tx1"/>
            </a:solidFill>
          </a:ln>
        </p:spPr>
        <p:txBody>
          <a:bodyPr wrap="square">
            <a:spAutoFit/>
          </a:bodyPr>
          <a:lstStyle/>
          <a:p>
            <a:pPr algn="just"/>
            <a:r>
              <a:rPr lang="es-ES" b="0" i="0" u="none" dirty="0">
                <a:solidFill>
                  <a:srgbClr val="333333"/>
                </a:solidFill>
                <a:effectLst/>
                <a:latin typeface="Times New Roman" panose="02020603050405020304" pitchFamily="18" charset="0"/>
                <a:cs typeface="Times New Roman" panose="02020603050405020304" pitchFamily="18" charset="0"/>
              </a:rPr>
              <a:t>Como consecuencia de ello, el cambio de energía (</a:t>
            </a:r>
            <a:r>
              <a:rPr lang="es-ES" b="0" i="0" u="none" dirty="0" err="1">
                <a:solidFill>
                  <a:srgbClr val="333333"/>
                </a:solidFill>
                <a:effectLst/>
                <a:latin typeface="Times New Roman" panose="02020603050405020304" pitchFamily="18" charset="0"/>
                <a:cs typeface="Times New Roman" panose="02020603050405020304" pitchFamily="18" charset="0"/>
              </a:rPr>
              <a:t>dE</a:t>
            </a:r>
            <a:r>
              <a:rPr lang="es-ES" b="0" i="0" u="none" dirty="0">
                <a:solidFill>
                  <a:srgbClr val="333333"/>
                </a:solidFill>
                <a:effectLst/>
                <a:latin typeface="Times New Roman" panose="02020603050405020304" pitchFamily="18" charset="0"/>
                <a:cs typeface="Times New Roman" panose="02020603050405020304" pitchFamily="18" charset="0"/>
              </a:rPr>
              <a:t>) interna de un sistema que ha cambiado cumpliendo un ciclo será siempre cero, ya que el estado inicial y el final coinciden:</a:t>
            </a:r>
            <a:endParaRPr lang="es-MX" u="none" dirty="0">
              <a:latin typeface="Times New Roman" panose="02020603050405020304" pitchFamily="18" charset="0"/>
              <a:cs typeface="Times New Roman" panose="02020603050405020304" pitchFamily="18" charset="0"/>
            </a:endParaRPr>
          </a:p>
        </p:txBody>
      </p:sp>
      <p:graphicFrame>
        <p:nvGraphicFramePr>
          <p:cNvPr id="8" name="Objeto 7">
            <a:extLst>
              <a:ext uri="{FF2B5EF4-FFF2-40B4-BE49-F238E27FC236}">
                <a16:creationId xmlns:a16="http://schemas.microsoft.com/office/drawing/2014/main" id="{63E9BEB7-DE9E-4823-88E2-BD806BAE7434}"/>
              </a:ext>
            </a:extLst>
          </p:cNvPr>
          <p:cNvGraphicFramePr>
            <a:graphicFrameLocks noChangeAspect="1"/>
          </p:cNvGraphicFramePr>
          <p:nvPr>
            <p:extLst>
              <p:ext uri="{D42A27DB-BD31-4B8C-83A1-F6EECF244321}">
                <p14:modId xmlns:p14="http://schemas.microsoft.com/office/powerpoint/2010/main" val="419343820"/>
              </p:ext>
            </p:extLst>
          </p:nvPr>
        </p:nvGraphicFramePr>
        <p:xfrm>
          <a:off x="671513" y="5792788"/>
          <a:ext cx="3652837" cy="692150"/>
        </p:xfrm>
        <a:graphic>
          <a:graphicData uri="http://schemas.openxmlformats.org/presentationml/2006/ole">
            <mc:AlternateContent xmlns:mc="http://schemas.openxmlformats.org/markup-compatibility/2006">
              <mc:Choice xmlns:v="urn:schemas-microsoft-com:vml" Requires="v">
                <p:oleObj name="Equation" r:id="rId8" imgW="1206360" imgH="228600" progId="Equation.DSMT4">
                  <p:embed/>
                </p:oleObj>
              </mc:Choice>
              <mc:Fallback>
                <p:oleObj name="Equation" r:id="rId8" imgW="1206360" imgH="228600" progId="Equation.DSMT4">
                  <p:embed/>
                  <p:pic>
                    <p:nvPicPr>
                      <p:cNvPr id="8" name="Objeto 7">
                        <a:extLst>
                          <a:ext uri="{FF2B5EF4-FFF2-40B4-BE49-F238E27FC236}">
                            <a16:creationId xmlns:a16="http://schemas.microsoft.com/office/drawing/2014/main" id="{63E9BEB7-DE9E-4823-88E2-BD806BAE7434}"/>
                          </a:ext>
                        </a:extLst>
                      </p:cNvPr>
                      <p:cNvPicPr/>
                      <p:nvPr/>
                    </p:nvPicPr>
                    <p:blipFill>
                      <a:blip r:embed="rId9"/>
                      <a:stretch>
                        <a:fillRect/>
                      </a:stretch>
                    </p:blipFill>
                    <p:spPr>
                      <a:xfrm>
                        <a:off x="671513" y="5792788"/>
                        <a:ext cx="3652837" cy="692150"/>
                      </a:xfrm>
                      <a:prstGeom prst="rect">
                        <a:avLst/>
                      </a:prstGeom>
                      <a:solidFill>
                        <a:schemeClr val="bg1"/>
                      </a:solidFill>
                      <a:ln>
                        <a:solidFill>
                          <a:schemeClr val="tx1"/>
                        </a:solidFill>
                      </a:ln>
                    </p:spPr>
                  </p:pic>
                </p:oleObj>
              </mc:Fallback>
            </mc:AlternateContent>
          </a:graphicData>
        </a:graphic>
      </p:graphicFrame>
    </p:spTree>
    <p:extLst>
      <p:ext uri="{BB962C8B-B14F-4D97-AF65-F5344CB8AC3E}">
        <p14:creationId xmlns:p14="http://schemas.microsoft.com/office/powerpoint/2010/main" val="4224874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2642" name="Rectangle 2">
            <a:extLst>
              <a:ext uri="{FF2B5EF4-FFF2-40B4-BE49-F238E27FC236}">
                <a16:creationId xmlns:a16="http://schemas.microsoft.com/office/drawing/2014/main" id="{5134C96F-191A-4626-A98B-16E7B6B4EC5B}"/>
              </a:ext>
            </a:extLst>
          </p:cNvPr>
          <p:cNvSpPr>
            <a:spLocks noGrp="1" noChangeArrowheads="1"/>
          </p:cNvSpPr>
          <p:nvPr>
            <p:ph type="body" idx="1"/>
          </p:nvPr>
        </p:nvSpPr>
        <p:spPr>
          <a:xfrm>
            <a:off x="902182" y="2319042"/>
            <a:ext cx="10504090" cy="3889375"/>
          </a:xfrm>
          <a:solidFill>
            <a:srgbClr val="FFFFFF"/>
          </a:solidFill>
          <a:ln>
            <a:solidFill>
              <a:schemeClr val="tx1"/>
            </a:solidFill>
          </a:ln>
        </p:spPr>
        <p:txBody>
          <a:bodyPr vert="horz" wrap="square" lIns="90488" tIns="44450" rIns="90488" bIns="44450" numCol="1" anchor="t" anchorCtr="0" compatLnSpc="1">
            <a:prstTxWarp prst="textNoShape">
              <a:avLst/>
            </a:prstTxWarp>
          </a:bodyPr>
          <a:lstStyle/>
          <a:p>
            <a:pPr eaLnBrk="1" hangingPunct="1">
              <a:lnSpc>
                <a:spcPct val="95000"/>
              </a:lnSpc>
              <a:spcBef>
                <a:spcPct val="42000"/>
              </a:spcBef>
            </a:pPr>
            <a:r>
              <a:rPr lang="it-IT" altLang="es-MX" sz="2800" b="1" u="sng" dirty="0">
                <a:solidFill>
                  <a:srgbClr val="FF0000"/>
                </a:solidFill>
              </a:rPr>
              <a:t>No</a:t>
            </a:r>
            <a:r>
              <a:rPr lang="it-IT" altLang="es-MX" sz="2800" b="1" dirty="0">
                <a:solidFill>
                  <a:srgbClr val="FF0000"/>
                </a:solidFill>
              </a:rPr>
              <a:t> sabemos exactamente lo que es la energía.</a:t>
            </a:r>
          </a:p>
          <a:p>
            <a:pPr eaLnBrk="1" hangingPunct="1">
              <a:lnSpc>
                <a:spcPct val="95000"/>
              </a:lnSpc>
              <a:spcBef>
                <a:spcPct val="42000"/>
              </a:spcBef>
            </a:pPr>
            <a:r>
              <a:rPr lang="it-IT" altLang="es-MX" sz="2800" b="1" dirty="0">
                <a:solidFill>
                  <a:srgbClr val="FF0000"/>
                </a:solidFill>
              </a:rPr>
              <a:t> A groso modo, la energía de un sistema puede definirse como la capacidad del sistema para realizar trabajo.</a:t>
            </a:r>
          </a:p>
          <a:p>
            <a:pPr eaLnBrk="1" hangingPunct="1">
              <a:lnSpc>
                <a:spcPct val="95000"/>
              </a:lnSpc>
              <a:spcBef>
                <a:spcPct val="42000"/>
              </a:spcBef>
            </a:pPr>
            <a:r>
              <a:rPr lang="it-IT" altLang="es-MX" sz="2800" b="1" dirty="0">
                <a:solidFill>
                  <a:srgbClr val="FF0000"/>
                </a:solidFill>
              </a:rPr>
              <a:t>El trabajo es una fuerza multiplicada por un desplazamiento.</a:t>
            </a:r>
          </a:p>
        </p:txBody>
      </p:sp>
      <p:sp>
        <p:nvSpPr>
          <p:cNvPr id="752643" name="Rectangle 3">
            <a:extLst>
              <a:ext uri="{FF2B5EF4-FFF2-40B4-BE49-F238E27FC236}">
                <a16:creationId xmlns:a16="http://schemas.microsoft.com/office/drawing/2014/main" id="{A0CB7B51-2476-4FCB-BED6-4AEC4DF567B1}"/>
              </a:ext>
            </a:extLst>
          </p:cNvPr>
          <p:cNvSpPr>
            <a:spLocks noGrp="1" noChangeArrowheads="1"/>
          </p:cNvSpPr>
          <p:nvPr>
            <p:ph type="title"/>
          </p:nvPr>
        </p:nvSpPr>
        <p:spPr>
          <a:xfrm>
            <a:off x="3852750" y="1484314"/>
            <a:ext cx="3842669" cy="611187"/>
          </a:xfrm>
          <a:solidFill>
            <a:srgbClr val="FFFFFF"/>
          </a:solidFill>
          <a:ln>
            <a:solidFill>
              <a:schemeClr val="tx1"/>
            </a:solidFill>
          </a:ln>
        </p:spPr>
        <p:txBody>
          <a:bodyPr/>
          <a:lstStyle/>
          <a:p>
            <a:pPr eaLnBrk="1" hangingPunct="1"/>
            <a:r>
              <a:rPr lang="es-ES_tradnl" altLang="es-MX" sz="3600" b="1" dirty="0">
                <a:solidFill>
                  <a:schemeClr val="tx1"/>
                </a:solidFill>
              </a:rPr>
              <a:t>¿Qué es la Energía?</a:t>
            </a:r>
          </a:p>
        </p:txBody>
      </p:sp>
      <p:sp>
        <p:nvSpPr>
          <p:cNvPr id="752645" name="Rectangle 5">
            <a:extLst>
              <a:ext uri="{FF2B5EF4-FFF2-40B4-BE49-F238E27FC236}">
                <a16:creationId xmlns:a16="http://schemas.microsoft.com/office/drawing/2014/main" id="{3EA14AF4-1F34-4CEB-BA41-CDE5DCBC5349}"/>
              </a:ext>
            </a:extLst>
          </p:cNvPr>
          <p:cNvSpPr>
            <a:spLocks noChangeArrowheads="1"/>
          </p:cNvSpPr>
          <p:nvPr/>
        </p:nvSpPr>
        <p:spPr bwMode="auto">
          <a:xfrm>
            <a:off x="2535238" y="857548"/>
            <a:ext cx="6434137" cy="403225"/>
          </a:xfrm>
          <a:prstGeom prst="rect">
            <a:avLst/>
          </a:prstGeom>
          <a:solidFill>
            <a:srgbClr val="FFFFFF"/>
          </a:solidFill>
          <a:ln w="9525">
            <a:solidFill>
              <a:srgbClr val="000000"/>
            </a:solidFill>
            <a:miter lim="800000"/>
            <a:headEnd/>
            <a:tailEnd/>
          </a:ln>
        </p:spPr>
        <p:txBody>
          <a:bodyPr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es-ES" altLang="es-MX" sz="1800" b="1" i="1">
                <a:latin typeface="Times New Roman" panose="02020603050405020304" pitchFamily="18" charset="0"/>
                <a:cs typeface="Times New Roman" panose="02020603050405020304" pitchFamily="18" charset="0"/>
              </a:rPr>
              <a:t>Primer Principio  de la Termodinámica:</a:t>
            </a:r>
            <a:r>
              <a:rPr lang="es-ES" altLang="es-MX" sz="1800" b="1" i="1" u="none">
                <a:latin typeface="Times New Roman" panose="02020603050405020304" pitchFamily="18" charset="0"/>
                <a:cs typeface="Times New Roman" panose="02020603050405020304" pitchFamily="18" charset="0"/>
              </a:rPr>
              <a:t> </a:t>
            </a:r>
            <a:r>
              <a:rPr lang="es-ES" altLang="es-MX" sz="1800" b="1" i="1">
                <a:solidFill>
                  <a:srgbClr val="FF0000"/>
                </a:solidFill>
                <a:latin typeface="Times New Roman" panose="02020603050405020304" pitchFamily="18" charset="0"/>
                <a:cs typeface="Times New Roman" panose="02020603050405020304" pitchFamily="18" charset="0"/>
              </a:rPr>
              <a:t>Energía, Trabajo y Calor</a:t>
            </a:r>
          </a:p>
        </p:txBody>
      </p:sp>
      <p:sp>
        <p:nvSpPr>
          <p:cNvPr id="2" name="Rectángulo 1">
            <a:extLst>
              <a:ext uri="{FF2B5EF4-FFF2-40B4-BE49-F238E27FC236}">
                <a16:creationId xmlns:a16="http://schemas.microsoft.com/office/drawing/2014/main" id="{5283F383-1807-47AF-8FC7-7CDC41941218}"/>
              </a:ext>
            </a:extLst>
          </p:cNvPr>
          <p:cNvSpPr/>
          <p:nvPr/>
        </p:nvSpPr>
        <p:spPr>
          <a:xfrm>
            <a:off x="4086224" y="292695"/>
            <a:ext cx="3332163" cy="368300"/>
          </a:xfrm>
          <a:prstGeom prst="rect">
            <a:avLst/>
          </a:prstGeom>
          <a:solidFill>
            <a:srgbClr val="FFFFFF"/>
          </a:solidFill>
          <a:ln>
            <a:solidFill>
              <a:schemeClr val="tx1"/>
            </a:solidFill>
          </a:ln>
        </p:spPr>
        <p:txBody>
          <a:bodyPr wrap="none">
            <a:spAutoFit/>
          </a:bodyPr>
          <a:lstStyle/>
          <a:p>
            <a:pPr>
              <a:lnSpc>
                <a:spcPct val="107000"/>
              </a:lnSpc>
              <a:spcAft>
                <a:spcPts val="800"/>
              </a:spcAft>
              <a:defRPr/>
            </a:pPr>
            <a:r>
              <a:rPr lang="es-MX" dirty="0">
                <a:latin typeface="Times New Roman" panose="02020603050405020304" pitchFamily="18" charset="0"/>
                <a:ea typeface="Calibri" panose="020F0502020204030204" pitchFamily="34" charset="0"/>
                <a:cs typeface="Times New Roman" panose="02020603050405020304" pitchFamily="18" charset="0"/>
              </a:rPr>
              <a:t>Primera Ley de la Termodinámica</a:t>
            </a:r>
          </a:p>
        </p:txBody>
      </p:sp>
      <p:graphicFrame>
        <p:nvGraphicFramePr>
          <p:cNvPr id="74758" name="Objeto 2">
            <a:extLst>
              <a:ext uri="{FF2B5EF4-FFF2-40B4-BE49-F238E27FC236}">
                <a16:creationId xmlns:a16="http://schemas.microsoft.com/office/drawing/2014/main" id="{8176DF4C-35DD-4892-8405-B2BA814ABC93}"/>
              </a:ext>
            </a:extLst>
          </p:cNvPr>
          <p:cNvGraphicFramePr>
            <a:graphicFrameLocks noChangeAspect="1"/>
          </p:cNvGraphicFramePr>
          <p:nvPr>
            <p:extLst>
              <p:ext uri="{D42A27DB-BD31-4B8C-83A1-F6EECF244321}">
                <p14:modId xmlns:p14="http://schemas.microsoft.com/office/powerpoint/2010/main" val="798219665"/>
              </p:ext>
            </p:extLst>
          </p:nvPr>
        </p:nvGraphicFramePr>
        <p:xfrm>
          <a:off x="3935759" y="4783435"/>
          <a:ext cx="3676650" cy="935038"/>
        </p:xfrm>
        <a:graphic>
          <a:graphicData uri="http://schemas.openxmlformats.org/presentationml/2006/ole">
            <mc:AlternateContent xmlns:mc="http://schemas.openxmlformats.org/markup-compatibility/2006">
              <mc:Choice xmlns:v="urn:schemas-microsoft-com:vml" Requires="v">
                <p:oleObj name="Equation" r:id="rId3" imgW="698197" imgH="177723" progId="Equation.DSMT4">
                  <p:embed/>
                </p:oleObj>
              </mc:Choice>
              <mc:Fallback>
                <p:oleObj name="Equation" r:id="rId3" imgW="698197" imgH="177723" progId="Equation.DSMT4">
                  <p:embed/>
                  <p:pic>
                    <p:nvPicPr>
                      <p:cNvPr id="74758" name="Objeto 2">
                        <a:extLst>
                          <a:ext uri="{FF2B5EF4-FFF2-40B4-BE49-F238E27FC236}">
                            <a16:creationId xmlns:a16="http://schemas.microsoft.com/office/drawing/2014/main" id="{8176DF4C-35DD-4892-8405-B2BA814ABC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5759" y="4783435"/>
                        <a:ext cx="3676650" cy="935038"/>
                      </a:xfrm>
                      <a:prstGeom prst="rect">
                        <a:avLst/>
                      </a:prstGeom>
                      <a:solidFill>
                        <a:schemeClr val="bg1"/>
                      </a:solidFill>
                      <a:ln w="9525">
                        <a:solidFill>
                          <a:srgbClr val="00B0F0"/>
                        </a:solidFill>
                        <a:miter lim="800000"/>
                        <a:headEnd/>
                        <a:tailEnd/>
                      </a:ln>
                    </p:spPr>
                  </p:pic>
                </p:oleObj>
              </mc:Fallback>
            </mc:AlternateContent>
          </a:graphicData>
        </a:graphic>
      </p:graphicFrame>
    </p:spTree>
    <p:extLst>
      <p:ext uri="{BB962C8B-B14F-4D97-AF65-F5344CB8AC3E}">
        <p14:creationId xmlns:p14="http://schemas.microsoft.com/office/powerpoint/2010/main" val="2658074544"/>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752645"/>
                                        </p:tgtEl>
                                        <p:attrNameLst>
                                          <p:attrName>style.visibility</p:attrName>
                                        </p:attrNameLst>
                                      </p:cBhvr>
                                      <p:to>
                                        <p:strVal val="visible"/>
                                      </p:to>
                                    </p:set>
                                    <p:animEffect transition="in" filter="slide(fromBottom)">
                                      <p:cBhvr>
                                        <p:cTn id="7" dur="2000"/>
                                        <p:tgtEl>
                                          <p:spTgt spid="752645"/>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52643"/>
                                        </p:tgtEl>
                                        <p:attrNameLst>
                                          <p:attrName>style.visibility</p:attrName>
                                        </p:attrNameLst>
                                      </p:cBhvr>
                                      <p:to>
                                        <p:strVal val="visible"/>
                                      </p:to>
                                    </p:set>
                                    <p:animEffect transition="in" filter="slide(fromBottom)">
                                      <p:cBhvr>
                                        <p:cTn id="10" dur="2000"/>
                                        <p:tgtEl>
                                          <p:spTgt spid="75264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752642">
                                            <p:txEl>
                                              <p:pRg st="0" end="0"/>
                                            </p:txEl>
                                          </p:spTgt>
                                        </p:tgtEl>
                                        <p:attrNameLst>
                                          <p:attrName>style.visibility</p:attrName>
                                        </p:attrNameLst>
                                      </p:cBhvr>
                                      <p:to>
                                        <p:strVal val="visible"/>
                                      </p:to>
                                    </p:set>
                                    <p:animEffect transition="in" filter="strips(downRight)">
                                      <p:cBhvr>
                                        <p:cTn id="15" dur="2000"/>
                                        <p:tgtEl>
                                          <p:spTgt spid="752642">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grpId="0" nodeType="clickEffect">
                                  <p:stCondLst>
                                    <p:cond delay="0"/>
                                  </p:stCondLst>
                                  <p:childTnLst>
                                    <p:set>
                                      <p:cBhvr>
                                        <p:cTn id="19" dur="1" fill="hold">
                                          <p:stCondLst>
                                            <p:cond delay="0"/>
                                          </p:stCondLst>
                                        </p:cTn>
                                        <p:tgtEl>
                                          <p:spTgt spid="752642">
                                            <p:txEl>
                                              <p:pRg st="1" end="1"/>
                                            </p:txEl>
                                          </p:spTgt>
                                        </p:tgtEl>
                                        <p:attrNameLst>
                                          <p:attrName>style.visibility</p:attrName>
                                        </p:attrNameLst>
                                      </p:cBhvr>
                                      <p:to>
                                        <p:strVal val="visible"/>
                                      </p:to>
                                    </p:set>
                                    <p:animEffect transition="in" filter="strips(downRight)">
                                      <p:cBhvr>
                                        <p:cTn id="20" dur="2000"/>
                                        <p:tgtEl>
                                          <p:spTgt spid="752642">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752642">
                                            <p:txEl>
                                              <p:pRg st="2" end="2"/>
                                            </p:txEl>
                                          </p:spTgt>
                                        </p:tgtEl>
                                        <p:attrNameLst>
                                          <p:attrName>style.visibility</p:attrName>
                                        </p:attrNameLst>
                                      </p:cBhvr>
                                      <p:to>
                                        <p:strVal val="visible"/>
                                      </p:to>
                                    </p:set>
                                    <p:animEffect transition="in" filter="strips(downRight)">
                                      <p:cBhvr>
                                        <p:cTn id="25" dur="2000"/>
                                        <p:tgtEl>
                                          <p:spTgt spid="7526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2642" grpId="0" build="p" autoUpdateAnimBg="0"/>
      <p:bldP spid="752643" grpId="0" animBg="1"/>
      <p:bldP spid="75264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402" name="Rectangle 2">
            <a:extLst>
              <a:ext uri="{FF2B5EF4-FFF2-40B4-BE49-F238E27FC236}">
                <a16:creationId xmlns:a16="http://schemas.microsoft.com/office/drawing/2014/main" id="{A45FF0DE-2D80-4B6F-B75F-ECF4F528F478}"/>
              </a:ext>
            </a:extLst>
          </p:cNvPr>
          <p:cNvSpPr>
            <a:spLocks noGrp="1" noChangeArrowheads="1"/>
          </p:cNvSpPr>
          <p:nvPr>
            <p:ph type="title"/>
          </p:nvPr>
        </p:nvSpPr>
        <p:spPr>
          <a:xfrm>
            <a:off x="797784" y="719659"/>
            <a:ext cx="10524424" cy="974725"/>
          </a:xfrm>
          <a:solidFill>
            <a:srgbClr val="FFFFFF"/>
          </a:solidFill>
          <a:ln>
            <a:solidFill>
              <a:schemeClr val="tx1"/>
            </a:solidFill>
            <a:miter lim="800000"/>
            <a:headEnd/>
            <a:tailEnd/>
          </a:ln>
        </p:spPr>
        <p:txBody>
          <a:bodyPr/>
          <a:lstStyle/>
          <a:p>
            <a:pPr eaLnBrk="1" hangingPunct="1"/>
            <a:r>
              <a:rPr lang="es-ES" altLang="es-MX" sz="2800" b="1" dirty="0">
                <a:solidFill>
                  <a:srgbClr val="FF0000"/>
                </a:solidFill>
              </a:rPr>
              <a:t>Falta de generalidad del </a:t>
            </a:r>
            <a:r>
              <a:rPr lang="es-ES" altLang="es-MX" sz="2800" b="1" i="1" u="sng" dirty="0">
                <a:solidFill>
                  <a:srgbClr val="FF0000"/>
                </a:solidFill>
              </a:rPr>
              <a:t>principio</a:t>
            </a:r>
            <a:r>
              <a:rPr lang="es-ES" altLang="es-MX" sz="2800" b="1" dirty="0">
                <a:solidFill>
                  <a:srgbClr val="FF0000"/>
                </a:solidFill>
              </a:rPr>
              <a:t> mecánico de conservación de la energía</a:t>
            </a:r>
          </a:p>
        </p:txBody>
      </p:sp>
      <p:pic>
        <p:nvPicPr>
          <p:cNvPr id="742403" name="Picture 3" descr="tennisball_before">
            <a:hlinkClick r:id="rId3"/>
            <a:extLst>
              <a:ext uri="{FF2B5EF4-FFF2-40B4-BE49-F238E27FC236}">
                <a16:creationId xmlns:a16="http://schemas.microsoft.com/office/drawing/2014/main" id="{CFDF4FBD-8D16-4FBE-AA55-88F3BF56A5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5714" y="2992437"/>
            <a:ext cx="3600450" cy="252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2404" name="Picture 4" descr="tennisball_after">
            <a:extLst>
              <a:ext uri="{FF2B5EF4-FFF2-40B4-BE49-F238E27FC236}">
                <a16:creationId xmlns:a16="http://schemas.microsoft.com/office/drawing/2014/main" id="{6E67EEA2-B524-4CFF-A1F1-3E296A376C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3364" y="2973387"/>
            <a:ext cx="3554412" cy="252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2405" name="Text Box 5">
            <a:extLst>
              <a:ext uri="{FF2B5EF4-FFF2-40B4-BE49-F238E27FC236}">
                <a16:creationId xmlns:a16="http://schemas.microsoft.com/office/drawing/2014/main" id="{D3419BC9-1124-4137-B8F4-963508987AF1}"/>
              </a:ext>
            </a:extLst>
          </p:cNvPr>
          <p:cNvSpPr txBox="1">
            <a:spLocks noChangeArrowheads="1"/>
          </p:cNvSpPr>
          <p:nvPr/>
        </p:nvSpPr>
        <p:spPr bwMode="auto">
          <a:xfrm>
            <a:off x="1363702" y="5795435"/>
            <a:ext cx="9392587" cy="4001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ES" altLang="es-MX" sz="2000" i="1" u="none" dirty="0">
                <a:solidFill>
                  <a:srgbClr val="FF0000"/>
                </a:solidFill>
                <a:latin typeface="Comic Sans MS" panose="030F0702030302020204" pitchFamily="66" charset="0"/>
              </a:rPr>
              <a:t>Temperatura de una bola de tenis antes y después de golpearla con la raqueta</a:t>
            </a:r>
          </a:p>
        </p:txBody>
      </p:sp>
      <p:sp>
        <p:nvSpPr>
          <p:cNvPr id="742406" name="Text Box 6">
            <a:extLst>
              <a:ext uri="{FF2B5EF4-FFF2-40B4-BE49-F238E27FC236}">
                <a16:creationId xmlns:a16="http://schemas.microsoft.com/office/drawing/2014/main" id="{CD8151B8-A693-4913-A082-E4D00ABA5D62}"/>
              </a:ext>
            </a:extLst>
          </p:cNvPr>
          <p:cNvSpPr txBox="1">
            <a:spLocks noChangeArrowheads="1"/>
          </p:cNvSpPr>
          <p:nvPr/>
        </p:nvSpPr>
        <p:spPr bwMode="auto">
          <a:xfrm>
            <a:off x="797784" y="1811598"/>
            <a:ext cx="10524424" cy="1044575"/>
          </a:xfrm>
          <a:prstGeom prst="rect">
            <a:avLst/>
          </a:prstGeom>
          <a:solidFill>
            <a:srgbClr val="FFFFFF"/>
          </a:solidFill>
          <a:ln w="38100" cap="sq" cmpd="dbl">
            <a:solidFill>
              <a:srgbClr val="FF0000"/>
            </a:solidFill>
            <a:miter lim="800000"/>
            <a:headEnd type="none" w="sm" len="sm"/>
            <a:tailEnd type="none" w="sm" len="sm"/>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ES" altLang="es-MX" sz="2000" u="none" dirty="0"/>
              <a:t>La falta de generalidad de los principios mecánicos de conservación de la energía se debía a que </a:t>
            </a:r>
            <a:r>
              <a:rPr lang="es-ES" altLang="es-MX" sz="2000" i="1" dirty="0">
                <a:solidFill>
                  <a:srgbClr val="CC0000"/>
                </a:solidFill>
              </a:rPr>
              <a:t>no reconocían la equivalencia entre trabajo y calor</a:t>
            </a:r>
            <a:r>
              <a:rPr lang="es-ES" altLang="es-MX" sz="2000" u="none" dirty="0"/>
              <a:t> como dos manifestaciones diferentes de la energía.</a:t>
            </a:r>
          </a:p>
        </p:txBody>
      </p:sp>
      <p:sp>
        <p:nvSpPr>
          <p:cNvPr id="742407" name="Rectangle 7">
            <a:extLst>
              <a:ext uri="{FF2B5EF4-FFF2-40B4-BE49-F238E27FC236}">
                <a16:creationId xmlns:a16="http://schemas.microsoft.com/office/drawing/2014/main" id="{834A34B8-5C31-4326-8C8A-153DA5F4D09B}"/>
              </a:ext>
            </a:extLst>
          </p:cNvPr>
          <p:cNvSpPr>
            <a:spLocks noChangeArrowheads="1"/>
          </p:cNvSpPr>
          <p:nvPr/>
        </p:nvSpPr>
        <p:spPr bwMode="auto">
          <a:xfrm>
            <a:off x="2855640" y="160339"/>
            <a:ext cx="7115448"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es-ES" altLang="es-MX" sz="1600" b="1" i="1" dirty="0"/>
              <a:t>Primer </a:t>
            </a:r>
            <a:r>
              <a:rPr lang="es-ES" altLang="es-MX" sz="1600" b="1" i="1" dirty="0">
                <a:solidFill>
                  <a:srgbClr val="CC0000"/>
                </a:solidFill>
              </a:rPr>
              <a:t>Principio</a:t>
            </a:r>
            <a:r>
              <a:rPr lang="es-ES" altLang="es-MX" sz="1600" b="1" i="1" dirty="0"/>
              <a:t>  de la Termodinámica:</a:t>
            </a:r>
            <a:r>
              <a:rPr lang="es-ES" altLang="es-MX" sz="1800" b="1" i="1" dirty="0"/>
              <a:t>  </a:t>
            </a:r>
            <a:r>
              <a:rPr lang="es-ES" altLang="es-MX" sz="1600" b="1" i="1" dirty="0">
                <a:solidFill>
                  <a:srgbClr val="FF0000"/>
                </a:solidFill>
              </a:rPr>
              <a:t>Relación entre Trabajo y Calor</a:t>
            </a:r>
          </a:p>
        </p:txBody>
      </p:sp>
    </p:spTree>
    <p:extLst>
      <p:ext uri="{BB962C8B-B14F-4D97-AF65-F5344CB8AC3E}">
        <p14:creationId xmlns:p14="http://schemas.microsoft.com/office/powerpoint/2010/main" val="127084883"/>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742402"/>
                                        </p:tgtEl>
                                        <p:attrNameLst>
                                          <p:attrName>style.visibility</p:attrName>
                                        </p:attrNameLst>
                                      </p:cBhvr>
                                      <p:to>
                                        <p:strVal val="visible"/>
                                      </p:to>
                                    </p:set>
                                    <p:animEffect transition="in" filter="slide(fromBottom)">
                                      <p:cBhvr>
                                        <p:cTn id="7" dur="2000"/>
                                        <p:tgtEl>
                                          <p:spTgt spid="742402"/>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42407"/>
                                        </p:tgtEl>
                                        <p:attrNameLst>
                                          <p:attrName>style.visibility</p:attrName>
                                        </p:attrNameLst>
                                      </p:cBhvr>
                                      <p:to>
                                        <p:strVal val="visible"/>
                                      </p:to>
                                    </p:set>
                                    <p:animEffect transition="in" filter="slide(fromBottom)">
                                      <p:cBhvr>
                                        <p:cTn id="10" dur="2000"/>
                                        <p:tgtEl>
                                          <p:spTgt spid="74240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742403"/>
                                        </p:tgtEl>
                                        <p:attrNameLst>
                                          <p:attrName>style.visibility</p:attrName>
                                        </p:attrNameLst>
                                      </p:cBhvr>
                                      <p:to>
                                        <p:strVal val="visible"/>
                                      </p:to>
                                    </p:set>
                                    <p:animEffect transition="in" filter="fade">
                                      <p:cBhvr>
                                        <p:cTn id="15" dur="2000"/>
                                        <p:tgtEl>
                                          <p:spTgt spid="74240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742404"/>
                                        </p:tgtEl>
                                        <p:attrNameLst>
                                          <p:attrName>style.visibility</p:attrName>
                                        </p:attrNameLst>
                                      </p:cBhvr>
                                      <p:to>
                                        <p:strVal val="visible"/>
                                      </p:to>
                                    </p:set>
                                    <p:animEffect transition="in" filter="fade">
                                      <p:cBhvr>
                                        <p:cTn id="20" dur="2000"/>
                                        <p:tgtEl>
                                          <p:spTgt spid="742404"/>
                                        </p:tgtEl>
                                      </p:cBhvr>
                                    </p:animEffect>
                                  </p:childTnLst>
                                </p:cTn>
                              </p:par>
                            </p:childTnLst>
                          </p:cTn>
                        </p:par>
                        <p:par>
                          <p:cTn id="21" fill="hold" nodeType="afterGroup">
                            <p:stCondLst>
                              <p:cond delay="2000"/>
                            </p:stCondLst>
                            <p:childTnLst>
                              <p:par>
                                <p:cTn id="22" presetID="55" presetClass="entr" presetSubtype="0" fill="hold" grpId="0" nodeType="afterEffect">
                                  <p:stCondLst>
                                    <p:cond delay="0"/>
                                  </p:stCondLst>
                                  <p:childTnLst>
                                    <p:set>
                                      <p:cBhvr>
                                        <p:cTn id="23" dur="1" fill="hold">
                                          <p:stCondLst>
                                            <p:cond delay="0"/>
                                          </p:stCondLst>
                                        </p:cTn>
                                        <p:tgtEl>
                                          <p:spTgt spid="742405"/>
                                        </p:tgtEl>
                                        <p:attrNameLst>
                                          <p:attrName>style.visibility</p:attrName>
                                        </p:attrNameLst>
                                      </p:cBhvr>
                                      <p:to>
                                        <p:strVal val="visible"/>
                                      </p:to>
                                    </p:set>
                                    <p:anim calcmode="lin" valueType="num">
                                      <p:cBhvr>
                                        <p:cTn id="24" dur="1000" fill="hold"/>
                                        <p:tgtEl>
                                          <p:spTgt spid="742405"/>
                                        </p:tgtEl>
                                        <p:attrNameLst>
                                          <p:attrName>ppt_w</p:attrName>
                                        </p:attrNameLst>
                                      </p:cBhvr>
                                      <p:tavLst>
                                        <p:tav tm="0">
                                          <p:val>
                                            <p:strVal val="#ppt_w*0.70"/>
                                          </p:val>
                                        </p:tav>
                                        <p:tav tm="100000">
                                          <p:val>
                                            <p:strVal val="#ppt_w"/>
                                          </p:val>
                                        </p:tav>
                                      </p:tavLst>
                                    </p:anim>
                                    <p:anim calcmode="lin" valueType="num">
                                      <p:cBhvr>
                                        <p:cTn id="25" dur="1000" fill="hold"/>
                                        <p:tgtEl>
                                          <p:spTgt spid="742405"/>
                                        </p:tgtEl>
                                        <p:attrNameLst>
                                          <p:attrName>ppt_h</p:attrName>
                                        </p:attrNameLst>
                                      </p:cBhvr>
                                      <p:tavLst>
                                        <p:tav tm="0">
                                          <p:val>
                                            <p:strVal val="#ppt_h"/>
                                          </p:val>
                                        </p:tav>
                                        <p:tav tm="100000">
                                          <p:val>
                                            <p:strVal val="#ppt_h"/>
                                          </p:val>
                                        </p:tav>
                                      </p:tavLst>
                                    </p:anim>
                                    <p:animEffect transition="in" filter="fade">
                                      <p:cBhvr>
                                        <p:cTn id="26" dur="1000"/>
                                        <p:tgtEl>
                                          <p:spTgt spid="742405"/>
                                        </p:tgtEl>
                                      </p:cBhvr>
                                    </p:animEffect>
                                  </p:childTnLst>
                                </p:cTn>
                              </p:par>
                            </p:childTnLst>
                          </p:cTn>
                        </p:par>
                        <p:par>
                          <p:cTn id="27" fill="hold" nodeType="afterGroup">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742406"/>
                                        </p:tgtEl>
                                        <p:attrNameLst>
                                          <p:attrName>style.visibility</p:attrName>
                                        </p:attrNameLst>
                                      </p:cBhvr>
                                      <p:to>
                                        <p:strVal val="visible"/>
                                      </p:to>
                                    </p:set>
                                    <p:animEffect transition="in" filter="fade">
                                      <p:cBhvr>
                                        <p:cTn id="30" dur="3000"/>
                                        <p:tgtEl>
                                          <p:spTgt spid="742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2" grpId="0" animBg="1"/>
      <p:bldP spid="742405" grpId="0" animBg="1"/>
      <p:bldP spid="742406" grpId="0" animBg="1"/>
      <p:bldP spid="74240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5">
            <a:extLst>
              <a:ext uri="{FF2B5EF4-FFF2-40B4-BE49-F238E27FC236}">
                <a16:creationId xmlns:a16="http://schemas.microsoft.com/office/drawing/2014/main" id="{4AFEA29C-566E-4751-9E54-653F646F928A}"/>
              </a:ext>
            </a:extLst>
          </p:cNvPr>
          <p:cNvSpPr txBox="1">
            <a:spLocks noChangeArrowheads="1"/>
          </p:cNvSpPr>
          <p:nvPr/>
        </p:nvSpPr>
        <p:spPr bwMode="auto">
          <a:xfrm>
            <a:off x="934948" y="1412776"/>
            <a:ext cx="10335803" cy="3724096"/>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es-MX" sz="2400" b="1" dirty="0">
                <a:solidFill>
                  <a:srgbClr val="0000FF"/>
                </a:solidFill>
                <a:latin typeface="Times New Roman" panose="02020603050405020304" pitchFamily="18" charset="0"/>
                <a:cs typeface="Times New Roman" panose="02020603050405020304" pitchFamily="18" charset="0"/>
              </a:rPr>
              <a:t>Energía y trabajo</a:t>
            </a:r>
          </a:p>
          <a:p>
            <a:pPr algn="just" eaLnBrk="1" hangingPunct="1">
              <a:spcBef>
                <a:spcPct val="0"/>
              </a:spcBef>
              <a:buFontTx/>
              <a:buNone/>
            </a:pPr>
            <a:r>
              <a:rPr lang="es-ES" altLang="es-MX" sz="2400" u="none" dirty="0">
                <a:latin typeface="Times New Roman" panose="02020603050405020304" pitchFamily="18" charset="0"/>
                <a:cs typeface="Times New Roman" panose="02020603050405020304" pitchFamily="18" charset="0"/>
              </a:rPr>
              <a:t>En termodinámica clásica solo hay dos formas de cambiar el contenido energético de un sistema: </a:t>
            </a:r>
            <a:r>
              <a:rPr lang="es-ES" altLang="es-MX" sz="2400" b="1" dirty="0">
                <a:solidFill>
                  <a:srgbClr val="FF0000"/>
                </a:solidFill>
                <a:latin typeface="Times New Roman" panose="02020603050405020304" pitchFamily="18" charset="0"/>
                <a:cs typeface="Times New Roman" panose="02020603050405020304" pitchFamily="18" charset="0"/>
              </a:rPr>
              <a:t>sumar o restar,  calor  o  trabajo</a:t>
            </a:r>
            <a:r>
              <a:rPr lang="es-ES" altLang="es-MX" sz="2400" u="none" dirty="0">
                <a:solidFill>
                  <a:schemeClr val="accent2"/>
                </a:solidFill>
                <a:latin typeface="Times New Roman" panose="02020603050405020304" pitchFamily="18" charset="0"/>
                <a:cs typeface="Times New Roman" panose="02020603050405020304" pitchFamily="18" charset="0"/>
              </a:rPr>
              <a:t> </a:t>
            </a:r>
            <a:r>
              <a:rPr lang="es-ES" altLang="es-MX" sz="2400" u="none" dirty="0">
                <a:latin typeface="Times New Roman" panose="02020603050405020304" pitchFamily="18" charset="0"/>
                <a:cs typeface="Times New Roman" panose="02020603050405020304" pitchFamily="18" charset="0"/>
              </a:rPr>
              <a:t>(</a:t>
            </a:r>
            <a:r>
              <a:rPr lang="es-ES" altLang="es-MX" sz="2400" i="1" u="none" dirty="0">
                <a:solidFill>
                  <a:srgbClr val="FF0000"/>
                </a:solidFill>
                <a:latin typeface="Times New Roman" panose="02020603050405020304" pitchFamily="18" charset="0"/>
                <a:cs typeface="Times New Roman" panose="02020603050405020304" pitchFamily="18" charset="0"/>
              </a:rPr>
              <a:t>equivalente mecánico del calor</a:t>
            </a:r>
            <a:r>
              <a:rPr lang="es-ES" altLang="es-MX" sz="2400" u="none" dirty="0">
                <a:latin typeface="Times New Roman" panose="02020603050405020304" pitchFamily="18" charset="0"/>
                <a:cs typeface="Times New Roman" panose="02020603050405020304" pitchFamily="18" charset="0"/>
              </a:rPr>
              <a:t>) durante la transformación del sistema de un estado a otro.</a:t>
            </a:r>
          </a:p>
          <a:p>
            <a:pPr algn="just" eaLnBrk="1" hangingPunct="1">
              <a:spcBef>
                <a:spcPct val="0"/>
              </a:spcBef>
              <a:buFontTx/>
              <a:buNone/>
            </a:pPr>
            <a:endParaRPr lang="es-ES" altLang="es-MX" sz="1400" u="none" dirty="0">
              <a:solidFill>
                <a:schemeClr val="accent2"/>
              </a:solidFill>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4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2400" u="none" dirty="0">
                <a:latin typeface="Times New Roman" panose="02020603050405020304" pitchFamily="18" charset="0"/>
                <a:cs typeface="Times New Roman" panose="02020603050405020304" pitchFamily="18" charset="0"/>
              </a:rPr>
              <a:t>El término energía tiene diversas acepciones y definiciones, relacionadas con la idea de una capacidad para realizar trabajo, transformar, poner en movimiento algo.  Es decir, el concepto de energía implica la capacidad de un cuerpo para producir trabajo. </a:t>
            </a:r>
          </a:p>
          <a:p>
            <a:pPr algn="just" eaLnBrk="1" hangingPunct="1">
              <a:spcBef>
                <a:spcPct val="0"/>
              </a:spcBef>
              <a:buFontTx/>
              <a:buNone/>
            </a:pPr>
            <a:endParaRPr lang="es-MX" altLang="es-MX" sz="1600" u="none" dirty="0"/>
          </a:p>
        </p:txBody>
      </p:sp>
    </p:spTree>
    <p:extLst>
      <p:ext uri="{BB962C8B-B14F-4D97-AF65-F5344CB8AC3E}">
        <p14:creationId xmlns:p14="http://schemas.microsoft.com/office/powerpoint/2010/main" val="27269090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ángulo 1">
            <a:extLst>
              <a:ext uri="{FF2B5EF4-FFF2-40B4-BE49-F238E27FC236}">
                <a16:creationId xmlns:a16="http://schemas.microsoft.com/office/drawing/2014/main" id="{463FFC9A-ED1B-4532-A2A3-8AC2D4862D93}"/>
              </a:ext>
            </a:extLst>
          </p:cNvPr>
          <p:cNvSpPr>
            <a:spLocks noChangeArrowheads="1"/>
          </p:cNvSpPr>
          <p:nvPr/>
        </p:nvSpPr>
        <p:spPr bwMode="auto">
          <a:xfrm>
            <a:off x="924674" y="363478"/>
            <a:ext cx="10212513" cy="5909310"/>
          </a:xfrm>
          <a:prstGeom prst="rect">
            <a:avLst/>
          </a:prstGeom>
          <a:solidFill>
            <a:srgbClr val="FFFFFF"/>
          </a:solidFill>
          <a:ln w="9525">
            <a:solidFill>
              <a:srgbClr val="000000"/>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u="none" dirty="0">
                <a:latin typeface="Times New Roman" panose="02020603050405020304" pitchFamily="18" charset="0"/>
                <a:cs typeface="Times New Roman" panose="02020603050405020304" pitchFamily="18" charset="0"/>
              </a:rPr>
              <a:t>Por ejemplo, si levantamos un objeto desde el suelo y lo ponemos sobre una mesa, hemos realizado un trabajo físico y hemos consumido energía al realizarlo. </a:t>
            </a: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1800" u="none" dirty="0">
                <a:latin typeface="Times New Roman" panose="02020603050405020304" pitchFamily="18" charset="0"/>
                <a:cs typeface="Times New Roman" panose="02020603050405020304" pitchFamily="18" charset="0"/>
              </a:rPr>
              <a:t>La energía que hemos consumido no se ha perdido, sino que ha sido transferida al objeto, lo que se refleja en una mayor energía potencial de éste respecto de su posición anterior. </a:t>
            </a: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1800" u="none" dirty="0">
                <a:latin typeface="Times New Roman" panose="02020603050405020304" pitchFamily="18" charset="0"/>
                <a:cs typeface="Times New Roman" panose="02020603050405020304" pitchFamily="18" charset="0"/>
              </a:rPr>
              <a:t>De esta forma, la energía y el trabajo están íntimamente relacionadas, ya que podemos usar nuestra energía para producir trabajo, y aplicar trabajo para incrementar la energía.</a:t>
            </a:r>
          </a:p>
        </p:txBody>
      </p:sp>
      <p:pic>
        <p:nvPicPr>
          <p:cNvPr id="35843" name="Imagen 2">
            <a:extLst>
              <a:ext uri="{FF2B5EF4-FFF2-40B4-BE49-F238E27FC236}">
                <a16:creationId xmlns:a16="http://schemas.microsoft.com/office/drawing/2014/main" id="{E0228439-87AD-451A-B04D-021E298A3F9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465962" y="1525967"/>
            <a:ext cx="2880320" cy="31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6" descr="Resultado de imagen para levantar un objeto y ponerlo en la mesa imagenes">
            <a:extLst>
              <a:ext uri="{FF2B5EF4-FFF2-40B4-BE49-F238E27FC236}">
                <a16:creationId xmlns:a16="http://schemas.microsoft.com/office/drawing/2014/main" id="{8C27B1D8-72E9-4D4B-8E64-B193E4EBDF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9067" y="1803370"/>
            <a:ext cx="5544616" cy="2406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47814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ángulo 1">
            <a:extLst>
              <a:ext uri="{FF2B5EF4-FFF2-40B4-BE49-F238E27FC236}">
                <a16:creationId xmlns:a16="http://schemas.microsoft.com/office/drawing/2014/main" id="{AD042A78-351F-492E-8B2B-8406CCC12281}"/>
              </a:ext>
            </a:extLst>
          </p:cNvPr>
          <p:cNvSpPr>
            <a:spLocks noChangeArrowheads="1"/>
          </p:cNvSpPr>
          <p:nvPr/>
        </p:nvSpPr>
        <p:spPr bwMode="auto">
          <a:xfrm>
            <a:off x="462338" y="497138"/>
            <a:ext cx="10733788" cy="5847755"/>
          </a:xfrm>
          <a:prstGeom prst="rect">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700" u="none" dirty="0">
                <a:solidFill>
                  <a:srgbClr val="FF0000"/>
                </a:solidFill>
                <a:latin typeface="Times New Roman" panose="02020603050405020304" pitchFamily="18" charset="0"/>
                <a:cs typeface="Times New Roman" panose="02020603050405020304" pitchFamily="18" charset="0"/>
              </a:rPr>
              <a:t>No obstante, la generación de trabajo </a:t>
            </a:r>
            <a:r>
              <a:rPr lang="es-MX" altLang="es-MX" sz="1700" b="1" dirty="0">
                <a:solidFill>
                  <a:srgbClr val="0000FF"/>
                </a:solidFill>
                <a:latin typeface="Times New Roman" panose="02020603050405020304" pitchFamily="18" charset="0"/>
                <a:cs typeface="Times New Roman" panose="02020603050405020304" pitchFamily="18" charset="0"/>
              </a:rPr>
              <a:t>no es la única</a:t>
            </a:r>
            <a:r>
              <a:rPr lang="es-MX" altLang="es-MX" sz="1700" b="1" u="none" dirty="0">
                <a:latin typeface="Times New Roman" panose="02020603050405020304" pitchFamily="18" charset="0"/>
                <a:cs typeface="Times New Roman" panose="02020603050405020304" pitchFamily="18" charset="0"/>
              </a:rPr>
              <a:t> </a:t>
            </a:r>
            <a:r>
              <a:rPr lang="es-MX" altLang="es-MX" sz="1700" u="none" dirty="0">
                <a:solidFill>
                  <a:srgbClr val="FF0000"/>
                </a:solidFill>
                <a:latin typeface="Times New Roman" panose="02020603050405020304" pitchFamily="18" charset="0"/>
                <a:cs typeface="Times New Roman" panose="02020603050405020304" pitchFamily="18" charset="0"/>
              </a:rPr>
              <a:t>manera de cambiar la energía de un sistema y, por otro lado,</a:t>
            </a:r>
            <a:r>
              <a:rPr lang="es-MX" altLang="es-MX" sz="1700" b="1" u="none" dirty="0">
                <a:solidFill>
                  <a:srgbClr val="FF0000"/>
                </a:solidFill>
                <a:latin typeface="Times New Roman" panose="02020603050405020304" pitchFamily="18" charset="0"/>
                <a:cs typeface="Times New Roman" panose="02020603050405020304" pitchFamily="18" charset="0"/>
              </a:rPr>
              <a:t> </a:t>
            </a:r>
            <a:r>
              <a:rPr lang="es-MX" altLang="es-MX" sz="1700" b="1" dirty="0">
                <a:solidFill>
                  <a:srgbClr val="0000FF"/>
                </a:solidFill>
                <a:latin typeface="Times New Roman" panose="02020603050405020304" pitchFamily="18" charset="0"/>
                <a:cs typeface="Times New Roman" panose="02020603050405020304" pitchFamily="18" charset="0"/>
              </a:rPr>
              <a:t>un cambio de energía</a:t>
            </a:r>
            <a:r>
              <a:rPr lang="es-MX" altLang="es-MX" sz="1700" b="1" u="none" dirty="0">
                <a:latin typeface="Times New Roman" panose="02020603050405020304" pitchFamily="18" charset="0"/>
                <a:cs typeface="Times New Roman" panose="02020603050405020304" pitchFamily="18" charset="0"/>
              </a:rPr>
              <a:t> </a:t>
            </a:r>
            <a:r>
              <a:rPr lang="es-MX" altLang="es-MX" sz="1700" u="none" dirty="0">
                <a:solidFill>
                  <a:srgbClr val="FF0000"/>
                </a:solidFill>
                <a:latin typeface="Times New Roman" panose="02020603050405020304" pitchFamily="18" charset="0"/>
                <a:cs typeface="Times New Roman" panose="02020603050405020304" pitchFamily="18" charset="0"/>
              </a:rPr>
              <a:t>de un sistema </a:t>
            </a:r>
            <a:r>
              <a:rPr lang="es-MX" altLang="es-MX" sz="1700" b="1" dirty="0">
                <a:solidFill>
                  <a:srgbClr val="0000FF"/>
                </a:solidFill>
                <a:latin typeface="Times New Roman" panose="02020603050405020304" pitchFamily="18" charset="0"/>
                <a:cs typeface="Times New Roman" panose="02020603050405020304" pitchFamily="18" charset="0"/>
              </a:rPr>
              <a:t>no siempre se traduce en la producción de trabajo</a:t>
            </a:r>
            <a:r>
              <a:rPr lang="es-MX" altLang="es-MX" sz="1700" b="1" u="none" dirty="0">
                <a:solidFill>
                  <a:srgbClr val="0000FF"/>
                </a:solidFill>
                <a:latin typeface="Times New Roman" panose="02020603050405020304" pitchFamily="18" charset="0"/>
                <a:cs typeface="Times New Roman" panose="02020603050405020304" pitchFamily="18" charset="0"/>
              </a:rPr>
              <a:t>.</a:t>
            </a:r>
            <a:r>
              <a:rPr lang="es-MX" altLang="es-MX" sz="1700" b="1" u="none" dirty="0">
                <a:latin typeface="Times New Roman" panose="02020603050405020304" pitchFamily="18" charset="0"/>
                <a:cs typeface="Times New Roman" panose="02020603050405020304" pitchFamily="18" charset="0"/>
              </a:rPr>
              <a:t> </a:t>
            </a:r>
          </a:p>
          <a:p>
            <a:pPr algn="just" eaLnBrk="1" hangingPunct="1">
              <a:spcBef>
                <a:spcPct val="0"/>
              </a:spcBef>
              <a:buFontTx/>
              <a:buNone/>
            </a:pPr>
            <a:endParaRPr lang="es-MX" altLang="es-MX" sz="1700" b="1"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1700" u="none" dirty="0">
                <a:latin typeface="Times New Roman" panose="02020603050405020304" pitchFamily="18" charset="0"/>
                <a:cs typeface="Times New Roman" panose="02020603050405020304" pitchFamily="18" charset="0"/>
              </a:rPr>
              <a:t>Podemos además </a:t>
            </a:r>
            <a:r>
              <a:rPr lang="es-MX" altLang="es-MX" sz="1700" b="1" u="none" dirty="0">
                <a:solidFill>
                  <a:srgbClr val="0000FF"/>
                </a:solidFill>
                <a:latin typeface="Times New Roman" panose="02020603050405020304" pitchFamily="18" charset="0"/>
                <a:cs typeface="Times New Roman" panose="02020603050405020304" pitchFamily="18" charset="0"/>
              </a:rPr>
              <a:t>cambiar la energía del objeto cualquiera calentándolo o enfriándolo</a:t>
            </a:r>
            <a:r>
              <a:rPr lang="es-MX" altLang="es-MX" sz="1700" u="none" dirty="0">
                <a:latin typeface="Times New Roman" panose="02020603050405020304" pitchFamily="18" charset="0"/>
                <a:cs typeface="Times New Roman" panose="02020603050405020304" pitchFamily="18" charset="0"/>
              </a:rPr>
              <a:t>. </a:t>
            </a: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7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1700" u="none" dirty="0">
                <a:latin typeface="Times New Roman" panose="02020603050405020304" pitchFamily="18" charset="0"/>
                <a:cs typeface="Times New Roman" panose="02020603050405020304" pitchFamily="18" charset="0"/>
              </a:rPr>
              <a:t>De este modo, debemos considerar </a:t>
            </a:r>
            <a:r>
              <a:rPr lang="es-MX" altLang="es-MX" sz="1700" b="1" u="none" dirty="0">
                <a:solidFill>
                  <a:srgbClr val="0000FF"/>
                </a:solidFill>
                <a:latin typeface="Times New Roman" panose="02020603050405020304" pitchFamily="18" charset="0"/>
                <a:cs typeface="Times New Roman" panose="02020603050405020304" pitchFamily="18" charset="0"/>
              </a:rPr>
              <a:t>tanto </a:t>
            </a:r>
            <a:r>
              <a:rPr lang="es-MX" altLang="es-MX" sz="1700" b="1" dirty="0">
                <a:solidFill>
                  <a:srgbClr val="0000FF"/>
                </a:solidFill>
                <a:latin typeface="Times New Roman" panose="02020603050405020304" pitchFamily="18" charset="0"/>
                <a:cs typeface="Times New Roman" panose="02020603050405020304" pitchFamily="18" charset="0"/>
              </a:rPr>
              <a:t>al</a:t>
            </a:r>
            <a:r>
              <a:rPr lang="es-MX" altLang="es-MX" sz="1700" b="1" u="none" dirty="0">
                <a:solidFill>
                  <a:srgbClr val="0000FF"/>
                </a:solidFill>
                <a:latin typeface="Times New Roman" panose="02020603050405020304" pitchFamily="18" charset="0"/>
                <a:cs typeface="Times New Roman" panose="02020603050405020304" pitchFamily="18" charset="0"/>
              </a:rPr>
              <a:t> trabajo</a:t>
            </a:r>
            <a:r>
              <a:rPr lang="es-MX" altLang="es-MX" sz="1700" u="none" dirty="0">
                <a:latin typeface="Times New Roman" panose="02020603050405020304" pitchFamily="18" charset="0"/>
                <a:cs typeface="Times New Roman" panose="02020603050405020304" pitchFamily="18" charset="0"/>
              </a:rPr>
              <a:t> (en todas sus formas) </a:t>
            </a:r>
            <a:r>
              <a:rPr lang="es-MX" altLang="es-MX" sz="1700" b="1" u="none" dirty="0">
                <a:solidFill>
                  <a:srgbClr val="FF0000"/>
                </a:solidFill>
                <a:latin typeface="Times New Roman" panose="02020603050405020304" pitchFamily="18" charset="0"/>
                <a:cs typeface="Times New Roman" panose="02020603050405020304" pitchFamily="18" charset="0"/>
              </a:rPr>
              <a:t>como al calor, como dos formas consistentes de producir cambios energéticos</a:t>
            </a:r>
            <a:r>
              <a:rPr lang="es-MX" altLang="es-MX" sz="1700" u="none" dirty="0">
                <a:latin typeface="Times New Roman" panose="02020603050405020304" pitchFamily="18" charset="0"/>
                <a:cs typeface="Times New Roman" panose="02020603050405020304" pitchFamily="18" charset="0"/>
              </a:rPr>
              <a:t>. Existen diferentes maneras de producir trabajo en un sistema, </a:t>
            </a:r>
            <a:r>
              <a:rPr lang="es-MX" altLang="es-MX" sz="1700" i="1" u="none" dirty="0">
                <a:latin typeface="Times New Roman" panose="02020603050405020304" pitchFamily="18" charset="0"/>
                <a:cs typeface="Times New Roman" panose="02020603050405020304" pitchFamily="18" charset="0"/>
              </a:rPr>
              <a:t>pero desde el punto de vista termodinámico vamos a considerar el trabajo sólo como producto de los cambios</a:t>
            </a:r>
            <a:r>
              <a:rPr lang="es-MX" altLang="es-MX" sz="1700" u="none" dirty="0">
                <a:latin typeface="Times New Roman" panose="02020603050405020304" pitchFamily="18" charset="0"/>
                <a:cs typeface="Times New Roman" panose="02020603050405020304" pitchFamily="18" charset="0"/>
              </a:rPr>
              <a:t> de </a:t>
            </a:r>
            <a:r>
              <a:rPr lang="es-MX" altLang="es-MX" sz="1700" u="none" dirty="0">
                <a:solidFill>
                  <a:srgbClr val="FF0000"/>
                </a:solidFill>
                <a:latin typeface="Times New Roman" panose="02020603050405020304" pitchFamily="18" charset="0"/>
                <a:cs typeface="Times New Roman" panose="02020603050405020304" pitchFamily="18" charset="0"/>
              </a:rPr>
              <a:t>presión (</a:t>
            </a:r>
            <a:r>
              <a:rPr lang="es-MX" altLang="es-MX" sz="1700" i="1" u="none" dirty="0">
                <a:solidFill>
                  <a:srgbClr val="FF0000"/>
                </a:solidFill>
                <a:latin typeface="Times New Roman" panose="02020603050405020304" pitchFamily="18" charset="0"/>
                <a:cs typeface="Times New Roman" panose="02020603050405020304" pitchFamily="18" charset="0"/>
              </a:rPr>
              <a:t>p</a:t>
            </a:r>
            <a:r>
              <a:rPr lang="es-MX" altLang="es-MX" sz="1700" u="none" dirty="0">
                <a:solidFill>
                  <a:srgbClr val="FF0000"/>
                </a:solidFill>
                <a:latin typeface="Times New Roman" panose="02020603050405020304" pitchFamily="18" charset="0"/>
                <a:cs typeface="Times New Roman" panose="02020603050405020304" pitchFamily="18" charset="0"/>
              </a:rPr>
              <a:t>) y volumen (</a:t>
            </a:r>
            <a:r>
              <a:rPr lang="es-MX" altLang="es-MX" sz="1700" i="1" u="none" dirty="0">
                <a:solidFill>
                  <a:srgbClr val="FF0000"/>
                </a:solidFill>
                <a:latin typeface="Times New Roman" panose="02020603050405020304" pitchFamily="18" charset="0"/>
                <a:cs typeface="Times New Roman" panose="02020603050405020304" pitchFamily="18" charset="0"/>
              </a:rPr>
              <a:t>V</a:t>
            </a:r>
            <a:r>
              <a:rPr lang="es-MX" altLang="es-MX" sz="1700" u="none" dirty="0">
                <a:solidFill>
                  <a:srgbClr val="FF0000"/>
                </a:solidFill>
                <a:latin typeface="Times New Roman" panose="02020603050405020304" pitchFamily="18" charset="0"/>
                <a:cs typeface="Times New Roman" panose="02020603050405020304" pitchFamily="18" charset="0"/>
              </a:rPr>
              <a:t>).</a:t>
            </a:r>
            <a:endParaRPr lang="es-MX" altLang="es-MX" sz="1700" u="none" dirty="0">
              <a:latin typeface="Times New Roman" panose="02020603050405020304" pitchFamily="18" charset="0"/>
              <a:cs typeface="Times New Roman" panose="02020603050405020304" pitchFamily="18" charset="0"/>
            </a:endParaRPr>
          </a:p>
        </p:txBody>
      </p:sp>
      <p:pic>
        <p:nvPicPr>
          <p:cNvPr id="36867" name="Imagen 3">
            <a:extLst>
              <a:ext uri="{FF2B5EF4-FFF2-40B4-BE49-F238E27FC236}">
                <a16:creationId xmlns:a16="http://schemas.microsoft.com/office/drawing/2014/main" id="{4EB2A56E-B31D-4564-A1F7-9C092FEE89A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7573" y="2003648"/>
            <a:ext cx="4652976"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n 4">
            <a:extLst>
              <a:ext uri="{FF2B5EF4-FFF2-40B4-BE49-F238E27FC236}">
                <a16:creationId xmlns:a16="http://schemas.microsoft.com/office/drawing/2014/main" id="{19BF192C-02EB-4705-9ED2-E2F489C385F7}"/>
              </a:ext>
            </a:extLst>
          </p:cNvPr>
          <p:cNvPicPr>
            <a:picLocks noChangeAspect="1"/>
          </p:cNvPicPr>
          <p:nvPr/>
        </p:nvPicPr>
        <p:blipFill rotWithShape="1">
          <a:blip r:embed="rId3">
            <a:extLst>
              <a:ext uri="{28A0092B-C50C-407E-A947-70E740481C1C}">
                <a14:useLocalDpi xmlns:a14="http://schemas.microsoft.com/office/drawing/2010/main" val="0"/>
              </a:ext>
            </a:extLst>
          </a:blip>
          <a:srcRect l="15670" t="6419" r="18697" b="8289"/>
          <a:stretch/>
        </p:blipFill>
        <p:spPr bwMode="auto">
          <a:xfrm>
            <a:off x="7572054" y="1844647"/>
            <a:ext cx="2382688"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1855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915150" y="927113"/>
            <a:ext cx="4161681" cy="4369021"/>
          </a:xfrm>
          <a:prstGeom prst="rect">
            <a:avLst/>
          </a:prstGeom>
          <a:blipFill>
            <a:blip r:embed="rId3" cstate="print"/>
            <a:stretch>
              <a:fillRect/>
            </a:stretch>
          </a:blipFill>
          <a:ln>
            <a:solidFill>
              <a:schemeClr val="tx1"/>
            </a:solidFill>
          </a:ln>
        </p:spPr>
        <p:txBody>
          <a:bodyPr wrap="square" lIns="0" tIns="0" rIns="0" bIns="0" rtlCol="0"/>
          <a:lstStyle/>
          <a:p>
            <a:endParaRPr dirty="0"/>
          </a:p>
        </p:txBody>
      </p:sp>
      <p:sp>
        <p:nvSpPr>
          <p:cNvPr id="3" name="object 3"/>
          <p:cNvSpPr txBox="1"/>
          <p:nvPr/>
        </p:nvSpPr>
        <p:spPr>
          <a:xfrm>
            <a:off x="996116" y="1457324"/>
            <a:ext cx="5836840" cy="3308598"/>
          </a:xfrm>
          <a:prstGeom prst="rect">
            <a:avLst/>
          </a:prstGeom>
          <a:solidFill>
            <a:schemeClr val="bg1"/>
          </a:solidFill>
          <a:ln>
            <a:solidFill>
              <a:schemeClr val="tx1"/>
            </a:solidFill>
          </a:ln>
        </p:spPr>
        <p:txBody>
          <a:bodyPr vert="horz" wrap="square" lIns="0" tIns="0" rIns="0" bIns="0" rtlCol="0">
            <a:spAutoFit/>
          </a:bodyPr>
          <a:lstStyle/>
          <a:p>
            <a:pPr marL="12700" marR="109220" algn="just"/>
            <a:r>
              <a:rPr lang="es-MX" sz="2000" b="1" u="none" dirty="0">
                <a:latin typeface="Times New Roman" panose="02020603050405020304" pitchFamily="18" charset="0"/>
                <a:cs typeface="Times New Roman" panose="02020603050405020304" pitchFamily="18" charset="0"/>
              </a:rPr>
              <a:t>Energía interna (E): </a:t>
            </a:r>
            <a:r>
              <a:rPr lang="es-MX" sz="2000" u="none" dirty="0">
                <a:latin typeface="Times New Roman" panose="02020603050405020304" pitchFamily="18" charset="0"/>
                <a:cs typeface="Times New Roman" panose="02020603050405020304" pitchFamily="18" charset="0"/>
              </a:rPr>
              <a:t>la energía asociada con el movimiento aleatorio y desordenado de las moléculas.</a:t>
            </a:r>
          </a:p>
          <a:p>
            <a:pPr marL="12700" marR="109220" algn="just"/>
            <a:endParaRPr sz="2000" u="none" dirty="0">
              <a:latin typeface="Times New Roman" panose="02020603050405020304" pitchFamily="18" charset="0"/>
              <a:cs typeface="Times New Roman" panose="02020603050405020304" pitchFamily="18" charset="0"/>
            </a:endParaRPr>
          </a:p>
          <a:p>
            <a:pPr marL="12700" algn="just">
              <a:spcBef>
                <a:spcPts val="1405"/>
              </a:spcBef>
            </a:pPr>
            <a:r>
              <a:rPr lang="es-MX" sz="2000" b="1" u="none" dirty="0">
                <a:latin typeface="Times New Roman" panose="02020603050405020304" pitchFamily="18" charset="0"/>
                <a:cs typeface="Times New Roman" panose="02020603050405020304" pitchFamily="18" charset="0"/>
              </a:rPr>
              <a:t>Calor (q): </a:t>
            </a:r>
            <a:r>
              <a:rPr lang="es-MX" sz="2000" u="none" dirty="0">
                <a:latin typeface="Times New Roman" panose="02020603050405020304" pitchFamily="18" charset="0"/>
                <a:cs typeface="Times New Roman" panose="02020603050405020304" pitchFamily="18" charset="0"/>
              </a:rPr>
              <a:t>energía en tránsito de un objeto de alta temperatura a un objeto de baja temperatura.</a:t>
            </a:r>
          </a:p>
          <a:p>
            <a:pPr marL="12700" algn="just">
              <a:spcBef>
                <a:spcPts val="1405"/>
              </a:spcBef>
            </a:pPr>
            <a:endParaRPr lang="es-MX" sz="2000" u="none" dirty="0">
              <a:latin typeface="Times New Roman" panose="02020603050405020304" pitchFamily="18" charset="0"/>
              <a:cs typeface="Times New Roman" panose="02020603050405020304" pitchFamily="18" charset="0"/>
            </a:endParaRPr>
          </a:p>
          <a:p>
            <a:pPr marL="12700" algn="just">
              <a:spcBef>
                <a:spcPts val="1405"/>
              </a:spcBef>
            </a:pPr>
            <a:r>
              <a:rPr lang="es-MX" sz="2000" b="1" u="none" dirty="0">
                <a:latin typeface="Times New Roman" panose="02020603050405020304" pitchFamily="18" charset="0"/>
                <a:cs typeface="Times New Roman" panose="02020603050405020304" pitchFamily="18" charset="0"/>
              </a:rPr>
              <a:t>Trabajo (w): </a:t>
            </a:r>
            <a:r>
              <a:rPr lang="es-MX" sz="2000" u="none" dirty="0">
                <a:latin typeface="Times New Roman" panose="02020603050405020304" pitchFamily="18" charset="0"/>
                <a:cs typeface="Times New Roman" panose="02020603050405020304" pitchFamily="18" charset="0"/>
              </a:rPr>
              <a:t>formas de transferencia de energía que pueden explicarse en términos de cambios en las variables físicas macroscópicas del sistema.</a:t>
            </a:r>
          </a:p>
        </p:txBody>
      </p:sp>
    </p:spTree>
    <p:extLst>
      <p:ext uri="{BB962C8B-B14F-4D97-AF65-F5344CB8AC3E}">
        <p14:creationId xmlns:p14="http://schemas.microsoft.com/office/powerpoint/2010/main" val="22960414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23901" y="1842124"/>
            <a:ext cx="10686837" cy="3416320"/>
          </a:xfrm>
          <a:prstGeom prst="rect">
            <a:avLst/>
          </a:prstGeom>
        </p:spPr>
        <p:txBody>
          <a:bodyPr wrap="square">
            <a:spAutoFit/>
          </a:bodyPr>
          <a:lstStyle/>
          <a:p>
            <a:pPr algn="just"/>
            <a:r>
              <a:rPr lang="es-ES" dirty="0">
                <a:solidFill>
                  <a:srgbClr val="000000"/>
                </a:solidFill>
                <a:latin typeface="Times New Roman" panose="02020603050405020304" pitchFamily="18" charset="0"/>
                <a:cs typeface="Times New Roman" panose="02020603050405020304" pitchFamily="18" charset="0"/>
              </a:rPr>
              <a:t>Para establecer el </a:t>
            </a:r>
            <a:r>
              <a:rPr lang="es-ES" b="1" i="1" dirty="0">
                <a:solidFill>
                  <a:srgbClr val="000000"/>
                </a:solidFill>
                <a:latin typeface="Times New Roman" panose="02020603050405020304" pitchFamily="18" charset="0"/>
                <a:cs typeface="Times New Roman" panose="02020603050405020304" pitchFamily="18" charset="0"/>
              </a:rPr>
              <a:t>Primer principio o Primera Ley de la termodinámica</a:t>
            </a:r>
            <a:r>
              <a:rPr lang="es-ES" dirty="0">
                <a:solidFill>
                  <a:srgbClr val="000000"/>
                </a:solidFill>
                <a:latin typeface="Times New Roman" panose="02020603050405020304" pitchFamily="18" charset="0"/>
                <a:cs typeface="Times New Roman" panose="02020603050405020304" pitchFamily="18" charset="0"/>
              </a:rPr>
              <a:t>, se adopta el siguiente criterio: </a:t>
            </a:r>
            <a:r>
              <a:rPr lang="es-ES" b="1" i="1" dirty="0">
                <a:solidFill>
                  <a:srgbClr val="000000"/>
                </a:solidFill>
                <a:latin typeface="Times New Roman" panose="02020603050405020304" pitchFamily="18" charset="0"/>
                <a:cs typeface="Times New Roman" panose="02020603050405020304" pitchFamily="18" charset="0"/>
              </a:rPr>
              <a:t>trabajo que aumenta la energía interna del sistema es positivo</a:t>
            </a:r>
            <a:r>
              <a:rPr lang="es-ES" dirty="0">
                <a:solidFill>
                  <a:srgbClr val="000000"/>
                </a:solidFill>
                <a:latin typeface="Times New Roman" panose="02020603050405020304" pitchFamily="18" charset="0"/>
                <a:cs typeface="Times New Roman" panose="02020603050405020304" pitchFamily="18" charset="0"/>
              </a:rPr>
              <a:t> y </a:t>
            </a:r>
            <a:r>
              <a:rPr lang="es-ES" b="1" i="1" dirty="0">
                <a:solidFill>
                  <a:srgbClr val="000000"/>
                </a:solidFill>
                <a:latin typeface="Times New Roman" panose="02020603050405020304" pitchFamily="18" charset="0"/>
                <a:cs typeface="Times New Roman" panose="02020603050405020304" pitchFamily="18" charset="0"/>
              </a:rPr>
              <a:t>trabajo que reduce la energía interna del sistema es negativo</a:t>
            </a:r>
            <a:r>
              <a:rPr lang="es-ES" dirty="0">
                <a:solidFill>
                  <a:srgbClr val="000000"/>
                </a:solidFill>
                <a:latin typeface="Times New Roman" panose="02020603050405020304" pitchFamily="18" charset="0"/>
                <a:cs typeface="Times New Roman" panose="02020603050405020304" pitchFamily="18" charset="0"/>
              </a:rPr>
              <a:t>. Adoptando este criterio, se le asigna el signo las expresiones anteriores. </a:t>
            </a:r>
          </a:p>
          <a:p>
            <a:pPr algn="just"/>
            <a:endParaRPr lang="es-ES" dirty="0">
              <a:solidFill>
                <a:srgbClr val="000000"/>
              </a:solidFill>
              <a:latin typeface="Times New Roman" panose="02020603050405020304" pitchFamily="18" charset="0"/>
              <a:cs typeface="Times New Roman" panose="02020603050405020304" pitchFamily="18" charset="0"/>
            </a:endParaRPr>
          </a:p>
          <a:p>
            <a:pPr algn="just"/>
            <a:endParaRPr lang="es-ES" dirty="0">
              <a:solidFill>
                <a:srgbClr val="000000"/>
              </a:solidFill>
              <a:latin typeface="Times New Roman" panose="02020603050405020304" pitchFamily="18" charset="0"/>
              <a:cs typeface="Times New Roman" panose="02020603050405020304" pitchFamily="18" charset="0"/>
            </a:endParaRPr>
          </a:p>
          <a:p>
            <a:pPr algn="just"/>
            <a:endParaRPr lang="es-ES" dirty="0">
              <a:solidFill>
                <a:srgbClr val="000000"/>
              </a:solidFill>
              <a:latin typeface="Times New Roman" panose="02020603050405020304" pitchFamily="18" charset="0"/>
              <a:cs typeface="Times New Roman" panose="02020603050405020304" pitchFamily="18" charset="0"/>
            </a:endParaRPr>
          </a:p>
          <a:p>
            <a:pPr algn="just"/>
            <a:endParaRPr lang="es-ES" dirty="0">
              <a:solidFill>
                <a:srgbClr val="000000"/>
              </a:solidFill>
              <a:latin typeface="Times New Roman" panose="02020603050405020304" pitchFamily="18" charset="0"/>
              <a:cs typeface="Times New Roman" panose="02020603050405020304" pitchFamily="18" charset="0"/>
            </a:endParaRPr>
          </a:p>
          <a:p>
            <a:pPr algn="just"/>
            <a:endParaRPr lang="es-ES" dirty="0">
              <a:solidFill>
                <a:srgbClr val="000000"/>
              </a:solidFill>
              <a:latin typeface="Times New Roman" panose="02020603050405020304" pitchFamily="18" charset="0"/>
              <a:cs typeface="Times New Roman" panose="02020603050405020304" pitchFamily="18" charset="0"/>
            </a:endParaRPr>
          </a:p>
          <a:p>
            <a:pPr algn="just"/>
            <a:endParaRPr lang="es-ES" dirty="0">
              <a:solidFill>
                <a:srgbClr val="000000"/>
              </a:solidFill>
              <a:latin typeface="Times New Roman" panose="02020603050405020304" pitchFamily="18" charset="0"/>
              <a:cs typeface="Times New Roman" panose="02020603050405020304" pitchFamily="18" charset="0"/>
            </a:endParaRPr>
          </a:p>
          <a:p>
            <a:pPr algn="just"/>
            <a:endParaRPr lang="es-ES" dirty="0">
              <a:solidFill>
                <a:srgbClr val="000000"/>
              </a:solidFill>
              <a:latin typeface="Times New Roman" panose="02020603050405020304" pitchFamily="18" charset="0"/>
              <a:cs typeface="Times New Roman" panose="02020603050405020304" pitchFamily="18" charset="0"/>
            </a:endParaRPr>
          </a:p>
          <a:p>
            <a:pPr algn="just"/>
            <a:r>
              <a:rPr lang="es-ES" dirty="0">
                <a:solidFill>
                  <a:srgbClr val="000000"/>
                </a:solidFill>
                <a:latin typeface="Times New Roman" panose="02020603050405020304" pitchFamily="18" charset="0"/>
                <a:cs typeface="Times New Roman" panose="02020603050405020304" pitchFamily="18" charset="0"/>
              </a:rPr>
              <a:t>Trabajo positivo (+</a:t>
            </a:r>
            <a:r>
              <a:rPr lang="el-GR" b="1" dirty="0">
                <a:solidFill>
                  <a:srgbClr val="000000"/>
                </a:solidFill>
                <a:latin typeface="Times New Roman" panose="02020603050405020304" pitchFamily="18" charset="0"/>
                <a:cs typeface="Times New Roman" panose="02020603050405020304" pitchFamily="18" charset="0"/>
              </a:rPr>
              <a:t>Δ</a:t>
            </a:r>
            <a:r>
              <a:rPr lang="es-ES" b="1" dirty="0">
                <a:solidFill>
                  <a:srgbClr val="000000"/>
                </a:solidFill>
                <a:latin typeface="Times New Roman" panose="02020603050405020304" pitchFamily="18" charset="0"/>
                <a:cs typeface="Times New Roman" panose="02020603050405020304" pitchFamily="18" charset="0"/>
              </a:rPr>
              <a:t>W o +</a:t>
            </a:r>
            <a:r>
              <a:rPr lang="es-ES" b="1" dirty="0" err="1">
                <a:solidFill>
                  <a:srgbClr val="000000"/>
                </a:solidFill>
                <a:latin typeface="Times New Roman" panose="02020603050405020304" pitchFamily="18" charset="0"/>
                <a:cs typeface="Times New Roman" panose="02020603050405020304" pitchFamily="18" charset="0"/>
              </a:rPr>
              <a:t>dW</a:t>
            </a:r>
            <a:r>
              <a:rPr lang="es-ES" dirty="0">
                <a:solidFill>
                  <a:srgbClr val="000000"/>
                </a:solidFill>
                <a:latin typeface="Times New Roman" panose="02020603050405020304" pitchFamily="18" charset="0"/>
                <a:cs typeface="Times New Roman" panose="02020603050405020304" pitchFamily="18" charset="0"/>
              </a:rPr>
              <a:t>) es el </a:t>
            </a:r>
            <a:r>
              <a:rPr lang="es-ES" b="1" i="1" dirty="0">
                <a:solidFill>
                  <a:srgbClr val="000000"/>
                </a:solidFill>
                <a:latin typeface="Times New Roman" panose="02020603050405020304" pitchFamily="18" charset="0"/>
                <a:cs typeface="Times New Roman" panose="02020603050405020304" pitchFamily="18" charset="0"/>
              </a:rPr>
              <a:t>trabajo hecho sobre el sistema</a:t>
            </a:r>
            <a:r>
              <a:rPr lang="es-ES" dirty="0">
                <a:solidFill>
                  <a:srgbClr val="000000"/>
                </a:solidFill>
                <a:latin typeface="Times New Roman" panose="02020603050405020304" pitchFamily="18" charset="0"/>
                <a:cs typeface="Times New Roman" panose="02020603050405020304" pitchFamily="18" charset="0"/>
              </a:rPr>
              <a:t>. Trabajo negativo (-</a:t>
            </a:r>
            <a:r>
              <a:rPr lang="el-GR" b="1" dirty="0">
                <a:solidFill>
                  <a:srgbClr val="000000"/>
                </a:solidFill>
                <a:latin typeface="Times New Roman" panose="02020603050405020304" pitchFamily="18" charset="0"/>
                <a:cs typeface="Times New Roman" panose="02020603050405020304" pitchFamily="18" charset="0"/>
              </a:rPr>
              <a:t>Δ</a:t>
            </a:r>
            <a:r>
              <a:rPr lang="es-ES" b="1" dirty="0">
                <a:solidFill>
                  <a:srgbClr val="000000"/>
                </a:solidFill>
                <a:latin typeface="Times New Roman" panose="02020603050405020304" pitchFamily="18" charset="0"/>
                <a:cs typeface="Times New Roman" panose="02020603050405020304" pitchFamily="18" charset="0"/>
              </a:rPr>
              <a:t>W o </a:t>
            </a:r>
            <a:r>
              <a:rPr lang="es-ES" dirty="0">
                <a:solidFill>
                  <a:srgbClr val="000000"/>
                </a:solidFill>
                <a:latin typeface="Times New Roman" panose="02020603050405020304" pitchFamily="18" charset="0"/>
                <a:cs typeface="Times New Roman" panose="02020603050405020304" pitchFamily="18" charset="0"/>
              </a:rPr>
              <a:t>-</a:t>
            </a:r>
            <a:r>
              <a:rPr lang="es-ES" b="1" dirty="0" err="1">
                <a:solidFill>
                  <a:srgbClr val="000000"/>
                </a:solidFill>
                <a:latin typeface="Times New Roman" panose="02020603050405020304" pitchFamily="18" charset="0"/>
                <a:cs typeface="Times New Roman" panose="02020603050405020304" pitchFamily="18" charset="0"/>
              </a:rPr>
              <a:t>dW</a:t>
            </a:r>
            <a:r>
              <a:rPr lang="es-ES" dirty="0">
                <a:solidFill>
                  <a:srgbClr val="000000"/>
                </a:solidFill>
                <a:latin typeface="Times New Roman" panose="02020603050405020304" pitchFamily="18" charset="0"/>
                <a:cs typeface="Times New Roman" panose="02020603050405020304" pitchFamily="18" charset="0"/>
              </a:rPr>
              <a:t>) es el </a:t>
            </a:r>
            <a:r>
              <a:rPr lang="es-ES" b="1" i="1" dirty="0">
                <a:solidFill>
                  <a:srgbClr val="000000"/>
                </a:solidFill>
                <a:latin typeface="Times New Roman" panose="02020603050405020304" pitchFamily="18" charset="0"/>
                <a:cs typeface="Times New Roman" panose="02020603050405020304" pitchFamily="18" charset="0"/>
              </a:rPr>
              <a:t>trabajo hecho por el sistema</a:t>
            </a:r>
            <a:r>
              <a:rPr lang="es-ES" dirty="0">
                <a:solidFill>
                  <a:srgbClr val="000000"/>
                </a:solidFill>
                <a:latin typeface="Times New Roman" panose="02020603050405020304" pitchFamily="18" charset="0"/>
                <a:cs typeface="Times New Roman" panose="02020603050405020304" pitchFamily="18" charset="0"/>
              </a:rPr>
              <a:t>.</a:t>
            </a:r>
          </a:p>
        </p:txBody>
      </p:sp>
      <p:pic>
        <p:nvPicPr>
          <p:cNvPr id="7" name="Picture 8">
            <a:extLst>
              <a:ext uri="{FF2B5EF4-FFF2-40B4-BE49-F238E27FC236}">
                <a16:creationId xmlns:a16="http://schemas.microsoft.com/office/drawing/2014/main" id="{1BA2D575-A381-46F0-89E2-EB1DEC0320E1}"/>
              </a:ext>
            </a:extLst>
          </p:cNvPr>
          <p:cNvPicPr>
            <a:picLocks noChangeAspect="1" noChangeArrowheads="1"/>
          </p:cNvPicPr>
          <p:nvPr/>
        </p:nvPicPr>
        <p:blipFill rotWithShape="1">
          <a:blip r:embed="rId2">
            <a:lum bright="-20000" contrast="40000"/>
            <a:extLst>
              <a:ext uri="{28A0092B-C50C-407E-A947-70E740481C1C}">
                <a14:useLocalDpi xmlns:a14="http://schemas.microsoft.com/office/drawing/2010/main" val="0"/>
              </a:ext>
            </a:extLst>
          </a:blip>
          <a:srcRect r="59634"/>
          <a:stretch/>
        </p:blipFill>
        <p:spPr bwMode="auto">
          <a:xfrm>
            <a:off x="4901018" y="2978699"/>
            <a:ext cx="1931297" cy="157425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ángulo 18"/>
          <p:cNvSpPr/>
          <p:nvPr/>
        </p:nvSpPr>
        <p:spPr>
          <a:xfrm>
            <a:off x="642751" y="141308"/>
            <a:ext cx="10686836" cy="1200329"/>
          </a:xfrm>
          <a:prstGeom prst="rect">
            <a:avLst/>
          </a:prstGeom>
        </p:spPr>
        <p:txBody>
          <a:bodyPr wrap="square">
            <a:spAutoFit/>
          </a:bodyPr>
          <a:lstStyle/>
          <a:p>
            <a:pPr algn="just"/>
            <a:r>
              <a:rPr lang="es-ES" dirty="0">
                <a:solidFill>
                  <a:srgbClr val="000000"/>
                </a:solidFill>
                <a:latin typeface="Times New Roman" panose="02020603050405020304" pitchFamily="18" charset="0"/>
                <a:cs typeface="Times New Roman" panose="02020603050405020304" pitchFamily="18" charset="0"/>
              </a:rPr>
              <a:t>La primera Ley de la Termodinámica trata con el Principio de Conservación de la Energía. </a:t>
            </a:r>
            <a:r>
              <a:rPr lang="es-ES" b="1" i="1" dirty="0">
                <a:solidFill>
                  <a:srgbClr val="FF0000"/>
                </a:solidFill>
                <a:latin typeface="Times New Roman" panose="02020603050405020304" pitchFamily="18" charset="0"/>
                <a:cs typeface="Times New Roman" panose="02020603050405020304" pitchFamily="18" charset="0"/>
              </a:rPr>
              <a:t>La definición o postulado de la Ley es: la energía ni se crea ni se destruye solo se transforma.  </a:t>
            </a:r>
            <a:endParaRPr lang="es-ES" dirty="0">
              <a:solidFill>
                <a:srgbClr val="000000"/>
              </a:solidFill>
              <a:latin typeface="Times New Roman" panose="02020603050405020304" pitchFamily="18" charset="0"/>
              <a:cs typeface="Times New Roman" panose="02020603050405020304" pitchFamily="18" charset="0"/>
            </a:endParaRPr>
          </a:p>
          <a:p>
            <a:pPr algn="just"/>
            <a:r>
              <a:rPr lang="es-ES" dirty="0">
                <a:solidFill>
                  <a:srgbClr val="000000"/>
                </a:solidFill>
                <a:latin typeface="Times New Roman" panose="02020603050405020304" pitchFamily="18" charset="0"/>
                <a:cs typeface="Times New Roman" panose="02020603050405020304" pitchFamily="18" charset="0"/>
              </a:rPr>
              <a:t>Debido a que se puede cambiar la energía de un sistema agregando (o restando) calor y realizando trabajo (por o sobre el sistema). Para representar matemáticamente lo anterior se puede plantear la siguiente expresión</a:t>
            </a:r>
            <a:endParaRPr lang="es-MX" dirty="0"/>
          </a:p>
        </p:txBody>
      </p:sp>
      <p:sp>
        <p:nvSpPr>
          <p:cNvPr id="2" name="Rectángulo 1"/>
          <p:cNvSpPr/>
          <p:nvPr/>
        </p:nvSpPr>
        <p:spPr>
          <a:xfrm>
            <a:off x="4801678" y="1306257"/>
            <a:ext cx="1487908" cy="461665"/>
          </a:xfrm>
          <a:prstGeom prst="rect">
            <a:avLst/>
          </a:prstGeom>
        </p:spPr>
        <p:txBody>
          <a:bodyPr wrap="none">
            <a:spAutoFit/>
          </a:bodyPr>
          <a:lstStyle/>
          <a:p>
            <a:pPr algn="just"/>
            <a:r>
              <a:rPr lang="es-ES" sz="2400" b="1" dirty="0">
                <a:solidFill>
                  <a:srgbClr val="000000"/>
                </a:solidFill>
                <a:latin typeface="Times New Roman" panose="02020603050405020304" pitchFamily="18" charset="0"/>
                <a:cs typeface="Times New Roman" panose="02020603050405020304" pitchFamily="18" charset="0"/>
              </a:rPr>
              <a:t>ΔE= </a:t>
            </a:r>
            <a:r>
              <a:rPr lang="es-ES" sz="2400" b="1" dirty="0" err="1">
                <a:solidFill>
                  <a:srgbClr val="000000"/>
                </a:solidFill>
                <a:latin typeface="Times New Roman" panose="02020603050405020304" pitchFamily="18" charset="0"/>
                <a:cs typeface="Times New Roman" panose="02020603050405020304" pitchFamily="18" charset="0"/>
              </a:rPr>
              <a:t>q+W</a:t>
            </a:r>
            <a:endParaRPr lang="es-ES" sz="2400" b="1" dirty="0">
              <a:solidFill>
                <a:srgbClr val="000000"/>
              </a:solidFill>
              <a:latin typeface="Times New Roman" panose="02020603050405020304" pitchFamily="18" charset="0"/>
              <a:cs typeface="Times New Roman" panose="02020603050405020304" pitchFamily="18" charset="0"/>
            </a:endParaRPr>
          </a:p>
        </p:txBody>
      </p:sp>
      <p:sp>
        <p:nvSpPr>
          <p:cNvPr id="3" name="Rectángulo 2"/>
          <p:cNvSpPr/>
          <p:nvPr/>
        </p:nvSpPr>
        <p:spPr>
          <a:xfrm>
            <a:off x="642750" y="5924802"/>
            <a:ext cx="8044050" cy="369332"/>
          </a:xfrm>
          <a:prstGeom prst="rect">
            <a:avLst/>
          </a:prstGeom>
        </p:spPr>
        <p:txBody>
          <a:bodyPr wrap="square">
            <a:spAutoFit/>
          </a:bodyPr>
          <a:lstStyle/>
          <a:p>
            <a:pPr algn="just"/>
            <a:r>
              <a:rPr lang="es-ES" dirty="0">
                <a:solidFill>
                  <a:srgbClr val="000000"/>
                </a:solidFill>
                <a:latin typeface="Times New Roman" panose="02020603050405020304" pitchFamily="18" charset="0"/>
                <a:cs typeface="Times New Roman" panose="02020603050405020304" pitchFamily="18" charset="0"/>
              </a:rPr>
              <a:t>Para representar matemáticamente lo anterior se puede plantear la siguiente expresión</a:t>
            </a:r>
            <a:endParaRPr lang="es-MX" dirty="0"/>
          </a:p>
        </p:txBody>
      </p:sp>
      <p:cxnSp>
        <p:nvCxnSpPr>
          <p:cNvPr id="6" name="Conector recto de flecha 5"/>
          <p:cNvCxnSpPr/>
          <p:nvPr/>
        </p:nvCxnSpPr>
        <p:spPr>
          <a:xfrm flipV="1">
            <a:off x="3133725" y="4089115"/>
            <a:ext cx="2938302" cy="6334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H="1" flipV="1">
            <a:off x="6534364" y="4284324"/>
            <a:ext cx="3219237" cy="4382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object 4"/>
          <p:cNvSpPr txBox="1"/>
          <p:nvPr/>
        </p:nvSpPr>
        <p:spPr>
          <a:xfrm>
            <a:off x="723901" y="5317869"/>
            <a:ext cx="10515600" cy="553998"/>
          </a:xfrm>
          <a:prstGeom prst="rect">
            <a:avLst/>
          </a:prstGeom>
          <a:solidFill>
            <a:schemeClr val="bg1"/>
          </a:solidFill>
          <a:ln>
            <a:solidFill>
              <a:schemeClr val="tx1"/>
            </a:solidFill>
          </a:ln>
        </p:spPr>
        <p:txBody>
          <a:bodyPr vert="horz" wrap="square" lIns="0" tIns="0" rIns="0" bIns="0" rtlCol="0">
            <a:spAutoFit/>
          </a:bodyPr>
          <a:lstStyle/>
          <a:p>
            <a:pPr marL="12700" algn="just"/>
            <a:r>
              <a:rPr lang="es-MX" b="1" u="none" dirty="0">
                <a:solidFill>
                  <a:srgbClr val="FF0000"/>
                </a:solidFill>
                <a:latin typeface="Times New Roman" panose="02020603050405020304" pitchFamily="18" charset="0"/>
                <a:cs typeface="Times New Roman" panose="02020603050405020304" pitchFamily="18" charset="0"/>
              </a:rPr>
              <a:t>El cambio en la energía interna de un sistema es igual al calor agregado al sistema mas el trabajo realizado por el sistema.</a:t>
            </a:r>
            <a:endParaRPr b="1" u="none" dirty="0">
              <a:solidFill>
                <a:srgbClr val="FF0000"/>
              </a:solidFill>
              <a:latin typeface="Times New Roman" panose="02020603050405020304" pitchFamily="18" charset="0"/>
              <a:cs typeface="Times New Roman" panose="02020603050405020304" pitchFamily="18" charset="0"/>
            </a:endParaRPr>
          </a:p>
        </p:txBody>
      </p:sp>
      <p:sp>
        <p:nvSpPr>
          <p:cNvPr id="13" name="Rectángulo 12"/>
          <p:cNvSpPr/>
          <p:nvPr/>
        </p:nvSpPr>
        <p:spPr>
          <a:xfrm>
            <a:off x="8907354" y="5837120"/>
            <a:ext cx="2103461" cy="461665"/>
          </a:xfrm>
          <a:prstGeom prst="rect">
            <a:avLst/>
          </a:prstGeom>
        </p:spPr>
        <p:txBody>
          <a:bodyPr wrap="none">
            <a:spAutoFit/>
          </a:bodyPr>
          <a:lstStyle/>
          <a:p>
            <a:pPr algn="just"/>
            <a:r>
              <a:rPr lang="es-ES" sz="2400" b="1" u="sng" dirty="0">
                <a:solidFill>
                  <a:srgbClr val="FF0000"/>
                </a:solidFill>
                <a:latin typeface="Times New Roman" panose="02020603050405020304" pitchFamily="18" charset="0"/>
                <a:cs typeface="Times New Roman" panose="02020603050405020304" pitchFamily="18" charset="0"/>
              </a:rPr>
              <a:t>ΔE</a:t>
            </a:r>
            <a:r>
              <a:rPr lang="es-ES" sz="2400" b="1" dirty="0">
                <a:solidFill>
                  <a:srgbClr val="FF0000"/>
                </a:solidFill>
                <a:latin typeface="Times New Roman" panose="02020603050405020304" pitchFamily="18" charset="0"/>
                <a:cs typeface="Times New Roman" panose="02020603050405020304" pitchFamily="18" charset="0"/>
              </a:rPr>
              <a:t>=</a:t>
            </a:r>
            <a:r>
              <a:rPr lang="el-GR" sz="2400" b="1" dirty="0">
                <a:solidFill>
                  <a:srgbClr val="FF0000"/>
                </a:solidFill>
                <a:latin typeface="Times New Roman" panose="02020603050405020304" pitchFamily="18" charset="0"/>
                <a:cs typeface="Times New Roman" panose="02020603050405020304" pitchFamily="18" charset="0"/>
              </a:rPr>
              <a:t>Δ</a:t>
            </a:r>
            <a:r>
              <a:rPr lang="es-ES" sz="2400" b="1" dirty="0">
                <a:solidFill>
                  <a:srgbClr val="FF0000"/>
                </a:solidFill>
                <a:latin typeface="Times New Roman" panose="02020603050405020304" pitchFamily="18" charset="0"/>
                <a:cs typeface="Times New Roman" panose="02020603050405020304" pitchFamily="18" charset="0"/>
              </a:rPr>
              <a:t>q+(-</a:t>
            </a:r>
            <a:r>
              <a:rPr lang="el-GR" sz="2400" b="1" dirty="0">
                <a:solidFill>
                  <a:srgbClr val="FF0000"/>
                </a:solidFill>
                <a:latin typeface="Times New Roman" panose="02020603050405020304" pitchFamily="18" charset="0"/>
                <a:cs typeface="Times New Roman" panose="02020603050405020304" pitchFamily="18" charset="0"/>
              </a:rPr>
              <a:t>Δ</a:t>
            </a:r>
            <a:r>
              <a:rPr lang="es-ES" sz="2400" b="1" dirty="0">
                <a:solidFill>
                  <a:srgbClr val="FF0000"/>
                </a:solidFill>
                <a:latin typeface="Times New Roman" panose="02020603050405020304" pitchFamily="18" charset="0"/>
                <a:cs typeface="Times New Roman" panose="02020603050405020304" pitchFamily="18" charset="0"/>
              </a:rPr>
              <a:t>W)</a:t>
            </a:r>
          </a:p>
        </p:txBody>
      </p:sp>
    </p:spTree>
    <p:extLst>
      <p:ext uri="{BB962C8B-B14F-4D97-AF65-F5344CB8AC3E}">
        <p14:creationId xmlns:p14="http://schemas.microsoft.com/office/powerpoint/2010/main" val="16978664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ángulo 1">
            <a:extLst>
              <a:ext uri="{FF2B5EF4-FFF2-40B4-BE49-F238E27FC236}">
                <a16:creationId xmlns:a16="http://schemas.microsoft.com/office/drawing/2014/main" id="{2C1E65DD-A7EB-4B06-BD86-97CBCD703D26}"/>
              </a:ext>
            </a:extLst>
          </p:cNvPr>
          <p:cNvSpPr>
            <a:spLocks noChangeArrowheads="1"/>
          </p:cNvSpPr>
          <p:nvPr/>
        </p:nvSpPr>
        <p:spPr bwMode="auto">
          <a:xfrm>
            <a:off x="188536" y="188914"/>
            <a:ext cx="11689237" cy="12003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800" i="1" dirty="0">
                <a:latin typeface="Georgia" panose="02040502050405020303" pitchFamily="18" charset="0"/>
              </a:rPr>
              <a:t>El </a:t>
            </a:r>
            <a:r>
              <a:rPr lang="es-MX" altLang="es-MX" sz="1800" b="1" i="1" dirty="0">
                <a:latin typeface="Georgia" panose="02040502050405020303" pitchFamily="18" charset="0"/>
              </a:rPr>
              <a:t>trabajo de cambio de volumen de un gas</a:t>
            </a:r>
            <a:r>
              <a:rPr lang="es-MX" altLang="es-MX" sz="1800" i="1" dirty="0">
                <a:latin typeface="Georgia" panose="02040502050405020303" pitchFamily="18" charset="0"/>
              </a:rPr>
              <a:t> es el trabajo necesario para que el gas pase de un volumen inicial </a:t>
            </a:r>
            <a:r>
              <a:rPr lang="es-MX" altLang="es-MX" sz="1800" i="1" dirty="0">
                <a:solidFill>
                  <a:srgbClr val="FF0000"/>
                </a:solidFill>
                <a:latin typeface="Georgia" panose="02040502050405020303" pitchFamily="18" charset="0"/>
              </a:rPr>
              <a:t>Vi</a:t>
            </a:r>
            <a:r>
              <a:rPr lang="es-MX" altLang="es-MX" sz="1800" i="1" dirty="0">
                <a:latin typeface="Georgia" panose="02040502050405020303" pitchFamily="18" charset="0"/>
              </a:rPr>
              <a:t> a un volumen final </a:t>
            </a:r>
            <a:r>
              <a:rPr lang="es-MX" altLang="es-MX" sz="1800" i="1" dirty="0" err="1">
                <a:solidFill>
                  <a:srgbClr val="FF0000"/>
                </a:solidFill>
                <a:latin typeface="Georgia" panose="02040502050405020303" pitchFamily="18" charset="0"/>
              </a:rPr>
              <a:t>Vf</a:t>
            </a:r>
            <a:r>
              <a:rPr lang="es-MX" altLang="es-MX" sz="1800" i="1" dirty="0">
                <a:latin typeface="Georgia" panose="02040502050405020303" pitchFamily="18" charset="0"/>
              </a:rPr>
              <a:t>. Si el volumen disminuye, el gas se habrá comprimido y hablaremos de </a:t>
            </a:r>
            <a:r>
              <a:rPr lang="es-MX" altLang="es-MX" sz="1800" b="1" i="1" dirty="0">
                <a:latin typeface="Georgia" panose="02040502050405020303" pitchFamily="18" charset="0"/>
              </a:rPr>
              <a:t>trabajo de </a:t>
            </a:r>
            <a:r>
              <a:rPr lang="es-MX" altLang="es-MX" sz="1800" b="1" i="1" dirty="0">
                <a:solidFill>
                  <a:srgbClr val="FF0000"/>
                </a:solidFill>
                <a:latin typeface="Georgia" panose="02040502050405020303" pitchFamily="18" charset="0"/>
              </a:rPr>
              <a:t>compresión </a:t>
            </a:r>
            <a:r>
              <a:rPr lang="es-MX" altLang="es-MX" sz="1800" b="1" dirty="0">
                <a:latin typeface="Georgia" panose="02040502050405020303" pitchFamily="18" charset="0"/>
              </a:rPr>
              <a:t>(</a:t>
            </a:r>
            <a:r>
              <a:rPr lang="es-MX" altLang="es-MX" sz="1800" b="1" i="1" dirty="0">
                <a:solidFill>
                  <a:srgbClr val="FF0000"/>
                </a:solidFill>
                <a:latin typeface="Georgia" panose="02040502050405020303" pitchFamily="18" charset="0"/>
              </a:rPr>
              <a:t>+w</a:t>
            </a:r>
            <a:r>
              <a:rPr lang="es-MX" altLang="es-MX" sz="1800" i="1" dirty="0">
                <a:latin typeface="Georgia" panose="02040502050405020303" pitchFamily="18" charset="0"/>
              </a:rPr>
              <a:t>, hecho sobre el sistema</a:t>
            </a:r>
            <a:r>
              <a:rPr lang="es-MX" altLang="es-MX" sz="1800" b="1" dirty="0">
                <a:latin typeface="Georgia" panose="02040502050405020303" pitchFamily="18" charset="0"/>
              </a:rPr>
              <a:t>) </a:t>
            </a:r>
            <a:r>
              <a:rPr lang="es-MX" altLang="es-MX" sz="1800" i="1" dirty="0">
                <a:latin typeface="Georgia" panose="02040502050405020303" pitchFamily="18" charset="0"/>
              </a:rPr>
              <a:t>; si el volumen aumenta, el gas se habrá expandido y hablaremos de </a:t>
            </a:r>
            <a:r>
              <a:rPr lang="es-MX" altLang="es-MX" sz="1800" b="1" i="1" dirty="0">
                <a:latin typeface="Georgia" panose="02040502050405020303" pitchFamily="18" charset="0"/>
              </a:rPr>
              <a:t>trabajo de </a:t>
            </a:r>
            <a:r>
              <a:rPr lang="es-MX" altLang="es-MX" sz="1800" b="1" i="1" dirty="0">
                <a:solidFill>
                  <a:srgbClr val="FF0000"/>
                </a:solidFill>
                <a:latin typeface="Georgia" panose="02040502050405020303" pitchFamily="18" charset="0"/>
              </a:rPr>
              <a:t>expansión </a:t>
            </a:r>
            <a:r>
              <a:rPr lang="es-MX" altLang="es-MX" sz="1800" b="1" dirty="0">
                <a:latin typeface="Georgia" panose="02040502050405020303" pitchFamily="18" charset="0"/>
              </a:rPr>
              <a:t>(</a:t>
            </a:r>
            <a:r>
              <a:rPr lang="es-MX" altLang="es-MX" sz="1800" b="1" i="1" dirty="0">
                <a:solidFill>
                  <a:srgbClr val="FF0000"/>
                </a:solidFill>
                <a:latin typeface="Georgia" panose="02040502050405020303" pitchFamily="18" charset="0"/>
              </a:rPr>
              <a:t>-w</a:t>
            </a:r>
            <a:r>
              <a:rPr lang="es-MX" altLang="es-MX" sz="1800" i="1" dirty="0">
                <a:latin typeface="Georgia" panose="02040502050405020303" pitchFamily="18" charset="0"/>
              </a:rPr>
              <a:t>, realzado por el sistema</a:t>
            </a:r>
            <a:r>
              <a:rPr lang="es-MX" altLang="es-MX" sz="1800" b="1" dirty="0">
                <a:latin typeface="Georgia" panose="02040502050405020303" pitchFamily="18" charset="0"/>
              </a:rPr>
              <a:t>)</a:t>
            </a:r>
            <a:endParaRPr lang="es-MX" altLang="es-MX" sz="1800" b="1" dirty="0"/>
          </a:p>
        </p:txBody>
      </p:sp>
      <p:pic>
        <p:nvPicPr>
          <p:cNvPr id="52227" name="Picture 2" descr="C:\Users\Pece\AppData\Local\Temp\x10sctmp0.png">
            <a:extLst>
              <a:ext uri="{FF2B5EF4-FFF2-40B4-BE49-F238E27FC236}">
                <a16:creationId xmlns:a16="http://schemas.microsoft.com/office/drawing/2014/main" id="{EC46122D-E809-4577-9573-844E9FA21F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1314" y="1773238"/>
            <a:ext cx="3240087"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ángulo 3">
            <a:extLst>
              <a:ext uri="{FF2B5EF4-FFF2-40B4-BE49-F238E27FC236}">
                <a16:creationId xmlns:a16="http://schemas.microsoft.com/office/drawing/2014/main" id="{02415E7B-7DC6-4393-B510-36D24DCDAB7B}"/>
              </a:ext>
            </a:extLst>
          </p:cNvPr>
          <p:cNvSpPr>
            <a:spLocks noChangeArrowheads="1"/>
          </p:cNvSpPr>
          <p:nvPr/>
        </p:nvSpPr>
        <p:spPr bwMode="auto">
          <a:xfrm>
            <a:off x="1703388" y="3729038"/>
            <a:ext cx="7345362"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t>Debido a que el trabajo es fuerza por desplazamiento, se plantea que:</a:t>
            </a:r>
          </a:p>
        </p:txBody>
      </p:sp>
      <p:sp>
        <p:nvSpPr>
          <p:cNvPr id="52229" name="Rectángulo 4">
            <a:extLst>
              <a:ext uri="{FF2B5EF4-FFF2-40B4-BE49-F238E27FC236}">
                <a16:creationId xmlns:a16="http://schemas.microsoft.com/office/drawing/2014/main" id="{E1C268A9-E950-4BE3-B480-0F05BC325567}"/>
              </a:ext>
            </a:extLst>
          </p:cNvPr>
          <p:cNvSpPr>
            <a:spLocks noChangeArrowheads="1"/>
          </p:cNvSpPr>
          <p:nvPr/>
        </p:nvSpPr>
        <p:spPr bwMode="auto">
          <a:xfrm>
            <a:off x="2207568" y="4653136"/>
            <a:ext cx="3312368"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600" dirty="0"/>
              <a:t>Y la fuerza es presión x superficie</a:t>
            </a:r>
            <a:r>
              <a:rPr lang="es-MX" altLang="es-MX" sz="1800" dirty="0"/>
              <a:t>:</a:t>
            </a:r>
          </a:p>
        </p:txBody>
      </p:sp>
      <p:graphicFrame>
        <p:nvGraphicFramePr>
          <p:cNvPr id="52230" name="Objeto 5">
            <a:extLst>
              <a:ext uri="{FF2B5EF4-FFF2-40B4-BE49-F238E27FC236}">
                <a16:creationId xmlns:a16="http://schemas.microsoft.com/office/drawing/2014/main" id="{E6D15854-2DE9-4BFF-9340-7C02C98A606C}"/>
              </a:ext>
            </a:extLst>
          </p:cNvPr>
          <p:cNvGraphicFramePr>
            <a:graphicFrameLocks noChangeAspect="1"/>
          </p:cNvGraphicFramePr>
          <p:nvPr/>
        </p:nvGraphicFramePr>
        <p:xfrm>
          <a:off x="5595938" y="4151313"/>
          <a:ext cx="1452562" cy="393700"/>
        </p:xfrm>
        <a:graphic>
          <a:graphicData uri="http://schemas.openxmlformats.org/presentationml/2006/ole">
            <mc:AlternateContent xmlns:mc="http://schemas.openxmlformats.org/markup-compatibility/2006">
              <mc:Choice xmlns:v="urn:schemas-microsoft-com:vml" Requires="v">
                <p:oleObj name="Equation" r:id="rId3" imgW="888614" imgH="241195" progId="Equation.DSMT4">
                  <p:embed/>
                </p:oleObj>
              </mc:Choice>
              <mc:Fallback>
                <p:oleObj name="Equation" r:id="rId3" imgW="888614" imgH="241195" progId="Equation.DSMT4">
                  <p:embed/>
                  <p:pic>
                    <p:nvPicPr>
                      <p:cNvPr id="52230" name="Objeto 5">
                        <a:extLst>
                          <a:ext uri="{FF2B5EF4-FFF2-40B4-BE49-F238E27FC236}">
                            <a16:creationId xmlns:a16="http://schemas.microsoft.com/office/drawing/2014/main" id="{E6D15854-2DE9-4BFF-9340-7C02C98A60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5938" y="4151313"/>
                        <a:ext cx="1452562" cy="393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2231" name="Objeto 6">
            <a:extLst>
              <a:ext uri="{FF2B5EF4-FFF2-40B4-BE49-F238E27FC236}">
                <a16:creationId xmlns:a16="http://schemas.microsoft.com/office/drawing/2014/main" id="{A6C844DA-02DB-45D9-A131-3B96C10F9FDC}"/>
              </a:ext>
            </a:extLst>
          </p:cNvPr>
          <p:cNvGraphicFramePr>
            <a:graphicFrameLocks noChangeAspect="1"/>
          </p:cNvGraphicFramePr>
          <p:nvPr/>
        </p:nvGraphicFramePr>
        <p:xfrm>
          <a:off x="4897439" y="5108575"/>
          <a:ext cx="2852737" cy="407988"/>
        </p:xfrm>
        <a:graphic>
          <a:graphicData uri="http://schemas.openxmlformats.org/presentationml/2006/ole">
            <mc:AlternateContent xmlns:mc="http://schemas.openxmlformats.org/markup-compatibility/2006">
              <mc:Choice xmlns:v="urn:schemas-microsoft-com:vml" Requires="v">
                <p:oleObj name="Equation" r:id="rId5" imgW="1777680" imgH="253800" progId="Equation.DSMT4">
                  <p:embed/>
                </p:oleObj>
              </mc:Choice>
              <mc:Fallback>
                <p:oleObj name="Equation" r:id="rId5" imgW="1777680" imgH="253800" progId="Equation.DSMT4">
                  <p:embed/>
                  <p:pic>
                    <p:nvPicPr>
                      <p:cNvPr id="52231" name="Objeto 6">
                        <a:extLst>
                          <a:ext uri="{FF2B5EF4-FFF2-40B4-BE49-F238E27FC236}">
                            <a16:creationId xmlns:a16="http://schemas.microsoft.com/office/drawing/2014/main" id="{A6C844DA-02DB-45D9-A131-3B96C10F9FDC}"/>
                          </a:ext>
                        </a:extLst>
                      </p:cNvPr>
                      <p:cNvPicPr>
                        <a:picLocks noChangeAspect="1" noChangeArrowheads="1"/>
                      </p:cNvPicPr>
                      <p:nvPr/>
                    </p:nvPicPr>
                    <p:blipFill>
                      <a:blip r:embed="rId6"/>
                      <a:srcRect/>
                      <a:stretch>
                        <a:fillRect/>
                      </a:stretch>
                    </p:blipFill>
                    <p:spPr bwMode="auto">
                      <a:xfrm>
                        <a:off x="4897439" y="5108575"/>
                        <a:ext cx="2852737" cy="407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232" name="Rectángulo 7">
            <a:extLst>
              <a:ext uri="{FF2B5EF4-FFF2-40B4-BE49-F238E27FC236}">
                <a16:creationId xmlns:a16="http://schemas.microsoft.com/office/drawing/2014/main" id="{D023ACC3-7838-45B7-B2E9-B69EB6A0B2D0}"/>
              </a:ext>
            </a:extLst>
          </p:cNvPr>
          <p:cNvSpPr>
            <a:spLocks noChangeArrowheads="1"/>
          </p:cNvSpPr>
          <p:nvPr/>
        </p:nvSpPr>
        <p:spPr bwMode="auto">
          <a:xfrm>
            <a:off x="1766888" y="5621339"/>
            <a:ext cx="4760912"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t>De tal forma que el trabajo de expansión es:</a:t>
            </a:r>
          </a:p>
        </p:txBody>
      </p:sp>
      <p:graphicFrame>
        <p:nvGraphicFramePr>
          <p:cNvPr id="52233" name="Objeto 8">
            <a:extLst>
              <a:ext uri="{FF2B5EF4-FFF2-40B4-BE49-F238E27FC236}">
                <a16:creationId xmlns:a16="http://schemas.microsoft.com/office/drawing/2014/main" id="{70BCC186-2007-4590-B0F1-7D649BDA5357}"/>
              </a:ext>
            </a:extLst>
          </p:cNvPr>
          <p:cNvGraphicFramePr>
            <a:graphicFrameLocks noChangeAspect="1"/>
          </p:cNvGraphicFramePr>
          <p:nvPr>
            <p:extLst>
              <p:ext uri="{D42A27DB-BD31-4B8C-83A1-F6EECF244321}">
                <p14:modId xmlns:p14="http://schemas.microsoft.com/office/powerpoint/2010/main" val="2450016161"/>
              </p:ext>
            </p:extLst>
          </p:nvPr>
        </p:nvGraphicFramePr>
        <p:xfrm>
          <a:off x="3511678" y="6260636"/>
          <a:ext cx="1863721" cy="362879"/>
        </p:xfrm>
        <a:graphic>
          <a:graphicData uri="http://schemas.openxmlformats.org/presentationml/2006/ole">
            <mc:AlternateContent xmlns:mc="http://schemas.openxmlformats.org/markup-compatibility/2006">
              <mc:Choice xmlns:v="urn:schemas-microsoft-com:vml" Requires="v">
                <p:oleObj name="Equation" r:id="rId7" imgW="914400" imgH="177480" progId="Equation.DSMT4">
                  <p:embed/>
                </p:oleObj>
              </mc:Choice>
              <mc:Fallback>
                <p:oleObj name="Equation" r:id="rId7" imgW="914400" imgH="177480" progId="Equation.DSMT4">
                  <p:embed/>
                  <p:pic>
                    <p:nvPicPr>
                      <p:cNvPr id="52233" name="Objeto 8">
                        <a:extLst>
                          <a:ext uri="{FF2B5EF4-FFF2-40B4-BE49-F238E27FC236}">
                            <a16:creationId xmlns:a16="http://schemas.microsoft.com/office/drawing/2014/main" id="{70BCC186-2007-4590-B0F1-7D649BDA5357}"/>
                          </a:ext>
                        </a:extLst>
                      </p:cNvPr>
                      <p:cNvPicPr>
                        <a:picLocks noChangeAspect="1" noChangeArrowheads="1"/>
                      </p:cNvPicPr>
                      <p:nvPr/>
                    </p:nvPicPr>
                    <p:blipFill>
                      <a:blip r:embed="rId8"/>
                      <a:srcRect/>
                      <a:stretch>
                        <a:fillRect/>
                      </a:stretch>
                    </p:blipFill>
                    <p:spPr bwMode="auto">
                      <a:xfrm>
                        <a:off x="3511678" y="6260636"/>
                        <a:ext cx="1863721" cy="362879"/>
                      </a:xfrm>
                      <a:prstGeom prst="rect">
                        <a:avLst/>
                      </a:prstGeom>
                      <a:solidFill>
                        <a:schemeClr val="bg1"/>
                      </a:solidFill>
                      <a:ln>
                        <a:noFill/>
                      </a:ln>
                    </p:spPr>
                  </p:pic>
                </p:oleObj>
              </mc:Fallback>
            </mc:AlternateContent>
          </a:graphicData>
        </a:graphic>
      </p:graphicFrame>
      <p:graphicFrame>
        <p:nvGraphicFramePr>
          <p:cNvPr id="52234" name="Objeto 9">
            <a:extLst>
              <a:ext uri="{FF2B5EF4-FFF2-40B4-BE49-F238E27FC236}">
                <a16:creationId xmlns:a16="http://schemas.microsoft.com/office/drawing/2014/main" id="{0492BDBB-C92D-45CF-A376-A400BAB621F3}"/>
              </a:ext>
            </a:extLst>
          </p:cNvPr>
          <p:cNvGraphicFramePr>
            <a:graphicFrameLocks noChangeAspect="1"/>
          </p:cNvGraphicFramePr>
          <p:nvPr>
            <p:extLst>
              <p:ext uri="{D42A27DB-BD31-4B8C-83A1-F6EECF244321}">
                <p14:modId xmlns:p14="http://schemas.microsoft.com/office/powerpoint/2010/main" val="326705220"/>
              </p:ext>
            </p:extLst>
          </p:nvPr>
        </p:nvGraphicFramePr>
        <p:xfrm>
          <a:off x="6051278" y="6265357"/>
          <a:ext cx="1609998" cy="358158"/>
        </p:xfrm>
        <a:graphic>
          <a:graphicData uri="http://schemas.openxmlformats.org/presentationml/2006/ole">
            <mc:AlternateContent xmlns:mc="http://schemas.openxmlformats.org/markup-compatibility/2006">
              <mc:Choice xmlns:v="urn:schemas-microsoft-com:vml" Requires="v">
                <p:oleObj name="Equation" r:id="rId9" imgW="799753" imgH="177723" progId="Equation.DSMT4">
                  <p:embed/>
                </p:oleObj>
              </mc:Choice>
              <mc:Fallback>
                <p:oleObj name="Equation" r:id="rId9" imgW="799753" imgH="177723" progId="Equation.DSMT4">
                  <p:embed/>
                  <p:pic>
                    <p:nvPicPr>
                      <p:cNvPr id="52234" name="Objeto 9">
                        <a:extLst>
                          <a:ext uri="{FF2B5EF4-FFF2-40B4-BE49-F238E27FC236}">
                            <a16:creationId xmlns:a16="http://schemas.microsoft.com/office/drawing/2014/main" id="{0492BDBB-C92D-45CF-A376-A400BAB621F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51278" y="6265357"/>
                        <a:ext cx="1609998" cy="358158"/>
                      </a:xfrm>
                      <a:prstGeom prst="rect">
                        <a:avLst/>
                      </a:prstGeom>
                      <a:solidFill>
                        <a:schemeClr val="bg1"/>
                      </a:solidFill>
                      <a:ln>
                        <a:noFill/>
                      </a:ln>
                    </p:spPr>
                  </p:pic>
                </p:oleObj>
              </mc:Fallback>
            </mc:AlternateContent>
          </a:graphicData>
        </a:graphic>
      </p:graphicFrame>
      <p:graphicFrame>
        <p:nvGraphicFramePr>
          <p:cNvPr id="52235" name="Objeto 1">
            <a:extLst>
              <a:ext uri="{FF2B5EF4-FFF2-40B4-BE49-F238E27FC236}">
                <a16:creationId xmlns:a16="http://schemas.microsoft.com/office/drawing/2014/main" id="{CB5751F2-B0DE-4CDE-B3CE-F51F3BB2F85B}"/>
              </a:ext>
            </a:extLst>
          </p:cNvPr>
          <p:cNvGraphicFramePr>
            <a:graphicFrameLocks noChangeAspect="1"/>
          </p:cNvGraphicFramePr>
          <p:nvPr>
            <p:extLst>
              <p:ext uri="{D42A27DB-BD31-4B8C-83A1-F6EECF244321}">
                <p14:modId xmlns:p14="http://schemas.microsoft.com/office/powerpoint/2010/main" val="2492306201"/>
              </p:ext>
            </p:extLst>
          </p:nvPr>
        </p:nvGraphicFramePr>
        <p:xfrm>
          <a:off x="5771357" y="4649789"/>
          <a:ext cx="1082675" cy="373063"/>
        </p:xfrm>
        <a:graphic>
          <a:graphicData uri="http://schemas.openxmlformats.org/presentationml/2006/ole">
            <mc:AlternateContent xmlns:mc="http://schemas.openxmlformats.org/markup-compatibility/2006">
              <mc:Choice xmlns:v="urn:schemas-microsoft-com:vml" Requires="v">
                <p:oleObj name="Equation" r:id="rId11" imgW="698500" imgH="241300" progId="Equation.DSMT4">
                  <p:embed/>
                </p:oleObj>
              </mc:Choice>
              <mc:Fallback>
                <p:oleObj name="Equation" r:id="rId11" imgW="698500" imgH="241300" progId="Equation.DSMT4">
                  <p:embed/>
                  <p:pic>
                    <p:nvPicPr>
                      <p:cNvPr id="52235" name="Objeto 1">
                        <a:extLst>
                          <a:ext uri="{FF2B5EF4-FFF2-40B4-BE49-F238E27FC236}">
                            <a16:creationId xmlns:a16="http://schemas.microsoft.com/office/drawing/2014/main" id="{CB5751F2-B0DE-4CDE-B3CE-F51F3BB2F85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71357" y="4649789"/>
                        <a:ext cx="1082675" cy="373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 name="Conector recto 2">
            <a:extLst>
              <a:ext uri="{FF2B5EF4-FFF2-40B4-BE49-F238E27FC236}">
                <a16:creationId xmlns:a16="http://schemas.microsoft.com/office/drawing/2014/main" id="{DFB13D51-F2F4-44A2-AD04-6D3D256D0E49}"/>
              </a:ext>
            </a:extLst>
          </p:cNvPr>
          <p:cNvCxnSpPr/>
          <p:nvPr/>
        </p:nvCxnSpPr>
        <p:spPr>
          <a:xfrm>
            <a:off x="6096000" y="2565400"/>
            <a:ext cx="1366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Conector recto de flecha 5">
            <a:extLst>
              <a:ext uri="{FF2B5EF4-FFF2-40B4-BE49-F238E27FC236}">
                <a16:creationId xmlns:a16="http://schemas.microsoft.com/office/drawing/2014/main" id="{CEC739DA-62F0-4D79-9CF1-1CB8A1FDA02E}"/>
              </a:ext>
            </a:extLst>
          </p:cNvPr>
          <p:cNvCxnSpPr>
            <a:cxnSpLocks/>
          </p:cNvCxnSpPr>
          <p:nvPr/>
        </p:nvCxnSpPr>
        <p:spPr>
          <a:xfrm>
            <a:off x="3431357" y="820132"/>
            <a:ext cx="2592635" cy="19607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240" name="CuadroTexto 8">
            <a:extLst>
              <a:ext uri="{FF2B5EF4-FFF2-40B4-BE49-F238E27FC236}">
                <a16:creationId xmlns:a16="http://schemas.microsoft.com/office/drawing/2014/main" id="{FA5AA358-63A3-4358-9CB8-B670F0CE7F4E}"/>
              </a:ext>
            </a:extLst>
          </p:cNvPr>
          <p:cNvSpPr txBox="1">
            <a:spLocks noChangeArrowheads="1"/>
          </p:cNvSpPr>
          <p:nvPr/>
        </p:nvSpPr>
        <p:spPr bwMode="auto">
          <a:xfrm>
            <a:off x="7278688" y="2163764"/>
            <a:ext cx="412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600" i="1">
                <a:latin typeface="Times New Roman" panose="02020603050405020304" pitchFamily="18" charset="0"/>
                <a:cs typeface="Times New Roman" panose="02020603050405020304" pitchFamily="18" charset="0"/>
              </a:rPr>
              <a:t>dV</a:t>
            </a:r>
          </a:p>
        </p:txBody>
      </p:sp>
      <p:cxnSp>
        <p:nvCxnSpPr>
          <p:cNvPr id="11" name="Conector recto de flecha 10">
            <a:extLst>
              <a:ext uri="{FF2B5EF4-FFF2-40B4-BE49-F238E27FC236}">
                <a16:creationId xmlns:a16="http://schemas.microsoft.com/office/drawing/2014/main" id="{E8135900-676D-4558-A89F-24BD7CEE709F}"/>
              </a:ext>
            </a:extLst>
          </p:cNvPr>
          <p:cNvCxnSpPr>
            <a:stCxn id="52240" idx="2"/>
          </p:cNvCxnSpPr>
          <p:nvPr/>
        </p:nvCxnSpPr>
        <p:spPr>
          <a:xfrm flipH="1">
            <a:off x="7424763" y="2503489"/>
            <a:ext cx="60300" cy="38052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Abrir llave 4">
            <a:extLst>
              <a:ext uri="{FF2B5EF4-FFF2-40B4-BE49-F238E27FC236}">
                <a16:creationId xmlns:a16="http://schemas.microsoft.com/office/drawing/2014/main" id="{795CF928-522E-4D62-80B6-0CCBF3713F29}"/>
              </a:ext>
            </a:extLst>
          </p:cNvPr>
          <p:cNvSpPr/>
          <p:nvPr/>
        </p:nvSpPr>
        <p:spPr>
          <a:xfrm>
            <a:off x="4007768" y="2636912"/>
            <a:ext cx="216024" cy="64807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7" name="Abrir llave 6">
            <a:extLst>
              <a:ext uri="{FF2B5EF4-FFF2-40B4-BE49-F238E27FC236}">
                <a16:creationId xmlns:a16="http://schemas.microsoft.com/office/drawing/2014/main" id="{94F5970F-485B-4458-8899-BEBCDF268E1E}"/>
              </a:ext>
            </a:extLst>
          </p:cNvPr>
          <p:cNvSpPr/>
          <p:nvPr/>
        </p:nvSpPr>
        <p:spPr>
          <a:xfrm>
            <a:off x="5879976" y="2204864"/>
            <a:ext cx="144016" cy="108012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dirty="0">
              <a:solidFill>
                <a:srgbClr val="FF0000"/>
              </a:solidFill>
            </a:endParaRPr>
          </a:p>
        </p:txBody>
      </p:sp>
      <p:graphicFrame>
        <p:nvGraphicFramePr>
          <p:cNvPr id="16" name="Objeto 15">
            <a:extLst>
              <a:ext uri="{FF2B5EF4-FFF2-40B4-BE49-F238E27FC236}">
                <a16:creationId xmlns:a16="http://schemas.microsoft.com/office/drawing/2014/main" id="{7CFF0ADE-38DD-4F3B-9A09-1FC1EBD83088}"/>
              </a:ext>
            </a:extLst>
          </p:cNvPr>
          <p:cNvGraphicFramePr>
            <a:graphicFrameLocks noChangeAspect="1"/>
          </p:cNvGraphicFramePr>
          <p:nvPr/>
        </p:nvGraphicFramePr>
        <p:xfrm>
          <a:off x="7747224" y="2999566"/>
          <a:ext cx="4177788" cy="356375"/>
        </p:xfrm>
        <a:graphic>
          <a:graphicData uri="http://schemas.openxmlformats.org/presentationml/2006/ole">
            <mc:AlternateContent xmlns:mc="http://schemas.openxmlformats.org/markup-compatibility/2006">
              <mc:Choice xmlns:v="urn:schemas-microsoft-com:vml" Requires="v">
                <p:oleObj name="Equation" r:id="rId13" imgW="2374560" imgH="203040" progId="Equation.DSMT4">
                  <p:embed/>
                </p:oleObj>
              </mc:Choice>
              <mc:Fallback>
                <p:oleObj name="Equation" r:id="rId13" imgW="2374560" imgH="203040" progId="Equation.DSMT4">
                  <p:embed/>
                  <p:pic>
                    <p:nvPicPr>
                      <p:cNvPr id="16" name="Objeto 15">
                        <a:extLst>
                          <a:ext uri="{FF2B5EF4-FFF2-40B4-BE49-F238E27FC236}">
                            <a16:creationId xmlns:a16="http://schemas.microsoft.com/office/drawing/2014/main" id="{7CFF0ADE-38DD-4F3B-9A09-1FC1EBD83088}"/>
                          </a:ext>
                        </a:extLst>
                      </p:cNvPr>
                      <p:cNvPicPr/>
                      <p:nvPr/>
                    </p:nvPicPr>
                    <p:blipFill>
                      <a:blip r:embed="rId14"/>
                      <a:stretch>
                        <a:fillRect/>
                      </a:stretch>
                    </p:blipFill>
                    <p:spPr>
                      <a:xfrm>
                        <a:off x="7747224" y="2999566"/>
                        <a:ext cx="4177788" cy="356375"/>
                      </a:xfrm>
                      <a:prstGeom prst="rect">
                        <a:avLst/>
                      </a:prstGeom>
                      <a:solidFill>
                        <a:schemeClr val="bg1"/>
                      </a:solidFill>
                    </p:spPr>
                  </p:pic>
                </p:oleObj>
              </mc:Fallback>
            </mc:AlternateContent>
          </a:graphicData>
        </a:graphic>
      </p:graphicFrame>
      <p:cxnSp>
        <p:nvCxnSpPr>
          <p:cNvPr id="18" name="Conector recto de flecha 17">
            <a:extLst>
              <a:ext uri="{FF2B5EF4-FFF2-40B4-BE49-F238E27FC236}">
                <a16:creationId xmlns:a16="http://schemas.microsoft.com/office/drawing/2014/main" id="{39CCC7B2-E0E7-4342-B387-B94210BB7387}"/>
              </a:ext>
            </a:extLst>
          </p:cNvPr>
          <p:cNvCxnSpPr>
            <a:cxnSpLocks/>
            <a:endCxn id="16" idx="1"/>
          </p:cNvCxnSpPr>
          <p:nvPr/>
        </p:nvCxnSpPr>
        <p:spPr>
          <a:xfrm>
            <a:off x="5879975" y="2336046"/>
            <a:ext cx="1867249" cy="841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F7E1215E-3960-4291-A5DB-4CBEFEF72FC2}"/>
              </a:ext>
            </a:extLst>
          </p:cNvPr>
          <p:cNvCxnSpPr>
            <a:cxnSpLocks/>
          </p:cNvCxnSpPr>
          <p:nvPr/>
        </p:nvCxnSpPr>
        <p:spPr>
          <a:xfrm flipH="1">
            <a:off x="6384032" y="3289955"/>
            <a:ext cx="1393081" cy="19392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5">
            <a:extLst>
              <a:ext uri="{FF2B5EF4-FFF2-40B4-BE49-F238E27FC236}">
                <a16:creationId xmlns:a16="http://schemas.microsoft.com/office/drawing/2014/main" id="{AF2D6044-2116-47CF-8E1F-44E4BDD0AD08}"/>
              </a:ext>
            </a:extLst>
          </p:cNvPr>
          <p:cNvSpPr>
            <a:spLocks noChangeArrowheads="1"/>
          </p:cNvSpPr>
          <p:nvPr/>
        </p:nvSpPr>
        <p:spPr bwMode="auto">
          <a:xfrm>
            <a:off x="8805863" y="5157192"/>
            <a:ext cx="2146390" cy="1200329"/>
          </a:xfrm>
          <a:prstGeom prst="rect">
            <a:avLst/>
          </a:prstGeom>
          <a:solidFill>
            <a:schemeClr val="bg1"/>
          </a:solidFill>
          <a:ln w="12700" cap="sq">
            <a:solidFill>
              <a:srgbClr val="FF0000"/>
            </a:solidFill>
            <a:miter lim="800000"/>
            <a:headEnd type="none" w="sm" len="sm"/>
            <a:tailEnd type="none" w="sm" len="sm"/>
          </a:ln>
          <a:effectLst/>
        </p:spPr>
        <p:txBody>
          <a:bodyPr wrap="square">
            <a:spAutoFit/>
          </a:bodyPr>
          <a:lstStyle/>
          <a:p>
            <a:pPr>
              <a:defRPr/>
            </a:pPr>
            <a:r>
              <a:rPr lang="en-US" sz="2400" dirty="0" err="1">
                <a:latin typeface="Times New Roman" panose="02020603050405020304" pitchFamily="18" charset="0"/>
                <a:cs typeface="Times New Roman" panose="02020603050405020304" pitchFamily="18" charset="0"/>
              </a:rPr>
              <a:t>dE</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dq</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dw</a:t>
            </a:r>
            <a:endParaRPr lang="en-US" sz="2400" u="none" dirty="0">
              <a:latin typeface="Times New Roman" panose="02020603050405020304" pitchFamily="18" charset="0"/>
              <a:cs typeface="Times New Roman" panose="02020603050405020304" pitchFamily="18" charset="0"/>
            </a:endParaRPr>
          </a:p>
          <a:p>
            <a:pPr eaLnBrk="1" hangingPunct="1">
              <a:defRPr/>
            </a:pPr>
            <a:r>
              <a:rPr lang="en-US" sz="2400" u="none" dirty="0" err="1">
                <a:latin typeface="Times New Roman" panose="02020603050405020304" pitchFamily="18" charset="0"/>
                <a:cs typeface="Times New Roman" panose="02020603050405020304" pitchFamily="18" charset="0"/>
              </a:rPr>
              <a:t>dE</a:t>
            </a:r>
            <a:r>
              <a:rPr lang="en-US" sz="2400" u="none" dirty="0">
                <a:latin typeface="Times New Roman" panose="02020603050405020304" pitchFamily="18" charset="0"/>
                <a:cs typeface="Times New Roman" panose="02020603050405020304" pitchFamily="18" charset="0"/>
              </a:rPr>
              <a:t>=</a:t>
            </a:r>
            <a:r>
              <a:rPr lang="en-US" sz="2400" u="none" dirty="0" err="1">
                <a:latin typeface="Times New Roman" panose="02020603050405020304" pitchFamily="18" charset="0"/>
                <a:cs typeface="Times New Roman" panose="02020603050405020304" pitchFamily="18" charset="0"/>
              </a:rPr>
              <a:t>dq</a:t>
            </a:r>
            <a:r>
              <a:rPr lang="en-US" sz="2400" u="none" dirty="0">
                <a:latin typeface="Times New Roman" panose="02020603050405020304" pitchFamily="18" charset="0"/>
                <a:cs typeface="Times New Roman" panose="02020603050405020304" pitchFamily="18" charset="0"/>
              </a:rPr>
              <a:t> +(- </a:t>
            </a:r>
            <a:r>
              <a:rPr lang="en-US" sz="2400" u="none" dirty="0" err="1">
                <a:latin typeface="Times New Roman" panose="02020603050405020304" pitchFamily="18" charset="0"/>
                <a:cs typeface="Times New Roman" panose="02020603050405020304" pitchFamily="18" charset="0"/>
              </a:rPr>
              <a:t>dw</a:t>
            </a:r>
            <a:r>
              <a:rPr lang="en-US" sz="2400" u="none" dirty="0">
                <a:latin typeface="Times New Roman" panose="02020603050405020304" pitchFamily="18" charset="0"/>
                <a:cs typeface="Times New Roman" panose="02020603050405020304" pitchFamily="18" charset="0"/>
              </a:rPr>
              <a:t>)</a:t>
            </a:r>
          </a:p>
          <a:p>
            <a:pPr>
              <a:defRPr/>
            </a:pPr>
            <a:r>
              <a:rPr lang="en-US" sz="2400" b="1" dirty="0" err="1">
                <a:solidFill>
                  <a:srgbClr val="FF0000"/>
                </a:solidFill>
                <a:latin typeface="Times New Roman" panose="02020603050405020304" pitchFamily="18" charset="0"/>
                <a:cs typeface="Times New Roman" panose="02020603050405020304" pitchFamily="18" charset="0"/>
              </a:rPr>
              <a:t>dE</a:t>
            </a:r>
            <a:r>
              <a:rPr lang="en-US" sz="2400" b="1" dirty="0">
                <a:solidFill>
                  <a:srgbClr val="FF0000"/>
                </a:solidFill>
                <a:latin typeface="Times New Roman" panose="02020603050405020304" pitchFamily="18" charset="0"/>
                <a:cs typeface="Times New Roman" panose="02020603050405020304" pitchFamily="18" charset="0"/>
              </a:rPr>
              <a:t>=</a:t>
            </a:r>
            <a:r>
              <a:rPr lang="en-US" sz="2400" b="1" dirty="0" err="1">
                <a:solidFill>
                  <a:srgbClr val="FF0000"/>
                </a:solidFill>
                <a:latin typeface="Times New Roman" panose="02020603050405020304" pitchFamily="18" charset="0"/>
                <a:cs typeface="Times New Roman" panose="02020603050405020304" pitchFamily="18" charset="0"/>
              </a:rPr>
              <a:t>dq-dw</a:t>
            </a:r>
            <a:endParaRPr lang="it-IT" sz="2400" b="1" dirty="0">
              <a:solidFill>
                <a:srgbClr val="FF0000"/>
              </a:solidFill>
              <a:latin typeface="Times New Roman" panose="02020603050405020304" pitchFamily="18" charset="0"/>
              <a:cs typeface="Times New Roman" panose="02020603050405020304" pitchFamily="18" charset="0"/>
            </a:endParaRPr>
          </a:p>
        </p:txBody>
      </p:sp>
      <p:pic>
        <p:nvPicPr>
          <p:cNvPr id="27" name="Picture 8">
            <a:extLst>
              <a:ext uri="{FF2B5EF4-FFF2-40B4-BE49-F238E27FC236}">
                <a16:creationId xmlns:a16="http://schemas.microsoft.com/office/drawing/2014/main" id="{29180966-89ED-43B0-8145-86F841073CE5}"/>
              </a:ext>
            </a:extLst>
          </p:cNvPr>
          <p:cNvPicPr>
            <a:picLocks noChangeAspect="1" noChangeArrowheads="1"/>
          </p:cNvPicPr>
          <p:nvPr/>
        </p:nvPicPr>
        <p:blipFill rotWithShape="1">
          <a:blip r:embed="rId15">
            <a:lum bright="-20000" contrast="40000"/>
            <a:extLst>
              <a:ext uri="{28A0092B-C50C-407E-A947-70E740481C1C}">
                <a14:useLocalDpi xmlns:a14="http://schemas.microsoft.com/office/drawing/2010/main" val="0"/>
              </a:ext>
            </a:extLst>
          </a:blip>
          <a:srcRect t="21269" r="61904"/>
          <a:stretch/>
        </p:blipFill>
        <p:spPr bwMode="auto">
          <a:xfrm>
            <a:off x="9224963" y="1457613"/>
            <a:ext cx="1845506" cy="12549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8" name="Objeto 6">
            <a:extLst>
              <a:ext uri="{FF2B5EF4-FFF2-40B4-BE49-F238E27FC236}">
                <a16:creationId xmlns:a16="http://schemas.microsoft.com/office/drawing/2014/main" id="{A6C844DA-02DB-45D9-A131-3B96C10F9FDC}"/>
              </a:ext>
            </a:extLst>
          </p:cNvPr>
          <p:cNvGraphicFramePr>
            <a:graphicFrameLocks noChangeAspect="1"/>
          </p:cNvGraphicFramePr>
          <p:nvPr>
            <p:extLst>
              <p:ext uri="{D42A27DB-BD31-4B8C-83A1-F6EECF244321}">
                <p14:modId xmlns:p14="http://schemas.microsoft.com/office/powerpoint/2010/main" val="3496373846"/>
              </p:ext>
            </p:extLst>
          </p:nvPr>
        </p:nvGraphicFramePr>
        <p:xfrm>
          <a:off x="9552534" y="3772413"/>
          <a:ext cx="1854200" cy="407988"/>
        </p:xfrm>
        <a:graphic>
          <a:graphicData uri="http://schemas.openxmlformats.org/presentationml/2006/ole">
            <mc:AlternateContent xmlns:mc="http://schemas.openxmlformats.org/markup-compatibility/2006">
              <mc:Choice xmlns:v="urn:schemas-microsoft-com:vml" Requires="v">
                <p:oleObj name="Equation" r:id="rId16" imgW="1155600" imgH="253800" progId="Equation.DSMT4">
                  <p:embed/>
                </p:oleObj>
              </mc:Choice>
              <mc:Fallback>
                <p:oleObj name="Equation" r:id="rId16" imgW="1155600" imgH="253800" progId="Equation.DSMT4">
                  <p:embed/>
                  <p:pic>
                    <p:nvPicPr>
                      <p:cNvPr id="52231" name="Objeto 6">
                        <a:extLst>
                          <a:ext uri="{FF2B5EF4-FFF2-40B4-BE49-F238E27FC236}">
                            <a16:creationId xmlns:a16="http://schemas.microsoft.com/office/drawing/2014/main" id="{A6C844DA-02DB-45D9-A131-3B96C10F9FDC}"/>
                          </a:ext>
                        </a:extLst>
                      </p:cNvPr>
                      <p:cNvPicPr>
                        <a:picLocks noChangeAspect="1" noChangeArrowheads="1"/>
                      </p:cNvPicPr>
                      <p:nvPr/>
                    </p:nvPicPr>
                    <p:blipFill>
                      <a:blip r:embed="rId17"/>
                      <a:srcRect/>
                      <a:stretch>
                        <a:fillRect/>
                      </a:stretch>
                    </p:blipFill>
                    <p:spPr bwMode="auto">
                      <a:xfrm>
                        <a:off x="9552534" y="3772413"/>
                        <a:ext cx="1854200" cy="407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9" name="Conector recto de flecha 28">
            <a:extLst>
              <a:ext uri="{FF2B5EF4-FFF2-40B4-BE49-F238E27FC236}">
                <a16:creationId xmlns:a16="http://schemas.microsoft.com/office/drawing/2014/main" id="{39CCC7B2-E0E7-4342-B387-B94210BB7387}"/>
              </a:ext>
            </a:extLst>
          </p:cNvPr>
          <p:cNvCxnSpPr>
            <a:cxnSpLocks/>
          </p:cNvCxnSpPr>
          <p:nvPr/>
        </p:nvCxnSpPr>
        <p:spPr>
          <a:xfrm flipH="1">
            <a:off x="9914562" y="2438400"/>
            <a:ext cx="867739" cy="13340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Rectángulo 29"/>
          <p:cNvSpPr/>
          <p:nvPr/>
        </p:nvSpPr>
        <p:spPr>
          <a:xfrm>
            <a:off x="8071537" y="4253026"/>
            <a:ext cx="3262688" cy="400110"/>
          </a:xfrm>
          <a:prstGeom prst="rect">
            <a:avLst/>
          </a:prstGeom>
        </p:spPr>
        <p:txBody>
          <a:bodyPr wrap="none">
            <a:spAutoFit/>
          </a:bodyPr>
          <a:lstStyle/>
          <a:p>
            <a:pPr algn="just"/>
            <a:r>
              <a:rPr lang="es-ES" sz="2000" b="1" dirty="0">
                <a:solidFill>
                  <a:srgbClr val="FF0000"/>
                </a:solidFill>
                <a:latin typeface="Times New Roman" panose="02020603050405020304" pitchFamily="18" charset="0"/>
                <a:cs typeface="Times New Roman" panose="02020603050405020304" pitchFamily="18" charset="0"/>
              </a:rPr>
              <a:t>ΔE= ΔU=</a:t>
            </a:r>
            <a:r>
              <a:rPr lang="es-ES" sz="2000" dirty="0" err="1">
                <a:latin typeface="Times New Roman" panose="02020603050405020304" pitchFamily="18" charset="0"/>
                <a:cs typeface="Times New Roman" panose="02020603050405020304" pitchFamily="18" charset="0"/>
              </a:rPr>
              <a:t>Δq</a:t>
            </a:r>
            <a:r>
              <a:rPr lang="es-ES" sz="2000" dirty="0">
                <a:solidFill>
                  <a:srgbClr val="000000"/>
                </a:solidFill>
                <a:latin typeface="Times New Roman" panose="02020603050405020304" pitchFamily="18" charset="0"/>
                <a:cs typeface="Times New Roman" panose="02020603050405020304" pitchFamily="18" charset="0"/>
              </a:rPr>
              <a:t>+(-ΔW)=</a:t>
            </a:r>
            <a:r>
              <a:rPr lang="el-GR" sz="2000" b="1" dirty="0">
                <a:solidFill>
                  <a:srgbClr val="FF0000"/>
                </a:solidFill>
                <a:latin typeface="Times New Roman" panose="02020603050405020304" pitchFamily="18" charset="0"/>
                <a:cs typeface="Times New Roman" panose="02020603050405020304" pitchFamily="18" charset="0"/>
              </a:rPr>
              <a:t>Δ</a:t>
            </a:r>
            <a:r>
              <a:rPr lang="es-ES" sz="2000" b="1" dirty="0">
                <a:solidFill>
                  <a:srgbClr val="FF0000"/>
                </a:solidFill>
                <a:latin typeface="Times New Roman" panose="02020603050405020304" pitchFamily="18" charset="0"/>
                <a:cs typeface="Times New Roman" panose="02020603050405020304" pitchFamily="18" charset="0"/>
              </a:rPr>
              <a:t>q-</a:t>
            </a:r>
            <a:r>
              <a:rPr lang="el-GR" sz="2000" b="1" dirty="0">
                <a:solidFill>
                  <a:srgbClr val="FF0000"/>
                </a:solidFill>
                <a:latin typeface="Times New Roman" panose="02020603050405020304" pitchFamily="18" charset="0"/>
                <a:cs typeface="Times New Roman" panose="02020603050405020304" pitchFamily="18" charset="0"/>
              </a:rPr>
              <a:t>Δ</a:t>
            </a:r>
            <a:r>
              <a:rPr lang="es-ES" sz="2000" b="1" dirty="0">
                <a:solidFill>
                  <a:srgbClr val="FF0000"/>
                </a:solidFill>
                <a:latin typeface="Times New Roman" panose="02020603050405020304" pitchFamily="18" charset="0"/>
                <a:cs typeface="Times New Roman" panose="02020603050405020304" pitchFamily="18" charset="0"/>
              </a:rPr>
              <a:t>W</a:t>
            </a:r>
          </a:p>
        </p:txBody>
      </p:sp>
      <p:cxnSp>
        <p:nvCxnSpPr>
          <p:cNvPr id="31" name="Conector recto de flecha 30">
            <a:extLst>
              <a:ext uri="{FF2B5EF4-FFF2-40B4-BE49-F238E27FC236}">
                <a16:creationId xmlns:a16="http://schemas.microsoft.com/office/drawing/2014/main" id="{39CCC7B2-E0E7-4342-B387-B94210BB7387}"/>
              </a:ext>
            </a:extLst>
          </p:cNvPr>
          <p:cNvCxnSpPr>
            <a:cxnSpLocks/>
          </p:cNvCxnSpPr>
          <p:nvPr/>
        </p:nvCxnSpPr>
        <p:spPr>
          <a:xfrm flipH="1">
            <a:off x="9224963" y="1773238"/>
            <a:ext cx="576583" cy="25830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ector recto de flecha 33">
            <a:extLst>
              <a:ext uri="{FF2B5EF4-FFF2-40B4-BE49-F238E27FC236}">
                <a16:creationId xmlns:a16="http://schemas.microsoft.com/office/drawing/2014/main" id="{39CCC7B2-E0E7-4342-B387-B94210BB7387}"/>
              </a:ext>
            </a:extLst>
          </p:cNvPr>
          <p:cNvCxnSpPr>
            <a:cxnSpLocks/>
          </p:cNvCxnSpPr>
          <p:nvPr/>
        </p:nvCxnSpPr>
        <p:spPr>
          <a:xfrm>
            <a:off x="9901720" y="4097338"/>
            <a:ext cx="12842" cy="2255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CuadroTexto 14"/>
          <p:cNvSpPr txBox="1"/>
          <p:nvPr/>
        </p:nvSpPr>
        <p:spPr>
          <a:xfrm>
            <a:off x="9666591" y="1222505"/>
            <a:ext cx="813043" cy="369332"/>
          </a:xfrm>
          <a:prstGeom prst="rect">
            <a:avLst/>
          </a:prstGeom>
          <a:solidFill>
            <a:schemeClr val="bg1"/>
          </a:solidFill>
        </p:spPr>
        <p:txBody>
          <a:bodyPr wrap="none" rtlCol="0">
            <a:spAutoFit/>
          </a:bodyPr>
          <a:lstStyle/>
          <a:p>
            <a:r>
              <a:rPr lang="es-MX" dirty="0">
                <a:latin typeface="Times New Roman" panose="02020603050405020304" pitchFamily="18" charset="0"/>
                <a:cs typeface="Times New Roman" panose="02020603050405020304" pitchFamily="18" charset="0"/>
              </a:rPr>
              <a:t>En  Ex</a:t>
            </a:r>
          </a:p>
        </p:txBody>
      </p:sp>
      <p:sp>
        <p:nvSpPr>
          <p:cNvPr id="37" name="Rectángulo 36"/>
          <p:cNvSpPr/>
          <p:nvPr/>
        </p:nvSpPr>
        <p:spPr>
          <a:xfrm>
            <a:off x="377867" y="1724341"/>
            <a:ext cx="1813958" cy="461665"/>
          </a:xfrm>
          <a:prstGeom prst="rect">
            <a:avLst/>
          </a:prstGeom>
        </p:spPr>
        <p:txBody>
          <a:bodyPr wrap="none">
            <a:spAutoFit/>
          </a:bodyPr>
          <a:lstStyle/>
          <a:p>
            <a:pPr algn="just"/>
            <a:r>
              <a:rPr lang="es-ES" sz="2400" dirty="0">
                <a:solidFill>
                  <a:srgbClr val="000000"/>
                </a:solidFill>
                <a:latin typeface="Times New Roman" panose="02020603050405020304" pitchFamily="18" charset="0"/>
                <a:cs typeface="Times New Roman" panose="02020603050405020304" pitchFamily="18" charset="0"/>
              </a:rPr>
              <a:t>ΔE= </a:t>
            </a:r>
            <a:r>
              <a:rPr lang="el-GR" sz="2400" dirty="0">
                <a:solidFill>
                  <a:srgbClr val="000000"/>
                </a:solidFill>
                <a:latin typeface="Times New Roman" panose="02020603050405020304" pitchFamily="18" charset="0"/>
                <a:cs typeface="Times New Roman" panose="02020603050405020304" pitchFamily="18" charset="0"/>
              </a:rPr>
              <a:t>Δ</a:t>
            </a:r>
            <a:r>
              <a:rPr lang="es-ES" sz="2400" dirty="0">
                <a:solidFill>
                  <a:srgbClr val="000000"/>
                </a:solidFill>
                <a:latin typeface="Times New Roman" panose="02020603050405020304" pitchFamily="18" charset="0"/>
                <a:cs typeface="Times New Roman" panose="02020603050405020304" pitchFamily="18" charset="0"/>
              </a:rPr>
              <a:t>q+</a:t>
            </a:r>
            <a:r>
              <a:rPr lang="el-GR" sz="2400" dirty="0">
                <a:solidFill>
                  <a:srgbClr val="000000"/>
                </a:solidFill>
                <a:latin typeface="Times New Roman" panose="02020603050405020304" pitchFamily="18" charset="0"/>
                <a:cs typeface="Times New Roman" panose="02020603050405020304" pitchFamily="18" charset="0"/>
              </a:rPr>
              <a:t>Δ</a:t>
            </a:r>
            <a:r>
              <a:rPr lang="es-ES" sz="2400" dirty="0">
                <a:solidFill>
                  <a:srgbClr val="000000"/>
                </a:solidFill>
                <a:latin typeface="Times New Roman" panose="02020603050405020304" pitchFamily="18" charset="0"/>
                <a:cs typeface="Times New Roman" panose="02020603050405020304" pitchFamily="18" charset="0"/>
              </a:rPr>
              <a:t>W</a:t>
            </a:r>
          </a:p>
        </p:txBody>
      </p:sp>
      <p:pic>
        <p:nvPicPr>
          <p:cNvPr id="29022" name="Picture 350" descr="C:\Users\Pece\AppData\Local\Temp\x10sctmp.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745123" y="1855054"/>
            <a:ext cx="1358021" cy="129687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ector recto de flecha 3">
            <a:extLst>
              <a:ext uri="{FF2B5EF4-FFF2-40B4-BE49-F238E27FC236}">
                <a16:creationId xmlns:a16="http://schemas.microsoft.com/office/drawing/2014/main" id="{66F8A508-07F8-4E09-B412-C16EBD9266E1}"/>
              </a:ext>
            </a:extLst>
          </p:cNvPr>
          <p:cNvCxnSpPr>
            <a:cxnSpLocks/>
          </p:cNvCxnSpPr>
          <p:nvPr/>
        </p:nvCxnSpPr>
        <p:spPr>
          <a:xfrm>
            <a:off x="1131216" y="725864"/>
            <a:ext cx="3020568" cy="22710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5136327" y="1866730"/>
            <a:ext cx="712054" cy="369332"/>
          </a:xfrm>
          <a:prstGeom prst="rect">
            <a:avLst/>
          </a:prstGeom>
          <a:noFill/>
        </p:spPr>
        <p:txBody>
          <a:bodyPr wrap="none" rtlCol="0">
            <a:spAutoFit/>
          </a:bodyPr>
          <a:lstStyle/>
          <a:p>
            <a:r>
              <a:rPr lang="es-MX" dirty="0">
                <a:latin typeface="Times New Roman" panose="02020603050405020304" pitchFamily="18" charset="0"/>
                <a:cs typeface="Times New Roman" panose="02020603050405020304" pitchFamily="18" charset="0"/>
              </a:rPr>
              <a:t>P=</a:t>
            </a:r>
            <a:r>
              <a:rPr lang="es-MX" dirty="0" err="1">
                <a:latin typeface="Times New Roman" panose="02020603050405020304" pitchFamily="18" charset="0"/>
                <a:cs typeface="Times New Roman" panose="02020603050405020304" pitchFamily="18" charset="0"/>
              </a:rPr>
              <a:t>cte</a:t>
            </a:r>
            <a:endParaRPr lang="es-MX" dirty="0">
              <a:latin typeface="Times New Roman" panose="02020603050405020304" pitchFamily="18" charset="0"/>
              <a:cs typeface="Times New Roman" panose="02020603050405020304" pitchFamily="18" charset="0"/>
            </a:endParaRPr>
          </a:p>
        </p:txBody>
      </p:sp>
      <p:sp>
        <p:nvSpPr>
          <p:cNvPr id="36" name="CuadroTexto 35"/>
          <p:cNvSpPr txBox="1"/>
          <p:nvPr/>
        </p:nvSpPr>
        <p:spPr>
          <a:xfrm>
            <a:off x="7003716" y="1844973"/>
            <a:ext cx="712054" cy="369332"/>
          </a:xfrm>
          <a:prstGeom prst="rect">
            <a:avLst/>
          </a:prstGeom>
          <a:noFill/>
        </p:spPr>
        <p:txBody>
          <a:bodyPr wrap="none" rtlCol="0">
            <a:spAutoFit/>
          </a:bodyPr>
          <a:lstStyle/>
          <a:p>
            <a:r>
              <a:rPr lang="es-MX" dirty="0">
                <a:latin typeface="Times New Roman" panose="02020603050405020304" pitchFamily="18" charset="0"/>
                <a:cs typeface="Times New Roman" panose="02020603050405020304" pitchFamily="18" charset="0"/>
              </a:rPr>
              <a:t>P=</a:t>
            </a:r>
            <a:r>
              <a:rPr lang="es-MX" dirty="0" err="1">
                <a:latin typeface="Times New Roman" panose="02020603050405020304" pitchFamily="18" charset="0"/>
                <a:cs typeface="Times New Roman" panose="02020603050405020304" pitchFamily="18" charset="0"/>
              </a:rPr>
              <a:t>cte</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978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5764" y="134907"/>
            <a:ext cx="11478146" cy="830997"/>
          </a:xfrm>
          <a:prstGeom prst="rect">
            <a:avLst/>
          </a:prstGeom>
          <a:solidFill>
            <a:schemeClr val="bg1"/>
          </a:solidFill>
          <a:ln>
            <a:solidFill>
              <a:schemeClr val="tx1"/>
            </a:solidFill>
          </a:ln>
        </p:spPr>
        <p:txBody>
          <a:bodyPr vert="horz" wrap="square" lIns="0" tIns="0" rIns="0" bIns="0" rtlCol="0">
            <a:spAutoFit/>
          </a:bodyPr>
          <a:lstStyle/>
          <a:p>
            <a:pPr marL="12700" algn="just">
              <a:tabLst>
                <a:tab pos="6938009" algn="l"/>
              </a:tabLst>
            </a:pPr>
            <a:r>
              <a:rPr lang="es-MX" b="1" u="none" dirty="0">
                <a:latin typeface="Times New Roman" panose="02020603050405020304" pitchFamily="18" charset="0"/>
                <a:cs typeface="Times New Roman" panose="02020603050405020304" pitchFamily="18" charset="0"/>
              </a:rPr>
              <a:t>La primera ley de la termodinámica</a:t>
            </a:r>
            <a:r>
              <a:rPr lang="es-MX" u="none" dirty="0">
                <a:latin typeface="Times New Roman" panose="02020603050405020304" pitchFamily="18" charset="0"/>
                <a:cs typeface="Times New Roman" panose="02020603050405020304" pitchFamily="18" charset="0"/>
              </a:rPr>
              <a:t>: (Ley de la conservación de la energía) establece que “</a:t>
            </a:r>
            <a:r>
              <a:rPr lang="es-MX" b="1" u="none" dirty="0">
                <a:solidFill>
                  <a:srgbClr val="FF0000"/>
                </a:solidFill>
                <a:latin typeface="Times New Roman" panose="02020603050405020304" pitchFamily="18" charset="0"/>
                <a:cs typeface="Times New Roman" panose="02020603050405020304" pitchFamily="18" charset="0"/>
              </a:rPr>
              <a:t>La energía no se crear ni se destruye, solo se transforma</a:t>
            </a:r>
            <a:r>
              <a:rPr lang="es-MX" dirty="0">
                <a:latin typeface="Times New Roman" panose="02020603050405020304" pitchFamily="18" charset="0"/>
                <a:cs typeface="Times New Roman" panose="02020603050405020304" pitchFamily="18" charset="0"/>
              </a:rPr>
              <a:t>”. Por lo tanto, la energía interna de un sistema aumentará si se agrega calor y disminuirá si el sistema realiza trabajo. Matemáticamente planteada así </a:t>
            </a:r>
            <a:r>
              <a:rPr lang="fr-FR" b="1" dirty="0">
                <a:latin typeface="Times New Roman" panose="02020603050405020304" pitchFamily="18" charset="0"/>
                <a:cs typeface="Times New Roman" panose="02020603050405020304" pitchFamily="18" charset="0"/>
              </a:rPr>
              <a:t>ΔE </a:t>
            </a:r>
            <a:r>
              <a:rPr lang="fr-FR" dirty="0">
                <a:latin typeface="Times New Roman" panose="02020603050405020304" pitchFamily="18" charset="0"/>
                <a:cs typeface="Times New Roman" panose="02020603050405020304" pitchFamily="18" charset="0"/>
              </a:rPr>
              <a:t>= </a:t>
            </a:r>
            <a:r>
              <a:rPr lang="fr-FR" b="1" dirty="0">
                <a:latin typeface="Times New Roman" panose="02020603050405020304" pitchFamily="18" charset="0"/>
                <a:cs typeface="Times New Roman" panose="02020603050405020304" pitchFamily="18" charset="0"/>
              </a:rPr>
              <a:t>Q </a:t>
            </a:r>
            <a:r>
              <a:rPr lang="fr-FR" dirty="0">
                <a:latin typeface="Times New Roman" panose="02020603050405020304" pitchFamily="18" charset="0"/>
                <a:cs typeface="Times New Roman" panose="02020603050405020304" pitchFamily="18" charset="0"/>
              </a:rPr>
              <a:t>+</a:t>
            </a:r>
            <a:r>
              <a:rPr lang="fr-FR" b="1" dirty="0">
                <a:latin typeface="Times New Roman" panose="02020603050405020304" pitchFamily="18" charset="0"/>
                <a:cs typeface="Times New Roman" panose="02020603050405020304" pitchFamily="18" charset="0"/>
              </a:rPr>
              <a:t>W</a:t>
            </a:r>
            <a:endParaRPr u="none" dirty="0">
              <a:latin typeface="Times New Roman" panose="02020603050405020304" pitchFamily="18" charset="0"/>
              <a:cs typeface="Times New Roman" panose="02020603050405020304" pitchFamily="18" charset="0"/>
            </a:endParaRPr>
          </a:p>
        </p:txBody>
      </p:sp>
      <p:sp>
        <p:nvSpPr>
          <p:cNvPr id="3" name="object 3"/>
          <p:cNvSpPr/>
          <p:nvPr/>
        </p:nvSpPr>
        <p:spPr>
          <a:xfrm>
            <a:off x="6766315" y="3068960"/>
            <a:ext cx="4953000" cy="3505200"/>
          </a:xfrm>
          <a:prstGeom prst="rect">
            <a:avLst/>
          </a:prstGeom>
          <a:blipFill>
            <a:blip r:embed="rId3" cstate="print"/>
            <a:stretch>
              <a:fillRect/>
            </a:stretch>
          </a:blipFill>
          <a:ln>
            <a:solidFill>
              <a:schemeClr val="tx1"/>
            </a:solidFill>
          </a:ln>
        </p:spPr>
        <p:txBody>
          <a:bodyPr wrap="square" lIns="0" tIns="0" rIns="0" bIns="0" rtlCol="0"/>
          <a:lstStyle/>
          <a:p>
            <a:endParaRPr/>
          </a:p>
        </p:txBody>
      </p:sp>
      <p:sp>
        <p:nvSpPr>
          <p:cNvPr id="5" name="Rectángulo 4">
            <a:extLst>
              <a:ext uri="{FF2B5EF4-FFF2-40B4-BE49-F238E27FC236}">
                <a16:creationId xmlns:a16="http://schemas.microsoft.com/office/drawing/2014/main" id="{68218400-68FA-47C8-B638-123DAFE7C07E}"/>
              </a:ext>
            </a:extLst>
          </p:cNvPr>
          <p:cNvSpPr/>
          <p:nvPr/>
        </p:nvSpPr>
        <p:spPr>
          <a:xfrm>
            <a:off x="1126019" y="1185476"/>
            <a:ext cx="3389069" cy="369332"/>
          </a:xfrm>
          <a:prstGeom prst="rect">
            <a:avLst/>
          </a:prstGeom>
          <a:solidFill>
            <a:schemeClr val="bg1"/>
          </a:solidFill>
          <a:ln>
            <a:solidFill>
              <a:schemeClr val="tx1"/>
            </a:solidFill>
          </a:ln>
        </p:spPr>
        <p:txBody>
          <a:bodyPr wrap="none">
            <a:spAutoFit/>
          </a:bodyPr>
          <a:lstStyle/>
          <a:p>
            <a:r>
              <a:rPr lang="fr-FR" b="1" u="none" dirty="0">
                <a:latin typeface="Times New Roman" panose="02020603050405020304" pitchFamily="18" charset="0"/>
                <a:cs typeface="Times New Roman" panose="02020603050405020304" pitchFamily="18" charset="0"/>
              </a:rPr>
              <a:t>ΔE </a:t>
            </a:r>
            <a:r>
              <a:rPr lang="fr-FR" u="none" dirty="0">
                <a:latin typeface="Times New Roman" panose="02020603050405020304" pitchFamily="18" charset="0"/>
                <a:cs typeface="Times New Roman" panose="02020603050405020304" pitchFamily="18" charset="0"/>
              </a:rPr>
              <a:t>= </a:t>
            </a:r>
            <a:r>
              <a:rPr lang="fr-FR" b="1" u="none" dirty="0">
                <a:latin typeface="Times New Roman" panose="02020603050405020304" pitchFamily="18" charset="0"/>
                <a:cs typeface="Times New Roman" panose="02020603050405020304" pitchFamily="18" charset="0"/>
              </a:rPr>
              <a:t>Q </a:t>
            </a:r>
            <a:r>
              <a:rPr lang="fr-FR" dirty="0">
                <a:latin typeface="Times New Roman" panose="02020603050405020304" pitchFamily="18" charset="0"/>
                <a:cs typeface="Times New Roman" panose="02020603050405020304" pitchFamily="18" charset="0"/>
              </a:rPr>
              <a:t>+(-</a:t>
            </a:r>
            <a:r>
              <a:rPr lang="fr-FR" b="1" dirty="0">
                <a:latin typeface="Times New Roman" panose="02020603050405020304" pitchFamily="18" charset="0"/>
                <a:cs typeface="Times New Roman" panose="02020603050405020304" pitchFamily="18" charset="0"/>
              </a:rPr>
              <a:t>ΔW</a:t>
            </a:r>
            <a:r>
              <a:rPr lang="fr-FR" b="1" u="none" dirty="0">
                <a:latin typeface="Times New Roman" panose="02020603050405020304" pitchFamily="18" charset="0"/>
                <a:cs typeface="Times New Roman" panose="02020603050405020304" pitchFamily="18" charset="0"/>
              </a:rPr>
              <a:t>)  o   dU </a:t>
            </a:r>
            <a:r>
              <a:rPr lang="fr-FR" u="none" dirty="0">
                <a:latin typeface="Times New Roman" panose="02020603050405020304" pitchFamily="18" charset="0"/>
                <a:cs typeface="Times New Roman" panose="02020603050405020304" pitchFamily="18" charset="0"/>
              </a:rPr>
              <a:t>= </a:t>
            </a:r>
            <a:r>
              <a:rPr lang="fr-FR" b="1" u="none" dirty="0">
                <a:latin typeface="Times New Roman" panose="02020603050405020304" pitchFamily="18" charset="0"/>
                <a:cs typeface="Times New Roman" panose="02020603050405020304" pitchFamily="18" charset="0"/>
              </a:rPr>
              <a:t>dQ-dW</a:t>
            </a:r>
            <a:endParaRPr lang="es-MX"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CB5498A2-C6E1-4F8E-8AA5-B83E45F9362C}"/>
              </a:ext>
            </a:extLst>
          </p:cNvPr>
          <p:cNvSpPr txBox="1"/>
          <p:nvPr/>
        </p:nvSpPr>
        <p:spPr>
          <a:xfrm>
            <a:off x="285764" y="1749326"/>
            <a:ext cx="6173768" cy="4278094"/>
          </a:xfrm>
          <a:prstGeom prst="rect">
            <a:avLst/>
          </a:prstGeom>
          <a:solidFill>
            <a:schemeClr val="bg1"/>
          </a:solidFill>
          <a:ln>
            <a:solidFill>
              <a:schemeClr val="tx1"/>
            </a:solidFill>
          </a:ln>
        </p:spPr>
        <p:txBody>
          <a:bodyPr wrap="square" rtlCol="0">
            <a:spAutoFit/>
          </a:bodyPr>
          <a:lstStyle/>
          <a:p>
            <a:pPr algn="just"/>
            <a:r>
              <a:rPr lang="es-MX" sz="1700" u="none" dirty="0">
                <a:latin typeface="Times New Roman" panose="02020603050405020304" pitchFamily="18" charset="0"/>
                <a:cs typeface="Times New Roman" panose="02020603050405020304" pitchFamily="18" charset="0"/>
              </a:rPr>
              <a:t>Calor del sol que fluye través de la pared de plástico de una pelota desinflada (+</a:t>
            </a:r>
            <a:r>
              <a:rPr lang="es-MX" sz="1700" b="1" u="none" dirty="0" err="1">
                <a:latin typeface="Times New Roman" panose="02020603050405020304" pitchFamily="18" charset="0"/>
                <a:cs typeface="Times New Roman" panose="02020603050405020304" pitchFamily="18" charset="0"/>
              </a:rPr>
              <a:t>dQ</a:t>
            </a:r>
            <a:r>
              <a:rPr lang="es-MX" sz="1700" u="none" dirty="0">
                <a:latin typeface="Times New Roman" panose="02020603050405020304" pitchFamily="18" charset="0"/>
                <a:cs typeface="Times New Roman" panose="02020603050405020304" pitchFamily="18" charset="0"/>
              </a:rPr>
              <a:t>), hace que las partículas del gas contenido en la pelota (aire) al absorber calor, estas se muevan con mayor velocidad ejerciendo mayor presión contra las pared de la pelota, expandiendo así el gas (</a:t>
            </a:r>
            <a:r>
              <a:rPr lang="es-MX" sz="1700" b="1" u="none" dirty="0">
                <a:latin typeface="Times New Roman" panose="02020603050405020304" pitchFamily="18" charset="0"/>
                <a:cs typeface="Times New Roman" panose="02020603050405020304" pitchFamily="18" charset="0"/>
              </a:rPr>
              <a:t>PV</a:t>
            </a:r>
            <a:r>
              <a:rPr lang="es-MX" sz="1700" u="none" dirty="0">
                <a:latin typeface="Times New Roman" panose="02020603050405020304" pitchFamily="18" charset="0"/>
                <a:cs typeface="Times New Roman" panose="02020603050405020304" pitchFamily="18" charset="0"/>
              </a:rPr>
              <a:t>), provocando así la expansión de la pelota (</a:t>
            </a:r>
            <a:r>
              <a:rPr lang="es-MX" sz="1700" b="1" u="none" dirty="0" err="1">
                <a:latin typeface="Times New Roman" panose="02020603050405020304" pitchFamily="18" charset="0"/>
                <a:cs typeface="Times New Roman" panose="02020603050405020304" pitchFamily="18" charset="0"/>
              </a:rPr>
              <a:t>dW</a:t>
            </a:r>
            <a:r>
              <a:rPr lang="es-MX" sz="1700" u="none" dirty="0">
                <a:latin typeface="Times New Roman" panose="02020603050405020304" pitchFamily="18" charset="0"/>
                <a:cs typeface="Times New Roman" panose="02020603050405020304" pitchFamily="18" charset="0"/>
              </a:rPr>
              <a:t>). </a:t>
            </a:r>
          </a:p>
          <a:p>
            <a:pPr algn="just"/>
            <a:r>
              <a:rPr lang="fr-FR" sz="1700" b="1" i="1" u="none" dirty="0">
                <a:latin typeface="Times New Roman" panose="02020603050405020304" pitchFamily="18" charset="0"/>
                <a:cs typeface="Times New Roman" panose="02020603050405020304" pitchFamily="18" charset="0"/>
              </a:rPr>
              <a:t>ΔU </a:t>
            </a:r>
            <a:r>
              <a:rPr lang="fr-FR" sz="1700" u="none" dirty="0">
                <a:latin typeface="Times New Roman" panose="02020603050405020304" pitchFamily="18" charset="0"/>
                <a:cs typeface="Times New Roman" panose="02020603050405020304" pitchFamily="18" charset="0"/>
              </a:rPr>
              <a:t>= </a:t>
            </a:r>
            <a:r>
              <a:rPr lang="fr-FR" sz="1700" b="1" i="1" u="none" dirty="0">
                <a:latin typeface="Times New Roman" panose="02020603050405020304" pitchFamily="18" charset="0"/>
                <a:cs typeface="Times New Roman" panose="02020603050405020304" pitchFamily="18" charset="0"/>
              </a:rPr>
              <a:t>Q+(-W)=Q+(-PdV) </a:t>
            </a:r>
          </a:p>
          <a:p>
            <a:pPr algn="just"/>
            <a:endParaRPr lang="es-MX" sz="1700" u="none" dirty="0">
              <a:latin typeface="Times New Roman" panose="02020603050405020304" pitchFamily="18" charset="0"/>
              <a:cs typeface="Times New Roman" panose="02020603050405020304" pitchFamily="18" charset="0"/>
            </a:endParaRPr>
          </a:p>
          <a:p>
            <a:pPr algn="just"/>
            <a:endParaRPr lang="es-MX" sz="1700" u="none" dirty="0">
              <a:latin typeface="Times New Roman" panose="02020603050405020304" pitchFamily="18" charset="0"/>
              <a:cs typeface="Times New Roman" panose="02020603050405020304" pitchFamily="18" charset="0"/>
            </a:endParaRPr>
          </a:p>
          <a:p>
            <a:pPr algn="just"/>
            <a:r>
              <a:rPr lang="es-MX" sz="1700" u="none" dirty="0">
                <a:latin typeface="Times New Roman" panose="02020603050405020304" pitchFamily="18" charset="0"/>
                <a:cs typeface="Times New Roman" panose="02020603050405020304" pitchFamily="18" charset="0"/>
              </a:rPr>
              <a:t>Al enfriar a pelota (dentro de un refrigerador -</a:t>
            </a:r>
            <a:r>
              <a:rPr lang="es-MX" sz="1700" u="none" dirty="0" err="1">
                <a:latin typeface="Times New Roman" panose="02020603050405020304" pitchFamily="18" charset="0"/>
                <a:cs typeface="Times New Roman" panose="02020603050405020304" pitchFamily="18" charset="0"/>
              </a:rPr>
              <a:t>dQ</a:t>
            </a:r>
            <a:r>
              <a:rPr lang="es-MX" sz="1700" u="none" dirty="0">
                <a:latin typeface="Times New Roman" panose="02020603050405020304" pitchFamily="18" charset="0"/>
                <a:cs typeface="Times New Roman" panose="02020603050405020304" pitchFamily="18" charset="0"/>
              </a:rPr>
              <a:t>) las partículas perderán energía cinética y movimiento ejerciendo menos presión sobre las paredes de la pelota y esta se desinflará. </a:t>
            </a:r>
            <a:r>
              <a:rPr lang="fr-FR" sz="1700" b="1" i="1" u="none" dirty="0">
                <a:latin typeface="Times New Roman" panose="02020603050405020304" pitchFamily="18" charset="0"/>
                <a:cs typeface="Times New Roman" panose="02020603050405020304" pitchFamily="18" charset="0"/>
              </a:rPr>
              <a:t>dU </a:t>
            </a:r>
            <a:r>
              <a:rPr lang="fr-FR" sz="1700" u="none" dirty="0">
                <a:latin typeface="Times New Roman" panose="02020603050405020304" pitchFamily="18" charset="0"/>
                <a:cs typeface="Times New Roman" panose="02020603050405020304" pitchFamily="18" charset="0"/>
              </a:rPr>
              <a:t>= -</a:t>
            </a:r>
            <a:r>
              <a:rPr lang="fr-FR" sz="1700" b="1" i="1" u="none" dirty="0">
                <a:latin typeface="Times New Roman" panose="02020603050405020304" pitchFamily="18" charset="0"/>
                <a:cs typeface="Times New Roman" panose="02020603050405020304" pitchFamily="18" charset="0"/>
              </a:rPr>
              <a:t>dQ+dW (=PdV)=-dQ+PdV</a:t>
            </a:r>
            <a:endParaRPr lang="es-MX" sz="1700" u="none" dirty="0">
              <a:latin typeface="Times New Roman" panose="02020603050405020304" pitchFamily="18" charset="0"/>
              <a:cs typeface="Times New Roman" panose="02020603050405020304" pitchFamily="18" charset="0"/>
            </a:endParaRPr>
          </a:p>
          <a:p>
            <a:pPr algn="just"/>
            <a:endParaRPr lang="es-MX" sz="1700" u="none" dirty="0">
              <a:latin typeface="Times New Roman" panose="02020603050405020304" pitchFamily="18" charset="0"/>
              <a:cs typeface="Times New Roman" panose="02020603050405020304" pitchFamily="18" charset="0"/>
            </a:endParaRPr>
          </a:p>
          <a:p>
            <a:pPr algn="just"/>
            <a:endParaRPr lang="es-MX" sz="1700" u="none" dirty="0">
              <a:latin typeface="Times New Roman" panose="02020603050405020304" pitchFamily="18" charset="0"/>
              <a:cs typeface="Times New Roman" panose="02020603050405020304" pitchFamily="18" charset="0"/>
            </a:endParaRPr>
          </a:p>
          <a:p>
            <a:pPr algn="just"/>
            <a:r>
              <a:rPr lang="es-MX" sz="1700" u="none" dirty="0">
                <a:latin typeface="Times New Roman" panose="02020603050405020304" pitchFamily="18" charset="0"/>
                <a:cs typeface="Times New Roman" panose="02020603050405020304" pitchFamily="18" charset="0"/>
              </a:rPr>
              <a:t>Así como la persona de la imagen, se </a:t>
            </a:r>
            <a:r>
              <a:rPr lang="es-MX" sz="1700" b="1" i="1" dirty="0">
                <a:latin typeface="Times New Roman" panose="02020603050405020304" pitchFamily="18" charset="0"/>
                <a:cs typeface="Times New Roman" panose="02020603050405020304" pitchFamily="18" charset="0"/>
              </a:rPr>
              <a:t>desinfló</a:t>
            </a:r>
            <a:r>
              <a:rPr lang="es-MX" sz="1700" u="none" dirty="0">
                <a:latin typeface="Times New Roman" panose="02020603050405020304" pitchFamily="18" charset="0"/>
                <a:cs typeface="Times New Roman" panose="02020603050405020304" pitchFamily="18" charset="0"/>
              </a:rPr>
              <a:t> (</a:t>
            </a:r>
            <a:r>
              <a:rPr lang="es-MX" sz="1700" b="1" i="1" u="none" dirty="0">
                <a:latin typeface="Times New Roman" panose="02020603050405020304" pitchFamily="18" charset="0"/>
                <a:cs typeface="Times New Roman" panose="02020603050405020304" pitchFamily="18" charset="0"/>
              </a:rPr>
              <a:t>-</a:t>
            </a:r>
            <a:r>
              <a:rPr lang="es-MX" sz="1700" b="1" i="1" u="none" dirty="0" err="1">
                <a:latin typeface="Times New Roman" panose="02020603050405020304" pitchFamily="18" charset="0"/>
                <a:cs typeface="Times New Roman" panose="02020603050405020304" pitchFamily="18" charset="0"/>
              </a:rPr>
              <a:t>dV</a:t>
            </a:r>
            <a:r>
              <a:rPr lang="es-MX" sz="1700" u="none" dirty="0">
                <a:latin typeface="Times New Roman" panose="02020603050405020304" pitchFamily="18" charset="0"/>
                <a:cs typeface="Times New Roman" panose="02020603050405020304" pitchFamily="18" charset="0"/>
              </a:rPr>
              <a:t>) al realizar trabajo y perder energía.</a:t>
            </a:r>
            <a:r>
              <a:rPr lang="fr-FR" sz="1700" b="1" i="1" u="none" dirty="0">
                <a:latin typeface="Times New Roman" panose="02020603050405020304" pitchFamily="18" charset="0"/>
                <a:cs typeface="Times New Roman" panose="02020603050405020304" pitchFamily="18" charset="0"/>
              </a:rPr>
              <a:t> ΔU </a:t>
            </a:r>
            <a:r>
              <a:rPr lang="fr-FR" sz="1700" u="none" dirty="0">
                <a:latin typeface="Times New Roman" panose="02020603050405020304" pitchFamily="18" charset="0"/>
                <a:cs typeface="Times New Roman" panose="02020603050405020304" pitchFamily="18" charset="0"/>
              </a:rPr>
              <a:t>= -</a:t>
            </a:r>
            <a:r>
              <a:rPr lang="fr-FR" sz="1700" b="1" i="1" u="none" dirty="0">
                <a:latin typeface="Times New Roman" panose="02020603050405020304" pitchFamily="18" charset="0"/>
                <a:cs typeface="Times New Roman" panose="02020603050405020304" pitchFamily="18" charset="0"/>
              </a:rPr>
              <a:t>Q +W(=+PdV)=-Q+PdV</a:t>
            </a:r>
          </a:p>
        </p:txBody>
      </p:sp>
      <p:pic>
        <p:nvPicPr>
          <p:cNvPr id="7" name="Picture 8">
            <a:extLst>
              <a:ext uri="{FF2B5EF4-FFF2-40B4-BE49-F238E27FC236}">
                <a16:creationId xmlns:a16="http://schemas.microsoft.com/office/drawing/2014/main" id="{DB733ED9-F310-4421-992A-FD817B8F92A2}"/>
              </a:ext>
            </a:extLst>
          </p:cNvPr>
          <p:cNvPicPr>
            <a:picLocks noChangeAspect="1" noChangeArrowheads="1"/>
          </p:cNvPicPr>
          <p:nvPr/>
        </p:nvPicPr>
        <p:blipFill rotWithShape="1">
          <a:blip r:embed="rId4">
            <a:lum bright="-20000" contrast="40000"/>
            <a:extLst>
              <a:ext uri="{28A0092B-C50C-407E-A947-70E740481C1C}">
                <a14:useLocalDpi xmlns:a14="http://schemas.microsoft.com/office/drawing/2010/main" val="0"/>
              </a:ext>
            </a:extLst>
          </a:blip>
          <a:srcRect r="59634"/>
          <a:stretch/>
        </p:blipFill>
        <p:spPr bwMode="auto">
          <a:xfrm>
            <a:off x="6647445" y="1430630"/>
            <a:ext cx="1889125" cy="1539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Objeto 8"/>
          <p:cNvGraphicFramePr>
            <a:graphicFrameLocks noChangeAspect="1"/>
          </p:cNvGraphicFramePr>
          <p:nvPr>
            <p:extLst>
              <p:ext uri="{D42A27DB-BD31-4B8C-83A1-F6EECF244321}">
                <p14:modId xmlns:p14="http://schemas.microsoft.com/office/powerpoint/2010/main" val="2211199260"/>
              </p:ext>
            </p:extLst>
          </p:nvPr>
        </p:nvGraphicFramePr>
        <p:xfrm>
          <a:off x="9588000" y="991526"/>
          <a:ext cx="1641653" cy="1978979"/>
        </p:xfrm>
        <a:graphic>
          <a:graphicData uri="http://schemas.openxmlformats.org/presentationml/2006/ole">
            <mc:AlternateContent xmlns:mc="http://schemas.openxmlformats.org/markup-compatibility/2006">
              <mc:Choice xmlns:v="urn:schemas-microsoft-com:vml" Requires="v">
                <p:oleObj name="Equation" r:id="rId5" imgW="927000" imgH="1117440" progId="Equation.DSMT4">
                  <p:embed/>
                </p:oleObj>
              </mc:Choice>
              <mc:Fallback>
                <p:oleObj name="Equation" r:id="rId5" imgW="927000" imgH="1117440" progId="Equation.DSMT4">
                  <p:embed/>
                  <p:pic>
                    <p:nvPicPr>
                      <p:cNvPr id="0" name=""/>
                      <p:cNvPicPr/>
                      <p:nvPr/>
                    </p:nvPicPr>
                    <p:blipFill>
                      <a:blip r:embed="rId6"/>
                      <a:stretch>
                        <a:fillRect/>
                      </a:stretch>
                    </p:blipFill>
                    <p:spPr>
                      <a:xfrm>
                        <a:off x="9588000" y="991526"/>
                        <a:ext cx="1641653" cy="1978979"/>
                      </a:xfrm>
                      <a:prstGeom prst="rect">
                        <a:avLst/>
                      </a:prstGeom>
                    </p:spPr>
                  </p:pic>
                </p:oleObj>
              </mc:Fallback>
            </mc:AlternateContent>
          </a:graphicData>
        </a:graphic>
      </p:graphicFrame>
      <p:cxnSp>
        <p:nvCxnSpPr>
          <p:cNvPr id="11" name="Conector recto de flecha 10"/>
          <p:cNvCxnSpPr/>
          <p:nvPr/>
        </p:nvCxnSpPr>
        <p:spPr>
          <a:xfrm flipV="1">
            <a:off x="7335748" y="1212351"/>
            <a:ext cx="2917861" cy="7397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flipV="1">
            <a:off x="8301519" y="1298883"/>
            <a:ext cx="2476072" cy="13929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3630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9">
            <a:extLst>
              <a:ext uri="{FF2B5EF4-FFF2-40B4-BE49-F238E27FC236}">
                <a16:creationId xmlns:a16="http://schemas.microsoft.com/office/drawing/2014/main" id="{97119BA8-4AA5-4612-9829-411D1FB3C2C4}"/>
              </a:ext>
            </a:extLst>
          </p:cNvPr>
          <p:cNvSpPr>
            <a:spLocks noChangeArrowheads="1"/>
          </p:cNvSpPr>
          <p:nvPr/>
        </p:nvSpPr>
        <p:spPr bwMode="auto">
          <a:xfrm>
            <a:off x="551384" y="3501008"/>
            <a:ext cx="11037524" cy="32403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s-MX" altLang="es-MX" sz="2400" u="none">
              <a:solidFill>
                <a:srgbClr val="FF3399"/>
              </a:solidFill>
              <a:latin typeface="Times New Roman" panose="02020603050405020304" pitchFamily="18" charset="0"/>
            </a:endParaRPr>
          </a:p>
        </p:txBody>
      </p:sp>
      <p:sp>
        <p:nvSpPr>
          <p:cNvPr id="103428" name="Text Box 36">
            <a:extLst>
              <a:ext uri="{FF2B5EF4-FFF2-40B4-BE49-F238E27FC236}">
                <a16:creationId xmlns:a16="http://schemas.microsoft.com/office/drawing/2014/main" id="{F905DA64-92EA-48CD-A752-BAAE28A7DF16}"/>
              </a:ext>
            </a:extLst>
          </p:cNvPr>
          <p:cNvSpPr txBox="1">
            <a:spLocks noChangeArrowheads="1"/>
          </p:cNvSpPr>
          <p:nvPr/>
        </p:nvSpPr>
        <p:spPr bwMode="auto">
          <a:xfrm>
            <a:off x="603092" y="3512640"/>
            <a:ext cx="4644818"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600" u="none" dirty="0">
                <a:latin typeface="Times New Roman" panose="02020603050405020304" pitchFamily="18" charset="0"/>
                <a:cs typeface="Times New Roman" panose="02020603050405020304" pitchFamily="18" charset="0"/>
              </a:rPr>
              <a:t>Expansión isotérmica de una burbuja de gas en ascenso. Al bajar </a:t>
            </a:r>
            <a:r>
              <a:rPr lang="es-MX" altLang="es-MX" sz="1600" i="1" u="none" dirty="0">
                <a:latin typeface="Times New Roman" panose="02020603050405020304" pitchFamily="18" charset="0"/>
                <a:cs typeface="Times New Roman" panose="02020603050405020304" pitchFamily="18" charset="0"/>
              </a:rPr>
              <a:t>P</a:t>
            </a:r>
            <a:r>
              <a:rPr lang="es-MX" altLang="es-MX" sz="1600" u="none" dirty="0">
                <a:latin typeface="Times New Roman" panose="02020603050405020304" pitchFamily="18" charset="0"/>
                <a:cs typeface="Times New Roman" panose="02020603050405020304" pitchFamily="18" charset="0"/>
              </a:rPr>
              <a:t>, la burbuja se expande aumentando el volumen (+</a:t>
            </a:r>
            <a:r>
              <a:rPr lang="es-MX" altLang="es-MX" sz="1600" u="none" dirty="0" err="1">
                <a:latin typeface="Times New Roman" panose="02020603050405020304" pitchFamily="18" charset="0"/>
                <a:cs typeface="Times New Roman" panose="02020603050405020304" pitchFamily="18" charset="0"/>
              </a:rPr>
              <a:t>dV</a:t>
            </a:r>
            <a:r>
              <a:rPr lang="es-MX" altLang="es-MX" sz="1600" u="none" dirty="0">
                <a:latin typeface="Times New Roman" panose="02020603050405020304" pitchFamily="18" charset="0"/>
                <a:cs typeface="Times New Roman" panose="02020603050405020304" pitchFamily="18" charset="0"/>
              </a:rPr>
              <a:t>) al mover el </a:t>
            </a:r>
            <a:r>
              <a:rPr lang="es-MX" altLang="es-MX" sz="1600" u="none" dirty="0" err="1">
                <a:latin typeface="Times New Roman" panose="02020603050405020304" pitchFamily="18" charset="0"/>
                <a:cs typeface="Times New Roman" panose="02020603050405020304" pitchFamily="18" charset="0"/>
              </a:rPr>
              <a:t>piston</a:t>
            </a:r>
            <a:r>
              <a:rPr lang="es-MX" altLang="es-MX" sz="1600" u="none" dirty="0">
                <a:latin typeface="Times New Roman" panose="02020603050405020304" pitchFamily="18" charset="0"/>
                <a:cs typeface="Times New Roman" panose="02020603050405020304" pitchFamily="18" charset="0"/>
              </a:rPr>
              <a:t> hacia arriba realizando trabajo el sistema (-</a:t>
            </a:r>
            <a:r>
              <a:rPr lang="es-MX" altLang="es-MX" sz="1600" u="none" dirty="0" err="1">
                <a:latin typeface="Times New Roman" panose="02020603050405020304" pitchFamily="18" charset="0"/>
                <a:cs typeface="Times New Roman" panose="02020603050405020304" pitchFamily="18" charset="0"/>
              </a:rPr>
              <a:t>dW</a:t>
            </a:r>
            <a:r>
              <a:rPr lang="es-MX" altLang="es-MX" sz="1600" u="none" dirty="0">
                <a:latin typeface="Times New Roman" panose="02020603050405020304" pitchFamily="18" charset="0"/>
                <a:cs typeface="Times New Roman" panose="02020603050405020304" pitchFamily="18" charset="0"/>
              </a:rPr>
              <a:t>). Para mantener </a:t>
            </a:r>
            <a:r>
              <a:rPr lang="es-MX" altLang="es-MX" sz="1600" i="1" u="none" dirty="0">
                <a:latin typeface="Times New Roman" panose="02020603050405020304" pitchFamily="18" charset="0"/>
                <a:cs typeface="Times New Roman" panose="02020603050405020304" pitchFamily="18" charset="0"/>
              </a:rPr>
              <a:t>T</a:t>
            </a:r>
            <a:r>
              <a:rPr lang="es-MX" altLang="es-MX" sz="1600" u="none" dirty="0">
                <a:latin typeface="Times New Roman" panose="02020603050405020304" pitchFamily="18" charset="0"/>
                <a:cs typeface="Times New Roman" panose="02020603050405020304" pitchFamily="18" charset="0"/>
              </a:rPr>
              <a:t> constante, el gas debe absorber calor del entorno: </a:t>
            </a:r>
            <a:r>
              <a:rPr lang="es-MX" altLang="es-MX" sz="1600" b="1" u="none" dirty="0">
                <a:latin typeface="Times New Roman" panose="02020603050405020304" pitchFamily="18" charset="0"/>
                <a:cs typeface="Times New Roman" panose="02020603050405020304" pitchFamily="18" charset="0"/>
              </a:rPr>
              <a:t> </a:t>
            </a:r>
          </a:p>
          <a:p>
            <a:pPr algn="just" eaLnBrk="1" hangingPunct="1">
              <a:spcBef>
                <a:spcPct val="0"/>
              </a:spcBef>
              <a:buFontTx/>
              <a:buNone/>
            </a:pPr>
            <a:endParaRPr lang="es-MX" altLang="es-MX" sz="1600" b="1"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1600" b="1" u="none" dirty="0">
                <a:latin typeface="Times New Roman" panose="02020603050405020304" pitchFamily="18" charset="0"/>
                <a:cs typeface="Times New Roman" panose="02020603050405020304" pitchFamily="18" charset="0"/>
              </a:rPr>
              <a:t>-</a:t>
            </a:r>
            <a:r>
              <a:rPr lang="es-MX" altLang="es-MX" sz="1600" b="1" u="none" dirty="0" err="1">
                <a:latin typeface="Times New Roman" panose="02020603050405020304" pitchFamily="18" charset="0"/>
                <a:cs typeface="Times New Roman" panose="02020603050405020304" pitchFamily="18" charset="0"/>
              </a:rPr>
              <a:t>dW</a:t>
            </a:r>
            <a:r>
              <a:rPr lang="es-MX" altLang="es-MX" sz="1600" b="1" u="none" dirty="0">
                <a:latin typeface="Times New Roman" panose="02020603050405020304" pitchFamily="18" charset="0"/>
                <a:cs typeface="Times New Roman" panose="02020603050405020304" pitchFamily="18" charset="0"/>
              </a:rPr>
              <a:t>=</a:t>
            </a:r>
            <a:r>
              <a:rPr lang="es-MX" altLang="es-MX" sz="1600" b="1" u="none" dirty="0" err="1">
                <a:latin typeface="Times New Roman" panose="02020603050405020304" pitchFamily="18" charset="0"/>
                <a:cs typeface="Times New Roman" panose="02020603050405020304" pitchFamily="18" charset="0"/>
              </a:rPr>
              <a:t>PdV</a:t>
            </a:r>
            <a:r>
              <a:rPr lang="es-MX" altLang="es-MX" sz="1600" b="1" u="none" dirty="0">
                <a:latin typeface="Times New Roman" panose="02020603050405020304" pitchFamily="18" charset="0"/>
                <a:cs typeface="Times New Roman" panose="02020603050405020304" pitchFamily="18" charset="0"/>
              </a:rPr>
              <a:t> </a:t>
            </a:r>
            <a:r>
              <a:rPr lang="es-MX" altLang="es-MX" sz="1600" u="none" dirty="0">
                <a:latin typeface="Times New Roman" panose="02020603050405020304" pitchFamily="18" charset="0"/>
                <a:cs typeface="Times New Roman" panose="02020603050405020304" pitchFamily="18" charset="0"/>
              </a:rPr>
              <a:t>o de otra manera </a:t>
            </a:r>
            <a:r>
              <a:rPr lang="es-MX" altLang="es-MX" sz="1600" b="1" u="none" dirty="0" err="1">
                <a:latin typeface="Times New Roman" panose="02020603050405020304" pitchFamily="18" charset="0"/>
                <a:cs typeface="Times New Roman" panose="02020603050405020304" pitchFamily="18" charset="0"/>
              </a:rPr>
              <a:t>dW</a:t>
            </a:r>
            <a:r>
              <a:rPr lang="es-MX" altLang="es-MX" sz="1600" b="1" u="none" dirty="0">
                <a:latin typeface="Times New Roman" panose="02020603050405020304" pitchFamily="18" charset="0"/>
                <a:cs typeface="Times New Roman" panose="02020603050405020304" pitchFamily="18" charset="0"/>
              </a:rPr>
              <a:t>=-</a:t>
            </a:r>
            <a:r>
              <a:rPr lang="es-MX" altLang="es-MX" sz="1600" b="1" u="none" dirty="0" err="1">
                <a:latin typeface="Times New Roman" panose="02020603050405020304" pitchFamily="18" charset="0"/>
                <a:cs typeface="Times New Roman" panose="02020603050405020304" pitchFamily="18" charset="0"/>
              </a:rPr>
              <a:t>PdV</a:t>
            </a:r>
            <a:endParaRPr lang="es-MX" altLang="es-MX" sz="1600" b="1"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600" b="1"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1600" b="1" u="none" dirty="0" err="1">
                <a:latin typeface="Times New Roman" panose="02020603050405020304" pitchFamily="18" charset="0"/>
                <a:cs typeface="Times New Roman" panose="02020603050405020304" pitchFamily="18" charset="0"/>
              </a:rPr>
              <a:t>dE</a:t>
            </a:r>
            <a:r>
              <a:rPr lang="es-MX" altLang="es-MX" sz="1600" b="1" u="none" dirty="0">
                <a:latin typeface="Times New Roman" panose="02020603050405020304" pitchFamily="18" charset="0"/>
                <a:cs typeface="Times New Roman" panose="02020603050405020304" pitchFamily="18" charset="0"/>
              </a:rPr>
              <a:t>=</a:t>
            </a:r>
            <a:r>
              <a:rPr lang="es-MX" altLang="es-MX" sz="1600" b="1" u="none" dirty="0" err="1">
                <a:latin typeface="Times New Roman" panose="02020603050405020304" pitchFamily="18" charset="0"/>
                <a:cs typeface="Times New Roman" panose="02020603050405020304" pitchFamily="18" charset="0"/>
              </a:rPr>
              <a:t>dq+dW</a:t>
            </a:r>
            <a:r>
              <a:rPr lang="es-MX" altLang="es-MX" sz="1600" b="1" u="none" dirty="0">
                <a:latin typeface="Times New Roman" panose="02020603050405020304" pitchFamily="18" charset="0"/>
                <a:cs typeface="Times New Roman" panose="02020603050405020304" pitchFamily="18" charset="0"/>
              </a:rPr>
              <a:t>=</a:t>
            </a:r>
            <a:r>
              <a:rPr lang="es-MX" altLang="es-MX" sz="1600" b="1" u="none" dirty="0" err="1">
                <a:latin typeface="Times New Roman" panose="02020603050405020304" pitchFamily="18" charset="0"/>
                <a:cs typeface="Times New Roman" panose="02020603050405020304" pitchFamily="18" charset="0"/>
              </a:rPr>
              <a:t>dq+dW</a:t>
            </a:r>
            <a:r>
              <a:rPr lang="es-MX" altLang="es-MX" sz="1600" b="1" u="none" dirty="0">
                <a:latin typeface="Times New Roman" panose="02020603050405020304" pitchFamily="18" charset="0"/>
                <a:cs typeface="Times New Roman" panose="02020603050405020304" pitchFamily="18" charset="0"/>
              </a:rPr>
              <a:t>=</a:t>
            </a:r>
            <a:r>
              <a:rPr lang="es-MX" altLang="es-MX" sz="1600" b="1" u="none" dirty="0" err="1">
                <a:latin typeface="Times New Roman" panose="02020603050405020304" pitchFamily="18" charset="0"/>
                <a:cs typeface="Times New Roman" panose="02020603050405020304" pitchFamily="18" charset="0"/>
              </a:rPr>
              <a:t>dq-PdV</a:t>
            </a:r>
            <a:endParaRPr lang="es-MX" altLang="es-MX" sz="1600" b="1"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MX" altLang="es-MX" sz="1600" b="1" u="none" dirty="0">
              <a:latin typeface="Times New Roman" panose="02020603050405020304" pitchFamily="18" charset="0"/>
              <a:cs typeface="Times New Roman" panose="02020603050405020304" pitchFamily="18" charset="0"/>
            </a:endParaRPr>
          </a:p>
          <a:p>
            <a:pPr algn="just" eaLnBrk="1" hangingPunct="1">
              <a:spcBef>
                <a:spcPct val="0"/>
              </a:spcBef>
              <a:buNone/>
            </a:pPr>
            <a:r>
              <a:rPr lang="es-MX" altLang="es-MX" sz="1600" b="1" u="none" dirty="0" err="1">
                <a:latin typeface="Times New Roman" panose="02020603050405020304" pitchFamily="18" charset="0"/>
                <a:cs typeface="Times New Roman" panose="02020603050405020304" pitchFamily="18" charset="0"/>
              </a:rPr>
              <a:t>dE</a:t>
            </a:r>
            <a:r>
              <a:rPr lang="es-MX" altLang="es-MX" sz="1600" b="1" u="none" dirty="0">
                <a:latin typeface="Times New Roman" panose="02020603050405020304" pitchFamily="18" charset="0"/>
                <a:cs typeface="Times New Roman" panose="02020603050405020304" pitchFamily="18" charset="0"/>
              </a:rPr>
              <a:t>=</a:t>
            </a:r>
            <a:r>
              <a:rPr lang="es-MX" altLang="es-MX" sz="1600" b="1" u="none" dirty="0" err="1">
                <a:latin typeface="Times New Roman" panose="02020603050405020304" pitchFamily="18" charset="0"/>
                <a:cs typeface="Times New Roman" panose="02020603050405020304" pitchFamily="18" charset="0"/>
              </a:rPr>
              <a:t>dq-PdV</a:t>
            </a:r>
            <a:endParaRPr lang="es-MX" altLang="es-MX" sz="1600" b="1" u="none" dirty="0">
              <a:latin typeface="Times New Roman" panose="02020603050405020304" pitchFamily="18" charset="0"/>
              <a:cs typeface="Times New Roman" panose="02020603050405020304" pitchFamily="18" charset="0"/>
            </a:endParaRPr>
          </a:p>
        </p:txBody>
      </p:sp>
      <p:graphicFrame>
        <p:nvGraphicFramePr>
          <p:cNvPr id="103429" name="Object 37">
            <a:extLst>
              <a:ext uri="{FF2B5EF4-FFF2-40B4-BE49-F238E27FC236}">
                <a16:creationId xmlns:a16="http://schemas.microsoft.com/office/drawing/2014/main" id="{905E6F9D-2F56-4702-B4C0-1CE062568A64}"/>
              </a:ext>
            </a:extLst>
          </p:cNvPr>
          <p:cNvGraphicFramePr>
            <a:graphicFrameLocks noChangeAspect="1"/>
          </p:cNvGraphicFramePr>
          <p:nvPr/>
        </p:nvGraphicFramePr>
        <p:xfrm>
          <a:off x="5607950" y="3706316"/>
          <a:ext cx="5795962" cy="2470150"/>
        </p:xfrm>
        <a:graphic>
          <a:graphicData uri="http://schemas.openxmlformats.org/presentationml/2006/ole">
            <mc:AlternateContent xmlns:mc="http://schemas.openxmlformats.org/markup-compatibility/2006">
              <mc:Choice xmlns:v="urn:schemas-microsoft-com:vml" Requires="v">
                <p:oleObj name="Image" r:id="rId3" imgW="5579268" imgH="2377646" progId="Photoshop.Image.5">
                  <p:embed/>
                </p:oleObj>
              </mc:Choice>
              <mc:Fallback>
                <p:oleObj name="Image" r:id="rId3" imgW="5579268" imgH="2377646" progId="Photoshop.Image.5">
                  <p:embed/>
                  <p:pic>
                    <p:nvPicPr>
                      <p:cNvPr id="103429" name="Object 37">
                        <a:extLst>
                          <a:ext uri="{FF2B5EF4-FFF2-40B4-BE49-F238E27FC236}">
                            <a16:creationId xmlns:a16="http://schemas.microsoft.com/office/drawing/2014/main" id="{905E6F9D-2F56-4702-B4C0-1CE062568A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7950" y="3706316"/>
                        <a:ext cx="5795962" cy="247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430" name="Rectangle 38">
            <a:extLst>
              <a:ext uri="{FF2B5EF4-FFF2-40B4-BE49-F238E27FC236}">
                <a16:creationId xmlns:a16="http://schemas.microsoft.com/office/drawing/2014/main" id="{E2764341-25BC-4A5A-BB77-B746B865FF30}"/>
              </a:ext>
            </a:extLst>
          </p:cNvPr>
          <p:cNvSpPr>
            <a:spLocks noChangeArrowheads="1"/>
          </p:cNvSpPr>
          <p:nvPr/>
        </p:nvSpPr>
        <p:spPr bwMode="auto">
          <a:xfrm>
            <a:off x="1775271" y="560974"/>
            <a:ext cx="3744913" cy="660400"/>
          </a:xfrm>
          <a:prstGeom prst="rect">
            <a:avLst/>
          </a:prstGeom>
          <a:solidFill>
            <a:schemeClr val="bg1"/>
          </a:solidFill>
          <a:ln w="19050">
            <a:solidFill>
              <a:schemeClr val="accent2"/>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es-MX" sz="1800" b="1" u="none" dirty="0" err="1">
                <a:latin typeface="Times New Roman" panose="02020603050405020304" pitchFamily="18" charset="0"/>
                <a:cs typeface="Times New Roman" panose="02020603050405020304" pitchFamily="18" charset="0"/>
              </a:rPr>
              <a:t>dE</a:t>
            </a:r>
            <a:r>
              <a:rPr lang="es-ES" altLang="es-MX" sz="1800" b="1" u="none" dirty="0">
                <a:latin typeface="Times New Roman" panose="02020603050405020304" pitchFamily="18" charset="0"/>
                <a:cs typeface="Times New Roman" panose="02020603050405020304" pitchFamily="18" charset="0"/>
              </a:rPr>
              <a:t> = </a:t>
            </a:r>
            <a:r>
              <a:rPr lang="es-ES" altLang="es-MX" sz="1800" b="1" u="none" dirty="0" err="1">
                <a:latin typeface="Times New Roman" panose="02020603050405020304" pitchFamily="18" charset="0"/>
                <a:cs typeface="Times New Roman" panose="02020603050405020304" pitchFamily="18" charset="0"/>
              </a:rPr>
              <a:t>d</a:t>
            </a:r>
            <a:r>
              <a:rPr lang="es-ES" altLang="es-MX" sz="1800" b="1" i="1" u="none" dirty="0" err="1">
                <a:latin typeface="Times New Roman" panose="02020603050405020304" pitchFamily="18" charset="0"/>
                <a:cs typeface="Times New Roman" panose="02020603050405020304" pitchFamily="18" charset="0"/>
              </a:rPr>
              <a:t>q</a:t>
            </a:r>
            <a:r>
              <a:rPr lang="es-ES" altLang="es-MX" sz="1800" b="1" i="1" u="none" dirty="0">
                <a:latin typeface="Times New Roman" panose="02020603050405020304" pitchFamily="18" charset="0"/>
                <a:cs typeface="Times New Roman" panose="02020603050405020304" pitchFamily="18" charset="0"/>
              </a:rPr>
              <a:t> +(-</a:t>
            </a:r>
            <a:r>
              <a:rPr lang="es-ES" altLang="es-MX" sz="1800" b="1" u="none" dirty="0" err="1">
                <a:latin typeface="Times New Roman" panose="02020603050405020304" pitchFamily="18" charset="0"/>
                <a:cs typeface="Times New Roman" panose="02020603050405020304" pitchFamily="18" charset="0"/>
              </a:rPr>
              <a:t>d</a:t>
            </a:r>
            <a:r>
              <a:rPr lang="es-ES" altLang="es-MX" sz="1800" b="1" i="1" u="none" dirty="0" err="1">
                <a:latin typeface="Times New Roman" panose="02020603050405020304" pitchFamily="18" charset="0"/>
                <a:cs typeface="Times New Roman" panose="02020603050405020304" pitchFamily="18" charset="0"/>
              </a:rPr>
              <a:t>w</a:t>
            </a:r>
            <a:r>
              <a:rPr lang="es-ES" altLang="es-MX" sz="1800" b="1" i="1" u="none" baseline="-25000" dirty="0" err="1">
                <a:latin typeface="Times New Roman" panose="02020603050405020304" pitchFamily="18" charset="0"/>
                <a:cs typeface="Times New Roman" panose="02020603050405020304" pitchFamily="18" charset="0"/>
              </a:rPr>
              <a:t>rev</a:t>
            </a:r>
            <a:r>
              <a:rPr lang="es-ES" altLang="es-MX" sz="1800" b="1" i="1" u="none" dirty="0">
                <a:latin typeface="Times New Roman" panose="02020603050405020304" pitchFamily="18" charset="0"/>
                <a:cs typeface="Times New Roman" panose="02020603050405020304" pitchFamily="18" charset="0"/>
              </a:rPr>
              <a:t>)=</a:t>
            </a:r>
            <a:r>
              <a:rPr lang="es-ES" altLang="es-MX" sz="1800" b="1" i="1" u="none" dirty="0" err="1">
                <a:latin typeface="Times New Roman" panose="02020603050405020304" pitchFamily="18" charset="0"/>
                <a:cs typeface="Times New Roman" panose="02020603050405020304" pitchFamily="18" charset="0"/>
              </a:rPr>
              <a:t>dq-dw</a:t>
            </a:r>
            <a:r>
              <a:rPr lang="es-ES" altLang="es-MX" sz="1800" b="1" i="1" u="none" baseline="-25000" dirty="0" err="1">
                <a:latin typeface="Times New Roman" panose="02020603050405020304" pitchFamily="18" charset="0"/>
                <a:cs typeface="Times New Roman" panose="02020603050405020304" pitchFamily="18" charset="0"/>
              </a:rPr>
              <a:t>rev</a:t>
            </a:r>
            <a:endParaRPr lang="es-ES" altLang="es-MX" sz="1800" u="none" baseline="-25000" dirty="0">
              <a:latin typeface="Times New Roman" panose="02020603050405020304" pitchFamily="18" charset="0"/>
            </a:endParaRPr>
          </a:p>
          <a:p>
            <a:pPr algn="ctr" eaLnBrk="1" hangingPunct="1">
              <a:spcBef>
                <a:spcPct val="0"/>
              </a:spcBef>
              <a:buFontTx/>
              <a:buNone/>
            </a:pPr>
            <a:r>
              <a:rPr lang="es-ES" altLang="es-MX" sz="1800" b="1" i="1" u="none" dirty="0">
                <a:latin typeface="Times New Roman" panose="02020603050405020304" pitchFamily="18" charset="0"/>
                <a:cs typeface="Times New Roman" panose="02020603050405020304" pitchFamily="18" charset="0"/>
              </a:rPr>
              <a:t>-</a:t>
            </a:r>
            <a:r>
              <a:rPr lang="es-ES" altLang="es-MX" sz="1800" b="1" i="1" u="none" dirty="0" err="1">
                <a:latin typeface="Times New Roman" panose="02020603050405020304" pitchFamily="18" charset="0"/>
                <a:cs typeface="Times New Roman" panose="02020603050405020304" pitchFamily="18" charset="0"/>
              </a:rPr>
              <a:t>w</a:t>
            </a:r>
            <a:r>
              <a:rPr lang="es-ES" altLang="es-MX" sz="1800" b="1" i="1" u="none" baseline="-15000" dirty="0" err="1">
                <a:latin typeface="Times New Roman" panose="02020603050405020304" pitchFamily="18" charset="0"/>
                <a:cs typeface="Times New Roman" panose="02020603050405020304" pitchFamily="18" charset="0"/>
              </a:rPr>
              <a:t>rev</a:t>
            </a:r>
            <a:r>
              <a:rPr lang="es-ES" altLang="es-MX" sz="1800" b="1" i="1" u="none" baseline="-15000" dirty="0">
                <a:latin typeface="Times New Roman" panose="02020603050405020304" pitchFamily="18" charset="0"/>
                <a:cs typeface="Times New Roman" panose="02020603050405020304" pitchFamily="18" charset="0"/>
              </a:rPr>
              <a:t> </a:t>
            </a:r>
            <a:r>
              <a:rPr lang="es-ES" altLang="es-MX" sz="1800" b="1" i="1" u="none" dirty="0">
                <a:latin typeface="Times New Roman" panose="02020603050405020304" pitchFamily="18" charset="0"/>
                <a:cs typeface="Times New Roman" panose="02020603050405020304" pitchFamily="18" charset="0"/>
              </a:rPr>
              <a:t>= P</a:t>
            </a:r>
            <a:r>
              <a:rPr lang="es-ES" altLang="es-MX" sz="1800" b="1" u="none" dirty="0">
                <a:latin typeface="Times New Roman" panose="02020603050405020304" pitchFamily="18" charset="0"/>
                <a:cs typeface="Times New Roman" panose="02020603050405020304" pitchFamily="18" charset="0"/>
              </a:rPr>
              <a:t> </a:t>
            </a:r>
            <a:r>
              <a:rPr lang="es-ES" altLang="es-MX" sz="1800" b="1" u="none" dirty="0" err="1">
                <a:latin typeface="Times New Roman" panose="02020603050405020304" pitchFamily="18" charset="0"/>
                <a:cs typeface="Arial" panose="020B0604020202020204" pitchFamily="34" charset="0"/>
              </a:rPr>
              <a:t>d</a:t>
            </a:r>
            <a:r>
              <a:rPr lang="es-ES" altLang="es-MX" sz="1800" b="1" i="1" u="none" dirty="0" err="1">
                <a:latin typeface="Times New Roman" panose="02020603050405020304" pitchFamily="18" charset="0"/>
                <a:cs typeface="Arial" panose="020B0604020202020204" pitchFamily="34" charset="0"/>
              </a:rPr>
              <a:t>V</a:t>
            </a:r>
            <a:r>
              <a:rPr lang="es-ES" altLang="es-MX" sz="1800" b="1" i="1" u="none" dirty="0">
                <a:latin typeface="Times New Roman" panose="02020603050405020304" pitchFamily="18" charset="0"/>
                <a:cs typeface="Arial" panose="020B0604020202020204" pitchFamily="34" charset="0"/>
              </a:rPr>
              <a:t>    </a:t>
            </a:r>
            <a:r>
              <a:rPr lang="es-ES" altLang="es-MX" sz="1800" u="none" dirty="0">
                <a:latin typeface="Times New Roman" panose="02020603050405020304" pitchFamily="18" charset="0"/>
                <a:cs typeface="Arial" panose="020B0604020202020204" pitchFamily="34" charset="0"/>
              </a:rPr>
              <a:t>a </a:t>
            </a:r>
            <a:r>
              <a:rPr lang="es-ES" altLang="es-MX" sz="1800" i="1" u="none" dirty="0">
                <a:latin typeface="Times New Roman" panose="02020603050405020304" pitchFamily="18" charset="0"/>
                <a:cs typeface="Arial" panose="020B0604020202020204" pitchFamily="34" charset="0"/>
              </a:rPr>
              <a:t>P</a:t>
            </a:r>
            <a:r>
              <a:rPr lang="es-ES" altLang="es-MX" sz="1800" u="none" dirty="0">
                <a:latin typeface="Times New Roman" panose="02020603050405020304" pitchFamily="18" charset="0"/>
                <a:cs typeface="Arial" panose="020B0604020202020204" pitchFamily="34" charset="0"/>
              </a:rPr>
              <a:t>=</a:t>
            </a:r>
            <a:r>
              <a:rPr lang="es-ES" altLang="es-MX" sz="1800" u="none" dirty="0" err="1">
                <a:latin typeface="Times New Roman" panose="02020603050405020304" pitchFamily="18" charset="0"/>
                <a:cs typeface="Arial" panose="020B0604020202020204" pitchFamily="34" charset="0"/>
              </a:rPr>
              <a:t>cte</a:t>
            </a:r>
            <a:endParaRPr lang="es-ES" altLang="es-MX" sz="1800" u="none" dirty="0">
              <a:latin typeface="Times New Roman" panose="02020603050405020304" pitchFamily="18" charset="0"/>
            </a:endParaRPr>
          </a:p>
        </p:txBody>
      </p:sp>
      <p:sp>
        <p:nvSpPr>
          <p:cNvPr id="103431" name="Rectangle 39">
            <a:extLst>
              <a:ext uri="{FF2B5EF4-FFF2-40B4-BE49-F238E27FC236}">
                <a16:creationId xmlns:a16="http://schemas.microsoft.com/office/drawing/2014/main" id="{85BEA6CC-0590-4FD6-8DAE-A1794967C0FC}"/>
              </a:ext>
            </a:extLst>
          </p:cNvPr>
          <p:cNvSpPr>
            <a:spLocks noChangeArrowheads="1"/>
          </p:cNvSpPr>
          <p:nvPr/>
        </p:nvSpPr>
        <p:spPr bwMode="auto">
          <a:xfrm>
            <a:off x="335360" y="1365251"/>
            <a:ext cx="5760641" cy="1152525"/>
          </a:xfrm>
          <a:prstGeom prst="rect">
            <a:avLst/>
          </a:prstGeom>
          <a:solidFill>
            <a:schemeClr val="bg1"/>
          </a:solidFill>
          <a:ln w="19050">
            <a:solidFill>
              <a:schemeClr val="accent2"/>
            </a:solidFill>
            <a:miter lim="800000"/>
            <a:headEnd/>
            <a:tailEnd/>
          </a:ln>
        </p:spPr>
        <p:txBody>
          <a:bodyPr anchor="ctr"/>
          <a:lstStyle>
            <a:lvl1pPr>
              <a:spcBef>
                <a:spcPct val="20000"/>
              </a:spcBef>
              <a:buChar char="•"/>
              <a:tabLst>
                <a:tab pos="673100" algn="l"/>
              </a:tabLst>
              <a:defRPr sz="3200">
                <a:solidFill>
                  <a:schemeClr val="tx1"/>
                </a:solidFill>
                <a:latin typeface="Arial" panose="020B0604020202020204" pitchFamily="34" charset="0"/>
              </a:defRPr>
            </a:lvl1pPr>
            <a:lvl2pPr marL="742950" indent="-285750">
              <a:spcBef>
                <a:spcPct val="20000"/>
              </a:spcBef>
              <a:buChar char="–"/>
              <a:tabLst>
                <a:tab pos="673100" algn="l"/>
              </a:tabLst>
              <a:defRPr sz="2800">
                <a:solidFill>
                  <a:schemeClr val="tx1"/>
                </a:solidFill>
                <a:latin typeface="Arial" panose="020B0604020202020204" pitchFamily="34" charset="0"/>
              </a:defRPr>
            </a:lvl2pPr>
            <a:lvl3pPr marL="1143000" indent="-228600">
              <a:spcBef>
                <a:spcPct val="20000"/>
              </a:spcBef>
              <a:buChar char="•"/>
              <a:tabLst>
                <a:tab pos="673100" algn="l"/>
              </a:tabLst>
              <a:defRPr sz="2400">
                <a:solidFill>
                  <a:schemeClr val="tx1"/>
                </a:solidFill>
                <a:latin typeface="Arial" panose="020B0604020202020204" pitchFamily="34" charset="0"/>
              </a:defRPr>
            </a:lvl3pPr>
            <a:lvl4pPr marL="1600200" indent="-228600">
              <a:spcBef>
                <a:spcPct val="20000"/>
              </a:spcBef>
              <a:buChar char="–"/>
              <a:tabLst>
                <a:tab pos="673100" algn="l"/>
              </a:tabLst>
              <a:defRPr sz="2000">
                <a:solidFill>
                  <a:schemeClr val="tx1"/>
                </a:solidFill>
                <a:latin typeface="Arial" panose="020B0604020202020204" pitchFamily="34" charset="0"/>
              </a:defRPr>
            </a:lvl4pPr>
            <a:lvl5pPr marL="2057400" indent="-228600">
              <a:spcBef>
                <a:spcPct val="20000"/>
              </a:spcBef>
              <a:buChar char="»"/>
              <a:tabLst>
                <a:tab pos="6731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6731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6731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6731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673100" algn="l"/>
              </a:tabLst>
              <a:defRPr sz="2000">
                <a:solidFill>
                  <a:schemeClr val="tx1"/>
                </a:solidFill>
                <a:latin typeface="Arial" panose="020B0604020202020204" pitchFamily="34" charset="0"/>
              </a:defRPr>
            </a:lvl9pPr>
          </a:lstStyle>
          <a:p>
            <a:pPr eaLnBrk="1" hangingPunct="1">
              <a:spcBef>
                <a:spcPct val="0"/>
              </a:spcBef>
              <a:buFontTx/>
              <a:buNone/>
            </a:pPr>
            <a:r>
              <a:rPr lang="es-VE" altLang="es-MX" sz="1800" u="none" dirty="0">
                <a:latin typeface="Times New Roman" panose="02020603050405020304" pitchFamily="18" charset="0"/>
                <a:cs typeface="Times New Roman" panose="02020603050405020304" pitchFamily="18" charset="0"/>
              </a:rPr>
              <a:t>Para un cambio infinitesimal:</a:t>
            </a:r>
            <a:endParaRPr lang="es-ES" altLang="es-MX" sz="800" u="none" dirty="0">
              <a:latin typeface="Times New Roman" panose="02020603050405020304" pitchFamily="18" charset="0"/>
              <a:cs typeface="Times New Roman" panose="02020603050405020304" pitchFamily="18" charset="0"/>
            </a:endParaRPr>
          </a:p>
          <a:p>
            <a:pPr>
              <a:spcBef>
                <a:spcPct val="0"/>
              </a:spcBef>
              <a:buFontTx/>
              <a:buNone/>
            </a:pPr>
            <a:r>
              <a:rPr lang="es-VE" altLang="es-MX" sz="1800" b="1" u="none" dirty="0" err="1">
                <a:latin typeface="Times New Roman" panose="02020603050405020304" pitchFamily="18" charset="0"/>
                <a:cs typeface="Times New Roman" panose="02020603050405020304" pitchFamily="18" charset="0"/>
              </a:rPr>
              <a:t>dE</a:t>
            </a:r>
            <a:r>
              <a:rPr lang="es-VE" altLang="es-MX" sz="1800" b="1" u="none" dirty="0">
                <a:latin typeface="Times New Roman" panose="02020603050405020304" pitchFamily="18" charset="0"/>
                <a:cs typeface="Times New Roman" panose="02020603050405020304" pitchFamily="18" charset="0"/>
              </a:rPr>
              <a:t> = </a:t>
            </a:r>
            <a:r>
              <a:rPr lang="es-VE" altLang="es-MX" sz="1800" b="1" u="none" dirty="0" err="1">
                <a:latin typeface="Times New Roman" panose="02020603050405020304" pitchFamily="18" charset="0"/>
                <a:cs typeface="Times New Roman" panose="02020603050405020304" pitchFamily="18" charset="0"/>
              </a:rPr>
              <a:t>d</a:t>
            </a:r>
            <a:r>
              <a:rPr lang="es-VE" altLang="es-MX" sz="1800" b="1" i="1" u="none" dirty="0" err="1">
                <a:latin typeface="Times New Roman" panose="02020603050405020304" pitchFamily="18" charset="0"/>
                <a:cs typeface="Times New Roman" panose="02020603050405020304" pitchFamily="18" charset="0"/>
              </a:rPr>
              <a:t>q</a:t>
            </a:r>
            <a:r>
              <a:rPr lang="es-VE" altLang="es-MX" sz="1800" b="1" i="1" u="none" dirty="0">
                <a:latin typeface="Times New Roman" panose="02020603050405020304" pitchFamily="18" charset="0"/>
                <a:cs typeface="Times New Roman" panose="02020603050405020304" pitchFamily="18" charset="0"/>
              </a:rPr>
              <a:t> +(-</a:t>
            </a:r>
            <a:r>
              <a:rPr lang="es-VE" altLang="es-MX" sz="1800" b="1" u="none" dirty="0" err="1">
                <a:latin typeface="Times New Roman" panose="02020603050405020304" pitchFamily="18" charset="0"/>
                <a:cs typeface="Times New Roman" panose="02020603050405020304" pitchFamily="18" charset="0"/>
              </a:rPr>
              <a:t>d</a:t>
            </a:r>
            <a:r>
              <a:rPr lang="es-VE" altLang="es-MX" sz="1800" b="1" i="1" u="none" dirty="0" err="1">
                <a:latin typeface="Times New Roman" panose="02020603050405020304" pitchFamily="18" charset="0"/>
                <a:cs typeface="Times New Roman" panose="02020603050405020304" pitchFamily="18" charset="0"/>
              </a:rPr>
              <a:t>w</a:t>
            </a:r>
            <a:r>
              <a:rPr lang="es-VE" altLang="es-MX" sz="1800" b="1" i="1" u="none" baseline="-25000" dirty="0" err="1">
                <a:latin typeface="Times New Roman" panose="02020603050405020304" pitchFamily="18" charset="0"/>
                <a:cs typeface="Times New Roman" panose="02020603050405020304" pitchFamily="18" charset="0"/>
              </a:rPr>
              <a:t>rev</a:t>
            </a:r>
            <a:r>
              <a:rPr lang="es-VE" altLang="es-MX" sz="1800" b="1" i="1" u="none" dirty="0">
                <a:latin typeface="Times New Roman" panose="02020603050405020304" pitchFamily="18" charset="0"/>
                <a:cs typeface="Times New Roman" panose="02020603050405020304" pitchFamily="18" charset="0"/>
              </a:rPr>
              <a:t>)      -</a:t>
            </a:r>
            <a:r>
              <a:rPr lang="es-ES" altLang="es-MX" sz="1800" b="1" i="1" u="none" dirty="0" err="1">
                <a:latin typeface="Times New Roman" panose="02020603050405020304" pitchFamily="18" charset="0"/>
                <a:cs typeface="Times New Roman" panose="02020603050405020304" pitchFamily="18" charset="0"/>
              </a:rPr>
              <a:t>w</a:t>
            </a:r>
            <a:r>
              <a:rPr lang="es-ES" altLang="es-MX" sz="1800" b="1" i="1" u="none" baseline="-15000" dirty="0" err="1">
                <a:latin typeface="Times New Roman" panose="02020603050405020304" pitchFamily="18" charset="0"/>
                <a:cs typeface="Times New Roman" panose="02020603050405020304" pitchFamily="18" charset="0"/>
              </a:rPr>
              <a:t>rev</a:t>
            </a:r>
            <a:r>
              <a:rPr lang="es-ES" altLang="es-MX" sz="1800" b="1" i="1" u="none" baseline="-15000" dirty="0">
                <a:latin typeface="Times New Roman" panose="02020603050405020304" pitchFamily="18" charset="0"/>
                <a:cs typeface="Times New Roman" panose="02020603050405020304" pitchFamily="18" charset="0"/>
              </a:rPr>
              <a:t> </a:t>
            </a:r>
            <a:r>
              <a:rPr lang="es-ES" altLang="es-MX" sz="1800" b="1" i="1" u="none" dirty="0">
                <a:latin typeface="Times New Roman" panose="02020603050405020304" pitchFamily="18" charset="0"/>
                <a:cs typeface="Times New Roman" panose="02020603050405020304" pitchFamily="18" charset="0"/>
              </a:rPr>
              <a:t>= P</a:t>
            </a:r>
            <a:r>
              <a:rPr lang="es-ES" altLang="es-MX" sz="1800" b="1" u="none" dirty="0">
                <a:latin typeface="Times New Roman" panose="02020603050405020304" pitchFamily="18" charset="0"/>
                <a:cs typeface="Times New Roman" panose="02020603050405020304" pitchFamily="18" charset="0"/>
              </a:rPr>
              <a:t> </a:t>
            </a:r>
            <a:r>
              <a:rPr lang="es-ES" altLang="es-MX" sz="1800" b="1" u="none" dirty="0" err="1">
                <a:latin typeface="Times New Roman" panose="02020603050405020304" pitchFamily="18" charset="0"/>
                <a:cs typeface="Arial" panose="020B0604020202020204" pitchFamily="34" charset="0"/>
              </a:rPr>
              <a:t>d</a:t>
            </a:r>
            <a:r>
              <a:rPr lang="es-ES" altLang="es-MX" sz="1800" b="1" i="1" u="none" dirty="0" err="1">
                <a:latin typeface="Times New Roman" panose="02020603050405020304" pitchFamily="18" charset="0"/>
                <a:cs typeface="Arial" panose="020B0604020202020204" pitchFamily="34" charset="0"/>
              </a:rPr>
              <a:t>V</a:t>
            </a:r>
            <a:r>
              <a:rPr lang="es-ES" altLang="es-MX" sz="1800" b="1" i="1" u="none" dirty="0">
                <a:latin typeface="Times New Roman" panose="02020603050405020304" pitchFamily="18" charset="0"/>
                <a:cs typeface="Arial" panose="020B0604020202020204" pitchFamily="34" charset="0"/>
              </a:rPr>
              <a:t> , </a:t>
            </a:r>
            <a:r>
              <a:rPr lang="es-ES" altLang="es-MX" sz="1800" b="1" i="1" u="none" dirty="0" err="1">
                <a:latin typeface="Times New Roman" panose="02020603050405020304" pitchFamily="18" charset="0"/>
                <a:cs typeface="Times New Roman" panose="02020603050405020304" pitchFamily="18" charset="0"/>
              </a:rPr>
              <a:t>w</a:t>
            </a:r>
            <a:r>
              <a:rPr lang="es-ES" altLang="es-MX" sz="1800" b="1" i="1" u="none" baseline="-15000" dirty="0" err="1">
                <a:latin typeface="Times New Roman" panose="02020603050405020304" pitchFamily="18" charset="0"/>
                <a:cs typeface="Times New Roman" panose="02020603050405020304" pitchFamily="18" charset="0"/>
              </a:rPr>
              <a:t>rev</a:t>
            </a:r>
            <a:r>
              <a:rPr lang="es-ES" altLang="es-MX" sz="1800" b="1" i="1" u="none" baseline="-15000" dirty="0">
                <a:latin typeface="Times New Roman" panose="02020603050405020304" pitchFamily="18" charset="0"/>
                <a:cs typeface="Times New Roman" panose="02020603050405020304" pitchFamily="18" charset="0"/>
              </a:rPr>
              <a:t> </a:t>
            </a:r>
            <a:r>
              <a:rPr lang="es-ES" altLang="es-MX" sz="1800" b="1" i="1" u="none" dirty="0">
                <a:latin typeface="Times New Roman" panose="02020603050405020304" pitchFamily="18" charset="0"/>
                <a:cs typeface="Times New Roman" panose="02020603050405020304" pitchFamily="18" charset="0"/>
              </a:rPr>
              <a:t>= -P</a:t>
            </a:r>
            <a:r>
              <a:rPr lang="es-ES" altLang="es-MX" sz="1800" b="1" u="none" dirty="0">
                <a:latin typeface="Times New Roman" panose="02020603050405020304" pitchFamily="18" charset="0"/>
                <a:cs typeface="Times New Roman" panose="02020603050405020304" pitchFamily="18" charset="0"/>
              </a:rPr>
              <a:t> </a:t>
            </a:r>
            <a:r>
              <a:rPr lang="es-ES" altLang="es-MX" sz="1800" b="1" u="none" dirty="0" err="1">
                <a:latin typeface="Times New Roman" panose="02020603050405020304" pitchFamily="18" charset="0"/>
                <a:cs typeface="Arial" panose="020B0604020202020204" pitchFamily="34" charset="0"/>
              </a:rPr>
              <a:t>d</a:t>
            </a:r>
            <a:r>
              <a:rPr lang="es-ES" altLang="es-MX" sz="1800" b="1" i="1" u="none" dirty="0" err="1">
                <a:latin typeface="Times New Roman" panose="02020603050405020304" pitchFamily="18" charset="0"/>
                <a:cs typeface="Arial" panose="020B0604020202020204" pitchFamily="34" charset="0"/>
              </a:rPr>
              <a:t>V</a:t>
            </a:r>
            <a:r>
              <a:rPr lang="es-ES" altLang="es-MX" sz="1800" b="1" i="1" u="none" dirty="0">
                <a:latin typeface="Times New Roman" panose="02020603050405020304" pitchFamily="18" charset="0"/>
                <a:cs typeface="Arial" panose="020B0604020202020204" pitchFamily="34" charset="0"/>
              </a:rPr>
              <a:t>   </a:t>
            </a:r>
            <a:r>
              <a:rPr lang="es-ES" altLang="es-MX" sz="1800" u="none" dirty="0">
                <a:latin typeface="Times New Roman" panose="02020603050405020304" pitchFamily="18" charset="0"/>
                <a:cs typeface="Arial" panose="020B0604020202020204" pitchFamily="34" charset="0"/>
              </a:rPr>
              <a:t>a </a:t>
            </a:r>
            <a:r>
              <a:rPr lang="es-ES" altLang="es-MX" sz="1800" i="1" u="none" dirty="0">
                <a:latin typeface="Times New Roman" panose="02020603050405020304" pitchFamily="18" charset="0"/>
                <a:cs typeface="Arial" panose="020B0604020202020204" pitchFamily="34" charset="0"/>
              </a:rPr>
              <a:t>P</a:t>
            </a:r>
            <a:r>
              <a:rPr lang="es-ES" altLang="es-MX" sz="1800" u="none" dirty="0">
                <a:latin typeface="Times New Roman" panose="02020603050405020304" pitchFamily="18" charset="0"/>
                <a:cs typeface="Arial" panose="020B0604020202020204" pitchFamily="34" charset="0"/>
              </a:rPr>
              <a:t>=</a:t>
            </a:r>
            <a:r>
              <a:rPr lang="es-ES" altLang="es-MX" sz="1800" u="none" dirty="0" err="1">
                <a:latin typeface="Times New Roman" panose="02020603050405020304" pitchFamily="18" charset="0"/>
                <a:cs typeface="Arial" panose="020B0604020202020204" pitchFamily="34" charset="0"/>
              </a:rPr>
              <a:t>cte</a:t>
            </a:r>
            <a:endParaRPr lang="es-VE" altLang="es-MX" sz="1800" b="1" i="1" u="none" dirty="0">
              <a:latin typeface="Times New Roman" panose="02020603050405020304" pitchFamily="18" charset="0"/>
              <a:cs typeface="Times New Roman" panose="02020603050405020304" pitchFamily="18" charset="0"/>
            </a:endParaRPr>
          </a:p>
          <a:p>
            <a:pPr>
              <a:spcBef>
                <a:spcPct val="0"/>
              </a:spcBef>
              <a:buFontTx/>
              <a:buNone/>
            </a:pPr>
            <a:endParaRPr lang="es-ES" altLang="es-MX" sz="500" b="1" i="1" u="none" dirty="0">
              <a:latin typeface="Times New Roman" panose="02020603050405020304" pitchFamily="18" charset="0"/>
              <a:cs typeface="Times New Roman" panose="02020603050405020304" pitchFamily="18" charset="0"/>
            </a:endParaRPr>
          </a:p>
          <a:p>
            <a:pPr>
              <a:spcBef>
                <a:spcPct val="0"/>
              </a:spcBef>
              <a:buFontTx/>
              <a:buNone/>
            </a:pPr>
            <a:r>
              <a:rPr lang="es-VE" altLang="es-MX" sz="1800" b="1" u="none" dirty="0" err="1">
                <a:latin typeface="Times New Roman" panose="02020603050405020304" pitchFamily="18" charset="0"/>
                <a:cs typeface="Times New Roman" panose="02020603050405020304" pitchFamily="18" charset="0"/>
              </a:rPr>
              <a:t>dE</a:t>
            </a:r>
            <a:r>
              <a:rPr lang="es-VE" altLang="es-MX" sz="1800" b="1" u="none" dirty="0">
                <a:latin typeface="Times New Roman" panose="02020603050405020304" pitchFamily="18" charset="0"/>
                <a:cs typeface="Times New Roman" panose="02020603050405020304" pitchFamily="18" charset="0"/>
              </a:rPr>
              <a:t> = </a:t>
            </a:r>
            <a:r>
              <a:rPr lang="es-VE" altLang="es-MX" sz="1800" b="1" u="none" dirty="0" err="1">
                <a:latin typeface="Times New Roman" panose="02020603050405020304" pitchFamily="18" charset="0"/>
                <a:cs typeface="Times New Roman" panose="02020603050405020304" pitchFamily="18" charset="0"/>
              </a:rPr>
              <a:t>d</a:t>
            </a:r>
            <a:r>
              <a:rPr lang="es-VE" altLang="es-MX" sz="1800" b="1" i="1" u="none" dirty="0" err="1">
                <a:latin typeface="Times New Roman" panose="02020603050405020304" pitchFamily="18" charset="0"/>
                <a:cs typeface="Times New Roman" panose="02020603050405020304" pitchFamily="18" charset="0"/>
              </a:rPr>
              <a:t>q</a:t>
            </a:r>
            <a:r>
              <a:rPr lang="es-VE" altLang="es-MX" sz="1800" b="1" i="1" u="none" dirty="0">
                <a:latin typeface="Times New Roman" panose="02020603050405020304" pitchFamily="18" charset="0"/>
                <a:cs typeface="Times New Roman" panose="02020603050405020304" pitchFamily="18" charset="0"/>
              </a:rPr>
              <a:t> </a:t>
            </a:r>
            <a:r>
              <a:rPr lang="es-VE" altLang="es-MX" sz="1800" b="1" u="none" dirty="0">
                <a:latin typeface="Times New Roman" panose="02020603050405020304" pitchFamily="18" charset="0"/>
                <a:cs typeface="Times New Roman" panose="02020603050405020304" pitchFamily="18" charset="0"/>
              </a:rPr>
              <a:t>- </a:t>
            </a:r>
            <a:r>
              <a:rPr lang="es-VE" altLang="es-MX" sz="1800" b="1" i="1" u="none" dirty="0" err="1">
                <a:latin typeface="Times New Roman" panose="02020603050405020304" pitchFamily="18" charset="0"/>
                <a:cs typeface="Times New Roman" panose="02020603050405020304" pitchFamily="18" charset="0"/>
              </a:rPr>
              <a:t>P</a:t>
            </a:r>
            <a:r>
              <a:rPr lang="es-VE" altLang="es-MX" sz="1800" b="1" u="none" dirty="0" err="1">
                <a:latin typeface="Times New Roman" panose="02020603050405020304" pitchFamily="18" charset="0"/>
                <a:cs typeface="Times New Roman" panose="02020603050405020304" pitchFamily="18" charset="0"/>
              </a:rPr>
              <a:t>d</a:t>
            </a:r>
            <a:r>
              <a:rPr lang="es-VE" altLang="es-MX" sz="1800" b="1" i="1" u="none" dirty="0" err="1">
                <a:latin typeface="Times New Roman" panose="02020603050405020304" pitchFamily="18" charset="0"/>
                <a:cs typeface="Times New Roman" panose="02020603050405020304" pitchFamily="18" charset="0"/>
              </a:rPr>
              <a:t>V</a:t>
            </a:r>
            <a:r>
              <a:rPr lang="es-VE" altLang="es-MX" sz="1800" b="1" i="1" u="none" dirty="0">
                <a:latin typeface="Times New Roman" panose="02020603050405020304" pitchFamily="18" charset="0"/>
                <a:cs typeface="Times New Roman" panose="02020603050405020304" pitchFamily="18" charset="0"/>
              </a:rPr>
              <a:t>  </a:t>
            </a:r>
            <a:r>
              <a:rPr lang="es-VE" altLang="es-MX" sz="1800" b="1" u="none" dirty="0">
                <a:latin typeface="Times New Roman" panose="02020603050405020304" pitchFamily="18" charset="0"/>
                <a:cs typeface="Times New Roman" panose="02020603050405020304" pitchFamily="18" charset="0"/>
              </a:rPr>
              <a:t>       </a:t>
            </a:r>
            <a:r>
              <a:rPr lang="es-VE" altLang="es-MX" sz="1800" u="none" dirty="0">
                <a:latin typeface="Times New Roman" panose="02020603050405020304" pitchFamily="18" charset="0"/>
                <a:cs typeface="Times New Roman" panose="02020603050405020304" pitchFamily="18" charset="0"/>
              </a:rPr>
              <a:t>(P = </a:t>
            </a:r>
            <a:r>
              <a:rPr lang="es-VE" altLang="es-MX" sz="1800" u="none" dirty="0" err="1">
                <a:latin typeface="Times New Roman" panose="02020603050405020304" pitchFamily="18" charset="0"/>
                <a:cs typeface="Times New Roman" panose="02020603050405020304" pitchFamily="18" charset="0"/>
              </a:rPr>
              <a:t>cte</a:t>
            </a:r>
            <a:r>
              <a:rPr lang="es-VE" altLang="es-MX" sz="1800" u="none" dirty="0">
                <a:latin typeface="Times New Roman" panose="02020603050405020304" pitchFamily="18" charset="0"/>
                <a:cs typeface="Times New Roman" panose="02020603050405020304" pitchFamily="18" charset="0"/>
              </a:rPr>
              <a:t>)</a:t>
            </a:r>
            <a:endParaRPr lang="es-ES" altLang="es-MX" sz="1600" u="none" dirty="0">
              <a:latin typeface="Times New Roman" panose="02020603050405020304" pitchFamily="18" charset="0"/>
            </a:endParaRPr>
          </a:p>
        </p:txBody>
      </p:sp>
      <p:sp>
        <p:nvSpPr>
          <p:cNvPr id="103432" name="Rectangle 40">
            <a:extLst>
              <a:ext uri="{FF2B5EF4-FFF2-40B4-BE49-F238E27FC236}">
                <a16:creationId xmlns:a16="http://schemas.microsoft.com/office/drawing/2014/main" id="{55A1E2CA-CC6E-45EE-A5A4-CB25ACE31DB9}"/>
              </a:ext>
            </a:extLst>
          </p:cNvPr>
          <p:cNvSpPr>
            <a:spLocks noChangeArrowheads="1"/>
          </p:cNvSpPr>
          <p:nvPr/>
        </p:nvSpPr>
        <p:spPr bwMode="auto">
          <a:xfrm>
            <a:off x="1257382" y="122290"/>
            <a:ext cx="42516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2000" b="1" u="none" dirty="0">
                <a:latin typeface="Albertus Medium" pitchFamily="34" charset="0"/>
              </a:rPr>
              <a:t>Primera Ley de la Termodinámica</a:t>
            </a:r>
          </a:p>
        </p:txBody>
      </p:sp>
      <p:pic>
        <p:nvPicPr>
          <p:cNvPr id="103433" name="Picture 41">
            <a:extLst>
              <a:ext uri="{FF2B5EF4-FFF2-40B4-BE49-F238E27FC236}">
                <a16:creationId xmlns:a16="http://schemas.microsoft.com/office/drawing/2014/main" id="{0DE77992-B604-49C3-96DB-CC1B82523A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2278" y="144879"/>
            <a:ext cx="3471634" cy="220400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3434" name="Rectangle 42">
            <a:extLst>
              <a:ext uri="{FF2B5EF4-FFF2-40B4-BE49-F238E27FC236}">
                <a16:creationId xmlns:a16="http://schemas.microsoft.com/office/drawing/2014/main" id="{E790765E-B9D5-453B-85DE-71BB840122E3}"/>
              </a:ext>
            </a:extLst>
          </p:cNvPr>
          <p:cNvSpPr>
            <a:spLocks noChangeArrowheads="1"/>
          </p:cNvSpPr>
          <p:nvPr/>
        </p:nvSpPr>
        <p:spPr bwMode="auto">
          <a:xfrm>
            <a:off x="603092" y="2564904"/>
            <a:ext cx="10985816" cy="844550"/>
          </a:xfrm>
          <a:prstGeom prst="rect">
            <a:avLst/>
          </a:prstGeom>
          <a:solidFill>
            <a:schemeClr val="accent1"/>
          </a:solidFill>
          <a:ln w="19050">
            <a:solidFill>
              <a:schemeClr val="tx1"/>
            </a:solidFill>
            <a:miter lim="800000"/>
            <a:headEnd/>
            <a:tailEnd/>
          </a:ln>
        </p:spPr>
        <p:txBody>
          <a:bodyPr wrap="square">
            <a:spAutoFit/>
          </a:bodyPr>
          <a:lstStyle>
            <a:lvl1pPr>
              <a:spcBef>
                <a:spcPct val="20000"/>
              </a:spcBef>
              <a:buChar char="•"/>
              <a:tabLst>
                <a:tab pos="187325" algn="l"/>
              </a:tabLst>
              <a:defRPr sz="3200">
                <a:solidFill>
                  <a:schemeClr val="tx1"/>
                </a:solidFill>
                <a:latin typeface="Arial" panose="020B0604020202020204" pitchFamily="34" charset="0"/>
              </a:defRPr>
            </a:lvl1pPr>
            <a:lvl2pPr marL="742950" indent="-285750">
              <a:spcBef>
                <a:spcPct val="20000"/>
              </a:spcBef>
              <a:buChar char="–"/>
              <a:tabLst>
                <a:tab pos="187325" algn="l"/>
              </a:tabLst>
              <a:defRPr sz="2800">
                <a:solidFill>
                  <a:schemeClr val="tx1"/>
                </a:solidFill>
                <a:latin typeface="Arial" panose="020B0604020202020204" pitchFamily="34" charset="0"/>
              </a:defRPr>
            </a:lvl2pPr>
            <a:lvl3pPr marL="1143000" indent="-228600">
              <a:spcBef>
                <a:spcPct val="20000"/>
              </a:spcBef>
              <a:buChar char="•"/>
              <a:tabLst>
                <a:tab pos="187325" algn="l"/>
              </a:tabLst>
              <a:defRPr sz="2400">
                <a:solidFill>
                  <a:schemeClr val="tx1"/>
                </a:solidFill>
                <a:latin typeface="Arial" panose="020B0604020202020204" pitchFamily="34" charset="0"/>
              </a:defRPr>
            </a:lvl3pPr>
            <a:lvl4pPr marL="1600200" indent="-228600">
              <a:spcBef>
                <a:spcPct val="20000"/>
              </a:spcBef>
              <a:buChar char="–"/>
              <a:tabLst>
                <a:tab pos="187325" algn="l"/>
              </a:tabLst>
              <a:defRPr sz="2000">
                <a:solidFill>
                  <a:schemeClr val="tx1"/>
                </a:solidFill>
                <a:latin typeface="Arial" panose="020B0604020202020204" pitchFamily="34" charset="0"/>
              </a:defRPr>
            </a:lvl4pPr>
            <a:lvl5pPr marL="2057400" indent="-228600">
              <a:spcBef>
                <a:spcPct val="20000"/>
              </a:spcBef>
              <a:buChar char="»"/>
              <a:tabLst>
                <a:tab pos="1873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1873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1873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1873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187325" algn="l"/>
              </a:tabLst>
              <a:defRPr sz="2000">
                <a:solidFill>
                  <a:schemeClr val="tx1"/>
                </a:solidFill>
                <a:latin typeface="Arial" panose="020B0604020202020204" pitchFamily="34" charset="0"/>
              </a:defRPr>
            </a:lvl9pPr>
          </a:lstStyle>
          <a:p>
            <a:pPr eaLnBrk="1" hangingPunct="1">
              <a:spcBef>
                <a:spcPct val="0"/>
              </a:spcBef>
              <a:buFontTx/>
              <a:buNone/>
            </a:pPr>
            <a:r>
              <a:rPr lang="es-ES" altLang="es-MX" sz="1600" b="1" i="1" u="none" dirty="0">
                <a:solidFill>
                  <a:srgbClr val="FF0000"/>
                </a:solidFill>
              </a:rPr>
              <a:t>Si se suministra calor a un sistema (+</a:t>
            </a:r>
            <a:r>
              <a:rPr lang="es-VE" altLang="es-MX" sz="1600" b="1" i="1" u="none" dirty="0" err="1">
                <a:solidFill>
                  <a:srgbClr val="FF0000"/>
                </a:solidFill>
                <a:cs typeface="Times New Roman" panose="02020603050405020304" pitchFamily="18" charset="0"/>
              </a:rPr>
              <a:t>d</a:t>
            </a:r>
            <a:r>
              <a:rPr lang="es-VE" altLang="es-MX" sz="1600" b="1" i="1" u="none" dirty="0" err="1">
                <a:solidFill>
                  <a:srgbClr val="FF0000"/>
                </a:solidFill>
                <a:latin typeface="Times New Roman" panose="02020603050405020304" pitchFamily="18" charset="0"/>
                <a:cs typeface="Times New Roman" panose="02020603050405020304" pitchFamily="18" charset="0"/>
              </a:rPr>
              <a:t>q</a:t>
            </a:r>
            <a:r>
              <a:rPr lang="es-VE" altLang="es-MX" sz="1600" b="1" i="1" u="none" dirty="0">
                <a:solidFill>
                  <a:srgbClr val="FF0000"/>
                </a:solidFill>
                <a:cs typeface="Times New Roman" panose="02020603050405020304" pitchFamily="18" charset="0"/>
              </a:rPr>
              <a:t>)</a:t>
            </a:r>
            <a:r>
              <a:rPr lang="es-ES" altLang="es-MX" sz="1600" b="1" i="1" u="none" dirty="0">
                <a:solidFill>
                  <a:srgbClr val="FF0000"/>
                </a:solidFill>
              </a:rPr>
              <a:t>, éste se expandirá (+</a:t>
            </a:r>
            <a:r>
              <a:rPr lang="es-VE" altLang="es-MX" sz="1600" b="1" i="1" u="none" dirty="0" err="1">
                <a:solidFill>
                  <a:srgbClr val="FF0000"/>
                </a:solidFill>
                <a:cs typeface="Times New Roman" panose="02020603050405020304" pitchFamily="18" charset="0"/>
              </a:rPr>
              <a:t>d</a:t>
            </a:r>
            <a:r>
              <a:rPr lang="es-VE" altLang="es-MX" sz="1600" b="1" i="1" u="none" dirty="0" err="1">
                <a:solidFill>
                  <a:srgbClr val="FF0000"/>
                </a:solidFill>
                <a:latin typeface="Times New Roman" panose="02020603050405020304" pitchFamily="18" charset="0"/>
                <a:cs typeface="Times New Roman" panose="02020603050405020304" pitchFamily="18" charset="0"/>
              </a:rPr>
              <a:t>V</a:t>
            </a:r>
            <a:r>
              <a:rPr lang="es-VE" altLang="es-MX" sz="1600" b="1" i="1" u="none" dirty="0">
                <a:solidFill>
                  <a:srgbClr val="FF0000"/>
                </a:solidFill>
                <a:cs typeface="Times New Roman" panose="02020603050405020304" pitchFamily="18" charset="0"/>
              </a:rPr>
              <a:t>), realizando trabajo sobre el entorno (-</a:t>
            </a:r>
            <a:r>
              <a:rPr lang="es-ES" altLang="es-MX" sz="1600" b="1" i="1" u="none" dirty="0">
                <a:solidFill>
                  <a:srgbClr val="FF0000"/>
                </a:solidFill>
                <a:cs typeface="Times New Roman" panose="02020603050405020304" pitchFamily="18" charset="0"/>
              </a:rPr>
              <a:t>W=</a:t>
            </a:r>
            <a:r>
              <a:rPr lang="es-ES" altLang="es-MX" sz="1600" b="1" i="1" u="none" dirty="0" err="1">
                <a:solidFill>
                  <a:srgbClr val="FF0000"/>
                </a:solidFill>
                <a:latin typeface="Times New Roman" panose="02020603050405020304" pitchFamily="18" charset="0"/>
                <a:cs typeface="Times New Roman" panose="02020603050405020304" pitchFamily="18" charset="0"/>
              </a:rPr>
              <a:t>P</a:t>
            </a:r>
            <a:r>
              <a:rPr lang="es-ES" altLang="es-MX" sz="1600" b="1" i="1" u="none" dirty="0" err="1">
                <a:solidFill>
                  <a:srgbClr val="FF0000"/>
                </a:solidFill>
                <a:cs typeface="Arial" panose="020B0604020202020204" pitchFamily="34" charset="0"/>
              </a:rPr>
              <a:t>d</a:t>
            </a:r>
            <a:r>
              <a:rPr lang="es-ES" altLang="es-MX" sz="1600" b="1" i="1" u="none" dirty="0" err="1">
                <a:solidFill>
                  <a:srgbClr val="FF0000"/>
                </a:solidFill>
                <a:latin typeface="Times New Roman" panose="02020603050405020304" pitchFamily="18" charset="0"/>
                <a:cs typeface="Arial" panose="020B0604020202020204" pitchFamily="34" charset="0"/>
              </a:rPr>
              <a:t>V</a:t>
            </a:r>
            <a:r>
              <a:rPr lang="es-ES" altLang="es-MX" sz="1600" b="1" i="1" u="none" dirty="0">
                <a:solidFill>
                  <a:srgbClr val="FF0000"/>
                </a:solidFill>
                <a:cs typeface="Arial" panose="020B0604020202020204" pitchFamily="34" charset="0"/>
              </a:rPr>
              <a:t>). El aumento en la energía interna (</a:t>
            </a:r>
            <a:r>
              <a:rPr lang="es-ES" altLang="es-MX" sz="1600" b="1" i="1" u="none" dirty="0">
                <a:solidFill>
                  <a:srgbClr val="FF0000"/>
                </a:solidFill>
                <a:latin typeface="Times New Roman" panose="02020603050405020304" pitchFamily="18" charset="0"/>
                <a:cs typeface="Arial" panose="020B0604020202020204" pitchFamily="34" charset="0"/>
              </a:rPr>
              <a:t>U</a:t>
            </a:r>
            <a:r>
              <a:rPr lang="es-ES" altLang="es-MX" sz="1600" b="1" i="1" u="none" dirty="0">
                <a:solidFill>
                  <a:srgbClr val="FF0000"/>
                </a:solidFill>
                <a:cs typeface="Arial" panose="020B0604020202020204" pitchFamily="34" charset="0"/>
              </a:rPr>
              <a:t>) debida al calor absorbido, es compensado por el trabajo (</a:t>
            </a:r>
            <a:r>
              <a:rPr lang="es-ES" altLang="es-MX" sz="1600" b="1" i="1" u="none" dirty="0">
                <a:solidFill>
                  <a:srgbClr val="FF0000"/>
                </a:solidFill>
                <a:latin typeface="Times New Roman" panose="02020603050405020304" pitchFamily="18" charset="0"/>
                <a:cs typeface="Arial" panose="020B0604020202020204" pitchFamily="34" charset="0"/>
              </a:rPr>
              <a:t>w</a:t>
            </a:r>
            <a:r>
              <a:rPr lang="es-ES" altLang="es-MX" sz="1600" b="1" i="1" u="none" dirty="0">
                <a:solidFill>
                  <a:srgbClr val="FF0000"/>
                </a:solidFill>
                <a:cs typeface="Arial" panose="020B0604020202020204" pitchFamily="34" charset="0"/>
              </a:rPr>
              <a:t>) liberado hacia el entorno.</a:t>
            </a:r>
          </a:p>
        </p:txBody>
      </p:sp>
      <p:sp>
        <p:nvSpPr>
          <p:cNvPr id="103435" name="Rectangle 44">
            <a:extLst>
              <a:ext uri="{FF2B5EF4-FFF2-40B4-BE49-F238E27FC236}">
                <a16:creationId xmlns:a16="http://schemas.microsoft.com/office/drawing/2014/main" id="{A5DB468D-33D1-4AC6-AE28-672A3D89014B}"/>
              </a:ext>
            </a:extLst>
          </p:cNvPr>
          <p:cNvSpPr>
            <a:spLocks noChangeArrowheads="1"/>
          </p:cNvSpPr>
          <p:nvPr/>
        </p:nvSpPr>
        <p:spPr bwMode="auto">
          <a:xfrm>
            <a:off x="6039750" y="6201867"/>
            <a:ext cx="5364162" cy="369887"/>
          </a:xfrm>
          <a:prstGeom prst="rect">
            <a:avLst/>
          </a:prstGeom>
          <a:solidFill>
            <a:srgbClr val="FFCC00"/>
          </a:solidFill>
          <a:ln w="12700">
            <a:solidFill>
              <a:schemeClr val="tx1"/>
            </a:solidFill>
            <a:miter lim="800000"/>
            <a:headEnd/>
            <a:tailEnd/>
          </a:ln>
        </p:spPr>
        <p:txBody>
          <a:bodyPr>
            <a:spAutoFit/>
          </a:bodyPr>
          <a:lstStyle>
            <a:lvl1pPr>
              <a:spcBef>
                <a:spcPct val="20000"/>
              </a:spcBef>
              <a:buChar char="•"/>
              <a:tabLst>
                <a:tab pos="187325" algn="l"/>
              </a:tabLst>
              <a:defRPr sz="3200">
                <a:solidFill>
                  <a:schemeClr val="tx1"/>
                </a:solidFill>
                <a:latin typeface="Arial" panose="020B0604020202020204" pitchFamily="34" charset="0"/>
              </a:defRPr>
            </a:lvl1pPr>
            <a:lvl2pPr marL="742950" indent="-285750">
              <a:spcBef>
                <a:spcPct val="20000"/>
              </a:spcBef>
              <a:buChar char="–"/>
              <a:tabLst>
                <a:tab pos="187325" algn="l"/>
              </a:tabLst>
              <a:defRPr sz="2800">
                <a:solidFill>
                  <a:schemeClr val="tx1"/>
                </a:solidFill>
                <a:latin typeface="Arial" panose="020B0604020202020204" pitchFamily="34" charset="0"/>
              </a:defRPr>
            </a:lvl2pPr>
            <a:lvl3pPr marL="1143000" indent="-228600">
              <a:spcBef>
                <a:spcPct val="20000"/>
              </a:spcBef>
              <a:buChar char="•"/>
              <a:tabLst>
                <a:tab pos="187325" algn="l"/>
              </a:tabLst>
              <a:defRPr sz="2400">
                <a:solidFill>
                  <a:schemeClr val="tx1"/>
                </a:solidFill>
                <a:latin typeface="Arial" panose="020B0604020202020204" pitchFamily="34" charset="0"/>
              </a:defRPr>
            </a:lvl3pPr>
            <a:lvl4pPr marL="1600200" indent="-228600">
              <a:spcBef>
                <a:spcPct val="20000"/>
              </a:spcBef>
              <a:buChar char="–"/>
              <a:tabLst>
                <a:tab pos="187325" algn="l"/>
              </a:tabLst>
              <a:defRPr sz="2000">
                <a:solidFill>
                  <a:schemeClr val="tx1"/>
                </a:solidFill>
                <a:latin typeface="Arial" panose="020B0604020202020204" pitchFamily="34" charset="0"/>
              </a:defRPr>
            </a:lvl4pPr>
            <a:lvl5pPr marL="2057400" indent="-228600">
              <a:spcBef>
                <a:spcPct val="20000"/>
              </a:spcBef>
              <a:buChar char="»"/>
              <a:tabLst>
                <a:tab pos="1873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1873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1873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1873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187325" algn="l"/>
              </a:tabLst>
              <a:defRPr sz="2000">
                <a:solidFill>
                  <a:schemeClr val="tx1"/>
                </a:solidFill>
                <a:latin typeface="Arial" panose="020B0604020202020204" pitchFamily="34" charset="0"/>
              </a:defRPr>
            </a:lvl9pPr>
          </a:lstStyle>
          <a:p>
            <a:pPr eaLnBrk="1" hangingPunct="1">
              <a:spcBef>
                <a:spcPct val="0"/>
              </a:spcBef>
              <a:buFontTx/>
              <a:buNone/>
            </a:pPr>
            <a:r>
              <a:rPr lang="es-ES" altLang="es-MX" sz="1800" b="1" u="none">
                <a:latin typeface="Times New Roman" panose="02020603050405020304" pitchFamily="18" charset="0"/>
                <a:cs typeface="Arial" panose="020B0604020202020204" pitchFamily="34" charset="0"/>
              </a:rPr>
              <a:t>¿Qué pasaría si se aumenta la presión del sistema?</a:t>
            </a:r>
          </a:p>
        </p:txBody>
      </p:sp>
      <p:cxnSp>
        <p:nvCxnSpPr>
          <p:cNvPr id="3" name="2 Conector recto de flecha">
            <a:extLst>
              <a:ext uri="{FF2B5EF4-FFF2-40B4-BE49-F238E27FC236}">
                <a16:creationId xmlns:a16="http://schemas.microsoft.com/office/drawing/2014/main" id="{F8B6A2F5-208E-4BF2-9012-810D02D5E401}"/>
              </a:ext>
            </a:extLst>
          </p:cNvPr>
          <p:cNvCxnSpPr/>
          <p:nvPr/>
        </p:nvCxnSpPr>
        <p:spPr>
          <a:xfrm flipH="1" flipV="1">
            <a:off x="2862263" y="1109665"/>
            <a:ext cx="1041917" cy="70405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 name="Conector recto de flecha 3">
            <a:extLst>
              <a:ext uri="{FF2B5EF4-FFF2-40B4-BE49-F238E27FC236}">
                <a16:creationId xmlns:a16="http://schemas.microsoft.com/office/drawing/2014/main" id="{24258EAE-9E1C-4CA1-8C4D-83E3256FAEF1}"/>
              </a:ext>
            </a:extLst>
          </p:cNvPr>
          <p:cNvCxnSpPr>
            <a:cxnSpLocks/>
          </p:cNvCxnSpPr>
          <p:nvPr/>
        </p:nvCxnSpPr>
        <p:spPr>
          <a:xfrm flipH="1">
            <a:off x="2711626" y="891174"/>
            <a:ext cx="1922019" cy="9963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ector recto de flecha 4">
            <a:extLst>
              <a:ext uri="{FF2B5EF4-FFF2-40B4-BE49-F238E27FC236}">
                <a16:creationId xmlns:a16="http://schemas.microsoft.com/office/drawing/2014/main" id="{C077A7B8-4E8E-4F6C-B1B6-829362B0911C}"/>
              </a:ext>
            </a:extLst>
          </p:cNvPr>
          <p:cNvCxnSpPr/>
          <p:nvPr/>
        </p:nvCxnSpPr>
        <p:spPr>
          <a:xfrm>
            <a:off x="9424200" y="4608313"/>
            <a:ext cx="36004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24CE6330-DB0A-4103-B583-FFB70CB56716}"/>
              </a:ext>
            </a:extLst>
          </p:cNvPr>
          <p:cNvCxnSpPr>
            <a:cxnSpLocks/>
          </p:cNvCxnSpPr>
          <p:nvPr/>
        </p:nvCxnSpPr>
        <p:spPr>
          <a:xfrm flipV="1">
            <a:off x="7047936" y="4608313"/>
            <a:ext cx="2376264" cy="9361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E5D6BADF-05B6-419F-B24F-9BEA55A247CB}"/>
              </a:ext>
            </a:extLst>
          </p:cNvPr>
          <p:cNvCxnSpPr>
            <a:cxnSpLocks/>
          </p:cNvCxnSpPr>
          <p:nvPr/>
        </p:nvCxnSpPr>
        <p:spPr>
          <a:xfrm>
            <a:off x="8776128" y="5040361"/>
            <a:ext cx="648072" cy="5040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a:extLst>
              <a:ext uri="{FF2B5EF4-FFF2-40B4-BE49-F238E27FC236}">
                <a16:creationId xmlns:a16="http://schemas.microsoft.com/office/drawing/2014/main" id="{04EBF6C4-8808-46FD-85A5-81B909FCFB85}"/>
              </a:ext>
            </a:extLst>
          </p:cNvPr>
          <p:cNvCxnSpPr/>
          <p:nvPr/>
        </p:nvCxnSpPr>
        <p:spPr>
          <a:xfrm>
            <a:off x="9424200" y="5544417"/>
            <a:ext cx="4320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ectángulo 14">
            <a:extLst>
              <a:ext uri="{FF2B5EF4-FFF2-40B4-BE49-F238E27FC236}">
                <a16:creationId xmlns:a16="http://schemas.microsoft.com/office/drawing/2014/main" id="{F075D17C-F5DB-4561-A3B7-97AC6752F50E}"/>
              </a:ext>
            </a:extLst>
          </p:cNvPr>
          <p:cNvSpPr/>
          <p:nvPr/>
        </p:nvSpPr>
        <p:spPr>
          <a:xfrm>
            <a:off x="9424200" y="5544417"/>
            <a:ext cx="360040" cy="432048"/>
          </a:xfrm>
          <a:prstGeom prst="rect">
            <a:avLst/>
          </a:prstGeom>
          <a:solidFill>
            <a:schemeClr val="accent3">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ln>
                <a:solidFill>
                  <a:schemeClr val="tx1"/>
                </a:solidFill>
              </a:ln>
              <a:solidFill>
                <a:schemeClr val="accent3">
                  <a:lumMod val="65000"/>
                </a:schemeClr>
              </a:solidFill>
            </a:endParaRPr>
          </a:p>
        </p:txBody>
      </p:sp>
      <p:cxnSp>
        <p:nvCxnSpPr>
          <p:cNvPr id="6" name="Conector recto de flecha 5">
            <a:extLst>
              <a:ext uri="{FF2B5EF4-FFF2-40B4-BE49-F238E27FC236}">
                <a16:creationId xmlns:a16="http://schemas.microsoft.com/office/drawing/2014/main" id="{524A7B2A-CD2A-4EF6-A934-8114720A7D9E}"/>
              </a:ext>
            </a:extLst>
          </p:cNvPr>
          <p:cNvCxnSpPr>
            <a:cxnSpLocks/>
          </p:cNvCxnSpPr>
          <p:nvPr/>
        </p:nvCxnSpPr>
        <p:spPr>
          <a:xfrm>
            <a:off x="1271464" y="2348880"/>
            <a:ext cx="15712" cy="38275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193318CB-D768-4D8B-8287-798A64CA1B82}"/>
              </a:ext>
            </a:extLst>
          </p:cNvPr>
          <p:cNvCxnSpPr>
            <a:cxnSpLocks/>
          </p:cNvCxnSpPr>
          <p:nvPr/>
        </p:nvCxnSpPr>
        <p:spPr>
          <a:xfrm flipH="1">
            <a:off x="2537717" y="5492749"/>
            <a:ext cx="605955" cy="2710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ángulo 10">
            <a:extLst>
              <a:ext uri="{FF2B5EF4-FFF2-40B4-BE49-F238E27FC236}">
                <a16:creationId xmlns:a16="http://schemas.microsoft.com/office/drawing/2014/main" id="{F1B8CBB1-1CC0-4236-9A57-548B1FB28098}"/>
              </a:ext>
            </a:extLst>
          </p:cNvPr>
          <p:cNvSpPr/>
          <p:nvPr/>
        </p:nvSpPr>
        <p:spPr>
          <a:xfrm>
            <a:off x="335360" y="2069134"/>
            <a:ext cx="1553148" cy="371559"/>
          </a:xfrm>
          <a:prstGeom prst="rect">
            <a:avLst/>
          </a:prstGeom>
          <a:solidFill>
            <a:srgbClr val="FF0000">
              <a:alpha val="1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Rectángulo 22">
            <a:extLst>
              <a:ext uri="{FF2B5EF4-FFF2-40B4-BE49-F238E27FC236}">
                <a16:creationId xmlns:a16="http://schemas.microsoft.com/office/drawing/2014/main" id="{1DD7D055-CB1E-4CDF-A651-791A9130E76D}"/>
              </a:ext>
            </a:extLst>
          </p:cNvPr>
          <p:cNvSpPr/>
          <p:nvPr/>
        </p:nvSpPr>
        <p:spPr>
          <a:xfrm>
            <a:off x="551384" y="6176466"/>
            <a:ext cx="1285416" cy="371559"/>
          </a:xfrm>
          <a:prstGeom prst="rect">
            <a:avLst/>
          </a:prstGeom>
          <a:solidFill>
            <a:srgbClr val="FF0000">
              <a:alpha val="1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p:cNvSpPr/>
          <p:nvPr/>
        </p:nvSpPr>
        <p:spPr>
          <a:xfrm>
            <a:off x="5607950" y="151530"/>
            <a:ext cx="1338828" cy="369332"/>
          </a:xfrm>
          <a:prstGeom prst="rect">
            <a:avLst/>
          </a:prstGeom>
        </p:spPr>
        <p:txBody>
          <a:bodyPr wrap="none">
            <a:spAutoFit/>
          </a:bodyPr>
          <a:lstStyle/>
          <a:p>
            <a:pPr marL="12700" algn="just">
              <a:tabLst>
                <a:tab pos="6938009" algn="l"/>
              </a:tabLst>
            </a:pPr>
            <a:r>
              <a:rPr lang="el-GR" b="1" dirty="0">
                <a:latin typeface="Times New Roman" panose="02020603050405020304" pitchFamily="18" charset="0"/>
                <a:cs typeface="Times New Roman" panose="02020603050405020304" pitchFamily="18" charset="0"/>
              </a:rPr>
              <a:t>Δ</a:t>
            </a:r>
            <a:r>
              <a:rPr lang="fr-FR" b="1" dirty="0">
                <a:latin typeface="Times New Roman" panose="02020603050405020304" pitchFamily="18" charset="0"/>
                <a:cs typeface="Times New Roman" panose="02020603050405020304" pitchFamily="18" charset="0"/>
              </a:rPr>
              <a:t>E </a:t>
            </a:r>
            <a:r>
              <a:rPr lang="fr-FR" dirty="0">
                <a:latin typeface="Times New Roman" panose="02020603050405020304" pitchFamily="18" charset="0"/>
                <a:cs typeface="Times New Roman" panose="02020603050405020304" pitchFamily="18" charset="0"/>
              </a:rPr>
              <a:t>= </a:t>
            </a:r>
            <a:r>
              <a:rPr lang="fr-FR" b="1" dirty="0">
                <a:latin typeface="Times New Roman" panose="02020603050405020304" pitchFamily="18" charset="0"/>
                <a:cs typeface="Times New Roman" panose="02020603050405020304" pitchFamily="18" charset="0"/>
              </a:rPr>
              <a:t>Q </a:t>
            </a:r>
            <a:r>
              <a:rPr lang="fr-FR" dirty="0">
                <a:latin typeface="Times New Roman" panose="02020603050405020304" pitchFamily="18" charset="0"/>
                <a:cs typeface="Times New Roman" panose="02020603050405020304" pitchFamily="18" charset="0"/>
              </a:rPr>
              <a:t>+</a:t>
            </a:r>
            <a:r>
              <a:rPr lang="fr-FR" b="1" dirty="0">
                <a:latin typeface="Times New Roman" panose="02020603050405020304" pitchFamily="18" charset="0"/>
                <a:cs typeface="Times New Roman" panose="02020603050405020304" pitchFamily="18" charset="0"/>
              </a:rPr>
              <a:t>W</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98002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7721248" y="1418438"/>
            <a:ext cx="3798888" cy="4315483"/>
            <a:chOff x="7680176" y="1764220"/>
            <a:chExt cx="3798888" cy="4315483"/>
          </a:xfrm>
        </p:grpSpPr>
        <p:pic>
          <p:nvPicPr>
            <p:cNvPr id="739333" name="Picture 5">
              <a:extLst>
                <a:ext uri="{FF2B5EF4-FFF2-40B4-BE49-F238E27FC236}">
                  <a16:creationId xmlns:a16="http://schemas.microsoft.com/office/drawing/2014/main" id="{CCD55DC1-E0B4-465F-AF0D-E159B41C84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306"/>
            <a:stretch>
              <a:fillRect/>
            </a:stretch>
          </p:blipFill>
          <p:spPr bwMode="auto">
            <a:xfrm>
              <a:off x="7680176" y="1772816"/>
              <a:ext cx="3798888" cy="43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9334" name="Freeform 6">
              <a:extLst>
                <a:ext uri="{FF2B5EF4-FFF2-40B4-BE49-F238E27FC236}">
                  <a16:creationId xmlns:a16="http://schemas.microsoft.com/office/drawing/2014/main" id="{BD20D402-0B36-4CE7-B2C9-DDA4B9039391}"/>
                </a:ext>
              </a:extLst>
            </p:cNvPr>
            <p:cNvSpPr>
              <a:spLocks/>
            </p:cNvSpPr>
            <p:nvPr/>
          </p:nvSpPr>
          <p:spPr bwMode="auto">
            <a:xfrm>
              <a:off x="8835876" y="3251794"/>
              <a:ext cx="2006600" cy="939800"/>
            </a:xfrm>
            <a:custGeom>
              <a:avLst/>
              <a:gdLst>
                <a:gd name="T0" fmla="*/ 0 w 1344"/>
                <a:gd name="T1" fmla="*/ 0 h 847"/>
                <a:gd name="T2" fmla="*/ 2147483646 w 1344"/>
                <a:gd name="T3" fmla="*/ 2147483646 h 847"/>
                <a:gd name="T4" fmla="*/ 2147483646 w 1344"/>
                <a:gd name="T5" fmla="*/ 2147483646 h 847"/>
                <a:gd name="T6" fmla="*/ 2147483646 w 1344"/>
                <a:gd name="T7" fmla="*/ 2147483646 h 847"/>
                <a:gd name="T8" fmla="*/ 2147483646 w 1344"/>
                <a:gd name="T9" fmla="*/ 2147483646 h 847"/>
                <a:gd name="T10" fmla="*/ 2147483646 w 1344"/>
                <a:gd name="T11" fmla="*/ 2147483646 h 847"/>
                <a:gd name="T12" fmla="*/ 2147483646 w 1344"/>
                <a:gd name="T13" fmla="*/ 2147483646 h 847"/>
                <a:gd name="T14" fmla="*/ 2147483646 w 1344"/>
                <a:gd name="T15" fmla="*/ 2147483646 h 847"/>
                <a:gd name="T16" fmla="*/ 2147483646 w 1344"/>
                <a:gd name="T17" fmla="*/ 2147483646 h 847"/>
                <a:gd name="T18" fmla="*/ 2147483646 w 1344"/>
                <a:gd name="T19" fmla="*/ 2147483646 h 847"/>
                <a:gd name="T20" fmla="*/ 2147483646 w 1344"/>
                <a:gd name="T21" fmla="*/ 2147483646 h 847"/>
                <a:gd name="T22" fmla="*/ 2147483646 w 1344"/>
                <a:gd name="T23" fmla="*/ 2147483646 h 847"/>
                <a:gd name="T24" fmla="*/ 2147483646 w 1344"/>
                <a:gd name="T25" fmla="*/ 2147483646 h 847"/>
                <a:gd name="T26" fmla="*/ 2147483646 w 1344"/>
                <a:gd name="T27" fmla="*/ 2147483646 h 8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44" h="847">
                  <a:moveTo>
                    <a:pt x="0" y="0"/>
                  </a:moveTo>
                  <a:cubicBezTo>
                    <a:pt x="4" y="11"/>
                    <a:pt x="5" y="24"/>
                    <a:pt x="11" y="34"/>
                  </a:cubicBezTo>
                  <a:cubicBezTo>
                    <a:pt x="24" y="58"/>
                    <a:pt x="57" y="101"/>
                    <a:pt x="57" y="101"/>
                  </a:cubicBezTo>
                  <a:cubicBezTo>
                    <a:pt x="59" y="108"/>
                    <a:pt x="89" y="201"/>
                    <a:pt x="90" y="203"/>
                  </a:cubicBezTo>
                  <a:cubicBezTo>
                    <a:pt x="98" y="229"/>
                    <a:pt x="136" y="271"/>
                    <a:pt x="136" y="271"/>
                  </a:cubicBezTo>
                  <a:cubicBezTo>
                    <a:pt x="156" y="333"/>
                    <a:pt x="206" y="393"/>
                    <a:pt x="260" y="429"/>
                  </a:cubicBezTo>
                  <a:cubicBezTo>
                    <a:pt x="267" y="440"/>
                    <a:pt x="272" y="454"/>
                    <a:pt x="282" y="463"/>
                  </a:cubicBezTo>
                  <a:cubicBezTo>
                    <a:pt x="302" y="481"/>
                    <a:pt x="350" y="508"/>
                    <a:pt x="350" y="508"/>
                  </a:cubicBezTo>
                  <a:cubicBezTo>
                    <a:pt x="381" y="553"/>
                    <a:pt x="426" y="566"/>
                    <a:pt x="474" y="598"/>
                  </a:cubicBezTo>
                  <a:cubicBezTo>
                    <a:pt x="664" y="726"/>
                    <a:pt x="1013" y="695"/>
                    <a:pt x="1197" y="700"/>
                  </a:cubicBezTo>
                  <a:cubicBezTo>
                    <a:pt x="1220" y="707"/>
                    <a:pt x="1258" y="699"/>
                    <a:pt x="1265" y="722"/>
                  </a:cubicBezTo>
                  <a:cubicBezTo>
                    <a:pt x="1280" y="769"/>
                    <a:pt x="1266" y="749"/>
                    <a:pt x="1310" y="779"/>
                  </a:cubicBezTo>
                  <a:cubicBezTo>
                    <a:pt x="1314" y="790"/>
                    <a:pt x="1316" y="802"/>
                    <a:pt x="1321" y="813"/>
                  </a:cubicBezTo>
                  <a:cubicBezTo>
                    <a:pt x="1327" y="825"/>
                    <a:pt x="1344" y="847"/>
                    <a:pt x="1344" y="847"/>
                  </a:cubicBezTo>
                </a:path>
              </a:pathLst>
            </a:custGeom>
            <a:noFill/>
            <a:ln w="38100" cap="sq" cmpd="sng">
              <a:solidFill>
                <a:srgbClr val="00FF00"/>
              </a:solidFill>
              <a:prstDash val="solid"/>
              <a:round/>
              <a:headEnd type="oval" w="med" len="lg"/>
              <a:tailEnd type="oval"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s-MX"/>
            </a:p>
          </p:txBody>
        </p:sp>
        <p:sp>
          <p:nvSpPr>
            <p:cNvPr id="739336" name="Oval 8">
              <a:extLst>
                <a:ext uri="{FF2B5EF4-FFF2-40B4-BE49-F238E27FC236}">
                  <a16:creationId xmlns:a16="http://schemas.microsoft.com/office/drawing/2014/main" id="{7E714654-D178-484D-AACE-DDA2DDCFBE70}"/>
                </a:ext>
              </a:extLst>
            </p:cNvPr>
            <p:cNvSpPr>
              <a:spLocks noChangeArrowheads="1"/>
            </p:cNvSpPr>
            <p:nvPr/>
          </p:nvSpPr>
          <p:spPr bwMode="auto">
            <a:xfrm>
              <a:off x="10690077" y="4058245"/>
              <a:ext cx="238125" cy="252413"/>
            </a:xfrm>
            <a:prstGeom prst="ellipse">
              <a:avLst/>
            </a:prstGeom>
            <a:gradFill rotWithShape="1">
              <a:gsLst>
                <a:gs pos="0">
                  <a:schemeClr val="accent1"/>
                </a:gs>
                <a:gs pos="100000">
                  <a:schemeClr val="accent1">
                    <a:gamma/>
                    <a:shade val="46275"/>
                    <a:invGamma/>
                  </a:schemeClr>
                </a:gs>
              </a:gsLst>
              <a:path path="shape">
                <a:fillToRect l="50000" t="50000" r="50000" b="50000"/>
              </a:path>
            </a:gradFill>
            <a:ln>
              <a:noFill/>
            </a:ln>
            <a:effectLst/>
          </p:spPr>
          <p:txBody>
            <a:bodyPr wrap="none" anchor="ctr"/>
            <a:lstStyle/>
            <a:p>
              <a:pPr eaLnBrk="1" hangingPunct="1">
                <a:defRPr/>
              </a:pPr>
              <a:endParaRPr lang="es-MX"/>
            </a:p>
          </p:txBody>
        </p:sp>
        <p:sp>
          <p:nvSpPr>
            <p:cNvPr id="739337" name="Oval 9">
              <a:extLst>
                <a:ext uri="{FF2B5EF4-FFF2-40B4-BE49-F238E27FC236}">
                  <a16:creationId xmlns:a16="http://schemas.microsoft.com/office/drawing/2014/main" id="{3F136DE1-BB03-45AE-9E33-69FB2333A61A}"/>
                </a:ext>
              </a:extLst>
            </p:cNvPr>
            <p:cNvSpPr>
              <a:spLocks noChangeArrowheads="1"/>
            </p:cNvSpPr>
            <p:nvPr/>
          </p:nvSpPr>
          <p:spPr bwMode="auto">
            <a:xfrm>
              <a:off x="8746976" y="3067645"/>
              <a:ext cx="255588" cy="271463"/>
            </a:xfrm>
            <a:prstGeom prst="ellipse">
              <a:avLst/>
            </a:prstGeom>
            <a:gradFill rotWithShape="1">
              <a:gsLst>
                <a:gs pos="0">
                  <a:schemeClr val="accent2"/>
                </a:gs>
                <a:gs pos="100000">
                  <a:schemeClr val="accent2">
                    <a:gamma/>
                    <a:shade val="46275"/>
                    <a:invGamma/>
                  </a:schemeClr>
                </a:gs>
              </a:gsLst>
              <a:path path="shape">
                <a:fillToRect l="50000" t="50000" r="50000" b="50000"/>
              </a:path>
            </a:gradFill>
            <a:ln>
              <a:noFill/>
            </a:ln>
            <a:effectLst/>
          </p:spPr>
          <p:txBody>
            <a:bodyPr wrap="none" anchor="ctr"/>
            <a:lstStyle/>
            <a:p>
              <a:pPr eaLnBrk="1" hangingPunct="1">
                <a:defRPr/>
              </a:pPr>
              <a:endParaRPr lang="es-MX"/>
            </a:p>
          </p:txBody>
        </p:sp>
        <p:sp>
          <p:nvSpPr>
            <p:cNvPr id="739338" name="Text Box 10">
              <a:extLst>
                <a:ext uri="{FF2B5EF4-FFF2-40B4-BE49-F238E27FC236}">
                  <a16:creationId xmlns:a16="http://schemas.microsoft.com/office/drawing/2014/main" id="{C13CE50A-8E9E-46C2-AAE3-ED181E7B2A1B}"/>
                </a:ext>
              </a:extLst>
            </p:cNvPr>
            <p:cNvSpPr txBox="1">
              <a:spLocks noChangeArrowheads="1"/>
            </p:cNvSpPr>
            <p:nvPr/>
          </p:nvSpPr>
          <p:spPr bwMode="auto">
            <a:xfrm>
              <a:off x="8881385" y="2854127"/>
              <a:ext cx="146420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s-MX" sz="2000" u="none" dirty="0">
                  <a:solidFill>
                    <a:srgbClr val="FFFF00"/>
                  </a:solidFill>
                  <a:latin typeface="Comic Sans MS" panose="030F0702030302020204" pitchFamily="66" charset="0"/>
                </a:rPr>
                <a:t>Estado E</a:t>
              </a:r>
              <a:r>
                <a:rPr lang="en-US" altLang="es-MX" sz="2000" u="none" baseline="-25000" dirty="0">
                  <a:solidFill>
                    <a:srgbClr val="FFFF00"/>
                  </a:solidFill>
                  <a:latin typeface="Comic Sans MS" panose="030F0702030302020204" pitchFamily="66" charset="0"/>
                </a:rPr>
                <a:t>1</a:t>
              </a:r>
              <a:br>
                <a:rPr lang="en-US" altLang="es-MX" sz="2000" u="none" dirty="0">
                  <a:solidFill>
                    <a:srgbClr val="FFFF00"/>
                  </a:solidFill>
                  <a:latin typeface="Comic Sans MS" panose="030F0702030302020204" pitchFamily="66" charset="0"/>
                </a:rPr>
              </a:br>
              <a:r>
                <a:rPr lang="en-US" altLang="es-MX" sz="2000" u="none" dirty="0">
                  <a:solidFill>
                    <a:srgbClr val="FFFF00"/>
                  </a:solidFill>
                  <a:latin typeface="Comic Sans MS" panose="030F0702030302020204" pitchFamily="66" charset="0"/>
                </a:rPr>
                <a:t>(P</a:t>
              </a:r>
              <a:r>
                <a:rPr lang="en-US" altLang="es-MX" sz="2000" u="none" baseline="-25000" dirty="0">
                  <a:solidFill>
                    <a:srgbClr val="FFFF00"/>
                  </a:solidFill>
                  <a:latin typeface="Comic Sans MS" panose="030F0702030302020204" pitchFamily="66" charset="0"/>
                </a:rPr>
                <a:t>1</a:t>
              </a:r>
              <a:r>
                <a:rPr lang="en-US" altLang="es-MX" sz="2000" u="none" dirty="0">
                  <a:solidFill>
                    <a:srgbClr val="FFFF00"/>
                  </a:solidFill>
                  <a:latin typeface="Comic Sans MS" panose="030F0702030302020204" pitchFamily="66" charset="0"/>
                </a:rPr>
                <a:t>, V</a:t>
              </a:r>
              <a:r>
                <a:rPr lang="en-US" altLang="es-MX" sz="2000" u="none" baseline="-25000" dirty="0">
                  <a:solidFill>
                    <a:srgbClr val="FFFF00"/>
                  </a:solidFill>
                  <a:latin typeface="Comic Sans MS" panose="030F0702030302020204" pitchFamily="66" charset="0"/>
                </a:rPr>
                <a:t>1</a:t>
              </a:r>
              <a:r>
                <a:rPr lang="en-US" altLang="es-MX" sz="2000" u="none" dirty="0">
                  <a:solidFill>
                    <a:srgbClr val="FFFF00"/>
                  </a:solidFill>
                  <a:latin typeface="Comic Sans MS" panose="030F0702030302020204" pitchFamily="66" charset="0"/>
                </a:rPr>
                <a:t>, T</a:t>
              </a:r>
              <a:r>
                <a:rPr lang="en-US" altLang="es-MX" sz="2000" u="none" baseline="-25000" dirty="0">
                  <a:solidFill>
                    <a:srgbClr val="FFFF00"/>
                  </a:solidFill>
                  <a:latin typeface="Comic Sans MS" panose="030F0702030302020204" pitchFamily="66" charset="0"/>
                </a:rPr>
                <a:t>1</a:t>
              </a:r>
              <a:r>
                <a:rPr lang="en-US" altLang="es-MX" sz="2000" u="none" dirty="0">
                  <a:solidFill>
                    <a:srgbClr val="FFFF00"/>
                  </a:solidFill>
                  <a:latin typeface="Comic Sans MS" panose="030F0702030302020204" pitchFamily="66" charset="0"/>
                </a:rPr>
                <a:t>)</a:t>
              </a:r>
              <a:endParaRPr lang="it-IT" altLang="es-MX" sz="2000" u="none" dirty="0">
                <a:solidFill>
                  <a:srgbClr val="FFFF00"/>
                </a:solidFill>
                <a:latin typeface="Comic Sans MS" panose="030F0702030302020204" pitchFamily="66" charset="0"/>
              </a:endParaRPr>
            </a:p>
          </p:txBody>
        </p:sp>
        <p:sp>
          <p:nvSpPr>
            <p:cNvPr id="739339" name="Text Box 11">
              <a:extLst>
                <a:ext uri="{FF2B5EF4-FFF2-40B4-BE49-F238E27FC236}">
                  <a16:creationId xmlns:a16="http://schemas.microsoft.com/office/drawing/2014/main" id="{9CA85687-8450-48D2-BD8F-058486E644FF}"/>
                </a:ext>
              </a:extLst>
            </p:cNvPr>
            <p:cNvSpPr txBox="1">
              <a:spLocks noChangeArrowheads="1"/>
            </p:cNvSpPr>
            <p:nvPr/>
          </p:nvSpPr>
          <p:spPr bwMode="auto">
            <a:xfrm>
              <a:off x="9247040" y="4150320"/>
              <a:ext cx="150812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s-MX" sz="2000" u="none" dirty="0">
                  <a:solidFill>
                    <a:srgbClr val="FFFF00"/>
                  </a:solidFill>
                  <a:latin typeface="Comic Sans MS" panose="030F0702030302020204" pitchFamily="66" charset="0"/>
                </a:rPr>
                <a:t>Estado E</a:t>
              </a:r>
              <a:r>
                <a:rPr lang="en-US" altLang="es-MX" sz="2000" u="none" baseline="-25000" dirty="0">
                  <a:solidFill>
                    <a:srgbClr val="FFFF00"/>
                  </a:solidFill>
                  <a:latin typeface="Comic Sans MS" panose="030F0702030302020204" pitchFamily="66" charset="0"/>
                </a:rPr>
                <a:t>2</a:t>
              </a:r>
              <a:r>
                <a:rPr lang="en-US" altLang="es-MX" sz="2000" u="none" dirty="0">
                  <a:solidFill>
                    <a:srgbClr val="FFFF00"/>
                  </a:solidFill>
                  <a:latin typeface="Comic Sans MS" panose="030F0702030302020204" pitchFamily="66" charset="0"/>
                </a:rPr>
                <a:t> </a:t>
              </a:r>
              <a:br>
                <a:rPr lang="en-US" altLang="es-MX" sz="2000" u="none" dirty="0">
                  <a:solidFill>
                    <a:srgbClr val="FFFF00"/>
                  </a:solidFill>
                  <a:latin typeface="Comic Sans MS" panose="030F0702030302020204" pitchFamily="66" charset="0"/>
                </a:rPr>
              </a:br>
              <a:r>
                <a:rPr lang="en-US" altLang="es-MX" sz="2000" u="none" dirty="0">
                  <a:solidFill>
                    <a:srgbClr val="FFFF00"/>
                  </a:solidFill>
                  <a:latin typeface="Comic Sans MS" panose="030F0702030302020204" pitchFamily="66" charset="0"/>
                </a:rPr>
                <a:t>(P</a:t>
              </a:r>
              <a:r>
                <a:rPr lang="en-US" altLang="es-MX" sz="2000" u="none" baseline="-25000" dirty="0">
                  <a:solidFill>
                    <a:srgbClr val="FFFF00"/>
                  </a:solidFill>
                  <a:latin typeface="Comic Sans MS" panose="030F0702030302020204" pitchFamily="66" charset="0"/>
                </a:rPr>
                <a:t>2</a:t>
              </a:r>
              <a:r>
                <a:rPr lang="en-US" altLang="es-MX" sz="2000" u="none" dirty="0">
                  <a:solidFill>
                    <a:srgbClr val="FFFF00"/>
                  </a:solidFill>
                  <a:latin typeface="Comic Sans MS" panose="030F0702030302020204" pitchFamily="66" charset="0"/>
                </a:rPr>
                <a:t>, V</a:t>
              </a:r>
              <a:r>
                <a:rPr lang="en-US" altLang="es-MX" sz="2000" u="none" baseline="-25000" dirty="0">
                  <a:solidFill>
                    <a:srgbClr val="FFFF00"/>
                  </a:solidFill>
                  <a:latin typeface="Comic Sans MS" panose="030F0702030302020204" pitchFamily="66" charset="0"/>
                </a:rPr>
                <a:t>2</a:t>
              </a:r>
              <a:r>
                <a:rPr lang="en-US" altLang="es-MX" sz="2000" u="none" dirty="0">
                  <a:solidFill>
                    <a:srgbClr val="FFFF00"/>
                  </a:solidFill>
                  <a:latin typeface="Comic Sans MS" panose="030F0702030302020204" pitchFamily="66" charset="0"/>
                </a:rPr>
                <a:t>, T</a:t>
              </a:r>
              <a:r>
                <a:rPr lang="en-US" altLang="es-MX" sz="2000" u="none" baseline="-25000" dirty="0">
                  <a:solidFill>
                    <a:srgbClr val="FFFF00"/>
                  </a:solidFill>
                  <a:latin typeface="Comic Sans MS" panose="030F0702030302020204" pitchFamily="66" charset="0"/>
                </a:rPr>
                <a:t>2</a:t>
              </a:r>
              <a:r>
                <a:rPr lang="en-US" altLang="es-MX" sz="2000" u="none" dirty="0">
                  <a:solidFill>
                    <a:srgbClr val="FFFF00"/>
                  </a:solidFill>
                  <a:latin typeface="Comic Sans MS" panose="030F0702030302020204" pitchFamily="66" charset="0"/>
                </a:rPr>
                <a:t>)</a:t>
              </a:r>
              <a:endParaRPr lang="it-IT" altLang="es-MX" sz="2000" u="none" dirty="0">
                <a:solidFill>
                  <a:srgbClr val="FFFF00"/>
                </a:solidFill>
                <a:latin typeface="Comic Sans MS" panose="030F0702030302020204" pitchFamily="66" charset="0"/>
              </a:endParaRPr>
            </a:p>
          </p:txBody>
        </p:sp>
        <p:sp>
          <p:nvSpPr>
            <p:cNvPr id="739340" name="Text Box 12">
              <a:extLst>
                <a:ext uri="{FF2B5EF4-FFF2-40B4-BE49-F238E27FC236}">
                  <a16:creationId xmlns:a16="http://schemas.microsoft.com/office/drawing/2014/main" id="{F07E4224-62F6-4E76-8C84-3B45A6716DC6}"/>
                </a:ext>
              </a:extLst>
            </p:cNvPr>
            <p:cNvSpPr txBox="1">
              <a:spLocks noChangeArrowheads="1"/>
            </p:cNvSpPr>
            <p:nvPr/>
          </p:nvSpPr>
          <p:spPr bwMode="auto">
            <a:xfrm>
              <a:off x="10006495" y="1764220"/>
              <a:ext cx="1244251" cy="830997"/>
            </a:xfrm>
            <a:prstGeom prst="rect">
              <a:avLst/>
            </a:prstGeom>
            <a:noFill/>
            <a:ln>
              <a:noFill/>
            </a:ln>
            <a:effectLst/>
          </p:spPr>
          <p:txBody>
            <a:bodyPr wrap="none">
              <a:spAutoFit/>
            </a:bodyPr>
            <a:lstStyle/>
            <a:p>
              <a:pPr algn="ctr" eaLnBrk="1" hangingPunct="1">
                <a:defRPr/>
              </a:pPr>
              <a:r>
                <a:rPr lang="es-MX" sz="2400" dirty="0">
                  <a:ln>
                    <a:solidFill>
                      <a:srgbClr val="0000FF"/>
                    </a:solidFill>
                  </a:ln>
                  <a:solidFill>
                    <a:srgbClr val="FF0000"/>
                  </a:solidFill>
                  <a:latin typeface="Times New Roman" panose="02020603050405020304" pitchFamily="18" charset="0"/>
                </a:rPr>
                <a:t>Estados</a:t>
              </a:r>
              <a:br>
                <a:rPr lang="es-MX" sz="2400" dirty="0">
                  <a:ln>
                    <a:solidFill>
                      <a:srgbClr val="0000FF"/>
                    </a:solidFill>
                  </a:ln>
                  <a:solidFill>
                    <a:srgbClr val="FF0000"/>
                  </a:solidFill>
                  <a:latin typeface="Times New Roman" panose="02020603050405020304" pitchFamily="18" charset="0"/>
                </a:rPr>
              </a:br>
              <a:r>
                <a:rPr lang="es-MX" sz="2400" dirty="0">
                  <a:ln>
                    <a:solidFill>
                      <a:srgbClr val="0000FF"/>
                    </a:solidFill>
                  </a:ln>
                  <a:solidFill>
                    <a:srgbClr val="FF0000"/>
                  </a:solidFill>
                  <a:latin typeface="Times New Roman" panose="02020603050405020304" pitchFamily="18" charset="0"/>
                </a:rPr>
                <a:t>Posibles</a:t>
              </a:r>
            </a:p>
          </p:txBody>
        </p:sp>
        <p:sp>
          <p:nvSpPr>
            <p:cNvPr id="739341" name="Line 13">
              <a:extLst>
                <a:ext uri="{FF2B5EF4-FFF2-40B4-BE49-F238E27FC236}">
                  <a16:creationId xmlns:a16="http://schemas.microsoft.com/office/drawing/2014/main" id="{9714AA64-3611-4585-A594-53005552CE53}"/>
                </a:ext>
              </a:extLst>
            </p:cNvPr>
            <p:cNvSpPr>
              <a:spLocks noChangeShapeType="1"/>
            </p:cNvSpPr>
            <p:nvPr/>
          </p:nvSpPr>
          <p:spPr bwMode="auto">
            <a:xfrm flipH="1">
              <a:off x="9451826" y="2191344"/>
              <a:ext cx="571500" cy="38100"/>
            </a:xfrm>
            <a:prstGeom prst="line">
              <a:avLst/>
            </a:prstGeom>
            <a:noFill/>
            <a:ln w="50800">
              <a:solidFill>
                <a:srgbClr val="00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cxnSp>
          <p:nvCxnSpPr>
            <p:cNvPr id="3" name="Conector recto de flecha 2">
              <a:extLst>
                <a:ext uri="{FF2B5EF4-FFF2-40B4-BE49-F238E27FC236}">
                  <a16:creationId xmlns:a16="http://schemas.microsoft.com/office/drawing/2014/main" id="{3D51B2D5-9828-4E0A-B333-9997C2B6BAF7}"/>
                </a:ext>
              </a:extLst>
            </p:cNvPr>
            <p:cNvCxnSpPr/>
            <p:nvPr/>
          </p:nvCxnSpPr>
          <p:spPr>
            <a:xfrm>
              <a:off x="8023076" y="3021608"/>
              <a:ext cx="852488" cy="1793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a:extLst>
                <a:ext uri="{FF2B5EF4-FFF2-40B4-BE49-F238E27FC236}">
                  <a16:creationId xmlns:a16="http://schemas.microsoft.com/office/drawing/2014/main" id="{00B0873D-87E8-4569-9D05-F58A5E9869C7}"/>
                </a:ext>
              </a:extLst>
            </p:cNvPr>
            <p:cNvCxnSpPr/>
            <p:nvPr/>
          </p:nvCxnSpPr>
          <p:spPr>
            <a:xfrm flipV="1">
              <a:off x="8875564" y="3200995"/>
              <a:ext cx="0" cy="22447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7DDB3397-6DF4-4BA7-89C8-44FB9AB3BD2C}"/>
                </a:ext>
              </a:extLst>
            </p:cNvPr>
            <p:cNvCxnSpPr/>
            <p:nvPr/>
          </p:nvCxnSpPr>
          <p:spPr>
            <a:xfrm flipH="1" flipV="1">
              <a:off x="8111977" y="5229819"/>
              <a:ext cx="2233613" cy="5032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636F4A2C-F717-47C3-B2A0-AE6F98E02F4F}"/>
                </a:ext>
              </a:extLst>
            </p:cNvPr>
            <p:cNvSpPr txBox="1"/>
            <p:nvPr/>
          </p:nvSpPr>
          <p:spPr>
            <a:xfrm>
              <a:off x="8023076" y="3767260"/>
              <a:ext cx="466794" cy="369332"/>
            </a:xfrm>
            <a:prstGeom prst="rect">
              <a:avLst/>
            </a:prstGeom>
            <a:noFill/>
          </p:spPr>
          <p:txBody>
            <a:bodyPr wrap="none" rtlCol="0">
              <a:spAutoFit/>
            </a:bodyPr>
            <a:lstStyle/>
            <a:p>
              <a:r>
                <a:rPr lang="es-MX" dirty="0" err="1"/>
                <a:t>dP</a:t>
              </a:r>
              <a:endParaRPr lang="es-MX" dirty="0"/>
            </a:p>
          </p:txBody>
        </p:sp>
      </p:grpSp>
      <p:sp>
        <p:nvSpPr>
          <p:cNvPr id="8" name="Rectángulo 7"/>
          <p:cNvSpPr/>
          <p:nvPr/>
        </p:nvSpPr>
        <p:spPr>
          <a:xfrm>
            <a:off x="575889" y="1600525"/>
            <a:ext cx="6783939" cy="646331"/>
          </a:xfrm>
          <a:prstGeom prst="rect">
            <a:avLst/>
          </a:prstGeom>
        </p:spPr>
        <p:txBody>
          <a:bodyPr wrap="square">
            <a:spAutoFit/>
          </a:bodyPr>
          <a:lstStyle/>
          <a:p>
            <a:pPr algn="ctr">
              <a:spcBef>
                <a:spcPct val="0"/>
              </a:spcBef>
            </a:pPr>
            <a:r>
              <a:rPr lang="el-GR" altLang="es-MX" b="1" dirty="0">
                <a:solidFill>
                  <a:srgbClr val="FF0000"/>
                </a:solidFill>
                <a:latin typeface="Times New Roman" panose="02020603050405020304" pitchFamily="18" charset="0"/>
                <a:cs typeface="Times New Roman" panose="02020603050405020304" pitchFamily="18" charset="0"/>
              </a:rPr>
              <a:t>Δ</a:t>
            </a:r>
            <a:r>
              <a:rPr lang="es-ES" altLang="es-MX" b="1" dirty="0">
                <a:solidFill>
                  <a:srgbClr val="FF0000"/>
                </a:solidFill>
                <a:latin typeface="Times New Roman" panose="02020603050405020304" pitchFamily="18" charset="0"/>
                <a:cs typeface="Times New Roman" panose="02020603050405020304" pitchFamily="18" charset="0"/>
              </a:rPr>
              <a:t>E </a:t>
            </a:r>
            <a:r>
              <a:rPr lang="es-ES" altLang="es-MX" dirty="0">
                <a:solidFill>
                  <a:srgbClr val="FF0000"/>
                </a:solidFill>
                <a:latin typeface="Times New Roman" panose="02020603050405020304" pitchFamily="18" charset="0"/>
                <a:cs typeface="Times New Roman" panose="02020603050405020304" pitchFamily="18" charset="0"/>
              </a:rPr>
              <a:t>= E</a:t>
            </a:r>
            <a:r>
              <a:rPr lang="es-ES" altLang="es-MX" baseline="-25000" dirty="0">
                <a:solidFill>
                  <a:srgbClr val="FF0000"/>
                </a:solidFill>
                <a:latin typeface="Times New Roman" panose="02020603050405020304" pitchFamily="18" charset="0"/>
                <a:cs typeface="Times New Roman" panose="02020603050405020304" pitchFamily="18" charset="0"/>
              </a:rPr>
              <a:t>2</a:t>
            </a:r>
            <a:r>
              <a:rPr lang="es-ES" altLang="es-MX" dirty="0">
                <a:solidFill>
                  <a:srgbClr val="FF0000"/>
                </a:solidFill>
                <a:latin typeface="Times New Roman" panose="02020603050405020304" pitchFamily="18" charset="0"/>
                <a:cs typeface="Times New Roman" panose="02020603050405020304" pitchFamily="18" charset="0"/>
              </a:rPr>
              <a:t>-E</a:t>
            </a:r>
            <a:r>
              <a:rPr lang="es-ES" altLang="es-MX" baseline="-25000" dirty="0">
                <a:solidFill>
                  <a:srgbClr val="FF0000"/>
                </a:solidFill>
                <a:latin typeface="Times New Roman" panose="02020603050405020304" pitchFamily="18" charset="0"/>
                <a:cs typeface="Times New Roman" panose="02020603050405020304" pitchFamily="18" charset="0"/>
              </a:rPr>
              <a:t>1</a:t>
            </a:r>
            <a:endParaRPr lang="es-ES" altLang="es-MX" dirty="0">
              <a:latin typeface="Times New Roman" panose="02020603050405020304" pitchFamily="18" charset="0"/>
              <a:cs typeface="Times New Roman" panose="02020603050405020304" pitchFamily="18" charset="0"/>
            </a:endParaRPr>
          </a:p>
          <a:p>
            <a:pPr algn="just">
              <a:spcBef>
                <a:spcPct val="0"/>
              </a:spcBef>
            </a:pPr>
            <a:r>
              <a:rPr lang="es-ES" altLang="es-MX" dirty="0">
                <a:latin typeface="Times New Roman" panose="02020603050405020304" pitchFamily="18" charset="0"/>
                <a:cs typeface="Times New Roman" panose="02020603050405020304" pitchFamily="18" charset="0"/>
              </a:rPr>
              <a:t>Donde </a:t>
            </a:r>
            <a:r>
              <a:rPr lang="es-ES" altLang="es-MX" dirty="0">
                <a:solidFill>
                  <a:srgbClr val="FF0000"/>
                </a:solidFill>
                <a:latin typeface="Times New Roman" panose="02020603050405020304" pitchFamily="18" charset="0"/>
                <a:cs typeface="Times New Roman" panose="02020603050405020304" pitchFamily="18" charset="0"/>
              </a:rPr>
              <a:t>E</a:t>
            </a:r>
            <a:r>
              <a:rPr lang="es-ES" altLang="es-MX" baseline="-25000" dirty="0">
                <a:solidFill>
                  <a:srgbClr val="FF0000"/>
                </a:solidFill>
                <a:latin typeface="Times New Roman" panose="02020603050405020304" pitchFamily="18" charset="0"/>
                <a:cs typeface="Times New Roman" panose="02020603050405020304" pitchFamily="18" charset="0"/>
              </a:rPr>
              <a:t>2</a:t>
            </a:r>
            <a:r>
              <a:rPr lang="es-ES" altLang="es-MX" dirty="0">
                <a:solidFill>
                  <a:srgbClr val="FF0000"/>
                </a:solidFill>
                <a:latin typeface="Times New Roman" panose="02020603050405020304" pitchFamily="18" charset="0"/>
                <a:cs typeface="Times New Roman" panose="02020603050405020304" pitchFamily="18" charset="0"/>
              </a:rPr>
              <a:t> y E</a:t>
            </a:r>
            <a:r>
              <a:rPr lang="es-ES" altLang="es-MX" baseline="-25000" dirty="0">
                <a:solidFill>
                  <a:srgbClr val="FF0000"/>
                </a:solidFill>
                <a:latin typeface="Times New Roman" panose="02020603050405020304" pitchFamily="18" charset="0"/>
                <a:cs typeface="Times New Roman" panose="02020603050405020304" pitchFamily="18" charset="0"/>
              </a:rPr>
              <a:t>1 </a:t>
            </a:r>
            <a:r>
              <a:rPr lang="es-ES" altLang="es-MX" dirty="0">
                <a:latin typeface="Times New Roman" panose="02020603050405020304" pitchFamily="18" charset="0"/>
                <a:cs typeface="Times New Roman" panose="02020603050405020304" pitchFamily="18" charset="0"/>
              </a:rPr>
              <a:t>son las energías internas del sistema en los estados 1 y 2.</a:t>
            </a:r>
          </a:p>
        </p:txBody>
      </p:sp>
      <p:sp>
        <p:nvSpPr>
          <p:cNvPr id="21" name="Rectángulo 20"/>
          <p:cNvSpPr/>
          <p:nvPr/>
        </p:nvSpPr>
        <p:spPr>
          <a:xfrm>
            <a:off x="8530942" y="477788"/>
            <a:ext cx="2893741" cy="369332"/>
          </a:xfrm>
          <a:prstGeom prst="rect">
            <a:avLst/>
          </a:prstGeom>
        </p:spPr>
        <p:txBody>
          <a:bodyPr wrap="none">
            <a:spAutoFit/>
          </a:bodyPr>
          <a:lstStyle/>
          <a:p>
            <a:pPr algn="just">
              <a:spcBef>
                <a:spcPct val="0"/>
              </a:spcBef>
            </a:pPr>
            <a:r>
              <a:rPr lang="es-MX" altLang="es-MX" b="1" dirty="0">
                <a:latin typeface="Times New Roman" panose="02020603050405020304" pitchFamily="18" charset="0"/>
                <a:cs typeface="Times New Roman" panose="02020603050405020304" pitchFamily="18" charset="0"/>
              </a:rPr>
              <a:t>∆E= ∆q- P∆V= </a:t>
            </a:r>
            <a:r>
              <a:rPr lang="es-MX" altLang="es-MX" b="1" dirty="0" err="1">
                <a:latin typeface="Times New Roman" panose="02020603050405020304" pitchFamily="18" charset="0"/>
                <a:cs typeface="Times New Roman" panose="02020603050405020304" pitchFamily="18" charset="0"/>
              </a:rPr>
              <a:t>dE</a:t>
            </a:r>
            <a:r>
              <a:rPr lang="es-MX" altLang="es-MX" b="1" dirty="0">
                <a:latin typeface="Times New Roman" panose="02020603050405020304" pitchFamily="18" charset="0"/>
                <a:cs typeface="Times New Roman" panose="02020603050405020304" pitchFamily="18" charset="0"/>
              </a:rPr>
              <a:t>=</a:t>
            </a:r>
            <a:r>
              <a:rPr lang="es-MX" altLang="es-MX" b="1" dirty="0" err="1">
                <a:latin typeface="Times New Roman" panose="02020603050405020304" pitchFamily="18" charset="0"/>
                <a:cs typeface="Times New Roman" panose="02020603050405020304" pitchFamily="18" charset="0"/>
              </a:rPr>
              <a:t>dq-PdV</a:t>
            </a:r>
            <a:endParaRPr lang="es-MX" altLang="es-MX" b="1" dirty="0">
              <a:latin typeface="Times New Roman" panose="02020603050405020304" pitchFamily="18" charset="0"/>
              <a:cs typeface="Times New Roman" panose="02020603050405020304" pitchFamily="18" charset="0"/>
            </a:endParaRPr>
          </a:p>
        </p:txBody>
      </p:sp>
      <p:cxnSp>
        <p:nvCxnSpPr>
          <p:cNvPr id="12" name="Conector recto de flecha 11"/>
          <p:cNvCxnSpPr/>
          <p:nvPr/>
        </p:nvCxnSpPr>
        <p:spPr>
          <a:xfrm>
            <a:off x="4109663" y="1949492"/>
            <a:ext cx="6621486" cy="18550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p:cNvCxnSpPr/>
          <p:nvPr/>
        </p:nvCxnSpPr>
        <p:spPr>
          <a:xfrm>
            <a:off x="4592548" y="1833936"/>
            <a:ext cx="4177510" cy="10020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Rectángulo 25"/>
          <p:cNvSpPr/>
          <p:nvPr/>
        </p:nvSpPr>
        <p:spPr>
          <a:xfrm>
            <a:off x="374696" y="278569"/>
            <a:ext cx="7689452" cy="923330"/>
          </a:xfrm>
          <a:prstGeom prst="rect">
            <a:avLst/>
          </a:prstGeom>
        </p:spPr>
        <p:txBody>
          <a:bodyPr wrap="square">
            <a:spAutoFit/>
          </a:bodyPr>
          <a:lstStyle/>
          <a:p>
            <a:pPr algn="just">
              <a:spcBef>
                <a:spcPct val="0"/>
              </a:spcBef>
            </a:pPr>
            <a:r>
              <a:rPr lang="es-MX" altLang="es-MX" dirty="0">
                <a:latin typeface="Times New Roman" panose="02020603050405020304" pitchFamily="18" charset="0"/>
                <a:cs typeface="Times New Roman" panose="02020603050405020304" pitchFamily="18" charset="0"/>
              </a:rPr>
              <a:t>Cuando un sistema experimenta un cambio en su energía de forma </a:t>
            </a:r>
            <a:r>
              <a:rPr lang="es-MX" altLang="es-MX" i="1" dirty="0">
                <a:latin typeface="Times New Roman" panose="02020603050405020304" pitchFamily="18" charset="0"/>
                <a:cs typeface="Times New Roman" panose="02020603050405020304" pitchFamily="18" charset="0"/>
              </a:rPr>
              <a:t>reversible</a:t>
            </a:r>
            <a:r>
              <a:rPr lang="es-MX" altLang="es-MX" dirty="0">
                <a:latin typeface="Times New Roman" panose="02020603050405020304" pitchFamily="18" charset="0"/>
                <a:cs typeface="Times New Roman" panose="02020603050405020304" pitchFamily="18" charset="0"/>
              </a:rPr>
              <a:t>, su energía interna también cambia. </a:t>
            </a:r>
            <a:r>
              <a:rPr lang="es-MX" altLang="es-MX" dirty="0">
                <a:solidFill>
                  <a:srgbClr val="CC0000"/>
                </a:solidFill>
                <a:latin typeface="Times New Roman" panose="02020603050405020304" pitchFamily="18" charset="0"/>
                <a:cs typeface="Times New Roman" panose="02020603050405020304" pitchFamily="18" charset="0"/>
              </a:rPr>
              <a:t>La magnitud del cambio</a:t>
            </a:r>
            <a:r>
              <a:rPr lang="es-MX" altLang="es-MX" dirty="0">
                <a:latin typeface="Times New Roman" panose="02020603050405020304" pitchFamily="18" charset="0"/>
                <a:cs typeface="Times New Roman" panose="02020603050405020304" pitchFamily="18" charset="0"/>
              </a:rPr>
              <a:t> en la energía </a:t>
            </a:r>
            <a:r>
              <a:rPr lang="es-MX" altLang="es-MX" dirty="0">
                <a:solidFill>
                  <a:srgbClr val="CC0000"/>
                </a:solidFill>
                <a:latin typeface="Times New Roman" panose="02020603050405020304" pitchFamily="18" charset="0"/>
                <a:cs typeface="Times New Roman" panose="02020603050405020304" pitchFamily="18" charset="0"/>
              </a:rPr>
              <a:t>interna </a:t>
            </a:r>
            <a:r>
              <a:rPr lang="el-GR" altLang="es-MX" dirty="0">
                <a:solidFill>
                  <a:srgbClr val="CC0000"/>
                </a:solidFill>
                <a:latin typeface="Times New Roman" panose="02020603050405020304" pitchFamily="18" charset="0"/>
                <a:cs typeface="Times New Roman" panose="02020603050405020304" pitchFamily="18" charset="0"/>
              </a:rPr>
              <a:t>Δ</a:t>
            </a:r>
            <a:r>
              <a:rPr lang="es-ES" altLang="es-MX" dirty="0">
                <a:solidFill>
                  <a:srgbClr val="CC0000"/>
                </a:solidFill>
                <a:latin typeface="Times New Roman" panose="02020603050405020304" pitchFamily="18" charset="0"/>
                <a:cs typeface="Times New Roman" panose="02020603050405020304" pitchFamily="18" charset="0"/>
              </a:rPr>
              <a:t>E</a:t>
            </a:r>
            <a:r>
              <a:rPr lang="es-ES" altLang="es-MX" dirty="0">
                <a:latin typeface="Times New Roman" panose="02020603050405020304" pitchFamily="18" charset="0"/>
                <a:cs typeface="Times New Roman" panose="02020603050405020304" pitchFamily="18" charset="0"/>
              </a:rPr>
              <a:t> en un sistema en forma </a:t>
            </a:r>
            <a:r>
              <a:rPr lang="es-ES" altLang="es-MX" i="1" dirty="0">
                <a:latin typeface="Times New Roman" panose="02020603050405020304" pitchFamily="18" charset="0"/>
                <a:cs typeface="Times New Roman" panose="02020603050405020304" pitchFamily="18" charset="0"/>
              </a:rPr>
              <a:t>reversible</a:t>
            </a:r>
            <a:r>
              <a:rPr lang="es-ES" altLang="es-MX" dirty="0">
                <a:latin typeface="Times New Roman" panose="02020603050405020304" pitchFamily="18" charset="0"/>
                <a:cs typeface="Times New Roman" panose="02020603050405020304" pitchFamily="18" charset="0"/>
              </a:rPr>
              <a:t> de un estado </a:t>
            </a:r>
            <a:r>
              <a:rPr lang="es-ES" altLang="es-MX" b="1" dirty="0">
                <a:latin typeface="Times New Roman" panose="02020603050405020304" pitchFamily="18" charset="0"/>
                <a:cs typeface="Times New Roman" panose="02020603050405020304" pitchFamily="18" charset="0"/>
              </a:rPr>
              <a:t>1 </a:t>
            </a:r>
            <a:r>
              <a:rPr lang="es-ES" altLang="es-MX" dirty="0">
                <a:latin typeface="Times New Roman" panose="02020603050405020304" pitchFamily="18" charset="0"/>
                <a:cs typeface="Times New Roman" panose="02020603050405020304" pitchFamily="18" charset="0"/>
              </a:rPr>
              <a:t>a un estado </a:t>
            </a:r>
            <a:r>
              <a:rPr lang="es-ES" altLang="es-MX" b="1" dirty="0">
                <a:latin typeface="Times New Roman" panose="02020603050405020304" pitchFamily="18" charset="0"/>
                <a:cs typeface="Times New Roman" panose="02020603050405020304" pitchFamily="18" charset="0"/>
              </a:rPr>
              <a:t>2</a:t>
            </a:r>
            <a:r>
              <a:rPr lang="es-ES" altLang="es-MX" dirty="0">
                <a:latin typeface="Times New Roman" panose="02020603050405020304" pitchFamily="18" charset="0"/>
                <a:cs typeface="Times New Roman" panose="02020603050405020304" pitchFamily="18" charset="0"/>
              </a:rPr>
              <a:t>, esta dado por:</a:t>
            </a:r>
          </a:p>
        </p:txBody>
      </p:sp>
      <p:sp>
        <p:nvSpPr>
          <p:cNvPr id="31" name="Rectángulo 30"/>
          <p:cNvSpPr/>
          <p:nvPr/>
        </p:nvSpPr>
        <p:spPr>
          <a:xfrm>
            <a:off x="413325" y="2719765"/>
            <a:ext cx="6890191" cy="1200329"/>
          </a:xfrm>
          <a:prstGeom prst="rect">
            <a:avLst/>
          </a:prstGeom>
        </p:spPr>
        <p:txBody>
          <a:bodyPr wrap="square">
            <a:spAutoFit/>
          </a:bodyPr>
          <a:lstStyle/>
          <a:p>
            <a:pPr algn="just">
              <a:spcBef>
                <a:spcPct val="0"/>
              </a:spcBef>
            </a:pPr>
            <a:r>
              <a:rPr lang="es-ES" altLang="es-MX" i="1" dirty="0">
                <a:solidFill>
                  <a:srgbClr val="FF0000"/>
                </a:solidFill>
                <a:latin typeface="Times New Roman" panose="02020603050405020304" pitchFamily="18" charset="0"/>
                <a:cs typeface="Times New Roman" panose="02020603050405020304" pitchFamily="18" charset="0"/>
              </a:rPr>
              <a:t>No importa la forma en que ocurre el cambio</a:t>
            </a:r>
            <a:r>
              <a:rPr lang="es-ES" altLang="es-MX" dirty="0">
                <a:latin typeface="Times New Roman" panose="02020603050405020304" pitchFamily="18" charset="0"/>
                <a:cs typeface="Times New Roman" panose="02020603050405020304" pitchFamily="18" charset="0"/>
              </a:rPr>
              <a:t>, mientras se establezca que el cambio </a:t>
            </a:r>
            <a:r>
              <a:rPr lang="es-ES" altLang="es-MX" i="1" dirty="0">
                <a:latin typeface="Times New Roman" panose="02020603050405020304" pitchFamily="18" charset="0"/>
                <a:cs typeface="Times New Roman" panose="02020603050405020304" pitchFamily="18" charset="0"/>
              </a:rPr>
              <a:t>es reversible</a:t>
            </a:r>
            <a:r>
              <a:rPr lang="es-ES" altLang="es-MX" dirty="0">
                <a:latin typeface="Times New Roman" panose="02020603050405020304" pitchFamily="18" charset="0"/>
                <a:cs typeface="Times New Roman" panose="02020603050405020304" pitchFamily="18" charset="0"/>
              </a:rPr>
              <a:t>, es decir: </a:t>
            </a:r>
            <a:r>
              <a:rPr lang="el-GR" altLang="es-MX" dirty="0">
                <a:solidFill>
                  <a:srgbClr val="CC0000"/>
                </a:solidFill>
                <a:latin typeface="Times New Roman" panose="02020603050405020304" pitchFamily="18" charset="0"/>
                <a:cs typeface="Times New Roman" panose="02020603050405020304" pitchFamily="18" charset="0"/>
              </a:rPr>
              <a:t>Δ</a:t>
            </a:r>
            <a:r>
              <a:rPr lang="es-ES" altLang="es-MX" dirty="0">
                <a:solidFill>
                  <a:srgbClr val="CC0000"/>
                </a:solidFill>
                <a:latin typeface="Times New Roman" panose="02020603050405020304" pitchFamily="18" charset="0"/>
                <a:cs typeface="Times New Roman" panose="02020603050405020304" pitchFamily="18" charset="0"/>
              </a:rPr>
              <a:t>E</a:t>
            </a:r>
            <a:r>
              <a:rPr lang="es-ES" altLang="es-MX" baseline="-25000" dirty="0">
                <a:solidFill>
                  <a:srgbClr val="CC0000"/>
                </a:solidFill>
                <a:latin typeface="Times New Roman" panose="02020603050405020304" pitchFamily="18" charset="0"/>
                <a:cs typeface="Times New Roman" panose="02020603050405020304" pitchFamily="18" charset="0"/>
              </a:rPr>
              <a:t>2-1</a:t>
            </a:r>
            <a:r>
              <a:rPr lang="es-ES" altLang="es-MX" dirty="0">
                <a:latin typeface="Times New Roman" panose="02020603050405020304" pitchFamily="18" charset="0"/>
                <a:cs typeface="Times New Roman" panose="02020603050405020304" pitchFamily="18" charset="0"/>
              </a:rPr>
              <a:t> = E</a:t>
            </a:r>
            <a:r>
              <a:rPr lang="es-ES" altLang="es-MX" baseline="-25000" dirty="0">
                <a:latin typeface="Times New Roman" panose="02020603050405020304" pitchFamily="18" charset="0"/>
                <a:cs typeface="Times New Roman" panose="02020603050405020304" pitchFamily="18" charset="0"/>
              </a:rPr>
              <a:t>2</a:t>
            </a:r>
            <a:r>
              <a:rPr lang="es-ES" altLang="es-MX" dirty="0">
                <a:latin typeface="Times New Roman" panose="02020603050405020304" pitchFamily="18" charset="0"/>
                <a:cs typeface="Times New Roman" panose="02020603050405020304" pitchFamily="18" charset="0"/>
              </a:rPr>
              <a:t>-E</a:t>
            </a:r>
            <a:r>
              <a:rPr lang="es-ES" altLang="es-MX" baseline="-25000" dirty="0">
                <a:latin typeface="Times New Roman" panose="02020603050405020304" pitchFamily="18" charset="0"/>
                <a:cs typeface="Times New Roman" panose="02020603050405020304" pitchFamily="18" charset="0"/>
              </a:rPr>
              <a:t>1</a:t>
            </a:r>
            <a:r>
              <a:rPr lang="es-ES" altLang="es-MX" dirty="0">
                <a:latin typeface="Times New Roman" panose="02020603050405020304" pitchFamily="18" charset="0"/>
                <a:cs typeface="Times New Roman" panose="02020603050405020304" pitchFamily="18" charset="0"/>
              </a:rPr>
              <a:t> y </a:t>
            </a:r>
            <a:r>
              <a:rPr lang="el-GR" altLang="es-MX" dirty="0">
                <a:solidFill>
                  <a:srgbClr val="FF0000"/>
                </a:solidFill>
                <a:latin typeface="Times New Roman" panose="02020603050405020304" pitchFamily="18" charset="0"/>
                <a:cs typeface="Times New Roman" panose="02020603050405020304" pitchFamily="18" charset="0"/>
              </a:rPr>
              <a:t>Δ</a:t>
            </a:r>
            <a:r>
              <a:rPr lang="es-ES" altLang="es-MX" dirty="0">
                <a:solidFill>
                  <a:srgbClr val="FF0000"/>
                </a:solidFill>
                <a:latin typeface="Times New Roman" panose="02020603050405020304" pitchFamily="18" charset="0"/>
                <a:cs typeface="Times New Roman" panose="02020603050405020304" pitchFamily="18" charset="0"/>
              </a:rPr>
              <a:t>E</a:t>
            </a:r>
            <a:r>
              <a:rPr lang="es-ES" altLang="es-MX" baseline="-25000" dirty="0">
                <a:solidFill>
                  <a:srgbClr val="FF0000"/>
                </a:solidFill>
                <a:latin typeface="Times New Roman" panose="02020603050405020304" pitchFamily="18" charset="0"/>
                <a:cs typeface="Times New Roman" panose="02020603050405020304" pitchFamily="18" charset="0"/>
              </a:rPr>
              <a:t>1-2</a:t>
            </a:r>
            <a:r>
              <a:rPr lang="es-ES" altLang="es-MX" dirty="0">
                <a:solidFill>
                  <a:srgbClr val="FF0000"/>
                </a:solidFill>
                <a:latin typeface="Times New Roman" panose="02020603050405020304" pitchFamily="18" charset="0"/>
                <a:cs typeface="Times New Roman" panose="02020603050405020304" pitchFamily="18" charset="0"/>
              </a:rPr>
              <a:t> = E</a:t>
            </a:r>
            <a:r>
              <a:rPr lang="es-ES" altLang="es-MX" baseline="-25000" dirty="0">
                <a:solidFill>
                  <a:srgbClr val="FF0000"/>
                </a:solidFill>
                <a:latin typeface="Times New Roman" panose="02020603050405020304" pitchFamily="18" charset="0"/>
                <a:cs typeface="Times New Roman" panose="02020603050405020304" pitchFamily="18" charset="0"/>
              </a:rPr>
              <a:t>1</a:t>
            </a:r>
            <a:r>
              <a:rPr lang="es-ES" altLang="es-MX" dirty="0">
                <a:solidFill>
                  <a:srgbClr val="FF0000"/>
                </a:solidFill>
                <a:latin typeface="Times New Roman" panose="02020603050405020304" pitchFamily="18" charset="0"/>
                <a:cs typeface="Times New Roman" panose="02020603050405020304" pitchFamily="18" charset="0"/>
              </a:rPr>
              <a:t>-E</a:t>
            </a:r>
            <a:r>
              <a:rPr lang="es-ES" altLang="es-MX" baseline="-25000" dirty="0">
                <a:solidFill>
                  <a:srgbClr val="FF0000"/>
                </a:solidFill>
                <a:latin typeface="Times New Roman" panose="02020603050405020304" pitchFamily="18" charset="0"/>
                <a:cs typeface="Times New Roman" panose="02020603050405020304" pitchFamily="18" charset="0"/>
              </a:rPr>
              <a:t>2</a:t>
            </a:r>
            <a:r>
              <a:rPr lang="es-ES" altLang="es-MX" dirty="0">
                <a:solidFill>
                  <a:srgbClr val="FF0000"/>
                </a:solidFill>
                <a:latin typeface="Times New Roman" panose="02020603050405020304" pitchFamily="18" charset="0"/>
                <a:cs typeface="Times New Roman" panose="02020603050405020304" pitchFamily="18" charset="0"/>
              </a:rPr>
              <a:t> </a:t>
            </a:r>
            <a:r>
              <a:rPr lang="es-ES" altLang="es-MX" dirty="0">
                <a:latin typeface="Times New Roman" panose="02020603050405020304" pitchFamily="18" charset="0"/>
                <a:cs typeface="Times New Roman" panose="02020603050405020304" pitchFamily="18" charset="0"/>
              </a:rPr>
              <a:t>son exactamente lo mismo. Lo cual requiere que el sistema nunca se aleje del equilibrio</a:t>
            </a:r>
          </a:p>
        </p:txBody>
      </p:sp>
      <p:sp>
        <p:nvSpPr>
          <p:cNvPr id="32" name="Rectángulo 31"/>
          <p:cNvSpPr/>
          <p:nvPr/>
        </p:nvSpPr>
        <p:spPr>
          <a:xfrm>
            <a:off x="381800" y="4064847"/>
            <a:ext cx="6826688" cy="1200329"/>
          </a:xfrm>
          <a:prstGeom prst="rect">
            <a:avLst/>
          </a:prstGeom>
        </p:spPr>
        <p:txBody>
          <a:bodyPr wrap="square">
            <a:spAutoFit/>
          </a:bodyPr>
          <a:lstStyle/>
          <a:p>
            <a:pPr algn="just">
              <a:spcBef>
                <a:spcPct val="0"/>
              </a:spcBef>
            </a:pPr>
            <a:r>
              <a:rPr lang="es-ES" altLang="es-MX" dirty="0">
                <a:latin typeface="Times New Roman" panose="02020603050405020304" pitchFamily="18" charset="0"/>
                <a:cs typeface="Times New Roman" panose="02020603050405020304" pitchFamily="18" charset="0"/>
              </a:rPr>
              <a:t>Si el sistema retorna a su estado original (cumpliendo un ciclo), </a:t>
            </a:r>
            <a:r>
              <a:rPr lang="es-ES" altLang="es-MX" b="1" dirty="0">
                <a:solidFill>
                  <a:srgbClr val="FF0000"/>
                </a:solidFill>
                <a:latin typeface="Times New Roman" panose="02020603050405020304" pitchFamily="18" charset="0"/>
                <a:cs typeface="Times New Roman" panose="02020603050405020304" pitchFamily="18" charset="0"/>
              </a:rPr>
              <a:t>el cambio neto de su energía interna es cero</a:t>
            </a:r>
            <a:r>
              <a:rPr lang="es-ES" altLang="es-MX" dirty="0">
                <a:latin typeface="Times New Roman" panose="02020603050405020304" pitchFamily="18" charset="0"/>
                <a:cs typeface="Times New Roman" panose="02020603050405020304" pitchFamily="18" charset="0"/>
              </a:rPr>
              <a:t>.</a:t>
            </a:r>
          </a:p>
          <a:p>
            <a:pPr algn="just">
              <a:spcBef>
                <a:spcPct val="0"/>
              </a:spcBef>
            </a:pPr>
            <a:r>
              <a:rPr lang="es-ES" altLang="es-MX" dirty="0">
                <a:latin typeface="Times New Roman" panose="02020603050405020304" pitchFamily="18" charset="0"/>
                <a:cs typeface="Times New Roman" panose="02020603050405020304" pitchFamily="18" charset="0"/>
              </a:rPr>
              <a:t> </a:t>
            </a:r>
          </a:p>
          <a:p>
            <a:pPr algn="ctr">
              <a:spcBef>
                <a:spcPct val="0"/>
              </a:spcBef>
            </a:pPr>
            <a:r>
              <a:rPr lang="el-GR" altLang="es-MX" dirty="0">
                <a:solidFill>
                  <a:srgbClr val="CC0000"/>
                </a:solidFill>
                <a:latin typeface="Times New Roman" panose="02020603050405020304" pitchFamily="18" charset="0"/>
                <a:cs typeface="Times New Roman" panose="02020603050405020304" pitchFamily="18" charset="0"/>
              </a:rPr>
              <a:t>Δ</a:t>
            </a:r>
            <a:r>
              <a:rPr lang="es-ES" altLang="es-MX" dirty="0">
                <a:solidFill>
                  <a:srgbClr val="CC0000"/>
                </a:solidFill>
                <a:latin typeface="Times New Roman" panose="02020603050405020304" pitchFamily="18" charset="0"/>
                <a:cs typeface="Times New Roman" panose="02020603050405020304" pitchFamily="18" charset="0"/>
              </a:rPr>
              <a:t>E</a:t>
            </a:r>
            <a:r>
              <a:rPr lang="es-ES" altLang="es-MX" baseline="-25000" dirty="0">
                <a:solidFill>
                  <a:srgbClr val="CC0000"/>
                </a:solidFill>
                <a:latin typeface="Times New Roman" panose="02020603050405020304" pitchFamily="18" charset="0"/>
                <a:cs typeface="Times New Roman" panose="02020603050405020304" pitchFamily="18" charset="0"/>
              </a:rPr>
              <a:t>T</a:t>
            </a:r>
            <a:r>
              <a:rPr lang="es-ES" altLang="es-MX" dirty="0">
                <a:latin typeface="Times New Roman" panose="02020603050405020304" pitchFamily="18" charset="0"/>
                <a:cs typeface="Times New Roman" panose="02020603050405020304" pitchFamily="18" charset="0"/>
              </a:rPr>
              <a:t> = (E</a:t>
            </a:r>
            <a:r>
              <a:rPr lang="es-ES" altLang="es-MX" baseline="-25000" dirty="0">
                <a:latin typeface="Times New Roman" panose="02020603050405020304" pitchFamily="18" charset="0"/>
                <a:cs typeface="Times New Roman" panose="02020603050405020304" pitchFamily="18" charset="0"/>
              </a:rPr>
              <a:t>2</a:t>
            </a:r>
            <a:r>
              <a:rPr lang="es-ES" altLang="es-MX" dirty="0">
                <a:latin typeface="Times New Roman" panose="02020603050405020304" pitchFamily="18" charset="0"/>
                <a:cs typeface="Times New Roman" panose="02020603050405020304" pitchFamily="18" charset="0"/>
              </a:rPr>
              <a:t>-E</a:t>
            </a:r>
            <a:r>
              <a:rPr lang="es-ES" altLang="es-MX" baseline="-25000" dirty="0">
                <a:latin typeface="Times New Roman" panose="02020603050405020304" pitchFamily="18" charset="0"/>
                <a:cs typeface="Times New Roman" panose="02020603050405020304" pitchFamily="18" charset="0"/>
              </a:rPr>
              <a:t>1</a:t>
            </a:r>
            <a:r>
              <a:rPr lang="es-ES" altLang="es-MX" dirty="0">
                <a:latin typeface="Times New Roman" panose="02020603050405020304" pitchFamily="18" charset="0"/>
                <a:cs typeface="Times New Roman" panose="02020603050405020304" pitchFamily="18" charset="0"/>
              </a:rPr>
              <a:t>) – (E</a:t>
            </a:r>
            <a:r>
              <a:rPr lang="es-ES" altLang="es-MX" baseline="-25000" dirty="0">
                <a:latin typeface="Times New Roman" panose="02020603050405020304" pitchFamily="18" charset="0"/>
                <a:cs typeface="Times New Roman" panose="02020603050405020304" pitchFamily="18" charset="0"/>
              </a:rPr>
              <a:t>1</a:t>
            </a:r>
            <a:r>
              <a:rPr lang="es-ES" altLang="es-MX" dirty="0">
                <a:latin typeface="Times New Roman" panose="02020603050405020304" pitchFamily="18" charset="0"/>
                <a:cs typeface="Times New Roman" panose="02020603050405020304" pitchFamily="18" charset="0"/>
              </a:rPr>
              <a:t>-E</a:t>
            </a:r>
            <a:r>
              <a:rPr lang="es-ES" altLang="es-MX" baseline="-25000" dirty="0">
                <a:latin typeface="Times New Roman" panose="02020603050405020304" pitchFamily="18" charset="0"/>
                <a:cs typeface="Times New Roman" panose="02020603050405020304" pitchFamily="18" charset="0"/>
              </a:rPr>
              <a:t>2</a:t>
            </a:r>
            <a:r>
              <a:rPr lang="es-ES" altLang="es-MX" dirty="0">
                <a:latin typeface="Times New Roman" panose="02020603050405020304" pitchFamily="18" charset="0"/>
                <a:cs typeface="Times New Roman" panose="02020603050405020304" pitchFamily="18" charset="0"/>
              </a:rPr>
              <a:t>)=0</a:t>
            </a:r>
          </a:p>
        </p:txBody>
      </p:sp>
      <p:sp>
        <p:nvSpPr>
          <p:cNvPr id="33" name="Rectángulo 32"/>
          <p:cNvSpPr/>
          <p:nvPr/>
        </p:nvSpPr>
        <p:spPr>
          <a:xfrm>
            <a:off x="381800" y="5437960"/>
            <a:ext cx="6921716" cy="646331"/>
          </a:xfrm>
          <a:prstGeom prst="rect">
            <a:avLst/>
          </a:prstGeom>
        </p:spPr>
        <p:txBody>
          <a:bodyPr wrap="square">
            <a:spAutoFit/>
          </a:bodyPr>
          <a:lstStyle/>
          <a:p>
            <a:pPr algn="just">
              <a:spcBef>
                <a:spcPct val="0"/>
              </a:spcBef>
            </a:pPr>
            <a:r>
              <a:rPr lang="es-ES" altLang="es-MX" dirty="0">
                <a:latin typeface="Times New Roman" panose="02020603050405020304" pitchFamily="18" charset="0"/>
                <a:cs typeface="Times New Roman" panose="02020603050405020304" pitchFamily="18" charset="0"/>
              </a:rPr>
              <a:t>Se concluye que el cambio en la energía interna  de un sistema que experimenta un cambio en un ciclo en un </a:t>
            </a:r>
            <a:r>
              <a:rPr lang="es-ES" altLang="es-MX" i="1" dirty="0">
                <a:latin typeface="Times New Roman" panose="02020603050405020304" pitchFamily="18" charset="0"/>
                <a:cs typeface="Times New Roman" panose="02020603050405020304" pitchFamily="18" charset="0"/>
              </a:rPr>
              <a:t>proceso reversible</a:t>
            </a:r>
            <a:r>
              <a:rPr lang="es-ES" altLang="es-MX" dirty="0">
                <a:latin typeface="Times New Roman" panose="02020603050405020304" pitchFamily="18" charset="0"/>
                <a:cs typeface="Times New Roman" panose="02020603050405020304" pitchFamily="18" charset="0"/>
              </a:rPr>
              <a:t> es cero.</a:t>
            </a:r>
          </a:p>
        </p:txBody>
      </p:sp>
    </p:spTree>
    <p:extLst>
      <p:ext uri="{BB962C8B-B14F-4D97-AF65-F5344CB8AC3E}">
        <p14:creationId xmlns:p14="http://schemas.microsoft.com/office/powerpoint/2010/main" val="1229738326"/>
      </p:ext>
    </p:extLst>
  </p:cSld>
  <p:clrMapOvr>
    <a:masterClrMapping/>
  </p:clrMapOvr>
  <p:transition spd="slow">
    <p:wheel spokes="8"/>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5">
            <a:extLst>
              <a:ext uri="{FF2B5EF4-FFF2-40B4-BE49-F238E27FC236}">
                <a16:creationId xmlns:a16="http://schemas.microsoft.com/office/drawing/2014/main" id="{D543A9DD-42CD-4211-9D74-968ACE2EB1DD}"/>
              </a:ext>
            </a:extLst>
          </p:cNvPr>
          <p:cNvSpPr txBox="1">
            <a:spLocks noChangeArrowheads="1"/>
          </p:cNvSpPr>
          <p:nvPr/>
        </p:nvSpPr>
        <p:spPr bwMode="auto">
          <a:xfrm>
            <a:off x="532224" y="480254"/>
            <a:ext cx="11385797" cy="5693866"/>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ES" altLang="es-MX" sz="1800" dirty="0">
                <a:solidFill>
                  <a:srgbClr val="CC0000"/>
                </a:solidFill>
                <a:latin typeface="Times New Roman" panose="02020603050405020304" pitchFamily="18" charset="0"/>
                <a:cs typeface="Times New Roman" panose="02020603050405020304" pitchFamily="18" charset="0"/>
              </a:rPr>
              <a:t>La Primera Ley de la Termodinámica</a:t>
            </a:r>
            <a:r>
              <a:rPr lang="es-ES" altLang="es-MX" sz="1800" u="none" dirty="0">
                <a:latin typeface="Times New Roman" panose="02020603050405020304" pitchFamily="18" charset="0"/>
                <a:cs typeface="Times New Roman" panose="02020603050405020304" pitchFamily="18" charset="0"/>
              </a:rPr>
              <a:t> establece que el incremento  en la energía interna de un sistema durante un </a:t>
            </a:r>
            <a:r>
              <a:rPr lang="es-ES" altLang="es-MX" sz="1800" i="1" dirty="0">
                <a:solidFill>
                  <a:srgbClr val="FF0000"/>
                </a:solidFill>
                <a:latin typeface="Times New Roman" panose="02020603050405020304" pitchFamily="18" charset="0"/>
                <a:cs typeface="Times New Roman" panose="02020603050405020304" pitchFamily="18" charset="0"/>
              </a:rPr>
              <a:t>cambio reversible en su estado</a:t>
            </a:r>
            <a:r>
              <a:rPr lang="es-ES" altLang="es-MX" sz="1800" u="none" dirty="0">
                <a:latin typeface="Times New Roman" panose="02020603050405020304" pitchFamily="18" charset="0"/>
                <a:cs typeface="Times New Roman" panose="02020603050405020304" pitchFamily="18" charset="0"/>
              </a:rPr>
              <a:t>, es igual al </a:t>
            </a:r>
            <a:r>
              <a:rPr lang="es-ES" altLang="es-MX" sz="1800" b="1" dirty="0">
                <a:solidFill>
                  <a:srgbClr val="FF0000"/>
                </a:solidFill>
                <a:latin typeface="Times New Roman" panose="02020603050405020304" pitchFamily="18" charset="0"/>
                <a:cs typeface="Times New Roman" panose="02020603050405020304" pitchFamily="18" charset="0"/>
              </a:rPr>
              <a:t>calor</a:t>
            </a:r>
            <a:r>
              <a:rPr lang="es-ES" altLang="es-MX" sz="1800" u="none" dirty="0">
                <a:latin typeface="Times New Roman" panose="02020603050405020304" pitchFamily="18" charset="0"/>
                <a:cs typeface="Times New Roman" panose="02020603050405020304" pitchFamily="18" charset="0"/>
              </a:rPr>
              <a:t> </a:t>
            </a:r>
            <a:r>
              <a:rPr lang="es-ES" altLang="es-MX" sz="1800" u="none" dirty="0">
                <a:solidFill>
                  <a:srgbClr val="FF0000"/>
                </a:solidFill>
                <a:latin typeface="Times New Roman" panose="02020603050405020304" pitchFamily="18" charset="0"/>
                <a:cs typeface="Times New Roman" panose="02020603050405020304" pitchFamily="18" charset="0"/>
              </a:rPr>
              <a:t>(+</a:t>
            </a:r>
            <a:r>
              <a:rPr lang="es-ES" altLang="es-MX" sz="1800" b="1" u="none" dirty="0">
                <a:solidFill>
                  <a:srgbClr val="FF0000"/>
                </a:solidFill>
                <a:latin typeface="Times New Roman" panose="02020603050405020304" pitchFamily="18" charset="0"/>
                <a:cs typeface="Times New Roman" panose="02020603050405020304" pitchFamily="18" charset="0"/>
              </a:rPr>
              <a:t>q</a:t>
            </a:r>
            <a:r>
              <a:rPr lang="es-ES" altLang="es-MX" sz="1800" u="none" dirty="0">
                <a:solidFill>
                  <a:srgbClr val="FF0000"/>
                </a:solidFill>
                <a:latin typeface="Times New Roman" panose="02020603050405020304" pitchFamily="18" charset="0"/>
                <a:cs typeface="Times New Roman" panose="02020603050405020304" pitchFamily="18" charset="0"/>
              </a:rPr>
              <a:t>)</a:t>
            </a:r>
            <a:r>
              <a:rPr lang="es-ES" altLang="es-MX" sz="1800" u="none" dirty="0">
                <a:latin typeface="Times New Roman" panose="02020603050405020304" pitchFamily="18" charset="0"/>
                <a:cs typeface="Times New Roman" panose="02020603050405020304" pitchFamily="18" charset="0"/>
              </a:rPr>
              <a:t> que fluye de afuera hacia dentro a través  de sus paredes </a:t>
            </a:r>
            <a:r>
              <a:rPr lang="es-ES" altLang="es-MX" sz="1800" b="1" dirty="0">
                <a:solidFill>
                  <a:srgbClr val="FF0000"/>
                </a:solidFill>
                <a:latin typeface="Times New Roman" panose="02020603050405020304" pitchFamily="18" charset="0"/>
                <a:cs typeface="Times New Roman" panose="02020603050405020304" pitchFamily="18" charset="0"/>
              </a:rPr>
              <a:t>mas el trabajo realizado por el sistema</a:t>
            </a:r>
            <a:r>
              <a:rPr lang="es-ES" altLang="es-MX" sz="1800" u="none" dirty="0">
                <a:latin typeface="Times New Roman" panose="02020603050405020304" pitchFamily="18" charset="0"/>
                <a:cs typeface="Times New Roman" panose="02020603050405020304" pitchFamily="18" charset="0"/>
              </a:rPr>
              <a:t> </a:t>
            </a:r>
            <a:r>
              <a:rPr lang="es-ES" altLang="es-MX" sz="1800" u="none" dirty="0">
                <a:solidFill>
                  <a:srgbClr val="FF0000"/>
                </a:solidFill>
                <a:latin typeface="Times New Roman" panose="02020603050405020304" pitchFamily="18" charset="0"/>
                <a:cs typeface="Times New Roman" panose="02020603050405020304" pitchFamily="18" charset="0"/>
              </a:rPr>
              <a:t>(</a:t>
            </a:r>
            <a:r>
              <a:rPr lang="es-ES" altLang="es-MX" sz="1800" b="1" u="none" dirty="0">
                <a:solidFill>
                  <a:srgbClr val="FF0000"/>
                </a:solidFill>
                <a:latin typeface="Times New Roman" panose="02020603050405020304" pitchFamily="18" charset="0"/>
                <a:cs typeface="Times New Roman" panose="02020603050405020304" pitchFamily="18" charset="0"/>
              </a:rPr>
              <a:t>-w</a:t>
            </a:r>
            <a:r>
              <a:rPr lang="es-ES" altLang="es-MX" sz="1800" u="none" dirty="0">
                <a:solidFill>
                  <a:srgbClr val="FF0000"/>
                </a:solidFill>
                <a:latin typeface="Times New Roman" panose="02020603050405020304" pitchFamily="18" charset="0"/>
                <a:cs typeface="Times New Roman" panose="02020603050405020304" pitchFamily="18" charset="0"/>
              </a:rPr>
              <a:t>)</a:t>
            </a:r>
            <a:r>
              <a:rPr lang="es-ES" altLang="es-MX" sz="1800" u="none" dirty="0">
                <a:latin typeface="Times New Roman" panose="02020603050405020304" pitchFamily="18" charset="0"/>
                <a:cs typeface="Times New Roman" panose="02020603050405020304" pitchFamily="18" charset="0"/>
              </a:rPr>
              <a:t>. Por lo tanto el cambio neto en la energía interna del sistema esta dado por</a:t>
            </a:r>
          </a:p>
          <a:p>
            <a:pPr algn="just" eaLnBrk="1" hangingPunct="1">
              <a:spcBef>
                <a:spcPct val="0"/>
              </a:spcBef>
              <a:buFontTx/>
              <a:buNone/>
            </a:pPr>
            <a:endParaRPr lang="es-MX" altLang="es-MX" sz="1800" b="1" u="none" dirty="0">
              <a:cs typeface="Arial" panose="020B0604020202020204" pitchFamily="34" charset="0"/>
            </a:endParaRPr>
          </a:p>
          <a:p>
            <a:pPr algn="ctr">
              <a:spcBef>
                <a:spcPct val="0"/>
              </a:spcBef>
              <a:buNone/>
            </a:pPr>
            <a:r>
              <a:rPr lang="es-ES" altLang="es-MX" sz="2000" b="1" dirty="0">
                <a:latin typeface="Times New Roman" panose="02020603050405020304" pitchFamily="18" charset="0"/>
                <a:cs typeface="Times New Roman" panose="02020603050405020304" pitchFamily="18" charset="0"/>
              </a:rPr>
              <a:t>∆E= </a:t>
            </a:r>
            <a:r>
              <a:rPr lang="es-ES" altLang="es-MX" sz="2000" b="1" dirty="0" err="1">
                <a:latin typeface="Times New Roman" panose="02020603050405020304" pitchFamily="18" charset="0"/>
                <a:cs typeface="Times New Roman" panose="02020603050405020304" pitchFamily="18" charset="0"/>
              </a:rPr>
              <a:t>q+w</a:t>
            </a:r>
            <a:r>
              <a:rPr lang="es-ES" altLang="es-MX" sz="2000" b="1" dirty="0">
                <a:latin typeface="Times New Roman" panose="02020603050405020304" pitchFamily="18" charset="0"/>
                <a:cs typeface="Times New Roman" panose="02020603050405020304" pitchFamily="18" charset="0"/>
              </a:rPr>
              <a:t>=q-</a:t>
            </a:r>
            <a:r>
              <a:rPr lang="es-ES" altLang="es-MX" sz="2000" b="1" dirty="0" err="1">
                <a:latin typeface="Times New Roman" panose="02020603050405020304" pitchFamily="18" charset="0"/>
                <a:cs typeface="Times New Roman" panose="02020603050405020304" pitchFamily="18" charset="0"/>
              </a:rPr>
              <a:t>PdV</a:t>
            </a:r>
            <a:endParaRPr lang="es-ES" altLang="es-MX" sz="2000" b="1" u="none" dirty="0">
              <a:latin typeface="Times New Roman" panose="02020603050405020304" pitchFamily="18" charset="0"/>
              <a:cs typeface="Times New Roman" panose="02020603050405020304" pitchFamily="18" charset="0"/>
            </a:endParaRPr>
          </a:p>
          <a:p>
            <a:pPr algn="ctr" eaLnBrk="1" hangingPunct="1">
              <a:spcBef>
                <a:spcPct val="0"/>
              </a:spcBef>
              <a:buFontTx/>
              <a:buNone/>
            </a:pPr>
            <a:endParaRPr lang="es-ES" altLang="es-MX" sz="1800" b="1" u="none" dirty="0">
              <a:latin typeface="Times New Roman" panose="02020603050405020304" pitchFamily="18" charset="0"/>
              <a:cs typeface="Times New Roman" panose="02020603050405020304" pitchFamily="18" charset="0"/>
            </a:endParaRPr>
          </a:p>
          <a:p>
            <a:pPr>
              <a:spcBef>
                <a:spcPct val="0"/>
              </a:spcBef>
              <a:buNone/>
            </a:pPr>
            <a:endParaRPr lang="es-ES" altLang="es-MX" sz="1800" dirty="0">
              <a:latin typeface="Times New Roman" panose="02020603050405020304" pitchFamily="18" charset="0"/>
              <a:cs typeface="Times New Roman" panose="02020603050405020304" pitchFamily="18" charset="0"/>
            </a:endParaRPr>
          </a:p>
          <a:p>
            <a:pPr>
              <a:spcBef>
                <a:spcPct val="0"/>
              </a:spcBef>
              <a:buNone/>
            </a:pPr>
            <a:r>
              <a:rPr lang="es-ES" altLang="es-MX" sz="1800" dirty="0">
                <a:latin typeface="Times New Roman" panose="02020603050405020304" pitchFamily="18" charset="0"/>
                <a:cs typeface="Times New Roman" panose="02020603050405020304" pitchFamily="18" charset="0"/>
              </a:rPr>
              <a:t>Un </a:t>
            </a:r>
            <a:r>
              <a:rPr lang="es-ES" altLang="es-MX" sz="1800" i="1" dirty="0">
                <a:solidFill>
                  <a:srgbClr val="FF0000"/>
                </a:solidFill>
                <a:latin typeface="Times New Roman" panose="02020603050405020304" pitchFamily="18" charset="0"/>
                <a:cs typeface="Times New Roman" panose="02020603050405020304" pitchFamily="18" charset="0"/>
              </a:rPr>
              <a:t>cambio reversible</a:t>
            </a:r>
            <a:r>
              <a:rPr lang="es-ES" altLang="es-MX" sz="1800" dirty="0">
                <a:solidFill>
                  <a:srgbClr val="FF0000"/>
                </a:solidFill>
                <a:latin typeface="Times New Roman" panose="02020603050405020304" pitchFamily="18" charset="0"/>
                <a:cs typeface="Times New Roman" panose="02020603050405020304" pitchFamily="18" charset="0"/>
              </a:rPr>
              <a:t>  </a:t>
            </a:r>
            <a:r>
              <a:rPr lang="es-ES" altLang="es-MX" sz="1800" dirty="0">
                <a:latin typeface="Times New Roman" panose="02020603050405020304" pitchFamily="18" charset="0"/>
                <a:cs typeface="Times New Roman" panose="02020603050405020304" pitchFamily="18" charset="0"/>
              </a:rPr>
              <a:t>es aquel que ocurre en pequeños incrementos continuos, de tal forma, que la energía interna también cambia en pequeños incrementos denominados </a:t>
            </a:r>
            <a:r>
              <a:rPr lang="es-ES" altLang="es-MX" sz="1800" i="1" dirty="0">
                <a:latin typeface="Times New Roman" panose="02020603050405020304" pitchFamily="18" charset="0"/>
                <a:cs typeface="Times New Roman" panose="02020603050405020304" pitchFamily="18" charset="0"/>
              </a:rPr>
              <a:t>diferenciales de E</a:t>
            </a:r>
            <a:r>
              <a:rPr lang="es-ES" altLang="es-MX" sz="1800" dirty="0">
                <a:latin typeface="Times New Roman" panose="02020603050405020304" pitchFamily="18" charset="0"/>
                <a:cs typeface="Times New Roman" panose="02020603050405020304" pitchFamily="18" charset="0"/>
              </a:rPr>
              <a:t>, es decir </a:t>
            </a:r>
            <a:r>
              <a:rPr lang="es-ES" altLang="es-MX" sz="1800" i="1" dirty="0" err="1">
                <a:latin typeface="Times New Roman" panose="02020603050405020304" pitchFamily="18" charset="0"/>
                <a:cs typeface="Times New Roman" panose="02020603050405020304" pitchFamily="18" charset="0"/>
              </a:rPr>
              <a:t>dE</a:t>
            </a:r>
            <a:r>
              <a:rPr lang="es-ES" altLang="es-MX" sz="1800" dirty="0">
                <a:latin typeface="Times New Roman" panose="02020603050405020304" pitchFamily="18" charset="0"/>
                <a:cs typeface="Times New Roman" panose="02020603050405020304" pitchFamily="18" charset="0"/>
              </a:rPr>
              <a:t>, si retomamos la expresión matemática de la primera ley de la termodinámica tendremos que  </a:t>
            </a:r>
          </a:p>
          <a:p>
            <a:pPr>
              <a:spcBef>
                <a:spcPct val="0"/>
              </a:spcBef>
              <a:buNone/>
            </a:pPr>
            <a:endParaRPr lang="es-ES" altLang="es-MX" sz="1800" dirty="0">
              <a:latin typeface="Times New Roman" panose="02020603050405020304" pitchFamily="18" charset="0"/>
              <a:cs typeface="Times New Roman" panose="02020603050405020304" pitchFamily="18" charset="0"/>
            </a:endParaRPr>
          </a:p>
          <a:p>
            <a:pPr algn="ctr">
              <a:spcBef>
                <a:spcPct val="0"/>
              </a:spcBef>
              <a:buNone/>
            </a:pPr>
            <a:r>
              <a:rPr lang="es-ES" altLang="es-MX" sz="1800" b="1" dirty="0" err="1">
                <a:latin typeface="Times New Roman" panose="02020603050405020304" pitchFamily="18" charset="0"/>
                <a:cs typeface="Times New Roman" panose="02020603050405020304" pitchFamily="18" charset="0"/>
              </a:rPr>
              <a:t>dE</a:t>
            </a:r>
            <a:r>
              <a:rPr lang="es-ES" altLang="es-MX" sz="1800" b="1" dirty="0">
                <a:latin typeface="Times New Roman" panose="02020603050405020304" pitchFamily="18" charset="0"/>
                <a:cs typeface="Times New Roman" panose="02020603050405020304" pitchFamily="18" charset="0"/>
              </a:rPr>
              <a:t>= </a:t>
            </a:r>
            <a:r>
              <a:rPr lang="es-ES" altLang="es-MX" sz="1800" b="1" dirty="0" err="1">
                <a:latin typeface="Times New Roman" panose="02020603050405020304" pitchFamily="18" charset="0"/>
                <a:cs typeface="Times New Roman" panose="02020603050405020304" pitchFamily="18" charset="0"/>
              </a:rPr>
              <a:t>dq</a:t>
            </a:r>
            <a:r>
              <a:rPr lang="es-ES" altLang="es-MX" sz="1800" b="1" dirty="0">
                <a:latin typeface="Times New Roman" panose="02020603050405020304" pitchFamily="18" charset="0"/>
                <a:cs typeface="Times New Roman" panose="02020603050405020304" pitchFamily="18" charset="0"/>
              </a:rPr>
              <a:t> + </a:t>
            </a:r>
            <a:r>
              <a:rPr lang="es-ES" altLang="es-MX" sz="1800" b="1" dirty="0" err="1">
                <a:latin typeface="Times New Roman" panose="02020603050405020304" pitchFamily="18" charset="0"/>
                <a:cs typeface="Times New Roman" panose="02020603050405020304" pitchFamily="18" charset="0"/>
              </a:rPr>
              <a:t>dw</a:t>
            </a:r>
            <a:r>
              <a:rPr lang="es-ES" altLang="es-MX" sz="1800" b="1" dirty="0">
                <a:latin typeface="Times New Roman" panose="02020603050405020304" pitchFamily="18" charset="0"/>
                <a:cs typeface="Times New Roman" panose="02020603050405020304" pitchFamily="18" charset="0"/>
              </a:rPr>
              <a:t>= </a:t>
            </a:r>
            <a:r>
              <a:rPr lang="es-ES" altLang="es-MX" sz="1800" b="1" dirty="0" err="1">
                <a:latin typeface="Times New Roman" panose="02020603050405020304" pitchFamily="18" charset="0"/>
                <a:cs typeface="Times New Roman" panose="02020603050405020304" pitchFamily="18" charset="0"/>
              </a:rPr>
              <a:t>dq+dw</a:t>
            </a:r>
            <a:r>
              <a:rPr lang="es-ES" altLang="es-MX" sz="1800" b="1" baseline="-25000" dirty="0" err="1">
                <a:latin typeface="Times New Roman" panose="02020603050405020304" pitchFamily="18" charset="0"/>
                <a:cs typeface="Times New Roman" panose="02020603050405020304" pitchFamily="18" charset="0"/>
              </a:rPr>
              <a:t>rev</a:t>
            </a:r>
            <a:endParaRPr lang="es-ES" altLang="es-MX" sz="1800" b="1" baseline="-25000" dirty="0">
              <a:latin typeface="Times New Roman" panose="02020603050405020304" pitchFamily="18" charset="0"/>
              <a:cs typeface="Times New Roman" panose="02020603050405020304" pitchFamily="18" charset="0"/>
            </a:endParaRPr>
          </a:p>
          <a:p>
            <a:pPr algn="ctr">
              <a:spcBef>
                <a:spcPct val="0"/>
              </a:spcBef>
              <a:buNone/>
            </a:pPr>
            <a:endParaRPr lang="es-ES" altLang="es-MX" sz="1800" i="1" dirty="0">
              <a:latin typeface="Times New Roman" panose="02020603050405020304" pitchFamily="18" charset="0"/>
              <a:cs typeface="Times New Roman" panose="02020603050405020304" pitchFamily="18" charset="0"/>
            </a:endParaRPr>
          </a:p>
          <a:p>
            <a:pPr>
              <a:spcBef>
                <a:spcPct val="0"/>
              </a:spcBef>
              <a:buNone/>
            </a:pPr>
            <a:r>
              <a:rPr lang="es-ES" altLang="es-MX" sz="1800" dirty="0">
                <a:latin typeface="Times New Roman" panose="02020603050405020304" pitchFamily="18" charset="0"/>
                <a:cs typeface="Times New Roman" panose="02020603050405020304" pitchFamily="18" charset="0"/>
              </a:rPr>
              <a:t>Aquí, </a:t>
            </a:r>
            <a:r>
              <a:rPr lang="es-ES" altLang="es-MX" sz="1800" dirty="0" err="1">
                <a:latin typeface="Times New Roman" panose="02020603050405020304" pitchFamily="18" charset="0"/>
                <a:cs typeface="Times New Roman" panose="02020603050405020304" pitchFamily="18" charset="0"/>
              </a:rPr>
              <a:t>dq</a:t>
            </a:r>
            <a:r>
              <a:rPr lang="es-ES" altLang="es-MX" sz="1800" dirty="0">
                <a:latin typeface="Times New Roman" panose="02020603050405020304" pitchFamily="18" charset="0"/>
                <a:cs typeface="Times New Roman" panose="02020603050405020304" pitchFamily="18" charset="0"/>
              </a:rPr>
              <a:t> y </a:t>
            </a:r>
            <a:r>
              <a:rPr lang="es-ES" altLang="es-MX" sz="1800" dirty="0" err="1">
                <a:latin typeface="Times New Roman" panose="02020603050405020304" pitchFamily="18" charset="0"/>
                <a:cs typeface="Times New Roman" panose="02020603050405020304" pitchFamily="18" charset="0"/>
              </a:rPr>
              <a:t>dw</a:t>
            </a:r>
            <a:r>
              <a:rPr lang="es-ES" altLang="es-MX" sz="1800" dirty="0">
                <a:latin typeface="Times New Roman" panose="02020603050405020304" pitchFamily="18" charset="0"/>
                <a:cs typeface="Times New Roman" panose="02020603050405020304" pitchFamily="18" charset="0"/>
              </a:rPr>
              <a:t> son pequeños incrementos en q y w</a:t>
            </a:r>
            <a:r>
              <a:rPr lang="es-ES" altLang="es-MX" sz="1800" i="1" dirty="0">
                <a:latin typeface="Times New Roman" panose="02020603050405020304" pitchFamily="18" charset="0"/>
                <a:cs typeface="Times New Roman" panose="02020603050405020304" pitchFamily="18" charset="0"/>
              </a:rPr>
              <a:t>.</a:t>
            </a:r>
          </a:p>
          <a:p>
            <a:pPr>
              <a:spcBef>
                <a:spcPct val="0"/>
              </a:spcBef>
              <a:buNone/>
            </a:pPr>
            <a:endParaRPr lang="es-ES" altLang="es-MX" sz="1800" i="1" dirty="0">
              <a:latin typeface="Times New Roman" panose="02020603050405020304" pitchFamily="18" charset="0"/>
              <a:cs typeface="Times New Roman" panose="02020603050405020304" pitchFamily="18" charset="0"/>
            </a:endParaRPr>
          </a:p>
          <a:p>
            <a:pPr>
              <a:spcBef>
                <a:spcPct val="0"/>
              </a:spcBef>
              <a:buNone/>
            </a:pPr>
            <a:r>
              <a:rPr lang="es-ES" altLang="es-MX" sz="1800" dirty="0">
                <a:latin typeface="Times New Roman" panose="02020603050405020304" pitchFamily="18" charset="0"/>
                <a:cs typeface="Times New Roman" panose="02020603050405020304" pitchFamily="18" charset="0"/>
              </a:rPr>
              <a:t>Recordar que la expresión mas  común para el trabajo en un sistema es la expansión en contra de una presión externa, es decir, situación donde el sistema hace trabajo, teniendo así el signo negativo </a:t>
            </a:r>
          </a:p>
          <a:p>
            <a:pPr>
              <a:spcBef>
                <a:spcPct val="0"/>
              </a:spcBef>
              <a:buNone/>
            </a:pPr>
            <a:endParaRPr lang="es-ES" altLang="es-MX" sz="1800" b="1" i="1" dirty="0">
              <a:latin typeface="Times New Roman" panose="02020603050405020304" pitchFamily="18" charset="0"/>
              <a:cs typeface="Times New Roman" panose="02020603050405020304" pitchFamily="18" charset="0"/>
            </a:endParaRPr>
          </a:p>
          <a:p>
            <a:pPr algn="ctr">
              <a:spcBef>
                <a:spcPct val="0"/>
              </a:spcBef>
              <a:buNone/>
            </a:pPr>
            <a:r>
              <a:rPr lang="es-ES" altLang="es-MX" sz="1800" b="1" dirty="0">
                <a:latin typeface="Times New Roman" panose="02020603050405020304" pitchFamily="18" charset="0"/>
                <a:cs typeface="Times New Roman" panose="02020603050405020304" pitchFamily="18" charset="0"/>
              </a:rPr>
              <a:t>- </a:t>
            </a:r>
            <a:r>
              <a:rPr lang="es-ES" altLang="es-MX" sz="1800" b="1" dirty="0" err="1">
                <a:latin typeface="Times New Roman" panose="02020603050405020304" pitchFamily="18" charset="0"/>
                <a:cs typeface="Times New Roman" panose="02020603050405020304" pitchFamily="18" charset="0"/>
              </a:rPr>
              <a:t>dw</a:t>
            </a:r>
            <a:r>
              <a:rPr lang="es-ES" altLang="es-MX" sz="1800" b="1" baseline="-25000" dirty="0" err="1">
                <a:latin typeface="Times New Roman" panose="02020603050405020304" pitchFamily="18" charset="0"/>
                <a:cs typeface="Times New Roman" panose="02020603050405020304" pitchFamily="18" charset="0"/>
              </a:rPr>
              <a:t>rev</a:t>
            </a:r>
            <a:r>
              <a:rPr lang="es-ES" altLang="es-MX" sz="1800" b="1" dirty="0">
                <a:latin typeface="Times New Roman" panose="02020603050405020304" pitchFamily="18" charset="0"/>
                <a:cs typeface="Times New Roman" panose="02020603050405020304" pitchFamily="18" charset="0"/>
              </a:rPr>
              <a:t>= </a:t>
            </a:r>
            <a:r>
              <a:rPr lang="es-ES" altLang="es-MX" sz="1800" b="1" dirty="0" err="1">
                <a:latin typeface="Times New Roman" panose="02020603050405020304" pitchFamily="18" charset="0"/>
                <a:cs typeface="Times New Roman" panose="02020603050405020304" pitchFamily="18" charset="0"/>
              </a:rPr>
              <a:t>PdV</a:t>
            </a:r>
            <a:r>
              <a:rPr lang="es-ES" altLang="es-MX" sz="1800" b="1" dirty="0">
                <a:latin typeface="Times New Roman" panose="02020603050405020304" pitchFamily="18" charset="0"/>
                <a:cs typeface="Times New Roman" panose="02020603050405020304" pitchFamily="18" charset="0"/>
              </a:rPr>
              <a:t>    </a:t>
            </a:r>
            <a:r>
              <a:rPr lang="es-ES" altLang="es-MX" sz="1800" b="1" dirty="0">
                <a:latin typeface="Times New Roman" panose="02020603050405020304" pitchFamily="18" charset="0"/>
                <a:cs typeface="Times New Roman" panose="02020603050405020304" pitchFamily="18" charset="0"/>
                <a:sym typeface="Wingdings" panose="05000000000000000000" pitchFamily="2" charset="2"/>
              </a:rPr>
              <a:t> </a:t>
            </a:r>
            <a:r>
              <a:rPr lang="es-ES" altLang="es-MX" sz="1800" b="1" dirty="0" err="1">
                <a:latin typeface="Times New Roman" panose="02020603050405020304" pitchFamily="18" charset="0"/>
                <a:cs typeface="Times New Roman" panose="02020603050405020304" pitchFamily="18" charset="0"/>
                <a:sym typeface="Wingdings" panose="05000000000000000000" pitchFamily="2" charset="2"/>
              </a:rPr>
              <a:t>dw</a:t>
            </a:r>
            <a:r>
              <a:rPr lang="es-ES" altLang="es-MX" sz="1800" b="1" baseline="-25000" dirty="0" err="1">
                <a:latin typeface="Times New Roman" panose="02020603050405020304" pitchFamily="18" charset="0"/>
                <a:cs typeface="Times New Roman" panose="02020603050405020304" pitchFamily="18" charset="0"/>
                <a:sym typeface="Wingdings" panose="05000000000000000000" pitchFamily="2" charset="2"/>
              </a:rPr>
              <a:t>rev</a:t>
            </a:r>
            <a:r>
              <a:rPr lang="es-ES" altLang="es-MX" sz="1800" b="1" dirty="0">
                <a:latin typeface="Times New Roman" panose="02020603050405020304" pitchFamily="18" charset="0"/>
                <a:cs typeface="Times New Roman" panose="02020603050405020304" pitchFamily="18" charset="0"/>
                <a:sym typeface="Wingdings" panose="05000000000000000000" pitchFamily="2" charset="2"/>
              </a:rPr>
              <a:t>=-</a:t>
            </a:r>
            <a:r>
              <a:rPr lang="es-ES" altLang="es-MX" sz="1800" b="1" dirty="0" err="1">
                <a:latin typeface="Times New Roman" panose="02020603050405020304" pitchFamily="18" charset="0"/>
                <a:cs typeface="Times New Roman" panose="02020603050405020304" pitchFamily="18" charset="0"/>
                <a:sym typeface="Wingdings" panose="05000000000000000000" pitchFamily="2" charset="2"/>
              </a:rPr>
              <a:t>Pdv</a:t>
            </a:r>
            <a:endParaRPr lang="es-ES" altLang="es-MX" sz="1800" b="1" dirty="0">
              <a:latin typeface="Times New Roman" panose="02020603050405020304" pitchFamily="18" charset="0"/>
              <a:cs typeface="Times New Roman" panose="02020603050405020304" pitchFamily="18" charset="0"/>
            </a:endParaRPr>
          </a:p>
          <a:p>
            <a:pPr>
              <a:spcBef>
                <a:spcPct val="0"/>
              </a:spcBef>
              <a:buNone/>
            </a:pPr>
            <a:endParaRPr lang="es-ES" altLang="es-MX" sz="2000" b="1" i="1" dirty="0">
              <a:latin typeface="Times New Roman" panose="02020603050405020304" pitchFamily="18" charset="0"/>
              <a:cs typeface="Times New Roman" panose="02020603050405020304" pitchFamily="18" charset="0"/>
            </a:endParaRPr>
          </a:p>
        </p:txBody>
      </p:sp>
      <p:sp>
        <p:nvSpPr>
          <p:cNvPr id="7" name="Rectángulo 6"/>
          <p:cNvSpPr/>
          <p:nvPr/>
        </p:nvSpPr>
        <p:spPr>
          <a:xfrm>
            <a:off x="5532680" y="2044638"/>
            <a:ext cx="1241045" cy="369332"/>
          </a:xfrm>
          <a:prstGeom prst="rect">
            <a:avLst/>
          </a:prstGeom>
        </p:spPr>
        <p:txBody>
          <a:bodyPr wrap="none">
            <a:spAutoFit/>
          </a:bodyPr>
          <a:lstStyle/>
          <a:p>
            <a:pPr algn="ctr">
              <a:spcBef>
                <a:spcPct val="0"/>
              </a:spcBef>
            </a:pPr>
            <a:r>
              <a:rPr lang="el-GR" altLang="es-MX" b="1" dirty="0">
                <a:solidFill>
                  <a:srgbClr val="FF0000"/>
                </a:solidFill>
                <a:latin typeface="Times New Roman" panose="02020603050405020304" pitchFamily="18" charset="0"/>
                <a:cs typeface="Times New Roman" panose="02020603050405020304" pitchFamily="18" charset="0"/>
              </a:rPr>
              <a:t>Δ</a:t>
            </a:r>
            <a:r>
              <a:rPr lang="es-ES" altLang="es-MX" b="1" dirty="0">
                <a:solidFill>
                  <a:srgbClr val="FF0000"/>
                </a:solidFill>
                <a:latin typeface="Times New Roman" panose="02020603050405020304" pitchFamily="18" charset="0"/>
                <a:cs typeface="Times New Roman" panose="02020603050405020304" pitchFamily="18" charset="0"/>
              </a:rPr>
              <a:t>E </a:t>
            </a:r>
            <a:r>
              <a:rPr lang="es-ES" altLang="es-MX" dirty="0">
                <a:solidFill>
                  <a:srgbClr val="FF0000"/>
                </a:solidFill>
                <a:latin typeface="Times New Roman" panose="02020603050405020304" pitchFamily="18" charset="0"/>
                <a:cs typeface="Times New Roman" panose="02020603050405020304" pitchFamily="18" charset="0"/>
              </a:rPr>
              <a:t>= E</a:t>
            </a:r>
            <a:r>
              <a:rPr lang="es-ES" altLang="es-MX" baseline="-25000" dirty="0">
                <a:solidFill>
                  <a:srgbClr val="FF0000"/>
                </a:solidFill>
                <a:latin typeface="Times New Roman" panose="02020603050405020304" pitchFamily="18" charset="0"/>
                <a:cs typeface="Times New Roman" panose="02020603050405020304" pitchFamily="18" charset="0"/>
              </a:rPr>
              <a:t>2</a:t>
            </a:r>
            <a:r>
              <a:rPr lang="es-ES" altLang="es-MX" dirty="0">
                <a:solidFill>
                  <a:srgbClr val="FF0000"/>
                </a:solidFill>
                <a:latin typeface="Times New Roman" panose="02020603050405020304" pitchFamily="18" charset="0"/>
                <a:cs typeface="Times New Roman" panose="02020603050405020304" pitchFamily="18" charset="0"/>
              </a:rPr>
              <a:t>-E</a:t>
            </a:r>
            <a:r>
              <a:rPr lang="es-ES" altLang="es-MX" baseline="-25000" dirty="0">
                <a:solidFill>
                  <a:srgbClr val="FF0000"/>
                </a:solidFill>
                <a:latin typeface="Times New Roman" panose="02020603050405020304" pitchFamily="18" charset="0"/>
                <a:cs typeface="Times New Roman" panose="02020603050405020304" pitchFamily="18" charset="0"/>
              </a:rPr>
              <a:t>1</a:t>
            </a:r>
            <a:endParaRPr lang="es-ES" alt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65299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5">
            <a:extLst>
              <a:ext uri="{FF2B5EF4-FFF2-40B4-BE49-F238E27FC236}">
                <a16:creationId xmlns:a16="http://schemas.microsoft.com/office/drawing/2014/main" id="{3FF0EAE0-5EAF-4D9A-BCA6-C59A055FE130}"/>
              </a:ext>
            </a:extLst>
          </p:cNvPr>
          <p:cNvSpPr txBox="1">
            <a:spLocks noChangeArrowheads="1"/>
          </p:cNvSpPr>
          <p:nvPr/>
        </p:nvSpPr>
        <p:spPr bwMode="auto">
          <a:xfrm>
            <a:off x="2269858" y="558113"/>
            <a:ext cx="7696200" cy="800219"/>
          </a:xfrm>
          <a:prstGeom prst="rect">
            <a:avLst/>
          </a:prstGeom>
          <a:solidFill>
            <a:schemeClr val="bg1"/>
          </a:solidFill>
          <a:ln w="9525">
            <a:solidFill>
              <a:schemeClr val="accent2"/>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es-MX" sz="2200" dirty="0">
                <a:latin typeface="Albertus Medium" pitchFamily="34" charset="0"/>
              </a:rPr>
              <a:t>Primera Ley de la Termodinámica</a:t>
            </a:r>
          </a:p>
          <a:p>
            <a:pPr algn="ctr" eaLnBrk="1" hangingPunct="1">
              <a:spcBef>
                <a:spcPct val="0"/>
              </a:spcBef>
              <a:buFontTx/>
              <a:buNone/>
            </a:pPr>
            <a:endParaRPr lang="es-ES" altLang="es-MX" sz="800" u="none" dirty="0">
              <a:solidFill>
                <a:schemeClr val="accent2"/>
              </a:solidFill>
              <a:latin typeface="Albertus Medium" pitchFamily="34" charset="0"/>
            </a:endParaRPr>
          </a:p>
          <a:p>
            <a:pPr algn="ctr" eaLnBrk="1" hangingPunct="1">
              <a:spcBef>
                <a:spcPct val="0"/>
              </a:spcBef>
              <a:buFontTx/>
              <a:buNone/>
            </a:pPr>
            <a:r>
              <a:rPr lang="es-ES" altLang="es-MX" sz="1600" u="none" dirty="0">
                <a:latin typeface="Albertus Medium" pitchFamily="34" charset="0"/>
              </a:rPr>
              <a:t>Ley de la conservación de la energía: </a:t>
            </a:r>
            <a:r>
              <a:rPr lang="es-ES" altLang="es-MX" sz="1600" u="none" dirty="0">
                <a:solidFill>
                  <a:srgbClr val="FF0000"/>
                </a:solidFill>
                <a:latin typeface="Albertus Medium" pitchFamily="34" charset="0"/>
              </a:rPr>
              <a:t>La energía no se crea ni se destruye</a:t>
            </a:r>
          </a:p>
        </p:txBody>
      </p:sp>
      <p:sp>
        <p:nvSpPr>
          <p:cNvPr id="114691" name="Rectangle 9">
            <a:extLst>
              <a:ext uri="{FF2B5EF4-FFF2-40B4-BE49-F238E27FC236}">
                <a16:creationId xmlns:a16="http://schemas.microsoft.com/office/drawing/2014/main" id="{2DD8CF57-167A-4EFC-98A3-77372D3D3C2F}"/>
              </a:ext>
            </a:extLst>
          </p:cNvPr>
          <p:cNvSpPr>
            <a:spLocks noChangeArrowheads="1"/>
          </p:cNvSpPr>
          <p:nvPr/>
        </p:nvSpPr>
        <p:spPr bwMode="auto">
          <a:xfrm>
            <a:off x="571933" y="1823387"/>
            <a:ext cx="11305256" cy="3570208"/>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tabLst>
                <a:tab pos="1241425" algn="l"/>
              </a:tabLst>
              <a:defRPr sz="3200">
                <a:solidFill>
                  <a:schemeClr val="tx1"/>
                </a:solidFill>
                <a:latin typeface="Arial" panose="020B0604020202020204" pitchFamily="34" charset="0"/>
              </a:defRPr>
            </a:lvl1pPr>
            <a:lvl2pPr marL="742950" indent="-285750">
              <a:spcBef>
                <a:spcPct val="20000"/>
              </a:spcBef>
              <a:buChar char="–"/>
              <a:tabLst>
                <a:tab pos="1241425" algn="l"/>
              </a:tabLst>
              <a:defRPr sz="2800">
                <a:solidFill>
                  <a:schemeClr val="tx1"/>
                </a:solidFill>
                <a:latin typeface="Arial" panose="020B0604020202020204" pitchFamily="34" charset="0"/>
              </a:defRPr>
            </a:lvl2pPr>
            <a:lvl3pPr marL="1143000" indent="-228600">
              <a:spcBef>
                <a:spcPct val="20000"/>
              </a:spcBef>
              <a:buChar char="•"/>
              <a:tabLst>
                <a:tab pos="1241425" algn="l"/>
              </a:tabLst>
              <a:defRPr sz="2400">
                <a:solidFill>
                  <a:schemeClr val="tx1"/>
                </a:solidFill>
                <a:latin typeface="Arial" panose="020B0604020202020204" pitchFamily="34" charset="0"/>
              </a:defRPr>
            </a:lvl3pPr>
            <a:lvl4pPr marL="1600200" indent="-228600">
              <a:spcBef>
                <a:spcPct val="20000"/>
              </a:spcBef>
              <a:buChar char="–"/>
              <a:tabLst>
                <a:tab pos="1241425" algn="l"/>
              </a:tabLst>
              <a:defRPr sz="2000">
                <a:solidFill>
                  <a:schemeClr val="tx1"/>
                </a:solidFill>
                <a:latin typeface="Arial" panose="020B0604020202020204" pitchFamily="34" charset="0"/>
              </a:defRPr>
            </a:lvl4pPr>
            <a:lvl5pPr marL="2057400" indent="-228600">
              <a:spcBef>
                <a:spcPct val="20000"/>
              </a:spcBef>
              <a:buChar char="»"/>
              <a:tabLst>
                <a:tab pos="12414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12414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12414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12414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1241425" algn="l"/>
              </a:tabLst>
              <a:defRPr sz="2000">
                <a:solidFill>
                  <a:schemeClr val="tx1"/>
                </a:solidFill>
                <a:latin typeface="Arial" panose="020B0604020202020204" pitchFamily="34" charset="0"/>
              </a:defRPr>
            </a:lvl9pPr>
          </a:lstStyle>
          <a:p>
            <a:pPr eaLnBrk="1" hangingPunct="1">
              <a:spcBef>
                <a:spcPct val="0"/>
              </a:spcBef>
              <a:buFontTx/>
              <a:buNone/>
            </a:pPr>
            <a:endParaRPr lang="es-ES" altLang="es-MX" sz="1500" b="1" i="1" u="none" dirty="0">
              <a:latin typeface="Times New Roman" panose="02020603050405020304" pitchFamily="18" charset="0"/>
              <a:cs typeface="Times New Roman" panose="02020603050405020304" pitchFamily="18" charset="0"/>
            </a:endParaRPr>
          </a:p>
          <a:p>
            <a:pPr algn="ctr" eaLnBrk="1" hangingPunct="1">
              <a:spcBef>
                <a:spcPct val="0"/>
              </a:spcBef>
              <a:buFontTx/>
              <a:buNone/>
            </a:pPr>
            <a:r>
              <a:rPr lang="es-ES" altLang="es-MX" sz="1800" b="1" u="none" dirty="0">
                <a:latin typeface="Times New Roman" panose="02020603050405020304" pitchFamily="18" charset="0"/>
                <a:cs typeface="Times New Roman" panose="02020603050405020304" pitchFamily="18" charset="0"/>
              </a:rPr>
              <a:t>- </a:t>
            </a:r>
            <a:r>
              <a:rPr lang="es-ES" altLang="es-MX" sz="1800" b="1" u="none" dirty="0" err="1">
                <a:latin typeface="Times New Roman" panose="02020603050405020304" pitchFamily="18" charset="0"/>
                <a:cs typeface="Times New Roman" panose="02020603050405020304" pitchFamily="18" charset="0"/>
              </a:rPr>
              <a:t>dw</a:t>
            </a:r>
            <a:r>
              <a:rPr lang="es-ES" altLang="es-MX" sz="1800" b="1" u="none" baseline="-25000" dirty="0" err="1">
                <a:latin typeface="Times New Roman" panose="02020603050405020304" pitchFamily="18" charset="0"/>
                <a:cs typeface="Times New Roman" panose="02020603050405020304" pitchFamily="18" charset="0"/>
              </a:rPr>
              <a:t>rev</a:t>
            </a:r>
            <a:r>
              <a:rPr lang="es-ES" altLang="es-MX" sz="1800" b="1" u="none" dirty="0">
                <a:latin typeface="Times New Roman" panose="02020603050405020304" pitchFamily="18" charset="0"/>
                <a:cs typeface="Times New Roman" panose="02020603050405020304" pitchFamily="18" charset="0"/>
              </a:rPr>
              <a:t>= </a:t>
            </a:r>
            <a:r>
              <a:rPr lang="es-ES" altLang="es-MX" sz="1800" b="1" u="none" dirty="0" err="1">
                <a:latin typeface="Times New Roman" panose="02020603050405020304" pitchFamily="18" charset="0"/>
                <a:cs typeface="Times New Roman" panose="02020603050405020304" pitchFamily="18" charset="0"/>
              </a:rPr>
              <a:t>PdV</a:t>
            </a:r>
            <a:r>
              <a:rPr lang="es-ES" altLang="es-MX" sz="1800" b="1" u="none" dirty="0">
                <a:latin typeface="Times New Roman" panose="02020603050405020304" pitchFamily="18" charset="0"/>
                <a:cs typeface="Times New Roman" panose="02020603050405020304" pitchFamily="18" charset="0"/>
              </a:rPr>
              <a:t>    </a:t>
            </a:r>
            <a:r>
              <a:rPr lang="es-ES" altLang="es-MX" sz="1800" b="1" u="none" dirty="0">
                <a:latin typeface="Times New Roman" panose="02020603050405020304" pitchFamily="18" charset="0"/>
                <a:cs typeface="Times New Roman" panose="02020603050405020304" pitchFamily="18" charset="0"/>
                <a:sym typeface="Wingdings" panose="05000000000000000000" pitchFamily="2" charset="2"/>
              </a:rPr>
              <a:t> </a:t>
            </a:r>
            <a:r>
              <a:rPr lang="es-ES" altLang="es-MX" sz="1800" b="1" u="none" dirty="0" err="1">
                <a:latin typeface="Times New Roman" panose="02020603050405020304" pitchFamily="18" charset="0"/>
                <a:cs typeface="Times New Roman" panose="02020603050405020304" pitchFamily="18" charset="0"/>
                <a:sym typeface="Wingdings" panose="05000000000000000000" pitchFamily="2" charset="2"/>
              </a:rPr>
              <a:t>dw</a:t>
            </a:r>
            <a:r>
              <a:rPr lang="es-ES" altLang="es-MX" sz="1800" b="1" u="none" baseline="-25000" dirty="0" err="1">
                <a:latin typeface="Times New Roman" panose="02020603050405020304" pitchFamily="18" charset="0"/>
                <a:cs typeface="Times New Roman" panose="02020603050405020304" pitchFamily="18" charset="0"/>
                <a:sym typeface="Wingdings" panose="05000000000000000000" pitchFamily="2" charset="2"/>
              </a:rPr>
              <a:t>rev</a:t>
            </a:r>
            <a:r>
              <a:rPr lang="es-ES" altLang="es-MX" sz="1800" b="1" u="none" dirty="0">
                <a:latin typeface="Times New Roman" panose="02020603050405020304" pitchFamily="18" charset="0"/>
                <a:cs typeface="Times New Roman" panose="02020603050405020304" pitchFamily="18" charset="0"/>
                <a:sym typeface="Wingdings" panose="05000000000000000000" pitchFamily="2" charset="2"/>
              </a:rPr>
              <a:t>=-</a:t>
            </a:r>
            <a:r>
              <a:rPr lang="es-ES" altLang="es-MX" sz="1800" b="1" u="none" dirty="0" err="1">
                <a:latin typeface="Times New Roman" panose="02020603050405020304" pitchFamily="18" charset="0"/>
                <a:cs typeface="Times New Roman" panose="02020603050405020304" pitchFamily="18" charset="0"/>
                <a:sym typeface="Wingdings" panose="05000000000000000000" pitchFamily="2" charset="2"/>
              </a:rPr>
              <a:t>Pdv</a:t>
            </a:r>
            <a:endParaRPr lang="es-ES" altLang="es-MX" sz="1800" b="1"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ES" altLang="es-MX" sz="1500" b="1" i="1"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ES" altLang="es-MX" sz="1500" i="1" u="none" dirty="0">
                <a:latin typeface="Times New Roman" panose="02020603050405020304" pitchFamily="18" charset="0"/>
                <a:cs typeface="Times New Roman" panose="02020603050405020304" pitchFamily="18" charset="0"/>
              </a:rPr>
              <a:t>Aquí </a:t>
            </a:r>
            <a:r>
              <a:rPr lang="es-ES" altLang="es-MX" sz="1500" i="1" u="none" dirty="0">
                <a:solidFill>
                  <a:srgbClr val="FF0000"/>
                </a:solidFill>
                <a:latin typeface="Times New Roman" panose="02020603050405020304" pitchFamily="18" charset="0"/>
                <a:cs typeface="Times New Roman" panose="02020603050405020304" pitchFamily="18" charset="0"/>
              </a:rPr>
              <a:t>P</a:t>
            </a:r>
            <a:r>
              <a:rPr lang="es-ES" altLang="es-MX" sz="1500" i="1" u="none" dirty="0">
                <a:latin typeface="Times New Roman" panose="02020603050405020304" pitchFamily="18" charset="0"/>
                <a:cs typeface="Times New Roman" panose="02020603050405020304" pitchFamily="18" charset="0"/>
              </a:rPr>
              <a:t> es la presión externa y </a:t>
            </a:r>
            <a:r>
              <a:rPr lang="es-ES" altLang="es-MX" sz="1500" i="1" u="none" dirty="0" err="1">
                <a:solidFill>
                  <a:srgbClr val="FF0000"/>
                </a:solidFill>
                <a:latin typeface="Times New Roman" panose="02020603050405020304" pitchFamily="18" charset="0"/>
                <a:cs typeface="Times New Roman" panose="02020603050405020304" pitchFamily="18" charset="0"/>
              </a:rPr>
              <a:t>dV</a:t>
            </a:r>
            <a:r>
              <a:rPr lang="es-ES" altLang="es-MX" sz="1500" i="1" u="none" dirty="0">
                <a:latin typeface="Times New Roman" panose="02020603050405020304" pitchFamily="18" charset="0"/>
                <a:cs typeface="Times New Roman" panose="02020603050405020304" pitchFamily="18" charset="0"/>
              </a:rPr>
              <a:t> es el cambio en el volumen del sistema, así tendremos que el cambio en la energía interna durante un proceso reversible en el sistema es </a:t>
            </a:r>
          </a:p>
          <a:p>
            <a:pPr eaLnBrk="1" hangingPunct="1">
              <a:spcBef>
                <a:spcPct val="0"/>
              </a:spcBef>
              <a:buFontTx/>
              <a:buNone/>
            </a:pPr>
            <a:endParaRPr lang="es-ES" altLang="es-MX" sz="1500" b="1" i="1" u="none" dirty="0">
              <a:latin typeface="Times New Roman" panose="02020603050405020304" pitchFamily="18" charset="0"/>
              <a:cs typeface="Times New Roman" panose="02020603050405020304" pitchFamily="18" charset="0"/>
            </a:endParaRPr>
          </a:p>
          <a:p>
            <a:pPr algn="ctr" eaLnBrk="1" hangingPunct="1">
              <a:spcBef>
                <a:spcPct val="0"/>
              </a:spcBef>
              <a:buFontTx/>
              <a:buNone/>
            </a:pPr>
            <a:r>
              <a:rPr lang="es-ES" altLang="es-MX" sz="1800" b="1" u="none" dirty="0" err="1">
                <a:latin typeface="Times New Roman" panose="02020603050405020304" pitchFamily="18" charset="0"/>
                <a:cs typeface="Times New Roman" panose="02020603050405020304" pitchFamily="18" charset="0"/>
              </a:rPr>
              <a:t>dE</a:t>
            </a:r>
            <a:r>
              <a:rPr lang="es-ES" altLang="es-MX" sz="1800" b="1" u="none" dirty="0">
                <a:latin typeface="Times New Roman" panose="02020603050405020304" pitchFamily="18" charset="0"/>
                <a:cs typeface="Times New Roman" panose="02020603050405020304" pitchFamily="18" charset="0"/>
              </a:rPr>
              <a:t>=</a:t>
            </a:r>
            <a:r>
              <a:rPr lang="es-ES" altLang="es-MX" sz="1800" b="1" u="none" dirty="0" err="1">
                <a:latin typeface="Times New Roman" panose="02020603050405020304" pitchFamily="18" charset="0"/>
                <a:cs typeface="Times New Roman" panose="02020603050405020304" pitchFamily="18" charset="0"/>
              </a:rPr>
              <a:t>dq</a:t>
            </a:r>
            <a:r>
              <a:rPr lang="es-ES" altLang="es-MX" sz="1800" b="1" u="none" dirty="0">
                <a:latin typeface="Times New Roman" panose="02020603050405020304" pitchFamily="18" charset="0"/>
                <a:cs typeface="Times New Roman" panose="02020603050405020304" pitchFamily="18" charset="0"/>
              </a:rPr>
              <a:t> – </a:t>
            </a:r>
            <a:r>
              <a:rPr lang="es-ES" altLang="es-MX" sz="1800" b="1" u="none" dirty="0" err="1">
                <a:latin typeface="Times New Roman" panose="02020603050405020304" pitchFamily="18" charset="0"/>
                <a:cs typeface="Times New Roman" panose="02020603050405020304" pitchFamily="18" charset="0"/>
              </a:rPr>
              <a:t>PdV</a:t>
            </a:r>
            <a:endParaRPr lang="es-ES" altLang="es-MX" sz="1800" b="1"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endParaRPr lang="es-ES" altLang="es-MX" sz="1500" b="1" i="1"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ES" altLang="es-MX" sz="1500" i="1" u="none" dirty="0">
                <a:latin typeface="Times New Roman" panose="02020603050405020304" pitchFamily="18" charset="0"/>
                <a:cs typeface="Times New Roman" panose="02020603050405020304" pitchFamily="18" charset="0"/>
              </a:rPr>
              <a:t>Esta ecuación nos permite predecir el cambio en la energía interna de un sistema durante un cambio en su estado, de un </a:t>
            </a:r>
            <a:r>
              <a:rPr lang="es-ES" altLang="es-MX" sz="1500" i="1" u="none" dirty="0">
                <a:solidFill>
                  <a:srgbClr val="FF0000"/>
                </a:solidFill>
                <a:latin typeface="Times New Roman" panose="02020603050405020304" pitchFamily="18" charset="0"/>
                <a:cs typeface="Times New Roman" panose="02020603050405020304" pitchFamily="18" charset="0"/>
              </a:rPr>
              <a:t>estado 1</a:t>
            </a:r>
            <a:r>
              <a:rPr lang="es-ES" altLang="es-MX" sz="1500" i="1" u="none" dirty="0">
                <a:latin typeface="Times New Roman" panose="02020603050405020304" pitchFamily="18" charset="0"/>
                <a:cs typeface="Times New Roman" panose="02020603050405020304" pitchFamily="18" charset="0"/>
              </a:rPr>
              <a:t> a un </a:t>
            </a:r>
            <a:r>
              <a:rPr lang="es-ES" altLang="es-MX" sz="1500" i="1" u="none" dirty="0">
                <a:solidFill>
                  <a:srgbClr val="FF0000"/>
                </a:solidFill>
                <a:latin typeface="Times New Roman" panose="02020603050405020304" pitchFamily="18" charset="0"/>
                <a:cs typeface="Times New Roman" panose="02020603050405020304" pitchFamily="18" charset="0"/>
              </a:rPr>
              <a:t>estado 2</a:t>
            </a:r>
            <a:r>
              <a:rPr lang="es-ES" altLang="es-MX" sz="1500" i="1" u="none" dirty="0">
                <a:latin typeface="Times New Roman" panose="02020603050405020304" pitchFamily="18" charset="0"/>
                <a:cs typeface="Times New Roman" panose="02020603050405020304" pitchFamily="18" charset="0"/>
              </a:rPr>
              <a:t> mediante la integración de la ecuación</a:t>
            </a: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p:txBody>
      </p:sp>
      <p:graphicFrame>
        <p:nvGraphicFramePr>
          <p:cNvPr id="114692" name="Object 8">
            <a:extLst>
              <a:ext uri="{FF2B5EF4-FFF2-40B4-BE49-F238E27FC236}">
                <a16:creationId xmlns:a16="http://schemas.microsoft.com/office/drawing/2014/main" id="{826FD5FE-F93F-43C2-AA1A-CB7EE43DBA40}"/>
              </a:ext>
            </a:extLst>
          </p:cNvPr>
          <p:cNvGraphicFramePr>
            <a:graphicFrameLocks noChangeAspect="1"/>
          </p:cNvGraphicFramePr>
          <p:nvPr>
            <p:extLst>
              <p:ext uri="{D42A27DB-BD31-4B8C-83A1-F6EECF244321}">
                <p14:modId xmlns:p14="http://schemas.microsoft.com/office/powerpoint/2010/main" val="1454525039"/>
              </p:ext>
            </p:extLst>
          </p:nvPr>
        </p:nvGraphicFramePr>
        <p:xfrm>
          <a:off x="2407417" y="4702658"/>
          <a:ext cx="7634288" cy="496888"/>
        </p:xfrm>
        <a:graphic>
          <a:graphicData uri="http://schemas.openxmlformats.org/presentationml/2006/ole">
            <mc:AlternateContent xmlns:mc="http://schemas.openxmlformats.org/markup-compatibility/2006">
              <mc:Choice xmlns:v="urn:schemas-microsoft-com:vml" Requires="v">
                <p:oleObj name="Ecuación" r:id="rId3" imgW="5067300" imgH="330200" progId="Equation.3">
                  <p:embed/>
                </p:oleObj>
              </mc:Choice>
              <mc:Fallback>
                <p:oleObj name="Ecuación" r:id="rId3" imgW="5067300" imgH="330200" progId="Equation.3">
                  <p:embed/>
                  <p:pic>
                    <p:nvPicPr>
                      <p:cNvPr id="114692" name="Object 8">
                        <a:extLst>
                          <a:ext uri="{FF2B5EF4-FFF2-40B4-BE49-F238E27FC236}">
                            <a16:creationId xmlns:a16="http://schemas.microsoft.com/office/drawing/2014/main" id="{826FD5FE-F93F-43C2-AA1A-CB7EE43DBA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7417" y="4702658"/>
                        <a:ext cx="7634288" cy="496888"/>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8" name="2 Conector recto de flecha">
            <a:extLst>
              <a:ext uri="{FF2B5EF4-FFF2-40B4-BE49-F238E27FC236}">
                <a16:creationId xmlns:a16="http://schemas.microsoft.com/office/drawing/2014/main" id="{C71963D2-0BA5-4AA5-B251-A949CB60EDA1}"/>
              </a:ext>
            </a:extLst>
          </p:cNvPr>
          <p:cNvCxnSpPr>
            <a:cxnSpLocks/>
          </p:cNvCxnSpPr>
          <p:nvPr/>
        </p:nvCxnSpPr>
        <p:spPr>
          <a:xfrm flipH="1">
            <a:off x="6728978" y="2373331"/>
            <a:ext cx="617045" cy="932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11697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5">
            <a:extLst>
              <a:ext uri="{FF2B5EF4-FFF2-40B4-BE49-F238E27FC236}">
                <a16:creationId xmlns:a16="http://schemas.microsoft.com/office/drawing/2014/main" id="{2B67DDD1-759A-4804-8CA1-F310CEC89CFC}"/>
              </a:ext>
            </a:extLst>
          </p:cNvPr>
          <p:cNvSpPr txBox="1">
            <a:spLocks noChangeArrowheads="1"/>
          </p:cNvSpPr>
          <p:nvPr/>
        </p:nvSpPr>
        <p:spPr bwMode="auto">
          <a:xfrm>
            <a:off x="2208213" y="265113"/>
            <a:ext cx="7696200" cy="800100"/>
          </a:xfrm>
          <a:prstGeom prst="rect">
            <a:avLst/>
          </a:prstGeom>
          <a:solidFill>
            <a:schemeClr val="bg1"/>
          </a:solidFill>
          <a:ln w="9525">
            <a:solidFill>
              <a:schemeClr val="accent2"/>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es-MX" sz="2200">
                <a:solidFill>
                  <a:schemeClr val="accent2"/>
                </a:solidFill>
                <a:latin typeface="Albertus Medium" pitchFamily="34" charset="0"/>
              </a:rPr>
              <a:t>Primera Ley de la Termodinámica</a:t>
            </a:r>
          </a:p>
          <a:p>
            <a:pPr algn="ctr" eaLnBrk="1" hangingPunct="1">
              <a:spcBef>
                <a:spcPct val="0"/>
              </a:spcBef>
              <a:buFontTx/>
              <a:buNone/>
            </a:pPr>
            <a:endParaRPr lang="es-ES" altLang="es-MX" sz="800" u="none">
              <a:solidFill>
                <a:schemeClr val="accent2"/>
              </a:solidFill>
              <a:latin typeface="Albertus Medium" pitchFamily="34" charset="0"/>
            </a:endParaRPr>
          </a:p>
          <a:p>
            <a:pPr algn="ctr" eaLnBrk="1" hangingPunct="1">
              <a:spcBef>
                <a:spcPct val="0"/>
              </a:spcBef>
              <a:buFontTx/>
              <a:buNone/>
            </a:pPr>
            <a:r>
              <a:rPr lang="es-ES" altLang="es-MX" sz="1600" u="none">
                <a:latin typeface="Albertus Medium" pitchFamily="34" charset="0"/>
              </a:rPr>
              <a:t>Ley de la conservación de la energía:  </a:t>
            </a:r>
            <a:r>
              <a:rPr lang="es-ES" altLang="es-MX" sz="1600" i="1">
                <a:solidFill>
                  <a:srgbClr val="FF0000"/>
                </a:solidFill>
                <a:latin typeface="Albertus Medium" pitchFamily="34" charset="0"/>
              </a:rPr>
              <a:t>La energía no se crea ni se destruye</a:t>
            </a:r>
          </a:p>
        </p:txBody>
      </p:sp>
      <p:graphicFrame>
        <p:nvGraphicFramePr>
          <p:cNvPr id="116739" name="1 Objeto">
            <a:extLst>
              <a:ext uri="{FF2B5EF4-FFF2-40B4-BE49-F238E27FC236}">
                <a16:creationId xmlns:a16="http://schemas.microsoft.com/office/drawing/2014/main" id="{6CDB3286-2E83-4342-B588-197F439BBE54}"/>
              </a:ext>
            </a:extLst>
          </p:cNvPr>
          <p:cNvGraphicFramePr>
            <a:graphicFrameLocks noChangeAspect="1"/>
          </p:cNvGraphicFramePr>
          <p:nvPr>
            <p:extLst>
              <p:ext uri="{D42A27DB-BD31-4B8C-83A1-F6EECF244321}">
                <p14:modId xmlns:p14="http://schemas.microsoft.com/office/powerpoint/2010/main" val="3510037595"/>
              </p:ext>
            </p:extLst>
          </p:nvPr>
        </p:nvGraphicFramePr>
        <p:xfrm>
          <a:off x="1871664" y="1336676"/>
          <a:ext cx="8762089" cy="536575"/>
        </p:xfrm>
        <a:graphic>
          <a:graphicData uri="http://schemas.openxmlformats.org/presentationml/2006/ole">
            <mc:AlternateContent xmlns:mc="http://schemas.openxmlformats.org/markup-compatibility/2006">
              <mc:Choice xmlns:v="urn:schemas-microsoft-com:vml" Requires="v">
                <p:oleObj name="Equation" r:id="rId3" imgW="5384800" imgH="330200" progId="Equation.DSMT4">
                  <p:embed/>
                </p:oleObj>
              </mc:Choice>
              <mc:Fallback>
                <p:oleObj name="Equation" r:id="rId3" imgW="5384800" imgH="330200" progId="Equation.DSMT4">
                  <p:embed/>
                  <p:pic>
                    <p:nvPicPr>
                      <p:cNvPr id="116739" name="1 Objeto">
                        <a:extLst>
                          <a:ext uri="{FF2B5EF4-FFF2-40B4-BE49-F238E27FC236}">
                            <a16:creationId xmlns:a16="http://schemas.microsoft.com/office/drawing/2014/main" id="{6CDB3286-2E83-4342-B588-197F439BBE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1664" y="1336676"/>
                        <a:ext cx="8762089" cy="536575"/>
                      </a:xfrm>
                      <a:prstGeom prst="rect">
                        <a:avLst/>
                      </a:prstGeom>
                      <a:solidFill>
                        <a:schemeClr val="bg1"/>
                      </a:solidFill>
                      <a:ln>
                        <a:solidFill>
                          <a:schemeClr val="tx1"/>
                        </a:solidFill>
                      </a:ln>
                    </p:spPr>
                  </p:pic>
                </p:oleObj>
              </mc:Fallback>
            </mc:AlternateContent>
          </a:graphicData>
        </a:graphic>
      </p:graphicFrame>
      <p:graphicFrame>
        <p:nvGraphicFramePr>
          <p:cNvPr id="116740" name="Objeto 1">
            <a:extLst>
              <a:ext uri="{FF2B5EF4-FFF2-40B4-BE49-F238E27FC236}">
                <a16:creationId xmlns:a16="http://schemas.microsoft.com/office/drawing/2014/main" id="{4093B568-9D0F-4935-B665-E0102DDA5877}"/>
              </a:ext>
            </a:extLst>
          </p:cNvPr>
          <p:cNvGraphicFramePr>
            <a:graphicFrameLocks noChangeAspect="1"/>
          </p:cNvGraphicFramePr>
          <p:nvPr/>
        </p:nvGraphicFramePr>
        <p:xfrm>
          <a:off x="335359" y="2144714"/>
          <a:ext cx="5472751" cy="4020590"/>
        </p:xfrm>
        <a:graphic>
          <a:graphicData uri="http://schemas.openxmlformats.org/presentationml/2006/ole">
            <mc:AlternateContent xmlns:mc="http://schemas.openxmlformats.org/markup-compatibility/2006">
              <mc:Choice xmlns:v="urn:schemas-microsoft-com:vml" Requires="v">
                <p:oleObj name="Equation" r:id="rId5" imgW="1485900" imgH="1092200" progId="Equation.DSMT4">
                  <p:embed/>
                </p:oleObj>
              </mc:Choice>
              <mc:Fallback>
                <p:oleObj name="Equation" r:id="rId5" imgW="1485900" imgH="1092200" progId="Equation.DSMT4">
                  <p:embed/>
                  <p:pic>
                    <p:nvPicPr>
                      <p:cNvPr id="116740" name="Objeto 1">
                        <a:extLst>
                          <a:ext uri="{FF2B5EF4-FFF2-40B4-BE49-F238E27FC236}">
                            <a16:creationId xmlns:a16="http://schemas.microsoft.com/office/drawing/2014/main" id="{4093B568-9D0F-4935-B665-E0102DDA58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359" y="2144714"/>
                        <a:ext cx="5472751" cy="4020590"/>
                      </a:xfrm>
                      <a:prstGeom prst="rect">
                        <a:avLst/>
                      </a:prstGeom>
                      <a:solidFill>
                        <a:srgbClr val="FFFFFF"/>
                      </a:solidFill>
                      <a:ln>
                        <a:solidFill>
                          <a:schemeClr val="tx1"/>
                        </a:solidFill>
                      </a:ln>
                    </p:spPr>
                  </p:pic>
                </p:oleObj>
              </mc:Fallback>
            </mc:AlternateContent>
          </a:graphicData>
        </a:graphic>
      </p:graphicFrame>
      <p:graphicFrame>
        <p:nvGraphicFramePr>
          <p:cNvPr id="116741" name="Objeto 2">
            <a:extLst>
              <a:ext uri="{FF2B5EF4-FFF2-40B4-BE49-F238E27FC236}">
                <a16:creationId xmlns:a16="http://schemas.microsoft.com/office/drawing/2014/main" id="{5DD1940D-59DE-4229-9CCA-F27016DCC25D}"/>
              </a:ext>
            </a:extLst>
          </p:cNvPr>
          <p:cNvGraphicFramePr>
            <a:graphicFrameLocks noChangeAspect="1"/>
          </p:cNvGraphicFramePr>
          <p:nvPr>
            <p:extLst>
              <p:ext uri="{D42A27DB-BD31-4B8C-83A1-F6EECF244321}">
                <p14:modId xmlns:p14="http://schemas.microsoft.com/office/powerpoint/2010/main" val="1772323299"/>
              </p:ext>
            </p:extLst>
          </p:nvPr>
        </p:nvGraphicFramePr>
        <p:xfrm>
          <a:off x="6087797" y="4916136"/>
          <a:ext cx="4924956" cy="1048102"/>
        </p:xfrm>
        <a:graphic>
          <a:graphicData uri="http://schemas.openxmlformats.org/presentationml/2006/ole">
            <mc:AlternateContent xmlns:mc="http://schemas.openxmlformats.org/markup-compatibility/2006">
              <mc:Choice xmlns:v="urn:schemas-microsoft-com:vml" Requires="v">
                <p:oleObj name="Equation" r:id="rId7" imgW="1549080" imgH="330120" progId="Equation.DSMT4">
                  <p:embed/>
                </p:oleObj>
              </mc:Choice>
              <mc:Fallback>
                <p:oleObj name="Equation" r:id="rId7" imgW="1549080" imgH="330120" progId="Equation.DSMT4">
                  <p:embed/>
                  <p:pic>
                    <p:nvPicPr>
                      <p:cNvPr id="116741" name="Objeto 2">
                        <a:extLst>
                          <a:ext uri="{FF2B5EF4-FFF2-40B4-BE49-F238E27FC236}">
                            <a16:creationId xmlns:a16="http://schemas.microsoft.com/office/drawing/2014/main" id="{5DD1940D-59DE-4229-9CCA-F27016DCC25D}"/>
                          </a:ext>
                        </a:extLst>
                      </p:cNvPr>
                      <p:cNvPicPr>
                        <a:picLocks noChangeAspect="1" noChangeArrowheads="1"/>
                      </p:cNvPicPr>
                      <p:nvPr/>
                    </p:nvPicPr>
                    <p:blipFill>
                      <a:blip r:embed="rId8"/>
                      <a:srcRect/>
                      <a:stretch>
                        <a:fillRect/>
                      </a:stretch>
                    </p:blipFill>
                    <p:spPr bwMode="auto">
                      <a:xfrm>
                        <a:off x="6087797" y="4916136"/>
                        <a:ext cx="4924956" cy="1048102"/>
                      </a:xfrm>
                      <a:prstGeom prst="rect">
                        <a:avLst/>
                      </a:prstGeom>
                      <a:solidFill>
                        <a:srgbClr val="FFFFFF"/>
                      </a:solidFill>
                      <a:ln w="9525">
                        <a:solidFill>
                          <a:schemeClr val="tx1"/>
                        </a:solidFill>
                        <a:miter lim="800000"/>
                        <a:headEnd/>
                        <a:tailEnd/>
                      </a:ln>
                    </p:spPr>
                  </p:pic>
                </p:oleObj>
              </mc:Fallback>
            </mc:AlternateContent>
          </a:graphicData>
        </a:graphic>
      </p:graphicFrame>
      <p:graphicFrame>
        <p:nvGraphicFramePr>
          <p:cNvPr id="2" name="Objeto 1">
            <a:extLst>
              <a:ext uri="{FF2B5EF4-FFF2-40B4-BE49-F238E27FC236}">
                <a16:creationId xmlns:a16="http://schemas.microsoft.com/office/drawing/2014/main" id="{FD0CB323-AFCA-4264-9D71-011448862909}"/>
              </a:ext>
            </a:extLst>
          </p:cNvPr>
          <p:cNvGraphicFramePr>
            <a:graphicFrameLocks noChangeAspect="1"/>
          </p:cNvGraphicFramePr>
          <p:nvPr>
            <p:extLst>
              <p:ext uri="{D42A27DB-BD31-4B8C-83A1-F6EECF244321}">
                <p14:modId xmlns:p14="http://schemas.microsoft.com/office/powerpoint/2010/main" val="3039293742"/>
              </p:ext>
            </p:extLst>
          </p:nvPr>
        </p:nvGraphicFramePr>
        <p:xfrm>
          <a:off x="6056313" y="2491862"/>
          <a:ext cx="4987925" cy="1287463"/>
        </p:xfrm>
        <a:graphic>
          <a:graphicData uri="http://schemas.openxmlformats.org/presentationml/2006/ole">
            <mc:AlternateContent xmlns:mc="http://schemas.openxmlformats.org/markup-compatibility/2006">
              <mc:Choice xmlns:v="urn:schemas-microsoft-com:vml" Requires="v">
                <p:oleObj name="Equation" r:id="rId9" imgW="1968480" imgH="507960" progId="Equation.DSMT4">
                  <p:embed/>
                </p:oleObj>
              </mc:Choice>
              <mc:Fallback>
                <p:oleObj name="Equation" r:id="rId9" imgW="1968480" imgH="507960" progId="Equation.DSMT4">
                  <p:embed/>
                  <p:pic>
                    <p:nvPicPr>
                      <p:cNvPr id="2" name="Objeto 1">
                        <a:extLst>
                          <a:ext uri="{FF2B5EF4-FFF2-40B4-BE49-F238E27FC236}">
                            <a16:creationId xmlns:a16="http://schemas.microsoft.com/office/drawing/2014/main" id="{FD0CB323-AFCA-4264-9D71-011448862909}"/>
                          </a:ext>
                        </a:extLst>
                      </p:cNvPr>
                      <p:cNvPicPr/>
                      <p:nvPr/>
                    </p:nvPicPr>
                    <p:blipFill>
                      <a:blip r:embed="rId10"/>
                      <a:stretch>
                        <a:fillRect/>
                      </a:stretch>
                    </p:blipFill>
                    <p:spPr>
                      <a:xfrm>
                        <a:off x="6056313" y="2491862"/>
                        <a:ext cx="4987925" cy="1287463"/>
                      </a:xfrm>
                      <a:prstGeom prst="rect">
                        <a:avLst/>
                      </a:prstGeom>
                      <a:solidFill>
                        <a:schemeClr val="bg1"/>
                      </a:solidFill>
                      <a:ln>
                        <a:solidFill>
                          <a:schemeClr val="tx1"/>
                        </a:solidFill>
                      </a:ln>
                    </p:spPr>
                  </p:pic>
                </p:oleObj>
              </mc:Fallback>
            </mc:AlternateContent>
          </a:graphicData>
        </a:graphic>
      </p:graphicFrame>
    </p:spTree>
    <p:extLst>
      <p:ext uri="{BB962C8B-B14F-4D97-AF65-F5344CB8AC3E}">
        <p14:creationId xmlns:p14="http://schemas.microsoft.com/office/powerpoint/2010/main" val="35097086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5">
            <a:extLst>
              <a:ext uri="{FF2B5EF4-FFF2-40B4-BE49-F238E27FC236}">
                <a16:creationId xmlns:a16="http://schemas.microsoft.com/office/drawing/2014/main" id="{0079BD34-8D2C-4ED3-B232-95F2EEB88C63}"/>
              </a:ext>
            </a:extLst>
          </p:cNvPr>
          <p:cNvSpPr txBox="1">
            <a:spLocks noChangeArrowheads="1"/>
          </p:cNvSpPr>
          <p:nvPr/>
        </p:nvSpPr>
        <p:spPr bwMode="auto">
          <a:xfrm>
            <a:off x="2031873" y="106845"/>
            <a:ext cx="7696200" cy="1047750"/>
          </a:xfrm>
          <a:prstGeom prst="rect">
            <a:avLst/>
          </a:prstGeom>
          <a:solidFill>
            <a:schemeClr val="bg1"/>
          </a:solidFill>
          <a:ln w="9525">
            <a:solidFill>
              <a:schemeClr val="accent2"/>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es-MX" sz="2200">
                <a:solidFill>
                  <a:schemeClr val="accent2"/>
                </a:solidFill>
                <a:latin typeface="Albertus Medium" pitchFamily="34" charset="0"/>
              </a:rPr>
              <a:t>Primera Ley de la Termodinámica</a:t>
            </a:r>
          </a:p>
          <a:p>
            <a:pPr algn="ctr" eaLnBrk="1" hangingPunct="1">
              <a:spcBef>
                <a:spcPct val="0"/>
              </a:spcBef>
              <a:buFontTx/>
              <a:buNone/>
            </a:pPr>
            <a:endParaRPr lang="es-ES" altLang="es-MX" sz="800" u="none">
              <a:solidFill>
                <a:schemeClr val="accent2"/>
              </a:solidFill>
              <a:latin typeface="Albertus Medium" pitchFamily="34" charset="0"/>
            </a:endParaRPr>
          </a:p>
          <a:p>
            <a:pPr algn="ctr" eaLnBrk="1" hangingPunct="1">
              <a:spcBef>
                <a:spcPct val="0"/>
              </a:spcBef>
              <a:buFontTx/>
              <a:buNone/>
            </a:pPr>
            <a:r>
              <a:rPr lang="es-ES" altLang="es-MX" sz="1600" u="none">
                <a:latin typeface="Albertus Medium" pitchFamily="34" charset="0"/>
              </a:rPr>
              <a:t>Ley de la conservación de la energía: </a:t>
            </a:r>
            <a:r>
              <a:rPr lang="es-ES" altLang="es-MX" sz="1600" b="1" u="none">
                <a:solidFill>
                  <a:srgbClr val="FF0000"/>
                </a:solidFill>
                <a:latin typeface="Albertus Medium" pitchFamily="34" charset="0"/>
              </a:rPr>
              <a:t>La energía no se crea ni se destruye</a:t>
            </a:r>
          </a:p>
          <a:p>
            <a:pPr algn="ctr" eaLnBrk="1" hangingPunct="1">
              <a:spcBef>
                <a:spcPct val="0"/>
              </a:spcBef>
              <a:buFontTx/>
              <a:buNone/>
            </a:pPr>
            <a:endParaRPr lang="es-ES" altLang="es-MX" sz="1600" u="none">
              <a:solidFill>
                <a:schemeClr val="accent2"/>
              </a:solidFill>
              <a:latin typeface="Tahoma" panose="020B0604030504040204" pitchFamily="34" charset="0"/>
            </a:endParaRPr>
          </a:p>
        </p:txBody>
      </p:sp>
      <p:sp>
        <p:nvSpPr>
          <p:cNvPr id="118787" name="Rectangle 9">
            <a:extLst>
              <a:ext uri="{FF2B5EF4-FFF2-40B4-BE49-F238E27FC236}">
                <a16:creationId xmlns:a16="http://schemas.microsoft.com/office/drawing/2014/main" id="{4BEE2855-4547-4D2F-A1E2-DE932284DB6D}"/>
              </a:ext>
            </a:extLst>
          </p:cNvPr>
          <p:cNvSpPr>
            <a:spLocks noChangeArrowheads="1"/>
          </p:cNvSpPr>
          <p:nvPr/>
        </p:nvSpPr>
        <p:spPr bwMode="auto">
          <a:xfrm>
            <a:off x="554804" y="1772816"/>
            <a:ext cx="10972800" cy="4832092"/>
          </a:xfrm>
          <a:prstGeom prst="rect">
            <a:avLst/>
          </a:prstGeom>
          <a:solidFill>
            <a:schemeClr val="bg1"/>
          </a:solidFill>
          <a:ln w="9525">
            <a:solidFill>
              <a:schemeClr val="accent2"/>
            </a:solidFill>
            <a:miter lim="800000"/>
            <a:headEnd/>
            <a:tailEnd/>
          </a:ln>
        </p:spPr>
        <p:txBody>
          <a:bodyPr wrap="square">
            <a:spAutoFit/>
          </a:bodyPr>
          <a:lstStyle>
            <a:lvl1pPr>
              <a:spcBef>
                <a:spcPct val="20000"/>
              </a:spcBef>
              <a:buChar char="•"/>
              <a:tabLst>
                <a:tab pos="1241425" algn="l"/>
              </a:tabLst>
              <a:defRPr sz="3200">
                <a:solidFill>
                  <a:schemeClr val="tx1"/>
                </a:solidFill>
                <a:latin typeface="Arial" panose="020B0604020202020204" pitchFamily="34" charset="0"/>
              </a:defRPr>
            </a:lvl1pPr>
            <a:lvl2pPr marL="742950" indent="-285750">
              <a:spcBef>
                <a:spcPct val="20000"/>
              </a:spcBef>
              <a:buChar char="–"/>
              <a:tabLst>
                <a:tab pos="1241425" algn="l"/>
              </a:tabLst>
              <a:defRPr sz="2800">
                <a:solidFill>
                  <a:schemeClr val="tx1"/>
                </a:solidFill>
                <a:latin typeface="Arial" panose="020B0604020202020204" pitchFamily="34" charset="0"/>
              </a:defRPr>
            </a:lvl2pPr>
            <a:lvl3pPr marL="1143000" indent="-228600">
              <a:spcBef>
                <a:spcPct val="20000"/>
              </a:spcBef>
              <a:buChar char="•"/>
              <a:tabLst>
                <a:tab pos="1241425" algn="l"/>
              </a:tabLst>
              <a:defRPr sz="2400">
                <a:solidFill>
                  <a:schemeClr val="tx1"/>
                </a:solidFill>
                <a:latin typeface="Arial" panose="020B0604020202020204" pitchFamily="34" charset="0"/>
              </a:defRPr>
            </a:lvl3pPr>
            <a:lvl4pPr marL="1600200" indent="-228600">
              <a:spcBef>
                <a:spcPct val="20000"/>
              </a:spcBef>
              <a:buChar char="–"/>
              <a:tabLst>
                <a:tab pos="1241425" algn="l"/>
              </a:tabLst>
              <a:defRPr sz="2000">
                <a:solidFill>
                  <a:schemeClr val="tx1"/>
                </a:solidFill>
                <a:latin typeface="Arial" panose="020B0604020202020204" pitchFamily="34" charset="0"/>
              </a:defRPr>
            </a:lvl4pPr>
            <a:lvl5pPr marL="2057400" indent="-228600">
              <a:spcBef>
                <a:spcPct val="20000"/>
              </a:spcBef>
              <a:buChar char="»"/>
              <a:tabLst>
                <a:tab pos="12414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12414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12414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12414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1241425" algn="l"/>
              </a:tabLst>
              <a:defRPr sz="2000">
                <a:solidFill>
                  <a:schemeClr val="tx1"/>
                </a:solidFill>
                <a:latin typeface="Arial" panose="020B0604020202020204" pitchFamily="34" charset="0"/>
              </a:defRPr>
            </a:lvl9pPr>
          </a:lstStyle>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r>
              <a:rPr lang="es-ES" altLang="es-MX" sz="1400" u="none" dirty="0">
                <a:latin typeface="Albertus Medium" pitchFamily="34" charset="0"/>
                <a:cs typeface="Arial" panose="020B0604020202020204" pitchFamily="34" charset="0"/>
              </a:rPr>
              <a:t>La anterior ecuación la podemos arreglar de la siguiente forma</a:t>
            </a: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r>
              <a:rPr lang="es-ES" altLang="es-MX" sz="1400" u="none" dirty="0">
                <a:latin typeface="Albertus Medium" pitchFamily="34" charset="0"/>
                <a:cs typeface="Arial" panose="020B0604020202020204" pitchFamily="34" charset="0"/>
              </a:rPr>
              <a:t>Lo cual nos lleva a definir un nuevo termino o variable,</a:t>
            </a:r>
            <a:r>
              <a:rPr lang="es-ES" altLang="es-MX" sz="1400" b="1" i="1" u="none" dirty="0">
                <a:latin typeface="Albertus Medium" pitchFamily="34" charset="0"/>
                <a:cs typeface="Arial" panose="020B0604020202020204" pitchFamily="34" charset="0"/>
              </a:rPr>
              <a:t>  </a:t>
            </a:r>
            <a:r>
              <a:rPr lang="es-ES" altLang="es-MX" sz="1400" b="1" i="1" dirty="0">
                <a:solidFill>
                  <a:srgbClr val="CC0000"/>
                </a:solidFill>
                <a:latin typeface="Albertus Medium" pitchFamily="34" charset="0"/>
                <a:cs typeface="Arial" panose="020B0604020202020204" pitchFamily="34" charset="0"/>
              </a:rPr>
              <a:t>ENTALPIA</a:t>
            </a: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r>
              <a:rPr lang="es-ES" altLang="es-MX" sz="1600" u="none" dirty="0">
                <a:latin typeface="Albertus Medium" pitchFamily="34" charset="0"/>
                <a:cs typeface="Arial" panose="020B0604020202020204" pitchFamily="34" charset="0"/>
              </a:rPr>
              <a:t>La entalpía es una función del estado del sistema, al igual que la energía interna (</a:t>
            </a:r>
            <a:r>
              <a:rPr lang="es-ES" altLang="es-MX" sz="1600" b="1" u="none" dirty="0">
                <a:latin typeface="Albertus Medium" pitchFamily="34" charset="0"/>
                <a:cs typeface="Arial" panose="020B0604020202020204" pitchFamily="34" charset="0"/>
              </a:rPr>
              <a:t>E</a:t>
            </a:r>
            <a:r>
              <a:rPr lang="es-ES" altLang="es-MX" sz="1600" u="none" dirty="0">
                <a:latin typeface="Albertus Medium" pitchFamily="34" charset="0"/>
                <a:cs typeface="Arial" panose="020B0604020202020204" pitchFamily="34" charset="0"/>
              </a:rPr>
              <a:t>). Por lo tanto la </a:t>
            </a:r>
            <a:r>
              <a:rPr lang="es-ES" altLang="es-MX" sz="1600" b="1" u="none" dirty="0">
                <a:latin typeface="Albertus Medium" pitchFamily="34" charset="0"/>
                <a:cs typeface="Arial" panose="020B0604020202020204" pitchFamily="34" charset="0"/>
              </a:rPr>
              <a:t>entalpí</a:t>
            </a:r>
            <a:r>
              <a:rPr lang="es-ES" altLang="es-MX" sz="1600" u="none" dirty="0">
                <a:latin typeface="Albertus Medium" pitchFamily="34" charset="0"/>
                <a:cs typeface="Arial" panose="020B0604020202020204" pitchFamily="34" charset="0"/>
              </a:rPr>
              <a:t>a se puede separar en entalpía de </a:t>
            </a:r>
            <a:r>
              <a:rPr lang="es-ES" altLang="es-MX" sz="1600" b="1" u="none" dirty="0">
                <a:latin typeface="Albertus Medium" pitchFamily="34" charset="0"/>
                <a:cs typeface="Arial" panose="020B0604020202020204" pitchFamily="34" charset="0"/>
              </a:rPr>
              <a:t>estado 1 </a:t>
            </a:r>
            <a:r>
              <a:rPr lang="es-ES" altLang="es-MX" sz="1600" u="none" dirty="0">
                <a:latin typeface="Albertus Medium" pitchFamily="34" charset="0"/>
                <a:cs typeface="Arial" panose="020B0604020202020204" pitchFamily="34" charset="0"/>
              </a:rPr>
              <a:t>y</a:t>
            </a:r>
            <a:r>
              <a:rPr lang="es-ES" altLang="es-MX" sz="1600" b="1" u="none" dirty="0">
                <a:latin typeface="Albertus Medium" pitchFamily="34" charset="0"/>
                <a:cs typeface="Arial" panose="020B0604020202020204" pitchFamily="34" charset="0"/>
              </a:rPr>
              <a:t> estado 2</a:t>
            </a: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r>
              <a:rPr lang="es-ES" altLang="es-MX" sz="1800" u="none" dirty="0">
                <a:latin typeface="Albertus Medium" pitchFamily="34" charset="0"/>
                <a:cs typeface="Arial" panose="020B0604020202020204" pitchFamily="34" charset="0"/>
              </a:rPr>
              <a:t>Si sustituimos las dos ecuaciones anteriores en, entonces tenemos:</a:t>
            </a: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endParaRPr lang="es-ES" altLang="es-MX" sz="1400" b="1" i="1" u="none" dirty="0">
              <a:latin typeface="Albertus Medium" pitchFamily="34" charset="0"/>
              <a:cs typeface="Arial" panose="020B0604020202020204" pitchFamily="34" charset="0"/>
            </a:endParaRPr>
          </a:p>
          <a:p>
            <a:pPr eaLnBrk="1" hangingPunct="1">
              <a:spcBef>
                <a:spcPct val="0"/>
              </a:spcBef>
              <a:buFontTx/>
              <a:buNone/>
            </a:pPr>
            <a:r>
              <a:rPr lang="es-ES" altLang="es-MX" sz="1600" b="1" i="1" u="none" dirty="0">
                <a:latin typeface="Times New Roman" panose="02020603050405020304" pitchFamily="18" charset="0"/>
                <a:cs typeface="Times New Roman" panose="02020603050405020304" pitchFamily="18" charset="0"/>
              </a:rPr>
              <a:t>En palabras tenemos que: El cambio en la entalpía de un sistema </a:t>
            </a:r>
            <a:r>
              <a:rPr lang="es-ES" altLang="es-MX" sz="1600" u="none" dirty="0">
                <a:latin typeface="Times New Roman" panose="02020603050405020304" pitchFamily="18" charset="0"/>
                <a:cs typeface="Times New Roman" panose="02020603050405020304" pitchFamily="18" charset="0"/>
              </a:rPr>
              <a:t>(</a:t>
            </a:r>
            <a:r>
              <a:rPr lang="el-GR" altLang="es-MX" sz="1600" b="1" u="none" dirty="0">
                <a:latin typeface="Times New Roman" panose="02020603050405020304" pitchFamily="18" charset="0"/>
                <a:cs typeface="Times New Roman" panose="02020603050405020304" pitchFamily="18" charset="0"/>
              </a:rPr>
              <a:t>Δ</a:t>
            </a:r>
            <a:r>
              <a:rPr lang="es-ES" altLang="es-MX" sz="1600" b="1" u="none" dirty="0">
                <a:latin typeface="Times New Roman" panose="02020603050405020304" pitchFamily="18" charset="0"/>
                <a:cs typeface="Times New Roman" panose="02020603050405020304" pitchFamily="18" charset="0"/>
              </a:rPr>
              <a:t>H</a:t>
            </a:r>
            <a:r>
              <a:rPr lang="es-ES" altLang="es-MX" sz="1600" u="none" dirty="0">
                <a:latin typeface="Times New Roman" panose="02020603050405020304" pitchFamily="18" charset="0"/>
                <a:cs typeface="Times New Roman" panose="02020603050405020304" pitchFamily="18" charset="0"/>
              </a:rPr>
              <a:t>) durante un </a:t>
            </a:r>
            <a:r>
              <a:rPr lang="es-ES" altLang="es-MX" sz="1600" b="1" u="none" dirty="0">
                <a:latin typeface="Times New Roman" panose="02020603050405020304" pitchFamily="18" charset="0"/>
                <a:cs typeface="Times New Roman" panose="02020603050405020304" pitchFamily="18" charset="0"/>
              </a:rPr>
              <a:t>cambio reversible en su estado a presión constante</a:t>
            </a:r>
            <a:r>
              <a:rPr lang="es-ES" altLang="es-MX" sz="1600" u="none" dirty="0">
                <a:latin typeface="Times New Roman" panose="02020603050405020304" pitchFamily="18" charset="0"/>
                <a:cs typeface="Times New Roman" panose="02020603050405020304" pitchFamily="18" charset="0"/>
              </a:rPr>
              <a:t> es igual al calor absorbido por el sistema durante ese cambio de estado. Este es un resultado muy importante y concreto, debido a que </a:t>
            </a:r>
            <a:r>
              <a:rPr lang="es-ES" altLang="es-MX" sz="1600" b="1" u="none" dirty="0" err="1">
                <a:latin typeface="Times New Roman" panose="02020603050405020304" pitchFamily="18" charset="0"/>
                <a:cs typeface="Times New Roman" panose="02020603050405020304" pitchFamily="18" charset="0"/>
              </a:rPr>
              <a:t>q</a:t>
            </a:r>
            <a:r>
              <a:rPr lang="es-ES" altLang="es-MX" sz="1600" b="1" u="none" baseline="-25000" dirty="0" err="1">
                <a:latin typeface="Times New Roman" panose="02020603050405020304" pitchFamily="18" charset="0"/>
                <a:cs typeface="Times New Roman" panose="02020603050405020304" pitchFamily="18" charset="0"/>
              </a:rPr>
              <a:t>p</a:t>
            </a:r>
            <a:r>
              <a:rPr lang="es-ES" altLang="es-MX" sz="1600" b="1" u="none" dirty="0">
                <a:latin typeface="Times New Roman" panose="02020603050405020304" pitchFamily="18" charset="0"/>
                <a:cs typeface="Times New Roman" panose="02020603050405020304" pitchFamily="18" charset="0"/>
              </a:rPr>
              <a:t> es cuantificable. Por ejemplo, con un  calorímetro.</a:t>
            </a:r>
            <a:endParaRPr lang="el-GR" altLang="es-MX" sz="1600" b="1" u="none" dirty="0">
              <a:latin typeface="Times New Roman" panose="02020603050405020304" pitchFamily="18" charset="0"/>
              <a:cs typeface="Times New Roman" panose="02020603050405020304" pitchFamily="18" charset="0"/>
            </a:endParaRPr>
          </a:p>
        </p:txBody>
      </p:sp>
      <p:graphicFrame>
        <p:nvGraphicFramePr>
          <p:cNvPr id="118788" name="Object 8">
            <a:extLst>
              <a:ext uri="{FF2B5EF4-FFF2-40B4-BE49-F238E27FC236}">
                <a16:creationId xmlns:a16="http://schemas.microsoft.com/office/drawing/2014/main" id="{0B9EC6B8-2D6A-4EFE-B0FD-EEFBC9AEF04F}"/>
              </a:ext>
            </a:extLst>
          </p:cNvPr>
          <p:cNvGraphicFramePr>
            <a:graphicFrameLocks noChangeAspect="1"/>
          </p:cNvGraphicFramePr>
          <p:nvPr/>
        </p:nvGraphicFramePr>
        <p:xfrm>
          <a:off x="3750692" y="2277641"/>
          <a:ext cx="3382963" cy="498475"/>
        </p:xfrm>
        <a:graphic>
          <a:graphicData uri="http://schemas.openxmlformats.org/presentationml/2006/ole">
            <mc:AlternateContent xmlns:mc="http://schemas.openxmlformats.org/markup-compatibility/2006">
              <mc:Choice xmlns:v="urn:schemas-microsoft-com:vml" Requires="v">
                <p:oleObj name="Equation" r:id="rId3" imgW="1205977" imgH="177723" progId="Equation.DSMT4">
                  <p:embed/>
                </p:oleObj>
              </mc:Choice>
              <mc:Fallback>
                <p:oleObj name="Equation" r:id="rId3" imgW="1205977" imgH="177723" progId="Equation.DSMT4">
                  <p:embed/>
                  <p:pic>
                    <p:nvPicPr>
                      <p:cNvPr id="118788" name="Object 8">
                        <a:extLst>
                          <a:ext uri="{FF2B5EF4-FFF2-40B4-BE49-F238E27FC236}">
                            <a16:creationId xmlns:a16="http://schemas.microsoft.com/office/drawing/2014/main" id="{0B9EC6B8-2D6A-4EFE-B0FD-EEFBC9AEF0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0692" y="2277641"/>
                        <a:ext cx="3382963"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8789" name="Object 5">
            <a:extLst>
              <a:ext uri="{FF2B5EF4-FFF2-40B4-BE49-F238E27FC236}">
                <a16:creationId xmlns:a16="http://schemas.microsoft.com/office/drawing/2014/main" id="{4A535A6B-552A-4A11-B6E3-E024B53B8D7C}"/>
              </a:ext>
            </a:extLst>
          </p:cNvPr>
          <p:cNvGraphicFramePr>
            <a:graphicFrameLocks noChangeAspect="1"/>
          </p:cNvGraphicFramePr>
          <p:nvPr/>
        </p:nvGraphicFramePr>
        <p:xfrm>
          <a:off x="8575105" y="2420516"/>
          <a:ext cx="1512887" cy="341313"/>
        </p:xfrm>
        <a:graphic>
          <a:graphicData uri="http://schemas.openxmlformats.org/presentationml/2006/ole">
            <mc:AlternateContent xmlns:mc="http://schemas.openxmlformats.org/markup-compatibility/2006">
              <mc:Choice xmlns:v="urn:schemas-microsoft-com:vml" Requires="v">
                <p:oleObj name="Ecuación" r:id="rId5" imgW="787058" imgH="177723" progId="Equation.3">
                  <p:embed/>
                </p:oleObj>
              </mc:Choice>
              <mc:Fallback>
                <p:oleObj name="Ecuación" r:id="rId5" imgW="787058" imgH="177723" progId="Equation.3">
                  <p:embed/>
                  <p:pic>
                    <p:nvPicPr>
                      <p:cNvPr id="118789" name="Object 5">
                        <a:extLst>
                          <a:ext uri="{FF2B5EF4-FFF2-40B4-BE49-F238E27FC236}">
                            <a16:creationId xmlns:a16="http://schemas.microsoft.com/office/drawing/2014/main" id="{4A535A6B-552A-4A11-B6E3-E024B53B8D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75105" y="2420516"/>
                        <a:ext cx="1512887"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0" name="Object 6">
            <a:extLst>
              <a:ext uri="{FF2B5EF4-FFF2-40B4-BE49-F238E27FC236}">
                <a16:creationId xmlns:a16="http://schemas.microsoft.com/office/drawing/2014/main" id="{911C81AD-C46B-4A1D-A0B5-8C41133CB8E5}"/>
              </a:ext>
            </a:extLst>
          </p:cNvPr>
          <p:cNvGraphicFramePr>
            <a:graphicFrameLocks noChangeAspect="1"/>
          </p:cNvGraphicFramePr>
          <p:nvPr>
            <p:extLst>
              <p:ext uri="{D42A27DB-BD31-4B8C-83A1-F6EECF244321}">
                <p14:modId xmlns:p14="http://schemas.microsoft.com/office/powerpoint/2010/main" val="4237496247"/>
              </p:ext>
            </p:extLst>
          </p:nvPr>
        </p:nvGraphicFramePr>
        <p:xfrm>
          <a:off x="3690938" y="3789363"/>
          <a:ext cx="3371850" cy="708025"/>
        </p:xfrm>
        <a:graphic>
          <a:graphicData uri="http://schemas.openxmlformats.org/presentationml/2006/ole">
            <mc:AlternateContent xmlns:mc="http://schemas.openxmlformats.org/markup-compatibility/2006">
              <mc:Choice xmlns:v="urn:schemas-microsoft-com:vml" Requires="v">
                <p:oleObj name="Equation" r:id="rId7" imgW="2171520" imgH="457200" progId="Equation.DSMT4">
                  <p:embed/>
                </p:oleObj>
              </mc:Choice>
              <mc:Fallback>
                <p:oleObj name="Equation" r:id="rId7" imgW="2171520" imgH="457200" progId="Equation.DSMT4">
                  <p:embed/>
                  <p:pic>
                    <p:nvPicPr>
                      <p:cNvPr id="118790" name="Object 6">
                        <a:extLst>
                          <a:ext uri="{FF2B5EF4-FFF2-40B4-BE49-F238E27FC236}">
                            <a16:creationId xmlns:a16="http://schemas.microsoft.com/office/drawing/2014/main" id="{911C81AD-C46B-4A1D-A0B5-8C41133CB8E5}"/>
                          </a:ext>
                        </a:extLst>
                      </p:cNvPr>
                      <p:cNvPicPr>
                        <a:picLocks noChangeAspect="1" noChangeArrowheads="1"/>
                      </p:cNvPicPr>
                      <p:nvPr/>
                    </p:nvPicPr>
                    <p:blipFill>
                      <a:blip r:embed="rId8"/>
                      <a:srcRect/>
                      <a:stretch>
                        <a:fillRect/>
                      </a:stretch>
                    </p:blipFill>
                    <p:spPr bwMode="auto">
                      <a:xfrm>
                        <a:off x="3690938" y="3789363"/>
                        <a:ext cx="337185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8791" name="Line 7">
            <a:extLst>
              <a:ext uri="{FF2B5EF4-FFF2-40B4-BE49-F238E27FC236}">
                <a16:creationId xmlns:a16="http://schemas.microsoft.com/office/drawing/2014/main" id="{74E1C3D1-3B2A-4F8C-ACE0-B3017C9CBB0F}"/>
              </a:ext>
            </a:extLst>
          </p:cNvPr>
          <p:cNvSpPr>
            <a:spLocks noChangeShapeType="1"/>
          </p:cNvSpPr>
          <p:nvPr/>
        </p:nvSpPr>
        <p:spPr bwMode="auto">
          <a:xfrm>
            <a:off x="4439816" y="2564905"/>
            <a:ext cx="1305001" cy="1669166"/>
          </a:xfrm>
          <a:prstGeom prst="line">
            <a:avLst/>
          </a:prstGeom>
          <a:noFill/>
          <a:ln w="28575">
            <a:solidFill>
              <a:srgbClr val="CC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aphicFrame>
        <p:nvGraphicFramePr>
          <p:cNvPr id="118792" name="Object 5">
            <a:extLst>
              <a:ext uri="{FF2B5EF4-FFF2-40B4-BE49-F238E27FC236}">
                <a16:creationId xmlns:a16="http://schemas.microsoft.com/office/drawing/2014/main" id="{AEBE5996-245D-4768-9619-6F54E360ADA5}"/>
              </a:ext>
            </a:extLst>
          </p:cNvPr>
          <p:cNvGraphicFramePr>
            <a:graphicFrameLocks noChangeAspect="1"/>
          </p:cNvGraphicFramePr>
          <p:nvPr/>
        </p:nvGraphicFramePr>
        <p:xfrm>
          <a:off x="4111054" y="5157365"/>
          <a:ext cx="4895850" cy="425450"/>
        </p:xfrm>
        <a:graphic>
          <a:graphicData uri="http://schemas.openxmlformats.org/presentationml/2006/ole">
            <mc:AlternateContent xmlns:mc="http://schemas.openxmlformats.org/markup-compatibility/2006">
              <mc:Choice xmlns:v="urn:schemas-microsoft-com:vml" Requires="v">
                <p:oleObj name="Ecuación" r:id="rId9" imgW="2781300" imgH="241300" progId="Equation.3">
                  <p:embed/>
                </p:oleObj>
              </mc:Choice>
              <mc:Fallback>
                <p:oleObj name="Ecuación" r:id="rId9" imgW="2781300" imgH="241300" progId="Equation.3">
                  <p:embed/>
                  <p:pic>
                    <p:nvPicPr>
                      <p:cNvPr id="118792" name="Object 5">
                        <a:extLst>
                          <a:ext uri="{FF2B5EF4-FFF2-40B4-BE49-F238E27FC236}">
                            <a16:creationId xmlns:a16="http://schemas.microsoft.com/office/drawing/2014/main" id="{AEBE5996-245D-4768-9619-6F54E360ADA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11054" y="5157365"/>
                        <a:ext cx="4895850" cy="42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3" name="1 Objeto">
            <a:extLst>
              <a:ext uri="{FF2B5EF4-FFF2-40B4-BE49-F238E27FC236}">
                <a16:creationId xmlns:a16="http://schemas.microsoft.com/office/drawing/2014/main" id="{299A9A9A-B7F1-4993-94CC-17820D849F1F}"/>
              </a:ext>
            </a:extLst>
          </p:cNvPr>
          <p:cNvGraphicFramePr>
            <a:graphicFrameLocks noChangeAspect="1"/>
          </p:cNvGraphicFramePr>
          <p:nvPr>
            <p:extLst>
              <p:ext uri="{D42A27DB-BD31-4B8C-83A1-F6EECF244321}">
                <p14:modId xmlns:p14="http://schemas.microsoft.com/office/powerpoint/2010/main" val="3500841438"/>
              </p:ext>
            </p:extLst>
          </p:nvPr>
        </p:nvGraphicFramePr>
        <p:xfrm>
          <a:off x="2279302" y="1245765"/>
          <a:ext cx="7345363" cy="466725"/>
        </p:xfrm>
        <a:graphic>
          <a:graphicData uri="http://schemas.openxmlformats.org/presentationml/2006/ole">
            <mc:AlternateContent xmlns:mc="http://schemas.openxmlformats.org/markup-compatibility/2006">
              <mc:Choice xmlns:v="urn:schemas-microsoft-com:vml" Requires="v">
                <p:oleObj name="Equation" r:id="rId11" imgW="5435600" imgH="330200" progId="Equation.DSMT4">
                  <p:embed/>
                </p:oleObj>
              </mc:Choice>
              <mc:Fallback>
                <p:oleObj name="Equation" r:id="rId11" imgW="5435600" imgH="330200" progId="Equation.DSMT4">
                  <p:embed/>
                  <p:pic>
                    <p:nvPicPr>
                      <p:cNvPr id="118793" name="1 Objeto">
                        <a:extLst>
                          <a:ext uri="{FF2B5EF4-FFF2-40B4-BE49-F238E27FC236}">
                            <a16:creationId xmlns:a16="http://schemas.microsoft.com/office/drawing/2014/main" id="{299A9A9A-B7F1-4993-94CC-17820D849F1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9302" y="1245765"/>
                        <a:ext cx="7345363" cy="466725"/>
                      </a:xfrm>
                      <a:prstGeom prst="rect">
                        <a:avLst/>
                      </a:prstGeom>
                      <a:solidFill>
                        <a:schemeClr val="bg1"/>
                      </a:solidFill>
                      <a:ln>
                        <a:solidFill>
                          <a:schemeClr val="tx1"/>
                        </a:solidFill>
                      </a:ln>
                    </p:spPr>
                  </p:pic>
                </p:oleObj>
              </mc:Fallback>
            </mc:AlternateContent>
          </a:graphicData>
        </a:graphic>
      </p:graphicFrame>
      <p:sp>
        <p:nvSpPr>
          <p:cNvPr id="118794" name="Line 7">
            <a:extLst>
              <a:ext uri="{FF2B5EF4-FFF2-40B4-BE49-F238E27FC236}">
                <a16:creationId xmlns:a16="http://schemas.microsoft.com/office/drawing/2014/main" id="{EAB95087-6E14-4D3A-8236-BAACC5C195B5}"/>
              </a:ext>
            </a:extLst>
          </p:cNvPr>
          <p:cNvSpPr>
            <a:spLocks noChangeShapeType="1"/>
          </p:cNvSpPr>
          <p:nvPr/>
        </p:nvSpPr>
        <p:spPr bwMode="auto">
          <a:xfrm flipH="1">
            <a:off x="5655364" y="2636912"/>
            <a:ext cx="224609" cy="1152451"/>
          </a:xfrm>
          <a:prstGeom prst="line">
            <a:avLst/>
          </a:prstGeom>
          <a:noFill/>
          <a:ln w="28575">
            <a:solidFill>
              <a:srgbClr val="CC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cxnSp>
        <p:nvCxnSpPr>
          <p:cNvPr id="3" name="Conector recto de flecha 2">
            <a:extLst>
              <a:ext uri="{FF2B5EF4-FFF2-40B4-BE49-F238E27FC236}">
                <a16:creationId xmlns:a16="http://schemas.microsoft.com/office/drawing/2014/main" id="{01419D50-63E9-4A22-9BEB-2F6F923445BD}"/>
              </a:ext>
            </a:extLst>
          </p:cNvPr>
          <p:cNvCxnSpPr>
            <a:cxnSpLocks/>
          </p:cNvCxnSpPr>
          <p:nvPr/>
        </p:nvCxnSpPr>
        <p:spPr>
          <a:xfrm>
            <a:off x="4943872" y="4005064"/>
            <a:ext cx="1008112" cy="12241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11595E1B-DE31-4AC2-A108-E999B2B0AE93}"/>
              </a:ext>
            </a:extLst>
          </p:cNvPr>
          <p:cNvCxnSpPr>
            <a:cxnSpLocks/>
          </p:cNvCxnSpPr>
          <p:nvPr/>
        </p:nvCxnSpPr>
        <p:spPr>
          <a:xfrm flipH="1">
            <a:off x="4655840" y="4365104"/>
            <a:ext cx="144016" cy="8640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02964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5">
            <a:extLst>
              <a:ext uri="{FF2B5EF4-FFF2-40B4-BE49-F238E27FC236}">
                <a16:creationId xmlns:a16="http://schemas.microsoft.com/office/drawing/2014/main" id="{41E7FAAC-1FCA-4E0A-9174-486171440960}"/>
              </a:ext>
            </a:extLst>
          </p:cNvPr>
          <p:cNvSpPr>
            <a:spLocks noChangeArrowheads="1"/>
          </p:cNvSpPr>
          <p:nvPr/>
        </p:nvSpPr>
        <p:spPr bwMode="auto">
          <a:xfrm>
            <a:off x="3560379" y="722388"/>
            <a:ext cx="8177212" cy="2678112"/>
          </a:xfrm>
          <a:prstGeom prst="rect">
            <a:avLst/>
          </a:prstGeom>
          <a:solidFill>
            <a:schemeClr val="bg1"/>
          </a:solidFill>
          <a:ln w="9525">
            <a:solidFill>
              <a:srgbClr val="0070C0"/>
            </a:solidFill>
            <a:miter lim="800000"/>
            <a:headEnd/>
            <a:tailEnd/>
          </a:ln>
        </p:spPr>
        <p:txBody>
          <a:bodyPr>
            <a:spAutoFit/>
          </a:bodyPr>
          <a:lstStyle>
            <a:lvl1pPr>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3200">
                <a:solidFill>
                  <a:schemeClr val="tx1"/>
                </a:solidFill>
                <a:latin typeface="Arial" panose="020B0604020202020204" pitchFamily="34" charset="0"/>
              </a:defRPr>
            </a:lvl1pPr>
            <a:lvl2pPr marL="742950" indent="-28575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800">
                <a:solidFill>
                  <a:schemeClr val="tx1"/>
                </a:solidFill>
                <a:latin typeface="Arial" panose="020B0604020202020204" pitchFamily="34" charset="0"/>
              </a:defRPr>
            </a:lvl2pPr>
            <a:lvl3pPr marL="1143000" indent="-22860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400">
                <a:solidFill>
                  <a:schemeClr val="tx1"/>
                </a:solidFill>
                <a:latin typeface="Arial" panose="020B0604020202020204" pitchFamily="34" charset="0"/>
              </a:defRPr>
            </a:lvl3pPr>
            <a:lvl4pPr marL="1600200" indent="-22860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4pPr>
            <a:lvl5pPr marL="2057400" indent="-22860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9pPr>
          </a:lstStyle>
          <a:p>
            <a:pPr eaLnBrk="1" hangingPunct="1">
              <a:spcBef>
                <a:spcPct val="0"/>
              </a:spcBef>
              <a:buFontTx/>
              <a:buNone/>
            </a:pPr>
            <a:r>
              <a:rPr lang="es-VE" altLang="es-MX" sz="1600" u="none">
                <a:cs typeface="Times New Roman" panose="02020603050405020304" pitchFamily="18" charset="0"/>
              </a:rPr>
              <a:t>Se determina experimentalmente en un calorímetro para cada sustancia. Generalmente se reporta a </a:t>
            </a:r>
            <a:r>
              <a:rPr lang="es-VE" altLang="es-MX" sz="1600" b="1" u="none">
                <a:cs typeface="Times New Roman" panose="02020603050405020304" pitchFamily="18" charset="0"/>
              </a:rPr>
              <a:t>condiciones estándar</a:t>
            </a:r>
            <a:r>
              <a:rPr lang="es-VE" altLang="es-MX" sz="1600" u="none">
                <a:cs typeface="Times New Roman" panose="02020603050405020304" pitchFamily="18" charset="0"/>
              </a:rPr>
              <a:t> de  </a:t>
            </a:r>
            <a:r>
              <a:rPr lang="es-VE" altLang="es-MX" sz="1600" b="1">
                <a:solidFill>
                  <a:srgbClr val="FF0000"/>
                </a:solidFill>
                <a:cs typeface="Times New Roman" panose="02020603050405020304" pitchFamily="18" charset="0"/>
              </a:rPr>
              <a:t>298.16 K (25ºC) y 1 bar</a:t>
            </a:r>
            <a:r>
              <a:rPr lang="es-VE" altLang="es-MX" sz="1600" u="none">
                <a:cs typeface="Times New Roman" panose="02020603050405020304" pitchFamily="18" charset="0"/>
              </a:rPr>
              <a:t>. </a:t>
            </a:r>
          </a:p>
          <a:p>
            <a:pPr eaLnBrk="1" hangingPunct="1">
              <a:spcBef>
                <a:spcPct val="0"/>
              </a:spcBef>
              <a:buFontTx/>
              <a:buNone/>
            </a:pPr>
            <a:r>
              <a:rPr lang="es-VE" altLang="es-MX" sz="1600" u="none">
                <a:cs typeface="Times New Roman" panose="02020603050405020304" pitchFamily="18" charset="0"/>
              </a:rPr>
              <a:t>El signo “º” indica que se trata de una sustancia pura a condiciones estandar. </a:t>
            </a:r>
          </a:p>
          <a:p>
            <a:pPr eaLnBrk="1" hangingPunct="1">
              <a:spcBef>
                <a:spcPct val="0"/>
              </a:spcBef>
              <a:buFontTx/>
              <a:buNone/>
            </a:pPr>
            <a:endParaRPr lang="es-VE" altLang="es-MX" sz="1600" u="none">
              <a:cs typeface="Times New Roman" panose="02020603050405020304" pitchFamily="18" charset="0"/>
            </a:endParaRPr>
          </a:p>
          <a:p>
            <a:pPr algn="ctr" eaLnBrk="1" hangingPunct="1">
              <a:spcBef>
                <a:spcPct val="0"/>
              </a:spcBef>
              <a:buFontTx/>
              <a:buNone/>
            </a:pPr>
            <a:r>
              <a:rPr lang="es-VE" altLang="es-MX" sz="1600" b="1" u="none">
                <a:cs typeface="Times New Roman" panose="02020603050405020304" pitchFamily="18" charset="0"/>
              </a:rPr>
              <a:t>CaSO</a:t>
            </a:r>
            <a:r>
              <a:rPr lang="es-VE" altLang="es-MX" sz="1600" b="1" u="none" baseline="-15000">
                <a:cs typeface="Times New Roman" panose="02020603050405020304" pitchFamily="18" charset="0"/>
              </a:rPr>
              <a:t>4 </a:t>
            </a:r>
            <a:r>
              <a:rPr lang="es-VE" altLang="es-MX" sz="1600" b="1" u="none">
                <a:cs typeface="Times New Roman" panose="02020603050405020304" pitchFamily="18" charset="0"/>
              </a:rPr>
              <a:t>(</a:t>
            </a:r>
            <a:r>
              <a:rPr lang="es-VE" altLang="es-MX" sz="1600" b="1" i="1" u="none">
                <a:cs typeface="Times New Roman" panose="02020603050405020304" pitchFamily="18" charset="0"/>
              </a:rPr>
              <a:t>s</a:t>
            </a:r>
            <a:r>
              <a:rPr lang="es-VE" altLang="es-MX" sz="1600" b="1" u="none">
                <a:cs typeface="Times New Roman" panose="02020603050405020304" pitchFamily="18" charset="0"/>
              </a:rPr>
              <a:t>)  +  2H</a:t>
            </a:r>
            <a:r>
              <a:rPr lang="es-VE" altLang="es-MX" sz="1600" b="1" u="none" baseline="-15000">
                <a:cs typeface="Times New Roman" panose="02020603050405020304" pitchFamily="18" charset="0"/>
              </a:rPr>
              <a:t>2</a:t>
            </a:r>
            <a:r>
              <a:rPr lang="es-VE" altLang="es-MX" sz="1600" b="1" u="none">
                <a:cs typeface="Times New Roman" panose="02020603050405020304" pitchFamily="18" charset="0"/>
              </a:rPr>
              <a:t>O (</a:t>
            </a:r>
            <a:r>
              <a:rPr lang="es-VE" altLang="es-MX" sz="1600" b="1" i="1" u="none">
                <a:cs typeface="Times New Roman" panose="02020603050405020304" pitchFamily="18" charset="0"/>
              </a:rPr>
              <a:t>l</a:t>
            </a:r>
            <a:r>
              <a:rPr lang="es-VE" altLang="es-MX" sz="1600" b="1" u="none">
                <a:cs typeface="Times New Roman" panose="02020603050405020304" pitchFamily="18" charset="0"/>
              </a:rPr>
              <a:t>)  </a:t>
            </a:r>
            <a:r>
              <a:rPr lang="es-VE" altLang="es-MX" sz="1600" b="1" u="none">
                <a:cs typeface="Times New Roman" panose="02020603050405020304" pitchFamily="18" charset="0"/>
                <a:sym typeface="Wingdings" panose="05000000000000000000" pitchFamily="2" charset="2"/>
              </a:rPr>
              <a:t>  </a:t>
            </a:r>
            <a:r>
              <a:rPr lang="es-VE" altLang="es-MX" sz="1600" b="1" u="none">
                <a:cs typeface="Times New Roman" panose="02020603050405020304" pitchFamily="18" charset="0"/>
              </a:rPr>
              <a:t>CaSO</a:t>
            </a:r>
            <a:r>
              <a:rPr lang="es-VE" altLang="es-MX" sz="1600" b="1" u="none" baseline="-15000">
                <a:cs typeface="Times New Roman" panose="02020603050405020304" pitchFamily="18" charset="0"/>
              </a:rPr>
              <a:t>4 </a:t>
            </a:r>
            <a:r>
              <a:rPr lang="es-VE" altLang="es-MX" sz="1600" b="1" u="none" baseline="30000">
                <a:cs typeface="Times New Roman" panose="02020603050405020304" pitchFamily="18" charset="0"/>
              </a:rPr>
              <a:t>.</a:t>
            </a:r>
            <a:r>
              <a:rPr lang="es-VE" altLang="es-MX" sz="1600" b="1" u="none" baseline="-25000">
                <a:cs typeface="Times New Roman" panose="02020603050405020304" pitchFamily="18" charset="0"/>
              </a:rPr>
              <a:t> </a:t>
            </a:r>
            <a:r>
              <a:rPr lang="es-VE" altLang="es-MX" sz="1600" b="1" u="none">
                <a:cs typeface="Times New Roman" panose="02020603050405020304" pitchFamily="18" charset="0"/>
              </a:rPr>
              <a:t>2H</a:t>
            </a:r>
            <a:r>
              <a:rPr lang="es-VE" altLang="es-MX" sz="1600" b="1" u="none" baseline="-15000">
                <a:cs typeface="Times New Roman" panose="02020603050405020304" pitchFamily="18" charset="0"/>
              </a:rPr>
              <a:t>2</a:t>
            </a:r>
            <a:r>
              <a:rPr lang="es-VE" altLang="es-MX" sz="1600" b="1" u="none">
                <a:cs typeface="Times New Roman" panose="02020603050405020304" pitchFamily="18" charset="0"/>
              </a:rPr>
              <a:t>O (</a:t>
            </a:r>
            <a:r>
              <a:rPr lang="es-VE" altLang="es-MX" sz="1600" b="1" i="1" u="none">
                <a:cs typeface="Times New Roman" panose="02020603050405020304" pitchFamily="18" charset="0"/>
              </a:rPr>
              <a:t>s</a:t>
            </a:r>
            <a:r>
              <a:rPr lang="es-VE" altLang="es-MX" sz="1600" b="1" u="none">
                <a:cs typeface="Times New Roman" panose="02020603050405020304" pitchFamily="18" charset="0"/>
              </a:rPr>
              <a:t>) </a:t>
            </a:r>
            <a:endParaRPr lang="es-VE" altLang="es-MX" sz="1600" b="1" u="none" baseline="30000">
              <a:cs typeface="Times New Roman" panose="02020603050405020304" pitchFamily="18" charset="0"/>
            </a:endParaRPr>
          </a:p>
          <a:p>
            <a:pPr eaLnBrk="1" hangingPunct="1">
              <a:spcBef>
                <a:spcPct val="0"/>
              </a:spcBef>
              <a:buFontTx/>
              <a:buNone/>
            </a:pPr>
            <a:r>
              <a:rPr lang="es-ES" altLang="es-MX" sz="1600" u="none">
                <a:cs typeface="Times New Roman" panose="02020603050405020304" pitchFamily="18" charset="0"/>
              </a:rPr>
              <a:t>			   </a:t>
            </a:r>
            <a:r>
              <a:rPr lang="es-ES" altLang="es-MX" sz="1400" b="1" i="1" u="none">
                <a:solidFill>
                  <a:schemeClr val="accent2"/>
                </a:solidFill>
                <a:cs typeface="Times New Roman" panose="02020603050405020304" pitchFamily="18" charset="0"/>
              </a:rPr>
              <a:t>anhidrita</a:t>
            </a:r>
            <a:r>
              <a:rPr lang="es-ES" altLang="es-MX" sz="1600" b="1" u="none">
                <a:solidFill>
                  <a:schemeClr val="accent2"/>
                </a:solidFill>
                <a:cs typeface="Times New Roman" panose="02020603050405020304" pitchFamily="18" charset="0"/>
              </a:rPr>
              <a:t>		   </a:t>
            </a:r>
            <a:r>
              <a:rPr lang="es-ES" altLang="es-MX" sz="1400" b="1" i="1" u="none">
                <a:solidFill>
                  <a:schemeClr val="accent2"/>
                </a:solidFill>
                <a:cs typeface="Times New Roman" panose="02020603050405020304" pitchFamily="18" charset="0"/>
              </a:rPr>
              <a:t>agua		        yeso</a:t>
            </a:r>
          </a:p>
          <a:p>
            <a:pPr eaLnBrk="1" hangingPunct="1">
              <a:spcBef>
                <a:spcPct val="0"/>
              </a:spcBef>
              <a:buFontTx/>
              <a:buNone/>
            </a:pPr>
            <a:endParaRPr lang="es-ES" altLang="es-MX" sz="800" i="1" u="none">
              <a:solidFill>
                <a:schemeClr val="accent2"/>
              </a:solidFill>
              <a:cs typeface="Times New Roman" panose="02020603050405020304" pitchFamily="18" charset="0"/>
            </a:endParaRPr>
          </a:p>
          <a:p>
            <a:pPr eaLnBrk="1" hangingPunct="1">
              <a:spcBef>
                <a:spcPct val="0"/>
              </a:spcBef>
              <a:buFontTx/>
              <a:buNone/>
            </a:pPr>
            <a:r>
              <a:rPr lang="es-ES" altLang="es-MX" sz="1600" u="none">
                <a:cs typeface="Times New Roman" panose="02020603050405020304" pitchFamily="18" charset="0"/>
              </a:rPr>
              <a:t>										</a:t>
            </a:r>
            <a:r>
              <a:rPr lang="es-VE" altLang="es-MX" sz="1600" u="none">
                <a:latin typeface="Symbol" panose="05050102010706020507" pitchFamily="18" charset="2"/>
                <a:cs typeface="Times New Roman" panose="02020603050405020304" pitchFamily="18" charset="0"/>
              </a:rPr>
              <a:t>D</a:t>
            </a:r>
            <a:r>
              <a:rPr lang="es-VE" altLang="es-MX" sz="1600" u="none">
                <a:latin typeface="Times New Roman" panose="02020603050405020304" pitchFamily="18" charset="0"/>
                <a:cs typeface="Times New Roman" panose="02020603050405020304" pitchFamily="18" charset="0"/>
              </a:rPr>
              <a:t>Hº</a:t>
            </a:r>
            <a:r>
              <a:rPr lang="es-VE" altLang="es-MX" sz="1400" i="1" u="none">
                <a:latin typeface="Times New Roman" panose="02020603050405020304" pitchFamily="18" charset="0"/>
                <a:cs typeface="Times New Roman" panose="02020603050405020304" pitchFamily="18" charset="0"/>
              </a:rPr>
              <a:t>f  </a:t>
            </a:r>
            <a:r>
              <a:rPr lang="es-VE" altLang="es-MX" sz="1400" u="none">
                <a:cs typeface="Times New Roman" panose="02020603050405020304" pitchFamily="18" charset="0"/>
              </a:rPr>
              <a:t>(</a:t>
            </a:r>
            <a:r>
              <a:rPr lang="es-VE" altLang="es-MX" sz="1600" b="1" u="none">
                <a:cs typeface="Times New Roman" panose="02020603050405020304" pitchFamily="18" charset="0"/>
              </a:rPr>
              <a:t>kJ</a:t>
            </a:r>
            <a:r>
              <a:rPr lang="es-VE" altLang="es-MX" sz="1600" u="none">
                <a:cs typeface="Times New Roman" panose="02020603050405020304" pitchFamily="18" charset="0"/>
              </a:rPr>
              <a:t>)</a:t>
            </a:r>
            <a:endParaRPr lang="es-ES" altLang="es-MX" sz="1600" u="none">
              <a:cs typeface="Times New Roman" panose="02020603050405020304" pitchFamily="18" charset="0"/>
            </a:endParaRPr>
          </a:p>
          <a:p>
            <a:pPr eaLnBrk="1" hangingPunct="1">
              <a:spcBef>
                <a:spcPct val="0"/>
              </a:spcBef>
              <a:buFontTx/>
              <a:buNone/>
            </a:pPr>
            <a:r>
              <a:rPr lang="es-VE" altLang="es-MX" sz="1600" u="none">
                <a:cs typeface="Times New Roman" panose="02020603050405020304" pitchFamily="18" charset="0"/>
              </a:rPr>
              <a:t>	Ca (</a:t>
            </a:r>
            <a:r>
              <a:rPr lang="es-VE" altLang="es-MX" sz="1600" i="1" u="none">
                <a:cs typeface="Times New Roman" panose="02020603050405020304" pitchFamily="18" charset="0"/>
              </a:rPr>
              <a:t>s</a:t>
            </a:r>
            <a:r>
              <a:rPr lang="es-VE" altLang="es-MX" sz="1600" u="none">
                <a:cs typeface="Times New Roman" panose="02020603050405020304" pitchFamily="18" charset="0"/>
              </a:rPr>
              <a:t>) + S (</a:t>
            </a:r>
            <a:r>
              <a:rPr lang="es-VE" altLang="es-MX" sz="1600" i="1" u="none">
                <a:cs typeface="Times New Roman" panose="02020603050405020304" pitchFamily="18" charset="0"/>
              </a:rPr>
              <a:t>s</a:t>
            </a:r>
            <a:r>
              <a:rPr lang="es-VE" altLang="es-MX" sz="1600" u="none">
                <a:cs typeface="Times New Roman" panose="02020603050405020304" pitchFamily="18" charset="0"/>
              </a:rPr>
              <a:t>) + 2O</a:t>
            </a:r>
            <a:r>
              <a:rPr lang="es-VE" altLang="es-MX" sz="1600" u="none" baseline="-15000">
                <a:cs typeface="Times New Roman" panose="02020603050405020304" pitchFamily="18" charset="0"/>
              </a:rPr>
              <a:t>2 </a:t>
            </a:r>
            <a:r>
              <a:rPr lang="es-VE" altLang="es-MX" sz="1600" u="none">
                <a:cs typeface="Times New Roman" panose="02020603050405020304" pitchFamily="18" charset="0"/>
              </a:rPr>
              <a:t>(</a:t>
            </a:r>
            <a:r>
              <a:rPr lang="es-VE" altLang="es-MX" sz="1600" i="1" u="none">
                <a:cs typeface="Times New Roman" panose="02020603050405020304" pitchFamily="18" charset="0"/>
              </a:rPr>
              <a:t>g</a:t>
            </a:r>
            <a:r>
              <a:rPr lang="es-VE" altLang="es-MX" sz="1600" u="none">
                <a:cs typeface="Times New Roman" panose="02020603050405020304" pitchFamily="18" charset="0"/>
              </a:rPr>
              <a:t>)  				</a:t>
            </a:r>
            <a:r>
              <a:rPr lang="es-VE" altLang="es-MX" sz="1600" u="none">
                <a:cs typeface="Times New Roman" panose="02020603050405020304" pitchFamily="18" charset="0"/>
                <a:sym typeface="Wingdings" panose="05000000000000000000" pitchFamily="2" charset="2"/>
              </a:rPr>
              <a:t></a:t>
            </a:r>
            <a:r>
              <a:rPr lang="es-VE" altLang="es-MX" sz="1600" u="none">
                <a:cs typeface="Times New Roman" panose="02020603050405020304" pitchFamily="18" charset="0"/>
              </a:rPr>
              <a:t>   CaSO</a:t>
            </a:r>
            <a:r>
              <a:rPr lang="es-VE" altLang="es-MX" sz="1600" u="none" baseline="-15000">
                <a:cs typeface="Times New Roman" panose="02020603050405020304" pitchFamily="18" charset="0"/>
              </a:rPr>
              <a:t>4 </a:t>
            </a:r>
            <a:r>
              <a:rPr lang="es-VE" altLang="es-MX" sz="1600" u="none">
                <a:cs typeface="Times New Roman" panose="02020603050405020304" pitchFamily="18" charset="0"/>
              </a:rPr>
              <a:t>(</a:t>
            </a:r>
            <a:r>
              <a:rPr lang="es-VE" altLang="es-MX" sz="1600" i="1" u="none">
                <a:cs typeface="Times New Roman" panose="02020603050405020304" pitchFamily="18" charset="0"/>
              </a:rPr>
              <a:t>s</a:t>
            </a:r>
            <a:r>
              <a:rPr lang="es-VE" altLang="es-MX" sz="1600" u="none">
                <a:cs typeface="Times New Roman" panose="02020603050405020304" pitchFamily="18" charset="0"/>
              </a:rPr>
              <a:t>)	</a:t>
            </a:r>
            <a:r>
              <a:rPr lang="es-VE" altLang="es-MX" sz="1600" b="1" u="none">
                <a:cs typeface="Times New Roman" panose="02020603050405020304" pitchFamily="18" charset="0"/>
              </a:rPr>
              <a:t>-1434.11  </a:t>
            </a:r>
          </a:p>
          <a:p>
            <a:pPr eaLnBrk="1" hangingPunct="1">
              <a:spcBef>
                <a:spcPct val="0"/>
              </a:spcBef>
              <a:buFontTx/>
              <a:buNone/>
            </a:pPr>
            <a:r>
              <a:rPr lang="es-VE" altLang="es-MX" sz="1600" u="none">
                <a:cs typeface="Times New Roman" panose="02020603050405020304" pitchFamily="18" charset="0"/>
              </a:rPr>
              <a:t>	H</a:t>
            </a:r>
            <a:r>
              <a:rPr lang="es-VE" altLang="es-MX" sz="1600" u="none" baseline="-15000">
                <a:cs typeface="Times New Roman" panose="02020603050405020304" pitchFamily="18" charset="0"/>
              </a:rPr>
              <a:t>2 </a:t>
            </a:r>
            <a:r>
              <a:rPr lang="es-VE" altLang="es-MX" sz="1600" u="none">
                <a:cs typeface="Times New Roman" panose="02020603050405020304" pitchFamily="18" charset="0"/>
              </a:rPr>
              <a:t>(</a:t>
            </a:r>
            <a:r>
              <a:rPr lang="es-VE" altLang="es-MX" sz="1600" i="1" u="none">
                <a:cs typeface="Times New Roman" panose="02020603050405020304" pitchFamily="18" charset="0"/>
              </a:rPr>
              <a:t>g</a:t>
            </a:r>
            <a:r>
              <a:rPr lang="es-VE" altLang="es-MX" sz="1600" u="none">
                <a:cs typeface="Times New Roman" panose="02020603050405020304" pitchFamily="18" charset="0"/>
              </a:rPr>
              <a:t>) + 1/2 O</a:t>
            </a:r>
            <a:r>
              <a:rPr lang="es-VE" altLang="es-MX" sz="1600" u="none" baseline="-15000">
                <a:cs typeface="Times New Roman" panose="02020603050405020304" pitchFamily="18" charset="0"/>
              </a:rPr>
              <a:t>2 </a:t>
            </a:r>
            <a:r>
              <a:rPr lang="es-VE" altLang="es-MX" sz="1600" u="none">
                <a:cs typeface="Times New Roman" panose="02020603050405020304" pitchFamily="18" charset="0"/>
              </a:rPr>
              <a:t>(</a:t>
            </a:r>
            <a:r>
              <a:rPr lang="es-VE" altLang="es-MX" sz="1600" i="1" u="none">
                <a:cs typeface="Times New Roman" panose="02020603050405020304" pitchFamily="18" charset="0"/>
              </a:rPr>
              <a:t>g</a:t>
            </a:r>
            <a:r>
              <a:rPr lang="es-VE" altLang="es-MX" sz="1600" u="none">
                <a:cs typeface="Times New Roman" panose="02020603050405020304" pitchFamily="18" charset="0"/>
              </a:rPr>
              <a:t>) 				</a:t>
            </a:r>
            <a:r>
              <a:rPr lang="es-VE" altLang="es-MX" sz="1600" u="none">
                <a:cs typeface="Times New Roman" panose="02020603050405020304" pitchFamily="18" charset="0"/>
                <a:sym typeface="Wingdings" panose="05000000000000000000" pitchFamily="2" charset="2"/>
              </a:rPr>
              <a:t>   </a:t>
            </a:r>
            <a:r>
              <a:rPr lang="es-VE" altLang="es-MX" sz="1600" u="none">
                <a:cs typeface="Times New Roman" panose="02020603050405020304" pitchFamily="18" charset="0"/>
              </a:rPr>
              <a:t>H</a:t>
            </a:r>
            <a:r>
              <a:rPr lang="es-VE" altLang="es-MX" sz="1600" u="none" baseline="-15000">
                <a:cs typeface="Times New Roman" panose="02020603050405020304" pitchFamily="18" charset="0"/>
              </a:rPr>
              <a:t>2</a:t>
            </a:r>
            <a:r>
              <a:rPr lang="es-VE" altLang="es-MX" sz="1600" u="none">
                <a:cs typeface="Times New Roman" panose="02020603050405020304" pitchFamily="18" charset="0"/>
              </a:rPr>
              <a:t>O (</a:t>
            </a:r>
            <a:r>
              <a:rPr lang="es-VE" altLang="es-MX" sz="1600" i="1" u="none">
                <a:cs typeface="Times New Roman" panose="02020603050405020304" pitchFamily="18" charset="0"/>
              </a:rPr>
              <a:t>l</a:t>
            </a:r>
            <a:r>
              <a:rPr lang="es-VE" altLang="es-MX" sz="1600" u="none">
                <a:cs typeface="Times New Roman" panose="02020603050405020304" pitchFamily="18" charset="0"/>
              </a:rPr>
              <a:t>)</a:t>
            </a:r>
            <a:r>
              <a:rPr lang="es-VE" altLang="es-MX" sz="1600" u="none" baseline="-15000">
                <a:cs typeface="Times New Roman" panose="02020603050405020304" pitchFamily="18" charset="0"/>
              </a:rPr>
              <a:t>		</a:t>
            </a:r>
            <a:r>
              <a:rPr lang="es-VE" altLang="es-MX" sz="1600" b="1" u="none">
                <a:cs typeface="Times New Roman" panose="02020603050405020304" pitchFamily="18" charset="0"/>
              </a:rPr>
              <a:t>-285.830</a:t>
            </a:r>
          </a:p>
          <a:p>
            <a:pPr eaLnBrk="1" hangingPunct="1">
              <a:spcBef>
                <a:spcPct val="0"/>
              </a:spcBef>
              <a:buFontTx/>
              <a:buNone/>
            </a:pPr>
            <a:r>
              <a:rPr lang="es-VE" altLang="es-MX" sz="1600" u="none">
                <a:cs typeface="Times New Roman" panose="02020603050405020304" pitchFamily="18" charset="0"/>
              </a:rPr>
              <a:t>	Ca (</a:t>
            </a:r>
            <a:r>
              <a:rPr lang="es-VE" altLang="es-MX" sz="1600" i="1" u="none">
                <a:cs typeface="Times New Roman" panose="02020603050405020304" pitchFamily="18" charset="0"/>
              </a:rPr>
              <a:t>s</a:t>
            </a:r>
            <a:r>
              <a:rPr lang="es-VE" altLang="es-MX" sz="1600" u="none">
                <a:cs typeface="Times New Roman" panose="02020603050405020304" pitchFamily="18" charset="0"/>
              </a:rPr>
              <a:t>) +  S (</a:t>
            </a:r>
            <a:r>
              <a:rPr lang="es-VE" altLang="es-MX" sz="1600" i="1" u="none">
                <a:cs typeface="Times New Roman" panose="02020603050405020304" pitchFamily="18" charset="0"/>
              </a:rPr>
              <a:t>s</a:t>
            </a:r>
            <a:r>
              <a:rPr lang="es-VE" altLang="es-MX" sz="1600" u="none">
                <a:cs typeface="Times New Roman" panose="02020603050405020304" pitchFamily="18" charset="0"/>
              </a:rPr>
              <a:t>) +  3O</a:t>
            </a:r>
            <a:r>
              <a:rPr lang="es-VE" altLang="es-MX" sz="1600" u="none" baseline="-15000">
                <a:cs typeface="Times New Roman" panose="02020603050405020304" pitchFamily="18" charset="0"/>
              </a:rPr>
              <a:t>2 </a:t>
            </a:r>
            <a:r>
              <a:rPr lang="es-VE" altLang="es-MX" sz="1600" u="none">
                <a:cs typeface="Times New Roman" panose="02020603050405020304" pitchFamily="18" charset="0"/>
              </a:rPr>
              <a:t>(</a:t>
            </a:r>
            <a:r>
              <a:rPr lang="es-VE" altLang="es-MX" sz="1600" i="1" u="none">
                <a:cs typeface="Times New Roman" panose="02020603050405020304" pitchFamily="18" charset="0"/>
              </a:rPr>
              <a:t>g</a:t>
            </a:r>
            <a:r>
              <a:rPr lang="es-VE" altLang="es-MX" sz="1600" u="none">
                <a:cs typeface="Times New Roman" panose="02020603050405020304" pitchFamily="18" charset="0"/>
              </a:rPr>
              <a:t>) + 2H</a:t>
            </a:r>
            <a:r>
              <a:rPr lang="es-VE" altLang="es-MX" sz="1600" u="none" baseline="-15000">
                <a:cs typeface="Times New Roman" panose="02020603050405020304" pitchFamily="18" charset="0"/>
              </a:rPr>
              <a:t>2 </a:t>
            </a:r>
            <a:r>
              <a:rPr lang="es-VE" altLang="es-MX" sz="1600" u="none">
                <a:cs typeface="Times New Roman" panose="02020603050405020304" pitchFamily="18" charset="0"/>
              </a:rPr>
              <a:t>(</a:t>
            </a:r>
            <a:r>
              <a:rPr lang="es-VE" altLang="es-MX" sz="1600" i="1" u="none">
                <a:cs typeface="Times New Roman" panose="02020603050405020304" pitchFamily="18" charset="0"/>
              </a:rPr>
              <a:t>g</a:t>
            </a:r>
            <a:r>
              <a:rPr lang="es-VE" altLang="es-MX" sz="1600" u="none">
                <a:cs typeface="Times New Roman" panose="02020603050405020304" pitchFamily="18" charset="0"/>
              </a:rPr>
              <a:t>) 	</a:t>
            </a:r>
            <a:r>
              <a:rPr lang="es-VE" altLang="es-MX" sz="1600" u="none">
                <a:cs typeface="Times New Roman" panose="02020603050405020304" pitchFamily="18" charset="0"/>
                <a:sym typeface="Wingdings" panose="05000000000000000000" pitchFamily="2" charset="2"/>
              </a:rPr>
              <a:t>   </a:t>
            </a:r>
            <a:r>
              <a:rPr lang="es-VE" altLang="es-MX" sz="1600" u="none">
                <a:cs typeface="Times New Roman" panose="02020603050405020304" pitchFamily="18" charset="0"/>
              </a:rPr>
              <a:t>CaSO</a:t>
            </a:r>
            <a:r>
              <a:rPr lang="es-VE" altLang="es-MX" sz="1600" u="none" baseline="-15000">
                <a:cs typeface="Times New Roman" panose="02020603050405020304" pitchFamily="18" charset="0"/>
              </a:rPr>
              <a:t>4 </a:t>
            </a:r>
            <a:r>
              <a:rPr lang="es-VE" altLang="es-MX" sz="1600" u="none" baseline="30000">
                <a:cs typeface="Times New Roman" panose="02020603050405020304" pitchFamily="18" charset="0"/>
              </a:rPr>
              <a:t>.</a:t>
            </a:r>
            <a:r>
              <a:rPr lang="es-VE" altLang="es-MX" sz="1600" u="none" baseline="-25000">
                <a:cs typeface="Times New Roman" panose="02020603050405020304" pitchFamily="18" charset="0"/>
              </a:rPr>
              <a:t> </a:t>
            </a:r>
            <a:r>
              <a:rPr lang="es-VE" altLang="es-MX" sz="1600" u="none">
                <a:cs typeface="Times New Roman" panose="02020603050405020304" pitchFamily="18" charset="0"/>
              </a:rPr>
              <a:t>2H</a:t>
            </a:r>
            <a:r>
              <a:rPr lang="es-VE" altLang="es-MX" sz="1600" u="none" baseline="-15000">
                <a:cs typeface="Times New Roman" panose="02020603050405020304" pitchFamily="18" charset="0"/>
              </a:rPr>
              <a:t>2</a:t>
            </a:r>
            <a:r>
              <a:rPr lang="es-VE" altLang="es-MX" sz="1600" u="none">
                <a:cs typeface="Times New Roman" panose="02020603050405020304" pitchFamily="18" charset="0"/>
              </a:rPr>
              <a:t>O (</a:t>
            </a:r>
            <a:r>
              <a:rPr lang="es-VE" altLang="es-MX" sz="1600" i="1" u="none">
                <a:cs typeface="Times New Roman" panose="02020603050405020304" pitchFamily="18" charset="0"/>
              </a:rPr>
              <a:t>s</a:t>
            </a:r>
            <a:r>
              <a:rPr lang="es-VE" altLang="es-MX" sz="1600" u="none">
                <a:cs typeface="Times New Roman" panose="02020603050405020304" pitchFamily="18" charset="0"/>
              </a:rPr>
              <a:t>)</a:t>
            </a:r>
            <a:r>
              <a:rPr lang="es-VE" altLang="es-MX" sz="1600" b="1" u="none">
                <a:cs typeface="Times New Roman" panose="02020603050405020304" pitchFamily="18" charset="0"/>
              </a:rPr>
              <a:t> </a:t>
            </a:r>
            <a:r>
              <a:rPr lang="es-VE" altLang="es-MX" sz="1600" u="none">
                <a:cs typeface="Times New Roman" panose="02020603050405020304" pitchFamily="18" charset="0"/>
              </a:rPr>
              <a:t>	</a:t>
            </a:r>
            <a:r>
              <a:rPr lang="es-VE" altLang="es-MX" sz="1600" b="1" u="none">
                <a:cs typeface="Times New Roman" panose="02020603050405020304" pitchFamily="18" charset="0"/>
              </a:rPr>
              <a:t>-2022.63</a:t>
            </a:r>
          </a:p>
        </p:txBody>
      </p:sp>
      <p:sp>
        <p:nvSpPr>
          <p:cNvPr id="120835" name="Rectangle 7">
            <a:extLst>
              <a:ext uri="{FF2B5EF4-FFF2-40B4-BE49-F238E27FC236}">
                <a16:creationId xmlns:a16="http://schemas.microsoft.com/office/drawing/2014/main" id="{7B842227-2E02-4F10-A952-8AF91AE43B50}"/>
              </a:ext>
            </a:extLst>
          </p:cNvPr>
          <p:cNvSpPr>
            <a:spLocks noChangeArrowheads="1"/>
          </p:cNvSpPr>
          <p:nvPr/>
        </p:nvSpPr>
        <p:spPr bwMode="auto">
          <a:xfrm>
            <a:off x="3256373" y="3571431"/>
            <a:ext cx="8785225" cy="2986087"/>
          </a:xfrm>
          <a:prstGeom prst="rect">
            <a:avLst/>
          </a:prstGeom>
          <a:solidFill>
            <a:schemeClr val="bg1"/>
          </a:solidFill>
          <a:ln w="28575">
            <a:solidFill>
              <a:schemeClr val="accent2"/>
            </a:solidFill>
            <a:miter lim="800000"/>
            <a:headEnd/>
            <a:tailEnd/>
          </a:ln>
        </p:spPr>
        <p:txBody>
          <a:bodyPr>
            <a:spAutoFit/>
          </a:bodyPr>
          <a:lstStyle>
            <a:lvl1pPr>
              <a:spcBef>
                <a:spcPct val="20000"/>
              </a:spcBef>
              <a:buChar char="•"/>
              <a:tabLst>
                <a:tab pos="576263" algn="l"/>
                <a:tab pos="952500" algn="l"/>
                <a:tab pos="3406775" algn="l"/>
              </a:tabLst>
              <a:defRPr sz="3200">
                <a:solidFill>
                  <a:schemeClr val="tx1"/>
                </a:solidFill>
                <a:latin typeface="Arial" panose="020B0604020202020204" pitchFamily="34" charset="0"/>
              </a:defRPr>
            </a:lvl1pPr>
            <a:lvl2pPr marL="742950" indent="-285750">
              <a:spcBef>
                <a:spcPct val="20000"/>
              </a:spcBef>
              <a:buChar char="–"/>
              <a:tabLst>
                <a:tab pos="576263" algn="l"/>
                <a:tab pos="952500" algn="l"/>
                <a:tab pos="3406775" algn="l"/>
              </a:tabLst>
              <a:defRPr sz="2800">
                <a:solidFill>
                  <a:schemeClr val="tx1"/>
                </a:solidFill>
                <a:latin typeface="Arial" panose="020B0604020202020204" pitchFamily="34" charset="0"/>
              </a:defRPr>
            </a:lvl2pPr>
            <a:lvl3pPr marL="1143000" indent="-228600">
              <a:spcBef>
                <a:spcPct val="20000"/>
              </a:spcBef>
              <a:buChar char="•"/>
              <a:tabLst>
                <a:tab pos="576263" algn="l"/>
                <a:tab pos="952500" algn="l"/>
                <a:tab pos="3406775" algn="l"/>
              </a:tabLst>
              <a:defRPr sz="2400">
                <a:solidFill>
                  <a:schemeClr val="tx1"/>
                </a:solidFill>
                <a:latin typeface="Arial" panose="020B0604020202020204" pitchFamily="34" charset="0"/>
              </a:defRPr>
            </a:lvl3pPr>
            <a:lvl4pPr marL="1600200" indent="-228600">
              <a:spcBef>
                <a:spcPct val="20000"/>
              </a:spcBef>
              <a:buChar char="–"/>
              <a:tabLst>
                <a:tab pos="576263" algn="l"/>
                <a:tab pos="952500" algn="l"/>
                <a:tab pos="3406775" algn="l"/>
              </a:tabLst>
              <a:defRPr sz="2000">
                <a:solidFill>
                  <a:schemeClr val="tx1"/>
                </a:solidFill>
                <a:latin typeface="Arial" panose="020B0604020202020204" pitchFamily="34" charset="0"/>
              </a:defRPr>
            </a:lvl4pPr>
            <a:lvl5pPr marL="2057400" indent="-228600">
              <a:spcBef>
                <a:spcPct val="20000"/>
              </a:spcBef>
              <a:buChar char="»"/>
              <a:tabLst>
                <a:tab pos="576263" algn="l"/>
                <a:tab pos="952500" algn="l"/>
                <a:tab pos="340677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576263" algn="l"/>
                <a:tab pos="952500" algn="l"/>
                <a:tab pos="340677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576263" algn="l"/>
                <a:tab pos="952500" algn="l"/>
                <a:tab pos="340677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576263" algn="l"/>
                <a:tab pos="952500" algn="l"/>
                <a:tab pos="340677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576263" algn="l"/>
                <a:tab pos="952500" algn="l"/>
                <a:tab pos="3406775" algn="l"/>
              </a:tabLst>
              <a:defRPr sz="2000">
                <a:solidFill>
                  <a:schemeClr val="tx1"/>
                </a:solidFill>
                <a:latin typeface="Arial" panose="020B0604020202020204" pitchFamily="34" charset="0"/>
              </a:defRPr>
            </a:lvl9pPr>
          </a:lstStyle>
          <a:p>
            <a:pPr eaLnBrk="1" hangingPunct="1">
              <a:spcBef>
                <a:spcPct val="0"/>
              </a:spcBef>
              <a:buFontTx/>
              <a:buNone/>
            </a:pPr>
            <a:r>
              <a:rPr lang="es-VE" altLang="es-MX" sz="1600" u="none" dirty="0">
                <a:cs typeface="Times New Roman" panose="02020603050405020304" pitchFamily="18" charset="0"/>
              </a:rPr>
              <a:t>Las </a:t>
            </a:r>
            <a:r>
              <a:rPr lang="es-VE" altLang="es-MX" sz="1600" u="none" dirty="0" err="1">
                <a:latin typeface="Symbol" panose="05050102010706020507" pitchFamily="18" charset="2"/>
                <a:cs typeface="Times New Roman" panose="02020603050405020304" pitchFamily="18" charset="0"/>
              </a:rPr>
              <a:t>D</a:t>
            </a:r>
            <a:r>
              <a:rPr lang="es-VE" altLang="es-MX" sz="1600" u="none" dirty="0" err="1">
                <a:latin typeface="Times New Roman" panose="02020603050405020304" pitchFamily="18" charset="0"/>
                <a:cs typeface="Times New Roman" panose="02020603050405020304" pitchFamily="18" charset="0"/>
              </a:rPr>
              <a:t>Hº</a:t>
            </a:r>
            <a:r>
              <a:rPr lang="es-VE" altLang="es-MX" sz="1400" i="1" u="none" dirty="0" err="1">
                <a:latin typeface="Times New Roman" panose="02020603050405020304" pitchFamily="18" charset="0"/>
                <a:cs typeface="Times New Roman" panose="02020603050405020304" pitchFamily="18" charset="0"/>
              </a:rPr>
              <a:t>f</a:t>
            </a:r>
            <a:r>
              <a:rPr lang="es-VE" altLang="es-MX" sz="1400" i="1" u="none" dirty="0">
                <a:cs typeface="Times New Roman" panose="02020603050405020304" pitchFamily="18" charset="0"/>
              </a:rPr>
              <a:t>  </a:t>
            </a:r>
            <a:r>
              <a:rPr lang="es-VE" altLang="es-MX" sz="1400" u="none" dirty="0">
                <a:cs typeface="Times New Roman" panose="02020603050405020304" pitchFamily="18" charset="0"/>
              </a:rPr>
              <a:t>s</a:t>
            </a:r>
            <a:r>
              <a:rPr lang="es-VE" altLang="es-MX" sz="1600" u="none" dirty="0">
                <a:cs typeface="Times New Roman" panose="02020603050405020304" pitchFamily="18" charset="0"/>
              </a:rPr>
              <a:t>e usan para calcular la </a:t>
            </a:r>
            <a:r>
              <a:rPr lang="es-VE" altLang="es-MX" sz="1600" b="1" i="1" u="none" dirty="0">
                <a:cs typeface="Times New Roman" panose="02020603050405020304" pitchFamily="18" charset="0"/>
              </a:rPr>
              <a:t>Entalpía estándar de reacción</a:t>
            </a:r>
            <a:r>
              <a:rPr lang="es-VE" altLang="es-MX" sz="1600" b="1" u="none" dirty="0">
                <a:cs typeface="Times New Roman" panose="02020603050405020304" pitchFamily="18" charset="0"/>
              </a:rPr>
              <a:t> (</a:t>
            </a:r>
            <a:r>
              <a:rPr lang="es-VE" altLang="es-MX" sz="1800" b="1" u="none" dirty="0" err="1">
                <a:latin typeface="Symbol" panose="05050102010706020507" pitchFamily="18" charset="2"/>
                <a:cs typeface="Times New Roman" panose="02020603050405020304" pitchFamily="18" charset="0"/>
              </a:rPr>
              <a:t>D</a:t>
            </a:r>
            <a:r>
              <a:rPr lang="es-VE" altLang="es-MX" sz="1800" b="1" i="1" u="none" dirty="0" err="1">
                <a:latin typeface="Times New Roman" panose="02020603050405020304" pitchFamily="18" charset="0"/>
                <a:cs typeface="Times New Roman" panose="02020603050405020304" pitchFamily="18" charset="0"/>
              </a:rPr>
              <a:t>H</a:t>
            </a:r>
            <a:r>
              <a:rPr lang="es-VE" altLang="es-MX" sz="1800" b="1" u="none" dirty="0" err="1">
                <a:latin typeface="Times New Roman" panose="02020603050405020304" pitchFamily="18" charset="0"/>
                <a:cs typeface="Times New Roman" panose="02020603050405020304" pitchFamily="18" charset="0"/>
              </a:rPr>
              <a:t>º</a:t>
            </a:r>
            <a:r>
              <a:rPr lang="es-VE" altLang="es-MX" sz="1400" b="1" u="none" dirty="0" err="1">
                <a:latin typeface="Times New Roman" panose="02020603050405020304" pitchFamily="18" charset="0"/>
                <a:cs typeface="Times New Roman" panose="02020603050405020304" pitchFamily="18" charset="0"/>
              </a:rPr>
              <a:t>r</a:t>
            </a:r>
            <a:r>
              <a:rPr lang="es-VE" altLang="es-MX" sz="1400" b="1" u="none" dirty="0">
                <a:latin typeface="Times New Roman" panose="02020603050405020304" pitchFamily="18" charset="0"/>
                <a:cs typeface="Times New Roman" panose="02020603050405020304" pitchFamily="18" charset="0"/>
              </a:rPr>
              <a:t>)</a:t>
            </a:r>
            <a:endParaRPr lang="es-VE" altLang="es-MX" sz="1600" b="1" u="none" dirty="0">
              <a:cs typeface="Times New Roman" panose="02020603050405020304" pitchFamily="18" charset="0"/>
            </a:endParaRPr>
          </a:p>
          <a:p>
            <a:pPr algn="ctr" eaLnBrk="1" hangingPunct="1">
              <a:spcBef>
                <a:spcPct val="0"/>
              </a:spcBef>
              <a:buFontTx/>
              <a:buNone/>
            </a:pPr>
            <a:endParaRPr lang="es-VE" altLang="es-MX" sz="800" b="1" u="none" dirty="0">
              <a:latin typeface="Symbol" panose="05050102010706020507" pitchFamily="18" charset="2"/>
              <a:cs typeface="Times New Roman" panose="02020603050405020304" pitchFamily="18" charset="0"/>
            </a:endParaRPr>
          </a:p>
          <a:p>
            <a:pPr algn="ctr" eaLnBrk="1" hangingPunct="1">
              <a:spcBef>
                <a:spcPct val="0"/>
              </a:spcBef>
              <a:buFontTx/>
              <a:buNone/>
            </a:pPr>
            <a:r>
              <a:rPr lang="es-VE" altLang="es-MX" sz="1800" b="1" u="none" dirty="0" err="1">
                <a:latin typeface="Symbol" panose="05050102010706020507" pitchFamily="18" charset="2"/>
                <a:cs typeface="Times New Roman" panose="02020603050405020304" pitchFamily="18" charset="0"/>
              </a:rPr>
              <a:t>D</a:t>
            </a:r>
            <a:r>
              <a:rPr lang="es-VE" altLang="es-MX" sz="1800" b="1" i="1" u="none" dirty="0" err="1">
                <a:latin typeface="Times New Roman" panose="02020603050405020304" pitchFamily="18" charset="0"/>
                <a:cs typeface="Times New Roman" panose="02020603050405020304" pitchFamily="18" charset="0"/>
              </a:rPr>
              <a:t>H</a:t>
            </a:r>
            <a:r>
              <a:rPr lang="es-VE" altLang="es-MX" sz="1800" b="1" u="none" dirty="0" err="1">
                <a:latin typeface="Times New Roman" panose="02020603050405020304" pitchFamily="18" charset="0"/>
                <a:cs typeface="Times New Roman" panose="02020603050405020304" pitchFamily="18" charset="0"/>
              </a:rPr>
              <a:t>º</a:t>
            </a:r>
            <a:r>
              <a:rPr lang="es-VE" altLang="es-MX" sz="1400" b="1" u="none" dirty="0" err="1">
                <a:latin typeface="Times New Roman" panose="02020603050405020304" pitchFamily="18" charset="0"/>
                <a:cs typeface="Times New Roman" panose="02020603050405020304" pitchFamily="18" charset="0"/>
              </a:rPr>
              <a:t>r</a:t>
            </a:r>
            <a:r>
              <a:rPr lang="es-VE" altLang="es-MX" sz="1800" b="1" u="none" dirty="0">
                <a:latin typeface="Times New Roman" panose="02020603050405020304" pitchFamily="18" charset="0"/>
                <a:cs typeface="Times New Roman" panose="02020603050405020304" pitchFamily="18" charset="0"/>
              </a:rPr>
              <a:t> = </a:t>
            </a:r>
            <a:r>
              <a:rPr lang="es-VE" altLang="es-MX" sz="1800" b="1" u="none" dirty="0" err="1">
                <a:latin typeface="Symbol" panose="05050102010706020507" pitchFamily="18" charset="2"/>
                <a:cs typeface="Times New Roman" panose="02020603050405020304" pitchFamily="18" charset="0"/>
              </a:rPr>
              <a:t>SD</a:t>
            </a:r>
            <a:r>
              <a:rPr lang="es-VE" altLang="es-MX" sz="1800" b="1" u="none" dirty="0" err="1">
                <a:latin typeface="Times New Roman" panose="02020603050405020304" pitchFamily="18" charset="0"/>
                <a:cs typeface="Times New Roman" panose="02020603050405020304" pitchFamily="18" charset="0"/>
              </a:rPr>
              <a:t>Hº</a:t>
            </a:r>
            <a:r>
              <a:rPr lang="es-VE" altLang="es-MX" sz="1400" b="1" i="1" u="none" dirty="0" err="1">
                <a:latin typeface="Times New Roman" panose="02020603050405020304" pitchFamily="18" charset="0"/>
                <a:cs typeface="Times New Roman" panose="02020603050405020304" pitchFamily="18" charset="0"/>
              </a:rPr>
              <a:t>f</a:t>
            </a:r>
            <a:r>
              <a:rPr lang="es-VE" altLang="es-MX" sz="1400" b="1" i="1" u="none" dirty="0">
                <a:latin typeface="Times New Roman" panose="02020603050405020304" pitchFamily="18" charset="0"/>
                <a:cs typeface="Times New Roman" panose="02020603050405020304" pitchFamily="18" charset="0"/>
              </a:rPr>
              <a:t> </a:t>
            </a:r>
            <a:r>
              <a:rPr lang="es-VE" altLang="es-MX" sz="1400" b="1" u="none" dirty="0">
                <a:latin typeface="Times New Roman" panose="02020603050405020304" pitchFamily="18" charset="0"/>
                <a:cs typeface="Times New Roman" panose="02020603050405020304" pitchFamily="18" charset="0"/>
              </a:rPr>
              <a:t>productos </a:t>
            </a:r>
            <a:r>
              <a:rPr lang="es-VE" altLang="es-MX" sz="1800" b="1" u="none" dirty="0">
                <a:latin typeface="Times New Roman" panose="02020603050405020304" pitchFamily="18" charset="0"/>
                <a:cs typeface="Times New Roman" panose="02020603050405020304" pitchFamily="18" charset="0"/>
              </a:rPr>
              <a:t>– </a:t>
            </a:r>
            <a:r>
              <a:rPr lang="es-VE" altLang="es-MX" sz="1800" b="1" u="none" dirty="0" err="1">
                <a:latin typeface="Symbol" panose="05050102010706020507" pitchFamily="18" charset="2"/>
                <a:cs typeface="Times New Roman" panose="02020603050405020304" pitchFamily="18" charset="0"/>
              </a:rPr>
              <a:t>SD</a:t>
            </a:r>
            <a:r>
              <a:rPr lang="es-VE" altLang="es-MX" sz="1800" b="1" u="none" dirty="0" err="1">
                <a:latin typeface="Times New Roman" panose="02020603050405020304" pitchFamily="18" charset="0"/>
                <a:cs typeface="Times New Roman" panose="02020603050405020304" pitchFamily="18" charset="0"/>
              </a:rPr>
              <a:t>Hº</a:t>
            </a:r>
            <a:r>
              <a:rPr lang="es-VE" altLang="es-MX" sz="1400" b="1" i="1" u="none" dirty="0" err="1">
                <a:latin typeface="Times New Roman" panose="02020603050405020304" pitchFamily="18" charset="0"/>
                <a:cs typeface="Times New Roman" panose="02020603050405020304" pitchFamily="18" charset="0"/>
              </a:rPr>
              <a:t>f</a:t>
            </a:r>
            <a:r>
              <a:rPr lang="es-VE" altLang="es-MX" sz="1400" b="1" i="1" u="none" dirty="0">
                <a:latin typeface="Times New Roman" panose="02020603050405020304" pitchFamily="18" charset="0"/>
                <a:cs typeface="Times New Roman" panose="02020603050405020304" pitchFamily="18" charset="0"/>
              </a:rPr>
              <a:t> </a:t>
            </a:r>
            <a:r>
              <a:rPr lang="es-VE" altLang="es-MX" sz="1400" b="1" u="none" dirty="0">
                <a:latin typeface="Times New Roman" panose="02020603050405020304" pitchFamily="18" charset="0"/>
                <a:cs typeface="Times New Roman" panose="02020603050405020304" pitchFamily="18" charset="0"/>
              </a:rPr>
              <a:t>reactivos</a:t>
            </a:r>
            <a:endParaRPr lang="es-ES" altLang="es-MX" sz="1400" b="1" i="1"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Symbol" panose="05050102010706020507" pitchFamily="18" charset="2"/>
              <a:cs typeface="Times New Roman" panose="02020603050405020304" pitchFamily="18" charset="0"/>
            </a:endParaRPr>
          </a:p>
          <a:p>
            <a:pPr eaLnBrk="1" hangingPunct="1">
              <a:spcBef>
                <a:spcPct val="0"/>
              </a:spcBef>
              <a:buFontTx/>
              <a:buNone/>
            </a:pPr>
            <a:r>
              <a:rPr lang="es-VE" altLang="es-MX" sz="1600" b="1" u="none" dirty="0" err="1">
                <a:latin typeface="Symbol" panose="05050102010706020507" pitchFamily="18" charset="2"/>
                <a:cs typeface="Times New Roman" panose="02020603050405020304" pitchFamily="18" charset="0"/>
              </a:rPr>
              <a:t>D</a:t>
            </a:r>
            <a:r>
              <a:rPr lang="es-VE" altLang="es-MX" sz="1600" b="1" u="none" dirty="0" err="1">
                <a:latin typeface="Times New Roman" panose="02020603050405020304" pitchFamily="18" charset="0"/>
                <a:cs typeface="Times New Roman" panose="02020603050405020304" pitchFamily="18" charset="0"/>
              </a:rPr>
              <a:t>Hº</a:t>
            </a:r>
            <a:r>
              <a:rPr lang="es-VE" altLang="es-MX" sz="1200" b="1" u="none" dirty="0" err="1">
                <a:latin typeface="Times New Roman" panose="02020603050405020304" pitchFamily="18" charset="0"/>
                <a:cs typeface="Times New Roman" panose="02020603050405020304" pitchFamily="18" charset="0"/>
              </a:rPr>
              <a:t>r</a:t>
            </a:r>
            <a:r>
              <a:rPr lang="es-VE" altLang="es-MX" sz="1200" b="1" u="none" dirty="0">
                <a:latin typeface="Times New Roman" panose="02020603050405020304" pitchFamily="18" charset="0"/>
                <a:cs typeface="Times New Roman" panose="02020603050405020304" pitchFamily="18" charset="0"/>
              </a:rPr>
              <a:t> </a:t>
            </a:r>
            <a:r>
              <a:rPr lang="es-VE" altLang="es-MX" sz="1200" b="1" u="none" dirty="0">
                <a:cs typeface="Times New Roman" panose="02020603050405020304" pitchFamily="18" charset="0"/>
              </a:rPr>
              <a:t> 	=  </a:t>
            </a:r>
            <a:r>
              <a:rPr lang="es-VE" altLang="es-MX" sz="1600" b="1" u="none" dirty="0" err="1">
                <a:latin typeface="Symbol" panose="05050102010706020507" pitchFamily="18" charset="2"/>
                <a:cs typeface="Times New Roman" panose="02020603050405020304" pitchFamily="18" charset="0"/>
              </a:rPr>
              <a:t>D</a:t>
            </a:r>
            <a:r>
              <a:rPr lang="es-VE" altLang="es-MX" sz="1600" b="1" u="none" dirty="0" err="1">
                <a:latin typeface="Times New Roman" panose="02020603050405020304" pitchFamily="18" charset="0"/>
                <a:cs typeface="Times New Roman" panose="02020603050405020304" pitchFamily="18" charset="0"/>
              </a:rPr>
              <a:t>Hº</a:t>
            </a:r>
            <a:r>
              <a:rPr lang="es-VE" altLang="es-MX" sz="1400" b="1" i="1" u="none" baseline="-25000" dirty="0" err="1">
                <a:latin typeface="Times New Roman" panose="02020603050405020304" pitchFamily="18" charset="0"/>
                <a:cs typeface="Times New Roman" panose="02020603050405020304" pitchFamily="18" charset="0"/>
              </a:rPr>
              <a:t>f</a:t>
            </a:r>
            <a:r>
              <a:rPr lang="es-ES" altLang="es-MX" sz="1600" b="1" i="1" u="none" baseline="-15000" dirty="0">
                <a:cs typeface="Times New Roman" panose="02020603050405020304" pitchFamily="18" charset="0"/>
              </a:rPr>
              <a:t>yeso </a:t>
            </a:r>
            <a:r>
              <a:rPr lang="es-ES" altLang="es-MX" sz="1600" b="1" u="none" dirty="0">
                <a:cs typeface="Times New Roman" panose="02020603050405020304" pitchFamily="18" charset="0"/>
              </a:rPr>
              <a:t>– (</a:t>
            </a:r>
            <a:r>
              <a:rPr lang="es-VE" altLang="es-MX" sz="1600" b="1" u="none" dirty="0" err="1">
                <a:latin typeface="Symbol" panose="05050102010706020507" pitchFamily="18" charset="2"/>
                <a:cs typeface="Times New Roman" panose="02020603050405020304" pitchFamily="18" charset="0"/>
              </a:rPr>
              <a:t>D</a:t>
            </a:r>
            <a:r>
              <a:rPr lang="es-VE" altLang="es-MX" sz="1600" b="1" u="none" dirty="0" err="1">
                <a:latin typeface="Times New Roman" panose="02020603050405020304" pitchFamily="18" charset="0"/>
                <a:cs typeface="Times New Roman" panose="02020603050405020304" pitchFamily="18" charset="0"/>
              </a:rPr>
              <a:t>Hº</a:t>
            </a:r>
            <a:r>
              <a:rPr lang="es-VE" altLang="es-MX" sz="1400" b="1" i="1" u="none" baseline="-25000" dirty="0" err="1">
                <a:latin typeface="Times New Roman" panose="02020603050405020304" pitchFamily="18" charset="0"/>
                <a:cs typeface="Times New Roman" panose="02020603050405020304" pitchFamily="18" charset="0"/>
              </a:rPr>
              <a:t>f</a:t>
            </a:r>
            <a:r>
              <a:rPr lang="es-ES" altLang="es-MX" sz="1600" b="1" i="1" u="none" baseline="-15000" dirty="0">
                <a:cs typeface="Times New Roman" panose="02020603050405020304" pitchFamily="18" charset="0"/>
              </a:rPr>
              <a:t>anhidrita </a:t>
            </a:r>
            <a:r>
              <a:rPr lang="es-ES" altLang="es-MX" sz="1600" b="1" i="1" u="none" dirty="0">
                <a:cs typeface="Times New Roman" panose="02020603050405020304" pitchFamily="18" charset="0"/>
              </a:rPr>
              <a:t>+ </a:t>
            </a:r>
            <a:r>
              <a:rPr lang="es-ES" altLang="es-MX" sz="1600" b="1" u="none" dirty="0">
                <a:cs typeface="Times New Roman" panose="02020603050405020304" pitchFamily="18" charset="0"/>
              </a:rPr>
              <a:t>2 </a:t>
            </a:r>
            <a:r>
              <a:rPr lang="es-VE" altLang="es-MX" sz="1600" b="1" u="none" dirty="0" err="1">
                <a:latin typeface="Symbol" panose="05050102010706020507" pitchFamily="18" charset="2"/>
                <a:cs typeface="Times New Roman" panose="02020603050405020304" pitchFamily="18" charset="0"/>
              </a:rPr>
              <a:t>D</a:t>
            </a:r>
            <a:r>
              <a:rPr lang="es-VE" altLang="es-MX" sz="1600" b="1" u="none" dirty="0" err="1">
                <a:latin typeface="Times New Roman" panose="02020603050405020304" pitchFamily="18" charset="0"/>
                <a:cs typeface="Times New Roman" panose="02020603050405020304" pitchFamily="18" charset="0"/>
              </a:rPr>
              <a:t>Hº</a:t>
            </a:r>
            <a:r>
              <a:rPr lang="es-VE" altLang="es-MX" sz="1400" b="1" i="1" u="none" baseline="-25000" dirty="0" err="1">
                <a:latin typeface="Times New Roman" panose="02020603050405020304" pitchFamily="18" charset="0"/>
                <a:cs typeface="Times New Roman" panose="02020603050405020304" pitchFamily="18" charset="0"/>
              </a:rPr>
              <a:t>f</a:t>
            </a:r>
            <a:r>
              <a:rPr lang="es-ES" altLang="es-MX" sz="1600" b="1" i="1" u="none" baseline="-15000" dirty="0">
                <a:cs typeface="Times New Roman" panose="02020603050405020304" pitchFamily="18" charset="0"/>
              </a:rPr>
              <a:t>agua</a:t>
            </a:r>
            <a:r>
              <a:rPr lang="es-ES" altLang="es-MX" sz="1600" b="1" u="none" dirty="0">
                <a:cs typeface="Times New Roman" panose="02020603050405020304" pitchFamily="18" charset="0"/>
              </a:rPr>
              <a:t>)</a:t>
            </a:r>
          </a:p>
          <a:p>
            <a:pPr eaLnBrk="1" hangingPunct="1">
              <a:spcBef>
                <a:spcPct val="0"/>
              </a:spcBef>
              <a:buFontTx/>
              <a:buNone/>
            </a:pPr>
            <a:r>
              <a:rPr lang="es-ES" altLang="es-MX" sz="1600" b="1" u="none" dirty="0">
                <a:cs typeface="Times New Roman" panose="02020603050405020304" pitchFamily="18" charset="0"/>
              </a:rPr>
              <a:t>	=  -2022.63 +</a:t>
            </a:r>
            <a:r>
              <a:rPr lang="es-VE" altLang="es-MX" sz="1600" b="1" u="none" dirty="0">
                <a:cs typeface="Times New Roman" panose="02020603050405020304" pitchFamily="18" charset="0"/>
              </a:rPr>
              <a:t>1434.11 +(2*285.830</a:t>
            </a:r>
            <a:r>
              <a:rPr lang="es-ES" altLang="es-MX" sz="1600" b="1" u="none" dirty="0">
                <a:cs typeface="Times New Roman" panose="02020603050405020304" pitchFamily="18" charset="0"/>
              </a:rPr>
              <a:t>))</a:t>
            </a:r>
          </a:p>
          <a:p>
            <a:pPr eaLnBrk="1" hangingPunct="1">
              <a:spcBef>
                <a:spcPct val="0"/>
              </a:spcBef>
              <a:buFontTx/>
              <a:buNone/>
            </a:pPr>
            <a:r>
              <a:rPr lang="es-ES" altLang="es-MX" sz="1600" b="1" u="none" dirty="0">
                <a:cs typeface="Times New Roman" panose="02020603050405020304" pitchFamily="18" charset="0"/>
              </a:rPr>
              <a:t>	=  -16.86 kJ</a:t>
            </a:r>
            <a:r>
              <a:rPr lang="es-ES" altLang="es-MX" sz="1600" u="none" dirty="0">
                <a:cs typeface="Times New Roman" panose="02020603050405020304" pitchFamily="18" charset="0"/>
              </a:rPr>
              <a:t>	</a:t>
            </a:r>
          </a:p>
          <a:p>
            <a:pPr eaLnBrk="1" hangingPunct="1">
              <a:spcBef>
                <a:spcPct val="0"/>
              </a:spcBef>
              <a:buFontTx/>
              <a:buNone/>
            </a:pPr>
            <a:endParaRPr lang="es-ES" altLang="es-MX" sz="1600" u="none" dirty="0">
              <a:cs typeface="Times New Roman" panose="02020603050405020304" pitchFamily="18" charset="0"/>
            </a:endParaRPr>
          </a:p>
          <a:p>
            <a:pPr eaLnBrk="1" hangingPunct="1">
              <a:spcBef>
                <a:spcPct val="0"/>
              </a:spcBef>
              <a:buFontTx/>
              <a:buNone/>
            </a:pPr>
            <a:endParaRPr lang="es-ES" altLang="es-MX" sz="1600" u="none" dirty="0">
              <a:cs typeface="Times New Roman" panose="02020603050405020304" pitchFamily="18" charset="0"/>
            </a:endParaRPr>
          </a:p>
          <a:p>
            <a:pPr eaLnBrk="1" hangingPunct="1">
              <a:spcBef>
                <a:spcPct val="0"/>
              </a:spcBef>
              <a:buFontTx/>
              <a:buNone/>
            </a:pPr>
            <a:r>
              <a:rPr lang="es-ES" altLang="es-MX" sz="1600" b="1" u="none" dirty="0">
                <a:cs typeface="Times New Roman" panose="02020603050405020304" pitchFamily="18" charset="0"/>
              </a:rPr>
              <a:t>Signo </a:t>
            </a:r>
            <a:r>
              <a:rPr lang="es-ES" altLang="es-MX" sz="1600" b="1" i="1" u="none" dirty="0">
                <a:cs typeface="Times New Roman" panose="02020603050405020304" pitchFamily="18" charset="0"/>
              </a:rPr>
              <a:t>–  	Reacción exotérmica</a:t>
            </a:r>
            <a:r>
              <a:rPr lang="es-ES" altLang="es-MX" sz="1600" u="none" dirty="0">
                <a:cs typeface="Times New Roman" panose="02020603050405020304" pitchFamily="18" charset="0"/>
              </a:rPr>
              <a:t>. 	Se libera calor al ocurrir la reacción. </a:t>
            </a:r>
          </a:p>
          <a:p>
            <a:pPr eaLnBrk="1" hangingPunct="1">
              <a:spcBef>
                <a:spcPct val="0"/>
              </a:spcBef>
              <a:buFontTx/>
              <a:buNone/>
            </a:pPr>
            <a:r>
              <a:rPr lang="es-ES" altLang="es-MX" sz="1600" u="none" dirty="0">
                <a:cs typeface="Times New Roman" panose="02020603050405020304" pitchFamily="18" charset="0"/>
              </a:rPr>
              <a:t>			</a:t>
            </a:r>
          </a:p>
          <a:p>
            <a:pPr eaLnBrk="1" hangingPunct="1">
              <a:spcBef>
                <a:spcPct val="0"/>
              </a:spcBef>
              <a:buFontTx/>
              <a:buNone/>
            </a:pPr>
            <a:r>
              <a:rPr lang="es-ES" altLang="es-MX" sz="1600" b="1" u="none" dirty="0">
                <a:cs typeface="Times New Roman" panose="02020603050405020304" pitchFamily="18" charset="0"/>
              </a:rPr>
              <a:t>Signo +</a:t>
            </a:r>
            <a:r>
              <a:rPr lang="es-ES" altLang="es-MX" sz="1600" u="none" dirty="0">
                <a:cs typeface="Times New Roman" panose="02020603050405020304" pitchFamily="18" charset="0"/>
              </a:rPr>
              <a:t>  	</a:t>
            </a:r>
            <a:r>
              <a:rPr lang="es-ES" altLang="es-MX" sz="1600" b="1" i="1" u="none" dirty="0">
                <a:cs typeface="Times New Roman" panose="02020603050405020304" pitchFamily="18" charset="0"/>
              </a:rPr>
              <a:t>Reacción endotérmica</a:t>
            </a:r>
            <a:r>
              <a:rPr lang="es-ES" altLang="es-MX" sz="1600" u="none" dirty="0">
                <a:cs typeface="Times New Roman" panose="02020603050405020304" pitchFamily="18" charset="0"/>
              </a:rPr>
              <a:t>. 	Se debe suministrar calor para que ocurra la reacción.</a:t>
            </a:r>
          </a:p>
        </p:txBody>
      </p:sp>
      <p:sp>
        <p:nvSpPr>
          <p:cNvPr id="120836" name="Rectangle 8">
            <a:extLst>
              <a:ext uri="{FF2B5EF4-FFF2-40B4-BE49-F238E27FC236}">
                <a16:creationId xmlns:a16="http://schemas.microsoft.com/office/drawing/2014/main" id="{6C5AA033-E4A9-4D4F-9D6A-14BD678D8800}"/>
              </a:ext>
            </a:extLst>
          </p:cNvPr>
          <p:cNvSpPr>
            <a:spLocks noChangeArrowheads="1"/>
          </p:cNvSpPr>
          <p:nvPr/>
        </p:nvSpPr>
        <p:spPr bwMode="auto">
          <a:xfrm>
            <a:off x="7532670" y="4684268"/>
            <a:ext cx="4024313" cy="830263"/>
          </a:xfrm>
          <a:prstGeom prst="rect">
            <a:avLst/>
          </a:prstGeom>
          <a:solidFill>
            <a:srgbClr val="99CCFF"/>
          </a:solidFill>
          <a:ln w="9525">
            <a:solidFill>
              <a:schemeClr val="accent2"/>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ES" altLang="es-MX" sz="1600" b="1" i="1" u="none">
                <a:solidFill>
                  <a:srgbClr val="C00000"/>
                </a:solidFill>
                <a:cs typeface="Times New Roman" panose="02020603050405020304" pitchFamily="18" charset="0"/>
              </a:rPr>
              <a:t>Se liberan 16.86 kJ</a:t>
            </a:r>
            <a:r>
              <a:rPr lang="es-ES" altLang="es-MX" sz="1600" b="1" u="none">
                <a:solidFill>
                  <a:srgbClr val="C00000"/>
                </a:solidFill>
                <a:cs typeface="Times New Roman" panose="02020603050405020304" pitchFamily="18" charset="0"/>
              </a:rPr>
              <a:t> de calor </a:t>
            </a:r>
            <a:r>
              <a:rPr lang="es-ES" altLang="es-MX" sz="1600" b="1" i="1" u="none">
                <a:solidFill>
                  <a:srgbClr val="C00000"/>
                </a:solidFill>
                <a:cs typeface="Times New Roman" panose="02020603050405020304" pitchFamily="18" charset="0"/>
              </a:rPr>
              <a:t>por cada mol de anhidrita que reacciona con dos moles de agua</a:t>
            </a:r>
          </a:p>
        </p:txBody>
      </p:sp>
      <p:sp>
        <p:nvSpPr>
          <p:cNvPr id="120837" name="Rectangle 9">
            <a:extLst>
              <a:ext uri="{FF2B5EF4-FFF2-40B4-BE49-F238E27FC236}">
                <a16:creationId xmlns:a16="http://schemas.microsoft.com/office/drawing/2014/main" id="{26EC213F-5CEC-42BB-807A-3F463FA6C171}"/>
              </a:ext>
            </a:extLst>
          </p:cNvPr>
          <p:cNvSpPr>
            <a:spLocks noGrp="1" noChangeArrowheads="1"/>
          </p:cNvSpPr>
          <p:nvPr>
            <p:ph type="title" idx="4294967295"/>
          </p:nvPr>
        </p:nvSpPr>
        <p:spPr>
          <a:xfrm>
            <a:off x="5667785" y="167356"/>
            <a:ext cx="3962400" cy="381000"/>
          </a:xfrm>
          <a:solidFill>
            <a:srgbClr val="FFFFFF"/>
          </a:solidFill>
          <a:ln>
            <a:solidFill>
              <a:schemeClr val="accent2"/>
            </a:solidFill>
            <a:miter lim="800000"/>
            <a:headEnd/>
            <a:tailEnd/>
          </a:ln>
        </p:spPr>
        <p:txBody>
          <a:bodyPr/>
          <a:lstStyle/>
          <a:p>
            <a:pPr algn="l" eaLnBrk="1" hangingPunct="1"/>
            <a:r>
              <a:rPr lang="es-VE" altLang="es-MX" sz="1800">
                <a:solidFill>
                  <a:srgbClr val="0000FF"/>
                </a:solidFill>
                <a:latin typeface="Albertus Medium" pitchFamily="34" charset="0"/>
                <a:cs typeface="Times New Roman" panose="02020603050405020304" pitchFamily="18" charset="0"/>
              </a:rPr>
              <a:t>Entalpía estándar de formación </a:t>
            </a:r>
            <a:r>
              <a:rPr lang="es-VE" altLang="es-MX" sz="1800" b="1">
                <a:solidFill>
                  <a:srgbClr val="0000FF"/>
                </a:solidFill>
                <a:latin typeface="Symbol" panose="05050102010706020507" pitchFamily="18" charset="2"/>
                <a:cs typeface="Times New Roman" panose="02020603050405020304" pitchFamily="18" charset="0"/>
              </a:rPr>
              <a:t>D</a:t>
            </a:r>
            <a:r>
              <a:rPr lang="es-VE" altLang="es-MX" sz="1800" b="1">
                <a:solidFill>
                  <a:srgbClr val="0000FF"/>
                </a:solidFill>
                <a:cs typeface="Times New Roman" panose="02020603050405020304" pitchFamily="18" charset="0"/>
              </a:rPr>
              <a:t>Hº</a:t>
            </a:r>
            <a:r>
              <a:rPr lang="es-VE" altLang="es-MX" sz="1800" b="1" i="1">
                <a:solidFill>
                  <a:srgbClr val="0000FF"/>
                </a:solidFill>
                <a:cs typeface="Times New Roman" panose="02020603050405020304" pitchFamily="18" charset="0"/>
              </a:rPr>
              <a:t>f</a:t>
            </a:r>
          </a:p>
        </p:txBody>
      </p:sp>
      <p:cxnSp>
        <p:nvCxnSpPr>
          <p:cNvPr id="3" name="2 Conector recto de flecha">
            <a:extLst>
              <a:ext uri="{FF2B5EF4-FFF2-40B4-BE49-F238E27FC236}">
                <a16:creationId xmlns:a16="http://schemas.microsoft.com/office/drawing/2014/main" id="{4EBD2AD6-629A-47CE-A6D6-C870BDF7D1EE}"/>
              </a:ext>
            </a:extLst>
          </p:cNvPr>
          <p:cNvCxnSpPr/>
          <p:nvPr/>
        </p:nvCxnSpPr>
        <p:spPr>
          <a:xfrm>
            <a:off x="9725007" y="1591817"/>
            <a:ext cx="0" cy="6477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a:spLocks noChangeArrowheads="1"/>
          </p:cNvSpPr>
          <p:nvPr/>
        </p:nvSpPr>
        <p:spPr bwMode="auto">
          <a:xfrm>
            <a:off x="320247" y="1591817"/>
            <a:ext cx="2689546" cy="302134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b="0" i="0" u="none" strike="noStrike" cap="none" normalizeH="0" baseline="0" dirty="0">
                <a:ln>
                  <a:noFill/>
                </a:ln>
                <a:solidFill>
                  <a:srgbClr val="202124"/>
                </a:solidFill>
                <a:effectLst/>
                <a:latin typeface="Times New Roman" panose="02020603050405020304" pitchFamily="18" charset="0"/>
                <a:cs typeface="Times New Roman" panose="02020603050405020304" pitchFamily="18" charset="0"/>
              </a:rPr>
              <a:t>Calor de formación: cambio de entalpía que ocurre cuando se forma un compuesto a partir de sus elementos a una temperatura y presión específicas (estándar). El calor de formación de la forma más estable de un elemento se establece arbitrariamente igual a cero.</a:t>
            </a:r>
            <a:r>
              <a:rPr kumimoji="0" lang="es-ES" altLang="es-MX"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6760146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5">
            <a:extLst>
              <a:ext uri="{FF2B5EF4-FFF2-40B4-BE49-F238E27FC236}">
                <a16:creationId xmlns:a16="http://schemas.microsoft.com/office/drawing/2014/main" id="{293312ED-9076-41AE-B674-D8D1B4BA514A}"/>
              </a:ext>
            </a:extLst>
          </p:cNvPr>
          <p:cNvSpPr>
            <a:spLocks noChangeArrowheads="1"/>
          </p:cNvSpPr>
          <p:nvPr/>
        </p:nvSpPr>
        <p:spPr bwMode="auto">
          <a:xfrm>
            <a:off x="287675" y="610136"/>
            <a:ext cx="11507057" cy="5755422"/>
          </a:xfrm>
          <a:prstGeom prst="rect">
            <a:avLst/>
          </a:prstGeom>
          <a:solidFill>
            <a:schemeClr val="bg1"/>
          </a:solidFill>
          <a:ln w="9525">
            <a:noFill/>
            <a:miter lim="800000"/>
            <a:headEnd/>
            <a:tailEnd/>
          </a:ln>
        </p:spPr>
        <p:txBody>
          <a:bodyPr wrap="square">
            <a:spAutoFit/>
          </a:bodyPr>
          <a:lstStyle>
            <a:lvl1pPr>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3200">
                <a:solidFill>
                  <a:schemeClr val="tx1"/>
                </a:solidFill>
                <a:latin typeface="Arial" panose="020B0604020202020204" pitchFamily="34" charset="0"/>
              </a:defRPr>
            </a:lvl1pPr>
            <a:lvl2pPr marL="742950" indent="-28575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800">
                <a:solidFill>
                  <a:schemeClr val="tx1"/>
                </a:solidFill>
                <a:latin typeface="Arial" panose="020B0604020202020204" pitchFamily="34" charset="0"/>
              </a:defRPr>
            </a:lvl2pPr>
            <a:lvl3pPr marL="1143000" indent="-22860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400">
                <a:solidFill>
                  <a:schemeClr val="tx1"/>
                </a:solidFill>
                <a:latin typeface="Arial" panose="020B0604020202020204" pitchFamily="34" charset="0"/>
              </a:defRPr>
            </a:lvl3pPr>
            <a:lvl4pPr marL="1600200" indent="-22860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4pPr>
            <a:lvl5pPr marL="2057400" indent="-22860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9pPr>
          </a:lstStyle>
          <a:p>
            <a:pPr algn="just" eaLnBrk="1" hangingPunct="1">
              <a:spcBef>
                <a:spcPct val="0"/>
              </a:spcBef>
              <a:buFontTx/>
              <a:buNone/>
            </a:pPr>
            <a:r>
              <a:rPr lang="es-VE" altLang="es-MX" sz="1600" u="none" dirty="0">
                <a:cs typeface="Times New Roman" panose="02020603050405020304" pitchFamily="18" charset="0"/>
              </a:rPr>
              <a:t>Cuando se aplica o agrega calor a una sustancia sea sólida liquida o gaseosa, </a:t>
            </a:r>
            <a:r>
              <a:rPr lang="es-VE" altLang="es-MX" sz="1600" b="1" u="none" dirty="0">
                <a:cs typeface="Times New Roman" panose="02020603050405020304" pitchFamily="18" charset="0"/>
              </a:rPr>
              <a:t>la temperatura  de la sustancia aumenta</a:t>
            </a:r>
            <a:r>
              <a:rPr lang="es-VE" altLang="es-MX" sz="1600" u="none" dirty="0">
                <a:cs typeface="Times New Roman" panose="02020603050405020304" pitchFamily="18" charset="0"/>
              </a:rPr>
              <a:t>. </a:t>
            </a:r>
            <a:r>
              <a:rPr lang="es-VE" altLang="es-MX" sz="1600" i="1" dirty="0">
                <a:cs typeface="Times New Roman" panose="02020603050405020304" pitchFamily="18" charset="0"/>
              </a:rPr>
              <a:t>Esta afirmación u observación que podemos entender como una consecuencia lógica o deducción </a:t>
            </a:r>
            <a:r>
              <a:rPr lang="es-VE" altLang="es-MX" sz="1600" i="1" dirty="0" err="1">
                <a:cs typeface="Times New Roman" panose="02020603050405020304" pitchFamily="18" charset="0"/>
              </a:rPr>
              <a:t>empirica</a:t>
            </a:r>
            <a:r>
              <a:rPr lang="es-VE" altLang="es-MX" sz="1600" u="none" dirty="0">
                <a:cs typeface="Times New Roman" panose="02020603050405020304" pitchFamily="18" charset="0"/>
              </a:rPr>
              <a:t>, se puede plantear matemáticamente de la forma siguiente</a:t>
            </a:r>
          </a:p>
          <a:p>
            <a:pPr algn="just" eaLnBrk="1" hangingPunct="1">
              <a:spcBef>
                <a:spcPct val="0"/>
              </a:spcBef>
              <a:buFontTx/>
              <a:buNone/>
            </a:pPr>
            <a:endParaRPr lang="es-VE" altLang="es-MX" sz="1600" u="none" dirty="0">
              <a:cs typeface="Times New Roman" panose="02020603050405020304" pitchFamily="18" charset="0"/>
            </a:endParaRPr>
          </a:p>
          <a:p>
            <a:pPr algn="just" eaLnBrk="1" hangingPunct="1">
              <a:spcBef>
                <a:spcPct val="0"/>
              </a:spcBef>
              <a:buFontTx/>
              <a:buNone/>
            </a:pPr>
            <a:endParaRPr lang="es-VE" altLang="es-MX" sz="1600" u="none" dirty="0">
              <a:cs typeface="Times New Roman" panose="02020603050405020304" pitchFamily="18" charset="0"/>
            </a:endParaRPr>
          </a:p>
          <a:p>
            <a:pPr algn="just" eaLnBrk="1" hangingPunct="1">
              <a:spcBef>
                <a:spcPct val="0"/>
              </a:spcBef>
              <a:buFontTx/>
              <a:buNone/>
            </a:pPr>
            <a:endParaRPr lang="es-VE" altLang="es-MX" sz="1600" u="none" dirty="0">
              <a:cs typeface="Times New Roman" panose="02020603050405020304" pitchFamily="18" charset="0"/>
            </a:endParaRPr>
          </a:p>
          <a:p>
            <a:pPr algn="just" eaLnBrk="1" hangingPunct="1">
              <a:spcBef>
                <a:spcPct val="0"/>
              </a:spcBef>
              <a:buFontTx/>
              <a:buNone/>
            </a:pPr>
            <a:r>
              <a:rPr lang="es-VE" altLang="es-MX" sz="1600" u="none" dirty="0">
                <a:cs typeface="Times New Roman" panose="02020603050405020304" pitchFamily="18" charset="0"/>
              </a:rPr>
              <a:t>Donde </a:t>
            </a:r>
            <a:r>
              <a:rPr lang="es-VE" altLang="es-MX" sz="1600" i="1" u="none" dirty="0" err="1">
                <a:cs typeface="Times New Roman" panose="02020603050405020304" pitchFamily="18" charset="0"/>
              </a:rPr>
              <a:t>dq</a:t>
            </a:r>
            <a:r>
              <a:rPr lang="es-VE" altLang="es-MX" sz="1600" u="none" dirty="0">
                <a:cs typeface="Times New Roman" panose="02020603050405020304" pitchFamily="18" charset="0"/>
              </a:rPr>
              <a:t> es el incremento del calor agregado, C es la constante conocida como capacidad calorífica y </a:t>
            </a:r>
            <a:r>
              <a:rPr lang="es-VE" altLang="es-MX" sz="1600" i="1" u="none" dirty="0" err="1">
                <a:cs typeface="Times New Roman" panose="02020603050405020304" pitchFamily="18" charset="0"/>
              </a:rPr>
              <a:t>dT</a:t>
            </a:r>
            <a:r>
              <a:rPr lang="es-VE" altLang="es-MX" sz="1600" u="none" dirty="0">
                <a:cs typeface="Times New Roman" panose="02020603050405020304" pitchFamily="18" charset="0"/>
              </a:rPr>
              <a:t> es el correspondiente incremento de temperatura (kelvin, K). La </a:t>
            </a:r>
            <a:r>
              <a:rPr lang="es-VE" altLang="es-MX" sz="1600" i="1" dirty="0">
                <a:solidFill>
                  <a:srgbClr val="0000FF"/>
                </a:solidFill>
                <a:cs typeface="Times New Roman" panose="02020603050405020304" pitchFamily="18" charset="0"/>
              </a:rPr>
              <a:t>capacidad calorífica a presión constante</a:t>
            </a:r>
            <a:r>
              <a:rPr lang="es-VE" altLang="es-MX" sz="1600" i="1" u="none" dirty="0">
                <a:cs typeface="Times New Roman" panose="02020603050405020304" pitchFamily="18" charset="0"/>
              </a:rPr>
              <a:t> </a:t>
            </a:r>
            <a:r>
              <a:rPr lang="es-VE" altLang="es-MX" sz="1600" u="none" dirty="0">
                <a:cs typeface="Times New Roman" panose="02020603050405020304" pitchFamily="18" charset="0"/>
              </a:rPr>
              <a:t>(</a:t>
            </a:r>
            <a:r>
              <a:rPr lang="es-VE" altLang="es-MX" sz="1600" i="1" u="none" dirty="0" err="1">
                <a:cs typeface="Times New Roman" panose="02020603050405020304" pitchFamily="18" charset="0"/>
              </a:rPr>
              <a:t>C</a:t>
            </a:r>
            <a:r>
              <a:rPr lang="es-VE" altLang="es-MX" sz="1600" i="1" u="none" baseline="-25000" dirty="0" err="1">
                <a:cs typeface="Times New Roman" panose="02020603050405020304" pitchFamily="18" charset="0"/>
              </a:rPr>
              <a:t>p</a:t>
            </a:r>
            <a:r>
              <a:rPr lang="es-VE" altLang="es-MX" sz="1600" u="none" dirty="0">
                <a:cs typeface="Times New Roman" panose="02020603050405020304" pitchFamily="18" charset="0"/>
              </a:rPr>
              <a:t>)se puede expresar como </a:t>
            </a:r>
          </a:p>
          <a:p>
            <a:pPr algn="just" eaLnBrk="1" hangingPunct="1">
              <a:spcBef>
                <a:spcPct val="0"/>
              </a:spcBef>
              <a:buFontTx/>
              <a:buNone/>
            </a:pPr>
            <a:endParaRPr lang="es-VE" altLang="es-MX" sz="1600" u="none" dirty="0">
              <a:cs typeface="Times New Roman" panose="02020603050405020304" pitchFamily="18" charset="0"/>
            </a:endParaRPr>
          </a:p>
          <a:p>
            <a:pPr algn="just" eaLnBrk="1" hangingPunct="1">
              <a:spcBef>
                <a:spcPct val="0"/>
              </a:spcBef>
              <a:buFontTx/>
              <a:buNone/>
            </a:pPr>
            <a:endParaRPr lang="es-VE" altLang="es-MX" sz="1600" u="none" dirty="0">
              <a:cs typeface="Times New Roman" panose="02020603050405020304" pitchFamily="18" charset="0"/>
            </a:endParaRPr>
          </a:p>
          <a:p>
            <a:pPr algn="just" eaLnBrk="1" hangingPunct="1">
              <a:spcBef>
                <a:spcPct val="0"/>
              </a:spcBef>
              <a:buFontTx/>
              <a:buNone/>
            </a:pPr>
            <a:endParaRPr lang="es-VE" altLang="es-MX" sz="1600" u="none" dirty="0">
              <a:cs typeface="Times New Roman" panose="02020603050405020304" pitchFamily="18" charset="0"/>
            </a:endParaRPr>
          </a:p>
          <a:p>
            <a:pPr algn="just" eaLnBrk="1" hangingPunct="1">
              <a:spcBef>
                <a:spcPct val="0"/>
              </a:spcBef>
              <a:buFontTx/>
              <a:buNone/>
            </a:pPr>
            <a:r>
              <a:rPr lang="es-VE" altLang="es-MX" sz="1600" u="none" dirty="0">
                <a:cs typeface="Times New Roman" panose="02020603050405020304" pitchFamily="18" charset="0"/>
              </a:rPr>
              <a:t>El calor agregado a un sistema cerrado durante un proceso  reversible a presión constante, es igual  al incremento de la entalpía del sistema, es decir</a:t>
            </a:r>
          </a:p>
          <a:p>
            <a:pPr algn="just" eaLnBrk="1" hangingPunct="1">
              <a:spcBef>
                <a:spcPct val="0"/>
              </a:spcBef>
              <a:buFontTx/>
              <a:buNone/>
            </a:pPr>
            <a:endParaRPr lang="es-VE" altLang="es-MX" sz="1600" u="none" dirty="0">
              <a:cs typeface="Times New Roman" panose="02020603050405020304" pitchFamily="18" charset="0"/>
            </a:endParaRPr>
          </a:p>
          <a:p>
            <a:pPr algn="just" eaLnBrk="1" hangingPunct="1">
              <a:spcBef>
                <a:spcPct val="0"/>
              </a:spcBef>
              <a:buFontTx/>
              <a:buNone/>
            </a:pPr>
            <a:endParaRPr lang="es-VE" altLang="es-MX" sz="1600" u="none" dirty="0">
              <a:cs typeface="Times New Roman" panose="02020603050405020304" pitchFamily="18" charset="0"/>
            </a:endParaRPr>
          </a:p>
          <a:p>
            <a:pPr algn="just" eaLnBrk="1" hangingPunct="1">
              <a:spcBef>
                <a:spcPct val="0"/>
              </a:spcBef>
              <a:buFontTx/>
              <a:buNone/>
            </a:pPr>
            <a:endParaRPr lang="es-VE" altLang="es-MX" sz="1600" u="none" dirty="0">
              <a:cs typeface="Times New Roman" panose="02020603050405020304" pitchFamily="18" charset="0"/>
            </a:endParaRPr>
          </a:p>
          <a:p>
            <a:pPr algn="just" eaLnBrk="1" hangingPunct="1">
              <a:spcBef>
                <a:spcPct val="0"/>
              </a:spcBef>
              <a:buNone/>
            </a:pPr>
            <a:r>
              <a:rPr lang="es-VE" altLang="es-MX" sz="1600" u="none" dirty="0">
                <a:cs typeface="Times New Roman" panose="02020603050405020304" pitchFamily="18" charset="0"/>
              </a:rPr>
              <a:t>Se ha demostrado que </a:t>
            </a:r>
            <a:r>
              <a:rPr lang="es-VE" altLang="es-MX" sz="1600" i="1" u="none" dirty="0" err="1">
                <a:cs typeface="Times New Roman" panose="02020603050405020304" pitchFamily="18" charset="0"/>
              </a:rPr>
              <a:t>Cp</a:t>
            </a:r>
            <a:r>
              <a:rPr lang="es-VE" altLang="es-MX" sz="1600" u="none" dirty="0">
                <a:cs typeface="Times New Roman" panose="02020603050405020304" pitchFamily="18" charset="0"/>
              </a:rPr>
              <a:t>  es función de la temperatura  y por lo tanto no puede ser tratada como constante.  Trabajos experimentales han demostrado que esta dependencia puede ser aproximadamente  ajustada a una expresión algebraica de la siguiente forma</a:t>
            </a:r>
          </a:p>
          <a:p>
            <a:pPr eaLnBrk="1" hangingPunct="1">
              <a:spcBef>
                <a:spcPct val="0"/>
              </a:spcBef>
              <a:buFontTx/>
              <a:buNone/>
            </a:pPr>
            <a:endParaRPr lang="es-VE" altLang="es-MX" sz="1600" u="none" dirty="0">
              <a:cs typeface="Times New Roman" panose="02020603050405020304" pitchFamily="18" charset="0"/>
            </a:endParaRPr>
          </a:p>
          <a:p>
            <a:pPr eaLnBrk="1" hangingPunct="1">
              <a:spcBef>
                <a:spcPct val="0"/>
              </a:spcBef>
              <a:buFontTx/>
              <a:buNone/>
            </a:pPr>
            <a:endParaRPr lang="es-VE" altLang="es-MX" sz="1600" u="none" dirty="0">
              <a:cs typeface="Times New Roman" panose="02020603050405020304" pitchFamily="18" charset="0"/>
            </a:endParaRPr>
          </a:p>
          <a:p>
            <a:pPr eaLnBrk="1" hangingPunct="1">
              <a:spcBef>
                <a:spcPct val="0"/>
              </a:spcBef>
              <a:buFontTx/>
              <a:buNone/>
            </a:pPr>
            <a:endParaRPr lang="es-VE" altLang="es-MX" sz="1600" u="none" dirty="0">
              <a:cs typeface="Times New Roman" panose="02020603050405020304" pitchFamily="18" charset="0"/>
            </a:endParaRPr>
          </a:p>
        </p:txBody>
      </p:sp>
      <p:sp>
        <p:nvSpPr>
          <p:cNvPr id="124931" name="Rectangle 9">
            <a:extLst>
              <a:ext uri="{FF2B5EF4-FFF2-40B4-BE49-F238E27FC236}">
                <a16:creationId xmlns:a16="http://schemas.microsoft.com/office/drawing/2014/main" id="{ACBA8D0C-3697-4FD1-A365-DEB2ED9152FA}"/>
              </a:ext>
            </a:extLst>
          </p:cNvPr>
          <p:cNvSpPr>
            <a:spLocks noGrp="1" noChangeArrowheads="1"/>
          </p:cNvSpPr>
          <p:nvPr>
            <p:ph type="title" idx="4294967295"/>
          </p:nvPr>
        </p:nvSpPr>
        <p:spPr>
          <a:xfrm>
            <a:off x="3792539" y="115888"/>
            <a:ext cx="4664075" cy="381000"/>
          </a:xfrm>
          <a:solidFill>
            <a:srgbClr val="FFFF99"/>
          </a:solidFill>
          <a:ln>
            <a:solidFill>
              <a:schemeClr val="accent2"/>
            </a:solidFill>
            <a:miter lim="800000"/>
            <a:headEnd/>
            <a:tailEnd/>
          </a:ln>
        </p:spPr>
        <p:txBody>
          <a:bodyPr/>
          <a:lstStyle/>
          <a:p>
            <a:pPr algn="l" eaLnBrk="1" hangingPunct="1"/>
            <a:r>
              <a:rPr lang="es-VE" altLang="es-MX" sz="1800" b="1">
                <a:solidFill>
                  <a:schemeClr val="tx1"/>
                </a:solidFill>
                <a:latin typeface="Albertus Medium" pitchFamily="34" charset="0"/>
                <a:cs typeface="Times New Roman" panose="02020603050405020304" pitchFamily="18" charset="0"/>
              </a:rPr>
              <a:t>Entalpía a T diferente de </a:t>
            </a:r>
            <a:r>
              <a:rPr lang="es-VE" altLang="es-MX" sz="1800" b="1">
                <a:solidFill>
                  <a:schemeClr val="tx1"/>
                </a:solidFill>
                <a:cs typeface="Times New Roman" panose="02020603050405020304" pitchFamily="18" charset="0"/>
              </a:rPr>
              <a:t>298.16 K (25 ºC)</a:t>
            </a:r>
            <a:endParaRPr lang="es-VE" altLang="es-MX" sz="1800" b="1" i="1">
              <a:solidFill>
                <a:schemeClr val="tx1"/>
              </a:solidFill>
              <a:cs typeface="Times New Roman" panose="02020603050405020304" pitchFamily="18" charset="0"/>
            </a:endParaRPr>
          </a:p>
        </p:txBody>
      </p:sp>
      <p:graphicFrame>
        <p:nvGraphicFramePr>
          <p:cNvPr id="124932" name="Object 2">
            <a:extLst>
              <a:ext uri="{FF2B5EF4-FFF2-40B4-BE49-F238E27FC236}">
                <a16:creationId xmlns:a16="http://schemas.microsoft.com/office/drawing/2014/main" id="{18C185EC-54FE-4417-B3FC-E881CFD80C41}"/>
              </a:ext>
            </a:extLst>
          </p:cNvPr>
          <p:cNvGraphicFramePr>
            <a:graphicFrameLocks noChangeAspect="1"/>
          </p:cNvGraphicFramePr>
          <p:nvPr>
            <p:extLst>
              <p:ext uri="{D42A27DB-BD31-4B8C-83A1-F6EECF244321}">
                <p14:modId xmlns:p14="http://schemas.microsoft.com/office/powerpoint/2010/main" val="1526176689"/>
              </p:ext>
            </p:extLst>
          </p:nvPr>
        </p:nvGraphicFramePr>
        <p:xfrm>
          <a:off x="4494213" y="1520825"/>
          <a:ext cx="2836862" cy="461963"/>
        </p:xfrm>
        <a:graphic>
          <a:graphicData uri="http://schemas.openxmlformats.org/presentationml/2006/ole">
            <mc:AlternateContent xmlns:mc="http://schemas.openxmlformats.org/markup-compatibility/2006">
              <mc:Choice xmlns:v="urn:schemas-microsoft-com:vml" Requires="v">
                <p:oleObj name="Equation" r:id="rId3" imgW="1485720" imgH="241200" progId="Equation.DSMT4">
                  <p:embed/>
                </p:oleObj>
              </mc:Choice>
              <mc:Fallback>
                <p:oleObj name="Equation" r:id="rId3" imgW="1485720" imgH="241200" progId="Equation.DSMT4">
                  <p:embed/>
                  <p:pic>
                    <p:nvPicPr>
                      <p:cNvPr id="124932" name="Object 2">
                        <a:extLst>
                          <a:ext uri="{FF2B5EF4-FFF2-40B4-BE49-F238E27FC236}">
                            <a16:creationId xmlns:a16="http://schemas.microsoft.com/office/drawing/2014/main" id="{18C185EC-54FE-4417-B3FC-E881CFD80C41}"/>
                          </a:ext>
                        </a:extLst>
                      </p:cNvPr>
                      <p:cNvPicPr>
                        <a:picLocks noChangeAspect="1" noChangeArrowheads="1"/>
                      </p:cNvPicPr>
                      <p:nvPr/>
                    </p:nvPicPr>
                    <p:blipFill>
                      <a:blip r:embed="rId4"/>
                      <a:srcRect/>
                      <a:stretch>
                        <a:fillRect/>
                      </a:stretch>
                    </p:blipFill>
                    <p:spPr bwMode="auto">
                      <a:xfrm>
                        <a:off x="4494213" y="1520825"/>
                        <a:ext cx="2836862" cy="461963"/>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3" name="Object 3">
            <a:extLst>
              <a:ext uri="{FF2B5EF4-FFF2-40B4-BE49-F238E27FC236}">
                <a16:creationId xmlns:a16="http://schemas.microsoft.com/office/drawing/2014/main" id="{E6035237-2DF0-4DB9-910E-9609C71AFC36}"/>
              </a:ext>
            </a:extLst>
          </p:cNvPr>
          <p:cNvGraphicFramePr>
            <a:graphicFrameLocks noChangeAspect="1"/>
          </p:cNvGraphicFramePr>
          <p:nvPr>
            <p:extLst>
              <p:ext uri="{D42A27DB-BD31-4B8C-83A1-F6EECF244321}">
                <p14:modId xmlns:p14="http://schemas.microsoft.com/office/powerpoint/2010/main" val="4045727005"/>
              </p:ext>
            </p:extLst>
          </p:nvPr>
        </p:nvGraphicFramePr>
        <p:xfrm>
          <a:off x="5159896" y="2780928"/>
          <a:ext cx="1152128" cy="359813"/>
        </p:xfrm>
        <a:graphic>
          <a:graphicData uri="http://schemas.openxmlformats.org/presentationml/2006/ole">
            <mc:AlternateContent xmlns:mc="http://schemas.openxmlformats.org/markup-compatibility/2006">
              <mc:Choice xmlns:v="urn:schemas-microsoft-com:vml" Requires="v">
                <p:oleObj name="Equation" r:id="rId5" imgW="774360" imgH="241200" progId="Equation.DSMT4">
                  <p:embed/>
                </p:oleObj>
              </mc:Choice>
              <mc:Fallback>
                <p:oleObj name="Equation" r:id="rId5" imgW="774360" imgH="241200" progId="Equation.DSMT4">
                  <p:embed/>
                  <p:pic>
                    <p:nvPicPr>
                      <p:cNvPr id="124933" name="Object 3">
                        <a:extLst>
                          <a:ext uri="{FF2B5EF4-FFF2-40B4-BE49-F238E27FC236}">
                            <a16:creationId xmlns:a16="http://schemas.microsoft.com/office/drawing/2014/main" id="{E6035237-2DF0-4DB9-910E-9609C71AFC36}"/>
                          </a:ext>
                        </a:extLst>
                      </p:cNvPr>
                      <p:cNvPicPr>
                        <a:picLocks noChangeAspect="1" noChangeArrowheads="1"/>
                      </p:cNvPicPr>
                      <p:nvPr/>
                    </p:nvPicPr>
                    <p:blipFill>
                      <a:blip r:embed="rId6"/>
                      <a:srcRect/>
                      <a:stretch>
                        <a:fillRect/>
                      </a:stretch>
                    </p:blipFill>
                    <p:spPr bwMode="auto">
                      <a:xfrm>
                        <a:off x="5159896" y="2780928"/>
                        <a:ext cx="1152128" cy="359813"/>
                      </a:xfrm>
                      <a:prstGeom prst="rect">
                        <a:avLst/>
                      </a:prstGeom>
                      <a:noFill/>
                      <a:ln>
                        <a:noFill/>
                      </a:ln>
                      <a:effectLst/>
                    </p:spPr>
                  </p:pic>
                </p:oleObj>
              </mc:Fallback>
            </mc:AlternateContent>
          </a:graphicData>
        </a:graphic>
      </p:graphicFrame>
      <p:graphicFrame>
        <p:nvGraphicFramePr>
          <p:cNvPr id="124934" name="Object 4">
            <a:extLst>
              <a:ext uri="{FF2B5EF4-FFF2-40B4-BE49-F238E27FC236}">
                <a16:creationId xmlns:a16="http://schemas.microsoft.com/office/drawing/2014/main" id="{9F4A8E30-9CD0-4BA2-96E7-99F00FC4EF3B}"/>
              </a:ext>
            </a:extLst>
          </p:cNvPr>
          <p:cNvGraphicFramePr>
            <a:graphicFrameLocks noChangeAspect="1"/>
          </p:cNvGraphicFramePr>
          <p:nvPr>
            <p:extLst>
              <p:ext uri="{D42A27DB-BD31-4B8C-83A1-F6EECF244321}">
                <p14:modId xmlns:p14="http://schemas.microsoft.com/office/powerpoint/2010/main" val="1848746309"/>
              </p:ext>
            </p:extLst>
          </p:nvPr>
        </p:nvGraphicFramePr>
        <p:xfrm>
          <a:off x="5326919" y="4196735"/>
          <a:ext cx="1992832" cy="425830"/>
        </p:xfrm>
        <a:graphic>
          <a:graphicData uri="http://schemas.openxmlformats.org/presentationml/2006/ole">
            <mc:AlternateContent xmlns:mc="http://schemas.openxmlformats.org/markup-compatibility/2006">
              <mc:Choice xmlns:v="urn:schemas-microsoft-com:vml" Requires="v">
                <p:oleObj name="Equation" r:id="rId7" imgW="1130040" imgH="241200" progId="Equation.DSMT4">
                  <p:embed/>
                </p:oleObj>
              </mc:Choice>
              <mc:Fallback>
                <p:oleObj name="Equation" r:id="rId7" imgW="1130040" imgH="241200" progId="Equation.DSMT4">
                  <p:embed/>
                  <p:pic>
                    <p:nvPicPr>
                      <p:cNvPr id="124934" name="Object 4">
                        <a:extLst>
                          <a:ext uri="{FF2B5EF4-FFF2-40B4-BE49-F238E27FC236}">
                            <a16:creationId xmlns:a16="http://schemas.microsoft.com/office/drawing/2014/main" id="{9F4A8E30-9CD0-4BA2-96E7-99F00FC4EF3B}"/>
                          </a:ext>
                        </a:extLst>
                      </p:cNvPr>
                      <p:cNvPicPr>
                        <a:picLocks noChangeAspect="1" noChangeArrowheads="1"/>
                      </p:cNvPicPr>
                      <p:nvPr/>
                    </p:nvPicPr>
                    <p:blipFill>
                      <a:blip r:embed="rId8"/>
                      <a:srcRect/>
                      <a:stretch>
                        <a:fillRect/>
                      </a:stretch>
                    </p:blipFill>
                    <p:spPr bwMode="auto">
                      <a:xfrm>
                        <a:off x="5326919" y="4196735"/>
                        <a:ext cx="1992832" cy="425830"/>
                      </a:xfrm>
                      <a:prstGeom prst="rect">
                        <a:avLst/>
                      </a:prstGeom>
                      <a:noFill/>
                      <a:ln>
                        <a:noFill/>
                      </a:ln>
                      <a:effectLst/>
                    </p:spPr>
                  </p:pic>
                </p:oleObj>
              </mc:Fallback>
            </mc:AlternateContent>
          </a:graphicData>
        </a:graphic>
      </p:graphicFrame>
      <p:graphicFrame>
        <p:nvGraphicFramePr>
          <p:cNvPr id="124935" name="Object 5">
            <a:extLst>
              <a:ext uri="{FF2B5EF4-FFF2-40B4-BE49-F238E27FC236}">
                <a16:creationId xmlns:a16="http://schemas.microsoft.com/office/drawing/2014/main" id="{78D60565-BD91-4922-8910-D16C3165902A}"/>
              </a:ext>
            </a:extLst>
          </p:cNvPr>
          <p:cNvGraphicFramePr>
            <a:graphicFrameLocks noChangeAspect="1"/>
          </p:cNvGraphicFramePr>
          <p:nvPr>
            <p:extLst>
              <p:ext uri="{D42A27DB-BD31-4B8C-83A1-F6EECF244321}">
                <p14:modId xmlns:p14="http://schemas.microsoft.com/office/powerpoint/2010/main" val="2139117275"/>
              </p:ext>
            </p:extLst>
          </p:nvPr>
        </p:nvGraphicFramePr>
        <p:xfrm>
          <a:off x="3432175" y="5516563"/>
          <a:ext cx="3614738" cy="790575"/>
        </p:xfrm>
        <a:graphic>
          <a:graphicData uri="http://schemas.openxmlformats.org/presentationml/2006/ole">
            <mc:AlternateContent xmlns:mc="http://schemas.openxmlformats.org/markup-compatibility/2006">
              <mc:Choice xmlns:v="urn:schemas-microsoft-com:vml" Requires="v">
                <p:oleObj name="Equation" r:id="rId9" imgW="1968480" imgH="431640" progId="Equation.DSMT4">
                  <p:embed/>
                </p:oleObj>
              </mc:Choice>
              <mc:Fallback>
                <p:oleObj name="Equation" r:id="rId9" imgW="1968480" imgH="431640" progId="Equation.DSMT4">
                  <p:embed/>
                  <p:pic>
                    <p:nvPicPr>
                      <p:cNvPr id="124935" name="Object 5">
                        <a:extLst>
                          <a:ext uri="{FF2B5EF4-FFF2-40B4-BE49-F238E27FC236}">
                            <a16:creationId xmlns:a16="http://schemas.microsoft.com/office/drawing/2014/main" id="{78D60565-BD91-4922-8910-D16C3165902A}"/>
                          </a:ext>
                        </a:extLst>
                      </p:cNvPr>
                      <p:cNvPicPr>
                        <a:picLocks noChangeAspect="1" noChangeArrowheads="1"/>
                      </p:cNvPicPr>
                      <p:nvPr/>
                    </p:nvPicPr>
                    <p:blipFill>
                      <a:blip r:embed="rId10"/>
                      <a:srcRect/>
                      <a:stretch>
                        <a:fillRect/>
                      </a:stretch>
                    </p:blipFill>
                    <p:spPr bwMode="auto">
                      <a:xfrm>
                        <a:off x="3432175" y="5516563"/>
                        <a:ext cx="3614738" cy="790575"/>
                      </a:xfrm>
                      <a:prstGeom prst="rect">
                        <a:avLst/>
                      </a:prstGeom>
                      <a:noFill/>
                      <a:ln>
                        <a:noFill/>
                      </a:ln>
                    </p:spPr>
                  </p:pic>
                </p:oleObj>
              </mc:Fallback>
            </mc:AlternateContent>
          </a:graphicData>
        </a:graphic>
      </p:graphicFrame>
      <p:graphicFrame>
        <p:nvGraphicFramePr>
          <p:cNvPr id="124936" name="1 Objeto">
            <a:extLst>
              <a:ext uri="{FF2B5EF4-FFF2-40B4-BE49-F238E27FC236}">
                <a16:creationId xmlns:a16="http://schemas.microsoft.com/office/drawing/2014/main" id="{204DAD01-67F4-4AAC-A7DF-E30CCF093800}"/>
              </a:ext>
            </a:extLst>
          </p:cNvPr>
          <p:cNvGraphicFramePr>
            <a:graphicFrameLocks noChangeAspect="1"/>
          </p:cNvGraphicFramePr>
          <p:nvPr>
            <p:extLst>
              <p:ext uri="{D42A27DB-BD31-4B8C-83A1-F6EECF244321}">
                <p14:modId xmlns:p14="http://schemas.microsoft.com/office/powerpoint/2010/main" val="2373094200"/>
              </p:ext>
            </p:extLst>
          </p:nvPr>
        </p:nvGraphicFramePr>
        <p:xfrm>
          <a:off x="872996" y="5667375"/>
          <a:ext cx="2271712" cy="488950"/>
        </p:xfrm>
        <a:graphic>
          <a:graphicData uri="http://schemas.openxmlformats.org/presentationml/2006/ole">
            <mc:AlternateContent xmlns:mc="http://schemas.openxmlformats.org/markup-compatibility/2006">
              <mc:Choice xmlns:v="urn:schemas-microsoft-com:vml" Requires="v">
                <p:oleObj name="Equation" r:id="rId11" imgW="1295280" imgH="279360" progId="Equation.DSMT4">
                  <p:embed/>
                </p:oleObj>
              </mc:Choice>
              <mc:Fallback>
                <p:oleObj name="Equation" r:id="rId11" imgW="1295280" imgH="279360" progId="Equation.DSMT4">
                  <p:embed/>
                  <p:pic>
                    <p:nvPicPr>
                      <p:cNvPr id="124936" name="1 Objeto">
                        <a:extLst>
                          <a:ext uri="{FF2B5EF4-FFF2-40B4-BE49-F238E27FC236}">
                            <a16:creationId xmlns:a16="http://schemas.microsoft.com/office/drawing/2014/main" id="{204DAD01-67F4-4AAC-A7DF-E30CCF093800}"/>
                          </a:ext>
                        </a:extLst>
                      </p:cNvPr>
                      <p:cNvPicPr>
                        <a:picLocks noChangeAspect="1" noChangeArrowheads="1"/>
                      </p:cNvPicPr>
                      <p:nvPr/>
                    </p:nvPicPr>
                    <p:blipFill>
                      <a:blip r:embed="rId12"/>
                      <a:srcRect/>
                      <a:stretch>
                        <a:fillRect/>
                      </a:stretch>
                    </p:blipFill>
                    <p:spPr bwMode="auto">
                      <a:xfrm>
                        <a:off x="872996" y="5667375"/>
                        <a:ext cx="2271712" cy="488950"/>
                      </a:xfrm>
                      <a:prstGeom prst="rect">
                        <a:avLst/>
                      </a:prstGeom>
                      <a:noFill/>
                      <a:ln>
                        <a:noFill/>
                      </a:ln>
                    </p:spPr>
                  </p:pic>
                </p:oleObj>
              </mc:Fallback>
            </mc:AlternateContent>
          </a:graphicData>
        </a:graphic>
      </p:graphicFrame>
      <p:graphicFrame>
        <p:nvGraphicFramePr>
          <p:cNvPr id="124937" name="2 Objeto">
            <a:extLst>
              <a:ext uri="{FF2B5EF4-FFF2-40B4-BE49-F238E27FC236}">
                <a16:creationId xmlns:a16="http://schemas.microsoft.com/office/drawing/2014/main" id="{D170891F-4098-4954-93FD-858AF5522452}"/>
              </a:ext>
            </a:extLst>
          </p:cNvPr>
          <p:cNvGraphicFramePr>
            <a:graphicFrameLocks noChangeAspect="1"/>
          </p:cNvGraphicFramePr>
          <p:nvPr/>
        </p:nvGraphicFramePr>
        <p:xfrm>
          <a:off x="7956550" y="5516563"/>
          <a:ext cx="2967038" cy="701675"/>
        </p:xfrm>
        <a:graphic>
          <a:graphicData uri="http://schemas.openxmlformats.org/presentationml/2006/ole">
            <mc:AlternateContent xmlns:mc="http://schemas.openxmlformats.org/markup-compatibility/2006">
              <mc:Choice xmlns:v="urn:schemas-microsoft-com:vml" Requires="v">
                <p:oleObj name="Equation" r:id="rId13" imgW="1663560" imgH="393480" progId="Equation.DSMT4">
                  <p:embed/>
                </p:oleObj>
              </mc:Choice>
              <mc:Fallback>
                <p:oleObj name="Equation" r:id="rId13" imgW="1663560" imgH="393480" progId="Equation.DSMT4">
                  <p:embed/>
                  <p:pic>
                    <p:nvPicPr>
                      <p:cNvPr id="124937" name="2 Objeto">
                        <a:extLst>
                          <a:ext uri="{FF2B5EF4-FFF2-40B4-BE49-F238E27FC236}">
                            <a16:creationId xmlns:a16="http://schemas.microsoft.com/office/drawing/2014/main" id="{D170891F-4098-4954-93FD-858AF5522452}"/>
                          </a:ext>
                        </a:extLst>
                      </p:cNvPr>
                      <p:cNvPicPr>
                        <a:picLocks noChangeAspect="1" noChangeArrowheads="1"/>
                      </p:cNvPicPr>
                      <p:nvPr/>
                    </p:nvPicPr>
                    <p:blipFill>
                      <a:blip r:embed="rId14"/>
                      <a:srcRect/>
                      <a:stretch>
                        <a:fillRect/>
                      </a:stretch>
                    </p:blipFill>
                    <p:spPr bwMode="auto">
                      <a:xfrm>
                        <a:off x="7956550" y="5516563"/>
                        <a:ext cx="2967038" cy="701675"/>
                      </a:xfrm>
                      <a:prstGeom prst="rect">
                        <a:avLst/>
                      </a:prstGeom>
                      <a:noFill/>
                      <a:ln>
                        <a:noFill/>
                      </a:ln>
                    </p:spPr>
                  </p:pic>
                </p:oleObj>
              </mc:Fallback>
            </mc:AlternateContent>
          </a:graphicData>
        </a:graphic>
      </p:graphicFrame>
      <p:cxnSp>
        <p:nvCxnSpPr>
          <p:cNvPr id="5" name="4 Conector recto de flecha">
            <a:extLst>
              <a:ext uri="{FF2B5EF4-FFF2-40B4-BE49-F238E27FC236}">
                <a16:creationId xmlns:a16="http://schemas.microsoft.com/office/drawing/2014/main" id="{0E7AC08F-9DC8-43CC-9ECA-C480F62F626D}"/>
              </a:ext>
            </a:extLst>
          </p:cNvPr>
          <p:cNvCxnSpPr>
            <a:cxnSpLocks/>
          </p:cNvCxnSpPr>
          <p:nvPr/>
        </p:nvCxnSpPr>
        <p:spPr>
          <a:xfrm>
            <a:off x="5375920" y="3068960"/>
            <a:ext cx="746584" cy="113749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24940" name="1 Objeto">
            <a:extLst>
              <a:ext uri="{FF2B5EF4-FFF2-40B4-BE49-F238E27FC236}">
                <a16:creationId xmlns:a16="http://schemas.microsoft.com/office/drawing/2014/main" id="{5039023F-1989-4583-BEE6-4481C7B09649}"/>
              </a:ext>
            </a:extLst>
          </p:cNvPr>
          <p:cNvGraphicFramePr>
            <a:graphicFrameLocks noChangeAspect="1"/>
          </p:cNvGraphicFramePr>
          <p:nvPr>
            <p:extLst>
              <p:ext uri="{D42A27DB-BD31-4B8C-83A1-F6EECF244321}">
                <p14:modId xmlns:p14="http://schemas.microsoft.com/office/powerpoint/2010/main" val="987536602"/>
              </p:ext>
            </p:extLst>
          </p:nvPr>
        </p:nvGraphicFramePr>
        <p:xfrm>
          <a:off x="1457152" y="4206459"/>
          <a:ext cx="2097706" cy="416106"/>
        </p:xfrm>
        <a:graphic>
          <a:graphicData uri="http://schemas.openxmlformats.org/presentationml/2006/ole">
            <mc:AlternateContent xmlns:mc="http://schemas.openxmlformats.org/markup-compatibility/2006">
              <mc:Choice xmlns:v="urn:schemas-microsoft-com:vml" Requires="v">
                <p:oleObj name="Equation" r:id="rId15" imgW="1218960" imgH="241200" progId="Equation.DSMT4">
                  <p:embed/>
                </p:oleObj>
              </mc:Choice>
              <mc:Fallback>
                <p:oleObj name="Equation" r:id="rId15" imgW="1218960" imgH="241200" progId="Equation.DSMT4">
                  <p:embed/>
                  <p:pic>
                    <p:nvPicPr>
                      <p:cNvPr id="124940" name="1 Objeto">
                        <a:extLst>
                          <a:ext uri="{FF2B5EF4-FFF2-40B4-BE49-F238E27FC236}">
                            <a16:creationId xmlns:a16="http://schemas.microsoft.com/office/drawing/2014/main" id="{5039023F-1989-4583-BEE6-4481C7B09649}"/>
                          </a:ext>
                        </a:extLst>
                      </p:cNvPr>
                      <p:cNvPicPr>
                        <a:picLocks noChangeAspect="1" noChangeArrowheads="1"/>
                      </p:cNvPicPr>
                      <p:nvPr/>
                    </p:nvPicPr>
                    <p:blipFill>
                      <a:blip r:embed="rId16"/>
                      <a:srcRect/>
                      <a:stretch>
                        <a:fillRect/>
                      </a:stretch>
                    </p:blipFill>
                    <p:spPr bwMode="auto">
                      <a:xfrm>
                        <a:off x="1457152" y="4206459"/>
                        <a:ext cx="2097706" cy="416106"/>
                      </a:xfrm>
                      <a:prstGeom prst="rect">
                        <a:avLst/>
                      </a:prstGeom>
                      <a:noFill/>
                      <a:ln>
                        <a:noFill/>
                      </a:ln>
                    </p:spPr>
                  </p:pic>
                </p:oleObj>
              </mc:Fallback>
            </mc:AlternateContent>
          </a:graphicData>
        </a:graphic>
      </p:graphicFrame>
      <p:sp>
        <p:nvSpPr>
          <p:cNvPr id="24" name="Flecha: curvada hacia arriba 23">
            <a:extLst>
              <a:ext uri="{FF2B5EF4-FFF2-40B4-BE49-F238E27FC236}">
                <a16:creationId xmlns:a16="http://schemas.microsoft.com/office/drawing/2014/main" id="{436F0131-F6A6-485B-BE3F-AB655F3340BB}"/>
              </a:ext>
            </a:extLst>
          </p:cNvPr>
          <p:cNvSpPr/>
          <p:nvPr/>
        </p:nvSpPr>
        <p:spPr>
          <a:xfrm>
            <a:off x="1053548" y="6021288"/>
            <a:ext cx="3242252" cy="43204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cxnSp>
        <p:nvCxnSpPr>
          <p:cNvPr id="13" name="4 Conector recto de flecha">
            <a:extLst>
              <a:ext uri="{FF2B5EF4-FFF2-40B4-BE49-F238E27FC236}">
                <a16:creationId xmlns:a16="http://schemas.microsoft.com/office/drawing/2014/main" id="{0E7AC08F-9DC8-43CC-9ECA-C480F62F626D}"/>
              </a:ext>
            </a:extLst>
          </p:cNvPr>
          <p:cNvCxnSpPr>
            <a:cxnSpLocks/>
          </p:cNvCxnSpPr>
          <p:nvPr/>
        </p:nvCxnSpPr>
        <p:spPr>
          <a:xfrm>
            <a:off x="5950043" y="3098170"/>
            <a:ext cx="746584" cy="113749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 name="Objeto 1"/>
          <p:cNvGraphicFramePr>
            <a:graphicFrameLocks noChangeAspect="1"/>
          </p:cNvGraphicFramePr>
          <p:nvPr>
            <p:extLst>
              <p:ext uri="{D42A27DB-BD31-4B8C-83A1-F6EECF244321}">
                <p14:modId xmlns:p14="http://schemas.microsoft.com/office/powerpoint/2010/main" val="61959079"/>
              </p:ext>
            </p:extLst>
          </p:nvPr>
        </p:nvGraphicFramePr>
        <p:xfrm>
          <a:off x="8858999" y="4196735"/>
          <a:ext cx="1396560" cy="449740"/>
        </p:xfrm>
        <a:graphic>
          <a:graphicData uri="http://schemas.openxmlformats.org/presentationml/2006/ole">
            <mc:AlternateContent xmlns:mc="http://schemas.openxmlformats.org/markup-compatibility/2006">
              <mc:Choice xmlns:v="urn:schemas-microsoft-com:vml" Requires="v">
                <p:oleObj name="Equation" r:id="rId17" imgW="749160" imgH="241200" progId="Equation.DSMT4">
                  <p:embed/>
                </p:oleObj>
              </mc:Choice>
              <mc:Fallback>
                <p:oleObj name="Equation" r:id="rId17" imgW="749160" imgH="241200" progId="Equation.DSMT4">
                  <p:embed/>
                  <p:pic>
                    <p:nvPicPr>
                      <p:cNvPr id="0" name=""/>
                      <p:cNvPicPr/>
                      <p:nvPr/>
                    </p:nvPicPr>
                    <p:blipFill>
                      <a:blip r:embed="rId18"/>
                      <a:stretch>
                        <a:fillRect/>
                      </a:stretch>
                    </p:blipFill>
                    <p:spPr>
                      <a:xfrm>
                        <a:off x="8858999" y="4196735"/>
                        <a:ext cx="1396560" cy="449740"/>
                      </a:xfrm>
                      <a:prstGeom prst="rect">
                        <a:avLst/>
                      </a:prstGeom>
                    </p:spPr>
                  </p:pic>
                </p:oleObj>
              </mc:Fallback>
            </mc:AlternateContent>
          </a:graphicData>
        </a:graphic>
      </p:graphicFrame>
      <p:sp>
        <p:nvSpPr>
          <p:cNvPr id="15" name="Flecha: curvada hacia arriba 23">
            <a:extLst>
              <a:ext uri="{FF2B5EF4-FFF2-40B4-BE49-F238E27FC236}">
                <a16:creationId xmlns:a16="http://schemas.microsoft.com/office/drawing/2014/main" id="{436F0131-F6A6-485B-BE3F-AB655F3340BB}"/>
              </a:ext>
            </a:extLst>
          </p:cNvPr>
          <p:cNvSpPr/>
          <p:nvPr/>
        </p:nvSpPr>
        <p:spPr>
          <a:xfrm>
            <a:off x="5463974" y="4495160"/>
            <a:ext cx="1396695" cy="12740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aphicFrame>
        <p:nvGraphicFramePr>
          <p:cNvPr id="3" name="Objeto 2"/>
          <p:cNvGraphicFramePr>
            <a:graphicFrameLocks noChangeAspect="1"/>
          </p:cNvGraphicFramePr>
          <p:nvPr>
            <p:extLst>
              <p:ext uri="{D42A27DB-BD31-4B8C-83A1-F6EECF244321}">
                <p14:modId xmlns:p14="http://schemas.microsoft.com/office/powerpoint/2010/main" val="3460765098"/>
              </p:ext>
            </p:extLst>
          </p:nvPr>
        </p:nvGraphicFramePr>
        <p:xfrm>
          <a:off x="8020588" y="2798222"/>
          <a:ext cx="1015803" cy="699775"/>
        </p:xfrm>
        <a:graphic>
          <a:graphicData uri="http://schemas.openxmlformats.org/presentationml/2006/ole">
            <mc:AlternateContent xmlns:mc="http://schemas.openxmlformats.org/markup-compatibility/2006">
              <mc:Choice xmlns:v="urn:schemas-microsoft-com:vml" Requires="v">
                <p:oleObj name="Equation" r:id="rId19" imgW="571320" imgH="393480" progId="Equation.DSMT4">
                  <p:embed/>
                </p:oleObj>
              </mc:Choice>
              <mc:Fallback>
                <p:oleObj name="Equation" r:id="rId19" imgW="571320" imgH="393480" progId="Equation.DSMT4">
                  <p:embed/>
                  <p:pic>
                    <p:nvPicPr>
                      <p:cNvPr id="0" name=""/>
                      <p:cNvPicPr/>
                      <p:nvPr/>
                    </p:nvPicPr>
                    <p:blipFill>
                      <a:blip r:embed="rId20"/>
                      <a:stretch>
                        <a:fillRect/>
                      </a:stretch>
                    </p:blipFill>
                    <p:spPr>
                      <a:xfrm>
                        <a:off x="8020588" y="2798222"/>
                        <a:ext cx="1015803" cy="699775"/>
                      </a:xfrm>
                      <a:prstGeom prst="rect">
                        <a:avLst/>
                      </a:prstGeom>
                    </p:spPr>
                  </p:pic>
                </p:oleObj>
              </mc:Fallback>
            </mc:AlternateContent>
          </a:graphicData>
        </a:graphic>
      </p:graphicFrame>
    </p:spTree>
    <p:extLst>
      <p:ext uri="{BB962C8B-B14F-4D97-AF65-F5344CB8AC3E}">
        <p14:creationId xmlns:p14="http://schemas.microsoft.com/office/powerpoint/2010/main" val="25606823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82DA3E6-B572-4EA7-A82C-7BB22D4F64BA}"/>
              </a:ext>
            </a:extLst>
          </p:cNvPr>
          <p:cNvSpPr txBox="1">
            <a:spLocks noChangeArrowheads="1"/>
          </p:cNvSpPr>
          <p:nvPr/>
        </p:nvSpPr>
        <p:spPr>
          <a:xfrm>
            <a:off x="906799" y="423797"/>
            <a:ext cx="9501945" cy="791815"/>
          </a:xfrm>
          <a:prstGeom prst="rect">
            <a:avLst/>
          </a:prstGeom>
        </p:spPr>
        <p:txBody>
          <a:bodyPr/>
          <a:lstStyle/>
          <a:p>
            <a:pPr algn="just">
              <a:defRPr/>
            </a:pPr>
            <a:r>
              <a:rPr lang="es-ES" sz="2000" u="none" kern="0" dirty="0">
                <a:latin typeface="Times New Roman" panose="02020603050405020304" pitchFamily="18" charset="0"/>
                <a:ea typeface="+mj-ea"/>
                <a:cs typeface="Times New Roman" panose="02020603050405020304" pitchFamily="18" charset="0"/>
              </a:rPr>
              <a:t>Entalpía H, sustancias puras como una función de la temperatura, es decir, como calcular H a diferentes temperaturas mediante la integración de </a:t>
            </a:r>
            <a:r>
              <a:rPr lang="es-ES" sz="2000" u="none" kern="0" dirty="0" err="1">
                <a:latin typeface="Times New Roman" panose="02020603050405020304" pitchFamily="18" charset="0"/>
                <a:ea typeface="+mj-ea"/>
                <a:cs typeface="Times New Roman" panose="02020603050405020304" pitchFamily="18" charset="0"/>
              </a:rPr>
              <a:t>Cp</a:t>
            </a:r>
            <a:endParaRPr lang="es-ES" sz="2000" u="none" kern="0" dirty="0">
              <a:latin typeface="Times New Roman" panose="02020603050405020304" pitchFamily="18" charset="0"/>
              <a:ea typeface="+mj-ea"/>
              <a:cs typeface="Times New Roman" panose="02020603050405020304" pitchFamily="18" charset="0"/>
            </a:endParaRPr>
          </a:p>
        </p:txBody>
      </p:sp>
      <p:graphicFrame>
        <p:nvGraphicFramePr>
          <p:cNvPr id="57347" name="Object 9">
            <a:extLst>
              <a:ext uri="{FF2B5EF4-FFF2-40B4-BE49-F238E27FC236}">
                <a16:creationId xmlns:a16="http://schemas.microsoft.com/office/drawing/2014/main" id="{C37E38F9-9F4A-4645-BAA4-E5E775CBC3F0}"/>
              </a:ext>
            </a:extLst>
          </p:cNvPr>
          <p:cNvGraphicFramePr>
            <a:graphicFrameLocks noChangeAspect="1"/>
          </p:cNvGraphicFramePr>
          <p:nvPr>
            <p:extLst>
              <p:ext uri="{D42A27DB-BD31-4B8C-83A1-F6EECF244321}">
                <p14:modId xmlns:p14="http://schemas.microsoft.com/office/powerpoint/2010/main" val="1224927490"/>
              </p:ext>
            </p:extLst>
          </p:nvPr>
        </p:nvGraphicFramePr>
        <p:xfrm>
          <a:off x="1467421" y="4162202"/>
          <a:ext cx="2365300" cy="892697"/>
        </p:xfrm>
        <a:graphic>
          <a:graphicData uri="http://schemas.openxmlformats.org/presentationml/2006/ole">
            <mc:AlternateContent xmlns:mc="http://schemas.openxmlformats.org/markup-compatibility/2006">
              <mc:Choice xmlns:v="urn:schemas-microsoft-com:vml" Requires="v">
                <p:oleObj name="Equation" r:id="rId2" imgW="1244520" imgH="469800" progId="Equation.DSMT4">
                  <p:embed/>
                </p:oleObj>
              </mc:Choice>
              <mc:Fallback>
                <p:oleObj name="Equation" r:id="rId2" imgW="1244520" imgH="469800" progId="Equation.DSMT4">
                  <p:embed/>
                  <p:pic>
                    <p:nvPicPr>
                      <p:cNvPr id="57347" name="Object 9">
                        <a:extLst>
                          <a:ext uri="{FF2B5EF4-FFF2-40B4-BE49-F238E27FC236}">
                            <a16:creationId xmlns:a16="http://schemas.microsoft.com/office/drawing/2014/main" id="{C37E38F9-9F4A-4645-BAA4-E5E775CBC3F0}"/>
                          </a:ext>
                        </a:extLst>
                      </p:cNvPr>
                      <p:cNvPicPr>
                        <a:picLocks noChangeAspect="1" noChangeArrowheads="1"/>
                      </p:cNvPicPr>
                      <p:nvPr/>
                    </p:nvPicPr>
                    <p:blipFill>
                      <a:blip r:embed="rId3"/>
                      <a:srcRect/>
                      <a:stretch>
                        <a:fillRect/>
                      </a:stretch>
                    </p:blipFill>
                    <p:spPr bwMode="auto">
                      <a:xfrm>
                        <a:off x="1467421" y="4162202"/>
                        <a:ext cx="2365300" cy="892697"/>
                      </a:xfrm>
                      <a:prstGeom prst="rect">
                        <a:avLst/>
                      </a:prstGeom>
                      <a:solidFill>
                        <a:schemeClr val="bg1"/>
                      </a:solidFill>
                      <a:ln>
                        <a:solidFill>
                          <a:schemeClr val="tx1"/>
                        </a:solidFill>
                      </a:ln>
                      <a:effectLst/>
                    </p:spPr>
                  </p:pic>
                </p:oleObj>
              </mc:Fallback>
            </mc:AlternateContent>
          </a:graphicData>
        </a:graphic>
      </p:graphicFrame>
      <p:graphicFrame>
        <p:nvGraphicFramePr>
          <p:cNvPr id="57348" name="Object 4">
            <a:extLst>
              <a:ext uri="{FF2B5EF4-FFF2-40B4-BE49-F238E27FC236}">
                <a16:creationId xmlns:a16="http://schemas.microsoft.com/office/drawing/2014/main" id="{9884C9DE-7240-4B90-849C-97B8AF92085D}"/>
              </a:ext>
            </a:extLst>
          </p:cNvPr>
          <p:cNvGraphicFramePr>
            <a:graphicFrameLocks noChangeAspect="1"/>
          </p:cNvGraphicFramePr>
          <p:nvPr>
            <p:extLst>
              <p:ext uri="{D42A27DB-BD31-4B8C-83A1-F6EECF244321}">
                <p14:modId xmlns:p14="http://schemas.microsoft.com/office/powerpoint/2010/main" val="1697956412"/>
              </p:ext>
            </p:extLst>
          </p:nvPr>
        </p:nvGraphicFramePr>
        <p:xfrm>
          <a:off x="5482816" y="1411356"/>
          <a:ext cx="4925928" cy="4535920"/>
        </p:xfrm>
        <a:graphic>
          <a:graphicData uri="http://schemas.openxmlformats.org/presentationml/2006/ole">
            <mc:AlternateContent xmlns:mc="http://schemas.openxmlformats.org/markup-compatibility/2006">
              <mc:Choice xmlns:v="urn:schemas-microsoft-com:vml" Requires="v">
                <p:oleObj name="Equation" r:id="rId4" imgW="3530520" imgH="3251160" progId="Equation.DSMT4">
                  <p:embed/>
                </p:oleObj>
              </mc:Choice>
              <mc:Fallback>
                <p:oleObj name="Equation" r:id="rId4" imgW="3530520" imgH="3251160" progId="Equation.DSMT4">
                  <p:embed/>
                  <p:pic>
                    <p:nvPicPr>
                      <p:cNvPr id="57348" name="Object 4">
                        <a:extLst>
                          <a:ext uri="{FF2B5EF4-FFF2-40B4-BE49-F238E27FC236}">
                            <a16:creationId xmlns:a16="http://schemas.microsoft.com/office/drawing/2014/main" id="{9884C9DE-7240-4B90-849C-97B8AF92085D}"/>
                          </a:ext>
                        </a:extLst>
                      </p:cNvPr>
                      <p:cNvPicPr>
                        <a:picLocks noChangeAspect="1" noChangeArrowheads="1"/>
                      </p:cNvPicPr>
                      <p:nvPr/>
                    </p:nvPicPr>
                    <p:blipFill>
                      <a:blip r:embed="rId5"/>
                      <a:srcRect/>
                      <a:stretch>
                        <a:fillRect/>
                      </a:stretch>
                    </p:blipFill>
                    <p:spPr bwMode="auto">
                      <a:xfrm>
                        <a:off x="5482816" y="1411356"/>
                        <a:ext cx="4925928" cy="4535920"/>
                      </a:xfrm>
                      <a:prstGeom prst="rect">
                        <a:avLst/>
                      </a:prstGeom>
                      <a:solidFill>
                        <a:schemeClr val="bg1"/>
                      </a:solidFill>
                      <a:ln>
                        <a:solidFill>
                          <a:schemeClr val="tx1"/>
                        </a:solidFill>
                      </a:ln>
                      <a:effectLst/>
                    </p:spPr>
                  </p:pic>
                </p:oleObj>
              </mc:Fallback>
            </mc:AlternateContent>
          </a:graphicData>
        </a:graphic>
      </p:graphicFrame>
      <p:graphicFrame>
        <p:nvGraphicFramePr>
          <p:cNvPr id="6" name="2 Objeto">
            <a:extLst>
              <a:ext uri="{FF2B5EF4-FFF2-40B4-BE49-F238E27FC236}">
                <a16:creationId xmlns:a16="http://schemas.microsoft.com/office/drawing/2014/main" id="{7735223A-490E-4F6F-9009-216324288833}"/>
              </a:ext>
            </a:extLst>
          </p:cNvPr>
          <p:cNvGraphicFramePr>
            <a:graphicFrameLocks noChangeAspect="1"/>
          </p:cNvGraphicFramePr>
          <p:nvPr>
            <p:extLst>
              <p:ext uri="{D42A27DB-BD31-4B8C-83A1-F6EECF244321}">
                <p14:modId xmlns:p14="http://schemas.microsoft.com/office/powerpoint/2010/main" val="1445833126"/>
              </p:ext>
            </p:extLst>
          </p:nvPr>
        </p:nvGraphicFramePr>
        <p:xfrm>
          <a:off x="999266" y="2991541"/>
          <a:ext cx="3486544" cy="824533"/>
        </p:xfrm>
        <a:graphic>
          <a:graphicData uri="http://schemas.openxmlformats.org/presentationml/2006/ole">
            <mc:AlternateContent xmlns:mc="http://schemas.openxmlformats.org/markup-compatibility/2006">
              <mc:Choice xmlns:v="urn:schemas-microsoft-com:vml" Requires="v">
                <p:oleObj name="Equation" r:id="rId6" imgW="1663560" imgH="393480" progId="Equation.DSMT4">
                  <p:embed/>
                </p:oleObj>
              </mc:Choice>
              <mc:Fallback>
                <p:oleObj name="Equation" r:id="rId6" imgW="1663560" imgH="393480" progId="Equation.DSMT4">
                  <p:embed/>
                  <p:pic>
                    <p:nvPicPr>
                      <p:cNvPr id="6" name="2 Objeto">
                        <a:extLst>
                          <a:ext uri="{FF2B5EF4-FFF2-40B4-BE49-F238E27FC236}">
                            <a16:creationId xmlns:a16="http://schemas.microsoft.com/office/drawing/2014/main" id="{7735223A-490E-4F6F-9009-216324288833}"/>
                          </a:ext>
                        </a:extLst>
                      </p:cNvPr>
                      <p:cNvPicPr>
                        <a:picLocks noChangeAspect="1" noChangeArrowheads="1"/>
                      </p:cNvPicPr>
                      <p:nvPr/>
                    </p:nvPicPr>
                    <p:blipFill>
                      <a:blip r:embed="rId7"/>
                      <a:srcRect/>
                      <a:stretch>
                        <a:fillRect/>
                      </a:stretch>
                    </p:blipFill>
                    <p:spPr bwMode="auto">
                      <a:xfrm>
                        <a:off x="999266" y="2991541"/>
                        <a:ext cx="3486544" cy="824533"/>
                      </a:xfrm>
                      <a:prstGeom prst="rect">
                        <a:avLst/>
                      </a:prstGeom>
                      <a:solidFill>
                        <a:schemeClr val="bg1"/>
                      </a:solidFill>
                      <a:ln>
                        <a:solidFill>
                          <a:schemeClr val="tx1"/>
                        </a:solidFill>
                      </a:ln>
                    </p:spPr>
                  </p:pic>
                </p:oleObj>
              </mc:Fallback>
            </mc:AlternateContent>
          </a:graphicData>
        </a:graphic>
      </p:graphicFrame>
      <p:sp>
        <p:nvSpPr>
          <p:cNvPr id="3" name="CuadroTexto 2"/>
          <p:cNvSpPr txBox="1"/>
          <p:nvPr/>
        </p:nvSpPr>
        <p:spPr>
          <a:xfrm>
            <a:off x="999266" y="1551398"/>
            <a:ext cx="2165978" cy="923330"/>
          </a:xfrm>
          <a:prstGeom prst="rect">
            <a:avLst/>
          </a:prstGeom>
          <a:noFill/>
        </p:spPr>
        <p:txBody>
          <a:bodyPr wrap="none" rtlCol="0">
            <a:spAutoFit/>
          </a:bodyPr>
          <a:lstStyle/>
          <a:p>
            <a:r>
              <a:rPr lang="es-MX" dirty="0">
                <a:latin typeface="Times New Roman" panose="02020603050405020304" pitchFamily="18" charset="0"/>
                <a:cs typeface="Times New Roman" panose="02020603050405020304" pitchFamily="18" charset="0"/>
              </a:rPr>
              <a:t>Condiciones estándar</a:t>
            </a:r>
          </a:p>
          <a:p>
            <a:r>
              <a:rPr lang="es-MX" dirty="0" err="1">
                <a:latin typeface="Times New Roman" panose="02020603050405020304" pitchFamily="18" charset="0"/>
                <a:cs typeface="Times New Roman" panose="02020603050405020304" pitchFamily="18" charset="0"/>
              </a:rPr>
              <a:t>T°</a:t>
            </a:r>
            <a:r>
              <a:rPr lang="es-MX" dirty="0">
                <a:latin typeface="Times New Roman" panose="02020603050405020304" pitchFamily="18" charset="0"/>
                <a:cs typeface="Times New Roman" panose="02020603050405020304" pitchFamily="18" charset="0"/>
              </a:rPr>
              <a:t>=298 K=25 °C</a:t>
            </a:r>
          </a:p>
          <a:p>
            <a:r>
              <a:rPr lang="es-MX" dirty="0">
                <a:latin typeface="Times New Roman" panose="02020603050405020304" pitchFamily="18" charset="0"/>
                <a:cs typeface="Times New Roman" panose="02020603050405020304" pitchFamily="18" charset="0"/>
              </a:rPr>
              <a:t>P°= 1 bar</a:t>
            </a:r>
          </a:p>
        </p:txBody>
      </p:sp>
      <p:cxnSp>
        <p:nvCxnSpPr>
          <p:cNvPr id="5" name="Conector recto de flecha 4"/>
          <p:cNvCxnSpPr/>
          <p:nvPr/>
        </p:nvCxnSpPr>
        <p:spPr>
          <a:xfrm flipV="1">
            <a:off x="2774022" y="2013063"/>
            <a:ext cx="2708794" cy="623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ángulo 6"/>
          <p:cNvSpPr/>
          <p:nvPr/>
        </p:nvSpPr>
        <p:spPr>
          <a:xfrm>
            <a:off x="999266" y="1890445"/>
            <a:ext cx="1856950" cy="503434"/>
          </a:xfrm>
          <a:prstGeom prst="rect">
            <a:avLst/>
          </a:prstGeom>
          <a:solidFill>
            <a:srgbClr val="FF0000">
              <a:alpha val="1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364749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5">
            <a:extLst>
              <a:ext uri="{FF2B5EF4-FFF2-40B4-BE49-F238E27FC236}">
                <a16:creationId xmlns:a16="http://schemas.microsoft.com/office/drawing/2014/main" id="{79EFEDBF-603F-4EE3-B143-4788A88779E7}"/>
              </a:ext>
            </a:extLst>
          </p:cNvPr>
          <p:cNvSpPr>
            <a:spLocks noChangeArrowheads="1"/>
          </p:cNvSpPr>
          <p:nvPr/>
        </p:nvSpPr>
        <p:spPr bwMode="auto">
          <a:xfrm>
            <a:off x="601283" y="751784"/>
            <a:ext cx="10510665" cy="5755422"/>
          </a:xfrm>
          <a:prstGeom prst="rect">
            <a:avLst/>
          </a:prstGeom>
          <a:solidFill>
            <a:schemeClr val="bg1"/>
          </a:solidFill>
          <a:ln w="9525">
            <a:solidFill>
              <a:srgbClr val="0070C0"/>
            </a:solidFill>
            <a:miter lim="800000"/>
            <a:headEnd/>
            <a:tailEnd/>
          </a:ln>
        </p:spPr>
        <p:txBody>
          <a:bodyPr wrap="square">
            <a:spAutoFit/>
          </a:bodyPr>
          <a:lstStyle>
            <a:lvl1pPr>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3200">
                <a:solidFill>
                  <a:schemeClr val="tx1"/>
                </a:solidFill>
                <a:latin typeface="Arial" panose="020B0604020202020204" pitchFamily="34" charset="0"/>
              </a:defRPr>
            </a:lvl1pPr>
            <a:lvl2pPr marL="742950" indent="-28575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800">
                <a:solidFill>
                  <a:schemeClr val="tx1"/>
                </a:solidFill>
                <a:latin typeface="Arial" panose="020B0604020202020204" pitchFamily="34" charset="0"/>
              </a:defRPr>
            </a:lvl2pPr>
            <a:lvl3pPr marL="1143000" indent="-22860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400">
                <a:solidFill>
                  <a:schemeClr val="tx1"/>
                </a:solidFill>
                <a:latin typeface="Arial" panose="020B0604020202020204" pitchFamily="34" charset="0"/>
              </a:defRPr>
            </a:lvl3pPr>
            <a:lvl4pPr marL="1600200" indent="-22860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4pPr>
            <a:lvl5pPr marL="2057400" indent="-228600">
              <a:spcBef>
                <a:spcPct val="20000"/>
              </a:spcBef>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76238" algn="l"/>
                <a:tab pos="1052513" algn="l"/>
                <a:tab pos="1905000" algn="l"/>
                <a:tab pos="2670175" algn="l"/>
                <a:tab pos="3044825" algn="l"/>
                <a:tab pos="3233738" algn="l"/>
                <a:tab pos="3521075" algn="l"/>
                <a:tab pos="4186238" algn="l"/>
                <a:tab pos="4575175" algn="l"/>
                <a:tab pos="6003925" algn="l"/>
              </a:tabLst>
              <a:defRPr sz="2000">
                <a:solidFill>
                  <a:schemeClr val="tx1"/>
                </a:solidFill>
                <a:latin typeface="Arial" panose="020B0604020202020204" pitchFamily="34" charset="0"/>
              </a:defRPr>
            </a:lvl9pPr>
          </a:lstStyle>
          <a:p>
            <a:pPr algn="just"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VE" altLang="es-MX" sz="1600" u="none" dirty="0">
                <a:latin typeface="Times New Roman" panose="02020603050405020304" pitchFamily="18" charset="0"/>
                <a:cs typeface="Times New Roman" panose="02020603050405020304" pitchFamily="18" charset="0"/>
              </a:rPr>
              <a:t>La ecuación                                                         puede ser integrada dentro de limites de temperatura  apropiados,  por ejemplo, </a:t>
            </a:r>
          </a:p>
          <a:p>
            <a:pPr algn="just"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VE" altLang="es-MX" sz="1600" u="none" dirty="0">
                <a:latin typeface="Times New Roman" panose="02020603050405020304" pitchFamily="18" charset="0"/>
                <a:cs typeface="Times New Roman" panose="02020603050405020304" pitchFamily="18" charset="0"/>
              </a:rPr>
              <a:t>dado que en tablas termodinámicas se reportan los valores de </a:t>
            </a:r>
            <a:r>
              <a:rPr lang="es-VE" altLang="es-MX" sz="1600" i="1" dirty="0">
                <a:solidFill>
                  <a:srgbClr val="FF0000"/>
                </a:solidFill>
                <a:latin typeface="Times New Roman" panose="02020603050405020304" pitchFamily="18" charset="0"/>
                <a:cs typeface="Times New Roman" panose="02020603050405020304" pitchFamily="18" charset="0"/>
              </a:rPr>
              <a:t>entalpías  a 298.16 K (25ºC)  y 1 bar</a:t>
            </a:r>
            <a:r>
              <a:rPr lang="es-VE" altLang="es-MX" sz="1600" u="none" dirty="0">
                <a:latin typeface="Times New Roman" panose="02020603050405020304" pitchFamily="18" charset="0"/>
                <a:cs typeface="Times New Roman" panose="02020603050405020304" pitchFamily="18" charset="0"/>
              </a:rPr>
              <a:t>, entonces se puede integrar  la anterior ecuación desde un valor conocido T</a:t>
            </a:r>
            <a:r>
              <a:rPr lang="es-VE" altLang="es-MX" sz="1600" u="none" baseline="30000" dirty="0">
                <a:latin typeface="Times New Roman" panose="02020603050405020304" pitchFamily="18" charset="0"/>
                <a:cs typeface="Times New Roman" panose="02020603050405020304" pitchFamily="18" charset="0"/>
              </a:rPr>
              <a:t>0</a:t>
            </a:r>
            <a:r>
              <a:rPr lang="es-VE" altLang="es-MX" sz="1600" u="none" dirty="0">
                <a:latin typeface="Times New Roman" panose="02020603050405020304" pitchFamily="18" charset="0"/>
                <a:cs typeface="Times New Roman" panose="02020603050405020304" pitchFamily="18" charset="0"/>
              </a:rPr>
              <a:t>= 298.16 K (25ºC) a una T desconocida, así tenemos</a:t>
            </a: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VE" altLang="es-MX" sz="1600" u="none" dirty="0">
                <a:latin typeface="Times New Roman" panose="02020603050405020304" pitchFamily="18" charset="0"/>
                <a:cs typeface="Times New Roman" panose="02020603050405020304" pitchFamily="18" charset="0"/>
              </a:rPr>
              <a:t>                               e integrando resulta                                                </a:t>
            </a: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s-VE" altLang="es-MX" sz="1600" u="none" dirty="0">
              <a:latin typeface="Times New Roman" panose="02020603050405020304" pitchFamily="18" charset="0"/>
              <a:cs typeface="Times New Roman" panose="02020603050405020304" pitchFamily="18" charset="0"/>
            </a:endParaRPr>
          </a:p>
          <a:p>
            <a:pPr eaLnBrk="1" hangingPunct="1">
              <a:spcBef>
                <a:spcPct val="0"/>
              </a:spcBef>
              <a:buFontTx/>
              <a:buNone/>
            </a:pPr>
            <a:r>
              <a:rPr lang="es-VE" altLang="es-MX" sz="1600" u="none" dirty="0">
                <a:latin typeface="Times New Roman" panose="02020603050405020304" pitchFamily="18" charset="0"/>
                <a:cs typeface="Times New Roman" panose="02020603050405020304" pitchFamily="18" charset="0"/>
              </a:rPr>
              <a:t>Ahora buscamos los valores de </a:t>
            </a:r>
            <a:r>
              <a:rPr lang="es-VE" altLang="es-MX" sz="1600" u="none" dirty="0">
                <a:solidFill>
                  <a:srgbClr val="FF0000"/>
                </a:solidFill>
                <a:latin typeface="Times New Roman" panose="02020603050405020304" pitchFamily="18" charset="0"/>
                <a:cs typeface="Times New Roman" panose="02020603050405020304" pitchFamily="18" charset="0"/>
              </a:rPr>
              <a:t>a, b y c</a:t>
            </a:r>
          </a:p>
          <a:p>
            <a:pPr eaLnBrk="1" hangingPunct="1">
              <a:spcBef>
                <a:spcPct val="0"/>
              </a:spcBef>
              <a:buFontTx/>
              <a:buNone/>
            </a:pPr>
            <a:endParaRPr lang="es-VE" altLang="es-MX" sz="1600" u="none" dirty="0">
              <a:cs typeface="Times New Roman" panose="02020603050405020304" pitchFamily="18" charset="0"/>
            </a:endParaRPr>
          </a:p>
        </p:txBody>
      </p:sp>
      <p:sp>
        <p:nvSpPr>
          <p:cNvPr id="126979" name="Rectangle 9">
            <a:extLst>
              <a:ext uri="{FF2B5EF4-FFF2-40B4-BE49-F238E27FC236}">
                <a16:creationId xmlns:a16="http://schemas.microsoft.com/office/drawing/2014/main" id="{472D52A1-FFBF-4823-9997-3B614857F133}"/>
              </a:ext>
            </a:extLst>
          </p:cNvPr>
          <p:cNvSpPr>
            <a:spLocks noGrp="1" noChangeArrowheads="1"/>
          </p:cNvSpPr>
          <p:nvPr>
            <p:ph type="title" idx="4294967295"/>
          </p:nvPr>
        </p:nvSpPr>
        <p:spPr>
          <a:xfrm>
            <a:off x="3575051" y="88901"/>
            <a:ext cx="4752975" cy="574675"/>
          </a:xfrm>
          <a:solidFill>
            <a:schemeClr val="bg1"/>
          </a:solidFill>
          <a:ln>
            <a:solidFill>
              <a:schemeClr val="accent2"/>
            </a:solidFill>
            <a:miter lim="800000"/>
            <a:headEnd/>
            <a:tailEnd/>
          </a:ln>
        </p:spPr>
        <p:txBody>
          <a:bodyPr/>
          <a:lstStyle/>
          <a:p>
            <a:pPr algn="l" eaLnBrk="1" hangingPunct="1"/>
            <a:r>
              <a:rPr lang="es-VE" altLang="es-MX" sz="1800" b="1">
                <a:solidFill>
                  <a:schemeClr val="tx1"/>
                </a:solidFill>
                <a:latin typeface="Albertus Medium" pitchFamily="34" charset="0"/>
                <a:cs typeface="Times New Roman" panose="02020603050405020304" pitchFamily="18" charset="0"/>
              </a:rPr>
              <a:t>Entalpía a T diferente de </a:t>
            </a:r>
            <a:r>
              <a:rPr lang="es-VE" altLang="es-MX" sz="1800" b="1">
                <a:solidFill>
                  <a:schemeClr val="tx1"/>
                </a:solidFill>
                <a:cs typeface="Times New Roman" panose="02020603050405020304" pitchFamily="18" charset="0"/>
              </a:rPr>
              <a:t>298.16 K (25 ºC)</a:t>
            </a:r>
            <a:endParaRPr lang="es-VE" altLang="es-MX" sz="1800" b="1" i="1">
              <a:solidFill>
                <a:schemeClr val="tx1"/>
              </a:solidFill>
              <a:cs typeface="Times New Roman" panose="02020603050405020304" pitchFamily="18" charset="0"/>
            </a:endParaRPr>
          </a:p>
        </p:txBody>
      </p:sp>
      <p:graphicFrame>
        <p:nvGraphicFramePr>
          <p:cNvPr id="126984" name="Object 10">
            <a:extLst>
              <a:ext uri="{FF2B5EF4-FFF2-40B4-BE49-F238E27FC236}">
                <a16:creationId xmlns:a16="http://schemas.microsoft.com/office/drawing/2014/main" id="{88F4D80B-FCA0-4618-94A5-9F03085DFFF3}"/>
              </a:ext>
            </a:extLst>
          </p:cNvPr>
          <p:cNvGraphicFramePr>
            <a:graphicFrameLocks noChangeAspect="1"/>
          </p:cNvGraphicFramePr>
          <p:nvPr>
            <p:extLst>
              <p:ext uri="{D42A27DB-BD31-4B8C-83A1-F6EECF244321}">
                <p14:modId xmlns:p14="http://schemas.microsoft.com/office/powerpoint/2010/main" val="2026617254"/>
              </p:ext>
            </p:extLst>
          </p:nvPr>
        </p:nvGraphicFramePr>
        <p:xfrm>
          <a:off x="4576556" y="2993334"/>
          <a:ext cx="2711450" cy="728663"/>
        </p:xfrm>
        <a:graphic>
          <a:graphicData uri="http://schemas.openxmlformats.org/presentationml/2006/ole">
            <mc:AlternateContent xmlns:mc="http://schemas.openxmlformats.org/markup-compatibility/2006">
              <mc:Choice xmlns:v="urn:schemas-microsoft-com:vml" Requires="v">
                <p:oleObj name="Equation" r:id="rId3" imgW="1892160" imgH="507960" progId="Equation.DSMT4">
                  <p:embed/>
                </p:oleObj>
              </mc:Choice>
              <mc:Fallback>
                <p:oleObj name="Equation" r:id="rId3" imgW="1892160" imgH="507960" progId="Equation.DSMT4">
                  <p:embed/>
                  <p:pic>
                    <p:nvPicPr>
                      <p:cNvPr id="126984" name="Object 10">
                        <a:extLst>
                          <a:ext uri="{FF2B5EF4-FFF2-40B4-BE49-F238E27FC236}">
                            <a16:creationId xmlns:a16="http://schemas.microsoft.com/office/drawing/2014/main" id="{88F4D80B-FCA0-4618-94A5-9F03085DFFF3}"/>
                          </a:ext>
                        </a:extLst>
                      </p:cNvPr>
                      <p:cNvPicPr>
                        <a:picLocks noChangeAspect="1" noChangeArrowheads="1"/>
                      </p:cNvPicPr>
                      <p:nvPr/>
                    </p:nvPicPr>
                    <p:blipFill>
                      <a:blip r:embed="rId4"/>
                      <a:srcRect/>
                      <a:stretch>
                        <a:fillRect/>
                      </a:stretch>
                    </p:blipFill>
                    <p:spPr bwMode="auto">
                      <a:xfrm>
                        <a:off x="4576556" y="2993334"/>
                        <a:ext cx="2711450" cy="728663"/>
                      </a:xfrm>
                      <a:prstGeom prst="rect">
                        <a:avLst/>
                      </a:prstGeom>
                      <a:noFill/>
                      <a:ln>
                        <a:noFill/>
                      </a:ln>
                    </p:spPr>
                  </p:pic>
                </p:oleObj>
              </mc:Fallback>
            </mc:AlternateContent>
          </a:graphicData>
        </a:graphic>
      </p:graphicFrame>
      <p:graphicFrame>
        <p:nvGraphicFramePr>
          <p:cNvPr id="126985" name="Object 11">
            <a:extLst>
              <a:ext uri="{FF2B5EF4-FFF2-40B4-BE49-F238E27FC236}">
                <a16:creationId xmlns:a16="http://schemas.microsoft.com/office/drawing/2014/main" id="{F60D412A-0DCB-47DD-9C17-DB90F4DDE548}"/>
              </a:ext>
            </a:extLst>
          </p:cNvPr>
          <p:cNvGraphicFramePr>
            <a:graphicFrameLocks noChangeAspect="1"/>
          </p:cNvGraphicFramePr>
          <p:nvPr>
            <p:extLst>
              <p:ext uri="{D42A27DB-BD31-4B8C-83A1-F6EECF244321}">
                <p14:modId xmlns:p14="http://schemas.microsoft.com/office/powerpoint/2010/main" val="466906016"/>
              </p:ext>
            </p:extLst>
          </p:nvPr>
        </p:nvGraphicFramePr>
        <p:xfrm>
          <a:off x="4633731" y="4352730"/>
          <a:ext cx="5842000" cy="2030412"/>
        </p:xfrm>
        <a:graphic>
          <a:graphicData uri="http://schemas.openxmlformats.org/presentationml/2006/ole">
            <mc:AlternateContent xmlns:mc="http://schemas.openxmlformats.org/markup-compatibility/2006">
              <mc:Choice xmlns:v="urn:schemas-microsoft-com:vml" Requires="v">
                <p:oleObj name="Equation" r:id="rId5" imgW="3873240" imgH="1346040" progId="Equation.DSMT4">
                  <p:embed/>
                </p:oleObj>
              </mc:Choice>
              <mc:Fallback>
                <p:oleObj name="Equation" r:id="rId5" imgW="3873240" imgH="1346040" progId="Equation.DSMT4">
                  <p:embed/>
                  <p:pic>
                    <p:nvPicPr>
                      <p:cNvPr id="126985" name="Object 11">
                        <a:extLst>
                          <a:ext uri="{FF2B5EF4-FFF2-40B4-BE49-F238E27FC236}">
                            <a16:creationId xmlns:a16="http://schemas.microsoft.com/office/drawing/2014/main" id="{F60D412A-0DCB-47DD-9C17-DB90F4DDE548}"/>
                          </a:ext>
                        </a:extLst>
                      </p:cNvPr>
                      <p:cNvPicPr>
                        <a:picLocks noChangeAspect="1" noChangeArrowheads="1"/>
                      </p:cNvPicPr>
                      <p:nvPr/>
                    </p:nvPicPr>
                    <p:blipFill>
                      <a:blip r:embed="rId6"/>
                      <a:srcRect/>
                      <a:stretch>
                        <a:fillRect/>
                      </a:stretch>
                    </p:blipFill>
                    <p:spPr bwMode="auto">
                      <a:xfrm>
                        <a:off x="4633731" y="4352730"/>
                        <a:ext cx="5842000"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2 Objeto">
            <a:extLst>
              <a:ext uri="{FF2B5EF4-FFF2-40B4-BE49-F238E27FC236}">
                <a16:creationId xmlns:a16="http://schemas.microsoft.com/office/drawing/2014/main" id="{9F6F770E-3FB7-4B37-8E1B-3AC2EBC1FD17}"/>
              </a:ext>
            </a:extLst>
          </p:cNvPr>
          <p:cNvGraphicFramePr>
            <a:graphicFrameLocks noChangeAspect="1"/>
          </p:cNvGraphicFramePr>
          <p:nvPr>
            <p:extLst>
              <p:ext uri="{D42A27DB-BD31-4B8C-83A1-F6EECF244321}">
                <p14:modId xmlns:p14="http://schemas.microsoft.com/office/powerpoint/2010/main" val="1780646308"/>
              </p:ext>
            </p:extLst>
          </p:nvPr>
        </p:nvGraphicFramePr>
        <p:xfrm>
          <a:off x="1839706" y="1040709"/>
          <a:ext cx="2638425" cy="311150"/>
        </p:xfrm>
        <a:graphic>
          <a:graphicData uri="http://schemas.openxmlformats.org/presentationml/2006/ole">
            <mc:AlternateContent xmlns:mc="http://schemas.openxmlformats.org/markup-compatibility/2006">
              <mc:Choice xmlns:v="urn:schemas-microsoft-com:vml" Requires="v">
                <p:oleObj name="Equation" r:id="rId7" imgW="1726920" imgH="203040" progId="Equation.DSMT4">
                  <p:embed/>
                </p:oleObj>
              </mc:Choice>
              <mc:Fallback>
                <p:oleObj name="Equation" r:id="rId7" imgW="1726920" imgH="203040" progId="Equation.DSMT4">
                  <p:embed/>
                  <p:pic>
                    <p:nvPicPr>
                      <p:cNvPr id="22" name="2 Objeto">
                        <a:extLst>
                          <a:ext uri="{FF2B5EF4-FFF2-40B4-BE49-F238E27FC236}">
                            <a16:creationId xmlns:a16="http://schemas.microsoft.com/office/drawing/2014/main" id="{9F6F770E-3FB7-4B37-8E1B-3AC2EBC1FD17}"/>
                          </a:ext>
                        </a:extLst>
                      </p:cNvPr>
                      <p:cNvPicPr>
                        <a:picLocks noChangeAspect="1" noChangeArrowheads="1"/>
                      </p:cNvPicPr>
                      <p:nvPr/>
                    </p:nvPicPr>
                    <p:blipFill>
                      <a:blip r:embed="rId8"/>
                      <a:srcRect/>
                      <a:stretch>
                        <a:fillRect/>
                      </a:stretch>
                    </p:blipFill>
                    <p:spPr bwMode="auto">
                      <a:xfrm>
                        <a:off x="1839706" y="1040709"/>
                        <a:ext cx="2638425" cy="311150"/>
                      </a:xfrm>
                      <a:prstGeom prst="rect">
                        <a:avLst/>
                      </a:prstGeom>
                      <a:noFill/>
                      <a:ln>
                        <a:noFill/>
                      </a:ln>
                    </p:spPr>
                  </p:pic>
                </p:oleObj>
              </mc:Fallback>
            </mc:AlternateContent>
          </a:graphicData>
        </a:graphic>
      </p:graphicFrame>
      <p:graphicFrame>
        <p:nvGraphicFramePr>
          <p:cNvPr id="23" name="2 Objeto">
            <a:extLst>
              <a:ext uri="{FF2B5EF4-FFF2-40B4-BE49-F238E27FC236}">
                <a16:creationId xmlns:a16="http://schemas.microsoft.com/office/drawing/2014/main" id="{AC68F641-7E67-4804-8268-20C75EDA8A34}"/>
              </a:ext>
            </a:extLst>
          </p:cNvPr>
          <p:cNvGraphicFramePr>
            <a:graphicFrameLocks noChangeAspect="1"/>
          </p:cNvGraphicFramePr>
          <p:nvPr>
            <p:extLst>
              <p:ext uri="{D42A27DB-BD31-4B8C-83A1-F6EECF244321}">
                <p14:modId xmlns:p14="http://schemas.microsoft.com/office/powerpoint/2010/main" val="1907217842"/>
              </p:ext>
            </p:extLst>
          </p:nvPr>
        </p:nvGraphicFramePr>
        <p:xfrm>
          <a:off x="4289219" y="2264672"/>
          <a:ext cx="3449637" cy="601662"/>
        </p:xfrm>
        <a:graphic>
          <a:graphicData uri="http://schemas.openxmlformats.org/presentationml/2006/ole">
            <mc:AlternateContent xmlns:mc="http://schemas.openxmlformats.org/markup-compatibility/2006">
              <mc:Choice xmlns:v="urn:schemas-microsoft-com:vml" Requires="v">
                <p:oleObj name="Equation" r:id="rId9" imgW="2260440" imgH="393480" progId="Equation.DSMT4">
                  <p:embed/>
                </p:oleObj>
              </mc:Choice>
              <mc:Fallback>
                <p:oleObj name="Equation" r:id="rId9" imgW="2260440" imgH="393480" progId="Equation.DSMT4">
                  <p:embed/>
                  <p:pic>
                    <p:nvPicPr>
                      <p:cNvPr id="23" name="2 Objeto">
                        <a:extLst>
                          <a:ext uri="{FF2B5EF4-FFF2-40B4-BE49-F238E27FC236}">
                            <a16:creationId xmlns:a16="http://schemas.microsoft.com/office/drawing/2014/main" id="{AC68F641-7E67-4804-8268-20C75EDA8A34}"/>
                          </a:ext>
                        </a:extLst>
                      </p:cNvPr>
                      <p:cNvPicPr>
                        <a:picLocks noChangeAspect="1" noChangeArrowheads="1"/>
                      </p:cNvPicPr>
                      <p:nvPr/>
                    </p:nvPicPr>
                    <p:blipFill>
                      <a:blip r:embed="rId10"/>
                      <a:srcRect/>
                      <a:stretch>
                        <a:fillRect/>
                      </a:stretch>
                    </p:blipFill>
                    <p:spPr bwMode="auto">
                      <a:xfrm>
                        <a:off x="4289219" y="2264672"/>
                        <a:ext cx="3449637" cy="601662"/>
                      </a:xfrm>
                      <a:prstGeom prst="rect">
                        <a:avLst/>
                      </a:prstGeom>
                      <a:noFill/>
                      <a:ln>
                        <a:noFill/>
                      </a:ln>
                    </p:spPr>
                  </p:pic>
                </p:oleObj>
              </mc:Fallback>
            </mc:AlternateContent>
          </a:graphicData>
        </a:graphic>
      </p:graphicFrame>
      <p:cxnSp>
        <p:nvCxnSpPr>
          <p:cNvPr id="13" name="Conector recto de flecha 12">
            <a:extLst>
              <a:ext uri="{FF2B5EF4-FFF2-40B4-BE49-F238E27FC236}">
                <a16:creationId xmlns:a16="http://schemas.microsoft.com/office/drawing/2014/main" id="{B19FAC94-CE56-4FD9-82B2-14FA867F6F2B}"/>
              </a:ext>
            </a:extLst>
          </p:cNvPr>
          <p:cNvCxnSpPr>
            <a:cxnSpLocks/>
          </p:cNvCxnSpPr>
          <p:nvPr/>
        </p:nvCxnSpPr>
        <p:spPr>
          <a:xfrm>
            <a:off x="3553611" y="1976466"/>
            <a:ext cx="792088" cy="7200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a:extLst>
              <a:ext uri="{FF2B5EF4-FFF2-40B4-BE49-F238E27FC236}">
                <a16:creationId xmlns:a16="http://schemas.microsoft.com/office/drawing/2014/main" id="{4660B1ED-5089-4F53-AF4F-314EE6FE404F}"/>
              </a:ext>
            </a:extLst>
          </p:cNvPr>
          <p:cNvCxnSpPr>
            <a:cxnSpLocks/>
          </p:cNvCxnSpPr>
          <p:nvPr/>
        </p:nvCxnSpPr>
        <p:spPr>
          <a:xfrm flipH="1">
            <a:off x="4489715" y="1976466"/>
            <a:ext cx="1224136" cy="432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5276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2 CuadroTexto">
            <a:extLst>
              <a:ext uri="{FF2B5EF4-FFF2-40B4-BE49-F238E27FC236}">
                <a16:creationId xmlns:a16="http://schemas.microsoft.com/office/drawing/2014/main" id="{4D152B0E-DE81-48EE-99BD-32270DF84ED8}"/>
              </a:ext>
            </a:extLst>
          </p:cNvPr>
          <p:cNvSpPr txBox="1">
            <a:spLocks noChangeArrowheads="1"/>
          </p:cNvSpPr>
          <p:nvPr/>
        </p:nvSpPr>
        <p:spPr bwMode="auto">
          <a:xfrm>
            <a:off x="812438" y="514069"/>
            <a:ext cx="9911883"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u="none" dirty="0">
                <a:latin typeface="Times New Roman" panose="02020603050405020304" pitchFamily="18" charset="0"/>
                <a:cs typeface="Times New Roman" panose="02020603050405020304" pitchFamily="18" charset="0"/>
              </a:rPr>
              <a:t>Como expresión final  para el calculo de entalpia de cualquier material a cualquier T tendríamos:</a:t>
            </a:r>
          </a:p>
        </p:txBody>
      </p:sp>
      <p:sp>
        <p:nvSpPr>
          <p:cNvPr id="129028" name="3 CuadroTexto">
            <a:extLst>
              <a:ext uri="{FF2B5EF4-FFF2-40B4-BE49-F238E27FC236}">
                <a16:creationId xmlns:a16="http://schemas.microsoft.com/office/drawing/2014/main" id="{3BD93AC0-87A3-4E8D-921C-7CB0267DDCB7}"/>
              </a:ext>
            </a:extLst>
          </p:cNvPr>
          <p:cNvSpPr txBox="1">
            <a:spLocks noChangeArrowheads="1"/>
          </p:cNvSpPr>
          <p:nvPr/>
        </p:nvSpPr>
        <p:spPr bwMode="auto">
          <a:xfrm>
            <a:off x="812438" y="3645024"/>
            <a:ext cx="10026798" cy="2031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u="none" dirty="0">
                <a:latin typeface="Times New Roman" panose="02020603050405020304" pitchFamily="18" charset="0"/>
                <a:cs typeface="Times New Roman" panose="02020603050405020304" pitchFamily="18" charset="0"/>
              </a:rPr>
              <a:t>Donde             es un valor conocido y las constantes </a:t>
            </a:r>
            <a:r>
              <a:rPr lang="es-MX" altLang="es-MX" sz="1800" b="1" u="none" dirty="0">
                <a:solidFill>
                  <a:srgbClr val="0000FF"/>
                </a:solidFill>
                <a:latin typeface="Times New Roman" panose="02020603050405020304" pitchFamily="18" charset="0"/>
                <a:cs typeface="Times New Roman" panose="02020603050405020304" pitchFamily="18" charset="0"/>
              </a:rPr>
              <a:t>a, b y c </a:t>
            </a:r>
            <a:r>
              <a:rPr lang="es-MX" altLang="es-MX" sz="1800" u="none" dirty="0">
                <a:latin typeface="Times New Roman" panose="02020603050405020304" pitchFamily="18" charset="0"/>
                <a:cs typeface="Times New Roman" panose="02020603050405020304" pitchFamily="18" charset="0"/>
              </a:rPr>
              <a:t>son valores únicos para cada  material, los que </a:t>
            </a: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1800" u="none" dirty="0">
                <a:latin typeface="Times New Roman" panose="02020603050405020304" pitchFamily="18" charset="0"/>
                <a:cs typeface="Times New Roman" panose="02020603050405020304" pitchFamily="18" charset="0"/>
              </a:rPr>
              <a:t>podemos obtener a partir de tablas de propiedades termodinámicas  de materiales. Insertando esos valores en la ecuación anterior, podemos calcular la entalpia de cualquier material dado a cualquier temperatura.</a:t>
            </a:r>
          </a:p>
          <a:p>
            <a:pPr algn="just" eaLnBrk="1" hangingPunct="1">
              <a:spcBef>
                <a:spcPct val="0"/>
              </a:spcBef>
              <a:buFontTx/>
              <a:buNone/>
            </a:pPr>
            <a:endParaRPr lang="es-MX" altLang="es-MX" sz="1800" u="none" dirty="0">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s-MX" altLang="es-MX" sz="1800" u="none" dirty="0">
                <a:latin typeface="Times New Roman" panose="02020603050405020304" pitchFamily="18" charset="0"/>
                <a:cs typeface="Times New Roman" panose="02020603050405020304" pitchFamily="18" charset="0"/>
              </a:rPr>
              <a:t>Pero que tedioso o que flojera estar haciendo esta operación cada ves que necesitemos la entalpia de algún material a una T diferente de T</a:t>
            </a:r>
            <a:r>
              <a:rPr lang="es-MX" altLang="es-MX" sz="1800" u="none" baseline="30000" dirty="0">
                <a:latin typeface="Times New Roman" panose="02020603050405020304" pitchFamily="18" charset="0"/>
                <a:cs typeface="Times New Roman" panose="02020603050405020304" pitchFamily="18" charset="0"/>
              </a:rPr>
              <a:t>0</a:t>
            </a:r>
            <a:r>
              <a:rPr lang="es-MX" altLang="es-MX" sz="1800" u="none" dirty="0">
                <a:latin typeface="Times New Roman" panose="02020603050405020304" pitchFamily="18" charset="0"/>
                <a:cs typeface="Times New Roman" panose="02020603050405020304" pitchFamily="18" charset="0"/>
              </a:rPr>
              <a:t>.</a:t>
            </a:r>
          </a:p>
        </p:txBody>
      </p:sp>
      <p:graphicFrame>
        <p:nvGraphicFramePr>
          <p:cNvPr id="129029" name="4 Objeto">
            <a:extLst>
              <a:ext uri="{FF2B5EF4-FFF2-40B4-BE49-F238E27FC236}">
                <a16:creationId xmlns:a16="http://schemas.microsoft.com/office/drawing/2014/main" id="{41931C3C-D10A-4B33-BB26-8E6EB06AADCC}"/>
              </a:ext>
            </a:extLst>
          </p:cNvPr>
          <p:cNvGraphicFramePr>
            <a:graphicFrameLocks noChangeAspect="1"/>
          </p:cNvGraphicFramePr>
          <p:nvPr>
            <p:extLst>
              <p:ext uri="{D42A27DB-BD31-4B8C-83A1-F6EECF244321}">
                <p14:modId xmlns:p14="http://schemas.microsoft.com/office/powerpoint/2010/main" val="2294229457"/>
              </p:ext>
            </p:extLst>
          </p:nvPr>
        </p:nvGraphicFramePr>
        <p:xfrm>
          <a:off x="1700627" y="3645024"/>
          <a:ext cx="533400" cy="461963"/>
        </p:xfrm>
        <a:graphic>
          <a:graphicData uri="http://schemas.openxmlformats.org/presentationml/2006/ole">
            <mc:AlternateContent xmlns:mc="http://schemas.openxmlformats.org/markup-compatibility/2006">
              <mc:Choice xmlns:v="urn:schemas-microsoft-com:vml" Requires="v">
                <p:oleObj name="Equation" r:id="rId2" imgW="279279" imgH="241195" progId="Equation.DSMT4">
                  <p:embed/>
                </p:oleObj>
              </mc:Choice>
              <mc:Fallback>
                <p:oleObj name="Equation" r:id="rId2" imgW="279279" imgH="241195" progId="Equation.DSMT4">
                  <p:embed/>
                  <p:pic>
                    <p:nvPicPr>
                      <p:cNvPr id="129029" name="4 Objeto">
                        <a:extLst>
                          <a:ext uri="{FF2B5EF4-FFF2-40B4-BE49-F238E27FC236}">
                            <a16:creationId xmlns:a16="http://schemas.microsoft.com/office/drawing/2014/main" id="{41931C3C-D10A-4B33-BB26-8E6EB06AAD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0627" y="3645024"/>
                        <a:ext cx="53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to 1">
            <a:extLst>
              <a:ext uri="{FF2B5EF4-FFF2-40B4-BE49-F238E27FC236}">
                <a16:creationId xmlns:a16="http://schemas.microsoft.com/office/drawing/2014/main" id="{05788683-664B-464F-AD58-24A7C47DE9D0}"/>
              </a:ext>
            </a:extLst>
          </p:cNvPr>
          <p:cNvGraphicFramePr>
            <a:graphicFrameLocks noChangeAspect="1"/>
          </p:cNvGraphicFramePr>
          <p:nvPr>
            <p:extLst>
              <p:ext uri="{D42A27DB-BD31-4B8C-83A1-F6EECF244321}">
                <p14:modId xmlns:p14="http://schemas.microsoft.com/office/powerpoint/2010/main" val="1625214814"/>
              </p:ext>
            </p:extLst>
          </p:nvPr>
        </p:nvGraphicFramePr>
        <p:xfrm>
          <a:off x="2234027" y="1956766"/>
          <a:ext cx="7531100" cy="1079500"/>
        </p:xfrm>
        <a:graphic>
          <a:graphicData uri="http://schemas.openxmlformats.org/presentationml/2006/ole">
            <mc:AlternateContent xmlns:mc="http://schemas.openxmlformats.org/markup-compatibility/2006">
              <mc:Choice xmlns:v="urn:schemas-microsoft-com:vml" Requires="v">
                <p:oleObj name="Equation" r:id="rId4" imgW="3365280" imgH="482400" progId="Equation.DSMT4">
                  <p:embed/>
                </p:oleObj>
              </mc:Choice>
              <mc:Fallback>
                <p:oleObj name="Equation" r:id="rId4" imgW="3365280" imgH="482400" progId="Equation.DSMT4">
                  <p:embed/>
                  <p:pic>
                    <p:nvPicPr>
                      <p:cNvPr id="2" name="Objeto 1">
                        <a:extLst>
                          <a:ext uri="{FF2B5EF4-FFF2-40B4-BE49-F238E27FC236}">
                            <a16:creationId xmlns:a16="http://schemas.microsoft.com/office/drawing/2014/main" id="{05788683-664B-464F-AD58-24A7C47DE9D0}"/>
                          </a:ext>
                        </a:extLst>
                      </p:cNvPr>
                      <p:cNvPicPr/>
                      <p:nvPr/>
                    </p:nvPicPr>
                    <p:blipFill>
                      <a:blip r:embed="rId5"/>
                      <a:stretch>
                        <a:fillRect/>
                      </a:stretch>
                    </p:blipFill>
                    <p:spPr>
                      <a:xfrm>
                        <a:off x="2234027" y="1956766"/>
                        <a:ext cx="7531100" cy="1079500"/>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39905575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8" name="Rectangle 2">
            <a:extLst>
              <a:ext uri="{FF2B5EF4-FFF2-40B4-BE49-F238E27FC236}">
                <a16:creationId xmlns:a16="http://schemas.microsoft.com/office/drawing/2014/main" id="{0C4A9C01-B471-4294-BBE5-A25C04A840BD}"/>
              </a:ext>
            </a:extLst>
          </p:cNvPr>
          <p:cNvSpPr>
            <a:spLocks noChangeArrowheads="1"/>
          </p:cNvSpPr>
          <p:nvPr/>
        </p:nvSpPr>
        <p:spPr bwMode="auto">
          <a:xfrm>
            <a:off x="1919536" y="548680"/>
            <a:ext cx="8064500"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es-MX" sz="2000" i="1" u="none" dirty="0">
                <a:solidFill>
                  <a:srgbClr val="FF0000"/>
                </a:solidFill>
              </a:rPr>
              <a:t>Variación de Entalpía en un Proceso Isobárico:  </a:t>
            </a:r>
            <a:r>
              <a:rPr lang="it-IT" altLang="es-MX" sz="2000" i="1" dirty="0">
                <a:solidFill>
                  <a:srgbClr val="FF0000"/>
                </a:solidFill>
              </a:rPr>
              <a:t>Problema en clase</a:t>
            </a:r>
          </a:p>
        </p:txBody>
      </p:sp>
      <p:sp>
        <p:nvSpPr>
          <p:cNvPr id="818179" name="Rectangle 3">
            <a:extLst>
              <a:ext uri="{FF2B5EF4-FFF2-40B4-BE49-F238E27FC236}">
                <a16:creationId xmlns:a16="http://schemas.microsoft.com/office/drawing/2014/main" id="{FB42591A-852B-432E-97F1-92DBB69F9ED1}"/>
              </a:ext>
            </a:extLst>
          </p:cNvPr>
          <p:cNvSpPr>
            <a:spLocks noChangeArrowheads="1"/>
          </p:cNvSpPr>
          <p:nvPr/>
        </p:nvSpPr>
        <p:spPr bwMode="auto">
          <a:xfrm>
            <a:off x="4151784" y="44624"/>
            <a:ext cx="3888432"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ES" altLang="es-MX" sz="1600" b="1" i="1" dirty="0"/>
              <a:t>Primera Ley: </a:t>
            </a:r>
            <a:r>
              <a:rPr lang="es-ES" altLang="es-MX" sz="1600" b="1" i="1" dirty="0">
                <a:solidFill>
                  <a:srgbClr val="FF0000"/>
                </a:solidFill>
              </a:rPr>
              <a:t>Capacidades Caloríficas</a:t>
            </a:r>
          </a:p>
        </p:txBody>
      </p:sp>
      <p:sp>
        <p:nvSpPr>
          <p:cNvPr id="4" name="Rectángulo 3">
            <a:extLst>
              <a:ext uri="{FF2B5EF4-FFF2-40B4-BE49-F238E27FC236}">
                <a16:creationId xmlns:a16="http://schemas.microsoft.com/office/drawing/2014/main" id="{0F5B4782-F8EC-452D-99FE-4F128810C4ED}"/>
              </a:ext>
            </a:extLst>
          </p:cNvPr>
          <p:cNvSpPr/>
          <p:nvPr/>
        </p:nvSpPr>
        <p:spPr>
          <a:xfrm>
            <a:off x="390418" y="1196752"/>
            <a:ext cx="11168009" cy="2585323"/>
          </a:xfrm>
          <a:prstGeom prst="rect">
            <a:avLst/>
          </a:prstGeom>
          <a:solidFill>
            <a:schemeClr val="bg1"/>
          </a:solidFill>
          <a:ln>
            <a:solidFill>
              <a:schemeClr val="tx1"/>
            </a:solidFill>
          </a:ln>
        </p:spPr>
        <p:txBody>
          <a:bodyPr wrap="square">
            <a:spAutoFit/>
          </a:bodyPr>
          <a:lstStyle/>
          <a:p>
            <a:pPr lvl="0" algn="just"/>
            <a:r>
              <a:rPr lang="es-ES" altLang="es-MX" u="none" dirty="0">
                <a:solidFill>
                  <a:srgbClr val="202124"/>
                </a:solidFill>
                <a:latin typeface="Times New Roman" panose="02020603050405020304" pitchFamily="18" charset="0"/>
                <a:cs typeface="Times New Roman" panose="02020603050405020304" pitchFamily="18" charset="0"/>
              </a:rPr>
              <a:t>¿Cuánto es el cambio la entalpia de una mol de </a:t>
            </a:r>
            <a:r>
              <a:rPr lang="es-ES" altLang="es-MX" b="1" u="sng" dirty="0">
                <a:solidFill>
                  <a:srgbClr val="FF0000"/>
                </a:solidFill>
                <a:latin typeface="Times New Roman" panose="02020603050405020304" pitchFamily="18" charset="0"/>
                <a:cs typeface="Times New Roman" panose="02020603050405020304" pitchFamily="18" charset="0"/>
              </a:rPr>
              <a:t>cristal de cuarzo</a:t>
            </a:r>
            <a:r>
              <a:rPr lang="es-ES" altLang="es-MX" u="none" dirty="0">
                <a:solidFill>
                  <a:srgbClr val="202124"/>
                </a:solidFill>
                <a:latin typeface="Times New Roman" panose="02020603050405020304" pitchFamily="18" charset="0"/>
                <a:cs typeface="Times New Roman" panose="02020603050405020304" pitchFamily="18" charset="0"/>
              </a:rPr>
              <a:t>, al calentarse de 25 °C a 300 °C  si la dependencia de temperatura de la capacidad calorífica se puede expresar así:</a:t>
            </a:r>
          </a:p>
          <a:p>
            <a:pPr lvl="0" algn="just"/>
            <a:endParaRPr lang="es-ES" altLang="es-MX" u="none" dirty="0">
              <a:solidFill>
                <a:srgbClr val="202124"/>
              </a:solidFill>
              <a:latin typeface="Times New Roman" panose="02020603050405020304" pitchFamily="18" charset="0"/>
              <a:cs typeface="Times New Roman" panose="02020603050405020304" pitchFamily="18" charset="0"/>
            </a:endParaRPr>
          </a:p>
          <a:p>
            <a:pPr lvl="0" algn="just"/>
            <a:r>
              <a:rPr lang="es-ES" altLang="es-MX" u="none" dirty="0">
                <a:solidFill>
                  <a:srgbClr val="202124"/>
                </a:solidFill>
                <a:latin typeface="Times New Roman" panose="02020603050405020304" pitchFamily="18" charset="0"/>
                <a:cs typeface="Times New Roman" panose="02020603050405020304" pitchFamily="18" charset="0"/>
              </a:rPr>
              <a:t>Se asume que la presión  es constante. </a:t>
            </a:r>
          </a:p>
          <a:p>
            <a:pPr lvl="0" algn="just"/>
            <a:endParaRPr lang="es-ES" altLang="es-MX" u="none" dirty="0">
              <a:solidFill>
                <a:srgbClr val="202124"/>
              </a:solidFill>
              <a:latin typeface="Times New Roman" panose="02020603050405020304" pitchFamily="18" charset="0"/>
              <a:cs typeface="Times New Roman" panose="02020603050405020304" pitchFamily="18" charset="0"/>
            </a:endParaRPr>
          </a:p>
          <a:p>
            <a:pPr lvl="0" algn="just"/>
            <a:r>
              <a:rPr lang="es-ES" altLang="es-MX" u="none" dirty="0">
                <a:solidFill>
                  <a:srgbClr val="202124"/>
                </a:solidFill>
                <a:latin typeface="Times New Roman" panose="02020603050405020304" pitchFamily="18" charset="0"/>
                <a:cs typeface="Times New Roman" panose="02020603050405020304" pitchFamily="18" charset="0"/>
              </a:rPr>
              <a:t>El primer paso es convertir la temperatura a kelvin: todas las fórmulas  termodinámicas asumen la temperatura está en </a:t>
            </a:r>
            <a:r>
              <a:rPr lang="es-ES" altLang="es-MX" dirty="0">
                <a:solidFill>
                  <a:srgbClr val="202124"/>
                </a:solidFill>
                <a:latin typeface="Times New Roman" panose="02020603050405020304" pitchFamily="18" charset="0"/>
                <a:cs typeface="Times New Roman" panose="02020603050405020304" pitchFamily="18" charset="0"/>
              </a:rPr>
              <a:t>K</a:t>
            </a:r>
            <a:r>
              <a:rPr lang="es-ES" altLang="es-MX" u="none" dirty="0">
                <a:solidFill>
                  <a:srgbClr val="202124"/>
                </a:solidFill>
                <a:latin typeface="Times New Roman" panose="02020603050405020304" pitchFamily="18" charset="0"/>
                <a:cs typeface="Times New Roman" panose="02020603050405020304" pitchFamily="18" charset="0"/>
              </a:rPr>
              <a:t>elvin. Entonces T</a:t>
            </a:r>
            <a:r>
              <a:rPr lang="es-ES" altLang="es-MX" u="none" baseline="-25000" dirty="0">
                <a:solidFill>
                  <a:srgbClr val="202124"/>
                </a:solidFill>
                <a:latin typeface="Times New Roman" panose="02020603050405020304" pitchFamily="18" charset="0"/>
                <a:cs typeface="Times New Roman" panose="02020603050405020304" pitchFamily="18" charset="0"/>
              </a:rPr>
              <a:t>1</a:t>
            </a:r>
            <a:r>
              <a:rPr lang="es-ES" altLang="es-MX" u="none" dirty="0">
                <a:solidFill>
                  <a:srgbClr val="202124"/>
                </a:solidFill>
                <a:latin typeface="Times New Roman" panose="02020603050405020304" pitchFamily="18" charset="0"/>
                <a:cs typeface="Times New Roman" panose="02020603050405020304" pitchFamily="18" charset="0"/>
              </a:rPr>
              <a:t>=298 K y T</a:t>
            </a:r>
            <a:r>
              <a:rPr lang="es-ES" altLang="es-MX" u="none" baseline="-25000" dirty="0">
                <a:solidFill>
                  <a:srgbClr val="202124"/>
                </a:solidFill>
                <a:latin typeface="Times New Roman" panose="02020603050405020304" pitchFamily="18" charset="0"/>
                <a:cs typeface="Times New Roman" panose="02020603050405020304" pitchFamily="18" charset="0"/>
              </a:rPr>
              <a:t>2</a:t>
            </a:r>
            <a:r>
              <a:rPr lang="es-ES" altLang="es-MX" u="none" dirty="0">
                <a:solidFill>
                  <a:srgbClr val="202124"/>
                </a:solidFill>
                <a:latin typeface="Times New Roman" panose="02020603050405020304" pitchFamily="18" charset="0"/>
                <a:cs typeface="Times New Roman" panose="02020603050405020304" pitchFamily="18" charset="0"/>
              </a:rPr>
              <a:t>=573 K. </a:t>
            </a:r>
          </a:p>
          <a:p>
            <a:pPr lvl="0" algn="just"/>
            <a:r>
              <a:rPr lang="es-ES" altLang="es-MX" u="none" dirty="0">
                <a:solidFill>
                  <a:srgbClr val="202124"/>
                </a:solidFill>
                <a:latin typeface="Times New Roman" panose="02020603050405020304" pitchFamily="18" charset="0"/>
                <a:cs typeface="Times New Roman" panose="02020603050405020304" pitchFamily="18" charset="0"/>
              </a:rPr>
              <a:t>Para resolver este problema, necesitamos usar la ecuación                         sustituyendo la expresión de capacidad calorífica en la anterior ecuación tenemos:</a:t>
            </a:r>
            <a:r>
              <a:rPr lang="es-ES" altLang="es-MX" u="none" dirty="0">
                <a:latin typeface="Times New Roman" panose="02020603050405020304" pitchFamily="18" charset="0"/>
                <a:cs typeface="Times New Roman" panose="02020603050405020304" pitchFamily="18" charset="0"/>
              </a:rPr>
              <a:t> </a:t>
            </a:r>
          </a:p>
        </p:txBody>
      </p:sp>
      <p:graphicFrame>
        <p:nvGraphicFramePr>
          <p:cNvPr id="5" name="Objeto 4">
            <a:extLst>
              <a:ext uri="{FF2B5EF4-FFF2-40B4-BE49-F238E27FC236}">
                <a16:creationId xmlns:a16="http://schemas.microsoft.com/office/drawing/2014/main" id="{9A0DC027-A2E2-4A09-8029-4466937DC5D4}"/>
              </a:ext>
            </a:extLst>
          </p:cNvPr>
          <p:cNvGraphicFramePr>
            <a:graphicFrameLocks noChangeAspect="1"/>
          </p:cNvGraphicFramePr>
          <p:nvPr>
            <p:extLst>
              <p:ext uri="{D42A27DB-BD31-4B8C-83A1-F6EECF244321}">
                <p14:modId xmlns:p14="http://schemas.microsoft.com/office/powerpoint/2010/main" val="2009719567"/>
              </p:ext>
            </p:extLst>
          </p:nvPr>
        </p:nvGraphicFramePr>
        <p:xfrm>
          <a:off x="6168119" y="3070976"/>
          <a:ext cx="1368152" cy="510777"/>
        </p:xfrm>
        <a:graphic>
          <a:graphicData uri="http://schemas.openxmlformats.org/presentationml/2006/ole">
            <mc:AlternateContent xmlns:mc="http://schemas.openxmlformats.org/markup-compatibility/2006">
              <mc:Choice xmlns:v="urn:schemas-microsoft-com:vml" Requires="v">
                <p:oleObj name="Equation" r:id="rId3" imgW="952200" imgH="355320" progId="Equation.DSMT4">
                  <p:embed/>
                </p:oleObj>
              </mc:Choice>
              <mc:Fallback>
                <p:oleObj name="Equation" r:id="rId3" imgW="952200" imgH="355320" progId="Equation.DSMT4">
                  <p:embed/>
                  <p:pic>
                    <p:nvPicPr>
                      <p:cNvPr id="5" name="Objeto 4">
                        <a:extLst>
                          <a:ext uri="{FF2B5EF4-FFF2-40B4-BE49-F238E27FC236}">
                            <a16:creationId xmlns:a16="http://schemas.microsoft.com/office/drawing/2014/main" id="{9A0DC027-A2E2-4A09-8029-4466937DC5D4}"/>
                          </a:ext>
                        </a:extLst>
                      </p:cNvPr>
                      <p:cNvPicPr/>
                      <p:nvPr/>
                    </p:nvPicPr>
                    <p:blipFill>
                      <a:blip r:embed="rId4"/>
                      <a:stretch>
                        <a:fillRect/>
                      </a:stretch>
                    </p:blipFill>
                    <p:spPr>
                      <a:xfrm>
                        <a:off x="6168119" y="3070976"/>
                        <a:ext cx="1368152" cy="510777"/>
                      </a:xfrm>
                      <a:prstGeom prst="rect">
                        <a:avLst/>
                      </a:prstGeom>
                    </p:spPr>
                  </p:pic>
                </p:oleObj>
              </mc:Fallback>
            </mc:AlternateContent>
          </a:graphicData>
        </a:graphic>
      </p:graphicFrame>
      <p:graphicFrame>
        <p:nvGraphicFramePr>
          <p:cNvPr id="818189" name="Object 13">
            <a:extLst>
              <a:ext uri="{FF2B5EF4-FFF2-40B4-BE49-F238E27FC236}">
                <a16:creationId xmlns:a16="http://schemas.microsoft.com/office/drawing/2014/main" id="{687A6E64-4DC2-4CF6-BBB1-E5E495F2D36B}"/>
              </a:ext>
            </a:extLst>
          </p:cNvPr>
          <p:cNvGraphicFramePr>
            <a:graphicFrameLocks noChangeAspect="1"/>
          </p:cNvGraphicFramePr>
          <p:nvPr>
            <p:extLst>
              <p:ext uri="{D42A27DB-BD31-4B8C-83A1-F6EECF244321}">
                <p14:modId xmlns:p14="http://schemas.microsoft.com/office/powerpoint/2010/main" val="1512610420"/>
              </p:ext>
            </p:extLst>
          </p:nvPr>
        </p:nvGraphicFramePr>
        <p:xfrm>
          <a:off x="8869734" y="1707773"/>
          <a:ext cx="501650" cy="869950"/>
        </p:xfrm>
        <a:graphic>
          <a:graphicData uri="http://schemas.openxmlformats.org/presentationml/2006/ole">
            <mc:AlternateContent xmlns:mc="http://schemas.openxmlformats.org/markup-compatibility/2006">
              <mc:Choice xmlns:v="urn:schemas-microsoft-com:vml" Requires="v">
                <p:oleObj name="Equation" r:id="rId5" imgW="406080" imgH="660240" progId="Equation.DSMT4">
                  <p:embed/>
                </p:oleObj>
              </mc:Choice>
              <mc:Fallback>
                <p:oleObj name="Equation" r:id="rId5" imgW="406080" imgH="660240" progId="Equation.DSMT4">
                  <p:embed/>
                  <p:pic>
                    <p:nvPicPr>
                      <p:cNvPr id="818189" name="Object 13">
                        <a:extLst>
                          <a:ext uri="{FF2B5EF4-FFF2-40B4-BE49-F238E27FC236}">
                            <a16:creationId xmlns:a16="http://schemas.microsoft.com/office/drawing/2014/main" id="{687A6E64-4DC2-4CF6-BBB1-E5E495F2D36B}"/>
                          </a:ext>
                        </a:extLst>
                      </p:cNvPr>
                      <p:cNvPicPr>
                        <a:picLocks noChangeAspect="1" noChangeArrowheads="1"/>
                      </p:cNvPicPr>
                      <p:nvPr/>
                    </p:nvPicPr>
                    <p:blipFill>
                      <a:blip r:embed="rId6"/>
                      <a:srcRect/>
                      <a:stretch>
                        <a:fillRect/>
                      </a:stretch>
                    </p:blipFill>
                    <p:spPr bwMode="auto">
                      <a:xfrm>
                        <a:off x="8869734" y="1707773"/>
                        <a:ext cx="501650" cy="869950"/>
                      </a:xfrm>
                      <a:prstGeom prst="rect">
                        <a:avLst/>
                      </a:prstGeom>
                      <a:solidFill>
                        <a:srgbClr val="FFFF99"/>
                      </a:solidFill>
                      <a:ln w="19050">
                        <a:solidFill>
                          <a:srgbClr val="FF0000"/>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818181" name="Object 5">
            <a:extLst>
              <a:ext uri="{FF2B5EF4-FFF2-40B4-BE49-F238E27FC236}">
                <a16:creationId xmlns:a16="http://schemas.microsoft.com/office/drawing/2014/main" id="{F4824628-F640-4E62-B56E-C36A4300B009}"/>
              </a:ext>
            </a:extLst>
          </p:cNvPr>
          <p:cNvGraphicFramePr>
            <a:graphicFrameLocks noChangeAspect="1"/>
          </p:cNvGraphicFramePr>
          <p:nvPr>
            <p:extLst>
              <p:ext uri="{D42A27DB-BD31-4B8C-83A1-F6EECF244321}">
                <p14:modId xmlns:p14="http://schemas.microsoft.com/office/powerpoint/2010/main" val="1726346107"/>
              </p:ext>
            </p:extLst>
          </p:nvPr>
        </p:nvGraphicFramePr>
        <p:xfrm>
          <a:off x="5764500" y="1798902"/>
          <a:ext cx="1724025" cy="669925"/>
        </p:xfrm>
        <a:graphic>
          <a:graphicData uri="http://schemas.openxmlformats.org/presentationml/2006/ole">
            <mc:AlternateContent xmlns:mc="http://schemas.openxmlformats.org/markup-compatibility/2006">
              <mc:Choice xmlns:v="urn:schemas-microsoft-com:vml" Requires="v">
                <p:oleObj name="Equation" r:id="rId7" imgW="1180800" imgH="393480" progId="Equation.DSMT4">
                  <p:embed/>
                </p:oleObj>
              </mc:Choice>
              <mc:Fallback>
                <p:oleObj name="Equation" r:id="rId7" imgW="1180800" imgH="393480" progId="Equation.DSMT4">
                  <p:embed/>
                  <p:pic>
                    <p:nvPicPr>
                      <p:cNvPr id="818181" name="Object 5">
                        <a:extLst>
                          <a:ext uri="{FF2B5EF4-FFF2-40B4-BE49-F238E27FC236}">
                            <a16:creationId xmlns:a16="http://schemas.microsoft.com/office/drawing/2014/main" id="{F4824628-F640-4E62-B56E-C36A4300B009}"/>
                          </a:ext>
                        </a:extLst>
                      </p:cNvPr>
                      <p:cNvPicPr>
                        <a:picLocks noChangeAspect="1" noChangeArrowheads="1"/>
                      </p:cNvPicPr>
                      <p:nvPr/>
                    </p:nvPicPr>
                    <p:blipFill>
                      <a:blip r:embed="rId8"/>
                      <a:srcRect/>
                      <a:stretch>
                        <a:fillRect/>
                      </a:stretch>
                    </p:blipFill>
                    <p:spPr bwMode="auto">
                      <a:xfrm>
                        <a:off x="5764500" y="1798902"/>
                        <a:ext cx="1724025" cy="669925"/>
                      </a:xfrm>
                      <a:prstGeom prst="rect">
                        <a:avLst/>
                      </a:prstGeom>
                      <a:solidFill>
                        <a:srgbClr val="FFFF99"/>
                      </a:solidFill>
                      <a:ln w="19050">
                        <a:solidFill>
                          <a:srgbClr val="FF0000"/>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12" name="Object 10">
            <a:extLst>
              <a:ext uri="{FF2B5EF4-FFF2-40B4-BE49-F238E27FC236}">
                <a16:creationId xmlns:a16="http://schemas.microsoft.com/office/drawing/2014/main" id="{22DDF7C5-402C-41E1-A089-40384CB6F1F0}"/>
              </a:ext>
            </a:extLst>
          </p:cNvPr>
          <p:cNvGraphicFramePr>
            <a:graphicFrameLocks noChangeAspect="1"/>
          </p:cNvGraphicFramePr>
          <p:nvPr/>
        </p:nvGraphicFramePr>
        <p:xfrm>
          <a:off x="3657600" y="5603875"/>
          <a:ext cx="3857625" cy="862013"/>
        </p:xfrm>
        <a:graphic>
          <a:graphicData uri="http://schemas.openxmlformats.org/presentationml/2006/ole">
            <mc:AlternateContent xmlns:mc="http://schemas.openxmlformats.org/markup-compatibility/2006">
              <mc:Choice xmlns:v="urn:schemas-microsoft-com:vml" Requires="v">
                <p:oleObj name="Equation" r:id="rId9" imgW="2527200" imgH="495000" progId="Equation.DSMT4">
                  <p:embed/>
                </p:oleObj>
              </mc:Choice>
              <mc:Fallback>
                <p:oleObj name="Equation" r:id="rId9" imgW="2527200" imgH="495000" progId="Equation.DSMT4">
                  <p:embed/>
                  <p:pic>
                    <p:nvPicPr>
                      <p:cNvPr id="12" name="Object 10">
                        <a:extLst>
                          <a:ext uri="{FF2B5EF4-FFF2-40B4-BE49-F238E27FC236}">
                            <a16:creationId xmlns:a16="http://schemas.microsoft.com/office/drawing/2014/main" id="{22DDF7C5-402C-41E1-A089-40384CB6F1F0}"/>
                          </a:ext>
                        </a:extLst>
                      </p:cNvPr>
                      <p:cNvPicPr>
                        <a:picLocks noChangeAspect="1" noChangeArrowheads="1"/>
                      </p:cNvPicPr>
                      <p:nvPr/>
                    </p:nvPicPr>
                    <p:blipFill>
                      <a:blip r:embed="rId10"/>
                      <a:srcRect/>
                      <a:stretch>
                        <a:fillRect/>
                      </a:stretch>
                    </p:blipFill>
                    <p:spPr bwMode="auto">
                      <a:xfrm>
                        <a:off x="3657600" y="5603875"/>
                        <a:ext cx="3857625" cy="862013"/>
                      </a:xfrm>
                      <a:prstGeom prst="rect">
                        <a:avLst/>
                      </a:prstGeom>
                      <a:solidFill>
                        <a:srgbClr val="FFFF99"/>
                      </a:solidFill>
                      <a:ln w="38100">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13" name="Rectangle 14">
            <a:extLst>
              <a:ext uri="{FF2B5EF4-FFF2-40B4-BE49-F238E27FC236}">
                <a16:creationId xmlns:a16="http://schemas.microsoft.com/office/drawing/2014/main" id="{20E416F4-7389-4028-B30B-470A9BECB970}"/>
              </a:ext>
            </a:extLst>
          </p:cNvPr>
          <p:cNvSpPr>
            <a:spLocks noChangeArrowheads="1"/>
          </p:cNvSpPr>
          <p:nvPr/>
        </p:nvSpPr>
        <p:spPr bwMode="auto">
          <a:xfrm>
            <a:off x="1415480" y="5157192"/>
            <a:ext cx="8320087" cy="336550"/>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6350">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1600" u="none" dirty="0"/>
              <a:t>Utilizamos la función de la Capacidad a Presión constante y sustituimos en la ecuación:</a:t>
            </a:r>
          </a:p>
        </p:txBody>
      </p:sp>
      <p:graphicFrame>
        <p:nvGraphicFramePr>
          <p:cNvPr id="14" name="Objeto 1">
            <a:extLst>
              <a:ext uri="{FF2B5EF4-FFF2-40B4-BE49-F238E27FC236}">
                <a16:creationId xmlns:a16="http://schemas.microsoft.com/office/drawing/2014/main" id="{1A4466E1-0F84-4A44-9C54-7765B9E4F5B7}"/>
              </a:ext>
            </a:extLst>
          </p:cNvPr>
          <p:cNvGraphicFramePr>
            <a:graphicFrameLocks noChangeAspect="1"/>
          </p:cNvGraphicFramePr>
          <p:nvPr/>
        </p:nvGraphicFramePr>
        <p:xfrm>
          <a:off x="1848075" y="4492848"/>
          <a:ext cx="3024187" cy="581025"/>
        </p:xfrm>
        <a:graphic>
          <a:graphicData uri="http://schemas.openxmlformats.org/presentationml/2006/ole">
            <mc:AlternateContent xmlns:mc="http://schemas.openxmlformats.org/markup-compatibility/2006">
              <mc:Choice xmlns:v="urn:schemas-microsoft-com:vml" Requires="v">
                <p:oleObj name="Equation" r:id="rId11" imgW="926698" imgH="177723" progId="Equation.DSMT4">
                  <p:embed/>
                </p:oleObj>
              </mc:Choice>
              <mc:Fallback>
                <p:oleObj name="Equation" r:id="rId11" imgW="926698" imgH="177723" progId="Equation.DSMT4">
                  <p:embed/>
                  <p:pic>
                    <p:nvPicPr>
                      <p:cNvPr id="14" name="Objeto 1">
                        <a:extLst>
                          <a:ext uri="{FF2B5EF4-FFF2-40B4-BE49-F238E27FC236}">
                            <a16:creationId xmlns:a16="http://schemas.microsoft.com/office/drawing/2014/main" id="{1A4466E1-0F84-4A44-9C54-7765B9E4F5B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48075" y="4492848"/>
                        <a:ext cx="3024187" cy="581025"/>
                      </a:xfrm>
                      <a:prstGeom prst="rect">
                        <a:avLst/>
                      </a:prstGeom>
                      <a:solidFill>
                        <a:schemeClr val="bg1"/>
                      </a:solidFill>
                      <a:ln>
                        <a:solidFill>
                          <a:schemeClr val="tx1"/>
                        </a:solidFill>
                      </a:ln>
                    </p:spPr>
                  </p:pic>
                </p:oleObj>
              </mc:Fallback>
            </mc:AlternateContent>
          </a:graphicData>
        </a:graphic>
      </p:graphicFrame>
      <p:graphicFrame>
        <p:nvGraphicFramePr>
          <p:cNvPr id="15" name="Objeto 2">
            <a:extLst>
              <a:ext uri="{FF2B5EF4-FFF2-40B4-BE49-F238E27FC236}">
                <a16:creationId xmlns:a16="http://schemas.microsoft.com/office/drawing/2014/main" id="{DE19D938-FFC8-40EC-B55D-5553BDD04CD4}"/>
              </a:ext>
            </a:extLst>
          </p:cNvPr>
          <p:cNvGraphicFramePr>
            <a:graphicFrameLocks noChangeAspect="1"/>
          </p:cNvGraphicFramePr>
          <p:nvPr/>
        </p:nvGraphicFramePr>
        <p:xfrm>
          <a:off x="5951984" y="4509120"/>
          <a:ext cx="3168575" cy="569753"/>
        </p:xfrm>
        <a:graphic>
          <a:graphicData uri="http://schemas.openxmlformats.org/presentationml/2006/ole">
            <mc:AlternateContent xmlns:mc="http://schemas.openxmlformats.org/markup-compatibility/2006">
              <mc:Choice xmlns:v="urn:schemas-microsoft-com:vml" Requires="v">
                <p:oleObj name="Equation" r:id="rId13" imgW="990170" imgH="177723" progId="Equation.DSMT4">
                  <p:embed/>
                </p:oleObj>
              </mc:Choice>
              <mc:Fallback>
                <p:oleObj name="Equation" r:id="rId13" imgW="990170" imgH="177723" progId="Equation.DSMT4">
                  <p:embed/>
                  <p:pic>
                    <p:nvPicPr>
                      <p:cNvPr id="15" name="Objeto 2">
                        <a:extLst>
                          <a:ext uri="{FF2B5EF4-FFF2-40B4-BE49-F238E27FC236}">
                            <a16:creationId xmlns:a16="http://schemas.microsoft.com/office/drawing/2014/main" id="{DE19D938-FFC8-40EC-B55D-5553BDD04CD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51984" y="4509120"/>
                        <a:ext cx="3168575" cy="569753"/>
                      </a:xfrm>
                      <a:prstGeom prst="rect">
                        <a:avLst/>
                      </a:prstGeom>
                      <a:solidFill>
                        <a:schemeClr val="bg1"/>
                      </a:solidFill>
                      <a:ln>
                        <a:solidFill>
                          <a:schemeClr val="tx1"/>
                        </a:solidFill>
                      </a:ln>
                    </p:spPr>
                  </p:pic>
                </p:oleObj>
              </mc:Fallback>
            </mc:AlternateContent>
          </a:graphicData>
        </a:graphic>
      </p:graphicFrame>
      <p:cxnSp>
        <p:nvCxnSpPr>
          <p:cNvPr id="16" name="Conector recto de flecha 15">
            <a:extLst>
              <a:ext uri="{FF2B5EF4-FFF2-40B4-BE49-F238E27FC236}">
                <a16:creationId xmlns:a16="http://schemas.microsoft.com/office/drawing/2014/main" id="{00EBCC53-E8D3-45D6-A9C3-77127F6F8396}"/>
              </a:ext>
            </a:extLst>
          </p:cNvPr>
          <p:cNvCxnSpPr/>
          <p:nvPr/>
        </p:nvCxnSpPr>
        <p:spPr>
          <a:xfrm>
            <a:off x="2206850" y="4926234"/>
            <a:ext cx="1512887" cy="1295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DC1C01F0-54B3-4E6F-850B-D31146A41272}"/>
              </a:ext>
            </a:extLst>
          </p:cNvPr>
          <p:cNvCxnSpPr/>
          <p:nvPr/>
        </p:nvCxnSpPr>
        <p:spPr>
          <a:xfrm>
            <a:off x="2206850" y="4853210"/>
            <a:ext cx="3241675" cy="13684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EE0FBF0C-82DB-4122-824A-CE91E6E73D69}"/>
              </a:ext>
            </a:extLst>
          </p:cNvPr>
          <p:cNvCxnSpPr>
            <a:cxnSpLocks/>
          </p:cNvCxnSpPr>
          <p:nvPr/>
        </p:nvCxnSpPr>
        <p:spPr>
          <a:xfrm flipH="1">
            <a:off x="4007076" y="4853210"/>
            <a:ext cx="2088924" cy="8651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a:extLst>
              <a:ext uri="{FF2B5EF4-FFF2-40B4-BE49-F238E27FC236}">
                <a16:creationId xmlns:a16="http://schemas.microsoft.com/office/drawing/2014/main" id="{B464C55B-865E-4791-B570-B632B265CBB7}"/>
              </a:ext>
            </a:extLst>
          </p:cNvPr>
          <p:cNvCxnSpPr>
            <a:cxnSpLocks/>
            <a:endCxn id="12" idx="0"/>
          </p:cNvCxnSpPr>
          <p:nvPr/>
        </p:nvCxnSpPr>
        <p:spPr>
          <a:xfrm flipH="1">
            <a:off x="5586412" y="4853210"/>
            <a:ext cx="509588" cy="7506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86732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818178"/>
                                        </p:tgtEl>
                                        <p:attrNameLst>
                                          <p:attrName>style.visibility</p:attrName>
                                        </p:attrNameLst>
                                      </p:cBhvr>
                                      <p:to>
                                        <p:strVal val="visible"/>
                                      </p:to>
                                    </p:set>
                                    <p:animEffect transition="in" filter="slide(fromBottom)">
                                      <p:cBhvr>
                                        <p:cTn id="7" dur="2000"/>
                                        <p:tgtEl>
                                          <p:spTgt spid="81817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818179"/>
                                        </p:tgtEl>
                                        <p:attrNameLst>
                                          <p:attrName>style.visibility</p:attrName>
                                        </p:attrNameLst>
                                      </p:cBhvr>
                                      <p:to>
                                        <p:strVal val="visible"/>
                                      </p:to>
                                    </p:set>
                                    <p:animEffect transition="in" filter="slide(fromBottom)">
                                      <p:cBhvr>
                                        <p:cTn id="10" dur="2000"/>
                                        <p:tgtEl>
                                          <p:spTgt spid="81817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0" presetClass="entr" presetSubtype="0" fill="hold" nodeType="clickEffect">
                                  <p:stCondLst>
                                    <p:cond delay="0"/>
                                  </p:stCondLst>
                                  <p:childTnLst>
                                    <p:set>
                                      <p:cBhvr>
                                        <p:cTn id="14" dur="1" fill="hold">
                                          <p:stCondLst>
                                            <p:cond delay="0"/>
                                          </p:stCondLst>
                                        </p:cTn>
                                        <p:tgtEl>
                                          <p:spTgt spid="818181"/>
                                        </p:tgtEl>
                                        <p:attrNameLst>
                                          <p:attrName>style.visibility</p:attrName>
                                        </p:attrNameLst>
                                      </p:cBhvr>
                                      <p:to>
                                        <p:strVal val="visible"/>
                                      </p:to>
                                    </p:set>
                                    <p:animEffect transition="in" filter="wedge">
                                      <p:cBhvr>
                                        <p:cTn id="15" dur="2000"/>
                                        <p:tgtEl>
                                          <p:spTgt spid="81818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0" presetClass="entr" presetSubtype="0" fill="hold" nodeType="clickEffect">
                                  <p:stCondLst>
                                    <p:cond delay="0"/>
                                  </p:stCondLst>
                                  <p:childTnLst>
                                    <p:set>
                                      <p:cBhvr>
                                        <p:cTn id="19" dur="1" fill="hold">
                                          <p:stCondLst>
                                            <p:cond delay="0"/>
                                          </p:stCondLst>
                                        </p:cTn>
                                        <p:tgtEl>
                                          <p:spTgt spid="818189"/>
                                        </p:tgtEl>
                                        <p:attrNameLst>
                                          <p:attrName>style.visibility</p:attrName>
                                        </p:attrNameLst>
                                      </p:cBhvr>
                                      <p:to>
                                        <p:strVal val="visible"/>
                                      </p:to>
                                    </p:set>
                                    <p:animEffect transition="in" filter="wedge">
                                      <p:cBhvr>
                                        <p:cTn id="20" dur="2000"/>
                                        <p:tgtEl>
                                          <p:spTgt spid="81818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20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8178" grpId="0"/>
      <p:bldP spid="818179" grpId="0"/>
      <p:bldP spid="1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802A2583-F509-4525-B112-07C60696A599}"/>
              </a:ext>
            </a:extLst>
          </p:cNvPr>
          <p:cNvGrpSpPr/>
          <p:nvPr/>
        </p:nvGrpSpPr>
        <p:grpSpPr>
          <a:xfrm>
            <a:off x="335360" y="116632"/>
            <a:ext cx="8475036" cy="6624736"/>
            <a:chOff x="2063551" y="116632"/>
            <a:chExt cx="8475036" cy="6624736"/>
          </a:xfrm>
        </p:grpSpPr>
        <p:pic>
          <p:nvPicPr>
            <p:cNvPr id="3" name="Imagen 2" descr="Geochemistry by White, William M.pdf - Adobe Acrobat Pro">
              <a:extLst>
                <a:ext uri="{FF2B5EF4-FFF2-40B4-BE49-F238E27FC236}">
                  <a16:creationId xmlns:a16="http://schemas.microsoft.com/office/drawing/2014/main" id="{01730623-1CE6-428C-83FC-B0356B0A547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1723" t="14421" r="11472" b="9007"/>
            <a:stretch/>
          </p:blipFill>
          <p:spPr>
            <a:xfrm rot="5400000">
              <a:off x="2988701" y="-808518"/>
              <a:ext cx="6624736" cy="8475036"/>
            </a:xfrm>
            <a:prstGeom prst="rect">
              <a:avLst/>
            </a:prstGeom>
            <a:ln>
              <a:solidFill>
                <a:schemeClr val="tx1"/>
              </a:solidFill>
            </a:ln>
          </p:spPr>
        </p:pic>
        <p:sp>
          <p:nvSpPr>
            <p:cNvPr id="4" name="Rectángulo 3">
              <a:extLst>
                <a:ext uri="{FF2B5EF4-FFF2-40B4-BE49-F238E27FC236}">
                  <a16:creationId xmlns:a16="http://schemas.microsoft.com/office/drawing/2014/main" id="{FCD6BF15-E08B-4E56-B736-0CF9C4562619}"/>
                </a:ext>
              </a:extLst>
            </p:cNvPr>
            <p:cNvSpPr/>
            <p:nvPr/>
          </p:nvSpPr>
          <p:spPr>
            <a:xfrm>
              <a:off x="2135560" y="1844824"/>
              <a:ext cx="7848872" cy="288032"/>
            </a:xfrm>
            <a:prstGeom prst="rect">
              <a:avLst/>
            </a:prstGeom>
            <a:solidFill>
              <a:srgbClr val="FF0000">
                <a:alpha val="26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n>
                  <a:solidFill>
                    <a:sysClr val="windowText" lastClr="000000"/>
                  </a:solidFill>
                </a:ln>
              </a:endParaRPr>
            </a:p>
          </p:txBody>
        </p:sp>
      </p:grpSp>
      <p:graphicFrame>
        <p:nvGraphicFramePr>
          <p:cNvPr id="6" name="Object 13">
            <a:extLst>
              <a:ext uri="{FF2B5EF4-FFF2-40B4-BE49-F238E27FC236}">
                <a16:creationId xmlns:a16="http://schemas.microsoft.com/office/drawing/2014/main" id="{3CE365F4-B74F-40ED-8157-1B3F0D3676CE}"/>
              </a:ext>
            </a:extLst>
          </p:cNvPr>
          <p:cNvGraphicFramePr>
            <a:graphicFrameLocks noChangeAspect="1"/>
          </p:cNvGraphicFramePr>
          <p:nvPr/>
        </p:nvGraphicFramePr>
        <p:xfrm>
          <a:off x="9552384" y="1916832"/>
          <a:ext cx="1619407" cy="1110655"/>
        </p:xfrm>
        <a:graphic>
          <a:graphicData uri="http://schemas.openxmlformats.org/presentationml/2006/ole">
            <mc:AlternateContent xmlns:mc="http://schemas.openxmlformats.org/markup-compatibility/2006">
              <mc:Choice xmlns:v="urn:schemas-microsoft-com:vml" Requires="v">
                <p:oleObj name="Equation" r:id="rId4" imgW="1028520" imgH="660240" progId="Equation.DSMT4">
                  <p:embed/>
                </p:oleObj>
              </mc:Choice>
              <mc:Fallback>
                <p:oleObj name="Equation" r:id="rId4" imgW="1028520" imgH="660240" progId="Equation.DSMT4">
                  <p:embed/>
                  <p:pic>
                    <p:nvPicPr>
                      <p:cNvPr id="6" name="Object 13">
                        <a:extLst>
                          <a:ext uri="{FF2B5EF4-FFF2-40B4-BE49-F238E27FC236}">
                            <a16:creationId xmlns:a16="http://schemas.microsoft.com/office/drawing/2014/main" id="{3CE365F4-B74F-40ED-8157-1B3F0D3676CE}"/>
                          </a:ext>
                        </a:extLst>
                      </p:cNvPr>
                      <p:cNvPicPr>
                        <a:picLocks noChangeAspect="1" noChangeArrowheads="1"/>
                      </p:cNvPicPr>
                      <p:nvPr/>
                    </p:nvPicPr>
                    <p:blipFill>
                      <a:blip r:embed="rId5"/>
                      <a:srcRect/>
                      <a:stretch>
                        <a:fillRect/>
                      </a:stretch>
                    </p:blipFill>
                    <p:spPr bwMode="auto">
                      <a:xfrm>
                        <a:off x="9552384" y="1916832"/>
                        <a:ext cx="1619407" cy="1110655"/>
                      </a:xfrm>
                      <a:prstGeom prst="rect">
                        <a:avLst/>
                      </a:prstGeom>
                      <a:solidFill>
                        <a:srgbClr val="FFFF99"/>
                      </a:solidFill>
                      <a:ln w="19050">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7" name="Object 5">
            <a:extLst>
              <a:ext uri="{FF2B5EF4-FFF2-40B4-BE49-F238E27FC236}">
                <a16:creationId xmlns:a16="http://schemas.microsoft.com/office/drawing/2014/main" id="{64441F6F-C248-4BF4-ABF8-D21E25E2AFBD}"/>
              </a:ext>
            </a:extLst>
          </p:cNvPr>
          <p:cNvGraphicFramePr>
            <a:graphicFrameLocks noChangeAspect="1"/>
          </p:cNvGraphicFramePr>
          <p:nvPr/>
        </p:nvGraphicFramePr>
        <p:xfrm>
          <a:off x="9026525" y="568325"/>
          <a:ext cx="2879725" cy="1114425"/>
        </p:xfrm>
        <a:graphic>
          <a:graphicData uri="http://schemas.openxmlformats.org/presentationml/2006/ole">
            <mc:AlternateContent xmlns:mc="http://schemas.openxmlformats.org/markup-compatibility/2006">
              <mc:Choice xmlns:v="urn:schemas-microsoft-com:vml" Requires="v">
                <p:oleObj name="Equation" r:id="rId6" imgW="1180800" imgH="393480" progId="Equation.DSMT4">
                  <p:embed/>
                </p:oleObj>
              </mc:Choice>
              <mc:Fallback>
                <p:oleObj name="Equation" r:id="rId6" imgW="1180800" imgH="393480" progId="Equation.DSMT4">
                  <p:embed/>
                  <p:pic>
                    <p:nvPicPr>
                      <p:cNvPr id="7" name="Object 5">
                        <a:extLst>
                          <a:ext uri="{FF2B5EF4-FFF2-40B4-BE49-F238E27FC236}">
                            <a16:creationId xmlns:a16="http://schemas.microsoft.com/office/drawing/2014/main" id="{64441F6F-C248-4BF4-ABF8-D21E25E2AFBD}"/>
                          </a:ext>
                        </a:extLst>
                      </p:cNvPr>
                      <p:cNvPicPr>
                        <a:picLocks noChangeAspect="1" noChangeArrowheads="1"/>
                      </p:cNvPicPr>
                      <p:nvPr/>
                    </p:nvPicPr>
                    <p:blipFill>
                      <a:blip r:embed="rId7"/>
                      <a:srcRect/>
                      <a:stretch>
                        <a:fillRect/>
                      </a:stretch>
                    </p:blipFill>
                    <p:spPr bwMode="auto">
                      <a:xfrm>
                        <a:off x="9026525" y="568325"/>
                        <a:ext cx="2879725" cy="1114425"/>
                      </a:xfrm>
                      <a:prstGeom prst="rect">
                        <a:avLst/>
                      </a:prstGeom>
                      <a:solidFill>
                        <a:srgbClr val="FFFF99"/>
                      </a:solidFill>
                      <a:ln w="19050">
                        <a:solidFill>
                          <a:srgbClr val="FF0000"/>
                        </a:solidFill>
                        <a:miter lim="800000"/>
                        <a:headEnd/>
                        <a:tailEnd/>
                      </a:ln>
                      <a:effectLst>
                        <a:outerShdw dist="35921" dir="2700000" algn="ctr" rotWithShape="0">
                          <a:schemeClr val="bg2"/>
                        </a:outerShdw>
                      </a:effectLst>
                    </p:spPr>
                  </p:pic>
                </p:oleObj>
              </mc:Fallback>
            </mc:AlternateContent>
          </a:graphicData>
        </a:graphic>
      </p:graphicFrame>
    </p:spTree>
    <p:extLst>
      <p:ext uri="{BB962C8B-B14F-4D97-AF65-F5344CB8AC3E}">
        <p14:creationId xmlns:p14="http://schemas.microsoft.com/office/powerpoint/2010/main" val="2778521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edg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5" name="Rectangle 15">
            <a:extLst>
              <a:ext uri="{FF2B5EF4-FFF2-40B4-BE49-F238E27FC236}">
                <a16:creationId xmlns:a16="http://schemas.microsoft.com/office/drawing/2014/main" id="{8C951C85-0608-4B67-8CCA-0D777AC20116}"/>
              </a:ext>
            </a:extLst>
          </p:cNvPr>
          <p:cNvSpPr>
            <a:spLocks noChangeArrowheads="1"/>
          </p:cNvSpPr>
          <p:nvPr/>
        </p:nvSpPr>
        <p:spPr bwMode="auto">
          <a:xfrm>
            <a:off x="335360" y="188640"/>
            <a:ext cx="11449272" cy="646331"/>
          </a:xfrm>
          <a:prstGeom prst="rect">
            <a:avLst/>
          </a:prstGeom>
          <a:solidFill>
            <a:schemeClr val="bg1"/>
          </a:solidFill>
          <a:ln>
            <a:solidFill>
              <a:schemeClr val="tx1"/>
            </a:solidFill>
          </a:ln>
          <a:effec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1800" u="none" dirty="0">
                <a:latin typeface="Times New Roman" panose="02020603050405020304" pitchFamily="18" charset="0"/>
                <a:cs typeface="Times New Roman" panose="02020603050405020304" pitchFamily="18" charset="0"/>
              </a:rPr>
              <a:t>Recordando que un polinomio se puede integrar por partes, y considerando que </a:t>
            </a:r>
            <a:r>
              <a:rPr lang="es-ES" altLang="es-MX" sz="1800" u="none" dirty="0">
                <a:solidFill>
                  <a:srgbClr val="FF0000"/>
                </a:solidFill>
                <a:latin typeface="Times New Roman" panose="02020603050405020304" pitchFamily="18" charset="0"/>
                <a:cs typeface="Times New Roman" panose="02020603050405020304" pitchFamily="18" charset="0"/>
              </a:rPr>
              <a:t>a, b y c son constantes independientes de la temperatura:</a:t>
            </a:r>
            <a:endParaRPr lang="es-ES" altLang="es-MX" sz="1800" dirty="0">
              <a:solidFill>
                <a:srgbClr val="FF0000"/>
              </a:solidFill>
              <a:latin typeface="Times New Roman" panose="02020603050405020304" pitchFamily="18" charset="0"/>
              <a:cs typeface="Times New Roman" panose="02020603050405020304" pitchFamily="18" charset="0"/>
            </a:endParaRPr>
          </a:p>
        </p:txBody>
      </p:sp>
      <p:graphicFrame>
        <p:nvGraphicFramePr>
          <p:cNvPr id="819216" name="Object 16">
            <a:extLst>
              <a:ext uri="{FF2B5EF4-FFF2-40B4-BE49-F238E27FC236}">
                <a16:creationId xmlns:a16="http://schemas.microsoft.com/office/drawing/2014/main" id="{30672692-E991-45BA-B4C7-90515BD072FD}"/>
              </a:ext>
            </a:extLst>
          </p:cNvPr>
          <p:cNvGraphicFramePr>
            <a:graphicFrameLocks noChangeAspect="1"/>
          </p:cNvGraphicFramePr>
          <p:nvPr/>
        </p:nvGraphicFramePr>
        <p:xfrm>
          <a:off x="2203450" y="950913"/>
          <a:ext cx="3709988" cy="1643062"/>
        </p:xfrm>
        <a:graphic>
          <a:graphicData uri="http://schemas.openxmlformats.org/presentationml/2006/ole">
            <mc:AlternateContent xmlns:mc="http://schemas.openxmlformats.org/markup-compatibility/2006">
              <mc:Choice xmlns:v="urn:schemas-microsoft-com:vml" Requires="v">
                <p:oleObj name="Equation" r:id="rId3" imgW="1726920" imgH="685800" progId="Equation.DSMT4">
                  <p:embed/>
                </p:oleObj>
              </mc:Choice>
              <mc:Fallback>
                <p:oleObj name="Equation" r:id="rId3" imgW="1726920" imgH="685800" progId="Equation.DSMT4">
                  <p:embed/>
                  <p:pic>
                    <p:nvPicPr>
                      <p:cNvPr id="819216" name="Object 16">
                        <a:extLst>
                          <a:ext uri="{FF2B5EF4-FFF2-40B4-BE49-F238E27FC236}">
                            <a16:creationId xmlns:a16="http://schemas.microsoft.com/office/drawing/2014/main" id="{30672692-E991-45BA-B4C7-90515BD072FD}"/>
                          </a:ext>
                        </a:extLst>
                      </p:cNvPr>
                      <p:cNvPicPr>
                        <a:picLocks noChangeAspect="1" noChangeArrowheads="1"/>
                      </p:cNvPicPr>
                      <p:nvPr/>
                    </p:nvPicPr>
                    <p:blipFill>
                      <a:blip r:embed="rId4"/>
                      <a:srcRect/>
                      <a:stretch>
                        <a:fillRect/>
                      </a:stretch>
                    </p:blipFill>
                    <p:spPr bwMode="auto">
                      <a:xfrm>
                        <a:off x="2203450" y="950913"/>
                        <a:ext cx="3709988" cy="1643062"/>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2" name="Objeto 1">
            <a:extLst>
              <a:ext uri="{FF2B5EF4-FFF2-40B4-BE49-F238E27FC236}">
                <a16:creationId xmlns:a16="http://schemas.microsoft.com/office/drawing/2014/main" id="{E7923712-CFA5-49FD-92C1-A20ED8161DE3}"/>
              </a:ext>
            </a:extLst>
          </p:cNvPr>
          <p:cNvGraphicFramePr>
            <a:graphicFrameLocks noChangeAspect="1"/>
          </p:cNvGraphicFramePr>
          <p:nvPr/>
        </p:nvGraphicFramePr>
        <p:xfrm>
          <a:off x="1976438" y="2708275"/>
          <a:ext cx="7813675" cy="836613"/>
        </p:xfrm>
        <a:graphic>
          <a:graphicData uri="http://schemas.openxmlformats.org/presentationml/2006/ole">
            <mc:AlternateContent xmlns:mc="http://schemas.openxmlformats.org/markup-compatibility/2006">
              <mc:Choice xmlns:v="urn:schemas-microsoft-com:vml" Requires="v">
                <p:oleObj name="Equation" r:id="rId5" imgW="4508280" imgH="482400" progId="Equation.DSMT4">
                  <p:embed/>
                </p:oleObj>
              </mc:Choice>
              <mc:Fallback>
                <p:oleObj name="Equation" r:id="rId5" imgW="4508280" imgH="482400" progId="Equation.DSMT4">
                  <p:embed/>
                  <p:pic>
                    <p:nvPicPr>
                      <p:cNvPr id="2" name="Objeto 1">
                        <a:extLst>
                          <a:ext uri="{FF2B5EF4-FFF2-40B4-BE49-F238E27FC236}">
                            <a16:creationId xmlns:a16="http://schemas.microsoft.com/office/drawing/2014/main" id="{E7923712-CFA5-49FD-92C1-A20ED8161DE3}"/>
                          </a:ext>
                        </a:extLst>
                      </p:cNvPr>
                      <p:cNvPicPr/>
                      <p:nvPr/>
                    </p:nvPicPr>
                    <p:blipFill>
                      <a:blip r:embed="rId6"/>
                      <a:stretch>
                        <a:fillRect/>
                      </a:stretch>
                    </p:blipFill>
                    <p:spPr>
                      <a:xfrm>
                        <a:off x="1976438" y="2708275"/>
                        <a:ext cx="7813675" cy="836613"/>
                      </a:xfrm>
                      <a:prstGeom prst="rect">
                        <a:avLst/>
                      </a:prstGeom>
                      <a:solidFill>
                        <a:schemeClr val="bg1"/>
                      </a:solidFill>
                      <a:ln>
                        <a:solidFill>
                          <a:schemeClr val="tx1"/>
                        </a:solidFill>
                      </a:ln>
                    </p:spPr>
                  </p:pic>
                </p:oleObj>
              </mc:Fallback>
            </mc:AlternateContent>
          </a:graphicData>
        </a:graphic>
      </p:graphicFrame>
      <p:sp>
        <p:nvSpPr>
          <p:cNvPr id="3" name="Rectángulo 2">
            <a:extLst>
              <a:ext uri="{FF2B5EF4-FFF2-40B4-BE49-F238E27FC236}">
                <a16:creationId xmlns:a16="http://schemas.microsoft.com/office/drawing/2014/main" id="{D6D4257B-0BA6-4610-B8E2-EE76CD6FE780}"/>
              </a:ext>
            </a:extLst>
          </p:cNvPr>
          <p:cNvSpPr/>
          <p:nvPr/>
        </p:nvSpPr>
        <p:spPr>
          <a:xfrm>
            <a:off x="263352" y="3645024"/>
            <a:ext cx="11521280" cy="923330"/>
          </a:xfrm>
          <a:prstGeom prst="rect">
            <a:avLst/>
          </a:prstGeom>
          <a:solidFill>
            <a:schemeClr val="bg1"/>
          </a:solidFill>
          <a:ln>
            <a:solidFill>
              <a:schemeClr val="tx1"/>
            </a:solidFill>
          </a:ln>
        </p:spPr>
        <p:txBody>
          <a:bodyPr wrap="square">
            <a:spAutoFit/>
          </a:bodyPr>
          <a:lstStyle/>
          <a:p>
            <a:pPr algn="just"/>
            <a:r>
              <a:rPr lang="es-MX" u="none" dirty="0">
                <a:latin typeface="Times New Roman" panose="02020603050405020304" pitchFamily="18" charset="0"/>
                <a:cs typeface="Times New Roman" panose="02020603050405020304" pitchFamily="18" charset="0"/>
              </a:rPr>
              <a:t>Hechas las matemáticas, lo que queda es aritmética. Esto se hace más fácilmente usando un hoja de cálculo. Entre otras cosas, es mucho más fácil evitar errores aritméticos. Además, tenemos un registro permanente de lo que hemos hecho. Podríamos configurar una hoja de cálculo para calcular este problema como sigue:</a:t>
            </a:r>
          </a:p>
        </p:txBody>
      </p:sp>
      <p:pic>
        <p:nvPicPr>
          <p:cNvPr id="6" name="Imagen 5" descr="Imagen que contiene Interfaz de usuario gráfica&#10;&#10;Descripción generada automáticamente">
            <a:extLst>
              <a:ext uri="{FF2B5EF4-FFF2-40B4-BE49-F238E27FC236}">
                <a16:creationId xmlns:a16="http://schemas.microsoft.com/office/drawing/2014/main" id="{73BA9D35-A6FD-4C15-A6BC-DD439EB2041D}"/>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4803" t="55834" r="35764" b="25555"/>
          <a:stretch/>
        </p:blipFill>
        <p:spPr>
          <a:xfrm>
            <a:off x="2063552" y="4653136"/>
            <a:ext cx="8820445" cy="2088232"/>
          </a:xfrm>
          <a:prstGeom prst="rect">
            <a:avLst/>
          </a:prstGeom>
          <a:ln>
            <a:solidFill>
              <a:schemeClr val="tx1"/>
            </a:solidFill>
          </a:ln>
        </p:spPr>
      </p:pic>
      <p:graphicFrame>
        <p:nvGraphicFramePr>
          <p:cNvPr id="7" name="Object 13">
            <a:extLst>
              <a:ext uri="{FF2B5EF4-FFF2-40B4-BE49-F238E27FC236}">
                <a16:creationId xmlns:a16="http://schemas.microsoft.com/office/drawing/2014/main" id="{164B2813-4D48-4BFE-9055-36161D40E3DF}"/>
              </a:ext>
            </a:extLst>
          </p:cNvPr>
          <p:cNvGraphicFramePr>
            <a:graphicFrameLocks noChangeAspect="1"/>
          </p:cNvGraphicFramePr>
          <p:nvPr/>
        </p:nvGraphicFramePr>
        <p:xfrm>
          <a:off x="7705725" y="1219200"/>
          <a:ext cx="1389063" cy="950913"/>
        </p:xfrm>
        <a:graphic>
          <a:graphicData uri="http://schemas.openxmlformats.org/presentationml/2006/ole">
            <mc:AlternateContent xmlns:mc="http://schemas.openxmlformats.org/markup-compatibility/2006">
              <mc:Choice xmlns:v="urn:schemas-microsoft-com:vml" Requires="v">
                <p:oleObj name="Equation" r:id="rId9" imgW="1028520" imgH="660240" progId="Equation.DSMT4">
                  <p:embed/>
                </p:oleObj>
              </mc:Choice>
              <mc:Fallback>
                <p:oleObj name="Equation" r:id="rId9" imgW="1028520" imgH="660240" progId="Equation.DSMT4">
                  <p:embed/>
                  <p:pic>
                    <p:nvPicPr>
                      <p:cNvPr id="7" name="Object 13">
                        <a:extLst>
                          <a:ext uri="{FF2B5EF4-FFF2-40B4-BE49-F238E27FC236}">
                            <a16:creationId xmlns:a16="http://schemas.microsoft.com/office/drawing/2014/main" id="{164B2813-4D48-4BFE-9055-36161D40E3DF}"/>
                          </a:ext>
                        </a:extLst>
                      </p:cNvPr>
                      <p:cNvPicPr>
                        <a:picLocks noChangeAspect="1" noChangeArrowheads="1"/>
                      </p:cNvPicPr>
                      <p:nvPr/>
                    </p:nvPicPr>
                    <p:blipFill>
                      <a:blip r:embed="rId10"/>
                      <a:srcRect/>
                      <a:stretch>
                        <a:fillRect/>
                      </a:stretch>
                    </p:blipFill>
                    <p:spPr bwMode="auto">
                      <a:xfrm>
                        <a:off x="7705725" y="1219200"/>
                        <a:ext cx="1389063" cy="950913"/>
                      </a:xfrm>
                      <a:prstGeom prst="rect">
                        <a:avLst/>
                      </a:prstGeom>
                      <a:solidFill>
                        <a:srgbClr val="FFFF99"/>
                      </a:solidFill>
                      <a:ln w="19050">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8" name="Rectángulo 7">
            <a:extLst>
              <a:ext uri="{FF2B5EF4-FFF2-40B4-BE49-F238E27FC236}">
                <a16:creationId xmlns:a16="http://schemas.microsoft.com/office/drawing/2014/main" id="{779841ED-10A9-4993-8356-C40DE6945B58}"/>
              </a:ext>
            </a:extLst>
          </p:cNvPr>
          <p:cNvSpPr/>
          <p:nvPr/>
        </p:nvSpPr>
        <p:spPr>
          <a:xfrm>
            <a:off x="7536160" y="5157192"/>
            <a:ext cx="3024336" cy="370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4" name="Objeto 3">
            <a:extLst>
              <a:ext uri="{FF2B5EF4-FFF2-40B4-BE49-F238E27FC236}">
                <a16:creationId xmlns:a16="http://schemas.microsoft.com/office/drawing/2014/main" id="{EE41EBBE-F5C3-4EEE-BDE7-E1969511350E}"/>
              </a:ext>
            </a:extLst>
          </p:cNvPr>
          <p:cNvGraphicFramePr>
            <a:graphicFrameLocks noChangeAspect="1"/>
          </p:cNvGraphicFramePr>
          <p:nvPr/>
        </p:nvGraphicFramePr>
        <p:xfrm>
          <a:off x="8760296" y="5164676"/>
          <a:ext cx="1221014" cy="533119"/>
        </p:xfrm>
        <a:graphic>
          <a:graphicData uri="http://schemas.openxmlformats.org/presentationml/2006/ole">
            <mc:AlternateContent xmlns:mc="http://schemas.openxmlformats.org/markup-compatibility/2006">
              <mc:Choice xmlns:v="urn:schemas-microsoft-com:vml" Requires="v">
                <p:oleObj name="Equation" r:id="rId11" imgW="901440" imgH="393480" progId="Equation.DSMT4">
                  <p:embed/>
                </p:oleObj>
              </mc:Choice>
              <mc:Fallback>
                <p:oleObj name="Equation" r:id="rId11" imgW="901440" imgH="393480" progId="Equation.DSMT4">
                  <p:embed/>
                  <p:pic>
                    <p:nvPicPr>
                      <p:cNvPr id="4" name="Objeto 3">
                        <a:extLst>
                          <a:ext uri="{FF2B5EF4-FFF2-40B4-BE49-F238E27FC236}">
                            <a16:creationId xmlns:a16="http://schemas.microsoft.com/office/drawing/2014/main" id="{EE41EBBE-F5C3-4EEE-BDE7-E1969511350E}"/>
                          </a:ext>
                        </a:extLst>
                      </p:cNvPr>
                      <p:cNvPicPr/>
                      <p:nvPr/>
                    </p:nvPicPr>
                    <p:blipFill>
                      <a:blip r:embed="rId12"/>
                      <a:stretch>
                        <a:fillRect/>
                      </a:stretch>
                    </p:blipFill>
                    <p:spPr>
                      <a:xfrm>
                        <a:off x="8760296" y="5164676"/>
                        <a:ext cx="1221014" cy="533119"/>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39455690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215"/>
                                        </p:tgtEl>
                                        <p:attrNameLst>
                                          <p:attrName>style.visibility</p:attrName>
                                        </p:attrNameLst>
                                      </p:cBhvr>
                                      <p:to>
                                        <p:strVal val="visible"/>
                                      </p:to>
                                    </p:set>
                                    <p:animEffect transition="in" filter="wipe(left)">
                                      <p:cBhvr>
                                        <p:cTn id="7" dur="2000"/>
                                        <p:tgtEl>
                                          <p:spTgt spid="8192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19216"/>
                                        </p:tgtEl>
                                        <p:attrNameLst>
                                          <p:attrName>style.visibility</p:attrName>
                                        </p:attrNameLst>
                                      </p:cBhvr>
                                      <p:to>
                                        <p:strVal val="visible"/>
                                      </p:to>
                                    </p:set>
                                    <p:animEffect transition="in" filter="wipe(left)">
                                      <p:cBhvr>
                                        <p:cTn id="12" dur="2000"/>
                                        <p:tgtEl>
                                          <p:spTgt spid="819216"/>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edge">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1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nterfaz de usuario gráfica&#10;&#10;Descripción generada automáticamente">
            <a:extLst>
              <a:ext uri="{FF2B5EF4-FFF2-40B4-BE49-F238E27FC236}">
                <a16:creationId xmlns:a16="http://schemas.microsoft.com/office/drawing/2014/main" id="{3D026FAE-718A-414D-ADBB-B43978E08C7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14803" t="55834" r="35764" b="25555"/>
          <a:stretch/>
        </p:blipFill>
        <p:spPr>
          <a:xfrm>
            <a:off x="1703512" y="3573016"/>
            <a:ext cx="8820445" cy="2088232"/>
          </a:xfrm>
          <a:prstGeom prst="rect">
            <a:avLst/>
          </a:prstGeom>
          <a:ln>
            <a:solidFill>
              <a:schemeClr val="tx1"/>
            </a:solidFill>
          </a:ln>
        </p:spPr>
      </p:pic>
      <p:graphicFrame>
        <p:nvGraphicFramePr>
          <p:cNvPr id="18" name="Object 5">
            <a:extLst>
              <a:ext uri="{FF2B5EF4-FFF2-40B4-BE49-F238E27FC236}">
                <a16:creationId xmlns:a16="http://schemas.microsoft.com/office/drawing/2014/main" id="{8BF68E10-8C9C-4737-BFB3-935B73C9EAD9}"/>
              </a:ext>
            </a:extLst>
          </p:cNvPr>
          <p:cNvGraphicFramePr>
            <a:graphicFrameLocks noChangeAspect="1"/>
          </p:cNvGraphicFramePr>
          <p:nvPr/>
        </p:nvGraphicFramePr>
        <p:xfrm>
          <a:off x="1703512" y="1052736"/>
          <a:ext cx="2405062" cy="554037"/>
        </p:xfrm>
        <a:graphic>
          <a:graphicData uri="http://schemas.openxmlformats.org/presentationml/2006/ole">
            <mc:AlternateContent xmlns:mc="http://schemas.openxmlformats.org/markup-compatibility/2006">
              <mc:Choice xmlns:v="urn:schemas-microsoft-com:vml" Requires="v">
                <p:oleObj name="Equation" r:id="rId5" imgW="1282680" imgH="253800" progId="Equation.DSMT4">
                  <p:embed/>
                </p:oleObj>
              </mc:Choice>
              <mc:Fallback>
                <p:oleObj name="Equation" r:id="rId5" imgW="1282680" imgH="253800" progId="Equation.DSMT4">
                  <p:embed/>
                  <p:pic>
                    <p:nvPicPr>
                      <p:cNvPr id="18" name="Object 5">
                        <a:extLst>
                          <a:ext uri="{FF2B5EF4-FFF2-40B4-BE49-F238E27FC236}">
                            <a16:creationId xmlns:a16="http://schemas.microsoft.com/office/drawing/2014/main" id="{8BF68E10-8C9C-4737-BFB3-935B73C9EAD9}"/>
                          </a:ext>
                        </a:extLst>
                      </p:cNvPr>
                      <p:cNvPicPr>
                        <a:picLocks noChangeAspect="1" noChangeArrowheads="1"/>
                      </p:cNvPicPr>
                      <p:nvPr/>
                    </p:nvPicPr>
                    <p:blipFill>
                      <a:blip r:embed="rId6"/>
                      <a:srcRect/>
                      <a:stretch>
                        <a:fillRect/>
                      </a:stretch>
                    </p:blipFill>
                    <p:spPr bwMode="auto">
                      <a:xfrm>
                        <a:off x="1703512" y="1052736"/>
                        <a:ext cx="2405062" cy="554037"/>
                      </a:xfrm>
                      <a:prstGeom prst="rect">
                        <a:avLst/>
                      </a:prstGeom>
                      <a:solidFill>
                        <a:srgbClr val="FFFF99"/>
                      </a:solidFill>
                      <a:ln w="19050">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19" name="Object 13">
            <a:extLst>
              <a:ext uri="{FF2B5EF4-FFF2-40B4-BE49-F238E27FC236}">
                <a16:creationId xmlns:a16="http://schemas.microsoft.com/office/drawing/2014/main" id="{BCBDC92F-F6F8-4F1F-8905-864BE6127F9A}"/>
              </a:ext>
            </a:extLst>
          </p:cNvPr>
          <p:cNvGraphicFramePr>
            <a:graphicFrameLocks noChangeAspect="1"/>
          </p:cNvGraphicFramePr>
          <p:nvPr/>
        </p:nvGraphicFramePr>
        <p:xfrm>
          <a:off x="8328248" y="620688"/>
          <a:ext cx="1944216" cy="1148622"/>
        </p:xfrm>
        <a:graphic>
          <a:graphicData uri="http://schemas.openxmlformats.org/presentationml/2006/ole">
            <mc:AlternateContent xmlns:mc="http://schemas.openxmlformats.org/markup-compatibility/2006">
              <mc:Choice xmlns:v="urn:schemas-microsoft-com:vml" Requires="v">
                <p:oleObj name="Equation" r:id="rId7" imgW="1066710" imgH="590614" progId="Equation.DSMT4">
                  <p:embed/>
                </p:oleObj>
              </mc:Choice>
              <mc:Fallback>
                <p:oleObj name="Equation" r:id="rId7" imgW="1066710" imgH="590614" progId="Equation.DSMT4">
                  <p:embed/>
                  <p:pic>
                    <p:nvPicPr>
                      <p:cNvPr id="19" name="Object 13">
                        <a:extLst>
                          <a:ext uri="{FF2B5EF4-FFF2-40B4-BE49-F238E27FC236}">
                            <a16:creationId xmlns:a16="http://schemas.microsoft.com/office/drawing/2014/main" id="{BCBDC92F-F6F8-4F1F-8905-864BE6127F9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28248" y="620688"/>
                        <a:ext cx="1944216" cy="1148622"/>
                      </a:xfrm>
                      <a:prstGeom prst="rect">
                        <a:avLst/>
                      </a:prstGeom>
                      <a:solidFill>
                        <a:srgbClr val="FFFF99"/>
                      </a:solidFill>
                      <a:ln w="19050">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6" name="Objeto 5">
            <a:extLst>
              <a:ext uri="{FF2B5EF4-FFF2-40B4-BE49-F238E27FC236}">
                <a16:creationId xmlns:a16="http://schemas.microsoft.com/office/drawing/2014/main" id="{B384853A-954E-4FF6-819C-6D3CDC8471B1}"/>
              </a:ext>
            </a:extLst>
          </p:cNvPr>
          <p:cNvGraphicFramePr>
            <a:graphicFrameLocks noChangeAspect="1"/>
          </p:cNvGraphicFramePr>
          <p:nvPr/>
        </p:nvGraphicFramePr>
        <p:xfrm>
          <a:off x="728481" y="2230489"/>
          <a:ext cx="10735037" cy="1054495"/>
        </p:xfrm>
        <a:graphic>
          <a:graphicData uri="http://schemas.openxmlformats.org/presentationml/2006/ole">
            <mc:AlternateContent xmlns:mc="http://schemas.openxmlformats.org/markup-compatibility/2006">
              <mc:Choice xmlns:v="urn:schemas-microsoft-com:vml" Requires="v">
                <p:oleObj name="Equation" r:id="rId9" imgW="4914720" imgH="482400" progId="Equation.DSMT4">
                  <p:embed/>
                </p:oleObj>
              </mc:Choice>
              <mc:Fallback>
                <p:oleObj name="Equation" r:id="rId9" imgW="4914720" imgH="482400" progId="Equation.DSMT4">
                  <p:embed/>
                  <p:pic>
                    <p:nvPicPr>
                      <p:cNvPr id="6" name="Objeto 5">
                        <a:extLst>
                          <a:ext uri="{FF2B5EF4-FFF2-40B4-BE49-F238E27FC236}">
                            <a16:creationId xmlns:a16="http://schemas.microsoft.com/office/drawing/2014/main" id="{B384853A-954E-4FF6-819C-6D3CDC8471B1}"/>
                          </a:ext>
                        </a:extLst>
                      </p:cNvPr>
                      <p:cNvPicPr/>
                      <p:nvPr/>
                    </p:nvPicPr>
                    <p:blipFill>
                      <a:blip r:embed="rId10"/>
                      <a:stretch>
                        <a:fillRect/>
                      </a:stretch>
                    </p:blipFill>
                    <p:spPr>
                      <a:xfrm>
                        <a:off x="728481" y="2230489"/>
                        <a:ext cx="10735037" cy="1054495"/>
                      </a:xfrm>
                      <a:prstGeom prst="rect">
                        <a:avLst/>
                      </a:prstGeom>
                      <a:solidFill>
                        <a:schemeClr val="bg1"/>
                      </a:solidFill>
                      <a:ln>
                        <a:solidFill>
                          <a:schemeClr val="tx1"/>
                        </a:solidFill>
                      </a:ln>
                    </p:spPr>
                  </p:pic>
                </p:oleObj>
              </mc:Fallback>
            </mc:AlternateContent>
          </a:graphicData>
        </a:graphic>
      </p:graphicFrame>
      <p:cxnSp>
        <p:nvCxnSpPr>
          <p:cNvPr id="3" name="Conector recto de flecha 2">
            <a:extLst>
              <a:ext uri="{FF2B5EF4-FFF2-40B4-BE49-F238E27FC236}">
                <a16:creationId xmlns:a16="http://schemas.microsoft.com/office/drawing/2014/main" id="{C1D3934E-5FB0-4FCA-81F5-B7CF1F0A8435}"/>
              </a:ext>
            </a:extLst>
          </p:cNvPr>
          <p:cNvCxnSpPr/>
          <p:nvPr/>
        </p:nvCxnSpPr>
        <p:spPr>
          <a:xfrm>
            <a:off x="2855640" y="2924944"/>
            <a:ext cx="4680520" cy="1728192"/>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5" name="Conector recto de flecha 4">
            <a:extLst>
              <a:ext uri="{FF2B5EF4-FFF2-40B4-BE49-F238E27FC236}">
                <a16:creationId xmlns:a16="http://schemas.microsoft.com/office/drawing/2014/main" id="{56BB63DD-C165-4B3E-81D9-01B90ED6C2FC}"/>
              </a:ext>
            </a:extLst>
          </p:cNvPr>
          <p:cNvCxnSpPr>
            <a:cxnSpLocks/>
          </p:cNvCxnSpPr>
          <p:nvPr/>
        </p:nvCxnSpPr>
        <p:spPr>
          <a:xfrm>
            <a:off x="1991544" y="2924944"/>
            <a:ext cx="3816424" cy="20162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Conector recto de flecha 8">
            <a:extLst>
              <a:ext uri="{FF2B5EF4-FFF2-40B4-BE49-F238E27FC236}">
                <a16:creationId xmlns:a16="http://schemas.microsoft.com/office/drawing/2014/main" id="{D321B8EB-6F9C-41AE-BDAB-AF76ED2DCE24}"/>
              </a:ext>
            </a:extLst>
          </p:cNvPr>
          <p:cNvCxnSpPr/>
          <p:nvPr/>
        </p:nvCxnSpPr>
        <p:spPr>
          <a:xfrm>
            <a:off x="6096000" y="4941168"/>
            <a:ext cx="144016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0B295230-7104-4BD8-8382-F652F86B2B16}"/>
              </a:ext>
            </a:extLst>
          </p:cNvPr>
          <p:cNvCxnSpPr>
            <a:cxnSpLocks/>
          </p:cNvCxnSpPr>
          <p:nvPr/>
        </p:nvCxnSpPr>
        <p:spPr>
          <a:xfrm flipV="1">
            <a:off x="8328248" y="2420888"/>
            <a:ext cx="2736304" cy="25202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F5708356-6F09-4FFA-86EC-92E3859EC39F}"/>
              </a:ext>
            </a:extLst>
          </p:cNvPr>
          <p:cNvCxnSpPr>
            <a:cxnSpLocks/>
          </p:cNvCxnSpPr>
          <p:nvPr/>
        </p:nvCxnSpPr>
        <p:spPr>
          <a:xfrm flipV="1">
            <a:off x="8328248" y="3140968"/>
            <a:ext cx="2736304" cy="15121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07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edge">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edge">
                                      <p:cBhvr>
                                        <p:cTn id="1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82023F95-BDD8-43BE-88FF-7BA19403CDA0}"/>
              </a:ext>
            </a:extLst>
          </p:cNvPr>
          <p:cNvSpPr/>
          <p:nvPr/>
        </p:nvSpPr>
        <p:spPr>
          <a:xfrm>
            <a:off x="623392" y="2313606"/>
            <a:ext cx="10303646" cy="120649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2" name="Objeto 1">
            <a:extLst>
              <a:ext uri="{FF2B5EF4-FFF2-40B4-BE49-F238E27FC236}">
                <a16:creationId xmlns:a16="http://schemas.microsoft.com/office/drawing/2014/main" id="{B6931C3C-0FCF-457A-983F-A92318FFDF3E}"/>
              </a:ext>
            </a:extLst>
          </p:cNvPr>
          <p:cNvGraphicFramePr>
            <a:graphicFrameLocks noChangeAspect="1"/>
          </p:cNvGraphicFramePr>
          <p:nvPr/>
        </p:nvGraphicFramePr>
        <p:xfrm>
          <a:off x="3240871" y="3547858"/>
          <a:ext cx="7683763" cy="1691616"/>
        </p:xfrm>
        <a:graphic>
          <a:graphicData uri="http://schemas.openxmlformats.org/presentationml/2006/ole">
            <mc:AlternateContent xmlns:mc="http://schemas.openxmlformats.org/markup-compatibility/2006">
              <mc:Choice xmlns:v="urn:schemas-microsoft-com:vml" Requires="v">
                <p:oleObj name="Equation" r:id="rId2" imgW="4381200" imgH="965160" progId="Equation.DSMT4">
                  <p:embed/>
                </p:oleObj>
              </mc:Choice>
              <mc:Fallback>
                <p:oleObj name="Equation" r:id="rId2" imgW="4381200" imgH="965160" progId="Equation.DSMT4">
                  <p:embed/>
                  <p:pic>
                    <p:nvPicPr>
                      <p:cNvPr id="2" name="Objeto 1">
                        <a:extLst>
                          <a:ext uri="{FF2B5EF4-FFF2-40B4-BE49-F238E27FC236}">
                            <a16:creationId xmlns:a16="http://schemas.microsoft.com/office/drawing/2014/main" id="{B6931C3C-0FCF-457A-983F-A92318FFDF3E}"/>
                          </a:ext>
                        </a:extLst>
                      </p:cNvPr>
                      <p:cNvPicPr/>
                      <p:nvPr/>
                    </p:nvPicPr>
                    <p:blipFill>
                      <a:blip r:embed="rId3"/>
                      <a:stretch>
                        <a:fillRect/>
                      </a:stretch>
                    </p:blipFill>
                    <p:spPr>
                      <a:xfrm>
                        <a:off x="3240871" y="3547858"/>
                        <a:ext cx="7683763" cy="1691616"/>
                      </a:xfrm>
                      <a:prstGeom prst="rect">
                        <a:avLst/>
                      </a:prstGeom>
                      <a:solidFill>
                        <a:schemeClr val="bg1"/>
                      </a:solidFill>
                      <a:ln w="19050">
                        <a:solidFill>
                          <a:schemeClr val="tx1"/>
                        </a:solidFill>
                      </a:ln>
                    </p:spPr>
                  </p:pic>
                </p:oleObj>
              </mc:Fallback>
            </mc:AlternateContent>
          </a:graphicData>
        </a:graphic>
      </p:graphicFrame>
      <p:graphicFrame>
        <p:nvGraphicFramePr>
          <p:cNvPr id="5" name="Objeto 1">
            <a:extLst>
              <a:ext uri="{FF2B5EF4-FFF2-40B4-BE49-F238E27FC236}">
                <a16:creationId xmlns:a16="http://schemas.microsoft.com/office/drawing/2014/main" id="{93BF0AB4-6A99-46D3-8F80-687E252B0F9E}"/>
              </a:ext>
            </a:extLst>
          </p:cNvPr>
          <p:cNvGraphicFramePr>
            <a:graphicFrameLocks noChangeAspect="1"/>
          </p:cNvGraphicFramePr>
          <p:nvPr/>
        </p:nvGraphicFramePr>
        <p:xfrm>
          <a:off x="908286" y="2840859"/>
          <a:ext cx="1845844" cy="294834"/>
        </p:xfrm>
        <a:graphic>
          <a:graphicData uri="http://schemas.openxmlformats.org/presentationml/2006/ole">
            <mc:AlternateContent xmlns:mc="http://schemas.openxmlformats.org/markup-compatibility/2006">
              <mc:Choice xmlns:v="urn:schemas-microsoft-com:vml" Requires="v">
                <p:oleObj name="Equation" r:id="rId4" imgW="926698" imgH="177723" progId="Equation.DSMT4">
                  <p:embed/>
                </p:oleObj>
              </mc:Choice>
              <mc:Fallback>
                <p:oleObj name="Equation" r:id="rId4" imgW="926698" imgH="177723" progId="Equation.DSMT4">
                  <p:embed/>
                  <p:pic>
                    <p:nvPicPr>
                      <p:cNvPr id="5" name="Objeto 1">
                        <a:extLst>
                          <a:ext uri="{FF2B5EF4-FFF2-40B4-BE49-F238E27FC236}">
                            <a16:creationId xmlns:a16="http://schemas.microsoft.com/office/drawing/2014/main" id="{93BF0AB4-6A99-46D3-8F80-687E252B0F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8286" y="2840859"/>
                        <a:ext cx="1845844" cy="294834"/>
                      </a:xfrm>
                      <a:prstGeom prst="rect">
                        <a:avLst/>
                      </a:prstGeom>
                      <a:solidFill>
                        <a:schemeClr val="bg1"/>
                      </a:solidFill>
                      <a:ln>
                        <a:solidFill>
                          <a:schemeClr val="tx1"/>
                        </a:solidFill>
                      </a:ln>
                    </p:spPr>
                  </p:pic>
                </p:oleObj>
              </mc:Fallback>
            </mc:AlternateContent>
          </a:graphicData>
        </a:graphic>
      </p:graphicFrame>
      <p:graphicFrame>
        <p:nvGraphicFramePr>
          <p:cNvPr id="6" name="Objeto 2">
            <a:extLst>
              <a:ext uri="{FF2B5EF4-FFF2-40B4-BE49-F238E27FC236}">
                <a16:creationId xmlns:a16="http://schemas.microsoft.com/office/drawing/2014/main" id="{7690C3CC-E5C3-4CAE-8294-B6B002F064C8}"/>
              </a:ext>
            </a:extLst>
          </p:cNvPr>
          <p:cNvGraphicFramePr>
            <a:graphicFrameLocks noChangeAspect="1"/>
          </p:cNvGraphicFramePr>
          <p:nvPr/>
        </p:nvGraphicFramePr>
        <p:xfrm>
          <a:off x="908283" y="2568785"/>
          <a:ext cx="1845850" cy="282279"/>
        </p:xfrm>
        <a:graphic>
          <a:graphicData uri="http://schemas.openxmlformats.org/presentationml/2006/ole">
            <mc:AlternateContent xmlns:mc="http://schemas.openxmlformats.org/markup-compatibility/2006">
              <mc:Choice xmlns:v="urn:schemas-microsoft-com:vml" Requires="v">
                <p:oleObj name="Equation" r:id="rId6" imgW="990170" imgH="177723" progId="Equation.DSMT4">
                  <p:embed/>
                </p:oleObj>
              </mc:Choice>
              <mc:Fallback>
                <p:oleObj name="Equation" r:id="rId6" imgW="990170" imgH="177723" progId="Equation.DSMT4">
                  <p:embed/>
                  <p:pic>
                    <p:nvPicPr>
                      <p:cNvPr id="6" name="Objeto 2">
                        <a:extLst>
                          <a:ext uri="{FF2B5EF4-FFF2-40B4-BE49-F238E27FC236}">
                            <a16:creationId xmlns:a16="http://schemas.microsoft.com/office/drawing/2014/main" id="{7690C3CC-E5C3-4CAE-8294-B6B002F064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8283" y="2568785"/>
                        <a:ext cx="1845850" cy="282279"/>
                      </a:xfrm>
                      <a:prstGeom prst="rect">
                        <a:avLst/>
                      </a:prstGeom>
                      <a:solidFill>
                        <a:schemeClr val="bg1"/>
                      </a:solidFill>
                      <a:ln>
                        <a:solidFill>
                          <a:schemeClr val="tx1"/>
                        </a:solidFill>
                      </a:ln>
                    </p:spPr>
                  </p:pic>
                </p:oleObj>
              </mc:Fallback>
            </mc:AlternateContent>
          </a:graphicData>
        </a:graphic>
      </p:graphicFrame>
      <p:graphicFrame>
        <p:nvGraphicFramePr>
          <p:cNvPr id="7" name="Object 13">
            <a:extLst>
              <a:ext uri="{FF2B5EF4-FFF2-40B4-BE49-F238E27FC236}">
                <a16:creationId xmlns:a16="http://schemas.microsoft.com/office/drawing/2014/main" id="{CBCBD581-4608-49EF-AC32-64E3792DD691}"/>
              </a:ext>
            </a:extLst>
          </p:cNvPr>
          <p:cNvGraphicFramePr>
            <a:graphicFrameLocks noChangeAspect="1"/>
          </p:cNvGraphicFramePr>
          <p:nvPr/>
        </p:nvGraphicFramePr>
        <p:xfrm>
          <a:off x="6391969" y="1339878"/>
          <a:ext cx="1381565" cy="945085"/>
        </p:xfrm>
        <a:graphic>
          <a:graphicData uri="http://schemas.openxmlformats.org/presentationml/2006/ole">
            <mc:AlternateContent xmlns:mc="http://schemas.openxmlformats.org/markup-compatibility/2006">
              <mc:Choice xmlns:v="urn:schemas-microsoft-com:vml" Requires="v">
                <p:oleObj name="Equation" r:id="rId8" imgW="1028520" imgH="660240" progId="Equation.DSMT4">
                  <p:embed/>
                </p:oleObj>
              </mc:Choice>
              <mc:Fallback>
                <p:oleObj name="Equation" r:id="rId8" imgW="1028520" imgH="660240" progId="Equation.DSMT4">
                  <p:embed/>
                  <p:pic>
                    <p:nvPicPr>
                      <p:cNvPr id="7" name="Object 13">
                        <a:extLst>
                          <a:ext uri="{FF2B5EF4-FFF2-40B4-BE49-F238E27FC236}">
                            <a16:creationId xmlns:a16="http://schemas.microsoft.com/office/drawing/2014/main" id="{CBCBD581-4608-49EF-AC32-64E3792DD691}"/>
                          </a:ext>
                        </a:extLst>
                      </p:cNvPr>
                      <p:cNvPicPr>
                        <a:picLocks noChangeAspect="1" noChangeArrowheads="1"/>
                      </p:cNvPicPr>
                      <p:nvPr/>
                    </p:nvPicPr>
                    <p:blipFill>
                      <a:blip r:embed="rId9"/>
                      <a:srcRect/>
                      <a:stretch>
                        <a:fillRect/>
                      </a:stretch>
                    </p:blipFill>
                    <p:spPr bwMode="auto">
                      <a:xfrm>
                        <a:off x="6391969" y="1339878"/>
                        <a:ext cx="1381565" cy="945085"/>
                      </a:xfrm>
                      <a:prstGeom prst="rect">
                        <a:avLst/>
                      </a:prstGeom>
                      <a:solidFill>
                        <a:schemeClr val="bg1"/>
                      </a:solidFill>
                      <a:ln w="19050">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 name="Tabla 2">
            <a:extLst>
              <a:ext uri="{FF2B5EF4-FFF2-40B4-BE49-F238E27FC236}">
                <a16:creationId xmlns:a16="http://schemas.microsoft.com/office/drawing/2014/main" id="{1BEE28B9-3D95-4A18-8143-1BBB07B12B01}"/>
              </a:ext>
            </a:extLst>
          </p:cNvPr>
          <p:cNvGraphicFramePr>
            <a:graphicFrameLocks noGrp="1"/>
          </p:cNvGraphicFramePr>
          <p:nvPr/>
        </p:nvGraphicFramePr>
        <p:xfrm>
          <a:off x="2754130" y="2556231"/>
          <a:ext cx="2808312" cy="851535"/>
        </p:xfrm>
        <a:graphic>
          <a:graphicData uri="http://schemas.openxmlformats.org/drawingml/2006/table">
            <a:tbl>
              <a:tblPr>
                <a:tableStyleId>{5C22544A-7EE6-4342-B048-85BDC9FD1C3A}</a:tableStyleId>
              </a:tblPr>
              <a:tblGrid>
                <a:gridCol w="1613286">
                  <a:extLst>
                    <a:ext uri="{9D8B030D-6E8A-4147-A177-3AD203B41FA5}">
                      <a16:colId xmlns:a16="http://schemas.microsoft.com/office/drawing/2014/main" val="1731881616"/>
                    </a:ext>
                  </a:extLst>
                </a:gridCol>
                <a:gridCol w="1195026">
                  <a:extLst>
                    <a:ext uri="{9D8B030D-6E8A-4147-A177-3AD203B41FA5}">
                      <a16:colId xmlns:a16="http://schemas.microsoft.com/office/drawing/2014/main" val="1736754831"/>
                    </a:ext>
                  </a:extLst>
                </a:gridCol>
              </a:tblGrid>
              <a:tr h="219075">
                <a:tc>
                  <a:txBody>
                    <a:bodyPr/>
                    <a:lstStyle/>
                    <a:p>
                      <a:pPr algn="ctr" fontAlgn="ctr"/>
                      <a:r>
                        <a:rPr lang="es-MX" sz="1800" u="none" strike="noStrike" dirty="0">
                          <a:effectLst/>
                          <a:latin typeface="Times New Roman" panose="02020603050405020304" pitchFamily="18" charset="0"/>
                          <a:cs typeface="Times New Roman" panose="02020603050405020304" pitchFamily="18" charset="0"/>
                        </a:rPr>
                        <a:t>H-T</a:t>
                      </a:r>
                      <a:r>
                        <a:rPr lang="es-MX" sz="1800" u="none" strike="noStrike" baseline="-25000" dirty="0">
                          <a:effectLst/>
                          <a:latin typeface="Times New Roman" panose="02020603050405020304" pitchFamily="18" charset="0"/>
                          <a:cs typeface="Times New Roman" panose="02020603050405020304" pitchFamily="18" charset="0"/>
                        </a:rPr>
                        <a:t>2</a:t>
                      </a:r>
                      <a:endParaRPr lang="es-MX"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MX" sz="1800" u="none" strike="noStrike" dirty="0">
                          <a:effectLst/>
                          <a:latin typeface="Times New Roman" panose="02020603050405020304" pitchFamily="18" charset="0"/>
                          <a:cs typeface="Times New Roman" panose="02020603050405020304" pitchFamily="18" charset="0"/>
                        </a:rPr>
                        <a:t>34498.981</a:t>
                      </a:r>
                      <a:endParaRPr lang="es-MX"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2127143"/>
                  </a:ext>
                </a:extLst>
              </a:tr>
              <a:tr h="219075">
                <a:tc>
                  <a:txBody>
                    <a:bodyPr/>
                    <a:lstStyle/>
                    <a:p>
                      <a:pPr algn="ctr" fontAlgn="ctr"/>
                      <a:r>
                        <a:rPr lang="es-MX" sz="1800" u="none" strike="noStrike" dirty="0">
                          <a:effectLst/>
                          <a:latin typeface="Times New Roman" panose="02020603050405020304" pitchFamily="18" charset="0"/>
                          <a:cs typeface="Times New Roman" panose="02020603050405020304" pitchFamily="18" charset="0"/>
                        </a:rPr>
                        <a:t>H-T</a:t>
                      </a:r>
                      <a:r>
                        <a:rPr lang="es-MX" sz="1800" u="none" strike="noStrike" baseline="-25000" dirty="0">
                          <a:effectLst/>
                          <a:latin typeface="Times New Roman" panose="02020603050405020304" pitchFamily="18" charset="0"/>
                          <a:cs typeface="Times New Roman" panose="02020603050405020304" pitchFamily="18" charset="0"/>
                        </a:rPr>
                        <a:t>1</a:t>
                      </a:r>
                      <a:endParaRPr lang="es-MX"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MX" sz="1800" u="none" strike="noStrike" dirty="0">
                          <a:effectLst/>
                          <a:latin typeface="Times New Roman" panose="02020603050405020304" pitchFamily="18" charset="0"/>
                          <a:cs typeface="Times New Roman" panose="02020603050405020304" pitchFamily="18" charset="0"/>
                        </a:rPr>
                        <a:t>19301.981</a:t>
                      </a:r>
                      <a:endParaRPr lang="es-MX"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1159897"/>
                  </a:ext>
                </a:extLst>
              </a:tr>
              <a:tr h="219075">
                <a:tc>
                  <a:txBody>
                    <a:bodyPr/>
                    <a:lstStyle/>
                    <a:p>
                      <a:pPr algn="ctr" fontAlgn="ctr"/>
                      <a:r>
                        <a:rPr lang="es-MX" sz="1800" u="none" strike="noStrike">
                          <a:effectLst/>
                          <a:latin typeface="Times New Roman" panose="02020603050405020304" pitchFamily="18" charset="0"/>
                          <a:cs typeface="Times New Roman" panose="02020603050405020304" pitchFamily="18" charset="0"/>
                        </a:rPr>
                        <a:t>HT</a:t>
                      </a:r>
                      <a:r>
                        <a:rPr lang="es-MX" sz="1800" u="none" strike="noStrike" baseline="-25000">
                          <a:effectLst/>
                          <a:latin typeface="Times New Roman" panose="02020603050405020304" pitchFamily="18" charset="0"/>
                          <a:cs typeface="Times New Roman" panose="02020603050405020304" pitchFamily="18" charset="0"/>
                        </a:rPr>
                        <a:t>2</a:t>
                      </a:r>
                      <a:r>
                        <a:rPr lang="es-MX" sz="1800" u="none" strike="noStrike">
                          <a:effectLst/>
                          <a:latin typeface="Times New Roman" panose="02020603050405020304" pitchFamily="18" charset="0"/>
                          <a:cs typeface="Times New Roman" panose="02020603050405020304" pitchFamily="18" charset="0"/>
                        </a:rPr>
                        <a:t>-HT</a:t>
                      </a:r>
                      <a:r>
                        <a:rPr lang="es-MX" sz="1800" u="none" strike="noStrike" baseline="-25000">
                          <a:effectLst/>
                          <a:latin typeface="Times New Roman" panose="02020603050405020304" pitchFamily="18" charset="0"/>
                          <a:cs typeface="Times New Roman" panose="02020603050405020304" pitchFamily="18" charset="0"/>
                        </a:rPr>
                        <a:t>1</a:t>
                      </a:r>
                      <a:endParaRPr lang="es-MX" sz="18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MX" sz="1800" u="none" strike="noStrike" dirty="0">
                          <a:effectLst/>
                          <a:latin typeface="Times New Roman" panose="02020603050405020304" pitchFamily="18" charset="0"/>
                          <a:cs typeface="Times New Roman" panose="02020603050405020304" pitchFamily="18" charset="0"/>
                        </a:rPr>
                        <a:t>15.197</a:t>
                      </a:r>
                      <a:endParaRPr lang="es-MX"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6746955"/>
                  </a:ext>
                </a:extLst>
              </a:tr>
            </a:tbl>
          </a:graphicData>
        </a:graphic>
      </p:graphicFrame>
      <p:sp>
        <p:nvSpPr>
          <p:cNvPr id="8" name="CuadroTexto 7">
            <a:extLst>
              <a:ext uri="{FF2B5EF4-FFF2-40B4-BE49-F238E27FC236}">
                <a16:creationId xmlns:a16="http://schemas.microsoft.com/office/drawing/2014/main" id="{0728DB20-7037-485F-BD46-CA3545AA2E53}"/>
              </a:ext>
            </a:extLst>
          </p:cNvPr>
          <p:cNvSpPr txBox="1"/>
          <p:nvPr/>
        </p:nvSpPr>
        <p:spPr>
          <a:xfrm>
            <a:off x="5447928" y="2528132"/>
            <a:ext cx="5479110" cy="369332"/>
          </a:xfrm>
          <a:prstGeom prst="rect">
            <a:avLst/>
          </a:prstGeom>
          <a:noFill/>
        </p:spPr>
        <p:txBody>
          <a:bodyPr wrap="square">
            <a:spAutoFit/>
          </a:bodyPr>
          <a:lstStyle/>
          <a:p>
            <a:r>
              <a:rPr lang="es-MX" u="none" dirty="0">
                <a:latin typeface="Times New Roman" panose="02020603050405020304" pitchFamily="18" charset="0"/>
                <a:cs typeface="Times New Roman" panose="02020603050405020304" pitchFamily="18" charset="0"/>
              </a:rPr>
              <a:t>=(46.94*(</a:t>
            </a:r>
            <a:r>
              <a:rPr lang="es-MX" b="1" u="none" dirty="0">
                <a:latin typeface="Times New Roman" panose="02020603050405020304" pitchFamily="18" charset="0"/>
                <a:cs typeface="Times New Roman" panose="02020603050405020304" pitchFamily="18" charset="0"/>
              </a:rPr>
              <a:t>573</a:t>
            </a:r>
            <a:r>
              <a:rPr lang="es-MX" u="none" dirty="0">
                <a:latin typeface="Times New Roman" panose="02020603050405020304" pitchFamily="18" charset="0"/>
                <a:cs typeface="Times New Roman" panose="02020603050405020304" pitchFamily="18" charset="0"/>
              </a:rPr>
              <a:t>))+((0.0343/2)*((573)^2))+(1129680/(573))</a:t>
            </a:r>
          </a:p>
        </p:txBody>
      </p:sp>
      <p:sp>
        <p:nvSpPr>
          <p:cNvPr id="10" name="CuadroTexto 9">
            <a:extLst>
              <a:ext uri="{FF2B5EF4-FFF2-40B4-BE49-F238E27FC236}">
                <a16:creationId xmlns:a16="http://schemas.microsoft.com/office/drawing/2014/main" id="{BE555652-1E74-487E-ACF9-AC7D807C9917}"/>
              </a:ext>
            </a:extLst>
          </p:cNvPr>
          <p:cNvSpPr txBox="1"/>
          <p:nvPr/>
        </p:nvSpPr>
        <p:spPr>
          <a:xfrm>
            <a:off x="5447928" y="2797333"/>
            <a:ext cx="5479110" cy="369332"/>
          </a:xfrm>
          <a:prstGeom prst="rect">
            <a:avLst/>
          </a:prstGeom>
          <a:noFill/>
        </p:spPr>
        <p:txBody>
          <a:bodyPr wrap="square">
            <a:spAutoFit/>
          </a:bodyPr>
          <a:lstStyle/>
          <a:p>
            <a:r>
              <a:rPr lang="es-MX" u="none" dirty="0">
                <a:latin typeface="Times New Roman" panose="02020603050405020304" pitchFamily="18" charset="0"/>
                <a:cs typeface="Times New Roman" panose="02020603050405020304" pitchFamily="18" charset="0"/>
              </a:rPr>
              <a:t>=(46.94*(</a:t>
            </a:r>
            <a:r>
              <a:rPr lang="es-MX" b="1" u="none" dirty="0">
                <a:latin typeface="Times New Roman" panose="02020603050405020304" pitchFamily="18" charset="0"/>
                <a:cs typeface="Times New Roman" panose="02020603050405020304" pitchFamily="18" charset="0"/>
              </a:rPr>
              <a:t>298</a:t>
            </a:r>
            <a:r>
              <a:rPr lang="es-MX" u="none" dirty="0">
                <a:latin typeface="Times New Roman" panose="02020603050405020304" pitchFamily="18" charset="0"/>
                <a:cs typeface="Times New Roman" panose="02020603050405020304" pitchFamily="18" charset="0"/>
              </a:rPr>
              <a:t>))+((0.0343/2)*((298)^2))+(1129680/(298))</a:t>
            </a:r>
          </a:p>
        </p:txBody>
      </p:sp>
      <p:cxnSp>
        <p:nvCxnSpPr>
          <p:cNvPr id="13" name="Conector recto de flecha 12">
            <a:extLst>
              <a:ext uri="{FF2B5EF4-FFF2-40B4-BE49-F238E27FC236}">
                <a16:creationId xmlns:a16="http://schemas.microsoft.com/office/drawing/2014/main" id="{F53414FC-ADB7-4229-B53A-1BD9DB3D6BB2}"/>
              </a:ext>
            </a:extLst>
          </p:cNvPr>
          <p:cNvCxnSpPr/>
          <p:nvPr/>
        </p:nvCxnSpPr>
        <p:spPr>
          <a:xfrm>
            <a:off x="6816080" y="2708920"/>
            <a:ext cx="3816424" cy="9361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Conector recto de flecha 14">
            <a:extLst>
              <a:ext uri="{FF2B5EF4-FFF2-40B4-BE49-F238E27FC236}">
                <a16:creationId xmlns:a16="http://schemas.microsoft.com/office/drawing/2014/main" id="{AAAD35C3-F529-4C5D-BE75-C923833F749A}"/>
              </a:ext>
            </a:extLst>
          </p:cNvPr>
          <p:cNvCxnSpPr/>
          <p:nvPr/>
        </p:nvCxnSpPr>
        <p:spPr>
          <a:xfrm>
            <a:off x="6816080" y="2996952"/>
            <a:ext cx="3816424" cy="12961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678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PTGibbs">
            <a:extLst>
              <a:ext uri="{FF2B5EF4-FFF2-40B4-BE49-F238E27FC236}">
                <a16:creationId xmlns:a16="http://schemas.microsoft.com/office/drawing/2014/main" id="{8AB8119B-567F-430A-862E-6418859A332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t="12367" r="45625" b="58648"/>
          <a:stretch/>
        </p:blipFill>
        <p:spPr>
          <a:xfrm>
            <a:off x="485824" y="1916832"/>
            <a:ext cx="11220351" cy="3240360"/>
          </a:xfrm>
          <a:prstGeom prst="rect">
            <a:avLst/>
          </a:prstGeom>
          <a:ln>
            <a:solidFill>
              <a:schemeClr val="tx1"/>
            </a:solidFill>
          </a:ln>
        </p:spPr>
      </p:pic>
      <p:cxnSp>
        <p:nvCxnSpPr>
          <p:cNvPr id="5" name="Conector recto de flecha 4">
            <a:extLst>
              <a:ext uri="{FF2B5EF4-FFF2-40B4-BE49-F238E27FC236}">
                <a16:creationId xmlns:a16="http://schemas.microsoft.com/office/drawing/2014/main" id="{A99C472E-2133-4C72-97EE-EA35266BC531}"/>
              </a:ext>
            </a:extLst>
          </p:cNvPr>
          <p:cNvCxnSpPr>
            <a:cxnSpLocks/>
          </p:cNvCxnSpPr>
          <p:nvPr/>
        </p:nvCxnSpPr>
        <p:spPr>
          <a:xfrm flipH="1" flipV="1">
            <a:off x="5591944" y="3402541"/>
            <a:ext cx="2376264" cy="2088232"/>
          </a:xfrm>
          <a:prstGeom prst="straightConnector1">
            <a:avLst/>
          </a:prstGeom>
          <a:ln>
            <a:solidFill>
              <a:srgbClr val="CC0000"/>
            </a:solidFill>
            <a:tailEnd type="triangle"/>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2BEAEFC7-2224-4757-8873-B4031570B962}"/>
              </a:ext>
            </a:extLst>
          </p:cNvPr>
          <p:cNvSpPr txBox="1"/>
          <p:nvPr/>
        </p:nvSpPr>
        <p:spPr>
          <a:xfrm>
            <a:off x="1125715" y="1090808"/>
            <a:ext cx="9940568" cy="492443"/>
          </a:xfrm>
          <a:prstGeom prst="rect">
            <a:avLst/>
          </a:prstGeom>
          <a:solidFill>
            <a:schemeClr val="bg1"/>
          </a:solidFill>
          <a:ln>
            <a:solidFill>
              <a:schemeClr val="tx1"/>
            </a:solidFill>
          </a:ln>
        </p:spPr>
        <p:txBody>
          <a:bodyPr wrap="square" rtlCol="0">
            <a:spAutoFit/>
          </a:bodyPr>
          <a:lstStyle/>
          <a:p>
            <a:r>
              <a:rPr lang="es-MX" sz="2600" u="none" dirty="0">
                <a:latin typeface="Times New Roman" panose="02020603050405020304" pitchFamily="18" charset="0"/>
                <a:cs typeface="Times New Roman" panose="02020603050405020304" pitchFamily="18" charset="0"/>
              </a:rPr>
              <a:t>Programa (software) </a:t>
            </a:r>
            <a:r>
              <a:rPr lang="es-MX" sz="2600" u="none" dirty="0" err="1">
                <a:latin typeface="Times New Roman" panose="02020603050405020304" pitchFamily="18" charset="0"/>
                <a:cs typeface="Times New Roman" panose="02020603050405020304" pitchFamily="18" charset="0"/>
              </a:rPr>
              <a:t>PTGibbs</a:t>
            </a:r>
            <a:r>
              <a:rPr lang="es-MX" sz="2600" u="none" dirty="0">
                <a:latin typeface="Times New Roman" panose="02020603050405020304" pitchFamily="18" charset="0"/>
                <a:cs typeface="Times New Roman" panose="02020603050405020304" pitchFamily="18" charset="0"/>
              </a:rPr>
              <a:t>, programa en visual Basic, macro de Excel</a:t>
            </a:r>
          </a:p>
        </p:txBody>
      </p:sp>
    </p:spTree>
    <p:extLst>
      <p:ext uri="{BB962C8B-B14F-4D97-AF65-F5344CB8AC3E}">
        <p14:creationId xmlns:p14="http://schemas.microsoft.com/office/powerpoint/2010/main" val="18653166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PTGIBBS (version 1)  -  Modo de compatibilidad - Excel">
            <a:extLst>
              <a:ext uri="{FF2B5EF4-FFF2-40B4-BE49-F238E27FC236}">
                <a16:creationId xmlns:a16="http://schemas.microsoft.com/office/drawing/2014/main" id="{D5475D65-8BEE-423C-8483-D90869AE468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79376" y="404664"/>
            <a:ext cx="11198866" cy="6192688"/>
          </a:xfrm>
          <a:prstGeom prst="rect">
            <a:avLst/>
          </a:prstGeom>
          <a:ln>
            <a:solidFill>
              <a:schemeClr val="tx1"/>
            </a:solidFill>
          </a:ln>
        </p:spPr>
      </p:pic>
    </p:spTree>
    <p:extLst>
      <p:ext uri="{BB962C8B-B14F-4D97-AF65-F5344CB8AC3E}">
        <p14:creationId xmlns:p14="http://schemas.microsoft.com/office/powerpoint/2010/main" val="22287549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PTGIBBS (version 1)  [Modo de compatibilidad] - Excel">
            <a:extLst>
              <a:ext uri="{FF2B5EF4-FFF2-40B4-BE49-F238E27FC236}">
                <a16:creationId xmlns:a16="http://schemas.microsoft.com/office/drawing/2014/main" id="{2384AC3E-B00F-479E-8EC0-DEADE9912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359" y="260648"/>
            <a:ext cx="11459305" cy="6336704"/>
          </a:xfrm>
          <a:prstGeom prst="rect">
            <a:avLst/>
          </a:prstGeom>
        </p:spPr>
      </p:pic>
      <p:pic>
        <p:nvPicPr>
          <p:cNvPr id="3" name="Imagen 2" descr="VBAProject Contraseña">
            <a:extLst>
              <a:ext uri="{FF2B5EF4-FFF2-40B4-BE49-F238E27FC236}">
                <a16:creationId xmlns:a16="http://schemas.microsoft.com/office/drawing/2014/main" id="{A05BBCCB-4E56-4C8C-970F-27E7E69BA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3952" y="2204864"/>
            <a:ext cx="2772162" cy="1105054"/>
          </a:xfrm>
          <a:prstGeom prst="rect">
            <a:avLst/>
          </a:prstGeom>
        </p:spPr>
      </p:pic>
      <p:cxnSp>
        <p:nvCxnSpPr>
          <p:cNvPr id="7" name="Conector recto de flecha 6">
            <a:extLst>
              <a:ext uri="{FF2B5EF4-FFF2-40B4-BE49-F238E27FC236}">
                <a16:creationId xmlns:a16="http://schemas.microsoft.com/office/drawing/2014/main" id="{43C30760-60A6-481B-8DC0-95E7E531B43F}"/>
              </a:ext>
            </a:extLst>
          </p:cNvPr>
          <p:cNvCxnSpPr>
            <a:cxnSpLocks/>
          </p:cNvCxnSpPr>
          <p:nvPr/>
        </p:nvCxnSpPr>
        <p:spPr>
          <a:xfrm flipH="1" flipV="1">
            <a:off x="8112224" y="2996952"/>
            <a:ext cx="1728192" cy="1512168"/>
          </a:xfrm>
          <a:prstGeom prst="straightConnector1">
            <a:avLst/>
          </a:prstGeom>
          <a:ln>
            <a:solidFill>
              <a:srgbClr val="CC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79632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PTGIBBS (version 1)  [Modo de compatibilidad] - Excel">
            <a:extLst>
              <a:ext uri="{FF2B5EF4-FFF2-40B4-BE49-F238E27FC236}">
                <a16:creationId xmlns:a16="http://schemas.microsoft.com/office/drawing/2014/main" id="{D107FE39-FE05-4310-9283-3DABFBDEF3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384" y="476672"/>
            <a:ext cx="11064552" cy="6118416"/>
          </a:xfrm>
          <a:prstGeom prst="rect">
            <a:avLst/>
          </a:prstGeom>
        </p:spPr>
      </p:pic>
      <p:cxnSp>
        <p:nvCxnSpPr>
          <p:cNvPr id="5" name="Conector recto de flecha 4">
            <a:extLst>
              <a:ext uri="{FF2B5EF4-FFF2-40B4-BE49-F238E27FC236}">
                <a16:creationId xmlns:a16="http://schemas.microsoft.com/office/drawing/2014/main" id="{240A569D-BBAC-4A9E-BB64-6ED8D85B53E5}"/>
              </a:ext>
            </a:extLst>
          </p:cNvPr>
          <p:cNvCxnSpPr/>
          <p:nvPr/>
        </p:nvCxnSpPr>
        <p:spPr>
          <a:xfrm flipH="1">
            <a:off x="4511824" y="0"/>
            <a:ext cx="1080120" cy="720080"/>
          </a:xfrm>
          <a:prstGeom prst="straightConnector1">
            <a:avLst/>
          </a:prstGeom>
          <a:ln>
            <a:solidFill>
              <a:srgbClr val="CC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150601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PTGIBBS (version 1)  [Modo de compatibilidad] - Excel">
            <a:extLst>
              <a:ext uri="{FF2B5EF4-FFF2-40B4-BE49-F238E27FC236}">
                <a16:creationId xmlns:a16="http://schemas.microsoft.com/office/drawing/2014/main" id="{FD20F004-EEEB-4F2C-9934-7BAAC9CB5D4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07368" y="472892"/>
            <a:ext cx="11496600" cy="6357327"/>
          </a:xfrm>
          <a:prstGeom prst="rect">
            <a:avLst/>
          </a:prstGeom>
        </p:spPr>
      </p:pic>
      <p:cxnSp>
        <p:nvCxnSpPr>
          <p:cNvPr id="5" name="Conector recto de flecha 4">
            <a:extLst>
              <a:ext uri="{FF2B5EF4-FFF2-40B4-BE49-F238E27FC236}">
                <a16:creationId xmlns:a16="http://schemas.microsoft.com/office/drawing/2014/main" id="{F9966C91-FA05-4E12-BBF9-996A065EA370}"/>
              </a:ext>
            </a:extLst>
          </p:cNvPr>
          <p:cNvCxnSpPr>
            <a:cxnSpLocks/>
          </p:cNvCxnSpPr>
          <p:nvPr/>
        </p:nvCxnSpPr>
        <p:spPr>
          <a:xfrm flipH="1">
            <a:off x="5807968" y="188640"/>
            <a:ext cx="1800200" cy="792088"/>
          </a:xfrm>
          <a:prstGeom prst="straightConnector1">
            <a:avLst/>
          </a:prstGeom>
          <a:ln>
            <a:solidFill>
              <a:srgbClr val="CC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11058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PTGIBBS (version 1)  [Modo de compatibilidad] - Excel">
            <a:extLst>
              <a:ext uri="{FF2B5EF4-FFF2-40B4-BE49-F238E27FC236}">
                <a16:creationId xmlns:a16="http://schemas.microsoft.com/office/drawing/2014/main" id="{D095C7B8-DA8C-4FC1-9710-7B3EE9F816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384" y="260648"/>
            <a:ext cx="11434994" cy="6323261"/>
          </a:xfrm>
          <a:prstGeom prst="rect">
            <a:avLst/>
          </a:prstGeom>
        </p:spPr>
      </p:pic>
      <p:pic>
        <p:nvPicPr>
          <p:cNvPr id="5" name="Imagen 4" descr="Calculate data for specific phase">
            <a:extLst>
              <a:ext uri="{FF2B5EF4-FFF2-40B4-BE49-F238E27FC236}">
                <a16:creationId xmlns:a16="http://schemas.microsoft.com/office/drawing/2014/main" id="{D2CC4673-6628-454A-9C44-00624FD40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3512" y="1124744"/>
            <a:ext cx="6696744" cy="4953645"/>
          </a:xfrm>
          <a:prstGeom prst="rect">
            <a:avLst/>
          </a:prstGeom>
        </p:spPr>
      </p:pic>
      <p:cxnSp>
        <p:nvCxnSpPr>
          <p:cNvPr id="7" name="Conector recto de flecha 6">
            <a:extLst>
              <a:ext uri="{FF2B5EF4-FFF2-40B4-BE49-F238E27FC236}">
                <a16:creationId xmlns:a16="http://schemas.microsoft.com/office/drawing/2014/main" id="{F007D894-6EF4-4EB5-8440-6C10E922A324}"/>
              </a:ext>
            </a:extLst>
          </p:cNvPr>
          <p:cNvCxnSpPr/>
          <p:nvPr/>
        </p:nvCxnSpPr>
        <p:spPr>
          <a:xfrm flipH="1">
            <a:off x="2423592" y="116632"/>
            <a:ext cx="2664296" cy="24482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5706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alculate data for specific phase">
            <a:extLst>
              <a:ext uri="{FF2B5EF4-FFF2-40B4-BE49-F238E27FC236}">
                <a16:creationId xmlns:a16="http://schemas.microsoft.com/office/drawing/2014/main" id="{80C47EB1-F59C-42C9-8158-EC8BD5B719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1504" y="620688"/>
            <a:ext cx="7868748" cy="5820587"/>
          </a:xfrm>
          <a:prstGeom prst="rect">
            <a:avLst/>
          </a:prstGeom>
        </p:spPr>
      </p:pic>
      <p:cxnSp>
        <p:nvCxnSpPr>
          <p:cNvPr id="5" name="Conector recto de flecha 4">
            <a:extLst>
              <a:ext uri="{FF2B5EF4-FFF2-40B4-BE49-F238E27FC236}">
                <a16:creationId xmlns:a16="http://schemas.microsoft.com/office/drawing/2014/main" id="{7E391014-2B63-475A-9818-49AF6DABA85E}"/>
              </a:ext>
            </a:extLst>
          </p:cNvPr>
          <p:cNvCxnSpPr/>
          <p:nvPr/>
        </p:nvCxnSpPr>
        <p:spPr>
          <a:xfrm flipH="1">
            <a:off x="2639616" y="404664"/>
            <a:ext cx="2232248" cy="2304256"/>
          </a:xfrm>
          <a:prstGeom prst="straightConnector1">
            <a:avLst/>
          </a:prstGeom>
          <a:ln>
            <a:solidFill>
              <a:srgbClr val="CC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452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alculate data for specific phase">
            <a:extLst>
              <a:ext uri="{FF2B5EF4-FFF2-40B4-BE49-F238E27FC236}">
                <a16:creationId xmlns:a16="http://schemas.microsoft.com/office/drawing/2014/main" id="{362C07D1-3CE8-47B6-8B12-0CFAAA926E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9536" y="620688"/>
            <a:ext cx="7868748" cy="5820587"/>
          </a:xfrm>
          <a:prstGeom prst="rect">
            <a:avLst/>
          </a:prstGeom>
        </p:spPr>
      </p:pic>
      <p:cxnSp>
        <p:nvCxnSpPr>
          <p:cNvPr id="5" name="Conector recto de flecha 4">
            <a:extLst>
              <a:ext uri="{FF2B5EF4-FFF2-40B4-BE49-F238E27FC236}">
                <a16:creationId xmlns:a16="http://schemas.microsoft.com/office/drawing/2014/main" id="{36BDE916-7049-4235-9321-877BF2FBFB19}"/>
              </a:ext>
            </a:extLst>
          </p:cNvPr>
          <p:cNvCxnSpPr/>
          <p:nvPr/>
        </p:nvCxnSpPr>
        <p:spPr>
          <a:xfrm flipH="1">
            <a:off x="2855640" y="332656"/>
            <a:ext cx="2160240" cy="237626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F0B7571A-1E25-4F51-BE80-1BA509391AE2}"/>
              </a:ext>
            </a:extLst>
          </p:cNvPr>
          <p:cNvCxnSpPr/>
          <p:nvPr/>
        </p:nvCxnSpPr>
        <p:spPr>
          <a:xfrm flipH="1">
            <a:off x="4151784" y="404664"/>
            <a:ext cx="2088232" cy="1008112"/>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74748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alculate data for specific phase">
            <a:extLst>
              <a:ext uri="{FF2B5EF4-FFF2-40B4-BE49-F238E27FC236}">
                <a16:creationId xmlns:a16="http://schemas.microsoft.com/office/drawing/2014/main" id="{9CDD83C7-FA12-4DC5-A33E-3747FD29A1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3512" y="764704"/>
            <a:ext cx="7868748" cy="5820587"/>
          </a:xfrm>
          <a:prstGeom prst="rect">
            <a:avLst/>
          </a:prstGeom>
        </p:spPr>
      </p:pic>
      <p:cxnSp>
        <p:nvCxnSpPr>
          <p:cNvPr id="5" name="Conector recto de flecha 4">
            <a:extLst>
              <a:ext uri="{FF2B5EF4-FFF2-40B4-BE49-F238E27FC236}">
                <a16:creationId xmlns:a16="http://schemas.microsoft.com/office/drawing/2014/main" id="{A9F1E8FB-D424-447B-B6C2-A5E5317DEBF3}"/>
              </a:ext>
            </a:extLst>
          </p:cNvPr>
          <p:cNvCxnSpPr>
            <a:cxnSpLocks/>
          </p:cNvCxnSpPr>
          <p:nvPr/>
        </p:nvCxnSpPr>
        <p:spPr>
          <a:xfrm flipH="1">
            <a:off x="2639616" y="476672"/>
            <a:ext cx="1800200" cy="237626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39153B51-0157-4B54-95F7-063ADD45ECCC}"/>
              </a:ext>
            </a:extLst>
          </p:cNvPr>
          <p:cNvCxnSpPr>
            <a:cxnSpLocks/>
          </p:cNvCxnSpPr>
          <p:nvPr/>
        </p:nvCxnSpPr>
        <p:spPr>
          <a:xfrm flipH="1">
            <a:off x="3863752" y="548680"/>
            <a:ext cx="1872208" cy="93610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B7375DCE-8EE4-41CC-8B7D-9B3AF58AF7DD}"/>
              </a:ext>
            </a:extLst>
          </p:cNvPr>
          <p:cNvCxnSpPr/>
          <p:nvPr/>
        </p:nvCxnSpPr>
        <p:spPr>
          <a:xfrm flipH="1">
            <a:off x="3719736" y="620688"/>
            <a:ext cx="2376264" cy="129614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BE5B5016-32D7-4B25-93F9-47019F7E8A39}"/>
              </a:ext>
            </a:extLst>
          </p:cNvPr>
          <p:cNvCxnSpPr/>
          <p:nvPr/>
        </p:nvCxnSpPr>
        <p:spPr>
          <a:xfrm flipH="1">
            <a:off x="2639616" y="332656"/>
            <a:ext cx="1008112" cy="93610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53113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alculate data for specific phase">
            <a:extLst>
              <a:ext uri="{FF2B5EF4-FFF2-40B4-BE49-F238E27FC236}">
                <a16:creationId xmlns:a16="http://schemas.microsoft.com/office/drawing/2014/main" id="{6918E7E0-8A76-47C4-99BF-FE22D3F810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5520" y="692696"/>
            <a:ext cx="7868748" cy="5820587"/>
          </a:xfrm>
          <a:prstGeom prst="rect">
            <a:avLst/>
          </a:prstGeom>
        </p:spPr>
      </p:pic>
      <p:cxnSp>
        <p:nvCxnSpPr>
          <p:cNvPr id="5" name="Conector recto de flecha 4">
            <a:extLst>
              <a:ext uri="{FF2B5EF4-FFF2-40B4-BE49-F238E27FC236}">
                <a16:creationId xmlns:a16="http://schemas.microsoft.com/office/drawing/2014/main" id="{38AF58C6-5C29-4E27-BF14-9A875E341363}"/>
              </a:ext>
            </a:extLst>
          </p:cNvPr>
          <p:cNvCxnSpPr/>
          <p:nvPr/>
        </p:nvCxnSpPr>
        <p:spPr>
          <a:xfrm flipH="1">
            <a:off x="2783632" y="188640"/>
            <a:ext cx="1440160" cy="93610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35065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alculate data for specific phase">
            <a:extLst>
              <a:ext uri="{FF2B5EF4-FFF2-40B4-BE49-F238E27FC236}">
                <a16:creationId xmlns:a16="http://schemas.microsoft.com/office/drawing/2014/main" id="{33AD6E2E-0854-49CC-8629-39E0893580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3472" y="99937"/>
            <a:ext cx="9001000" cy="6658125"/>
          </a:xfrm>
          <a:prstGeom prst="rect">
            <a:avLst/>
          </a:prstGeom>
        </p:spPr>
      </p:pic>
      <p:sp>
        <p:nvSpPr>
          <p:cNvPr id="4" name="Rectángulo 3">
            <a:extLst>
              <a:ext uri="{FF2B5EF4-FFF2-40B4-BE49-F238E27FC236}">
                <a16:creationId xmlns:a16="http://schemas.microsoft.com/office/drawing/2014/main" id="{83CC3343-D7E4-42AD-A67A-EF4CC4FF4EEB}"/>
              </a:ext>
            </a:extLst>
          </p:cNvPr>
          <p:cNvSpPr/>
          <p:nvPr/>
        </p:nvSpPr>
        <p:spPr>
          <a:xfrm>
            <a:off x="5447928" y="1700808"/>
            <a:ext cx="1584176" cy="360040"/>
          </a:xfrm>
          <a:prstGeom prst="rect">
            <a:avLst/>
          </a:prstGeom>
          <a:solidFill>
            <a:srgbClr val="FF0000">
              <a:alpha val="16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cxnSp>
        <p:nvCxnSpPr>
          <p:cNvPr id="5" name="Conector recto de flecha 4">
            <a:extLst>
              <a:ext uri="{FF2B5EF4-FFF2-40B4-BE49-F238E27FC236}">
                <a16:creationId xmlns:a16="http://schemas.microsoft.com/office/drawing/2014/main" id="{171010EA-E616-4022-BFEC-7EECFC49BAB5}"/>
              </a:ext>
            </a:extLst>
          </p:cNvPr>
          <p:cNvCxnSpPr>
            <a:cxnSpLocks/>
          </p:cNvCxnSpPr>
          <p:nvPr/>
        </p:nvCxnSpPr>
        <p:spPr>
          <a:xfrm flipH="1" flipV="1">
            <a:off x="6240016" y="1880828"/>
            <a:ext cx="4680520" cy="1620180"/>
          </a:xfrm>
          <a:prstGeom prst="straightConnector1">
            <a:avLst/>
          </a:prstGeom>
          <a:ln>
            <a:solidFill>
              <a:srgbClr val="CC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5871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alculate data for specific phase">
            <a:extLst>
              <a:ext uri="{FF2B5EF4-FFF2-40B4-BE49-F238E27FC236}">
                <a16:creationId xmlns:a16="http://schemas.microsoft.com/office/drawing/2014/main" id="{B6BDD3A0-B7D3-4C80-8B24-12DF4F89EB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1563" y="1828342"/>
            <a:ext cx="6552729" cy="4847115"/>
          </a:xfrm>
          <a:prstGeom prst="rect">
            <a:avLst/>
          </a:prstGeom>
        </p:spPr>
      </p:pic>
      <p:sp>
        <p:nvSpPr>
          <p:cNvPr id="4" name="Rectángulo 3">
            <a:extLst>
              <a:ext uri="{FF2B5EF4-FFF2-40B4-BE49-F238E27FC236}">
                <a16:creationId xmlns:a16="http://schemas.microsoft.com/office/drawing/2014/main" id="{EF29978A-CB6F-477B-BEEF-B7E43B9048E8}"/>
              </a:ext>
            </a:extLst>
          </p:cNvPr>
          <p:cNvSpPr/>
          <p:nvPr/>
        </p:nvSpPr>
        <p:spPr>
          <a:xfrm>
            <a:off x="4925870" y="2942928"/>
            <a:ext cx="1440160" cy="288032"/>
          </a:xfrm>
          <a:prstGeom prst="rect">
            <a:avLst/>
          </a:prstGeom>
          <a:solidFill>
            <a:srgbClr val="FF0000">
              <a:alpha val="16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5" name="Imagen 4" descr="Imagen que contiene Interfaz de usuario gráfica&#10;&#10;Descripción generada automáticamente">
            <a:extLst>
              <a:ext uri="{FF2B5EF4-FFF2-40B4-BE49-F238E27FC236}">
                <a16:creationId xmlns:a16="http://schemas.microsoft.com/office/drawing/2014/main" id="{17B4D0CE-9436-431B-BEA6-3938441FBF03}"/>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14803" t="55834" r="35764" b="25555"/>
          <a:stretch/>
        </p:blipFill>
        <p:spPr>
          <a:xfrm>
            <a:off x="6600056" y="188640"/>
            <a:ext cx="5474756" cy="1296144"/>
          </a:xfrm>
          <a:prstGeom prst="rect">
            <a:avLst/>
          </a:prstGeom>
          <a:ln>
            <a:solidFill>
              <a:schemeClr val="tx1"/>
            </a:solidFill>
          </a:ln>
        </p:spPr>
      </p:pic>
      <p:graphicFrame>
        <p:nvGraphicFramePr>
          <p:cNvPr id="15" name="Objeto 14">
            <a:extLst>
              <a:ext uri="{FF2B5EF4-FFF2-40B4-BE49-F238E27FC236}">
                <a16:creationId xmlns:a16="http://schemas.microsoft.com/office/drawing/2014/main" id="{35E5DC94-9EF1-4DAA-9F37-3F271C317B87}"/>
              </a:ext>
            </a:extLst>
          </p:cNvPr>
          <p:cNvGraphicFramePr>
            <a:graphicFrameLocks noChangeAspect="1"/>
          </p:cNvGraphicFramePr>
          <p:nvPr/>
        </p:nvGraphicFramePr>
        <p:xfrm>
          <a:off x="551384" y="188640"/>
          <a:ext cx="5976664" cy="1311951"/>
        </p:xfrm>
        <a:graphic>
          <a:graphicData uri="http://schemas.openxmlformats.org/presentationml/2006/ole">
            <mc:AlternateContent xmlns:mc="http://schemas.openxmlformats.org/markup-compatibility/2006">
              <mc:Choice xmlns:v="urn:schemas-microsoft-com:vml" Requires="v">
                <p:oleObj name="Equation" r:id="rId5" imgW="4394160" imgH="965160" progId="Equation.DSMT4">
                  <p:embed/>
                </p:oleObj>
              </mc:Choice>
              <mc:Fallback>
                <p:oleObj name="Equation" r:id="rId5" imgW="4394160" imgH="965160" progId="Equation.DSMT4">
                  <p:embed/>
                  <p:pic>
                    <p:nvPicPr>
                      <p:cNvPr id="15" name="Objeto 14">
                        <a:extLst>
                          <a:ext uri="{FF2B5EF4-FFF2-40B4-BE49-F238E27FC236}">
                            <a16:creationId xmlns:a16="http://schemas.microsoft.com/office/drawing/2014/main" id="{35E5DC94-9EF1-4DAA-9F37-3F271C317B87}"/>
                          </a:ext>
                        </a:extLst>
                      </p:cNvPr>
                      <p:cNvPicPr/>
                      <p:nvPr/>
                    </p:nvPicPr>
                    <p:blipFill>
                      <a:blip r:embed="rId6"/>
                      <a:stretch>
                        <a:fillRect/>
                      </a:stretch>
                    </p:blipFill>
                    <p:spPr>
                      <a:xfrm>
                        <a:off x="551384" y="188640"/>
                        <a:ext cx="5976664" cy="1311951"/>
                      </a:xfrm>
                      <a:prstGeom prst="rect">
                        <a:avLst/>
                      </a:prstGeom>
                      <a:solidFill>
                        <a:schemeClr val="bg1"/>
                      </a:solidFill>
                      <a:ln>
                        <a:solidFill>
                          <a:schemeClr val="tx1"/>
                        </a:solidFill>
                      </a:ln>
                    </p:spPr>
                  </p:pic>
                </p:oleObj>
              </mc:Fallback>
            </mc:AlternateContent>
          </a:graphicData>
        </a:graphic>
      </p:graphicFrame>
      <p:sp>
        <p:nvSpPr>
          <p:cNvPr id="6" name="Rectángulo 5">
            <a:extLst>
              <a:ext uri="{FF2B5EF4-FFF2-40B4-BE49-F238E27FC236}">
                <a16:creationId xmlns:a16="http://schemas.microsoft.com/office/drawing/2014/main" id="{F72B5BBE-FB76-4CAF-B904-19A4DF07D325}"/>
              </a:ext>
            </a:extLst>
          </p:cNvPr>
          <p:cNvSpPr/>
          <p:nvPr/>
        </p:nvSpPr>
        <p:spPr>
          <a:xfrm>
            <a:off x="5087888" y="1196752"/>
            <a:ext cx="720080" cy="288032"/>
          </a:xfrm>
          <a:prstGeom prst="rect">
            <a:avLst/>
          </a:prstGeom>
          <a:solidFill>
            <a:srgbClr val="FF0000">
              <a:alpha val="1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8" name="Conector recto de flecha 7">
            <a:extLst>
              <a:ext uri="{FF2B5EF4-FFF2-40B4-BE49-F238E27FC236}">
                <a16:creationId xmlns:a16="http://schemas.microsoft.com/office/drawing/2014/main" id="{1024D5C1-AC34-4671-A5A3-58FA5946B7CC}"/>
              </a:ext>
            </a:extLst>
          </p:cNvPr>
          <p:cNvCxnSpPr>
            <a:cxnSpLocks/>
          </p:cNvCxnSpPr>
          <p:nvPr/>
        </p:nvCxnSpPr>
        <p:spPr>
          <a:xfrm>
            <a:off x="5447928" y="1484784"/>
            <a:ext cx="432048" cy="1458144"/>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7926B906-A40E-4A95-A44D-1483D431CE97}"/>
              </a:ext>
            </a:extLst>
          </p:cNvPr>
          <p:cNvCxnSpPr>
            <a:cxnSpLocks/>
          </p:cNvCxnSpPr>
          <p:nvPr/>
        </p:nvCxnSpPr>
        <p:spPr>
          <a:xfrm>
            <a:off x="4475820" y="1357325"/>
            <a:ext cx="856468" cy="1673551"/>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06719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1199</TotalTime>
  <Words>8763</Words>
  <Application>Microsoft Office PowerPoint</Application>
  <PresentationFormat>Panorámica</PresentationFormat>
  <Paragraphs>793</Paragraphs>
  <Slides>90</Slides>
  <Notes>48</Notes>
  <HiddenSlides>0</HiddenSlides>
  <MMClips>1</MMClips>
  <ScaleCrop>false</ScaleCrop>
  <HeadingPairs>
    <vt:vector size="8" baseType="variant">
      <vt:variant>
        <vt:lpstr>Fuentes usadas</vt:lpstr>
      </vt:variant>
      <vt:variant>
        <vt:i4>16</vt:i4>
      </vt:variant>
      <vt:variant>
        <vt:lpstr>Tema</vt:lpstr>
      </vt:variant>
      <vt:variant>
        <vt:i4>1</vt:i4>
      </vt:variant>
      <vt:variant>
        <vt:lpstr>Servidores OLE incrustados</vt:lpstr>
      </vt:variant>
      <vt:variant>
        <vt:i4>3</vt:i4>
      </vt:variant>
      <vt:variant>
        <vt:lpstr>Títulos de diapositiva</vt:lpstr>
      </vt:variant>
      <vt:variant>
        <vt:i4>90</vt:i4>
      </vt:variant>
    </vt:vector>
  </HeadingPairs>
  <TitlesOfParts>
    <vt:vector size="110" baseType="lpstr">
      <vt:lpstr>Albertus Medium</vt:lpstr>
      <vt:lpstr>Arial</vt:lpstr>
      <vt:lpstr>Book Antiqua</vt:lpstr>
      <vt:lpstr>Bookman Old Style</vt:lpstr>
      <vt:lpstr>Calibri</vt:lpstr>
      <vt:lpstr>Calibri Light</vt:lpstr>
      <vt:lpstr>Century Schoolbook</vt:lpstr>
      <vt:lpstr>Comic Sans MS</vt:lpstr>
      <vt:lpstr>Georgia</vt:lpstr>
      <vt:lpstr>Monotype Sorts</vt:lpstr>
      <vt:lpstr>Palatino Linotype</vt:lpstr>
      <vt:lpstr>Symbol</vt:lpstr>
      <vt:lpstr>Tahoma</vt:lpstr>
      <vt:lpstr>Times New Roman</vt:lpstr>
      <vt:lpstr>Trebuchet MS</vt:lpstr>
      <vt:lpstr>Wingdings</vt:lpstr>
      <vt:lpstr>Tema de Office</vt:lpstr>
      <vt:lpstr>Equation</vt:lpstr>
      <vt:lpstr>Image</vt:lpstr>
      <vt:lpstr>Ecuación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Geoquímica-Termodinámica</vt:lpstr>
      <vt:lpstr>Presentación de PowerPoint</vt:lpstr>
      <vt:lpstr>Presentación de PowerPoint</vt:lpstr>
      <vt:lpstr>Termodinámica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Estado de un sistema termodinámico</vt:lpstr>
      <vt:lpstr>ECUACIÓN DE ESTADO: Definición</vt:lpstr>
      <vt:lpstr>Estado y Procesos Termodinámicos en Equilibrio: Definición</vt:lpstr>
      <vt:lpstr>Presentación de PowerPoint</vt:lpstr>
      <vt:lpstr>Presentación de PowerPoint</vt:lpstr>
      <vt:lpstr>Presentación de PowerPoint</vt:lpstr>
      <vt:lpstr>Presentación de PowerPoint</vt:lpstr>
      <vt:lpstr>Estados de energía</vt:lpstr>
      <vt:lpstr>Presentación de PowerPoint</vt:lpstr>
      <vt:lpstr>Presentación de PowerPoint</vt:lpstr>
      <vt:lpstr>Presentación de PowerPoint</vt:lpstr>
      <vt:lpstr>Presentación de PowerPoint</vt:lpstr>
      <vt:lpstr>Presentación de PowerPoint</vt:lpstr>
      <vt:lpstr>Presentación de PowerPoint</vt:lpstr>
      <vt:lpstr>Procesos Termodinámicos en Equilibrio Tipos Usuales</vt:lpstr>
      <vt:lpstr>Presentación de PowerPoint</vt:lpstr>
      <vt:lpstr>Al2SiO5</vt:lpstr>
      <vt:lpstr>Presentación de PowerPoint</vt:lpstr>
      <vt:lpstr>Presentación de PowerPoint</vt:lpstr>
      <vt:lpstr>PROCESOS TERMODINAMICOS</vt:lpstr>
      <vt:lpstr>PROCESOS TERMODINAMICOS</vt:lpstr>
      <vt:lpstr>Presentación de PowerPoint</vt:lpstr>
      <vt:lpstr>Presentación de PowerPoint</vt:lpstr>
      <vt:lpstr>Presentación de PowerPoint</vt:lpstr>
      <vt:lpstr>Presentación de PowerPoint</vt:lpstr>
      <vt:lpstr>Energía Total</vt:lpstr>
      <vt:lpstr>Presentación de PowerPoint</vt:lpstr>
      <vt:lpstr>Energía Interna</vt:lpstr>
      <vt:lpstr>¿Qué es la Energía?</vt:lpstr>
      <vt:lpstr>Falta de generalidad del principio mecánico de conservación de la energía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Entalpía estándar de formación DHºf</vt:lpstr>
      <vt:lpstr>Entalpía a T diferente de 298.16 K (25 ºC)</vt:lpstr>
      <vt:lpstr>Presentación de PowerPoint</vt:lpstr>
      <vt:lpstr>Entalpía a T diferente de 298.16 K (25 ºC)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el beneficiario</dc:creator>
  <cp:lastModifiedBy>el beneficiario</cp:lastModifiedBy>
  <cp:revision>99</cp:revision>
  <dcterms:created xsi:type="dcterms:W3CDTF">2022-03-06T04:54:28Z</dcterms:created>
  <dcterms:modified xsi:type="dcterms:W3CDTF">2022-10-14T15:07:57Z</dcterms:modified>
</cp:coreProperties>
</file>