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8.xml" ContentType="application/vnd.openxmlformats-officedocument.presentationml.notesSlide+xml"/>
  <Override PartName="/ppt/charts/chart4.xml" ContentType="application/vnd.openxmlformats-officedocument.drawingml.chart+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sldIdLst>
    <p:sldId id="329" r:id="rId2"/>
    <p:sldId id="330" r:id="rId3"/>
    <p:sldId id="331" r:id="rId4"/>
    <p:sldId id="383" r:id="rId5"/>
    <p:sldId id="332" r:id="rId6"/>
    <p:sldId id="333" r:id="rId7"/>
    <p:sldId id="334" r:id="rId8"/>
    <p:sldId id="256" r:id="rId9"/>
    <p:sldId id="325" r:id="rId10"/>
    <p:sldId id="257" r:id="rId11"/>
    <p:sldId id="267" r:id="rId12"/>
    <p:sldId id="272" r:id="rId13"/>
    <p:sldId id="260" r:id="rId14"/>
    <p:sldId id="261" r:id="rId15"/>
    <p:sldId id="262" r:id="rId16"/>
    <p:sldId id="328" r:id="rId17"/>
    <p:sldId id="376" r:id="rId18"/>
    <p:sldId id="340" r:id="rId19"/>
    <p:sldId id="341" r:id="rId20"/>
    <p:sldId id="342" r:id="rId21"/>
    <p:sldId id="343" r:id="rId22"/>
    <p:sldId id="378" r:id="rId23"/>
    <p:sldId id="380" r:id="rId24"/>
    <p:sldId id="379" r:id="rId25"/>
    <p:sldId id="337" r:id="rId26"/>
    <p:sldId id="338" r:id="rId27"/>
    <p:sldId id="339" r:id="rId28"/>
    <p:sldId id="336" r:id="rId29"/>
    <p:sldId id="347" r:id="rId30"/>
    <p:sldId id="348" r:id="rId31"/>
    <p:sldId id="349" r:id="rId32"/>
    <p:sldId id="350" r:id="rId33"/>
    <p:sldId id="352" r:id="rId34"/>
    <p:sldId id="353" r:id="rId35"/>
    <p:sldId id="354" r:id="rId36"/>
    <p:sldId id="374" r:id="rId37"/>
    <p:sldId id="357" r:id="rId38"/>
    <p:sldId id="358" r:id="rId39"/>
    <p:sldId id="281" r:id="rId40"/>
    <p:sldId id="359" r:id="rId41"/>
    <p:sldId id="360" r:id="rId42"/>
    <p:sldId id="361" r:id="rId43"/>
    <p:sldId id="362" r:id="rId44"/>
    <p:sldId id="363" r:id="rId45"/>
    <p:sldId id="366" r:id="rId46"/>
    <p:sldId id="321" r:id="rId47"/>
    <p:sldId id="318" r:id="rId48"/>
    <p:sldId id="364" r:id="rId49"/>
    <p:sldId id="365" r:id="rId50"/>
    <p:sldId id="274" r:id="rId51"/>
    <p:sldId id="271" r:id="rId52"/>
    <p:sldId id="268" r:id="rId53"/>
    <p:sldId id="384" r:id="rId54"/>
    <p:sldId id="317" r:id="rId55"/>
    <p:sldId id="258" r:id="rId56"/>
    <p:sldId id="285" r:id="rId57"/>
    <p:sldId id="319" r:id="rId58"/>
    <p:sldId id="320" r:id="rId59"/>
    <p:sldId id="286" r:id="rId60"/>
    <p:sldId id="259" r:id="rId61"/>
    <p:sldId id="287" r:id="rId62"/>
    <p:sldId id="275" r:id="rId63"/>
    <p:sldId id="276" r:id="rId64"/>
    <p:sldId id="277" r:id="rId65"/>
    <p:sldId id="369" r:id="rId66"/>
    <p:sldId id="367" r:id="rId67"/>
    <p:sldId id="284" r:id="rId68"/>
    <p:sldId id="278" r:id="rId69"/>
    <p:sldId id="279" r:id="rId70"/>
    <p:sldId id="288" r:id="rId71"/>
    <p:sldId id="326" r:id="rId72"/>
    <p:sldId id="313" r:id="rId73"/>
    <p:sldId id="372" r:id="rId74"/>
    <p:sldId id="314" r:id="rId75"/>
    <p:sldId id="310" r:id="rId76"/>
    <p:sldId id="373" r:id="rId77"/>
    <p:sldId id="290" r:id="rId78"/>
    <p:sldId id="382" r:id="rId79"/>
    <p:sldId id="291" r:id="rId80"/>
    <p:sldId id="292" r:id="rId81"/>
    <p:sldId id="385" r:id="rId82"/>
    <p:sldId id="370" r:id="rId83"/>
    <p:sldId id="381" r:id="rId84"/>
    <p:sldId id="294" r:id="rId85"/>
    <p:sldId id="295" r:id="rId86"/>
    <p:sldId id="312" r:id="rId87"/>
    <p:sldId id="311" r:id="rId88"/>
    <p:sldId id="296" r:id="rId89"/>
    <p:sldId id="297" r:id="rId90"/>
    <p:sldId id="298" r:id="rId91"/>
    <p:sldId id="299" r:id="rId92"/>
    <p:sldId id="300" r:id="rId93"/>
    <p:sldId id="301" r:id="rId94"/>
    <p:sldId id="302" r:id="rId95"/>
    <p:sldId id="303" r:id="rId96"/>
    <p:sldId id="327" r:id="rId97"/>
    <p:sldId id="371" r:id="rId98"/>
    <p:sldId id="304" r:id="rId99"/>
    <p:sldId id="305" r:id="rId100"/>
    <p:sldId id="306" r:id="rId101"/>
    <p:sldId id="307" r:id="rId102"/>
    <p:sldId id="308" r:id="rId103"/>
    <p:sldId id="309" r:id="rId10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B55"/>
    <a:srgbClr val="0000F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34" autoAdjust="0"/>
    <p:restoredTop sz="94660" autoAdjust="0"/>
  </p:normalViewPr>
  <p:slideViewPr>
    <p:cSldViewPr>
      <p:cViewPr varScale="1">
        <p:scale>
          <a:sx n="97" d="100"/>
          <a:sy n="97" d="100"/>
        </p:scale>
        <p:origin x="27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rts/_rels/chart1.xml.rels><?xml version="1.0" encoding="UTF-8" standalone="yes"?>
<Relationships xmlns="http://schemas.openxmlformats.org/package/2006/relationships"><Relationship Id="rId1" Type="http://schemas.openxmlformats.org/officeDocument/2006/relationships/oleObject" Target="file:///O:\Respaldo\GEOQUIMICA%20II\2017-1\Primera%20Carpeta%202017-2\Carpeta%20Termo\Excel\Problemas%20Ilustrativos.xls"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xlsx"/></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manualLayout>
          <c:layoutTarget val="inner"/>
          <c:xMode val="edge"/>
          <c:yMode val="edge"/>
          <c:x val="0.17932526397115633"/>
          <c:y val="0.10788403600726953"/>
          <c:w val="0.62658356940509918"/>
          <c:h val="0.60581035604082123"/>
        </c:manualLayout>
      </c:layout>
      <c:scatterChart>
        <c:scatterStyle val="lineMarker"/>
        <c:varyColors val="0"/>
        <c:ser>
          <c:idx val="0"/>
          <c:order val="0"/>
          <c:tx>
            <c:v>Serie 1</c:v>
          </c:tx>
          <c:spPr>
            <a:ln w="28575">
              <a:noFill/>
            </a:ln>
          </c:spPr>
          <c:trendline>
            <c:trendlineType val="linear"/>
            <c:dispRSqr val="0"/>
            <c:dispEq val="0"/>
          </c:trendline>
          <c:xVal>
            <c:numRef>
              <c:f>'CaF2 '!$A$5:$A$12</c:f>
              <c:numCache>
                <c:formatCode>General</c:formatCode>
                <c:ptCount val="8"/>
                <c:pt idx="0">
                  <c:v>10</c:v>
                </c:pt>
                <c:pt idx="1">
                  <c:v>20</c:v>
                </c:pt>
                <c:pt idx="2">
                  <c:v>25</c:v>
                </c:pt>
                <c:pt idx="3">
                  <c:v>30</c:v>
                </c:pt>
                <c:pt idx="4">
                  <c:v>35</c:v>
                </c:pt>
                <c:pt idx="5">
                  <c:v>40</c:v>
                </c:pt>
                <c:pt idx="6">
                  <c:v>45</c:v>
                </c:pt>
                <c:pt idx="7">
                  <c:v>50</c:v>
                </c:pt>
              </c:numCache>
            </c:numRef>
          </c:xVal>
          <c:yVal>
            <c:numRef>
              <c:f>'CaF2 '!$E$5:$E$12</c:f>
              <c:numCache>
                <c:formatCode>0.00</c:formatCode>
                <c:ptCount val="8"/>
                <c:pt idx="0">
                  <c:v>9.1170097536690857</c:v>
                </c:pt>
                <c:pt idx="1">
                  <c:v>9.6399159357234385</c:v>
                </c:pt>
                <c:pt idx="2">
                  <c:v>9.8986138473577885</c:v>
                </c:pt>
                <c:pt idx="3">
                  <c:v>10.155378872865164</c:v>
                </c:pt>
                <c:pt idx="4">
                  <c:v>10.410149314149255</c:v>
                </c:pt>
                <c:pt idx="5">
                  <c:v>10.662870999974091</c:v>
                </c:pt>
                <c:pt idx="6">
                  <c:v>10.913496693356958</c:v>
                </c:pt>
                <c:pt idx="7">
                  <c:v>11.16198554118122</c:v>
                </c:pt>
              </c:numCache>
            </c:numRef>
          </c:yVal>
          <c:smooth val="0"/>
          <c:extLst>
            <c:ext xmlns:c16="http://schemas.microsoft.com/office/drawing/2014/chart" uri="{C3380CC4-5D6E-409C-BE32-E72D297353CC}">
              <c16:uniqueId val="{00000000-4848-434B-BE5F-7C60179B2DE3}"/>
            </c:ext>
          </c:extLst>
        </c:ser>
        <c:dLbls>
          <c:showLegendKey val="0"/>
          <c:showVal val="0"/>
          <c:showCatName val="0"/>
          <c:showSerName val="0"/>
          <c:showPercent val="0"/>
          <c:showBubbleSize val="0"/>
        </c:dLbls>
        <c:axId val="476240288"/>
        <c:axId val="1"/>
      </c:scatterChart>
      <c:valAx>
        <c:axId val="476240288"/>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s-MX"/>
                  <a:t>Temperatura</a:t>
                </a:r>
              </a:p>
            </c:rich>
          </c:tx>
          <c:layout>
            <c:manualLayout>
              <c:xMode val="edge"/>
              <c:yMode val="edge"/>
              <c:x val="0.40084488359041509"/>
              <c:y val="0.8423253746507493"/>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s-MX"/>
          </a:p>
        </c:txPr>
        <c:crossAx val="1"/>
        <c:crosses val="autoZero"/>
        <c:crossBetween val="midCat"/>
      </c:valAx>
      <c:valAx>
        <c:axId val="1"/>
        <c:scaling>
          <c:orientation val="minMax"/>
          <c:min val="9"/>
        </c:scaling>
        <c:delete val="0"/>
        <c:axPos val="l"/>
        <c:title>
          <c:tx>
            <c:rich>
              <a:bodyPr/>
              <a:lstStyle/>
              <a:p>
                <a:pPr>
                  <a:defRPr sz="1100" b="0" i="0" u="none" strike="noStrike" baseline="0">
                    <a:solidFill>
                      <a:srgbClr val="000000"/>
                    </a:solidFill>
                    <a:latin typeface="Calibri"/>
                    <a:ea typeface="Calibri"/>
                    <a:cs typeface="Calibri"/>
                  </a:defRPr>
                </a:pPr>
                <a:r>
                  <a:rPr lang="es-MX" sz="1000" b="1" i="0" u="none" strike="noStrike" baseline="0">
                    <a:solidFill>
                      <a:srgbClr val="000000"/>
                    </a:solidFill>
                    <a:latin typeface="Arial"/>
                    <a:cs typeface="Arial"/>
                  </a:rPr>
                  <a:t>Ca</a:t>
                </a:r>
                <a:r>
                  <a:rPr lang="es-MX" sz="1000" b="1" i="0" u="none" strike="noStrike" baseline="30000">
                    <a:solidFill>
                      <a:srgbClr val="000000"/>
                    </a:solidFill>
                    <a:latin typeface="Arial"/>
                    <a:cs typeface="Arial"/>
                  </a:rPr>
                  <a:t>2+</a:t>
                </a:r>
              </a:p>
            </c:rich>
          </c:tx>
          <c:layout>
            <c:manualLayout>
              <c:xMode val="edge"/>
              <c:yMode val="edge"/>
              <c:x val="3.3755208244757744E-2"/>
              <c:y val="0.3485488104309541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s-MX"/>
          </a:p>
        </c:txPr>
        <c:crossAx val="476240288"/>
        <c:crosses val="autoZero"/>
        <c:crossBetween val="midCat"/>
      </c:valAx>
      <c:spPr>
        <a:solidFill>
          <a:srgbClr val="FFFFFF"/>
        </a:solidFill>
        <a:ln w="12700">
          <a:solidFill>
            <a:srgbClr val="808080"/>
          </a:solidFill>
          <a:prstDash val="solid"/>
        </a:ln>
      </c:spPr>
    </c:plotArea>
    <c:legend>
      <c:legendPos val="r"/>
      <c:layout>
        <c:manualLayout>
          <c:xMode val="edge"/>
          <c:yMode val="edge"/>
          <c:x val="0.8481030367964264"/>
          <c:y val="0.36514605029210057"/>
          <c:w val="0.12782866504537904"/>
          <c:h val="8.6719583439166859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s-MX"/>
        </a:p>
      </c:txPr>
    </c:legend>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manualLayout>
          <c:layoutTarget val="inner"/>
          <c:xMode val="edge"/>
          <c:yMode val="edge"/>
          <c:x val="0.17932526397115633"/>
          <c:y val="0.10788403600726953"/>
          <c:w val="0.62658356940509918"/>
          <c:h val="0.60581035604082123"/>
        </c:manualLayout>
      </c:layout>
      <c:scatterChart>
        <c:scatterStyle val="lineMarker"/>
        <c:varyColors val="0"/>
        <c:ser>
          <c:idx val="0"/>
          <c:order val="0"/>
          <c:tx>
            <c:v>Serie 1</c:v>
          </c:tx>
          <c:spPr>
            <a:ln w="28575">
              <a:noFill/>
            </a:ln>
          </c:spPr>
          <c:trendline>
            <c:trendlineType val="linear"/>
            <c:dispRSqr val="0"/>
            <c:dispEq val="0"/>
          </c:trendline>
          <c:xVal>
            <c:numRef>
              <c:f>'CaF2 '!$A$5:$A$12</c:f>
              <c:numCache>
                <c:formatCode>General</c:formatCode>
                <c:ptCount val="8"/>
                <c:pt idx="0">
                  <c:v>10</c:v>
                </c:pt>
                <c:pt idx="1">
                  <c:v>20</c:v>
                </c:pt>
                <c:pt idx="2">
                  <c:v>25</c:v>
                </c:pt>
                <c:pt idx="3">
                  <c:v>30</c:v>
                </c:pt>
                <c:pt idx="4">
                  <c:v>35</c:v>
                </c:pt>
                <c:pt idx="5">
                  <c:v>40</c:v>
                </c:pt>
                <c:pt idx="6">
                  <c:v>45</c:v>
                </c:pt>
                <c:pt idx="7">
                  <c:v>50</c:v>
                </c:pt>
              </c:numCache>
            </c:numRef>
          </c:xVal>
          <c:yVal>
            <c:numRef>
              <c:f>'CaF2 '!$E$5:$E$12</c:f>
              <c:numCache>
                <c:formatCode>0.00</c:formatCode>
                <c:ptCount val="8"/>
                <c:pt idx="0">
                  <c:v>9.2580407085609231</c:v>
                </c:pt>
                <c:pt idx="1">
                  <c:v>9.6399159357234385</c:v>
                </c:pt>
                <c:pt idx="2">
                  <c:v>9.86</c:v>
                </c:pt>
                <c:pt idx="3">
                  <c:v>10.155378872865164</c:v>
                </c:pt>
                <c:pt idx="4">
                  <c:v>10.410149314149255</c:v>
                </c:pt>
                <c:pt idx="5">
                  <c:v>10.662870999974091</c:v>
                </c:pt>
                <c:pt idx="6">
                  <c:v>10.913496693356958</c:v>
                </c:pt>
                <c:pt idx="7">
                  <c:v>11.16198554118122</c:v>
                </c:pt>
              </c:numCache>
            </c:numRef>
          </c:yVal>
          <c:smooth val="0"/>
          <c:extLst>
            <c:ext xmlns:c16="http://schemas.microsoft.com/office/drawing/2014/chart" uri="{C3380CC4-5D6E-409C-BE32-E72D297353CC}">
              <c16:uniqueId val="{00000000-72A1-4559-AE3D-6C399DAC170F}"/>
            </c:ext>
          </c:extLst>
        </c:ser>
        <c:dLbls>
          <c:showLegendKey val="0"/>
          <c:showVal val="0"/>
          <c:showCatName val="0"/>
          <c:showSerName val="0"/>
          <c:showPercent val="0"/>
          <c:showBubbleSize val="0"/>
        </c:dLbls>
        <c:axId val="197213112"/>
        <c:axId val="197212720"/>
      </c:scatterChart>
      <c:valAx>
        <c:axId val="197213112"/>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s-MX"/>
                  <a:t>Temperatura</a:t>
                </a:r>
              </a:p>
            </c:rich>
          </c:tx>
          <c:layout>
            <c:manualLayout>
              <c:xMode val="edge"/>
              <c:yMode val="edge"/>
              <c:x val="0.40084488359041509"/>
              <c:y val="0.8423255664470512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s-MX"/>
          </a:p>
        </c:txPr>
        <c:crossAx val="197212720"/>
        <c:crosses val="autoZero"/>
        <c:crossBetween val="midCat"/>
      </c:valAx>
      <c:valAx>
        <c:axId val="197212720"/>
        <c:scaling>
          <c:orientation val="minMax"/>
          <c:min val="9"/>
        </c:scaling>
        <c:delete val="0"/>
        <c:axPos val="l"/>
        <c:title>
          <c:tx>
            <c:rich>
              <a:bodyPr/>
              <a:lstStyle/>
              <a:p>
                <a:pPr>
                  <a:defRPr sz="1100" b="0" i="0" u="none" strike="noStrike" baseline="0">
                    <a:solidFill>
                      <a:srgbClr val="000000"/>
                    </a:solidFill>
                    <a:latin typeface="Calibri"/>
                    <a:ea typeface="Calibri"/>
                    <a:cs typeface="Calibri"/>
                  </a:defRPr>
                </a:pPr>
                <a:r>
                  <a:rPr lang="es-MX" sz="1000" b="1" i="0" u="none" strike="noStrike" baseline="0">
                    <a:solidFill>
                      <a:srgbClr val="000000"/>
                    </a:solidFill>
                    <a:latin typeface="Arial"/>
                    <a:cs typeface="Arial"/>
                  </a:rPr>
                  <a:t>Ca</a:t>
                </a:r>
                <a:r>
                  <a:rPr lang="es-MX" sz="1000" b="1" i="0" u="none" strike="noStrike" baseline="30000">
                    <a:solidFill>
                      <a:srgbClr val="000000"/>
                    </a:solidFill>
                    <a:latin typeface="Arial"/>
                    <a:cs typeface="Arial"/>
                  </a:rPr>
                  <a:t>2+</a:t>
                </a:r>
              </a:p>
            </c:rich>
          </c:tx>
          <c:layout>
            <c:manualLayout>
              <c:xMode val="edge"/>
              <c:yMode val="edge"/>
              <c:x val="3.3755208244757744E-2"/>
              <c:y val="0.34854871712464508"/>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s-MX"/>
          </a:p>
        </c:txPr>
        <c:crossAx val="197213112"/>
        <c:crosses val="autoZero"/>
        <c:crossBetween val="midCat"/>
      </c:valAx>
      <c:spPr>
        <a:solidFill>
          <a:srgbClr val="FFFFFF"/>
        </a:solidFill>
        <a:ln w="12700">
          <a:solidFill>
            <a:srgbClr val="808080"/>
          </a:solidFill>
          <a:prstDash val="solid"/>
        </a:ln>
      </c:spPr>
    </c:plotArea>
    <c:legend>
      <c:legendPos val="r"/>
      <c:layout>
        <c:manualLayout>
          <c:xMode val="edge"/>
          <c:yMode val="edge"/>
          <c:x val="0.8481030367964264"/>
          <c:y val="0.36514607102683594"/>
          <c:w val="0.12782866504537904"/>
          <c:h val="8.671958862285073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s-MX"/>
        </a:p>
      </c:txPr>
    </c:legend>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latin typeface="Times New Roman" panose="02020603050405020304" pitchFamily="18" charset="0"/>
                <a:cs typeface="Times New Roman" panose="02020603050405020304" pitchFamily="18" charset="0"/>
              </a:rPr>
              <a:t>T vs Log</a:t>
            </a:r>
            <a:r>
              <a:rPr lang="en-US" baseline="-25000" dirty="0">
                <a:latin typeface="Times New Roman" panose="02020603050405020304" pitchFamily="18" charset="0"/>
                <a:cs typeface="Times New Roman" panose="02020603050405020304" pitchFamily="18" charset="0"/>
              </a:rPr>
              <a:t>10</a:t>
            </a:r>
            <a:r>
              <a:rPr lang="en-US" dirty="0">
                <a:latin typeface="Times New Roman" panose="02020603050405020304" pitchFamily="18" charset="0"/>
                <a:cs typeface="Times New Roman" panose="02020603050405020304" pitchFamily="18" charset="0"/>
              </a:rPr>
              <a:t>K</a:t>
            </a:r>
            <a:r>
              <a:rPr lang="en-US" baseline="-25000" dirty="0">
                <a:latin typeface="Times New Roman" panose="02020603050405020304" pitchFamily="18" charset="0"/>
                <a:cs typeface="Times New Roman" panose="02020603050405020304" pitchFamily="18" charset="0"/>
              </a:rPr>
              <a:t>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scatterChart>
        <c:scatterStyle val="lineMarker"/>
        <c:varyColors val="0"/>
        <c:ser>
          <c:idx val="0"/>
          <c:order val="0"/>
          <c:tx>
            <c:v>T vs Log10Kt</c:v>
          </c:tx>
          <c:spPr>
            <a:ln w="25400" cap="rnd">
              <a:noFill/>
              <a:round/>
            </a:ln>
            <a:effectLst/>
          </c:spPr>
          <c:marker>
            <c:symbol val="circle"/>
            <c:size val="5"/>
            <c:spPr>
              <a:solidFill>
                <a:schemeClr val="accent1"/>
              </a:solidFill>
              <a:ln w="9525">
                <a:solidFill>
                  <a:schemeClr val="accent1"/>
                </a:solidFill>
              </a:ln>
              <a:effectLst/>
            </c:spPr>
          </c:marker>
          <c:xVal>
            <c:numRef>
              <c:f>Hoja1!$B$2:$B$48</c:f>
              <c:numCache>
                <c:formatCode>General</c:formatCode>
                <c:ptCount val="47"/>
                <c:pt idx="0">
                  <c:v>0</c:v>
                </c:pt>
                <c:pt idx="1">
                  <c:v>10</c:v>
                </c:pt>
                <c:pt idx="2">
                  <c:v>20</c:v>
                </c:pt>
                <c:pt idx="3">
                  <c:v>25</c:v>
                </c:pt>
                <c:pt idx="4">
                  <c:v>30</c:v>
                </c:pt>
                <c:pt idx="5">
                  <c:v>40</c:v>
                </c:pt>
                <c:pt idx="6">
                  <c:v>50</c:v>
                </c:pt>
                <c:pt idx="7">
                  <c:v>60</c:v>
                </c:pt>
                <c:pt idx="8">
                  <c:v>70</c:v>
                </c:pt>
                <c:pt idx="9">
                  <c:v>80</c:v>
                </c:pt>
                <c:pt idx="10">
                  <c:v>90</c:v>
                </c:pt>
                <c:pt idx="11">
                  <c:v>100</c:v>
                </c:pt>
                <c:pt idx="12">
                  <c:v>110</c:v>
                </c:pt>
                <c:pt idx="13">
                  <c:v>120</c:v>
                </c:pt>
                <c:pt idx="14">
                  <c:v>130</c:v>
                </c:pt>
                <c:pt idx="15">
                  <c:v>140</c:v>
                </c:pt>
                <c:pt idx="16">
                  <c:v>150</c:v>
                </c:pt>
                <c:pt idx="17">
                  <c:v>160</c:v>
                </c:pt>
                <c:pt idx="18">
                  <c:v>170</c:v>
                </c:pt>
                <c:pt idx="19">
                  <c:v>180</c:v>
                </c:pt>
                <c:pt idx="20">
                  <c:v>190</c:v>
                </c:pt>
                <c:pt idx="21">
                  <c:v>200</c:v>
                </c:pt>
                <c:pt idx="22">
                  <c:v>210</c:v>
                </c:pt>
                <c:pt idx="23">
                  <c:v>220</c:v>
                </c:pt>
                <c:pt idx="24">
                  <c:v>230</c:v>
                </c:pt>
                <c:pt idx="25">
                  <c:v>240</c:v>
                </c:pt>
                <c:pt idx="26">
                  <c:v>250</c:v>
                </c:pt>
                <c:pt idx="27">
                  <c:v>260</c:v>
                </c:pt>
                <c:pt idx="28">
                  <c:v>270</c:v>
                </c:pt>
                <c:pt idx="29">
                  <c:v>280</c:v>
                </c:pt>
                <c:pt idx="30">
                  <c:v>290</c:v>
                </c:pt>
                <c:pt idx="31">
                  <c:v>300</c:v>
                </c:pt>
                <c:pt idx="32">
                  <c:v>310</c:v>
                </c:pt>
                <c:pt idx="33">
                  <c:v>315</c:v>
                </c:pt>
                <c:pt idx="34">
                  <c:v>316</c:v>
                </c:pt>
                <c:pt idx="35">
                  <c:v>317</c:v>
                </c:pt>
                <c:pt idx="36">
                  <c:v>318</c:v>
                </c:pt>
                <c:pt idx="37">
                  <c:v>319</c:v>
                </c:pt>
                <c:pt idx="38">
                  <c:v>320</c:v>
                </c:pt>
                <c:pt idx="39">
                  <c:v>321</c:v>
                </c:pt>
                <c:pt idx="40">
                  <c:v>322</c:v>
                </c:pt>
                <c:pt idx="41">
                  <c:v>323</c:v>
                </c:pt>
                <c:pt idx="42">
                  <c:v>324</c:v>
                </c:pt>
                <c:pt idx="43">
                  <c:v>325</c:v>
                </c:pt>
                <c:pt idx="44">
                  <c:v>326</c:v>
                </c:pt>
                <c:pt idx="45">
                  <c:v>327</c:v>
                </c:pt>
                <c:pt idx="46">
                  <c:v>328</c:v>
                </c:pt>
              </c:numCache>
            </c:numRef>
          </c:xVal>
          <c:yVal>
            <c:numRef>
              <c:f>Hoja1!$C$2:$C$48</c:f>
              <c:numCache>
                <c:formatCode>0.00</c:formatCode>
                <c:ptCount val="47"/>
                <c:pt idx="0">
                  <c:v>3.8776000580969221</c:v>
                </c:pt>
                <c:pt idx="1">
                  <c:v>3.6258967809341498</c:v>
                </c:pt>
                <c:pt idx="2">
                  <c:v>3.3913658235505197</c:v>
                </c:pt>
                <c:pt idx="3">
                  <c:v>3.28</c:v>
                </c:pt>
                <c:pt idx="4">
                  <c:v>3.1723077975463139</c:v>
                </c:pt>
                <c:pt idx="5">
                  <c:v>2.9672403847309443</c:v>
                </c:pt>
                <c:pt idx="6">
                  <c:v>2.7748647505208894</c:v>
                </c:pt>
                <c:pt idx="7">
                  <c:v>2.5940380062529065</c:v>
                </c:pt>
                <c:pt idx="8">
                  <c:v>2.4237504864796335</c:v>
                </c:pt>
                <c:pt idx="9">
                  <c:v>2.2631068868407658</c:v>
                </c:pt>
                <c:pt idx="10">
                  <c:v>2.1113105183537018</c:v>
                </c:pt>
                <c:pt idx="11">
                  <c:v>1.9676500935079106</c:v>
                </c:pt>
                <c:pt idx="12">
                  <c:v>1.8314885816124422</c:v>
                </c:pt>
                <c:pt idx="13">
                  <c:v>1.702253764967919</c:v>
                </c:pt>
                <c:pt idx="14">
                  <c:v>1.5794302005443828</c:v>
                </c:pt>
                <c:pt idx="15">
                  <c:v>1.46255234903013</c:v>
                </c:pt>
                <c:pt idx="16">
                  <c:v>1.3511986781380791</c:v>
                </c:pt>
                <c:pt idx="17">
                  <c:v>1.2449865827229796</c:v>
                </c:pt>
                <c:pt idx="18">
                  <c:v>1.143567992685973</c:v>
                </c:pt>
                <c:pt idx="19">
                  <c:v>1.0466255624210952</c:v>
                </c:pt>
                <c:pt idx="20">
                  <c:v>0.9538693539100711</c:v>
                </c:pt>
                <c:pt idx="21">
                  <c:v>0.86503394043280046</c:v>
                </c:pt>
                <c:pt idx="22">
                  <c:v>0.7798758699536581</c:v>
                </c:pt>
                <c:pt idx="23">
                  <c:v>0.69817143712955554</c:v>
                </c:pt>
                <c:pt idx="24">
                  <c:v>0.61971472100322123</c:v>
                </c:pt>
                <c:pt idx="25">
                  <c:v>0.54431585213894751</c:v>
                </c:pt>
                <c:pt idx="26">
                  <c:v>0.47179947850029835</c:v>
                </c:pt>
                <c:pt idx="27">
                  <c:v>0.40200340397591905</c:v>
                </c:pt>
                <c:pt idx="28">
                  <c:v>0.33477737730293988</c:v>
                </c:pt>
                <c:pt idx="29">
                  <c:v>0.2699820123554586</c:v>
                </c:pt>
                <c:pt idx="30">
                  <c:v>0.20748782346932826</c:v>
                </c:pt>
                <c:pt idx="31">
                  <c:v>0.14717436175361165</c:v>
                </c:pt>
                <c:pt idx="32">
                  <c:v>8.8929440266505733E-2</c:v>
                </c:pt>
                <c:pt idx="33">
                  <c:v>6.0549709967828047E-2</c:v>
                </c:pt>
                <c:pt idx="34">
                  <c:v>5.4931568671494624E-2</c:v>
                </c:pt>
                <c:pt idx="35">
                  <c:v>4.9332467081324882E-2</c:v>
                </c:pt>
                <c:pt idx="36">
                  <c:v>4.3752308573588916E-2</c:v>
                </c:pt>
                <c:pt idx="37">
                  <c:v>3.8190997177252495E-2</c:v>
                </c:pt>
                <c:pt idx="38">
                  <c:v>3.2648437568478794E-2</c:v>
                </c:pt>
                <c:pt idx="39">
                  <c:v>2.7124535065179423E-2</c:v>
                </c:pt>
                <c:pt idx="40">
                  <c:v>2.1619195621623177E-2</c:v>
                </c:pt>
                <c:pt idx="41">
                  <c:v>1.6132325823101645E-2</c:v>
                </c:pt>
                <c:pt idx="42">
                  <c:v>1.0663832880641433E-2</c:v>
                </c:pt>
                <c:pt idx="43">
                  <c:v>5.2136246257763474E-3</c:v>
                </c:pt>
                <c:pt idx="44">
                  <c:v>-2.1839049463201476E-4</c:v>
                </c:pt>
                <c:pt idx="45">
                  <c:v>-5.6323034235203906E-3</c:v>
                </c:pt>
                <c:pt idx="46">
                  <c:v>-1.1028204498698457E-2</c:v>
                </c:pt>
              </c:numCache>
            </c:numRef>
          </c:yVal>
          <c:smooth val="0"/>
          <c:extLst>
            <c:ext xmlns:c16="http://schemas.microsoft.com/office/drawing/2014/chart" uri="{C3380CC4-5D6E-409C-BE32-E72D297353CC}">
              <c16:uniqueId val="{00000000-30FA-4081-9354-91A9FB98EED2}"/>
            </c:ext>
          </c:extLst>
        </c:ser>
        <c:dLbls>
          <c:showLegendKey val="0"/>
          <c:showVal val="0"/>
          <c:showCatName val="0"/>
          <c:showSerName val="0"/>
          <c:showPercent val="0"/>
          <c:showBubbleSize val="0"/>
        </c:dLbls>
        <c:axId val="344641056"/>
        <c:axId val="344642304"/>
      </c:scatterChart>
      <c:valAx>
        <c:axId val="3446410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344642304"/>
        <c:crosses val="max"/>
        <c:crossBetween val="midCat"/>
      </c:valAx>
      <c:valAx>
        <c:axId val="344642304"/>
        <c:scaling>
          <c:orientation val="maxMin"/>
          <c:max val="4"/>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34464105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354879357525531"/>
          <c:y val="0.10612244897959183"/>
          <c:w val="0.55914095921740425"/>
          <c:h val="0.61224489795918369"/>
        </c:manualLayout>
      </c:layout>
      <c:scatterChart>
        <c:scatterStyle val="smoothMarker"/>
        <c:varyColors val="0"/>
        <c:ser>
          <c:idx val="0"/>
          <c:order val="0"/>
          <c:spPr>
            <a:ln w="12700">
              <a:solidFill>
                <a:srgbClr val="000080"/>
              </a:solidFill>
              <a:prstDash val="solid"/>
            </a:ln>
          </c:spPr>
          <c:marker>
            <c:symbol val="none"/>
          </c:marker>
          <c:xVal>
            <c:numRef>
              <c:f>CaCzoWoCo2!$C$12:$C$30</c:f>
              <c:numCache>
                <c:formatCode>0.00_ ;\-0.00\ </c:formatCode>
                <c:ptCount val="19"/>
                <c:pt idx="0">
                  <c:v>1</c:v>
                </c:pt>
                <c:pt idx="1">
                  <c:v>0.9</c:v>
                </c:pt>
                <c:pt idx="2" formatCode="General">
                  <c:v>0.8</c:v>
                </c:pt>
                <c:pt idx="3">
                  <c:v>0.7</c:v>
                </c:pt>
                <c:pt idx="4">
                  <c:v>0.6</c:v>
                </c:pt>
                <c:pt idx="5" formatCode="General">
                  <c:v>0.5</c:v>
                </c:pt>
                <c:pt idx="6">
                  <c:v>0.4</c:v>
                </c:pt>
                <c:pt idx="7">
                  <c:v>0.3</c:v>
                </c:pt>
                <c:pt idx="8" formatCode="General">
                  <c:v>0.2</c:v>
                </c:pt>
                <c:pt idx="9">
                  <c:v>0.1</c:v>
                </c:pt>
                <c:pt idx="10">
                  <c:v>0.09</c:v>
                </c:pt>
                <c:pt idx="11">
                  <c:v>0.08</c:v>
                </c:pt>
                <c:pt idx="12" formatCode="General">
                  <c:v>7.0000000000000007E-2</c:v>
                </c:pt>
                <c:pt idx="13">
                  <c:v>0.06</c:v>
                </c:pt>
                <c:pt idx="14" formatCode="General">
                  <c:v>0.05</c:v>
                </c:pt>
                <c:pt idx="15">
                  <c:v>0.04</c:v>
                </c:pt>
                <c:pt idx="16" formatCode="General">
                  <c:v>0.03</c:v>
                </c:pt>
                <c:pt idx="17">
                  <c:v>0.02</c:v>
                </c:pt>
                <c:pt idx="18" formatCode="General">
                  <c:v>0.01</c:v>
                </c:pt>
              </c:numCache>
            </c:numRef>
          </c:xVal>
          <c:yVal>
            <c:numRef>
              <c:f>CaCzoWoCo2!$D$12:$D$30</c:f>
              <c:numCache>
                <c:formatCode>0</c:formatCode>
                <c:ptCount val="19"/>
                <c:pt idx="0">
                  <c:v>555.62391250310748</c:v>
                </c:pt>
                <c:pt idx="1">
                  <c:v>552.6155711116395</c:v>
                </c:pt>
                <c:pt idx="2">
                  <c:v>549.29086377120075</c:v>
                </c:pt>
                <c:pt idx="3">
                  <c:v>545.56967959516965</c:v>
                </c:pt>
                <c:pt idx="4">
                  <c:v>541.33609887405066</c:v>
                </c:pt>
                <c:pt idx="5">
                  <c:v>536.41287721079334</c:v>
                </c:pt>
                <c:pt idx="6">
                  <c:v>530.50786838954707</c:v>
                </c:pt>
                <c:pt idx="7">
                  <c:v>523.08415193117833</c:v>
                </c:pt>
                <c:pt idx="8">
                  <c:v>512.96696823837408</c:v>
                </c:pt>
                <c:pt idx="9">
                  <c:v>496.54889946927926</c:v>
                </c:pt>
                <c:pt idx="10">
                  <c:v>494.14487220004202</c:v>
                </c:pt>
                <c:pt idx="11">
                  <c:v>491.4848067719663</c:v>
                </c:pt>
                <c:pt idx="12">
                  <c:v>488.50350222441784</c:v>
                </c:pt>
                <c:pt idx="13">
                  <c:v>485.10650330854202</c:v>
                </c:pt>
                <c:pt idx="14">
                  <c:v>481.14919337862528</c:v>
                </c:pt>
                <c:pt idx="15">
                  <c:v>476.39283566123129</c:v>
                </c:pt>
                <c:pt idx="16">
                  <c:v>470.39784474982889</c:v>
                </c:pt>
                <c:pt idx="17">
                  <c:v>462.20010668693698</c:v>
                </c:pt>
                <c:pt idx="18">
                  <c:v>448.82857413690948</c:v>
                </c:pt>
              </c:numCache>
            </c:numRef>
          </c:yVal>
          <c:smooth val="1"/>
          <c:extLst>
            <c:ext xmlns:c16="http://schemas.microsoft.com/office/drawing/2014/chart" uri="{C3380CC4-5D6E-409C-BE32-E72D297353CC}">
              <c16:uniqueId val="{00000000-A721-4C07-B650-68C3955C7393}"/>
            </c:ext>
          </c:extLst>
        </c:ser>
        <c:dLbls>
          <c:showLegendKey val="0"/>
          <c:showVal val="0"/>
          <c:showCatName val="0"/>
          <c:showSerName val="0"/>
          <c:showPercent val="0"/>
          <c:showBubbleSize val="0"/>
        </c:dLbls>
        <c:axId val="160830112"/>
        <c:axId val="1"/>
      </c:scatterChart>
      <c:valAx>
        <c:axId val="160830112"/>
        <c:scaling>
          <c:orientation val="minMax"/>
          <c:max val="1"/>
        </c:scaling>
        <c:delete val="0"/>
        <c:axPos val="b"/>
        <c:title>
          <c:tx>
            <c:rich>
              <a:bodyPr/>
              <a:lstStyle/>
              <a:p>
                <a:pPr>
                  <a:defRPr sz="1100" b="0" i="0" u="none" strike="noStrike" baseline="0">
                    <a:solidFill>
                      <a:srgbClr val="000000"/>
                    </a:solidFill>
                    <a:latin typeface="Calibri"/>
                    <a:ea typeface="Calibri"/>
                    <a:cs typeface="Calibri"/>
                  </a:defRPr>
                </a:pPr>
                <a:r>
                  <a:rPr lang="es-MX" sz="975" b="1" i="0" u="none" strike="noStrike" baseline="0">
                    <a:solidFill>
                      <a:srgbClr val="000000"/>
                    </a:solidFill>
                    <a:latin typeface="Arial"/>
                    <a:cs typeface="Arial"/>
                  </a:rPr>
                  <a:t>X</a:t>
                </a:r>
                <a:r>
                  <a:rPr lang="es-MX" sz="975" b="1" i="0" u="none" strike="noStrike" baseline="-25000">
                    <a:solidFill>
                      <a:srgbClr val="000000"/>
                    </a:solidFill>
                    <a:latin typeface="Arial"/>
                    <a:cs typeface="Arial"/>
                  </a:rPr>
                  <a:t>CO2</a:t>
                </a:r>
              </a:p>
            </c:rich>
          </c:tx>
          <c:layout>
            <c:manualLayout>
              <c:xMode val="edge"/>
              <c:yMode val="edge"/>
              <c:x val="0.43225892527428023"/>
              <c:y val="0.84489785171837839"/>
            </c:manualLayout>
          </c:layout>
          <c:overlay val="0"/>
          <c:spPr>
            <a:noFill/>
            <a:ln w="25400">
              <a:noFill/>
            </a:ln>
          </c:spPr>
        </c:title>
        <c:numFmt formatCode="0.00_ ;\-0.00\ " sourceLinked="1"/>
        <c:majorTickMark val="out"/>
        <c:minorTickMark val="none"/>
        <c:tickLblPos val="nextTo"/>
        <c:spPr>
          <a:ln w="3175">
            <a:solidFill>
              <a:srgbClr val="000000"/>
            </a:solidFill>
            <a:prstDash val="solid"/>
          </a:ln>
        </c:spPr>
        <c:txPr>
          <a:bodyPr rot="0" vert="horz"/>
          <a:lstStyle/>
          <a:p>
            <a:pPr>
              <a:defRPr sz="975" b="0" i="0" u="none" strike="noStrike" baseline="0">
                <a:solidFill>
                  <a:srgbClr val="000000"/>
                </a:solidFill>
                <a:latin typeface="Arial"/>
                <a:ea typeface="Arial"/>
                <a:cs typeface="Arial"/>
              </a:defRPr>
            </a:pPr>
            <a:endParaRPr lang="es-MX"/>
          </a:p>
        </c:txPr>
        <c:crossAx val="1"/>
        <c:crosses val="autoZero"/>
        <c:crossBetween val="midCat"/>
      </c:valAx>
      <c:valAx>
        <c:axId val="1"/>
        <c:scaling>
          <c:orientation val="minMax"/>
          <c:max val="580"/>
          <c:min val="420"/>
        </c:scaling>
        <c:delete val="0"/>
        <c:axPos val="l"/>
        <c:title>
          <c:tx>
            <c:rich>
              <a:bodyPr/>
              <a:lstStyle/>
              <a:p>
                <a:pPr>
                  <a:defRPr sz="975" b="0" i="0" u="none" strike="noStrike" baseline="0">
                    <a:solidFill>
                      <a:srgbClr val="000000"/>
                    </a:solidFill>
                    <a:latin typeface="Arial"/>
                    <a:ea typeface="Arial"/>
                    <a:cs typeface="Arial"/>
                  </a:defRPr>
                </a:pPr>
                <a:r>
                  <a:rPr lang="es-MX"/>
                  <a:t>Temperatura</a:t>
                </a:r>
              </a:p>
            </c:rich>
          </c:tx>
          <c:layout>
            <c:manualLayout>
              <c:xMode val="edge"/>
              <c:yMode val="edge"/>
              <c:x val="3.4408535544252127E-2"/>
              <c:y val="0.23673454611277039"/>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975" b="0" i="0" u="none" strike="noStrike" baseline="0">
                <a:solidFill>
                  <a:srgbClr val="000000"/>
                </a:solidFill>
                <a:latin typeface="Arial"/>
                <a:ea typeface="Arial"/>
                <a:cs typeface="Arial"/>
              </a:defRPr>
            </a:pPr>
            <a:endParaRPr lang="es-MX"/>
          </a:p>
        </c:txPr>
        <c:crossAx val="160830112"/>
        <c:crosses val="autoZero"/>
        <c:crossBetween val="midCat"/>
      </c:valAx>
      <c:spPr>
        <a:solidFill>
          <a:srgbClr val="FFFFFF"/>
        </a:solid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975" b="0" i="0" u="none" strike="noStrike" baseline="0">
          <a:solidFill>
            <a:srgbClr val="000000"/>
          </a:solidFill>
          <a:latin typeface="Arial"/>
          <a:ea typeface="Arial"/>
          <a:cs typeface="Arial"/>
        </a:defRPr>
      </a:pPr>
      <a:endParaRPr lang="es-MX"/>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5" Type="http://schemas.openxmlformats.org/officeDocument/2006/relationships/image" Target="../media/image25.wmf"/><Relationship Id="rId4"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emf"/><Relationship Id="rId4"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emf"/><Relationship Id="rId4" Type="http://schemas.openxmlformats.org/officeDocument/2006/relationships/image" Target="../media/image3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45.wmf"/><Relationship Id="rId7" Type="http://schemas.openxmlformats.org/officeDocument/2006/relationships/image" Target="../media/image48.wmf"/><Relationship Id="rId2" Type="http://schemas.openxmlformats.org/officeDocument/2006/relationships/image" Target="../media/image44.wmf"/><Relationship Id="rId1" Type="http://schemas.openxmlformats.org/officeDocument/2006/relationships/image" Target="../media/image43.wmf"/><Relationship Id="rId6" Type="http://schemas.openxmlformats.org/officeDocument/2006/relationships/image" Target="../media/image21.wmf"/><Relationship Id="rId5" Type="http://schemas.openxmlformats.org/officeDocument/2006/relationships/image" Target="../media/image47.wmf"/><Relationship Id="rId4" Type="http://schemas.openxmlformats.org/officeDocument/2006/relationships/image" Target="../media/image4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 Id="rId4" Type="http://schemas.openxmlformats.org/officeDocument/2006/relationships/image" Target="../media/image55.w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63.wmf"/><Relationship Id="rId3" Type="http://schemas.openxmlformats.org/officeDocument/2006/relationships/image" Target="../media/image58.wmf"/><Relationship Id="rId7" Type="http://schemas.openxmlformats.org/officeDocument/2006/relationships/image" Target="../media/image62.wmf"/><Relationship Id="rId2" Type="http://schemas.openxmlformats.org/officeDocument/2006/relationships/image" Target="../media/image57.wmf"/><Relationship Id="rId1" Type="http://schemas.openxmlformats.org/officeDocument/2006/relationships/image" Target="../media/image56.wmf"/><Relationship Id="rId6" Type="http://schemas.openxmlformats.org/officeDocument/2006/relationships/image" Target="../media/image61.wmf"/><Relationship Id="rId5" Type="http://schemas.openxmlformats.org/officeDocument/2006/relationships/image" Target="../media/image60.wmf"/><Relationship Id="rId4" Type="http://schemas.openxmlformats.org/officeDocument/2006/relationships/image" Target="../media/image59.wmf"/><Relationship Id="rId9" Type="http://schemas.openxmlformats.org/officeDocument/2006/relationships/image" Target="../media/image64.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emf"/><Relationship Id="rId1" Type="http://schemas.openxmlformats.org/officeDocument/2006/relationships/image" Target="../media/image65.wmf"/><Relationship Id="rId5" Type="http://schemas.openxmlformats.org/officeDocument/2006/relationships/image" Target="../media/image69.emf"/><Relationship Id="rId4" Type="http://schemas.openxmlformats.org/officeDocument/2006/relationships/image" Target="../media/image68.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emf"/><Relationship Id="rId1" Type="http://schemas.openxmlformats.org/officeDocument/2006/relationships/image" Target="../media/image72.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emf"/><Relationship Id="rId1" Type="http://schemas.openxmlformats.org/officeDocument/2006/relationships/image" Target="../media/image76.emf"/><Relationship Id="rId4" Type="http://schemas.openxmlformats.org/officeDocument/2006/relationships/image" Target="../media/image79.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wmf"/><Relationship Id="rId1" Type="http://schemas.openxmlformats.org/officeDocument/2006/relationships/image" Target="../media/image80.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emf"/><Relationship Id="rId1" Type="http://schemas.openxmlformats.org/officeDocument/2006/relationships/image" Target="../media/image83.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 Id="rId4" Type="http://schemas.openxmlformats.org/officeDocument/2006/relationships/image" Target="../media/image90.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image" Target="../media/image91.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94.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95.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98.wmf"/><Relationship Id="rId2" Type="http://schemas.openxmlformats.org/officeDocument/2006/relationships/image" Target="../media/image97.emf"/><Relationship Id="rId1" Type="http://schemas.openxmlformats.org/officeDocument/2006/relationships/image" Target="../media/image96.wmf"/><Relationship Id="rId4" Type="http://schemas.openxmlformats.org/officeDocument/2006/relationships/image" Target="../media/image99.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101.emf"/><Relationship Id="rId1" Type="http://schemas.openxmlformats.org/officeDocument/2006/relationships/image" Target="../media/image100.wmf"/><Relationship Id="rId4" Type="http://schemas.openxmlformats.org/officeDocument/2006/relationships/image" Target="../media/image103.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image" Target="../media/image105.emf"/><Relationship Id="rId1" Type="http://schemas.openxmlformats.org/officeDocument/2006/relationships/image" Target="../media/image104.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11.wmf"/><Relationship Id="rId2" Type="http://schemas.openxmlformats.org/officeDocument/2006/relationships/image" Target="../media/image110.wmf"/><Relationship Id="rId1" Type="http://schemas.openxmlformats.org/officeDocument/2006/relationships/image" Target="../media/image109.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14.wmf"/><Relationship Id="rId2" Type="http://schemas.openxmlformats.org/officeDocument/2006/relationships/image" Target="../media/image113.wmf"/><Relationship Id="rId1" Type="http://schemas.openxmlformats.org/officeDocument/2006/relationships/image" Target="../media/image112.wmf"/><Relationship Id="rId4" Type="http://schemas.openxmlformats.org/officeDocument/2006/relationships/image" Target="../media/image115.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20.wmf"/><Relationship Id="rId2" Type="http://schemas.openxmlformats.org/officeDocument/2006/relationships/image" Target="../media/image119.emf"/><Relationship Id="rId1" Type="http://schemas.openxmlformats.org/officeDocument/2006/relationships/image" Target="../media/image118.e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23.wmf"/><Relationship Id="rId2" Type="http://schemas.openxmlformats.org/officeDocument/2006/relationships/image" Target="../media/image122.emf"/><Relationship Id="rId1" Type="http://schemas.openxmlformats.org/officeDocument/2006/relationships/image" Target="../media/image121.e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image" Target="../media/image125.wmf"/><Relationship Id="rId1" Type="http://schemas.openxmlformats.org/officeDocument/2006/relationships/image" Target="../media/image124.wmf"/><Relationship Id="rId6" Type="http://schemas.openxmlformats.org/officeDocument/2006/relationships/image" Target="../media/image129.wmf"/><Relationship Id="rId5" Type="http://schemas.openxmlformats.org/officeDocument/2006/relationships/image" Target="../media/image128.wmf"/><Relationship Id="rId4" Type="http://schemas.openxmlformats.org/officeDocument/2006/relationships/image" Target="../media/image127.wmf"/></Relationships>
</file>

<file path=ppt/drawings/_rels/vmlDrawing39.vml.rels><?xml version="1.0" encoding="UTF-8" standalone="yes"?>
<Relationships xmlns="http://schemas.openxmlformats.org/package/2006/relationships"><Relationship Id="rId8" Type="http://schemas.openxmlformats.org/officeDocument/2006/relationships/image" Target="../media/image136.wmf"/><Relationship Id="rId3" Type="http://schemas.openxmlformats.org/officeDocument/2006/relationships/image" Target="../media/image132.wmf"/><Relationship Id="rId7" Type="http://schemas.openxmlformats.org/officeDocument/2006/relationships/image" Target="../media/image135.wmf"/><Relationship Id="rId2" Type="http://schemas.openxmlformats.org/officeDocument/2006/relationships/image" Target="../media/image131.wmf"/><Relationship Id="rId1" Type="http://schemas.openxmlformats.org/officeDocument/2006/relationships/image" Target="../media/image130.wmf"/><Relationship Id="rId6" Type="http://schemas.openxmlformats.org/officeDocument/2006/relationships/image" Target="../media/image134.wmf"/><Relationship Id="rId5" Type="http://schemas.openxmlformats.org/officeDocument/2006/relationships/image" Target="../media/image133.wmf"/><Relationship Id="rId10" Type="http://schemas.openxmlformats.org/officeDocument/2006/relationships/image" Target="../media/image126.wmf"/><Relationship Id="rId4" Type="http://schemas.openxmlformats.org/officeDocument/2006/relationships/image" Target="../media/image128.wmf"/><Relationship Id="rId9" Type="http://schemas.openxmlformats.org/officeDocument/2006/relationships/image" Target="../media/image137.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40.wmf"/><Relationship Id="rId2" Type="http://schemas.openxmlformats.org/officeDocument/2006/relationships/image" Target="../media/image139.wmf"/><Relationship Id="rId1" Type="http://schemas.openxmlformats.org/officeDocument/2006/relationships/image" Target="../media/image138.wmf"/><Relationship Id="rId4" Type="http://schemas.openxmlformats.org/officeDocument/2006/relationships/image" Target="../media/image128.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43.wmf"/><Relationship Id="rId2" Type="http://schemas.openxmlformats.org/officeDocument/2006/relationships/image" Target="../media/image142.wmf"/><Relationship Id="rId1" Type="http://schemas.openxmlformats.org/officeDocument/2006/relationships/image" Target="../media/image141.wmf"/><Relationship Id="rId4" Type="http://schemas.openxmlformats.org/officeDocument/2006/relationships/image" Target="../media/image144.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45.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47.wmf"/><Relationship Id="rId1" Type="http://schemas.openxmlformats.org/officeDocument/2006/relationships/image" Target="../media/image146.w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36.wmf"/><Relationship Id="rId2" Type="http://schemas.openxmlformats.org/officeDocument/2006/relationships/image" Target="../media/image134.wmf"/><Relationship Id="rId1" Type="http://schemas.openxmlformats.org/officeDocument/2006/relationships/image" Target="../media/image148.w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150.wmf"/><Relationship Id="rId1" Type="http://schemas.openxmlformats.org/officeDocument/2006/relationships/image" Target="../media/image149.wmf"/></Relationships>
</file>

<file path=ppt/drawings/_rels/vmlDrawing46.vml.rels><?xml version="1.0" encoding="UTF-8" standalone="yes"?>
<Relationships xmlns="http://schemas.openxmlformats.org/package/2006/relationships"><Relationship Id="rId8" Type="http://schemas.openxmlformats.org/officeDocument/2006/relationships/image" Target="../media/image100.wmf"/><Relationship Id="rId3" Type="http://schemas.openxmlformats.org/officeDocument/2006/relationships/image" Target="../media/image153.wmf"/><Relationship Id="rId7" Type="http://schemas.openxmlformats.org/officeDocument/2006/relationships/image" Target="../media/image157.wmf"/><Relationship Id="rId2" Type="http://schemas.openxmlformats.org/officeDocument/2006/relationships/image" Target="../media/image152.wmf"/><Relationship Id="rId1" Type="http://schemas.openxmlformats.org/officeDocument/2006/relationships/image" Target="../media/image151.wmf"/><Relationship Id="rId6" Type="http://schemas.openxmlformats.org/officeDocument/2006/relationships/image" Target="../media/image156.wmf"/><Relationship Id="rId5" Type="http://schemas.openxmlformats.org/officeDocument/2006/relationships/image" Target="../media/image155.wmf"/><Relationship Id="rId4" Type="http://schemas.openxmlformats.org/officeDocument/2006/relationships/image" Target="../media/image154.wmf"/><Relationship Id="rId9" Type="http://schemas.openxmlformats.org/officeDocument/2006/relationships/image" Target="../media/image158.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61.wmf"/><Relationship Id="rId2" Type="http://schemas.openxmlformats.org/officeDocument/2006/relationships/image" Target="../media/image160.wmf"/><Relationship Id="rId1" Type="http://schemas.openxmlformats.org/officeDocument/2006/relationships/image" Target="../media/image159.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64.wmf"/><Relationship Id="rId2" Type="http://schemas.openxmlformats.org/officeDocument/2006/relationships/image" Target="../media/image163.wmf"/><Relationship Id="rId1" Type="http://schemas.openxmlformats.org/officeDocument/2006/relationships/image" Target="../media/image162.wmf"/><Relationship Id="rId4" Type="http://schemas.openxmlformats.org/officeDocument/2006/relationships/image" Target="../media/image165.w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168.wmf"/><Relationship Id="rId2" Type="http://schemas.openxmlformats.org/officeDocument/2006/relationships/image" Target="../media/image167.wmf"/><Relationship Id="rId1" Type="http://schemas.openxmlformats.org/officeDocument/2006/relationships/image" Target="../media/image166.wmf"/><Relationship Id="rId6" Type="http://schemas.openxmlformats.org/officeDocument/2006/relationships/image" Target="../media/image171.wmf"/><Relationship Id="rId5" Type="http://schemas.openxmlformats.org/officeDocument/2006/relationships/image" Target="../media/image170.wmf"/><Relationship Id="rId4" Type="http://schemas.openxmlformats.org/officeDocument/2006/relationships/image" Target="../media/image169.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174.wmf"/><Relationship Id="rId2" Type="http://schemas.openxmlformats.org/officeDocument/2006/relationships/image" Target="../media/image173.wmf"/><Relationship Id="rId1" Type="http://schemas.openxmlformats.org/officeDocument/2006/relationships/image" Target="../media/image172.wmf"/><Relationship Id="rId6" Type="http://schemas.openxmlformats.org/officeDocument/2006/relationships/image" Target="../media/image176.wmf"/><Relationship Id="rId5" Type="http://schemas.openxmlformats.org/officeDocument/2006/relationships/image" Target="../media/image169.wmf"/><Relationship Id="rId4" Type="http://schemas.openxmlformats.org/officeDocument/2006/relationships/image" Target="../media/image175.wmf"/></Relationships>
</file>

<file path=ppt/drawings/_rels/vmlDrawing51.vml.rels><?xml version="1.0" encoding="UTF-8" standalone="yes"?>
<Relationships xmlns="http://schemas.openxmlformats.org/package/2006/relationships"><Relationship Id="rId8" Type="http://schemas.openxmlformats.org/officeDocument/2006/relationships/image" Target="../media/image184.wmf"/><Relationship Id="rId3" Type="http://schemas.openxmlformats.org/officeDocument/2006/relationships/image" Target="../media/image179.wmf"/><Relationship Id="rId7" Type="http://schemas.openxmlformats.org/officeDocument/2006/relationships/image" Target="../media/image183.wmf"/><Relationship Id="rId2" Type="http://schemas.openxmlformats.org/officeDocument/2006/relationships/image" Target="../media/image178.wmf"/><Relationship Id="rId1" Type="http://schemas.openxmlformats.org/officeDocument/2006/relationships/image" Target="../media/image177.wmf"/><Relationship Id="rId6" Type="http://schemas.openxmlformats.org/officeDocument/2006/relationships/image" Target="../media/image182.wmf"/><Relationship Id="rId5" Type="http://schemas.openxmlformats.org/officeDocument/2006/relationships/image" Target="../media/image181.wmf"/><Relationship Id="rId4" Type="http://schemas.openxmlformats.org/officeDocument/2006/relationships/image" Target="../media/image180.wmf"/></Relationships>
</file>

<file path=ppt/drawings/_rels/vmlDrawing52.vml.rels><?xml version="1.0" encoding="UTF-8" standalone="yes"?>
<Relationships xmlns="http://schemas.openxmlformats.org/package/2006/relationships"><Relationship Id="rId8" Type="http://schemas.openxmlformats.org/officeDocument/2006/relationships/image" Target="../media/image192.wmf"/><Relationship Id="rId3" Type="http://schemas.openxmlformats.org/officeDocument/2006/relationships/image" Target="../media/image187.wmf"/><Relationship Id="rId7" Type="http://schemas.openxmlformats.org/officeDocument/2006/relationships/image" Target="../media/image191.wmf"/><Relationship Id="rId2" Type="http://schemas.openxmlformats.org/officeDocument/2006/relationships/image" Target="../media/image186.wmf"/><Relationship Id="rId1" Type="http://schemas.openxmlformats.org/officeDocument/2006/relationships/image" Target="../media/image185.wmf"/><Relationship Id="rId6" Type="http://schemas.openxmlformats.org/officeDocument/2006/relationships/image" Target="../media/image190.wmf"/><Relationship Id="rId5" Type="http://schemas.openxmlformats.org/officeDocument/2006/relationships/image" Target="../media/image189.wmf"/><Relationship Id="rId4" Type="http://schemas.openxmlformats.org/officeDocument/2006/relationships/image" Target="../media/image188.wmf"/><Relationship Id="rId9" Type="http://schemas.openxmlformats.org/officeDocument/2006/relationships/image" Target="../media/image193.wmf"/></Relationships>
</file>

<file path=ppt/drawings/_rels/vmlDrawing53.vml.rels><?xml version="1.0" encoding="UTF-8" standalone="yes"?>
<Relationships xmlns="http://schemas.openxmlformats.org/package/2006/relationships"><Relationship Id="rId2" Type="http://schemas.openxmlformats.org/officeDocument/2006/relationships/image" Target="../media/image195.wmf"/><Relationship Id="rId1" Type="http://schemas.openxmlformats.org/officeDocument/2006/relationships/image" Target="../media/image194.w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198.wmf"/><Relationship Id="rId2" Type="http://schemas.openxmlformats.org/officeDocument/2006/relationships/image" Target="../media/image197.wmf"/><Relationship Id="rId1" Type="http://schemas.openxmlformats.org/officeDocument/2006/relationships/image" Target="../media/image196.wmf"/><Relationship Id="rId6" Type="http://schemas.openxmlformats.org/officeDocument/2006/relationships/image" Target="../media/image201.wmf"/><Relationship Id="rId5" Type="http://schemas.openxmlformats.org/officeDocument/2006/relationships/image" Target="../media/image200.wmf"/><Relationship Id="rId4" Type="http://schemas.openxmlformats.org/officeDocument/2006/relationships/image" Target="../media/image199.wmf"/></Relationships>
</file>

<file path=ppt/drawings/_rels/vmlDrawing55.vml.rels><?xml version="1.0" encoding="UTF-8" standalone="yes"?>
<Relationships xmlns="http://schemas.openxmlformats.org/package/2006/relationships"><Relationship Id="rId3" Type="http://schemas.openxmlformats.org/officeDocument/2006/relationships/image" Target="../media/image198.wmf"/><Relationship Id="rId2" Type="http://schemas.openxmlformats.org/officeDocument/2006/relationships/image" Target="../media/image197.wmf"/><Relationship Id="rId1" Type="http://schemas.openxmlformats.org/officeDocument/2006/relationships/image" Target="../media/image196.wmf"/><Relationship Id="rId6" Type="http://schemas.openxmlformats.org/officeDocument/2006/relationships/image" Target="../media/image201.wmf"/><Relationship Id="rId5" Type="http://schemas.openxmlformats.org/officeDocument/2006/relationships/image" Target="../media/image200.wmf"/><Relationship Id="rId4" Type="http://schemas.openxmlformats.org/officeDocument/2006/relationships/image" Target="../media/image199.w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203.wmf"/><Relationship Id="rId2" Type="http://schemas.openxmlformats.org/officeDocument/2006/relationships/image" Target="../media/image172.wmf"/><Relationship Id="rId1" Type="http://schemas.openxmlformats.org/officeDocument/2006/relationships/image" Target="../media/image202.w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206.wmf"/><Relationship Id="rId2" Type="http://schemas.openxmlformats.org/officeDocument/2006/relationships/image" Target="../media/image205.wmf"/><Relationship Id="rId1" Type="http://schemas.openxmlformats.org/officeDocument/2006/relationships/image" Target="../media/image204.wmf"/><Relationship Id="rId5" Type="http://schemas.openxmlformats.org/officeDocument/2006/relationships/image" Target="../media/image208.wmf"/><Relationship Id="rId4" Type="http://schemas.openxmlformats.org/officeDocument/2006/relationships/image" Target="../media/image207.wmf"/></Relationships>
</file>

<file path=ppt/drawings/_rels/vmlDrawing58.vml.rels><?xml version="1.0" encoding="UTF-8" standalone="yes"?>
<Relationships xmlns="http://schemas.openxmlformats.org/package/2006/relationships"><Relationship Id="rId3" Type="http://schemas.openxmlformats.org/officeDocument/2006/relationships/image" Target="../media/image211.wmf"/><Relationship Id="rId2" Type="http://schemas.openxmlformats.org/officeDocument/2006/relationships/image" Target="../media/image210.wmf"/><Relationship Id="rId1" Type="http://schemas.openxmlformats.org/officeDocument/2006/relationships/image" Target="../media/image209.wmf"/><Relationship Id="rId5" Type="http://schemas.openxmlformats.org/officeDocument/2006/relationships/image" Target="../media/image213.wmf"/><Relationship Id="rId4" Type="http://schemas.openxmlformats.org/officeDocument/2006/relationships/image" Target="../media/image212.wmf"/></Relationships>
</file>

<file path=ppt/drawings/_rels/vmlDrawing59.vml.rels><?xml version="1.0" encoding="UTF-8" standalone="yes"?>
<Relationships xmlns="http://schemas.openxmlformats.org/package/2006/relationships"><Relationship Id="rId2" Type="http://schemas.openxmlformats.org/officeDocument/2006/relationships/image" Target="../media/image210.wmf"/><Relationship Id="rId1" Type="http://schemas.openxmlformats.org/officeDocument/2006/relationships/image" Target="../media/image214.wmf"/></Relationships>
</file>

<file path=ppt/drawings/_rels/vmlDrawing60.vml.rels><?xml version="1.0" encoding="UTF-8" standalone="yes"?>
<Relationships xmlns="http://schemas.openxmlformats.org/package/2006/relationships"><Relationship Id="rId3" Type="http://schemas.openxmlformats.org/officeDocument/2006/relationships/image" Target="../media/image217.wmf"/><Relationship Id="rId2" Type="http://schemas.openxmlformats.org/officeDocument/2006/relationships/image" Target="../media/image216.wmf"/><Relationship Id="rId1" Type="http://schemas.openxmlformats.org/officeDocument/2006/relationships/image" Target="../media/image215.wmf"/></Relationships>
</file>

<file path=ppt/drawings/_rels/vmlDrawing61.vml.rels><?xml version="1.0" encoding="UTF-8" standalone="yes"?>
<Relationships xmlns="http://schemas.openxmlformats.org/package/2006/relationships"><Relationship Id="rId3" Type="http://schemas.openxmlformats.org/officeDocument/2006/relationships/image" Target="../media/image220.wmf"/><Relationship Id="rId2" Type="http://schemas.openxmlformats.org/officeDocument/2006/relationships/image" Target="../media/image219.wmf"/><Relationship Id="rId1" Type="http://schemas.openxmlformats.org/officeDocument/2006/relationships/image" Target="../media/image218.wmf"/></Relationships>
</file>

<file path=ppt/drawings/_rels/vmlDrawing62.vml.rels><?xml version="1.0" encoding="UTF-8" standalone="yes"?>
<Relationships xmlns="http://schemas.openxmlformats.org/package/2006/relationships"><Relationship Id="rId3" Type="http://schemas.openxmlformats.org/officeDocument/2006/relationships/image" Target="../media/image223.wmf"/><Relationship Id="rId2" Type="http://schemas.openxmlformats.org/officeDocument/2006/relationships/image" Target="../media/image222.wmf"/><Relationship Id="rId1" Type="http://schemas.openxmlformats.org/officeDocument/2006/relationships/image" Target="../media/image221.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224.w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227.wmf"/><Relationship Id="rId2" Type="http://schemas.openxmlformats.org/officeDocument/2006/relationships/image" Target="../media/image226.wmf"/><Relationship Id="rId1" Type="http://schemas.openxmlformats.org/officeDocument/2006/relationships/image" Target="../media/image225.wmf"/><Relationship Id="rId4" Type="http://schemas.openxmlformats.org/officeDocument/2006/relationships/image" Target="../media/image228.wmf"/></Relationships>
</file>

<file path=ppt/drawings/_rels/vmlDrawing65.vml.rels><?xml version="1.0" encoding="UTF-8" standalone="yes"?>
<Relationships xmlns="http://schemas.openxmlformats.org/package/2006/relationships"><Relationship Id="rId2" Type="http://schemas.openxmlformats.org/officeDocument/2006/relationships/image" Target="../media/image230.wmf"/><Relationship Id="rId1" Type="http://schemas.openxmlformats.org/officeDocument/2006/relationships/image" Target="../media/image229.wmf"/></Relationships>
</file>

<file path=ppt/drawings/_rels/vmlDrawing66.vml.rels><?xml version="1.0" encoding="UTF-8" standalone="yes"?>
<Relationships xmlns="http://schemas.openxmlformats.org/package/2006/relationships"><Relationship Id="rId2" Type="http://schemas.openxmlformats.org/officeDocument/2006/relationships/image" Target="../media/image232.wmf"/><Relationship Id="rId1" Type="http://schemas.openxmlformats.org/officeDocument/2006/relationships/image" Target="../media/image231.w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233.w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235.w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236.wmf"/></Relationships>
</file>

<file path=ppt/drawings/_rels/vmlDrawing70.vml.rels><?xml version="1.0" encoding="UTF-8" standalone="yes"?>
<Relationships xmlns="http://schemas.openxmlformats.org/package/2006/relationships"><Relationship Id="rId2" Type="http://schemas.openxmlformats.org/officeDocument/2006/relationships/image" Target="../media/image238.wmf"/><Relationship Id="rId1" Type="http://schemas.openxmlformats.org/officeDocument/2006/relationships/image" Target="../media/image237.wmf"/></Relationships>
</file>

<file path=ppt/drawings/_rels/vmlDrawing71.vml.rels><?xml version="1.0" encoding="UTF-8" standalone="yes"?>
<Relationships xmlns="http://schemas.openxmlformats.org/package/2006/relationships"><Relationship Id="rId2" Type="http://schemas.openxmlformats.org/officeDocument/2006/relationships/image" Target="../media/image240.wmf"/><Relationship Id="rId1" Type="http://schemas.openxmlformats.org/officeDocument/2006/relationships/image" Target="../media/image239.w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241.wmf"/></Relationships>
</file>

<file path=ppt/drawings/_rels/vmlDrawing73.vml.rels><?xml version="1.0" encoding="UTF-8" standalone="yes"?>
<Relationships xmlns="http://schemas.openxmlformats.org/package/2006/relationships"><Relationship Id="rId3" Type="http://schemas.openxmlformats.org/officeDocument/2006/relationships/image" Target="../media/image243.wmf"/><Relationship Id="rId2" Type="http://schemas.openxmlformats.org/officeDocument/2006/relationships/image" Target="../media/image240.wmf"/><Relationship Id="rId1" Type="http://schemas.openxmlformats.org/officeDocument/2006/relationships/image" Target="../media/image242.wmf"/></Relationships>
</file>

<file path=ppt/drawings/_rels/vmlDrawing74.vml.rels><?xml version="1.0" encoding="UTF-8" standalone="yes"?>
<Relationships xmlns="http://schemas.openxmlformats.org/package/2006/relationships"><Relationship Id="rId3" Type="http://schemas.openxmlformats.org/officeDocument/2006/relationships/image" Target="../media/image245.wmf"/><Relationship Id="rId2" Type="http://schemas.openxmlformats.org/officeDocument/2006/relationships/image" Target="../media/image240.wmf"/><Relationship Id="rId1" Type="http://schemas.openxmlformats.org/officeDocument/2006/relationships/image" Target="../media/image244.wmf"/></Relationships>
</file>

<file path=ppt/drawings/_rels/vmlDrawing75.vml.rels><?xml version="1.0" encoding="UTF-8" standalone="yes"?>
<Relationships xmlns="http://schemas.openxmlformats.org/package/2006/relationships"><Relationship Id="rId3" Type="http://schemas.openxmlformats.org/officeDocument/2006/relationships/image" Target="../media/image249.wmf"/><Relationship Id="rId7" Type="http://schemas.openxmlformats.org/officeDocument/2006/relationships/image" Target="../media/image253.wmf"/><Relationship Id="rId2" Type="http://schemas.openxmlformats.org/officeDocument/2006/relationships/image" Target="../media/image248.wmf"/><Relationship Id="rId1" Type="http://schemas.openxmlformats.org/officeDocument/2006/relationships/image" Target="../media/image247.wmf"/><Relationship Id="rId6" Type="http://schemas.openxmlformats.org/officeDocument/2006/relationships/image" Target="../media/image252.wmf"/><Relationship Id="rId5" Type="http://schemas.openxmlformats.org/officeDocument/2006/relationships/image" Target="../media/image251.wmf"/><Relationship Id="rId4" Type="http://schemas.openxmlformats.org/officeDocument/2006/relationships/image" Target="../media/image250.wmf"/></Relationships>
</file>

<file path=ppt/drawings/_rels/vmlDrawing76.vml.rels><?xml version="1.0" encoding="UTF-8" standalone="yes"?>
<Relationships xmlns="http://schemas.openxmlformats.org/package/2006/relationships"><Relationship Id="rId2" Type="http://schemas.openxmlformats.org/officeDocument/2006/relationships/image" Target="../media/image258.wmf"/><Relationship Id="rId1" Type="http://schemas.openxmlformats.org/officeDocument/2006/relationships/image" Target="../media/image257.w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258.wmf"/></Relationships>
</file>

<file path=ppt/drawings/_rels/vmlDrawing78.vml.rels><?xml version="1.0" encoding="UTF-8" standalone="yes"?>
<Relationships xmlns="http://schemas.openxmlformats.org/package/2006/relationships"><Relationship Id="rId3" Type="http://schemas.openxmlformats.org/officeDocument/2006/relationships/image" Target="../media/image261.wmf"/><Relationship Id="rId2" Type="http://schemas.openxmlformats.org/officeDocument/2006/relationships/image" Target="../media/image260.wmf"/><Relationship Id="rId1" Type="http://schemas.openxmlformats.org/officeDocument/2006/relationships/image" Target="../media/image259.emf"/><Relationship Id="rId5" Type="http://schemas.openxmlformats.org/officeDocument/2006/relationships/image" Target="../media/image263.wmf"/><Relationship Id="rId4" Type="http://schemas.openxmlformats.org/officeDocument/2006/relationships/image" Target="../media/image262.png"/></Relationships>
</file>

<file path=ppt/drawings/_rels/vmlDrawing79.vml.rels><?xml version="1.0" encoding="UTF-8" standalone="yes"?>
<Relationships xmlns="http://schemas.openxmlformats.org/package/2006/relationships"><Relationship Id="rId2" Type="http://schemas.openxmlformats.org/officeDocument/2006/relationships/image" Target="../media/image269.wmf"/><Relationship Id="rId1" Type="http://schemas.openxmlformats.org/officeDocument/2006/relationships/image" Target="../media/image268.wmf"/></Relationships>
</file>

<file path=ppt/drawings/_rels/vmlDrawing80.vml.rels><?xml version="1.0" encoding="UTF-8" standalone="yes"?>
<Relationships xmlns="http://schemas.openxmlformats.org/package/2006/relationships"><Relationship Id="rId2" Type="http://schemas.openxmlformats.org/officeDocument/2006/relationships/image" Target="../media/image271.wmf"/><Relationship Id="rId1" Type="http://schemas.openxmlformats.org/officeDocument/2006/relationships/image" Target="../media/image270.w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272.wmf"/></Relationships>
</file>

<file path=ppt/drawings/drawing1.xml><?xml version="1.0" encoding="utf-8"?>
<c:userShapes xmlns:c="http://schemas.openxmlformats.org/drawingml/2006/chart">
  <cdr:relSizeAnchor xmlns:cdr="http://schemas.openxmlformats.org/drawingml/2006/chartDrawing">
    <cdr:from>
      <cdr:x>0.90526</cdr:x>
      <cdr:y>0.18919</cdr:y>
    </cdr:from>
    <cdr:to>
      <cdr:x>0.90526</cdr:x>
      <cdr:y>0.95946</cdr:y>
    </cdr:to>
    <cdr:cxnSp macro="">
      <cdr:nvCxnSpPr>
        <cdr:cNvPr id="3" name="Conector recto de flecha 2">
          <a:extLst xmlns:a="http://schemas.openxmlformats.org/drawingml/2006/main">
            <a:ext uri="{FF2B5EF4-FFF2-40B4-BE49-F238E27FC236}">
              <a16:creationId xmlns:a16="http://schemas.microsoft.com/office/drawing/2014/main" id="{611AE1CA-F7A6-4259-9B52-D026218E3A33}"/>
            </a:ext>
          </a:extLst>
        </cdr:cNvPr>
        <cdr:cNvCxnSpPr/>
      </cdr:nvCxnSpPr>
      <cdr:spPr>
        <a:xfrm xmlns:a="http://schemas.openxmlformats.org/drawingml/2006/main">
          <a:off x="6192688" y="1008112"/>
          <a:ext cx="0" cy="4104456"/>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D7DF45-F380-439F-BB47-74584DEB7AF1}" type="datetimeFigureOut">
              <a:rPr lang="es-MX" smtClean="0"/>
              <a:pPr/>
              <a:t>20/10/2022</a:t>
            </a:fld>
            <a:endParaRPr lang="es-MX"/>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225504-D665-4890-BE22-B465E09A44D5}" type="slidenum">
              <a:rPr lang="es-MX" smtClean="0"/>
              <a:pPr/>
              <a:t>‹Nº›</a:t>
            </a:fld>
            <a:endParaRPr lang="es-MX"/>
          </a:p>
        </p:txBody>
      </p:sp>
    </p:spTree>
    <p:extLst>
      <p:ext uri="{BB962C8B-B14F-4D97-AF65-F5344CB8AC3E}">
        <p14:creationId xmlns:p14="http://schemas.microsoft.com/office/powerpoint/2010/main" val="100925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3824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E8CE1B8-78A0-4964-BE09-D3DC5F84025C}" type="datetime1">
              <a:rPr lang="es-ES" altLang="es-MX" smtClean="0"/>
              <a:pPr eaLnBrk="1" hangingPunct="1">
                <a:spcBef>
                  <a:spcPct val="0"/>
                </a:spcBef>
              </a:pPr>
              <a:t>20/10/2022</a:t>
            </a:fld>
            <a:endParaRPr lang="es-ES" altLang="es-MX"/>
          </a:p>
        </p:txBody>
      </p:sp>
      <p:sp>
        <p:nvSpPr>
          <p:cNvPr id="13824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382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8E0CFDC-8CA5-4395-A3D4-4DA3D59E6EC8}" type="slidenum">
              <a:rPr lang="es-ES" altLang="es-MX" smtClean="0"/>
              <a:pPr eaLnBrk="1" hangingPunct="1">
                <a:spcBef>
                  <a:spcPct val="0"/>
                </a:spcBef>
              </a:pPr>
              <a:t>1</a:t>
            </a:fld>
            <a:endParaRPr lang="es-ES" altLang="es-MX"/>
          </a:p>
        </p:txBody>
      </p:sp>
      <p:sp>
        <p:nvSpPr>
          <p:cNvPr id="138246" name="Rectangle 2"/>
          <p:cNvSpPr>
            <a:spLocks noGrp="1" noRot="1" noChangeAspect="1" noChangeArrowheads="1" noTextEdit="1"/>
          </p:cNvSpPr>
          <p:nvPr>
            <p:ph type="sldImg"/>
          </p:nvPr>
        </p:nvSpPr>
        <p:spPr>
          <a:xfrm>
            <a:off x="381000" y="685800"/>
            <a:ext cx="6096000" cy="3429000"/>
          </a:xfrm>
          <a:ln/>
        </p:spPr>
      </p:sp>
      <p:sp>
        <p:nvSpPr>
          <p:cNvPr id="1382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4157922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3926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AB14DD8-55BB-4EA6-9DC7-990EACDC351F}" type="datetime1">
              <a:rPr lang="es-ES" altLang="es-MX" smtClean="0"/>
              <a:pPr eaLnBrk="1" hangingPunct="1">
                <a:spcBef>
                  <a:spcPct val="0"/>
                </a:spcBef>
              </a:pPr>
              <a:t>20/10/2022</a:t>
            </a:fld>
            <a:endParaRPr lang="es-ES" altLang="es-MX"/>
          </a:p>
        </p:txBody>
      </p:sp>
      <p:sp>
        <p:nvSpPr>
          <p:cNvPr id="13926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392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FA14B50-F30D-436D-A52B-C1651E4F1612}" type="slidenum">
              <a:rPr lang="es-ES" altLang="es-MX" smtClean="0"/>
              <a:pPr eaLnBrk="1" hangingPunct="1">
                <a:spcBef>
                  <a:spcPct val="0"/>
                </a:spcBef>
              </a:pPr>
              <a:t>2</a:t>
            </a:fld>
            <a:endParaRPr lang="es-ES" altLang="es-MX"/>
          </a:p>
        </p:txBody>
      </p:sp>
      <p:sp>
        <p:nvSpPr>
          <p:cNvPr id="139270" name="Rectangle 2"/>
          <p:cNvSpPr>
            <a:spLocks noGrp="1" noRot="1" noChangeAspect="1" noChangeArrowheads="1" noTextEdit="1"/>
          </p:cNvSpPr>
          <p:nvPr>
            <p:ph type="sldImg"/>
          </p:nvPr>
        </p:nvSpPr>
        <p:spPr>
          <a:xfrm>
            <a:off x="381000" y="685800"/>
            <a:ext cx="6096000" cy="3429000"/>
          </a:xfrm>
          <a:ln/>
        </p:spPr>
      </p:sp>
      <p:sp>
        <p:nvSpPr>
          <p:cNvPr id="1392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2056262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4029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4A6DC95-E60D-4B21-A4D2-08816D145384}" type="datetime1">
              <a:rPr lang="es-ES" altLang="es-MX" smtClean="0"/>
              <a:pPr eaLnBrk="1" hangingPunct="1">
                <a:spcBef>
                  <a:spcPct val="0"/>
                </a:spcBef>
              </a:pPr>
              <a:t>20/10/2022</a:t>
            </a:fld>
            <a:endParaRPr lang="es-ES" altLang="es-MX"/>
          </a:p>
        </p:txBody>
      </p:sp>
      <p:sp>
        <p:nvSpPr>
          <p:cNvPr id="14029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402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3F07867-C945-4BD5-8258-2AA0A3D5A163}" type="slidenum">
              <a:rPr lang="es-ES" altLang="es-MX" smtClean="0"/>
              <a:pPr eaLnBrk="1" hangingPunct="1">
                <a:spcBef>
                  <a:spcPct val="0"/>
                </a:spcBef>
              </a:pPr>
              <a:t>3</a:t>
            </a:fld>
            <a:endParaRPr lang="es-ES" altLang="es-MX"/>
          </a:p>
        </p:txBody>
      </p:sp>
      <p:sp>
        <p:nvSpPr>
          <p:cNvPr id="140294" name="Rectangle 2"/>
          <p:cNvSpPr>
            <a:spLocks noGrp="1" noRot="1" noChangeAspect="1" noChangeArrowheads="1" noTextEdit="1"/>
          </p:cNvSpPr>
          <p:nvPr>
            <p:ph type="sldImg"/>
          </p:nvPr>
        </p:nvSpPr>
        <p:spPr>
          <a:xfrm>
            <a:off x="381000" y="685800"/>
            <a:ext cx="6096000" cy="3429000"/>
          </a:xfrm>
          <a:ln/>
        </p:spPr>
      </p:sp>
      <p:sp>
        <p:nvSpPr>
          <p:cNvPr id="1402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2981603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3824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E8CE1B8-78A0-4964-BE09-D3DC5F84025C}" type="datetime1">
              <a:rPr lang="es-ES" altLang="es-MX" smtClean="0"/>
              <a:pPr eaLnBrk="1" hangingPunct="1">
                <a:spcBef>
                  <a:spcPct val="0"/>
                </a:spcBef>
              </a:pPr>
              <a:t>20/10/2022</a:t>
            </a:fld>
            <a:endParaRPr lang="es-ES" altLang="es-MX"/>
          </a:p>
        </p:txBody>
      </p:sp>
      <p:sp>
        <p:nvSpPr>
          <p:cNvPr id="13824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382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8E0CFDC-8CA5-4395-A3D4-4DA3D59E6EC8}" type="slidenum">
              <a:rPr lang="es-ES" altLang="es-MX" smtClean="0"/>
              <a:pPr eaLnBrk="1" hangingPunct="1">
                <a:spcBef>
                  <a:spcPct val="0"/>
                </a:spcBef>
              </a:pPr>
              <a:t>4</a:t>
            </a:fld>
            <a:endParaRPr lang="es-ES" altLang="es-MX"/>
          </a:p>
        </p:txBody>
      </p:sp>
      <p:sp>
        <p:nvSpPr>
          <p:cNvPr id="138246" name="Rectangle 2"/>
          <p:cNvSpPr>
            <a:spLocks noGrp="1" noRot="1" noChangeAspect="1" noChangeArrowheads="1" noTextEdit="1"/>
          </p:cNvSpPr>
          <p:nvPr>
            <p:ph type="sldImg"/>
          </p:nvPr>
        </p:nvSpPr>
        <p:spPr>
          <a:xfrm>
            <a:off x="381000" y="685800"/>
            <a:ext cx="6096000" cy="3429000"/>
          </a:xfrm>
          <a:ln/>
        </p:spPr>
      </p:sp>
      <p:sp>
        <p:nvSpPr>
          <p:cNvPr id="1382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2266206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4131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3717CEB-CFA4-475E-AF59-3BE4CB5A6DB1}" type="datetime1">
              <a:rPr lang="es-ES" altLang="es-MX" smtClean="0"/>
              <a:pPr eaLnBrk="1" hangingPunct="1">
                <a:spcBef>
                  <a:spcPct val="0"/>
                </a:spcBef>
              </a:pPr>
              <a:t>20/10/2022</a:t>
            </a:fld>
            <a:endParaRPr lang="es-ES" altLang="es-MX"/>
          </a:p>
        </p:txBody>
      </p:sp>
      <p:sp>
        <p:nvSpPr>
          <p:cNvPr id="14131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413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56F2955-4277-40C1-B47F-0D65EAEB350B}" type="slidenum">
              <a:rPr lang="es-ES" altLang="es-MX" smtClean="0"/>
              <a:pPr eaLnBrk="1" hangingPunct="1">
                <a:spcBef>
                  <a:spcPct val="0"/>
                </a:spcBef>
              </a:pPr>
              <a:t>5</a:t>
            </a:fld>
            <a:endParaRPr lang="es-ES" altLang="es-MX"/>
          </a:p>
        </p:txBody>
      </p:sp>
      <p:sp>
        <p:nvSpPr>
          <p:cNvPr id="141318" name="Rectangle 2"/>
          <p:cNvSpPr>
            <a:spLocks noGrp="1" noRot="1" noChangeAspect="1" noChangeArrowheads="1" noTextEdit="1"/>
          </p:cNvSpPr>
          <p:nvPr>
            <p:ph type="sldImg"/>
          </p:nvPr>
        </p:nvSpPr>
        <p:spPr>
          <a:xfrm>
            <a:off x="381000" y="685800"/>
            <a:ext cx="6096000" cy="3429000"/>
          </a:xfrm>
          <a:ln/>
        </p:spPr>
      </p:sp>
      <p:sp>
        <p:nvSpPr>
          <p:cNvPr id="1413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3360261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4233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494C4CA-1DC3-452C-A8CC-6C096E652ECD}" type="datetime1">
              <a:rPr lang="es-ES" altLang="es-MX" smtClean="0"/>
              <a:pPr eaLnBrk="1" hangingPunct="1">
                <a:spcBef>
                  <a:spcPct val="0"/>
                </a:spcBef>
              </a:pPr>
              <a:t>20/10/2022</a:t>
            </a:fld>
            <a:endParaRPr lang="es-ES" altLang="es-MX"/>
          </a:p>
        </p:txBody>
      </p:sp>
      <p:sp>
        <p:nvSpPr>
          <p:cNvPr id="14234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423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992613D-FEAD-4901-AA93-87AEC2321B74}" type="slidenum">
              <a:rPr lang="es-ES" altLang="es-MX" smtClean="0"/>
              <a:pPr eaLnBrk="1" hangingPunct="1">
                <a:spcBef>
                  <a:spcPct val="0"/>
                </a:spcBef>
              </a:pPr>
              <a:t>6</a:t>
            </a:fld>
            <a:endParaRPr lang="es-ES" altLang="es-MX"/>
          </a:p>
        </p:txBody>
      </p:sp>
      <p:sp>
        <p:nvSpPr>
          <p:cNvPr id="142342" name="Rectangle 2"/>
          <p:cNvSpPr>
            <a:spLocks noGrp="1" noRot="1" noChangeAspect="1" noChangeArrowheads="1" noTextEdit="1"/>
          </p:cNvSpPr>
          <p:nvPr>
            <p:ph type="sldImg"/>
          </p:nvPr>
        </p:nvSpPr>
        <p:spPr>
          <a:xfrm>
            <a:off x="381000" y="685800"/>
            <a:ext cx="6096000" cy="3429000"/>
          </a:xfrm>
          <a:ln/>
        </p:spPr>
      </p:sp>
      <p:sp>
        <p:nvSpPr>
          <p:cNvPr id="1423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162235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4438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2DA979E-6A6F-4950-A26E-DEE83B21FCB0}" type="datetime1">
              <a:rPr lang="es-ES" altLang="es-MX" smtClean="0"/>
              <a:pPr eaLnBrk="1" hangingPunct="1">
                <a:spcBef>
                  <a:spcPct val="0"/>
                </a:spcBef>
              </a:pPr>
              <a:t>20/10/2022</a:t>
            </a:fld>
            <a:endParaRPr lang="es-ES" altLang="es-MX"/>
          </a:p>
        </p:txBody>
      </p:sp>
      <p:sp>
        <p:nvSpPr>
          <p:cNvPr id="14438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443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F5B24C4-BE4D-44B7-BD91-945900D58FAE}" type="slidenum">
              <a:rPr lang="es-ES" altLang="es-MX" smtClean="0"/>
              <a:pPr eaLnBrk="1" hangingPunct="1">
                <a:spcBef>
                  <a:spcPct val="0"/>
                </a:spcBef>
              </a:pPr>
              <a:t>7</a:t>
            </a:fld>
            <a:endParaRPr lang="es-ES" altLang="es-MX"/>
          </a:p>
        </p:txBody>
      </p:sp>
      <p:sp>
        <p:nvSpPr>
          <p:cNvPr id="144390" name="Rectangle 2"/>
          <p:cNvSpPr>
            <a:spLocks noGrp="1" noRot="1" noChangeAspect="1" noChangeArrowheads="1" noTextEdit="1"/>
          </p:cNvSpPr>
          <p:nvPr>
            <p:ph type="sldImg"/>
          </p:nvPr>
        </p:nvSpPr>
        <p:spPr>
          <a:xfrm>
            <a:off x="381000" y="685800"/>
            <a:ext cx="6096000" cy="3429000"/>
          </a:xfrm>
          <a:ln/>
        </p:spPr>
      </p:sp>
      <p:sp>
        <p:nvSpPr>
          <p:cNvPr id="1443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2509217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6F225504-D665-4890-BE22-B465E09A44D5}" type="slidenum">
              <a:rPr lang="es-MX" smtClean="0"/>
              <a:pPr/>
              <a:t>11</a:t>
            </a:fld>
            <a:endParaRPr lang="es-MX"/>
          </a:p>
        </p:txBody>
      </p:sp>
    </p:spTree>
    <p:extLst>
      <p:ext uri="{BB962C8B-B14F-4D97-AF65-F5344CB8AC3E}">
        <p14:creationId xmlns:p14="http://schemas.microsoft.com/office/powerpoint/2010/main" val="2009400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Tema 8. Segunda Parte</a:t>
            </a:r>
          </a:p>
        </p:txBody>
      </p:sp>
      <p:sp>
        <p:nvSpPr>
          <p:cNvPr id="50179" name="Rectangle 3"/>
          <p:cNvSpPr>
            <a:spLocks noGrp="1" noChangeArrowheads="1"/>
          </p:cNvSpPr>
          <p:nvPr>
            <p:ph type="dt" sz="quarter" idx="1"/>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Parte 2. Ecuaciones de la Difusión. Leyes de Fick</a:t>
            </a:r>
          </a:p>
        </p:txBody>
      </p:sp>
      <p:sp>
        <p:nvSpPr>
          <p:cNvPr id="50180" name="Rectangle 6"/>
          <p:cNvSpPr>
            <a:spLocks noGrp="1" noChangeArrowheads="1"/>
          </p:cNvSpPr>
          <p:nvPr>
            <p:ph type="ftr" sz="quarter" idx="4"/>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Termodinámica de Procesos Minerales.  Prof. Carlos J. Garrido</a:t>
            </a:r>
          </a:p>
        </p:txBody>
      </p:sp>
      <p:sp>
        <p:nvSpPr>
          <p:cNvPr id="50181"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A669AE29-5B60-4BAE-87DA-77E639A52E8B}" type="slidenum">
              <a:rPr lang="es-ES" altLang="es-MX"/>
              <a:pPr>
                <a:spcBef>
                  <a:spcPct val="0"/>
                </a:spcBef>
              </a:pPr>
              <a:t>19</a:t>
            </a:fld>
            <a:endParaRPr lang="es-ES" altLang="es-MX"/>
          </a:p>
        </p:txBody>
      </p:sp>
      <p:sp>
        <p:nvSpPr>
          <p:cNvPr id="50182" name="Rectangle 2"/>
          <p:cNvSpPr>
            <a:spLocks noGrp="1" noRot="1" noChangeAspect="1" noChangeArrowheads="1" noTextEdit="1"/>
          </p:cNvSpPr>
          <p:nvPr>
            <p:ph type="sldImg"/>
          </p:nvPr>
        </p:nvSpPr>
        <p:spPr>
          <a:xfrm>
            <a:off x="381000" y="685800"/>
            <a:ext cx="6096000" cy="3429000"/>
          </a:xfrm>
          <a:ln/>
        </p:spPr>
      </p:sp>
      <p:sp>
        <p:nvSpPr>
          <p:cNvPr id="50183" name="Rectangle 3"/>
          <p:cNvSpPr>
            <a:spLocks noGrp="1" noChangeArrowheads="1"/>
          </p:cNvSpPr>
          <p:nvPr>
            <p:ph type="body" idx="1"/>
          </p:nvPr>
        </p:nvSpPr>
        <p:spPr>
          <a:xfrm>
            <a:off x="914183" y="4343913"/>
            <a:ext cx="5029635" cy="4114361"/>
          </a:xfrm>
          <a:noFill/>
        </p:spPr>
        <p:txBody>
          <a:bodyPr/>
          <a:lstStyle/>
          <a:p>
            <a:pPr eaLnBrk="1" hangingPunct="1"/>
            <a:endParaRPr lang="it-IT" altLang="es-MX"/>
          </a:p>
        </p:txBody>
      </p:sp>
    </p:spTree>
    <p:extLst>
      <p:ext uri="{BB962C8B-B14F-4D97-AF65-F5344CB8AC3E}">
        <p14:creationId xmlns:p14="http://schemas.microsoft.com/office/powerpoint/2010/main" val="861256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Tema 8. Segunda Parte</a:t>
            </a:r>
          </a:p>
        </p:txBody>
      </p:sp>
      <p:sp>
        <p:nvSpPr>
          <p:cNvPr id="52227" name="Rectangle 3"/>
          <p:cNvSpPr>
            <a:spLocks noGrp="1" noChangeArrowheads="1"/>
          </p:cNvSpPr>
          <p:nvPr>
            <p:ph type="dt" sz="quarter" idx="1"/>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Parte 2. Ecuaciones de la Difusión. Leyes de Fick</a:t>
            </a:r>
          </a:p>
        </p:txBody>
      </p:sp>
      <p:sp>
        <p:nvSpPr>
          <p:cNvPr id="52228" name="Rectangle 6"/>
          <p:cNvSpPr>
            <a:spLocks noGrp="1" noChangeArrowheads="1"/>
          </p:cNvSpPr>
          <p:nvPr>
            <p:ph type="ftr" sz="quarter" idx="4"/>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Termodinámica de Procesos Minerales.  Prof. Carlos J. Garrido</a:t>
            </a:r>
          </a:p>
        </p:txBody>
      </p:sp>
      <p:sp>
        <p:nvSpPr>
          <p:cNvPr id="52229"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429ACFF8-049E-4BF7-A5DD-4280DD807F84}" type="slidenum">
              <a:rPr lang="es-ES" altLang="es-MX"/>
              <a:pPr>
                <a:spcBef>
                  <a:spcPct val="0"/>
                </a:spcBef>
              </a:pPr>
              <a:t>20</a:t>
            </a:fld>
            <a:endParaRPr lang="es-ES" altLang="es-MX"/>
          </a:p>
        </p:txBody>
      </p:sp>
      <p:sp>
        <p:nvSpPr>
          <p:cNvPr id="52230" name="Rectangle 2"/>
          <p:cNvSpPr>
            <a:spLocks noGrp="1" noRot="1" noChangeAspect="1" noChangeArrowheads="1" noTextEdit="1"/>
          </p:cNvSpPr>
          <p:nvPr>
            <p:ph type="sldImg"/>
          </p:nvPr>
        </p:nvSpPr>
        <p:spPr>
          <a:xfrm>
            <a:off x="381000" y="685800"/>
            <a:ext cx="6096000" cy="3429000"/>
          </a:xfrm>
          <a:ln/>
        </p:spPr>
      </p:sp>
      <p:sp>
        <p:nvSpPr>
          <p:cNvPr id="52231" name="Rectangle 3"/>
          <p:cNvSpPr>
            <a:spLocks noGrp="1" noChangeArrowheads="1"/>
          </p:cNvSpPr>
          <p:nvPr>
            <p:ph type="body" idx="1"/>
          </p:nvPr>
        </p:nvSpPr>
        <p:spPr>
          <a:xfrm>
            <a:off x="914183" y="4343913"/>
            <a:ext cx="5029635" cy="4114361"/>
          </a:xfrm>
          <a:noFill/>
        </p:spPr>
        <p:txBody>
          <a:bodyPr/>
          <a:lstStyle/>
          <a:p>
            <a:pPr eaLnBrk="1" hangingPunct="1"/>
            <a:endParaRPr lang="it-IT" altLang="es-MX"/>
          </a:p>
        </p:txBody>
      </p:sp>
    </p:spTree>
    <p:extLst>
      <p:ext uri="{BB962C8B-B14F-4D97-AF65-F5344CB8AC3E}">
        <p14:creationId xmlns:p14="http://schemas.microsoft.com/office/powerpoint/2010/main" val="3409849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a:noFill/>
        </p:spPr>
        <p:txBody>
          <a:bodyPr/>
          <a:lstStyle>
            <a:lvl1pPr>
              <a:defRPr sz="1500" b="1" i="1">
                <a:solidFill>
                  <a:schemeClr val="tx1"/>
                </a:solidFill>
                <a:latin typeface="Arial" panose="020B0604020202020204" pitchFamily="34" charset="0"/>
              </a:defRPr>
            </a:lvl1pPr>
            <a:lvl2pPr marL="742950" indent="-285750">
              <a:defRPr sz="1500" b="1" i="1">
                <a:solidFill>
                  <a:schemeClr val="tx1"/>
                </a:solidFill>
                <a:latin typeface="Arial" panose="020B0604020202020204" pitchFamily="34" charset="0"/>
              </a:defRPr>
            </a:lvl2pPr>
            <a:lvl3pPr marL="1143000" indent="-228600">
              <a:defRPr sz="1500" b="1" i="1">
                <a:solidFill>
                  <a:schemeClr val="tx1"/>
                </a:solidFill>
                <a:latin typeface="Arial" panose="020B0604020202020204" pitchFamily="34" charset="0"/>
              </a:defRPr>
            </a:lvl3pPr>
            <a:lvl4pPr marL="1600200" indent="-228600">
              <a:defRPr sz="1500" b="1" i="1">
                <a:solidFill>
                  <a:schemeClr val="tx1"/>
                </a:solidFill>
                <a:latin typeface="Arial" panose="020B0604020202020204" pitchFamily="34" charset="0"/>
              </a:defRPr>
            </a:lvl4pPr>
            <a:lvl5pPr marL="2057400" indent="-228600">
              <a:defRPr sz="1500" b="1" i="1">
                <a:solidFill>
                  <a:schemeClr val="tx1"/>
                </a:solidFill>
                <a:latin typeface="Arial" panose="020B0604020202020204" pitchFamily="34" charset="0"/>
              </a:defRPr>
            </a:lvl5pPr>
            <a:lvl6pPr marL="2514600" indent="-228600" eaLnBrk="0" fontAlgn="base" hangingPunct="0">
              <a:spcBef>
                <a:spcPct val="0"/>
              </a:spcBef>
              <a:spcAft>
                <a:spcPct val="0"/>
              </a:spcAft>
              <a:defRPr sz="1500" b="1" i="1">
                <a:solidFill>
                  <a:schemeClr val="tx1"/>
                </a:solidFill>
                <a:latin typeface="Arial" panose="020B0604020202020204" pitchFamily="34" charset="0"/>
              </a:defRPr>
            </a:lvl6pPr>
            <a:lvl7pPr marL="2971800" indent="-228600" eaLnBrk="0" fontAlgn="base" hangingPunct="0">
              <a:spcBef>
                <a:spcPct val="0"/>
              </a:spcBef>
              <a:spcAft>
                <a:spcPct val="0"/>
              </a:spcAft>
              <a:defRPr sz="1500" b="1" i="1">
                <a:solidFill>
                  <a:schemeClr val="tx1"/>
                </a:solidFill>
                <a:latin typeface="Arial" panose="020B0604020202020204" pitchFamily="34" charset="0"/>
              </a:defRPr>
            </a:lvl7pPr>
            <a:lvl8pPr marL="3429000" indent="-228600" eaLnBrk="0" fontAlgn="base" hangingPunct="0">
              <a:spcBef>
                <a:spcPct val="0"/>
              </a:spcBef>
              <a:spcAft>
                <a:spcPct val="0"/>
              </a:spcAft>
              <a:defRPr sz="1500" b="1" i="1">
                <a:solidFill>
                  <a:schemeClr val="tx1"/>
                </a:solidFill>
                <a:latin typeface="Arial" panose="020B0604020202020204" pitchFamily="34" charset="0"/>
              </a:defRPr>
            </a:lvl8pPr>
            <a:lvl9pPr marL="3886200" indent="-228600" eaLnBrk="0" fontAlgn="base" hangingPunct="0">
              <a:spcBef>
                <a:spcPct val="0"/>
              </a:spcBef>
              <a:spcAft>
                <a:spcPct val="0"/>
              </a:spcAft>
              <a:defRPr sz="1500" b="1" i="1">
                <a:solidFill>
                  <a:schemeClr val="tx1"/>
                </a:solidFill>
                <a:latin typeface="Arial" panose="020B0604020202020204" pitchFamily="34" charset="0"/>
              </a:defRPr>
            </a:lvl9pPr>
          </a:lstStyle>
          <a:p>
            <a:r>
              <a:rPr lang="es-ES" altLang="es-MX" sz="1200" b="0" i="0"/>
              <a:t>Tema 8. Segunda Parte</a:t>
            </a:r>
          </a:p>
        </p:txBody>
      </p:sp>
      <p:sp>
        <p:nvSpPr>
          <p:cNvPr id="106499" name="Rectangle 3"/>
          <p:cNvSpPr>
            <a:spLocks noGrp="1" noChangeArrowheads="1"/>
          </p:cNvSpPr>
          <p:nvPr>
            <p:ph type="dt" sz="quarter" idx="1"/>
          </p:nvPr>
        </p:nvSpPr>
        <p:spPr>
          <a:noFill/>
        </p:spPr>
        <p:txBody>
          <a:bodyPr/>
          <a:lstStyle>
            <a:lvl1pPr>
              <a:defRPr sz="1500" b="1" i="1">
                <a:solidFill>
                  <a:schemeClr val="tx1"/>
                </a:solidFill>
                <a:latin typeface="Arial" panose="020B0604020202020204" pitchFamily="34" charset="0"/>
              </a:defRPr>
            </a:lvl1pPr>
            <a:lvl2pPr marL="742950" indent="-285750">
              <a:defRPr sz="1500" b="1" i="1">
                <a:solidFill>
                  <a:schemeClr val="tx1"/>
                </a:solidFill>
                <a:latin typeface="Arial" panose="020B0604020202020204" pitchFamily="34" charset="0"/>
              </a:defRPr>
            </a:lvl2pPr>
            <a:lvl3pPr marL="1143000" indent="-228600">
              <a:defRPr sz="1500" b="1" i="1">
                <a:solidFill>
                  <a:schemeClr val="tx1"/>
                </a:solidFill>
                <a:latin typeface="Arial" panose="020B0604020202020204" pitchFamily="34" charset="0"/>
              </a:defRPr>
            </a:lvl3pPr>
            <a:lvl4pPr marL="1600200" indent="-228600">
              <a:defRPr sz="1500" b="1" i="1">
                <a:solidFill>
                  <a:schemeClr val="tx1"/>
                </a:solidFill>
                <a:latin typeface="Arial" panose="020B0604020202020204" pitchFamily="34" charset="0"/>
              </a:defRPr>
            </a:lvl4pPr>
            <a:lvl5pPr marL="2057400" indent="-228600">
              <a:defRPr sz="1500" b="1" i="1">
                <a:solidFill>
                  <a:schemeClr val="tx1"/>
                </a:solidFill>
                <a:latin typeface="Arial" panose="020B0604020202020204" pitchFamily="34" charset="0"/>
              </a:defRPr>
            </a:lvl5pPr>
            <a:lvl6pPr marL="2514600" indent="-228600" eaLnBrk="0" fontAlgn="base" hangingPunct="0">
              <a:spcBef>
                <a:spcPct val="0"/>
              </a:spcBef>
              <a:spcAft>
                <a:spcPct val="0"/>
              </a:spcAft>
              <a:defRPr sz="1500" b="1" i="1">
                <a:solidFill>
                  <a:schemeClr val="tx1"/>
                </a:solidFill>
                <a:latin typeface="Arial" panose="020B0604020202020204" pitchFamily="34" charset="0"/>
              </a:defRPr>
            </a:lvl6pPr>
            <a:lvl7pPr marL="2971800" indent="-228600" eaLnBrk="0" fontAlgn="base" hangingPunct="0">
              <a:spcBef>
                <a:spcPct val="0"/>
              </a:spcBef>
              <a:spcAft>
                <a:spcPct val="0"/>
              </a:spcAft>
              <a:defRPr sz="1500" b="1" i="1">
                <a:solidFill>
                  <a:schemeClr val="tx1"/>
                </a:solidFill>
                <a:latin typeface="Arial" panose="020B0604020202020204" pitchFamily="34" charset="0"/>
              </a:defRPr>
            </a:lvl7pPr>
            <a:lvl8pPr marL="3429000" indent="-228600" eaLnBrk="0" fontAlgn="base" hangingPunct="0">
              <a:spcBef>
                <a:spcPct val="0"/>
              </a:spcBef>
              <a:spcAft>
                <a:spcPct val="0"/>
              </a:spcAft>
              <a:defRPr sz="1500" b="1" i="1">
                <a:solidFill>
                  <a:schemeClr val="tx1"/>
                </a:solidFill>
                <a:latin typeface="Arial" panose="020B0604020202020204" pitchFamily="34" charset="0"/>
              </a:defRPr>
            </a:lvl8pPr>
            <a:lvl9pPr marL="3886200" indent="-228600" eaLnBrk="0" fontAlgn="base" hangingPunct="0">
              <a:spcBef>
                <a:spcPct val="0"/>
              </a:spcBef>
              <a:spcAft>
                <a:spcPct val="0"/>
              </a:spcAft>
              <a:defRPr sz="1500" b="1" i="1">
                <a:solidFill>
                  <a:schemeClr val="tx1"/>
                </a:solidFill>
                <a:latin typeface="Arial" panose="020B0604020202020204" pitchFamily="34" charset="0"/>
              </a:defRPr>
            </a:lvl9pPr>
          </a:lstStyle>
          <a:p>
            <a:r>
              <a:rPr lang="es-ES" altLang="es-MX" sz="1200" b="0" i="0"/>
              <a:t>Parte 2. Ecuaciones de la Difusión. Leyes de Fick</a:t>
            </a:r>
          </a:p>
        </p:txBody>
      </p:sp>
      <p:sp>
        <p:nvSpPr>
          <p:cNvPr id="106500" name="Rectangle 6"/>
          <p:cNvSpPr>
            <a:spLocks noGrp="1" noChangeArrowheads="1"/>
          </p:cNvSpPr>
          <p:nvPr>
            <p:ph type="ftr" sz="quarter" idx="4"/>
          </p:nvPr>
        </p:nvSpPr>
        <p:spPr>
          <a:noFill/>
        </p:spPr>
        <p:txBody>
          <a:bodyPr/>
          <a:lstStyle>
            <a:lvl1pPr>
              <a:defRPr sz="1500" b="1" i="1">
                <a:solidFill>
                  <a:schemeClr val="tx1"/>
                </a:solidFill>
                <a:latin typeface="Arial" panose="020B0604020202020204" pitchFamily="34" charset="0"/>
              </a:defRPr>
            </a:lvl1pPr>
            <a:lvl2pPr marL="742950" indent="-285750">
              <a:defRPr sz="1500" b="1" i="1">
                <a:solidFill>
                  <a:schemeClr val="tx1"/>
                </a:solidFill>
                <a:latin typeface="Arial" panose="020B0604020202020204" pitchFamily="34" charset="0"/>
              </a:defRPr>
            </a:lvl2pPr>
            <a:lvl3pPr marL="1143000" indent="-228600">
              <a:defRPr sz="1500" b="1" i="1">
                <a:solidFill>
                  <a:schemeClr val="tx1"/>
                </a:solidFill>
                <a:latin typeface="Arial" panose="020B0604020202020204" pitchFamily="34" charset="0"/>
              </a:defRPr>
            </a:lvl3pPr>
            <a:lvl4pPr marL="1600200" indent="-228600">
              <a:defRPr sz="1500" b="1" i="1">
                <a:solidFill>
                  <a:schemeClr val="tx1"/>
                </a:solidFill>
                <a:latin typeface="Arial" panose="020B0604020202020204" pitchFamily="34" charset="0"/>
              </a:defRPr>
            </a:lvl4pPr>
            <a:lvl5pPr marL="2057400" indent="-228600">
              <a:defRPr sz="1500" b="1" i="1">
                <a:solidFill>
                  <a:schemeClr val="tx1"/>
                </a:solidFill>
                <a:latin typeface="Arial" panose="020B0604020202020204" pitchFamily="34" charset="0"/>
              </a:defRPr>
            </a:lvl5pPr>
            <a:lvl6pPr marL="2514600" indent="-228600" eaLnBrk="0" fontAlgn="base" hangingPunct="0">
              <a:spcBef>
                <a:spcPct val="0"/>
              </a:spcBef>
              <a:spcAft>
                <a:spcPct val="0"/>
              </a:spcAft>
              <a:defRPr sz="1500" b="1" i="1">
                <a:solidFill>
                  <a:schemeClr val="tx1"/>
                </a:solidFill>
                <a:latin typeface="Arial" panose="020B0604020202020204" pitchFamily="34" charset="0"/>
              </a:defRPr>
            </a:lvl6pPr>
            <a:lvl7pPr marL="2971800" indent="-228600" eaLnBrk="0" fontAlgn="base" hangingPunct="0">
              <a:spcBef>
                <a:spcPct val="0"/>
              </a:spcBef>
              <a:spcAft>
                <a:spcPct val="0"/>
              </a:spcAft>
              <a:defRPr sz="1500" b="1" i="1">
                <a:solidFill>
                  <a:schemeClr val="tx1"/>
                </a:solidFill>
                <a:latin typeface="Arial" panose="020B0604020202020204" pitchFamily="34" charset="0"/>
              </a:defRPr>
            </a:lvl7pPr>
            <a:lvl8pPr marL="3429000" indent="-228600" eaLnBrk="0" fontAlgn="base" hangingPunct="0">
              <a:spcBef>
                <a:spcPct val="0"/>
              </a:spcBef>
              <a:spcAft>
                <a:spcPct val="0"/>
              </a:spcAft>
              <a:defRPr sz="1500" b="1" i="1">
                <a:solidFill>
                  <a:schemeClr val="tx1"/>
                </a:solidFill>
                <a:latin typeface="Arial" panose="020B0604020202020204" pitchFamily="34" charset="0"/>
              </a:defRPr>
            </a:lvl8pPr>
            <a:lvl9pPr marL="3886200" indent="-228600" eaLnBrk="0" fontAlgn="base" hangingPunct="0">
              <a:spcBef>
                <a:spcPct val="0"/>
              </a:spcBef>
              <a:spcAft>
                <a:spcPct val="0"/>
              </a:spcAft>
              <a:defRPr sz="1500" b="1" i="1">
                <a:solidFill>
                  <a:schemeClr val="tx1"/>
                </a:solidFill>
                <a:latin typeface="Arial" panose="020B0604020202020204" pitchFamily="34" charset="0"/>
              </a:defRPr>
            </a:lvl9pPr>
          </a:lstStyle>
          <a:p>
            <a:r>
              <a:rPr lang="es-ES" altLang="es-MX" sz="1200" b="0" i="0"/>
              <a:t>Termodinámica de Procesos Minerales.  Prof. Carlos J. Garrido</a:t>
            </a:r>
          </a:p>
        </p:txBody>
      </p:sp>
      <p:sp>
        <p:nvSpPr>
          <p:cNvPr id="106501" name="Rectangle 7"/>
          <p:cNvSpPr>
            <a:spLocks noGrp="1" noChangeArrowheads="1"/>
          </p:cNvSpPr>
          <p:nvPr>
            <p:ph type="sldNum" sz="quarter" idx="5"/>
          </p:nvPr>
        </p:nvSpPr>
        <p:spPr>
          <a:noFill/>
        </p:spPr>
        <p:txBody>
          <a:bodyPr/>
          <a:lstStyle>
            <a:lvl1pPr>
              <a:defRPr sz="1500" b="1" i="1">
                <a:solidFill>
                  <a:schemeClr val="tx1"/>
                </a:solidFill>
                <a:latin typeface="Arial" panose="020B0604020202020204" pitchFamily="34" charset="0"/>
              </a:defRPr>
            </a:lvl1pPr>
            <a:lvl2pPr marL="742950" indent="-285750">
              <a:defRPr sz="1500" b="1" i="1">
                <a:solidFill>
                  <a:schemeClr val="tx1"/>
                </a:solidFill>
                <a:latin typeface="Arial" panose="020B0604020202020204" pitchFamily="34" charset="0"/>
              </a:defRPr>
            </a:lvl2pPr>
            <a:lvl3pPr marL="1143000" indent="-228600">
              <a:defRPr sz="1500" b="1" i="1">
                <a:solidFill>
                  <a:schemeClr val="tx1"/>
                </a:solidFill>
                <a:latin typeface="Arial" panose="020B0604020202020204" pitchFamily="34" charset="0"/>
              </a:defRPr>
            </a:lvl3pPr>
            <a:lvl4pPr marL="1600200" indent="-228600">
              <a:defRPr sz="1500" b="1" i="1">
                <a:solidFill>
                  <a:schemeClr val="tx1"/>
                </a:solidFill>
                <a:latin typeface="Arial" panose="020B0604020202020204" pitchFamily="34" charset="0"/>
              </a:defRPr>
            </a:lvl4pPr>
            <a:lvl5pPr marL="2057400" indent="-228600">
              <a:defRPr sz="1500" b="1" i="1">
                <a:solidFill>
                  <a:schemeClr val="tx1"/>
                </a:solidFill>
                <a:latin typeface="Arial" panose="020B0604020202020204" pitchFamily="34" charset="0"/>
              </a:defRPr>
            </a:lvl5pPr>
            <a:lvl6pPr marL="2514600" indent="-228600" eaLnBrk="0" fontAlgn="base" hangingPunct="0">
              <a:spcBef>
                <a:spcPct val="0"/>
              </a:spcBef>
              <a:spcAft>
                <a:spcPct val="0"/>
              </a:spcAft>
              <a:defRPr sz="1500" b="1" i="1">
                <a:solidFill>
                  <a:schemeClr val="tx1"/>
                </a:solidFill>
                <a:latin typeface="Arial" panose="020B0604020202020204" pitchFamily="34" charset="0"/>
              </a:defRPr>
            </a:lvl6pPr>
            <a:lvl7pPr marL="2971800" indent="-228600" eaLnBrk="0" fontAlgn="base" hangingPunct="0">
              <a:spcBef>
                <a:spcPct val="0"/>
              </a:spcBef>
              <a:spcAft>
                <a:spcPct val="0"/>
              </a:spcAft>
              <a:defRPr sz="1500" b="1" i="1">
                <a:solidFill>
                  <a:schemeClr val="tx1"/>
                </a:solidFill>
                <a:latin typeface="Arial" panose="020B0604020202020204" pitchFamily="34" charset="0"/>
              </a:defRPr>
            </a:lvl7pPr>
            <a:lvl8pPr marL="3429000" indent="-228600" eaLnBrk="0" fontAlgn="base" hangingPunct="0">
              <a:spcBef>
                <a:spcPct val="0"/>
              </a:spcBef>
              <a:spcAft>
                <a:spcPct val="0"/>
              </a:spcAft>
              <a:defRPr sz="1500" b="1" i="1">
                <a:solidFill>
                  <a:schemeClr val="tx1"/>
                </a:solidFill>
                <a:latin typeface="Arial" panose="020B0604020202020204" pitchFamily="34" charset="0"/>
              </a:defRPr>
            </a:lvl8pPr>
            <a:lvl9pPr marL="3886200" indent="-228600" eaLnBrk="0" fontAlgn="base" hangingPunct="0">
              <a:spcBef>
                <a:spcPct val="0"/>
              </a:spcBef>
              <a:spcAft>
                <a:spcPct val="0"/>
              </a:spcAft>
              <a:defRPr sz="1500" b="1" i="1">
                <a:solidFill>
                  <a:schemeClr val="tx1"/>
                </a:solidFill>
                <a:latin typeface="Arial" panose="020B0604020202020204" pitchFamily="34" charset="0"/>
              </a:defRPr>
            </a:lvl9pPr>
          </a:lstStyle>
          <a:p>
            <a:fld id="{02E31431-C1A1-4940-8F76-964EADEF64DF}" type="slidenum">
              <a:rPr lang="es-ES" altLang="es-MX" sz="1200" b="0" i="0"/>
              <a:pPr/>
              <a:t>24</a:t>
            </a:fld>
            <a:endParaRPr lang="es-ES" altLang="es-MX" sz="1200" b="0" i="0"/>
          </a:p>
        </p:txBody>
      </p:sp>
      <p:sp>
        <p:nvSpPr>
          <p:cNvPr id="106502" name="Rectangle 2"/>
          <p:cNvSpPr>
            <a:spLocks noGrp="1" noRot="1" noChangeAspect="1" noChangeArrowheads="1" noTextEdit="1"/>
          </p:cNvSpPr>
          <p:nvPr>
            <p:ph type="sldImg"/>
          </p:nvPr>
        </p:nvSpPr>
        <p:spPr>
          <a:xfrm>
            <a:off x="381000" y="685800"/>
            <a:ext cx="6096000" cy="3429000"/>
          </a:xfrm>
          <a:ln/>
        </p:spPr>
      </p:sp>
      <p:sp>
        <p:nvSpPr>
          <p:cNvPr id="106503" name="Rectangle 3"/>
          <p:cNvSpPr>
            <a:spLocks noGrp="1" noChangeArrowheads="1"/>
          </p:cNvSpPr>
          <p:nvPr>
            <p:ph type="body" idx="1"/>
          </p:nvPr>
        </p:nvSpPr>
        <p:spPr>
          <a:noFill/>
        </p:spPr>
        <p:txBody>
          <a:bodyPr/>
          <a:lstStyle/>
          <a:p>
            <a:pPr eaLnBrk="1" hangingPunct="1"/>
            <a:r>
              <a:rPr lang="es-ES" altLang="es-MX"/>
              <a:t>Sólo en el caso de gases ideales podemos identificar la presión parcial con la presión que ejercería si estuviera sólo en el recipiente. En el caso de los gases reales, la presión parcial es normalmente inferior debido a las fuerzas de atracción entre moléculas.</a:t>
            </a:r>
          </a:p>
        </p:txBody>
      </p:sp>
    </p:spTree>
    <p:extLst>
      <p:ext uri="{BB962C8B-B14F-4D97-AF65-F5344CB8AC3E}">
        <p14:creationId xmlns:p14="http://schemas.microsoft.com/office/powerpoint/2010/main" val="127275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Tema 8. Segunda Parte</a:t>
            </a:r>
          </a:p>
        </p:txBody>
      </p:sp>
      <p:sp>
        <p:nvSpPr>
          <p:cNvPr id="97283" name="Rectangle 3"/>
          <p:cNvSpPr>
            <a:spLocks noGrp="1" noChangeArrowheads="1"/>
          </p:cNvSpPr>
          <p:nvPr>
            <p:ph type="dt" sz="quarter" idx="1"/>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Parte 2. Ecuaciones de la Difusión. Leyes de Fick</a:t>
            </a:r>
          </a:p>
        </p:txBody>
      </p:sp>
      <p:sp>
        <p:nvSpPr>
          <p:cNvPr id="97284" name="Rectangle 6"/>
          <p:cNvSpPr>
            <a:spLocks noGrp="1" noChangeArrowheads="1"/>
          </p:cNvSpPr>
          <p:nvPr>
            <p:ph type="ftr" sz="quarter" idx="4"/>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Termodinámica de Procesos Minerales.  Prof. Carlos J. Garrido</a:t>
            </a:r>
          </a:p>
        </p:txBody>
      </p:sp>
      <p:sp>
        <p:nvSpPr>
          <p:cNvPr id="97285"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59AFA2DD-7A11-4F70-A1FE-6976160AFF9F}" type="slidenum">
              <a:rPr lang="es-ES" altLang="es-MX"/>
              <a:pPr>
                <a:spcBef>
                  <a:spcPct val="0"/>
                </a:spcBef>
              </a:pPr>
              <a:t>25</a:t>
            </a:fld>
            <a:endParaRPr lang="es-ES" altLang="es-MX"/>
          </a:p>
        </p:txBody>
      </p:sp>
      <p:sp>
        <p:nvSpPr>
          <p:cNvPr id="97286" name="Rectangle 2"/>
          <p:cNvSpPr>
            <a:spLocks noGrp="1" noRot="1" noChangeAspect="1" noChangeArrowheads="1" noTextEdit="1"/>
          </p:cNvSpPr>
          <p:nvPr>
            <p:ph type="sldImg"/>
          </p:nvPr>
        </p:nvSpPr>
        <p:spPr>
          <a:xfrm>
            <a:off x="381000" y="685800"/>
            <a:ext cx="6096000" cy="3429000"/>
          </a:xfrm>
          <a:ln/>
        </p:spPr>
      </p:sp>
      <p:sp>
        <p:nvSpPr>
          <p:cNvPr id="97287" name="Rectangle 3"/>
          <p:cNvSpPr>
            <a:spLocks noGrp="1" noChangeArrowheads="1"/>
          </p:cNvSpPr>
          <p:nvPr>
            <p:ph type="body" idx="1"/>
          </p:nvPr>
        </p:nvSpPr>
        <p:spPr>
          <a:noFill/>
        </p:spPr>
        <p:txBody>
          <a:bodyPr/>
          <a:lstStyle/>
          <a:p>
            <a:pPr eaLnBrk="1" hangingPunct="1"/>
            <a:r>
              <a:rPr lang="es-ES" altLang="es-MX" dirty="0"/>
              <a:t>Sólo en el caso de gases ideales podemos identificar la presión parcial con la presión que ejercería si estuviera sólo en el recipiente. En el caso de los gases reales, la presión parcial es normalmente inferior debido a las fuerzas de atracción entre moléculas.</a:t>
            </a:r>
          </a:p>
        </p:txBody>
      </p:sp>
    </p:spTree>
    <p:extLst>
      <p:ext uri="{BB962C8B-B14F-4D97-AF65-F5344CB8AC3E}">
        <p14:creationId xmlns:p14="http://schemas.microsoft.com/office/powerpoint/2010/main" val="599946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Tema 8. Segunda Parte</a:t>
            </a:r>
          </a:p>
        </p:txBody>
      </p:sp>
      <p:sp>
        <p:nvSpPr>
          <p:cNvPr id="99331" name="Rectangle 3"/>
          <p:cNvSpPr>
            <a:spLocks noGrp="1" noChangeArrowheads="1"/>
          </p:cNvSpPr>
          <p:nvPr>
            <p:ph type="dt" sz="quarter" idx="1"/>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Parte 2. Ecuaciones de la Difusión. Leyes de Fick</a:t>
            </a:r>
          </a:p>
        </p:txBody>
      </p:sp>
      <p:sp>
        <p:nvSpPr>
          <p:cNvPr id="99332" name="Rectangle 6"/>
          <p:cNvSpPr>
            <a:spLocks noGrp="1" noChangeArrowheads="1"/>
          </p:cNvSpPr>
          <p:nvPr>
            <p:ph type="ftr" sz="quarter" idx="4"/>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Termodinámica de Procesos Minerales.  Prof. Carlos J. Garrido</a:t>
            </a:r>
          </a:p>
        </p:txBody>
      </p:sp>
      <p:sp>
        <p:nvSpPr>
          <p:cNvPr id="99333"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6DCC0E70-60B1-49CC-B417-EE86B6A877C1}" type="slidenum">
              <a:rPr lang="es-ES" altLang="es-MX"/>
              <a:pPr>
                <a:spcBef>
                  <a:spcPct val="0"/>
                </a:spcBef>
              </a:pPr>
              <a:t>26</a:t>
            </a:fld>
            <a:endParaRPr lang="es-ES" altLang="es-MX"/>
          </a:p>
        </p:txBody>
      </p:sp>
      <p:sp>
        <p:nvSpPr>
          <p:cNvPr id="99334" name="Rectangle 2"/>
          <p:cNvSpPr>
            <a:spLocks noGrp="1" noRot="1" noChangeAspect="1" noChangeArrowheads="1" noTextEdit="1"/>
          </p:cNvSpPr>
          <p:nvPr>
            <p:ph type="sldImg"/>
          </p:nvPr>
        </p:nvSpPr>
        <p:spPr>
          <a:xfrm>
            <a:off x="381000" y="685800"/>
            <a:ext cx="6096000" cy="3429000"/>
          </a:xfrm>
          <a:ln/>
        </p:spPr>
      </p:sp>
      <p:sp>
        <p:nvSpPr>
          <p:cNvPr id="99335" name="Rectangle 3"/>
          <p:cNvSpPr>
            <a:spLocks noGrp="1" noChangeArrowheads="1"/>
          </p:cNvSpPr>
          <p:nvPr>
            <p:ph type="body" idx="1"/>
          </p:nvPr>
        </p:nvSpPr>
        <p:spPr>
          <a:noFill/>
        </p:spPr>
        <p:txBody>
          <a:bodyPr/>
          <a:lstStyle/>
          <a:p>
            <a:pPr eaLnBrk="1" hangingPunct="1"/>
            <a:r>
              <a:rPr lang="es-ES" altLang="es-MX"/>
              <a:t>Sólo en el caso de gases ideales podemos identificar la presión parcial con la presión que ejercería si estuviera sólo en el recipiente. En el caso de los gases reales, la presión parcial es normalmente inferior debido a las fuerzas de atracción entre moléculas.</a:t>
            </a:r>
          </a:p>
        </p:txBody>
      </p:sp>
    </p:spTree>
    <p:extLst>
      <p:ext uri="{BB962C8B-B14F-4D97-AF65-F5344CB8AC3E}">
        <p14:creationId xmlns:p14="http://schemas.microsoft.com/office/powerpoint/2010/main" val="28664807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Tema 8. Segunda Parte</a:t>
            </a:r>
          </a:p>
        </p:txBody>
      </p:sp>
      <p:sp>
        <p:nvSpPr>
          <p:cNvPr id="101379" name="Rectangle 3"/>
          <p:cNvSpPr>
            <a:spLocks noGrp="1" noChangeArrowheads="1"/>
          </p:cNvSpPr>
          <p:nvPr>
            <p:ph type="dt" sz="quarter" idx="1"/>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Parte 2. Ecuaciones de la Difusión. Leyes de Fick</a:t>
            </a:r>
          </a:p>
        </p:txBody>
      </p:sp>
      <p:sp>
        <p:nvSpPr>
          <p:cNvPr id="101380" name="Rectangle 6"/>
          <p:cNvSpPr>
            <a:spLocks noGrp="1" noChangeArrowheads="1"/>
          </p:cNvSpPr>
          <p:nvPr>
            <p:ph type="ftr" sz="quarter" idx="4"/>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es-ES" altLang="es-MX"/>
              <a:t>Termodinámica de Procesos Minerales.  Prof. Carlos J. Garrido</a:t>
            </a:r>
          </a:p>
        </p:txBody>
      </p:sp>
      <p:sp>
        <p:nvSpPr>
          <p:cNvPr id="101381"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F466BE7F-3774-46F6-9168-05BA51C4C2CB}" type="slidenum">
              <a:rPr lang="es-ES" altLang="es-MX"/>
              <a:pPr>
                <a:spcBef>
                  <a:spcPct val="0"/>
                </a:spcBef>
              </a:pPr>
              <a:t>27</a:t>
            </a:fld>
            <a:endParaRPr lang="es-ES" altLang="es-MX"/>
          </a:p>
        </p:txBody>
      </p:sp>
      <p:sp>
        <p:nvSpPr>
          <p:cNvPr id="101382" name="Rectangle 2"/>
          <p:cNvSpPr>
            <a:spLocks noGrp="1" noRot="1" noChangeAspect="1" noChangeArrowheads="1" noTextEdit="1"/>
          </p:cNvSpPr>
          <p:nvPr>
            <p:ph type="sldImg"/>
          </p:nvPr>
        </p:nvSpPr>
        <p:spPr>
          <a:xfrm>
            <a:off x="381000" y="685800"/>
            <a:ext cx="6096000" cy="3429000"/>
          </a:xfrm>
          <a:ln/>
        </p:spPr>
      </p:sp>
      <p:sp>
        <p:nvSpPr>
          <p:cNvPr id="101383" name="Rectangle 3"/>
          <p:cNvSpPr>
            <a:spLocks noGrp="1" noChangeArrowheads="1"/>
          </p:cNvSpPr>
          <p:nvPr>
            <p:ph type="body" idx="1"/>
          </p:nvPr>
        </p:nvSpPr>
        <p:spPr>
          <a:noFill/>
        </p:spPr>
        <p:txBody>
          <a:bodyPr/>
          <a:lstStyle/>
          <a:p>
            <a:pPr eaLnBrk="1" hangingPunct="1"/>
            <a:r>
              <a:rPr lang="es-ES" altLang="es-MX"/>
              <a:t>Sólo en el caso de gases ideales podemos identificar la presión parcial con la presión que ejercería si estuviera sólo en el recipiente. En el caso de los gases reales, la presión parcial es normalmente inferior debido a las fuerzas de atracción entre moléculas.</a:t>
            </a:r>
          </a:p>
        </p:txBody>
      </p:sp>
    </p:spTree>
    <p:extLst>
      <p:ext uri="{BB962C8B-B14F-4D97-AF65-F5344CB8AC3E}">
        <p14:creationId xmlns:p14="http://schemas.microsoft.com/office/powerpoint/2010/main" val="1473569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5053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F472D22-2E32-4E5B-8314-EB51F208EBC2}" type="datetime1">
              <a:rPr lang="es-ES" altLang="es-MX" smtClean="0"/>
              <a:pPr eaLnBrk="1" hangingPunct="1">
                <a:spcBef>
                  <a:spcPct val="0"/>
                </a:spcBef>
              </a:pPr>
              <a:t>20/10/2022</a:t>
            </a:fld>
            <a:endParaRPr lang="es-ES" altLang="es-MX"/>
          </a:p>
        </p:txBody>
      </p:sp>
      <p:sp>
        <p:nvSpPr>
          <p:cNvPr id="15053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505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FAA78A7-0E81-445B-91B4-7920A4C3195F}" type="slidenum">
              <a:rPr lang="es-ES" altLang="es-MX" smtClean="0"/>
              <a:pPr eaLnBrk="1" hangingPunct="1">
                <a:spcBef>
                  <a:spcPct val="0"/>
                </a:spcBef>
              </a:pPr>
              <a:t>28</a:t>
            </a:fld>
            <a:endParaRPr lang="es-ES" altLang="es-MX"/>
          </a:p>
        </p:txBody>
      </p:sp>
      <p:sp>
        <p:nvSpPr>
          <p:cNvPr id="150534" name="Rectangle 2"/>
          <p:cNvSpPr>
            <a:spLocks noGrp="1" noRot="1" noChangeAspect="1" noChangeArrowheads="1" noTextEdit="1"/>
          </p:cNvSpPr>
          <p:nvPr>
            <p:ph type="sldImg"/>
          </p:nvPr>
        </p:nvSpPr>
        <p:spPr>
          <a:xfrm>
            <a:off x="381000" y="685800"/>
            <a:ext cx="6096000" cy="3429000"/>
          </a:xfrm>
          <a:ln/>
        </p:spPr>
      </p:sp>
      <p:sp>
        <p:nvSpPr>
          <p:cNvPr id="1505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2078450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5257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B8B48CA-84EB-47D0-8627-1B4A0FC3150B}" type="datetime1">
              <a:rPr lang="es-ES" altLang="es-MX" smtClean="0"/>
              <a:pPr eaLnBrk="1" hangingPunct="1">
                <a:spcBef>
                  <a:spcPct val="0"/>
                </a:spcBef>
              </a:pPr>
              <a:t>20/10/2022</a:t>
            </a:fld>
            <a:endParaRPr lang="es-ES" altLang="es-MX"/>
          </a:p>
        </p:txBody>
      </p:sp>
      <p:sp>
        <p:nvSpPr>
          <p:cNvPr id="15258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525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FFCD51E-208C-4835-84FD-39FA781DF566}" type="slidenum">
              <a:rPr lang="es-ES" altLang="es-MX" smtClean="0"/>
              <a:pPr eaLnBrk="1" hangingPunct="1">
                <a:spcBef>
                  <a:spcPct val="0"/>
                </a:spcBef>
              </a:pPr>
              <a:t>29</a:t>
            </a:fld>
            <a:endParaRPr lang="es-ES" altLang="es-MX"/>
          </a:p>
        </p:txBody>
      </p:sp>
      <p:sp>
        <p:nvSpPr>
          <p:cNvPr id="152582" name="Rectangle 2"/>
          <p:cNvSpPr>
            <a:spLocks noGrp="1" noRot="1" noChangeAspect="1" noChangeArrowheads="1" noTextEdit="1"/>
          </p:cNvSpPr>
          <p:nvPr>
            <p:ph type="sldImg"/>
          </p:nvPr>
        </p:nvSpPr>
        <p:spPr>
          <a:xfrm>
            <a:off x="381000" y="685800"/>
            <a:ext cx="6096000" cy="3429000"/>
          </a:xfrm>
          <a:ln/>
        </p:spPr>
      </p:sp>
      <p:sp>
        <p:nvSpPr>
          <p:cNvPr id="1525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2724497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5360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D950BEC-978B-43B4-8D32-23F821186186}" type="datetime1">
              <a:rPr lang="es-ES" altLang="es-MX" smtClean="0"/>
              <a:pPr eaLnBrk="1" hangingPunct="1">
                <a:spcBef>
                  <a:spcPct val="0"/>
                </a:spcBef>
              </a:pPr>
              <a:t>20/10/2022</a:t>
            </a:fld>
            <a:endParaRPr lang="es-ES" altLang="es-MX"/>
          </a:p>
        </p:txBody>
      </p:sp>
      <p:sp>
        <p:nvSpPr>
          <p:cNvPr id="15360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536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9B4425C-7BC7-4762-B8BE-783D4A73CC54}" type="slidenum">
              <a:rPr lang="es-ES" altLang="es-MX" smtClean="0"/>
              <a:pPr eaLnBrk="1" hangingPunct="1">
                <a:spcBef>
                  <a:spcPct val="0"/>
                </a:spcBef>
              </a:pPr>
              <a:t>30</a:t>
            </a:fld>
            <a:endParaRPr lang="es-ES" altLang="es-MX"/>
          </a:p>
        </p:txBody>
      </p:sp>
      <p:sp>
        <p:nvSpPr>
          <p:cNvPr id="153606" name="Rectangle 2"/>
          <p:cNvSpPr>
            <a:spLocks noGrp="1" noRot="1" noChangeAspect="1" noChangeArrowheads="1" noTextEdit="1"/>
          </p:cNvSpPr>
          <p:nvPr>
            <p:ph type="sldImg"/>
          </p:nvPr>
        </p:nvSpPr>
        <p:spPr>
          <a:xfrm>
            <a:off x="381000" y="685800"/>
            <a:ext cx="6096000" cy="3429000"/>
          </a:xfrm>
          <a:ln/>
        </p:spPr>
      </p:sp>
      <p:sp>
        <p:nvSpPr>
          <p:cNvPr id="1536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1109022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5565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4B5097D-CC20-41F7-ADE7-6732120EC9F8}" type="datetime1">
              <a:rPr lang="es-ES" altLang="es-MX" smtClean="0"/>
              <a:pPr eaLnBrk="1" hangingPunct="1">
                <a:spcBef>
                  <a:spcPct val="0"/>
                </a:spcBef>
              </a:pPr>
              <a:t>20/10/2022</a:t>
            </a:fld>
            <a:endParaRPr lang="es-ES" altLang="es-MX"/>
          </a:p>
        </p:txBody>
      </p:sp>
      <p:sp>
        <p:nvSpPr>
          <p:cNvPr id="15565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556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E040BB8-1851-445F-A716-DA57A7C10ECA}" type="slidenum">
              <a:rPr lang="es-ES" altLang="es-MX" smtClean="0"/>
              <a:pPr eaLnBrk="1" hangingPunct="1">
                <a:spcBef>
                  <a:spcPct val="0"/>
                </a:spcBef>
              </a:pPr>
              <a:t>31</a:t>
            </a:fld>
            <a:endParaRPr lang="es-ES" altLang="es-MX"/>
          </a:p>
        </p:txBody>
      </p:sp>
      <p:sp>
        <p:nvSpPr>
          <p:cNvPr id="155654" name="Rectangle 2"/>
          <p:cNvSpPr>
            <a:spLocks noGrp="1" noRot="1" noChangeAspect="1" noChangeArrowheads="1" noTextEdit="1"/>
          </p:cNvSpPr>
          <p:nvPr>
            <p:ph type="sldImg"/>
          </p:nvPr>
        </p:nvSpPr>
        <p:spPr>
          <a:xfrm>
            <a:off x="381000" y="685800"/>
            <a:ext cx="6096000" cy="3429000"/>
          </a:xfrm>
          <a:ln/>
        </p:spPr>
      </p:sp>
      <p:sp>
        <p:nvSpPr>
          <p:cNvPr id="1556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4066949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5667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D713D24-1DB3-402C-BC28-3BDC31903530}" type="datetime1">
              <a:rPr lang="es-ES" altLang="es-MX" smtClean="0"/>
              <a:pPr eaLnBrk="1" hangingPunct="1">
                <a:spcBef>
                  <a:spcPct val="0"/>
                </a:spcBef>
              </a:pPr>
              <a:t>20/10/2022</a:t>
            </a:fld>
            <a:endParaRPr lang="es-ES" altLang="es-MX"/>
          </a:p>
        </p:txBody>
      </p:sp>
      <p:sp>
        <p:nvSpPr>
          <p:cNvPr id="15667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566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10CDF65-3FFC-48B5-B3F7-83472942AE7C}" type="slidenum">
              <a:rPr lang="es-ES" altLang="es-MX" smtClean="0"/>
              <a:pPr eaLnBrk="1" hangingPunct="1">
                <a:spcBef>
                  <a:spcPct val="0"/>
                </a:spcBef>
              </a:pPr>
              <a:t>32</a:t>
            </a:fld>
            <a:endParaRPr lang="es-ES" altLang="es-MX"/>
          </a:p>
        </p:txBody>
      </p:sp>
      <p:sp>
        <p:nvSpPr>
          <p:cNvPr id="156678" name="Rectangle 2"/>
          <p:cNvSpPr>
            <a:spLocks noGrp="1" noRot="1" noChangeAspect="1" noChangeArrowheads="1" noTextEdit="1"/>
          </p:cNvSpPr>
          <p:nvPr>
            <p:ph type="sldImg"/>
          </p:nvPr>
        </p:nvSpPr>
        <p:spPr>
          <a:xfrm>
            <a:off x="381000" y="685800"/>
            <a:ext cx="6096000" cy="3429000"/>
          </a:xfrm>
          <a:ln/>
        </p:spPr>
      </p:sp>
      <p:sp>
        <p:nvSpPr>
          <p:cNvPr id="1566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464485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6384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84B73DA-6B9D-4950-A635-0C63E5A9AC96}" type="datetime1">
              <a:rPr lang="es-ES" altLang="es-MX" smtClean="0"/>
              <a:pPr eaLnBrk="1" hangingPunct="1">
                <a:spcBef>
                  <a:spcPct val="0"/>
                </a:spcBef>
              </a:pPr>
              <a:t>20/10/2022</a:t>
            </a:fld>
            <a:endParaRPr lang="es-ES" altLang="es-MX"/>
          </a:p>
        </p:txBody>
      </p:sp>
      <p:sp>
        <p:nvSpPr>
          <p:cNvPr id="16384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638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08767B1-014A-43FA-BD7F-3035790CF72E}" type="slidenum">
              <a:rPr lang="es-ES" altLang="es-MX" smtClean="0"/>
              <a:pPr eaLnBrk="1" hangingPunct="1">
                <a:spcBef>
                  <a:spcPct val="0"/>
                </a:spcBef>
              </a:pPr>
              <a:t>33</a:t>
            </a:fld>
            <a:endParaRPr lang="es-ES" altLang="es-MX"/>
          </a:p>
        </p:txBody>
      </p:sp>
      <p:sp>
        <p:nvSpPr>
          <p:cNvPr id="163846" name="Rectangle 2"/>
          <p:cNvSpPr>
            <a:spLocks noGrp="1" noRot="1" noChangeAspect="1" noChangeArrowheads="1" noTextEdit="1"/>
          </p:cNvSpPr>
          <p:nvPr>
            <p:ph type="sldImg"/>
          </p:nvPr>
        </p:nvSpPr>
        <p:spPr>
          <a:xfrm>
            <a:off x="381000" y="685800"/>
            <a:ext cx="6096000" cy="3429000"/>
          </a:xfrm>
          <a:ln/>
        </p:spPr>
      </p:sp>
      <p:sp>
        <p:nvSpPr>
          <p:cNvPr id="1638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7481314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6486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6A50E7C-8C28-40A7-8273-77364ACC509C}" type="datetime1">
              <a:rPr lang="es-ES" altLang="es-MX" smtClean="0"/>
              <a:pPr eaLnBrk="1" hangingPunct="1">
                <a:spcBef>
                  <a:spcPct val="0"/>
                </a:spcBef>
              </a:pPr>
              <a:t>20/10/2022</a:t>
            </a:fld>
            <a:endParaRPr lang="es-ES" altLang="es-MX"/>
          </a:p>
        </p:txBody>
      </p:sp>
      <p:sp>
        <p:nvSpPr>
          <p:cNvPr id="16486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648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1CE2FD9-5CD4-4C3B-81C6-884DCE51657A}" type="slidenum">
              <a:rPr lang="es-ES" altLang="es-MX" smtClean="0"/>
              <a:pPr eaLnBrk="1" hangingPunct="1">
                <a:spcBef>
                  <a:spcPct val="0"/>
                </a:spcBef>
              </a:pPr>
              <a:t>34</a:t>
            </a:fld>
            <a:endParaRPr lang="es-ES" altLang="es-MX"/>
          </a:p>
        </p:txBody>
      </p:sp>
      <p:sp>
        <p:nvSpPr>
          <p:cNvPr id="164870" name="Rectangle 2"/>
          <p:cNvSpPr>
            <a:spLocks noGrp="1" noRot="1" noChangeAspect="1" noChangeArrowheads="1" noTextEdit="1"/>
          </p:cNvSpPr>
          <p:nvPr>
            <p:ph type="sldImg"/>
          </p:nvPr>
        </p:nvSpPr>
        <p:spPr>
          <a:xfrm>
            <a:off x="381000" y="685800"/>
            <a:ext cx="6096000" cy="3429000"/>
          </a:xfrm>
          <a:ln/>
        </p:spPr>
      </p:sp>
      <p:sp>
        <p:nvSpPr>
          <p:cNvPr id="1648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2845040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6589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8759A4D-0420-496E-A180-0DD628AEC480}" type="datetime1">
              <a:rPr lang="es-ES" altLang="es-MX" smtClean="0"/>
              <a:pPr eaLnBrk="1" hangingPunct="1">
                <a:spcBef>
                  <a:spcPct val="0"/>
                </a:spcBef>
              </a:pPr>
              <a:t>20/10/2022</a:t>
            </a:fld>
            <a:endParaRPr lang="es-ES" altLang="es-MX"/>
          </a:p>
        </p:txBody>
      </p:sp>
      <p:sp>
        <p:nvSpPr>
          <p:cNvPr id="16589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658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0843C65-C067-4168-9598-FBCE44CD1DF3}" type="slidenum">
              <a:rPr lang="es-ES" altLang="es-MX" smtClean="0"/>
              <a:pPr eaLnBrk="1" hangingPunct="1">
                <a:spcBef>
                  <a:spcPct val="0"/>
                </a:spcBef>
              </a:pPr>
              <a:t>35</a:t>
            </a:fld>
            <a:endParaRPr lang="es-ES" altLang="es-MX"/>
          </a:p>
        </p:txBody>
      </p:sp>
      <p:sp>
        <p:nvSpPr>
          <p:cNvPr id="165894" name="Rectangle 2"/>
          <p:cNvSpPr>
            <a:spLocks noGrp="1" noRot="1" noChangeAspect="1" noChangeArrowheads="1" noTextEdit="1"/>
          </p:cNvSpPr>
          <p:nvPr>
            <p:ph type="sldImg"/>
          </p:nvPr>
        </p:nvSpPr>
        <p:spPr>
          <a:xfrm>
            <a:off x="381000" y="685800"/>
            <a:ext cx="6096000" cy="3429000"/>
          </a:xfrm>
          <a:ln/>
        </p:spPr>
      </p:sp>
      <p:sp>
        <p:nvSpPr>
          <p:cNvPr id="1658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2575574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6691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BA827B2-D301-46AF-B952-8E59A8DF566B}" type="datetime1">
              <a:rPr lang="es-ES" altLang="es-MX" smtClean="0"/>
              <a:pPr eaLnBrk="1" hangingPunct="1">
                <a:spcBef>
                  <a:spcPct val="0"/>
                </a:spcBef>
              </a:pPr>
              <a:t>20/10/2022</a:t>
            </a:fld>
            <a:endParaRPr lang="es-ES" altLang="es-MX"/>
          </a:p>
        </p:txBody>
      </p:sp>
      <p:sp>
        <p:nvSpPr>
          <p:cNvPr id="16691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669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03204B9-B88E-44DC-836E-3C102008C2D5}" type="slidenum">
              <a:rPr lang="es-ES" altLang="es-MX" smtClean="0"/>
              <a:pPr eaLnBrk="1" hangingPunct="1">
                <a:spcBef>
                  <a:spcPct val="0"/>
                </a:spcBef>
              </a:pPr>
              <a:t>37</a:t>
            </a:fld>
            <a:endParaRPr lang="es-ES" altLang="es-MX"/>
          </a:p>
        </p:txBody>
      </p:sp>
      <p:sp>
        <p:nvSpPr>
          <p:cNvPr id="166918" name="Rectangle 2"/>
          <p:cNvSpPr>
            <a:spLocks noGrp="1" noRot="1" noChangeAspect="1" noChangeArrowheads="1" noTextEdit="1"/>
          </p:cNvSpPr>
          <p:nvPr>
            <p:ph type="sldImg"/>
          </p:nvPr>
        </p:nvSpPr>
        <p:spPr>
          <a:xfrm>
            <a:off x="381000" y="685800"/>
            <a:ext cx="6096000" cy="3429000"/>
          </a:xfrm>
          <a:ln/>
        </p:spPr>
      </p:sp>
      <p:sp>
        <p:nvSpPr>
          <p:cNvPr id="1669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1697152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6793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D68A556-BF4A-4E20-9977-4F1617DC4054}" type="datetime1">
              <a:rPr lang="es-ES" altLang="es-MX" smtClean="0"/>
              <a:pPr eaLnBrk="1" hangingPunct="1">
                <a:spcBef>
                  <a:spcPct val="0"/>
                </a:spcBef>
              </a:pPr>
              <a:t>20/10/2022</a:t>
            </a:fld>
            <a:endParaRPr lang="es-ES" altLang="es-MX"/>
          </a:p>
        </p:txBody>
      </p:sp>
      <p:sp>
        <p:nvSpPr>
          <p:cNvPr id="16794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679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6EA7E84-5BB3-452F-9B5D-C7BE2DFCAF0E}" type="slidenum">
              <a:rPr lang="es-ES" altLang="es-MX" smtClean="0"/>
              <a:pPr eaLnBrk="1" hangingPunct="1">
                <a:spcBef>
                  <a:spcPct val="0"/>
                </a:spcBef>
              </a:pPr>
              <a:t>38</a:t>
            </a:fld>
            <a:endParaRPr lang="es-ES" altLang="es-MX"/>
          </a:p>
        </p:txBody>
      </p:sp>
      <p:sp>
        <p:nvSpPr>
          <p:cNvPr id="167942" name="Rectangle 2"/>
          <p:cNvSpPr>
            <a:spLocks noGrp="1" noRot="1" noChangeAspect="1" noChangeArrowheads="1" noTextEdit="1"/>
          </p:cNvSpPr>
          <p:nvPr>
            <p:ph type="sldImg"/>
          </p:nvPr>
        </p:nvSpPr>
        <p:spPr>
          <a:xfrm>
            <a:off x="381000" y="685800"/>
            <a:ext cx="6096000" cy="3429000"/>
          </a:xfrm>
          <a:ln/>
        </p:spPr>
      </p:sp>
      <p:sp>
        <p:nvSpPr>
          <p:cNvPr id="1679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27718973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6896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58E2552-4D86-4F34-AE38-DA49EE7A7183}" type="datetime1">
              <a:rPr lang="es-ES" altLang="es-MX" smtClean="0"/>
              <a:pPr eaLnBrk="1" hangingPunct="1">
                <a:spcBef>
                  <a:spcPct val="0"/>
                </a:spcBef>
              </a:pPr>
              <a:t>20/10/2022</a:t>
            </a:fld>
            <a:endParaRPr lang="es-ES" altLang="es-MX"/>
          </a:p>
        </p:txBody>
      </p:sp>
      <p:sp>
        <p:nvSpPr>
          <p:cNvPr id="16896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689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43F86D6-1AFC-4866-A772-4437FED21EB0}" type="slidenum">
              <a:rPr lang="es-ES" altLang="es-MX" smtClean="0"/>
              <a:pPr eaLnBrk="1" hangingPunct="1">
                <a:spcBef>
                  <a:spcPct val="0"/>
                </a:spcBef>
              </a:pPr>
              <a:t>40</a:t>
            </a:fld>
            <a:endParaRPr lang="es-ES" altLang="es-MX"/>
          </a:p>
        </p:txBody>
      </p:sp>
      <p:sp>
        <p:nvSpPr>
          <p:cNvPr id="168966" name="Rectangle 2"/>
          <p:cNvSpPr>
            <a:spLocks noGrp="1" noRot="1" noChangeAspect="1" noChangeArrowheads="1" noTextEdit="1"/>
          </p:cNvSpPr>
          <p:nvPr>
            <p:ph type="sldImg"/>
          </p:nvPr>
        </p:nvSpPr>
        <p:spPr>
          <a:xfrm>
            <a:off x="381000" y="685800"/>
            <a:ext cx="6096000" cy="3429000"/>
          </a:xfrm>
          <a:ln/>
        </p:spPr>
      </p:sp>
      <p:sp>
        <p:nvSpPr>
          <p:cNvPr id="1689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2454041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6998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EC54A02-9D1B-463A-89F6-3F2566665DE5}" type="datetime1">
              <a:rPr lang="es-ES" altLang="es-MX" smtClean="0"/>
              <a:pPr eaLnBrk="1" hangingPunct="1">
                <a:spcBef>
                  <a:spcPct val="0"/>
                </a:spcBef>
              </a:pPr>
              <a:t>20/10/2022</a:t>
            </a:fld>
            <a:endParaRPr lang="es-ES" altLang="es-MX"/>
          </a:p>
        </p:txBody>
      </p:sp>
      <p:sp>
        <p:nvSpPr>
          <p:cNvPr id="16998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699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276B399-7EBF-445A-9F9E-7E035B80C741}" type="slidenum">
              <a:rPr lang="es-ES" altLang="es-MX" smtClean="0"/>
              <a:pPr eaLnBrk="1" hangingPunct="1">
                <a:spcBef>
                  <a:spcPct val="0"/>
                </a:spcBef>
              </a:pPr>
              <a:t>41</a:t>
            </a:fld>
            <a:endParaRPr lang="es-ES" altLang="es-MX"/>
          </a:p>
        </p:txBody>
      </p:sp>
      <p:sp>
        <p:nvSpPr>
          <p:cNvPr id="169990" name="Rectangle 2"/>
          <p:cNvSpPr>
            <a:spLocks noGrp="1" noRot="1" noChangeAspect="1" noChangeArrowheads="1" noTextEdit="1"/>
          </p:cNvSpPr>
          <p:nvPr>
            <p:ph type="sldImg"/>
          </p:nvPr>
        </p:nvSpPr>
        <p:spPr>
          <a:xfrm>
            <a:off x="381000" y="685800"/>
            <a:ext cx="6096000" cy="3429000"/>
          </a:xfrm>
          <a:ln/>
        </p:spPr>
      </p:sp>
      <p:sp>
        <p:nvSpPr>
          <p:cNvPr id="1699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1097260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7101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A51242F-DD44-4AFC-B6FF-93AFA2C5BB71}" type="datetime1">
              <a:rPr lang="es-ES" altLang="es-MX" smtClean="0"/>
              <a:pPr eaLnBrk="1" hangingPunct="1">
                <a:spcBef>
                  <a:spcPct val="0"/>
                </a:spcBef>
              </a:pPr>
              <a:t>20/10/2022</a:t>
            </a:fld>
            <a:endParaRPr lang="es-ES" altLang="es-MX"/>
          </a:p>
        </p:txBody>
      </p:sp>
      <p:sp>
        <p:nvSpPr>
          <p:cNvPr id="17101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710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7270C2B-7BC6-4B25-908D-98EC4C59FCF8}" type="slidenum">
              <a:rPr lang="es-ES" altLang="es-MX" smtClean="0"/>
              <a:pPr eaLnBrk="1" hangingPunct="1">
                <a:spcBef>
                  <a:spcPct val="0"/>
                </a:spcBef>
              </a:pPr>
              <a:t>42</a:t>
            </a:fld>
            <a:endParaRPr lang="es-ES" altLang="es-MX"/>
          </a:p>
        </p:txBody>
      </p:sp>
      <p:sp>
        <p:nvSpPr>
          <p:cNvPr id="171014" name="Rectangle 2"/>
          <p:cNvSpPr>
            <a:spLocks noGrp="1" noRot="1" noChangeAspect="1" noChangeArrowheads="1" noTextEdit="1"/>
          </p:cNvSpPr>
          <p:nvPr>
            <p:ph type="sldImg"/>
          </p:nvPr>
        </p:nvSpPr>
        <p:spPr>
          <a:xfrm>
            <a:off x="381000" y="685800"/>
            <a:ext cx="6096000" cy="3429000"/>
          </a:xfrm>
          <a:ln/>
        </p:spPr>
      </p:sp>
      <p:sp>
        <p:nvSpPr>
          <p:cNvPr id="1710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40722782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7203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A62CCEB-E46A-49EE-A659-7A610B623A5A}" type="datetime1">
              <a:rPr lang="es-ES" altLang="es-MX" smtClean="0"/>
              <a:pPr eaLnBrk="1" hangingPunct="1">
                <a:spcBef>
                  <a:spcPct val="0"/>
                </a:spcBef>
              </a:pPr>
              <a:t>20/10/2022</a:t>
            </a:fld>
            <a:endParaRPr lang="es-ES" altLang="es-MX"/>
          </a:p>
        </p:txBody>
      </p:sp>
      <p:sp>
        <p:nvSpPr>
          <p:cNvPr id="17203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720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586B0CD-0A19-4DD0-B109-E52DA8C66F56}" type="slidenum">
              <a:rPr lang="es-ES" altLang="es-MX" smtClean="0"/>
              <a:pPr eaLnBrk="1" hangingPunct="1">
                <a:spcBef>
                  <a:spcPct val="0"/>
                </a:spcBef>
              </a:pPr>
              <a:t>43</a:t>
            </a:fld>
            <a:endParaRPr lang="es-ES" altLang="es-MX"/>
          </a:p>
        </p:txBody>
      </p:sp>
      <p:sp>
        <p:nvSpPr>
          <p:cNvPr id="172038" name="Rectangle 2"/>
          <p:cNvSpPr>
            <a:spLocks noGrp="1" noRot="1" noChangeAspect="1" noChangeArrowheads="1" noTextEdit="1"/>
          </p:cNvSpPr>
          <p:nvPr>
            <p:ph type="sldImg"/>
          </p:nvPr>
        </p:nvSpPr>
        <p:spPr>
          <a:xfrm>
            <a:off x="381000" y="685800"/>
            <a:ext cx="6096000" cy="3429000"/>
          </a:xfrm>
          <a:ln/>
        </p:spPr>
      </p:sp>
      <p:sp>
        <p:nvSpPr>
          <p:cNvPr id="1720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3329273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7305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61C71C8-E731-4F54-8F35-4CFF38407936}" type="datetime1">
              <a:rPr lang="es-ES" altLang="es-MX" smtClean="0"/>
              <a:pPr eaLnBrk="1" hangingPunct="1">
                <a:spcBef>
                  <a:spcPct val="0"/>
                </a:spcBef>
              </a:pPr>
              <a:t>20/10/2022</a:t>
            </a:fld>
            <a:endParaRPr lang="es-ES" altLang="es-MX"/>
          </a:p>
        </p:txBody>
      </p:sp>
      <p:sp>
        <p:nvSpPr>
          <p:cNvPr id="17306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730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3140F0E-D033-4D6C-9525-28B644171D33}" type="slidenum">
              <a:rPr lang="es-ES" altLang="es-MX" smtClean="0"/>
              <a:pPr eaLnBrk="1" hangingPunct="1">
                <a:spcBef>
                  <a:spcPct val="0"/>
                </a:spcBef>
              </a:pPr>
              <a:t>44</a:t>
            </a:fld>
            <a:endParaRPr lang="es-ES" altLang="es-MX"/>
          </a:p>
        </p:txBody>
      </p:sp>
      <p:sp>
        <p:nvSpPr>
          <p:cNvPr id="173062" name="Rectangle 2"/>
          <p:cNvSpPr>
            <a:spLocks noGrp="1" noRot="1" noChangeAspect="1" noChangeArrowheads="1" noTextEdit="1"/>
          </p:cNvSpPr>
          <p:nvPr>
            <p:ph type="sldImg"/>
          </p:nvPr>
        </p:nvSpPr>
        <p:spPr>
          <a:xfrm>
            <a:off x="381000" y="685800"/>
            <a:ext cx="6096000" cy="3429000"/>
          </a:xfrm>
          <a:ln/>
        </p:spPr>
      </p:sp>
      <p:sp>
        <p:nvSpPr>
          <p:cNvPr id="1730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3868624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7613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0DA4000-FB43-4C96-8CF4-30E924E078CA}" type="datetime1">
              <a:rPr lang="es-ES" altLang="es-MX" smtClean="0"/>
              <a:pPr eaLnBrk="1" hangingPunct="1">
                <a:spcBef>
                  <a:spcPct val="0"/>
                </a:spcBef>
              </a:pPr>
              <a:t>20/10/2022</a:t>
            </a:fld>
            <a:endParaRPr lang="es-ES" altLang="es-MX"/>
          </a:p>
        </p:txBody>
      </p:sp>
      <p:sp>
        <p:nvSpPr>
          <p:cNvPr id="17613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761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F034FA3-EB01-46CA-8E35-5AC92FBAAEF0}" type="slidenum">
              <a:rPr lang="es-ES" altLang="es-MX" smtClean="0"/>
              <a:pPr eaLnBrk="1" hangingPunct="1">
                <a:spcBef>
                  <a:spcPct val="0"/>
                </a:spcBef>
              </a:pPr>
              <a:t>45</a:t>
            </a:fld>
            <a:endParaRPr lang="es-ES" altLang="es-MX"/>
          </a:p>
        </p:txBody>
      </p:sp>
      <p:sp>
        <p:nvSpPr>
          <p:cNvPr id="176134" name="Rectangle 2"/>
          <p:cNvSpPr>
            <a:spLocks noGrp="1" noRot="1" noChangeAspect="1" noChangeArrowheads="1" noTextEdit="1"/>
          </p:cNvSpPr>
          <p:nvPr>
            <p:ph type="sldImg"/>
          </p:nvPr>
        </p:nvSpPr>
        <p:spPr>
          <a:xfrm>
            <a:off x="381000" y="685800"/>
            <a:ext cx="6096000" cy="3429000"/>
          </a:xfrm>
          <a:ln/>
        </p:spPr>
      </p:sp>
      <p:sp>
        <p:nvSpPr>
          <p:cNvPr id="1761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41447458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6F225504-D665-4890-BE22-B465E09A44D5}" type="slidenum">
              <a:rPr lang="es-MX" smtClean="0"/>
              <a:pPr/>
              <a:t>46</a:t>
            </a:fld>
            <a:endParaRPr lang="es-MX"/>
          </a:p>
        </p:txBody>
      </p:sp>
    </p:spTree>
    <p:extLst>
      <p:ext uri="{BB962C8B-B14F-4D97-AF65-F5344CB8AC3E}">
        <p14:creationId xmlns:p14="http://schemas.microsoft.com/office/powerpoint/2010/main" val="1387103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49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230DD7A-6F22-418D-BE68-CB4F9D97F0FC}" type="slidenum">
              <a:rPr lang="es-MX" altLang="es-MX">
                <a:latin typeface="Arial" charset="0"/>
              </a:rPr>
              <a:pPr>
                <a:spcBef>
                  <a:spcPct val="0"/>
                </a:spcBef>
              </a:pPr>
              <a:t>47</a:t>
            </a:fld>
            <a:endParaRPr lang="es-MX" altLang="es-MX">
              <a:latin typeface="Arial" charset="0"/>
            </a:endParaRPr>
          </a:p>
        </p:txBody>
      </p:sp>
    </p:spTree>
    <p:extLst>
      <p:ext uri="{BB962C8B-B14F-4D97-AF65-F5344CB8AC3E}">
        <p14:creationId xmlns:p14="http://schemas.microsoft.com/office/powerpoint/2010/main" val="21995241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7408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AAD0BD1-1E93-4973-97B8-3B55009E4716}" type="datetime1">
              <a:rPr lang="es-ES" altLang="es-MX" smtClean="0"/>
              <a:pPr eaLnBrk="1" hangingPunct="1">
                <a:spcBef>
                  <a:spcPct val="0"/>
                </a:spcBef>
              </a:pPr>
              <a:t>20/10/2022</a:t>
            </a:fld>
            <a:endParaRPr lang="es-ES" altLang="es-MX"/>
          </a:p>
        </p:txBody>
      </p:sp>
      <p:sp>
        <p:nvSpPr>
          <p:cNvPr id="17408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740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96D76EF-5B32-4A86-B48A-3321A72F268C}" type="slidenum">
              <a:rPr lang="es-ES" altLang="es-MX" smtClean="0"/>
              <a:pPr eaLnBrk="1" hangingPunct="1">
                <a:spcBef>
                  <a:spcPct val="0"/>
                </a:spcBef>
              </a:pPr>
              <a:t>48</a:t>
            </a:fld>
            <a:endParaRPr lang="es-ES" altLang="es-MX"/>
          </a:p>
        </p:txBody>
      </p:sp>
      <p:sp>
        <p:nvSpPr>
          <p:cNvPr id="174086" name="Rectangle 2"/>
          <p:cNvSpPr>
            <a:spLocks noGrp="1" noRot="1" noChangeAspect="1" noChangeArrowheads="1" noTextEdit="1"/>
          </p:cNvSpPr>
          <p:nvPr>
            <p:ph type="sldImg"/>
          </p:nvPr>
        </p:nvSpPr>
        <p:spPr>
          <a:xfrm>
            <a:off x="381000" y="685800"/>
            <a:ext cx="6096000" cy="3429000"/>
          </a:xfrm>
          <a:ln/>
        </p:spPr>
      </p:sp>
      <p:sp>
        <p:nvSpPr>
          <p:cNvPr id="1740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1064957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Termodinamica de Procesos Minerales</a:t>
            </a:r>
          </a:p>
        </p:txBody>
      </p:sp>
      <p:sp>
        <p:nvSpPr>
          <p:cNvPr id="17510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4E979DE-0A1F-41BD-BCAC-EFFD8C9C7279}" type="datetime1">
              <a:rPr lang="es-ES" altLang="es-MX" smtClean="0"/>
              <a:pPr eaLnBrk="1" hangingPunct="1">
                <a:spcBef>
                  <a:spcPct val="0"/>
                </a:spcBef>
              </a:pPr>
              <a:t>20/10/2022</a:t>
            </a:fld>
            <a:endParaRPr lang="es-ES" altLang="es-MX"/>
          </a:p>
        </p:txBody>
      </p:sp>
      <p:sp>
        <p:nvSpPr>
          <p:cNvPr id="17510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s-ES" altLang="es-MX"/>
              <a:t>Tema 5</a:t>
            </a:r>
          </a:p>
        </p:txBody>
      </p:sp>
      <p:sp>
        <p:nvSpPr>
          <p:cNvPr id="1751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DCBD835-1A55-47ED-85CA-2D8C60A7429C}" type="slidenum">
              <a:rPr lang="es-ES" altLang="es-MX" smtClean="0"/>
              <a:pPr eaLnBrk="1" hangingPunct="1">
                <a:spcBef>
                  <a:spcPct val="0"/>
                </a:spcBef>
              </a:pPr>
              <a:t>49</a:t>
            </a:fld>
            <a:endParaRPr lang="es-ES" altLang="es-MX"/>
          </a:p>
        </p:txBody>
      </p:sp>
      <p:sp>
        <p:nvSpPr>
          <p:cNvPr id="175110" name="Rectangle 2"/>
          <p:cNvSpPr>
            <a:spLocks noGrp="1" noRot="1" noChangeAspect="1" noChangeArrowheads="1" noTextEdit="1"/>
          </p:cNvSpPr>
          <p:nvPr>
            <p:ph type="sldImg"/>
          </p:nvPr>
        </p:nvSpPr>
        <p:spPr>
          <a:xfrm>
            <a:off x="381000" y="685800"/>
            <a:ext cx="6096000" cy="3429000"/>
          </a:xfrm>
          <a:ln/>
        </p:spPr>
      </p:sp>
      <p:sp>
        <p:nvSpPr>
          <p:cNvPr id="1751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extLst>
      <p:ext uri="{BB962C8B-B14F-4D97-AF65-F5344CB8AC3E}">
        <p14:creationId xmlns:p14="http://schemas.microsoft.com/office/powerpoint/2010/main" val="9952659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6F225504-D665-4890-BE22-B465E09A44D5}" type="slidenum">
              <a:rPr lang="es-MX" smtClean="0"/>
              <a:pPr/>
              <a:t>50</a:t>
            </a:fld>
            <a:endParaRPr lang="es-MX"/>
          </a:p>
        </p:txBody>
      </p:sp>
    </p:spTree>
    <p:extLst>
      <p:ext uri="{BB962C8B-B14F-4D97-AF65-F5344CB8AC3E}">
        <p14:creationId xmlns:p14="http://schemas.microsoft.com/office/powerpoint/2010/main" val="23210525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47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5A40CCE-5EE6-429F-865B-E936F507B240}" type="slidenum">
              <a:rPr lang="es-MX" altLang="es-MX">
                <a:latin typeface="Arial" charset="0"/>
              </a:rPr>
              <a:pPr>
                <a:spcBef>
                  <a:spcPct val="0"/>
                </a:spcBef>
              </a:pPr>
              <a:t>54</a:t>
            </a:fld>
            <a:endParaRPr lang="es-MX" altLang="es-MX">
              <a:latin typeface="Arial" charset="0"/>
            </a:endParaRPr>
          </a:p>
        </p:txBody>
      </p:sp>
    </p:spTree>
    <p:extLst>
      <p:ext uri="{BB962C8B-B14F-4D97-AF65-F5344CB8AC3E}">
        <p14:creationId xmlns:p14="http://schemas.microsoft.com/office/powerpoint/2010/main" val="26378274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430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567F27A-42BE-4CA1-92A2-BDD59A7A57F3}" type="slidenum">
              <a:rPr lang="es-MX" altLang="es-MX">
                <a:latin typeface="Arial" charset="0"/>
              </a:rPr>
              <a:pPr>
                <a:spcBef>
                  <a:spcPct val="0"/>
                </a:spcBef>
              </a:pPr>
              <a:t>56</a:t>
            </a:fld>
            <a:endParaRPr lang="es-MX" altLang="es-MX">
              <a:latin typeface="Arial" charset="0"/>
            </a:endParaRPr>
          </a:p>
        </p:txBody>
      </p:sp>
    </p:spTree>
    <p:extLst>
      <p:ext uri="{BB962C8B-B14F-4D97-AF65-F5344CB8AC3E}">
        <p14:creationId xmlns:p14="http://schemas.microsoft.com/office/powerpoint/2010/main" val="28064707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6F225504-D665-4890-BE22-B465E09A44D5}" type="slidenum">
              <a:rPr lang="es-MX" smtClean="0"/>
              <a:pPr/>
              <a:t>57</a:t>
            </a:fld>
            <a:endParaRPr lang="es-MX"/>
          </a:p>
        </p:txBody>
      </p:sp>
    </p:spTree>
    <p:extLst>
      <p:ext uri="{BB962C8B-B14F-4D97-AF65-F5344CB8AC3E}">
        <p14:creationId xmlns:p14="http://schemas.microsoft.com/office/powerpoint/2010/main" val="8781904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45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5FC0F67-5FBD-4548-BE4C-E5DA55C8F6F2}" type="slidenum">
              <a:rPr lang="es-MX" altLang="es-MX">
                <a:latin typeface="Arial" charset="0"/>
              </a:rPr>
              <a:pPr>
                <a:spcBef>
                  <a:spcPct val="0"/>
                </a:spcBef>
              </a:pPr>
              <a:t>59</a:t>
            </a:fld>
            <a:endParaRPr lang="es-MX" altLang="es-MX">
              <a:latin typeface="Arial" charset="0"/>
            </a:endParaRPr>
          </a:p>
        </p:txBody>
      </p:sp>
    </p:spTree>
    <p:extLst>
      <p:ext uri="{BB962C8B-B14F-4D97-AF65-F5344CB8AC3E}">
        <p14:creationId xmlns:p14="http://schemas.microsoft.com/office/powerpoint/2010/main" val="15718835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18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E62A473-9DF0-4157-8537-E00EB4FA13CC}" type="slidenum">
              <a:rPr lang="es-MX" altLang="es-MX">
                <a:latin typeface="Arial" panose="020B0604020202020204" pitchFamily="34" charset="0"/>
              </a:rPr>
              <a:pPr eaLnBrk="1" hangingPunct="1">
                <a:spcBef>
                  <a:spcPct val="0"/>
                </a:spcBef>
              </a:pPr>
              <a:t>88</a:t>
            </a:fld>
            <a:endParaRPr lang="es-MX" altLang="es-MX">
              <a:latin typeface="Arial" panose="020B0604020202020204" pitchFamily="34" charset="0"/>
            </a:endParaRPr>
          </a:p>
        </p:txBody>
      </p:sp>
    </p:spTree>
    <p:extLst>
      <p:ext uri="{BB962C8B-B14F-4D97-AF65-F5344CB8AC3E}">
        <p14:creationId xmlns:p14="http://schemas.microsoft.com/office/powerpoint/2010/main" val="39388883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194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9DD88974-0202-4FC2-B134-4981197A1513}" type="slidenum">
              <a:rPr lang="es-MX" altLang="es-MX">
                <a:latin typeface="Arial" panose="020B0604020202020204" pitchFamily="34" charset="0"/>
              </a:rPr>
              <a:pPr eaLnBrk="1" hangingPunct="1">
                <a:spcBef>
                  <a:spcPct val="0"/>
                </a:spcBef>
              </a:pPr>
              <a:t>89</a:t>
            </a:fld>
            <a:endParaRPr lang="es-MX" altLang="es-MX">
              <a:latin typeface="Arial" panose="020B0604020202020204" pitchFamily="34" charset="0"/>
            </a:endParaRPr>
          </a:p>
        </p:txBody>
      </p:sp>
    </p:spTree>
    <p:extLst>
      <p:ext uri="{BB962C8B-B14F-4D97-AF65-F5344CB8AC3E}">
        <p14:creationId xmlns:p14="http://schemas.microsoft.com/office/powerpoint/2010/main" val="16142470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204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0603A28-0CE4-4CE2-B964-EE1EC6F0D340}" type="slidenum">
              <a:rPr lang="es-MX" altLang="es-MX">
                <a:latin typeface="Arial" panose="020B0604020202020204" pitchFamily="34" charset="0"/>
              </a:rPr>
              <a:pPr eaLnBrk="1" hangingPunct="1">
                <a:spcBef>
                  <a:spcPct val="0"/>
                </a:spcBef>
              </a:pPr>
              <a:t>90</a:t>
            </a:fld>
            <a:endParaRPr lang="es-MX" altLang="es-MX">
              <a:latin typeface="Arial" panose="020B0604020202020204" pitchFamily="34" charset="0"/>
            </a:endParaRPr>
          </a:p>
        </p:txBody>
      </p:sp>
    </p:spTree>
    <p:extLst>
      <p:ext uri="{BB962C8B-B14F-4D97-AF65-F5344CB8AC3E}">
        <p14:creationId xmlns:p14="http://schemas.microsoft.com/office/powerpoint/2010/main" val="8123229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21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63F16CC-B062-4514-9688-D4654CE2E0B2}" type="slidenum">
              <a:rPr lang="es-MX" altLang="es-MX">
                <a:latin typeface="Arial" panose="020B0604020202020204" pitchFamily="34" charset="0"/>
              </a:rPr>
              <a:pPr eaLnBrk="1" hangingPunct="1">
                <a:spcBef>
                  <a:spcPct val="0"/>
                </a:spcBef>
              </a:pPr>
              <a:t>91</a:t>
            </a:fld>
            <a:endParaRPr lang="es-MX" altLang="es-MX">
              <a:latin typeface="Arial" panose="020B0604020202020204" pitchFamily="34" charset="0"/>
            </a:endParaRPr>
          </a:p>
        </p:txBody>
      </p:sp>
    </p:spTree>
    <p:extLst>
      <p:ext uri="{BB962C8B-B14F-4D97-AF65-F5344CB8AC3E}">
        <p14:creationId xmlns:p14="http://schemas.microsoft.com/office/powerpoint/2010/main" val="4323571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225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2ABEA89-E520-4811-B2E4-021EB059F223}" type="slidenum">
              <a:rPr lang="es-MX" altLang="es-MX">
                <a:latin typeface="Arial" panose="020B0604020202020204" pitchFamily="34" charset="0"/>
              </a:rPr>
              <a:pPr eaLnBrk="1" hangingPunct="1">
                <a:spcBef>
                  <a:spcPct val="0"/>
                </a:spcBef>
              </a:pPr>
              <a:t>92</a:t>
            </a:fld>
            <a:endParaRPr lang="es-MX" altLang="es-MX">
              <a:latin typeface="Arial" panose="020B0604020202020204" pitchFamily="34" charset="0"/>
            </a:endParaRPr>
          </a:p>
        </p:txBody>
      </p:sp>
    </p:spTree>
    <p:extLst>
      <p:ext uri="{BB962C8B-B14F-4D97-AF65-F5344CB8AC3E}">
        <p14:creationId xmlns:p14="http://schemas.microsoft.com/office/powerpoint/2010/main" val="31954953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23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54D7E2A-4C62-426D-9500-ED7885F06A4A}" type="slidenum">
              <a:rPr lang="es-MX" altLang="es-MX">
                <a:latin typeface="Arial" panose="020B0604020202020204" pitchFamily="34" charset="0"/>
              </a:rPr>
              <a:pPr eaLnBrk="1" hangingPunct="1">
                <a:spcBef>
                  <a:spcPct val="0"/>
                </a:spcBef>
              </a:pPr>
              <a:t>93</a:t>
            </a:fld>
            <a:endParaRPr lang="es-MX" altLang="es-MX">
              <a:latin typeface="Arial" panose="020B0604020202020204" pitchFamily="34" charset="0"/>
            </a:endParaRPr>
          </a:p>
        </p:txBody>
      </p:sp>
    </p:spTree>
    <p:extLst>
      <p:ext uri="{BB962C8B-B14F-4D97-AF65-F5344CB8AC3E}">
        <p14:creationId xmlns:p14="http://schemas.microsoft.com/office/powerpoint/2010/main" val="30115748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24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2BFA418-8743-47BE-BFB8-71781F834A59}" type="slidenum">
              <a:rPr lang="es-MX" altLang="es-MX">
                <a:latin typeface="Arial" panose="020B0604020202020204" pitchFamily="34" charset="0"/>
              </a:rPr>
              <a:pPr eaLnBrk="1" hangingPunct="1">
                <a:spcBef>
                  <a:spcPct val="0"/>
                </a:spcBef>
              </a:pPr>
              <a:t>94</a:t>
            </a:fld>
            <a:endParaRPr lang="es-MX" altLang="es-MX">
              <a:latin typeface="Arial" panose="020B0604020202020204" pitchFamily="34" charset="0"/>
            </a:endParaRPr>
          </a:p>
        </p:txBody>
      </p:sp>
    </p:spTree>
    <p:extLst>
      <p:ext uri="{BB962C8B-B14F-4D97-AF65-F5344CB8AC3E}">
        <p14:creationId xmlns:p14="http://schemas.microsoft.com/office/powerpoint/2010/main" val="10342808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256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7F522296-D0AA-4C9A-AC83-DB2AB27D1635}" type="slidenum">
              <a:rPr lang="es-MX" altLang="es-MX">
                <a:latin typeface="Arial" panose="020B0604020202020204" pitchFamily="34" charset="0"/>
              </a:rPr>
              <a:pPr eaLnBrk="1" hangingPunct="1">
                <a:spcBef>
                  <a:spcPct val="0"/>
                </a:spcBef>
              </a:pPr>
              <a:t>95</a:t>
            </a:fld>
            <a:endParaRPr lang="es-MX" altLang="es-MX">
              <a:latin typeface="Arial" panose="020B0604020202020204" pitchFamily="34" charset="0"/>
            </a:endParaRPr>
          </a:p>
        </p:txBody>
      </p:sp>
    </p:spTree>
    <p:extLst>
      <p:ext uri="{BB962C8B-B14F-4D97-AF65-F5344CB8AC3E}">
        <p14:creationId xmlns:p14="http://schemas.microsoft.com/office/powerpoint/2010/main" val="27020845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MX" altLang="es-MX"/>
          </a:p>
        </p:txBody>
      </p:sp>
      <p:sp>
        <p:nvSpPr>
          <p:cNvPr id="26628" name="3 Marcador de número de diapositiva"/>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40BAB8C5-3A3C-496C-9CDB-F5BAEDF0D0C3}" type="slidenum">
              <a:rPr lang="es-MX" altLang="es-MX">
                <a:latin typeface="Arial" panose="020B0604020202020204" pitchFamily="34" charset="0"/>
              </a:rPr>
              <a:pPr algn="r" eaLnBrk="1" hangingPunct="1">
                <a:spcBef>
                  <a:spcPct val="0"/>
                </a:spcBef>
              </a:pPr>
              <a:t>99</a:t>
            </a:fld>
            <a:endParaRPr lang="es-MX" altLang="es-MX">
              <a:latin typeface="Arial" panose="020B0604020202020204" pitchFamily="34" charset="0"/>
            </a:endParaRPr>
          </a:p>
        </p:txBody>
      </p:sp>
    </p:spTree>
    <p:extLst>
      <p:ext uri="{BB962C8B-B14F-4D97-AF65-F5344CB8AC3E}">
        <p14:creationId xmlns:p14="http://schemas.microsoft.com/office/powerpoint/2010/main" val="37399516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MX" altLang="es-MX"/>
          </a:p>
        </p:txBody>
      </p:sp>
      <p:sp>
        <p:nvSpPr>
          <p:cNvPr id="27652" name="3 Marcador de número de diapositiva"/>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BBECFDA-7928-4E6B-84CE-1EA16D337B74}" type="slidenum">
              <a:rPr lang="es-MX" altLang="es-MX">
                <a:latin typeface="Arial" panose="020B0604020202020204" pitchFamily="34" charset="0"/>
              </a:rPr>
              <a:pPr algn="r" eaLnBrk="1" hangingPunct="1">
                <a:spcBef>
                  <a:spcPct val="0"/>
                </a:spcBef>
              </a:pPr>
              <a:t>100</a:t>
            </a:fld>
            <a:endParaRPr lang="es-MX" altLang="es-MX">
              <a:latin typeface="Arial" panose="020B0604020202020204" pitchFamily="34" charset="0"/>
            </a:endParaRPr>
          </a:p>
        </p:txBody>
      </p:sp>
    </p:spTree>
    <p:extLst>
      <p:ext uri="{BB962C8B-B14F-4D97-AF65-F5344CB8AC3E}">
        <p14:creationId xmlns:p14="http://schemas.microsoft.com/office/powerpoint/2010/main" val="33536611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28676" name="3 Marcador de número de diapositiva"/>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ED16EBA-BC5F-4B38-BAF8-CFD4FF6A1367}" type="slidenum">
              <a:rPr lang="es-MX" altLang="es-MX">
                <a:latin typeface="Arial" panose="020B0604020202020204" pitchFamily="34" charset="0"/>
              </a:rPr>
              <a:pPr algn="r" eaLnBrk="1" hangingPunct="1">
                <a:spcBef>
                  <a:spcPct val="0"/>
                </a:spcBef>
              </a:pPr>
              <a:t>101</a:t>
            </a:fld>
            <a:endParaRPr lang="es-MX" altLang="es-MX">
              <a:latin typeface="Arial" panose="020B0604020202020204" pitchFamily="34" charset="0"/>
            </a:endParaRPr>
          </a:p>
        </p:txBody>
      </p:sp>
    </p:spTree>
    <p:extLst>
      <p:ext uri="{BB962C8B-B14F-4D97-AF65-F5344CB8AC3E}">
        <p14:creationId xmlns:p14="http://schemas.microsoft.com/office/powerpoint/2010/main" val="24168176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29700" name="3 Marcador de número de diapositiva"/>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4B6C03E0-F1BF-4246-9101-95E58E003D10}" type="slidenum">
              <a:rPr lang="es-MX" altLang="es-MX">
                <a:latin typeface="Arial" panose="020B0604020202020204" pitchFamily="34" charset="0"/>
              </a:rPr>
              <a:pPr algn="r" eaLnBrk="1" hangingPunct="1">
                <a:spcBef>
                  <a:spcPct val="0"/>
                </a:spcBef>
              </a:pPr>
              <a:t>102</a:t>
            </a:fld>
            <a:endParaRPr lang="es-MX" altLang="es-MX">
              <a:latin typeface="Arial" panose="020B0604020202020204" pitchFamily="34" charset="0"/>
            </a:endParaRPr>
          </a:p>
        </p:txBody>
      </p:sp>
    </p:spTree>
    <p:extLst>
      <p:ext uri="{BB962C8B-B14F-4D97-AF65-F5344CB8AC3E}">
        <p14:creationId xmlns:p14="http://schemas.microsoft.com/office/powerpoint/2010/main" val="8872385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30724" name="3 Marcador de número de diapositiva"/>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72ADF549-8D0B-4B2E-855C-583896454073}" type="slidenum">
              <a:rPr lang="es-MX" altLang="es-MX">
                <a:latin typeface="Arial" panose="020B0604020202020204" pitchFamily="34" charset="0"/>
              </a:rPr>
              <a:pPr algn="r" eaLnBrk="1" hangingPunct="1">
                <a:spcBef>
                  <a:spcPct val="0"/>
                </a:spcBef>
              </a:pPr>
              <a:t>103</a:t>
            </a:fld>
            <a:endParaRPr lang="es-MX" altLang="es-MX">
              <a:latin typeface="Arial" panose="020B0604020202020204" pitchFamily="34" charset="0"/>
            </a:endParaRPr>
          </a:p>
        </p:txBody>
      </p:sp>
    </p:spTree>
    <p:extLst>
      <p:ext uri="{BB962C8B-B14F-4D97-AF65-F5344CB8AC3E}">
        <p14:creationId xmlns:p14="http://schemas.microsoft.com/office/powerpoint/2010/main" val="2626707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s-MX"/>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s-MX"/>
          </a:p>
        </p:txBody>
      </p:sp>
      <p:sp>
        <p:nvSpPr>
          <p:cNvPr id="4" name="Date Placeholder 3"/>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626493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MX"/>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308518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s-MX"/>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2662621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MX"/>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Date Placeholder 4"/>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1812617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s-MX"/>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7" name="Date Placeholder 6"/>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1043471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MX"/>
          </a:p>
        </p:txBody>
      </p:sp>
      <p:sp>
        <p:nvSpPr>
          <p:cNvPr id="3" name="Date Placeholder 2"/>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766772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3974112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s-MX"/>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356708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s-MX"/>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2870156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MX"/>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2186424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s-MX"/>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p:cNvSpPr>
            <a:spLocks noGrp="1"/>
          </p:cNvSpPr>
          <p:nvPr>
            <p:ph type="dt" sz="half" idx="10"/>
          </p:nvPr>
        </p:nvSpPr>
        <p:spPr/>
        <p:txBody>
          <a:bodyPr/>
          <a:lstStyle/>
          <a:p>
            <a:fld id="{EA24A79A-E203-4B85-A6DE-6F926EFACA24}" type="datetimeFigureOut">
              <a:rPr lang="es-MX" smtClean="0"/>
              <a:pPr/>
              <a:t>20/10/2022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AD819E-BCF2-415A-9FD4-E387AA8A4DBC}" type="slidenum">
              <a:rPr lang="es-MX" smtClean="0"/>
              <a:pPr/>
              <a:t>‹Nº›</a:t>
            </a:fld>
            <a:endParaRPr lang="es-MX"/>
          </a:p>
        </p:txBody>
      </p:sp>
    </p:spTree>
    <p:extLst>
      <p:ext uri="{BB962C8B-B14F-4D97-AF65-F5344CB8AC3E}">
        <p14:creationId xmlns:p14="http://schemas.microsoft.com/office/powerpoint/2010/main" val="3533487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a:t>Haga clic para modificar el estilo de título del patrón</a:t>
            </a:r>
            <a:endParaRPr lang="es-MX"/>
          </a:p>
        </p:txBody>
      </p:sp>
      <p:sp>
        <p:nvSpPr>
          <p:cNvPr id="3" name="2 Marcador de tabla"/>
          <p:cNvSpPr>
            <a:spLocks noGrp="1"/>
          </p:cNvSpPr>
          <p:nvPr>
            <p:ph type="tbl" idx="1"/>
          </p:nvPr>
        </p:nvSpPr>
        <p:spPr>
          <a:xfrm>
            <a:off x="609600" y="1600201"/>
            <a:ext cx="10972800" cy="4525963"/>
          </a:xfrm>
        </p:spPr>
        <p:txBody>
          <a:bodyPr/>
          <a:lstStyle/>
          <a:p>
            <a:pPr lvl="0"/>
            <a:endParaRPr lang="es-MX" noProof="0"/>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fld id="{C8EE5C0E-DFC7-46D9-B954-187C8AA08C1B}" type="slidenum">
              <a:rPr lang="es-ES" altLang="es-MX"/>
              <a:pPr/>
              <a:t>‹Nº›</a:t>
            </a:fld>
            <a:endParaRPr lang="es-ES" altLang="es-MX"/>
          </a:p>
        </p:txBody>
      </p:sp>
    </p:spTree>
    <p:extLst>
      <p:ext uri="{BB962C8B-B14F-4D97-AF65-F5344CB8AC3E}">
        <p14:creationId xmlns:p14="http://schemas.microsoft.com/office/powerpoint/2010/main" val="1563084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609600" y="274638"/>
            <a:ext cx="10972800" cy="1143000"/>
          </a:xfrm>
        </p:spPr>
        <p:txBody>
          <a:bodyPr/>
          <a:lstStyle/>
          <a:p>
            <a:r>
              <a:rPr lang="es-ES"/>
              <a:t>Haga clic para modificar el estilo de título del patrón</a:t>
            </a:r>
            <a:endParaRPr lang="es-MX"/>
          </a:p>
        </p:txBody>
      </p:sp>
      <p:sp>
        <p:nvSpPr>
          <p:cNvPr id="3" name="2 Marcador de contenido"/>
          <p:cNvSpPr>
            <a:spLocks noGrp="1"/>
          </p:cNvSpPr>
          <p:nvPr>
            <p:ph sz="quarter" idx="1"/>
          </p:nvPr>
        </p:nvSpPr>
        <p:spPr>
          <a:xfrm>
            <a:off x="609600" y="1600200"/>
            <a:ext cx="5384800" cy="21859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6197600" y="1600200"/>
            <a:ext cx="5384800" cy="21859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609600" y="3938589"/>
            <a:ext cx="5384800" cy="218757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contenido"/>
          <p:cNvSpPr>
            <a:spLocks noGrp="1"/>
          </p:cNvSpPr>
          <p:nvPr>
            <p:ph sz="quarter" idx="4"/>
          </p:nvPr>
        </p:nvSpPr>
        <p:spPr>
          <a:xfrm>
            <a:off x="6197600" y="3938589"/>
            <a:ext cx="5384800" cy="218757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fld id="{82D97F1C-C105-4E4C-BF40-58D8EF1FFAFA}" type="slidenum">
              <a:rPr lang="es-ES" altLang="es-MX"/>
              <a:pPr/>
              <a:t>‹Nº›</a:t>
            </a:fld>
            <a:endParaRPr lang="es-ES" altLang="es-MX"/>
          </a:p>
        </p:txBody>
      </p:sp>
    </p:spTree>
    <p:extLst>
      <p:ext uri="{BB962C8B-B14F-4D97-AF65-F5344CB8AC3E}">
        <p14:creationId xmlns:p14="http://schemas.microsoft.com/office/powerpoint/2010/main" val="1178195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s-MX"/>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24A79A-E203-4B85-A6DE-6F926EFACA24}" type="datetimeFigureOut">
              <a:rPr lang="es-MX" smtClean="0"/>
              <a:pPr/>
              <a:t>20/10/2022</a:t>
            </a:fld>
            <a:endParaRPr lang="es-MX"/>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AD819E-BCF2-415A-9FD4-E387AA8A4DBC}" type="slidenum">
              <a:rPr lang="es-MX" smtClean="0"/>
              <a:pPr/>
              <a:t>‹Nº›</a:t>
            </a:fld>
            <a:endParaRPr lang="es-MX"/>
          </a:p>
        </p:txBody>
      </p:sp>
    </p:spTree>
    <p:extLst>
      <p:ext uri="{BB962C8B-B14F-4D97-AF65-F5344CB8AC3E}">
        <p14:creationId xmlns:p14="http://schemas.microsoft.com/office/powerpoint/2010/main" val="389074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1.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4.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7.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9.png"/><Relationship Id="rId4" Type="http://schemas.openxmlformats.org/officeDocument/2006/relationships/image" Target="../media/image8.w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image" Target="../media/image10.wmf"/><Relationship Id="rId4" Type="http://schemas.openxmlformats.org/officeDocument/2006/relationships/oleObject" Target="../embeddings/oleObject7.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3.wmf"/><Relationship Id="rId5" Type="http://schemas.openxmlformats.org/officeDocument/2006/relationships/oleObject" Target="../embeddings/oleObject10.bin"/><Relationship Id="rId4" Type="http://schemas.openxmlformats.org/officeDocument/2006/relationships/image" Target="../media/image12.wmf"/></Relationships>
</file>

<file path=ppt/slides/_rels/slide13.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5.wmf"/><Relationship Id="rId5" Type="http://schemas.openxmlformats.org/officeDocument/2006/relationships/oleObject" Target="../embeddings/oleObject12.bin"/><Relationship Id="rId4" Type="http://schemas.openxmlformats.org/officeDocument/2006/relationships/image" Target="../media/image14.wmf"/></Relationships>
</file>

<file path=ppt/slides/_rels/slide14.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oleObject" Target="../embeddings/oleObject14.bin"/><Relationship Id="rId7"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8.wmf"/><Relationship Id="rId5" Type="http://schemas.openxmlformats.org/officeDocument/2006/relationships/oleObject" Target="../embeddings/oleObject15.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17.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oleObject18.bin"/><Relationship Id="rId7" Type="http://schemas.openxmlformats.org/officeDocument/2006/relationships/oleObject" Target="../embeddings/oleObject20.bin"/><Relationship Id="rId12"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2.wmf"/><Relationship Id="rId11" Type="http://schemas.openxmlformats.org/officeDocument/2006/relationships/oleObject" Target="../embeddings/oleObject22.bin"/><Relationship Id="rId5" Type="http://schemas.openxmlformats.org/officeDocument/2006/relationships/oleObject" Target="../embeddings/oleObject19.bin"/><Relationship Id="rId10" Type="http://schemas.openxmlformats.org/officeDocument/2006/relationships/image" Target="../media/image24.wmf"/><Relationship Id="rId4" Type="http://schemas.openxmlformats.org/officeDocument/2006/relationships/image" Target="../media/image21.wmf"/><Relationship Id="rId9" Type="http://schemas.openxmlformats.org/officeDocument/2006/relationships/oleObject" Target="../embeddings/oleObject21.bin"/></Relationships>
</file>

<file path=ppt/slides/_rels/slide18.x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oleObject" Target="../embeddings/oleObject28.bin"/><Relationship Id="rId3" Type="http://schemas.openxmlformats.org/officeDocument/2006/relationships/oleObject" Target="../embeddings/oleObject23.bin"/><Relationship Id="rId7" Type="http://schemas.openxmlformats.org/officeDocument/2006/relationships/oleObject" Target="../embeddings/oleObject25.bin"/><Relationship Id="rId12" Type="http://schemas.openxmlformats.org/officeDocument/2006/relationships/image" Target="../media/image30.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27.wmf"/><Relationship Id="rId11" Type="http://schemas.openxmlformats.org/officeDocument/2006/relationships/oleObject" Target="../embeddings/oleObject27.bin"/><Relationship Id="rId5" Type="http://schemas.openxmlformats.org/officeDocument/2006/relationships/oleObject" Target="../embeddings/oleObject24.bin"/><Relationship Id="rId10" Type="http://schemas.openxmlformats.org/officeDocument/2006/relationships/image" Target="../media/image29.wmf"/><Relationship Id="rId4" Type="http://schemas.openxmlformats.org/officeDocument/2006/relationships/image" Target="../media/image26.wmf"/><Relationship Id="rId9" Type="http://schemas.openxmlformats.org/officeDocument/2006/relationships/oleObject" Target="../embeddings/oleObject26.bin"/><Relationship Id="rId14" Type="http://schemas.openxmlformats.org/officeDocument/2006/relationships/image" Target="../media/image31.w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notesSlide" Target="../notesSlides/notesSlide9.xml"/><Relationship Id="rId7" Type="http://schemas.openxmlformats.org/officeDocument/2006/relationships/image" Target="../media/image33.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30.bin"/><Relationship Id="rId11" Type="http://schemas.openxmlformats.org/officeDocument/2006/relationships/image" Target="../media/image35.wmf"/><Relationship Id="rId5" Type="http://schemas.openxmlformats.org/officeDocument/2006/relationships/image" Target="../media/image32.emf"/><Relationship Id="rId10" Type="http://schemas.openxmlformats.org/officeDocument/2006/relationships/oleObject" Target="../embeddings/oleObject32.bin"/><Relationship Id="rId4" Type="http://schemas.openxmlformats.org/officeDocument/2006/relationships/oleObject" Target="../embeddings/oleObject29.bin"/><Relationship Id="rId9" Type="http://schemas.openxmlformats.org/officeDocument/2006/relationships/image" Target="../media/image34.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notesSlide" Target="../notesSlides/notesSlide10.xml"/><Relationship Id="rId7" Type="http://schemas.openxmlformats.org/officeDocument/2006/relationships/image" Target="../media/image37.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34.bin"/><Relationship Id="rId11" Type="http://schemas.openxmlformats.org/officeDocument/2006/relationships/image" Target="../media/image39.wmf"/><Relationship Id="rId5" Type="http://schemas.openxmlformats.org/officeDocument/2006/relationships/image" Target="../media/image36.emf"/><Relationship Id="rId10" Type="http://schemas.openxmlformats.org/officeDocument/2006/relationships/oleObject" Target="../embeddings/oleObject36.bin"/><Relationship Id="rId4" Type="http://schemas.openxmlformats.org/officeDocument/2006/relationships/oleObject" Target="../embeddings/oleObject33.bin"/><Relationship Id="rId9" Type="http://schemas.openxmlformats.org/officeDocument/2006/relationships/image" Target="../media/image38.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40.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42.wmf"/><Relationship Id="rId5" Type="http://schemas.openxmlformats.org/officeDocument/2006/relationships/oleObject" Target="../embeddings/oleObject39.bin"/><Relationship Id="rId4" Type="http://schemas.openxmlformats.org/officeDocument/2006/relationships/image" Target="../media/image41.wmf"/></Relationships>
</file>

<file path=ppt/slides/_rels/slide23.xml.rels><?xml version="1.0" encoding="UTF-8" standalone="yes"?>
<Relationships xmlns="http://schemas.openxmlformats.org/package/2006/relationships"><Relationship Id="rId8" Type="http://schemas.openxmlformats.org/officeDocument/2006/relationships/image" Target="../media/image45.wmf"/><Relationship Id="rId13" Type="http://schemas.openxmlformats.org/officeDocument/2006/relationships/oleObject" Target="../embeddings/oleObject45.bin"/><Relationship Id="rId3" Type="http://schemas.openxmlformats.org/officeDocument/2006/relationships/oleObject" Target="../embeddings/oleObject40.bin"/><Relationship Id="rId7" Type="http://schemas.openxmlformats.org/officeDocument/2006/relationships/oleObject" Target="../embeddings/oleObject42.bin"/><Relationship Id="rId12" Type="http://schemas.openxmlformats.org/officeDocument/2006/relationships/image" Target="../media/image47.wmf"/><Relationship Id="rId2" Type="http://schemas.openxmlformats.org/officeDocument/2006/relationships/slideLayout" Target="../slideLayouts/slideLayout2.xml"/><Relationship Id="rId16" Type="http://schemas.openxmlformats.org/officeDocument/2006/relationships/image" Target="../media/image48.wmf"/><Relationship Id="rId1" Type="http://schemas.openxmlformats.org/officeDocument/2006/relationships/vmlDrawing" Target="../drawings/vmlDrawing16.vml"/><Relationship Id="rId6" Type="http://schemas.openxmlformats.org/officeDocument/2006/relationships/image" Target="../media/image44.wmf"/><Relationship Id="rId11" Type="http://schemas.openxmlformats.org/officeDocument/2006/relationships/oleObject" Target="../embeddings/oleObject44.bin"/><Relationship Id="rId5" Type="http://schemas.openxmlformats.org/officeDocument/2006/relationships/oleObject" Target="../embeddings/oleObject41.bin"/><Relationship Id="rId15" Type="http://schemas.openxmlformats.org/officeDocument/2006/relationships/oleObject" Target="../embeddings/oleObject46.bin"/><Relationship Id="rId10" Type="http://schemas.openxmlformats.org/officeDocument/2006/relationships/image" Target="../media/image46.wmf"/><Relationship Id="rId4" Type="http://schemas.openxmlformats.org/officeDocument/2006/relationships/image" Target="../media/image43.wmf"/><Relationship Id="rId9" Type="http://schemas.openxmlformats.org/officeDocument/2006/relationships/oleObject" Target="../embeddings/oleObject43.bin"/><Relationship Id="rId14" Type="http://schemas.openxmlformats.org/officeDocument/2006/relationships/image" Target="../media/image21.w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49.wmf"/><Relationship Id="rId4" Type="http://schemas.openxmlformats.org/officeDocument/2006/relationships/oleObject" Target="../embeddings/oleObject47.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51.w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49.bin"/><Relationship Id="rId5" Type="http://schemas.openxmlformats.org/officeDocument/2006/relationships/image" Target="../media/image50.wmf"/><Relationship Id="rId4" Type="http://schemas.openxmlformats.org/officeDocument/2006/relationships/oleObject" Target="../embeddings/oleObject48.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notesSlide" Target="../notesSlides/notesSlide13.xml"/><Relationship Id="rId7" Type="http://schemas.openxmlformats.org/officeDocument/2006/relationships/image" Target="../media/image53.w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51.bin"/><Relationship Id="rId11" Type="http://schemas.openxmlformats.org/officeDocument/2006/relationships/image" Target="../media/image55.wmf"/><Relationship Id="rId5" Type="http://schemas.openxmlformats.org/officeDocument/2006/relationships/image" Target="../media/image52.wmf"/><Relationship Id="rId10" Type="http://schemas.openxmlformats.org/officeDocument/2006/relationships/oleObject" Target="../embeddings/oleObject53.bin"/><Relationship Id="rId4" Type="http://schemas.openxmlformats.org/officeDocument/2006/relationships/oleObject" Target="../embeddings/oleObject50.bin"/><Relationship Id="rId9" Type="http://schemas.openxmlformats.org/officeDocument/2006/relationships/image" Target="../media/image54.wmf"/></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56.bin"/><Relationship Id="rId13" Type="http://schemas.openxmlformats.org/officeDocument/2006/relationships/image" Target="../media/image60.wmf"/><Relationship Id="rId18" Type="http://schemas.openxmlformats.org/officeDocument/2006/relationships/oleObject" Target="../embeddings/oleObject61.bin"/><Relationship Id="rId3" Type="http://schemas.openxmlformats.org/officeDocument/2006/relationships/notesSlide" Target="../notesSlides/notesSlide14.xml"/><Relationship Id="rId21" Type="http://schemas.openxmlformats.org/officeDocument/2006/relationships/image" Target="../media/image64.wmf"/><Relationship Id="rId7" Type="http://schemas.openxmlformats.org/officeDocument/2006/relationships/image" Target="../media/image57.wmf"/><Relationship Id="rId12" Type="http://schemas.openxmlformats.org/officeDocument/2006/relationships/oleObject" Target="../embeddings/oleObject58.bin"/><Relationship Id="rId17" Type="http://schemas.openxmlformats.org/officeDocument/2006/relationships/image" Target="../media/image62.wmf"/><Relationship Id="rId2" Type="http://schemas.openxmlformats.org/officeDocument/2006/relationships/slideLayout" Target="../slideLayouts/slideLayout2.xml"/><Relationship Id="rId16" Type="http://schemas.openxmlformats.org/officeDocument/2006/relationships/oleObject" Target="../embeddings/oleObject60.bin"/><Relationship Id="rId20" Type="http://schemas.openxmlformats.org/officeDocument/2006/relationships/oleObject" Target="../embeddings/oleObject62.bin"/><Relationship Id="rId1" Type="http://schemas.openxmlformats.org/officeDocument/2006/relationships/vmlDrawing" Target="../drawings/vmlDrawing20.vml"/><Relationship Id="rId6" Type="http://schemas.openxmlformats.org/officeDocument/2006/relationships/oleObject" Target="../embeddings/oleObject55.bin"/><Relationship Id="rId11" Type="http://schemas.openxmlformats.org/officeDocument/2006/relationships/image" Target="../media/image59.wmf"/><Relationship Id="rId5" Type="http://schemas.openxmlformats.org/officeDocument/2006/relationships/image" Target="../media/image56.wmf"/><Relationship Id="rId15" Type="http://schemas.openxmlformats.org/officeDocument/2006/relationships/image" Target="../media/image61.wmf"/><Relationship Id="rId10" Type="http://schemas.openxmlformats.org/officeDocument/2006/relationships/oleObject" Target="../embeddings/oleObject57.bin"/><Relationship Id="rId19" Type="http://schemas.openxmlformats.org/officeDocument/2006/relationships/image" Target="../media/image63.wmf"/><Relationship Id="rId4" Type="http://schemas.openxmlformats.org/officeDocument/2006/relationships/oleObject" Target="../embeddings/oleObject54.bin"/><Relationship Id="rId9" Type="http://schemas.openxmlformats.org/officeDocument/2006/relationships/image" Target="../media/image58.wmf"/><Relationship Id="rId14" Type="http://schemas.openxmlformats.org/officeDocument/2006/relationships/oleObject" Target="../embeddings/oleObject59.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65.bin"/><Relationship Id="rId13" Type="http://schemas.openxmlformats.org/officeDocument/2006/relationships/image" Target="../media/image69.emf"/><Relationship Id="rId3" Type="http://schemas.openxmlformats.org/officeDocument/2006/relationships/notesSlide" Target="../notesSlides/notesSlide16.xml"/><Relationship Id="rId7" Type="http://schemas.openxmlformats.org/officeDocument/2006/relationships/image" Target="../media/image66.emf"/><Relationship Id="rId12" Type="http://schemas.openxmlformats.org/officeDocument/2006/relationships/oleObject" Target="../embeddings/oleObject67.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64.bin"/><Relationship Id="rId11" Type="http://schemas.openxmlformats.org/officeDocument/2006/relationships/image" Target="../media/image68.wmf"/><Relationship Id="rId5" Type="http://schemas.openxmlformats.org/officeDocument/2006/relationships/image" Target="../media/image65.wmf"/><Relationship Id="rId10" Type="http://schemas.openxmlformats.org/officeDocument/2006/relationships/oleObject" Target="../embeddings/oleObject66.bin"/><Relationship Id="rId4" Type="http://schemas.openxmlformats.org/officeDocument/2006/relationships/oleObject" Target="../embeddings/oleObject63.bin"/><Relationship Id="rId9" Type="http://schemas.openxmlformats.org/officeDocument/2006/relationships/image" Target="../media/image67.w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70.emf"/><Relationship Id="rId5" Type="http://schemas.openxmlformats.org/officeDocument/2006/relationships/oleObject" Target="../embeddings/oleObject68.bin"/><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8" Type="http://schemas.openxmlformats.org/officeDocument/2006/relationships/image" Target="../media/image73.emf"/><Relationship Id="rId3" Type="http://schemas.openxmlformats.org/officeDocument/2006/relationships/notesSlide" Target="../notesSlides/notesSlide18.xml"/><Relationship Id="rId7" Type="http://schemas.openxmlformats.org/officeDocument/2006/relationships/oleObject" Target="../embeddings/oleObject70.bin"/><Relationship Id="rId12" Type="http://schemas.microsoft.com/office/2007/relationships/hdphoto" Target="../media/hdphoto2.wdp"/><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71.png"/><Relationship Id="rId11" Type="http://schemas.openxmlformats.org/officeDocument/2006/relationships/image" Target="../media/image75.png"/><Relationship Id="rId5" Type="http://schemas.openxmlformats.org/officeDocument/2006/relationships/image" Target="../media/image72.emf"/><Relationship Id="rId10" Type="http://schemas.openxmlformats.org/officeDocument/2006/relationships/image" Target="../media/image74.emf"/><Relationship Id="rId4" Type="http://schemas.openxmlformats.org/officeDocument/2006/relationships/oleObject" Target="../embeddings/oleObject69.bin"/><Relationship Id="rId9" Type="http://schemas.openxmlformats.org/officeDocument/2006/relationships/oleObject" Target="../embeddings/oleObject71.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74.bin"/><Relationship Id="rId3" Type="http://schemas.openxmlformats.org/officeDocument/2006/relationships/notesSlide" Target="../notesSlides/notesSlide19.xml"/><Relationship Id="rId7" Type="http://schemas.openxmlformats.org/officeDocument/2006/relationships/image" Target="../media/image77.emf"/><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73.bin"/><Relationship Id="rId11" Type="http://schemas.openxmlformats.org/officeDocument/2006/relationships/image" Target="../media/image79.emf"/><Relationship Id="rId5" Type="http://schemas.openxmlformats.org/officeDocument/2006/relationships/image" Target="../media/image76.emf"/><Relationship Id="rId10" Type="http://schemas.openxmlformats.org/officeDocument/2006/relationships/oleObject" Target="../embeddings/oleObject75.bin"/><Relationship Id="rId4" Type="http://schemas.openxmlformats.org/officeDocument/2006/relationships/oleObject" Target="../embeddings/oleObject72.bin"/><Relationship Id="rId9" Type="http://schemas.openxmlformats.org/officeDocument/2006/relationships/image" Target="../media/image78.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78.bin"/><Relationship Id="rId3" Type="http://schemas.openxmlformats.org/officeDocument/2006/relationships/notesSlide" Target="../notesSlides/notesSlide21.xml"/><Relationship Id="rId7" Type="http://schemas.openxmlformats.org/officeDocument/2006/relationships/image" Target="../media/image81.wmf"/><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77.bin"/><Relationship Id="rId5" Type="http://schemas.openxmlformats.org/officeDocument/2006/relationships/image" Target="../media/image80.emf"/><Relationship Id="rId4" Type="http://schemas.openxmlformats.org/officeDocument/2006/relationships/oleObject" Target="../embeddings/oleObject76.bin"/><Relationship Id="rId9" Type="http://schemas.openxmlformats.org/officeDocument/2006/relationships/image" Target="../media/image82.emf"/></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81.bin"/><Relationship Id="rId3" Type="http://schemas.openxmlformats.org/officeDocument/2006/relationships/notesSlide" Target="../notesSlides/notesSlide22.xml"/><Relationship Id="rId7" Type="http://schemas.openxmlformats.org/officeDocument/2006/relationships/image" Target="../media/image84.emf"/><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oleObject" Target="../embeddings/oleObject80.bin"/><Relationship Id="rId5" Type="http://schemas.openxmlformats.org/officeDocument/2006/relationships/image" Target="../media/image83.emf"/><Relationship Id="rId10" Type="http://schemas.openxmlformats.org/officeDocument/2006/relationships/image" Target="../media/image85.png"/><Relationship Id="rId4" Type="http://schemas.openxmlformats.org/officeDocument/2006/relationships/oleObject" Target="../embeddings/oleObject79.bin"/><Relationship Id="rId9" Type="http://schemas.openxmlformats.org/officeDocument/2006/relationships/image" Target="../media/image85.wmf"/></Relationships>
</file>

<file path=ppt/slides/_rels/slide3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84.bin"/><Relationship Id="rId3" Type="http://schemas.openxmlformats.org/officeDocument/2006/relationships/notesSlide" Target="../notesSlides/notesSlide23.xml"/><Relationship Id="rId7" Type="http://schemas.openxmlformats.org/officeDocument/2006/relationships/image" Target="../media/image88.wmf"/><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83.bin"/><Relationship Id="rId11" Type="http://schemas.openxmlformats.org/officeDocument/2006/relationships/image" Target="../media/image90.wmf"/><Relationship Id="rId5" Type="http://schemas.openxmlformats.org/officeDocument/2006/relationships/image" Target="../media/image87.wmf"/><Relationship Id="rId10" Type="http://schemas.openxmlformats.org/officeDocument/2006/relationships/oleObject" Target="../embeddings/oleObject85.bin"/><Relationship Id="rId4" Type="http://schemas.openxmlformats.org/officeDocument/2006/relationships/oleObject" Target="../embeddings/oleObject82.bin"/><Relationship Id="rId9" Type="http://schemas.openxmlformats.org/officeDocument/2006/relationships/image" Target="../media/image89.wmf"/></Relationships>
</file>

<file path=ppt/slides/_rels/slide38.xml.rels><?xml version="1.0" encoding="UTF-8" standalone="yes"?>
<Relationships xmlns="http://schemas.openxmlformats.org/package/2006/relationships"><Relationship Id="rId8" Type="http://schemas.openxmlformats.org/officeDocument/2006/relationships/image" Target="../media/image92.emf"/><Relationship Id="rId3" Type="http://schemas.openxmlformats.org/officeDocument/2006/relationships/notesSlide" Target="../notesSlides/notesSlide24.xml"/><Relationship Id="rId7" Type="http://schemas.openxmlformats.org/officeDocument/2006/relationships/oleObject" Target="../embeddings/oleObject87.bin"/><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93.jpeg"/><Relationship Id="rId5" Type="http://schemas.openxmlformats.org/officeDocument/2006/relationships/image" Target="../media/image91.emf"/><Relationship Id="rId4" Type="http://schemas.openxmlformats.org/officeDocument/2006/relationships/oleObject" Target="../embeddings/oleObject86.bin"/></Relationships>
</file>

<file path=ppt/slides/_rels/slide39.xml.rels><?xml version="1.0" encoding="UTF-8" standalone="yes"?>
<Relationships xmlns="http://schemas.openxmlformats.org/package/2006/relationships"><Relationship Id="rId8" Type="http://schemas.openxmlformats.org/officeDocument/2006/relationships/image" Target="../media/image94.wmf"/><Relationship Id="rId3" Type="http://schemas.openxmlformats.org/officeDocument/2006/relationships/oleObject" Target="../embeddings/oleObject88.bin"/><Relationship Id="rId7" Type="http://schemas.openxmlformats.org/officeDocument/2006/relationships/oleObject" Target="../embeddings/oleObject90.bin"/><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image" Target="../media/image22.wmf"/><Relationship Id="rId11" Type="http://schemas.openxmlformats.org/officeDocument/2006/relationships/image" Target="../media/image96.png"/><Relationship Id="rId5" Type="http://schemas.openxmlformats.org/officeDocument/2006/relationships/oleObject" Target="../embeddings/oleObject89.bin"/><Relationship Id="rId10" Type="http://schemas.openxmlformats.org/officeDocument/2006/relationships/image" Target="../media/image95.wmf"/><Relationship Id="rId4" Type="http://schemas.openxmlformats.org/officeDocument/2006/relationships/image" Target="../media/image21.wmf"/><Relationship Id="rId9" Type="http://schemas.openxmlformats.org/officeDocument/2006/relationships/oleObject" Target="../embeddings/oleObject91.bin"/></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94.bin"/><Relationship Id="rId3" Type="http://schemas.openxmlformats.org/officeDocument/2006/relationships/notesSlide" Target="../notesSlides/notesSlide25.xml"/><Relationship Id="rId7" Type="http://schemas.openxmlformats.org/officeDocument/2006/relationships/image" Target="../media/image97.emf"/><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oleObject" Target="../embeddings/oleObject93.bin"/><Relationship Id="rId11" Type="http://schemas.openxmlformats.org/officeDocument/2006/relationships/image" Target="../media/image99.wmf"/><Relationship Id="rId5" Type="http://schemas.openxmlformats.org/officeDocument/2006/relationships/image" Target="../media/image96.wmf"/><Relationship Id="rId10" Type="http://schemas.openxmlformats.org/officeDocument/2006/relationships/oleObject" Target="../embeddings/oleObject95.bin"/><Relationship Id="rId4" Type="http://schemas.openxmlformats.org/officeDocument/2006/relationships/oleObject" Target="../embeddings/oleObject92.bin"/><Relationship Id="rId9" Type="http://schemas.openxmlformats.org/officeDocument/2006/relationships/image" Target="../media/image98.wmf"/></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98.bin"/><Relationship Id="rId3" Type="http://schemas.openxmlformats.org/officeDocument/2006/relationships/notesSlide" Target="../notesSlides/notesSlide26.xml"/><Relationship Id="rId7" Type="http://schemas.openxmlformats.org/officeDocument/2006/relationships/image" Target="../media/image101.emf"/><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oleObject" Target="../embeddings/oleObject97.bin"/><Relationship Id="rId11" Type="http://schemas.openxmlformats.org/officeDocument/2006/relationships/image" Target="../media/image103.wmf"/><Relationship Id="rId5" Type="http://schemas.openxmlformats.org/officeDocument/2006/relationships/image" Target="../media/image100.wmf"/><Relationship Id="rId10" Type="http://schemas.openxmlformats.org/officeDocument/2006/relationships/oleObject" Target="../embeddings/oleObject99.bin"/><Relationship Id="rId4" Type="http://schemas.openxmlformats.org/officeDocument/2006/relationships/oleObject" Target="../embeddings/oleObject96.bin"/><Relationship Id="rId9" Type="http://schemas.openxmlformats.org/officeDocument/2006/relationships/image" Target="../media/image102.wmf"/></Relationships>
</file>

<file path=ppt/slides/_rels/slide42.xml.rels><?xml version="1.0" encoding="UTF-8" standalone="yes"?>
<Relationships xmlns="http://schemas.openxmlformats.org/package/2006/relationships"><Relationship Id="rId8" Type="http://schemas.openxmlformats.org/officeDocument/2006/relationships/image" Target="../media/image105.emf"/><Relationship Id="rId3" Type="http://schemas.openxmlformats.org/officeDocument/2006/relationships/notesSlide" Target="../notesSlides/notesSlide27.xml"/><Relationship Id="rId7" Type="http://schemas.openxmlformats.org/officeDocument/2006/relationships/oleObject" Target="../embeddings/oleObject101.bin"/><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image" Target="../media/image107.jpeg"/><Relationship Id="rId5" Type="http://schemas.openxmlformats.org/officeDocument/2006/relationships/image" Target="../media/image104.wmf"/><Relationship Id="rId10" Type="http://schemas.openxmlformats.org/officeDocument/2006/relationships/image" Target="../media/image106.wmf"/><Relationship Id="rId4" Type="http://schemas.openxmlformats.org/officeDocument/2006/relationships/oleObject" Target="../embeddings/oleObject100.bin"/><Relationship Id="rId9" Type="http://schemas.openxmlformats.org/officeDocument/2006/relationships/oleObject" Target="../embeddings/oleObject102.bin"/></Relationships>
</file>

<file path=ppt/slides/_rels/slide4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110.wmf"/><Relationship Id="rId3" Type="http://schemas.openxmlformats.org/officeDocument/2006/relationships/notesSlide" Target="../notesSlides/notesSlide29.xml"/><Relationship Id="rId7" Type="http://schemas.openxmlformats.org/officeDocument/2006/relationships/oleObject" Target="../embeddings/oleObject104.bin"/><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image" Target="../media/image109.wmf"/><Relationship Id="rId5" Type="http://schemas.openxmlformats.org/officeDocument/2006/relationships/oleObject" Target="../embeddings/oleObject103.bin"/><Relationship Id="rId10" Type="http://schemas.openxmlformats.org/officeDocument/2006/relationships/image" Target="../media/image111.wmf"/><Relationship Id="rId4" Type="http://schemas.openxmlformats.org/officeDocument/2006/relationships/image" Target="../media/image108.jpeg"/><Relationship Id="rId9" Type="http://schemas.openxmlformats.org/officeDocument/2006/relationships/oleObject" Target="../embeddings/oleObject105.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08.bin"/><Relationship Id="rId3" Type="http://schemas.openxmlformats.org/officeDocument/2006/relationships/notesSlide" Target="../notesSlides/notesSlide30.xml"/><Relationship Id="rId7" Type="http://schemas.openxmlformats.org/officeDocument/2006/relationships/image" Target="../media/image113.wmf"/><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oleObject" Target="../embeddings/oleObject107.bin"/><Relationship Id="rId11" Type="http://schemas.openxmlformats.org/officeDocument/2006/relationships/image" Target="../media/image115.wmf"/><Relationship Id="rId5" Type="http://schemas.openxmlformats.org/officeDocument/2006/relationships/image" Target="../media/image112.wmf"/><Relationship Id="rId10" Type="http://schemas.openxmlformats.org/officeDocument/2006/relationships/oleObject" Target="../embeddings/oleObject109.bin"/><Relationship Id="rId4" Type="http://schemas.openxmlformats.org/officeDocument/2006/relationships/oleObject" Target="../embeddings/oleObject106.bin"/><Relationship Id="rId9" Type="http://schemas.openxmlformats.org/officeDocument/2006/relationships/image" Target="../media/image114.w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40.wmf"/><Relationship Id="rId4" Type="http://schemas.openxmlformats.org/officeDocument/2006/relationships/oleObject" Target="../embeddings/oleObject110.bin"/></Relationships>
</file>

<file path=ppt/slides/_rels/slide4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17.wmf"/></Relationships>
</file>

<file path=ppt/slides/_rels/slide48.xml.rels><?xml version="1.0" encoding="UTF-8" standalone="yes"?>
<Relationships xmlns="http://schemas.openxmlformats.org/package/2006/relationships"><Relationship Id="rId8" Type="http://schemas.openxmlformats.org/officeDocument/2006/relationships/image" Target="../media/image119.emf"/><Relationship Id="rId3" Type="http://schemas.openxmlformats.org/officeDocument/2006/relationships/notesSlide" Target="../notesSlides/notesSlide33.xml"/><Relationship Id="rId7" Type="http://schemas.openxmlformats.org/officeDocument/2006/relationships/oleObject" Target="../embeddings/oleObject112.bin"/><Relationship Id="rId2" Type="http://schemas.openxmlformats.org/officeDocument/2006/relationships/slideLayout" Target="../slideLayouts/slideLayout2.xml"/><Relationship Id="rId1" Type="http://schemas.openxmlformats.org/officeDocument/2006/relationships/vmlDrawing" Target="../drawings/vmlDrawing36.vml"/><Relationship Id="rId6" Type="http://schemas.openxmlformats.org/officeDocument/2006/relationships/image" Target="../media/image118.emf"/><Relationship Id="rId5" Type="http://schemas.openxmlformats.org/officeDocument/2006/relationships/oleObject" Target="../embeddings/oleObject111.bin"/><Relationship Id="rId10" Type="http://schemas.openxmlformats.org/officeDocument/2006/relationships/image" Target="../media/image120.wmf"/><Relationship Id="rId4" Type="http://schemas.openxmlformats.org/officeDocument/2006/relationships/image" Target="../media/image108.jpeg"/><Relationship Id="rId9" Type="http://schemas.openxmlformats.org/officeDocument/2006/relationships/oleObject" Target="../embeddings/oleObject113.bin"/></Relationships>
</file>

<file path=ppt/slides/_rels/slide49.xml.rels><?xml version="1.0" encoding="UTF-8" standalone="yes"?>
<Relationships xmlns="http://schemas.openxmlformats.org/package/2006/relationships"><Relationship Id="rId8" Type="http://schemas.openxmlformats.org/officeDocument/2006/relationships/image" Target="../media/image122.emf"/><Relationship Id="rId3" Type="http://schemas.openxmlformats.org/officeDocument/2006/relationships/notesSlide" Target="../notesSlides/notesSlide34.xml"/><Relationship Id="rId7" Type="http://schemas.openxmlformats.org/officeDocument/2006/relationships/oleObject" Target="../embeddings/oleObject115.bin"/><Relationship Id="rId2" Type="http://schemas.openxmlformats.org/officeDocument/2006/relationships/slideLayout" Target="../slideLayouts/slideLayout2.xml"/><Relationship Id="rId1" Type="http://schemas.openxmlformats.org/officeDocument/2006/relationships/vmlDrawing" Target="../drawings/vmlDrawing37.vml"/><Relationship Id="rId6" Type="http://schemas.openxmlformats.org/officeDocument/2006/relationships/image" Target="../media/image121.emf"/><Relationship Id="rId5" Type="http://schemas.openxmlformats.org/officeDocument/2006/relationships/oleObject" Target="../embeddings/oleObject114.bin"/><Relationship Id="rId10" Type="http://schemas.openxmlformats.org/officeDocument/2006/relationships/image" Target="../media/image123.wmf"/><Relationship Id="rId4" Type="http://schemas.openxmlformats.org/officeDocument/2006/relationships/image" Target="../media/image108.jpeg"/><Relationship Id="rId9" Type="http://schemas.openxmlformats.org/officeDocument/2006/relationships/oleObject" Target="../embeddings/oleObject116.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119.bin"/><Relationship Id="rId13" Type="http://schemas.openxmlformats.org/officeDocument/2006/relationships/image" Target="../media/image128.wmf"/><Relationship Id="rId3" Type="http://schemas.openxmlformats.org/officeDocument/2006/relationships/notesSlide" Target="../notesSlides/notesSlide35.xml"/><Relationship Id="rId7" Type="http://schemas.openxmlformats.org/officeDocument/2006/relationships/image" Target="../media/image125.wmf"/><Relationship Id="rId12" Type="http://schemas.openxmlformats.org/officeDocument/2006/relationships/oleObject" Target="../embeddings/oleObject121.bin"/><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118.bin"/><Relationship Id="rId11" Type="http://schemas.openxmlformats.org/officeDocument/2006/relationships/image" Target="../media/image127.wmf"/><Relationship Id="rId5" Type="http://schemas.openxmlformats.org/officeDocument/2006/relationships/image" Target="../media/image124.wmf"/><Relationship Id="rId15" Type="http://schemas.openxmlformats.org/officeDocument/2006/relationships/image" Target="../media/image129.wmf"/><Relationship Id="rId10" Type="http://schemas.openxmlformats.org/officeDocument/2006/relationships/oleObject" Target="../embeddings/oleObject120.bin"/><Relationship Id="rId4" Type="http://schemas.openxmlformats.org/officeDocument/2006/relationships/oleObject" Target="../embeddings/oleObject117.bin"/><Relationship Id="rId9" Type="http://schemas.openxmlformats.org/officeDocument/2006/relationships/image" Target="../media/image126.wmf"/><Relationship Id="rId14" Type="http://schemas.openxmlformats.org/officeDocument/2006/relationships/oleObject" Target="../embeddings/oleObject122.bin"/></Relationships>
</file>

<file path=ppt/slides/_rels/slide51.xml.rels><?xml version="1.0" encoding="UTF-8" standalone="yes"?>
<Relationships xmlns="http://schemas.openxmlformats.org/package/2006/relationships"><Relationship Id="rId8" Type="http://schemas.openxmlformats.org/officeDocument/2006/relationships/image" Target="../media/image132.wmf"/><Relationship Id="rId13" Type="http://schemas.openxmlformats.org/officeDocument/2006/relationships/oleObject" Target="../embeddings/oleObject128.bin"/><Relationship Id="rId18" Type="http://schemas.openxmlformats.org/officeDocument/2006/relationships/image" Target="../media/image136.wmf"/><Relationship Id="rId3" Type="http://schemas.openxmlformats.org/officeDocument/2006/relationships/oleObject" Target="../embeddings/oleObject123.bin"/><Relationship Id="rId21" Type="http://schemas.openxmlformats.org/officeDocument/2006/relationships/oleObject" Target="../embeddings/oleObject132.bin"/><Relationship Id="rId7" Type="http://schemas.openxmlformats.org/officeDocument/2006/relationships/oleObject" Target="../embeddings/oleObject125.bin"/><Relationship Id="rId12" Type="http://schemas.openxmlformats.org/officeDocument/2006/relationships/image" Target="../media/image133.wmf"/><Relationship Id="rId17" Type="http://schemas.openxmlformats.org/officeDocument/2006/relationships/oleObject" Target="../embeddings/oleObject130.bin"/><Relationship Id="rId2" Type="http://schemas.openxmlformats.org/officeDocument/2006/relationships/slideLayout" Target="../slideLayouts/slideLayout2.xml"/><Relationship Id="rId16" Type="http://schemas.openxmlformats.org/officeDocument/2006/relationships/image" Target="../media/image135.wmf"/><Relationship Id="rId20" Type="http://schemas.openxmlformats.org/officeDocument/2006/relationships/image" Target="../media/image137.wmf"/><Relationship Id="rId1" Type="http://schemas.openxmlformats.org/officeDocument/2006/relationships/vmlDrawing" Target="../drawings/vmlDrawing39.vml"/><Relationship Id="rId6" Type="http://schemas.openxmlformats.org/officeDocument/2006/relationships/image" Target="../media/image131.wmf"/><Relationship Id="rId11" Type="http://schemas.openxmlformats.org/officeDocument/2006/relationships/oleObject" Target="../embeddings/oleObject127.bin"/><Relationship Id="rId5" Type="http://schemas.openxmlformats.org/officeDocument/2006/relationships/oleObject" Target="../embeddings/oleObject124.bin"/><Relationship Id="rId15" Type="http://schemas.openxmlformats.org/officeDocument/2006/relationships/oleObject" Target="../embeddings/oleObject129.bin"/><Relationship Id="rId10" Type="http://schemas.openxmlformats.org/officeDocument/2006/relationships/image" Target="../media/image128.wmf"/><Relationship Id="rId19" Type="http://schemas.openxmlformats.org/officeDocument/2006/relationships/oleObject" Target="../embeddings/oleObject131.bin"/><Relationship Id="rId4" Type="http://schemas.openxmlformats.org/officeDocument/2006/relationships/image" Target="../media/image130.wmf"/><Relationship Id="rId9" Type="http://schemas.openxmlformats.org/officeDocument/2006/relationships/oleObject" Target="../embeddings/oleObject126.bin"/><Relationship Id="rId14" Type="http://schemas.openxmlformats.org/officeDocument/2006/relationships/image" Target="../media/image134.wmf"/><Relationship Id="rId22" Type="http://schemas.openxmlformats.org/officeDocument/2006/relationships/image" Target="../media/image126.wmf"/></Relationships>
</file>

<file path=ppt/slides/_rels/slide52.xml.rels><?xml version="1.0" encoding="UTF-8" standalone="yes"?>
<Relationships xmlns="http://schemas.openxmlformats.org/package/2006/relationships"><Relationship Id="rId8" Type="http://schemas.openxmlformats.org/officeDocument/2006/relationships/image" Target="../media/image140.wmf"/><Relationship Id="rId3" Type="http://schemas.openxmlformats.org/officeDocument/2006/relationships/oleObject" Target="../embeddings/oleObject133.bin"/><Relationship Id="rId7" Type="http://schemas.openxmlformats.org/officeDocument/2006/relationships/oleObject" Target="../embeddings/oleObject135.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139.wmf"/><Relationship Id="rId5" Type="http://schemas.openxmlformats.org/officeDocument/2006/relationships/oleObject" Target="../embeddings/oleObject134.bin"/><Relationship Id="rId10" Type="http://schemas.openxmlformats.org/officeDocument/2006/relationships/image" Target="../media/image128.wmf"/><Relationship Id="rId4" Type="http://schemas.openxmlformats.org/officeDocument/2006/relationships/image" Target="../media/image138.wmf"/><Relationship Id="rId9" Type="http://schemas.openxmlformats.org/officeDocument/2006/relationships/oleObject" Target="../embeddings/oleObject126.bin"/></Relationships>
</file>

<file path=ppt/slides/_rels/slide53.xml.rels><?xml version="1.0" encoding="UTF-8" standalone="yes"?>
<Relationships xmlns="http://schemas.openxmlformats.org/package/2006/relationships"><Relationship Id="rId8" Type="http://schemas.openxmlformats.org/officeDocument/2006/relationships/image" Target="../media/image143.wmf"/><Relationship Id="rId3" Type="http://schemas.openxmlformats.org/officeDocument/2006/relationships/oleObject" Target="../embeddings/oleObject136.bin"/><Relationship Id="rId7" Type="http://schemas.openxmlformats.org/officeDocument/2006/relationships/oleObject" Target="../embeddings/oleObject138.bin"/><Relationship Id="rId2" Type="http://schemas.openxmlformats.org/officeDocument/2006/relationships/slideLayout" Target="../slideLayouts/slideLayout2.xml"/><Relationship Id="rId1" Type="http://schemas.openxmlformats.org/officeDocument/2006/relationships/vmlDrawing" Target="../drawings/vmlDrawing41.vml"/><Relationship Id="rId6" Type="http://schemas.openxmlformats.org/officeDocument/2006/relationships/image" Target="../media/image142.wmf"/><Relationship Id="rId5" Type="http://schemas.openxmlformats.org/officeDocument/2006/relationships/oleObject" Target="../embeddings/oleObject137.bin"/><Relationship Id="rId10" Type="http://schemas.openxmlformats.org/officeDocument/2006/relationships/image" Target="../media/image144.wmf"/><Relationship Id="rId4" Type="http://schemas.openxmlformats.org/officeDocument/2006/relationships/image" Target="../media/image141.wmf"/><Relationship Id="rId9" Type="http://schemas.openxmlformats.org/officeDocument/2006/relationships/oleObject" Target="../embeddings/oleObject139.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40.bin"/><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145.wmf"/></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147.wmf"/><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oleObject" Target="../embeddings/oleObject142.bin"/><Relationship Id="rId5" Type="http://schemas.openxmlformats.org/officeDocument/2006/relationships/image" Target="../media/image146.wmf"/><Relationship Id="rId4" Type="http://schemas.openxmlformats.org/officeDocument/2006/relationships/oleObject" Target="../embeddings/oleObject141.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136.wmf"/><Relationship Id="rId3" Type="http://schemas.openxmlformats.org/officeDocument/2006/relationships/oleObject" Target="../embeddings/oleObject143.bin"/><Relationship Id="rId7" Type="http://schemas.openxmlformats.org/officeDocument/2006/relationships/oleObject" Target="../embeddings/oleObject145.bin"/><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image" Target="../media/image134.wmf"/><Relationship Id="rId5" Type="http://schemas.openxmlformats.org/officeDocument/2006/relationships/oleObject" Target="../embeddings/oleObject144.bin"/><Relationship Id="rId4" Type="http://schemas.openxmlformats.org/officeDocument/2006/relationships/image" Target="../media/image148.wmf"/></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46.bin"/><Relationship Id="rId2" Type="http://schemas.openxmlformats.org/officeDocument/2006/relationships/slideLayout" Target="../slideLayouts/slideLayout2.xml"/><Relationship Id="rId1" Type="http://schemas.openxmlformats.org/officeDocument/2006/relationships/vmlDrawing" Target="../drawings/vmlDrawing45.vml"/><Relationship Id="rId6" Type="http://schemas.openxmlformats.org/officeDocument/2006/relationships/image" Target="../media/image150.wmf"/><Relationship Id="rId5" Type="http://schemas.openxmlformats.org/officeDocument/2006/relationships/oleObject" Target="../embeddings/oleObject147.bin"/><Relationship Id="rId4" Type="http://schemas.openxmlformats.org/officeDocument/2006/relationships/image" Target="../media/image149.wmf"/></Relationships>
</file>

<file path=ppt/slides/_rels/slide63.xml.rels><?xml version="1.0" encoding="UTF-8" standalone="yes"?>
<Relationships xmlns="http://schemas.openxmlformats.org/package/2006/relationships"><Relationship Id="rId8" Type="http://schemas.openxmlformats.org/officeDocument/2006/relationships/image" Target="../media/image153.wmf"/><Relationship Id="rId13" Type="http://schemas.openxmlformats.org/officeDocument/2006/relationships/oleObject" Target="../embeddings/oleObject153.bin"/><Relationship Id="rId18" Type="http://schemas.openxmlformats.org/officeDocument/2006/relationships/image" Target="../media/image100.wmf"/><Relationship Id="rId3" Type="http://schemas.openxmlformats.org/officeDocument/2006/relationships/oleObject" Target="../embeddings/oleObject148.bin"/><Relationship Id="rId7" Type="http://schemas.openxmlformats.org/officeDocument/2006/relationships/oleObject" Target="../embeddings/oleObject150.bin"/><Relationship Id="rId12" Type="http://schemas.openxmlformats.org/officeDocument/2006/relationships/image" Target="../media/image155.wmf"/><Relationship Id="rId17" Type="http://schemas.openxmlformats.org/officeDocument/2006/relationships/oleObject" Target="../embeddings/oleObject155.bin"/><Relationship Id="rId2" Type="http://schemas.openxmlformats.org/officeDocument/2006/relationships/slideLayout" Target="../slideLayouts/slideLayout2.xml"/><Relationship Id="rId16" Type="http://schemas.openxmlformats.org/officeDocument/2006/relationships/image" Target="../media/image157.wmf"/><Relationship Id="rId20" Type="http://schemas.openxmlformats.org/officeDocument/2006/relationships/image" Target="../media/image158.wmf"/><Relationship Id="rId1" Type="http://schemas.openxmlformats.org/officeDocument/2006/relationships/vmlDrawing" Target="../drawings/vmlDrawing46.vml"/><Relationship Id="rId6" Type="http://schemas.openxmlformats.org/officeDocument/2006/relationships/image" Target="../media/image152.wmf"/><Relationship Id="rId11" Type="http://schemas.openxmlformats.org/officeDocument/2006/relationships/oleObject" Target="../embeddings/oleObject152.bin"/><Relationship Id="rId5" Type="http://schemas.openxmlformats.org/officeDocument/2006/relationships/oleObject" Target="../embeddings/oleObject149.bin"/><Relationship Id="rId15" Type="http://schemas.openxmlformats.org/officeDocument/2006/relationships/oleObject" Target="../embeddings/oleObject154.bin"/><Relationship Id="rId10" Type="http://schemas.openxmlformats.org/officeDocument/2006/relationships/image" Target="../media/image154.wmf"/><Relationship Id="rId19" Type="http://schemas.openxmlformats.org/officeDocument/2006/relationships/oleObject" Target="../embeddings/oleObject156.bin"/><Relationship Id="rId4" Type="http://schemas.openxmlformats.org/officeDocument/2006/relationships/image" Target="../media/image151.wmf"/><Relationship Id="rId9" Type="http://schemas.openxmlformats.org/officeDocument/2006/relationships/oleObject" Target="../embeddings/oleObject151.bin"/><Relationship Id="rId14" Type="http://schemas.openxmlformats.org/officeDocument/2006/relationships/image" Target="../media/image156.wmf"/></Relationships>
</file>

<file path=ppt/slides/_rels/slide64.xml.rels><?xml version="1.0" encoding="UTF-8" standalone="yes"?>
<Relationships xmlns="http://schemas.openxmlformats.org/package/2006/relationships"><Relationship Id="rId8" Type="http://schemas.openxmlformats.org/officeDocument/2006/relationships/image" Target="../media/image161.wmf"/><Relationship Id="rId3" Type="http://schemas.openxmlformats.org/officeDocument/2006/relationships/oleObject" Target="../embeddings/oleObject157.bin"/><Relationship Id="rId7" Type="http://schemas.openxmlformats.org/officeDocument/2006/relationships/oleObject" Target="../embeddings/oleObject159.bin"/><Relationship Id="rId2" Type="http://schemas.openxmlformats.org/officeDocument/2006/relationships/slideLayout" Target="../slideLayouts/slideLayout2.xml"/><Relationship Id="rId1" Type="http://schemas.openxmlformats.org/officeDocument/2006/relationships/vmlDrawing" Target="../drawings/vmlDrawing47.vml"/><Relationship Id="rId6" Type="http://schemas.openxmlformats.org/officeDocument/2006/relationships/image" Target="../media/image160.wmf"/><Relationship Id="rId5" Type="http://schemas.openxmlformats.org/officeDocument/2006/relationships/oleObject" Target="../embeddings/oleObject158.bin"/><Relationship Id="rId4" Type="http://schemas.openxmlformats.org/officeDocument/2006/relationships/image" Target="../media/image159.wmf"/></Relationships>
</file>

<file path=ppt/slides/_rels/slide65.xml.rels><?xml version="1.0" encoding="UTF-8" standalone="yes"?>
<Relationships xmlns="http://schemas.openxmlformats.org/package/2006/relationships"><Relationship Id="rId8" Type="http://schemas.openxmlformats.org/officeDocument/2006/relationships/image" Target="../media/image164.wmf"/><Relationship Id="rId3" Type="http://schemas.openxmlformats.org/officeDocument/2006/relationships/oleObject" Target="../embeddings/oleObject160.bin"/><Relationship Id="rId7" Type="http://schemas.openxmlformats.org/officeDocument/2006/relationships/oleObject" Target="../embeddings/oleObject162.bin"/><Relationship Id="rId2" Type="http://schemas.openxmlformats.org/officeDocument/2006/relationships/slideLayout" Target="../slideLayouts/slideLayout2.xml"/><Relationship Id="rId1" Type="http://schemas.openxmlformats.org/officeDocument/2006/relationships/vmlDrawing" Target="../drawings/vmlDrawing48.vml"/><Relationship Id="rId6" Type="http://schemas.openxmlformats.org/officeDocument/2006/relationships/image" Target="../media/image163.wmf"/><Relationship Id="rId5" Type="http://schemas.openxmlformats.org/officeDocument/2006/relationships/oleObject" Target="../embeddings/oleObject161.bin"/><Relationship Id="rId10" Type="http://schemas.openxmlformats.org/officeDocument/2006/relationships/image" Target="../media/image165.wmf"/><Relationship Id="rId4" Type="http://schemas.openxmlformats.org/officeDocument/2006/relationships/image" Target="../media/image162.wmf"/><Relationship Id="rId9" Type="http://schemas.openxmlformats.org/officeDocument/2006/relationships/oleObject" Target="../embeddings/oleObject163.bin"/></Relationships>
</file>

<file path=ppt/slides/_rels/slide66.xml.rels><?xml version="1.0" encoding="UTF-8" standalone="yes"?>
<Relationships xmlns="http://schemas.openxmlformats.org/package/2006/relationships"><Relationship Id="rId8" Type="http://schemas.openxmlformats.org/officeDocument/2006/relationships/image" Target="../media/image168.wmf"/><Relationship Id="rId13" Type="http://schemas.openxmlformats.org/officeDocument/2006/relationships/oleObject" Target="../embeddings/oleObject169.bin"/><Relationship Id="rId3" Type="http://schemas.openxmlformats.org/officeDocument/2006/relationships/oleObject" Target="../embeddings/oleObject164.bin"/><Relationship Id="rId7" Type="http://schemas.openxmlformats.org/officeDocument/2006/relationships/oleObject" Target="../embeddings/oleObject166.bin"/><Relationship Id="rId12" Type="http://schemas.openxmlformats.org/officeDocument/2006/relationships/image" Target="../media/image170.wmf"/><Relationship Id="rId2" Type="http://schemas.openxmlformats.org/officeDocument/2006/relationships/slideLayout" Target="../slideLayouts/slideLayout2.xml"/><Relationship Id="rId1" Type="http://schemas.openxmlformats.org/officeDocument/2006/relationships/vmlDrawing" Target="../drawings/vmlDrawing49.vml"/><Relationship Id="rId6" Type="http://schemas.openxmlformats.org/officeDocument/2006/relationships/image" Target="../media/image167.wmf"/><Relationship Id="rId11" Type="http://schemas.openxmlformats.org/officeDocument/2006/relationships/oleObject" Target="../embeddings/oleObject168.bin"/><Relationship Id="rId5" Type="http://schemas.openxmlformats.org/officeDocument/2006/relationships/oleObject" Target="../embeddings/oleObject165.bin"/><Relationship Id="rId10" Type="http://schemas.openxmlformats.org/officeDocument/2006/relationships/image" Target="../media/image169.wmf"/><Relationship Id="rId4" Type="http://schemas.openxmlformats.org/officeDocument/2006/relationships/image" Target="../media/image166.wmf"/><Relationship Id="rId9" Type="http://schemas.openxmlformats.org/officeDocument/2006/relationships/oleObject" Target="../embeddings/oleObject167.bin"/><Relationship Id="rId14" Type="http://schemas.openxmlformats.org/officeDocument/2006/relationships/image" Target="../media/image171.wmf"/></Relationships>
</file>

<file path=ppt/slides/_rels/slide67.xml.rels><?xml version="1.0" encoding="UTF-8" standalone="yes"?>
<Relationships xmlns="http://schemas.openxmlformats.org/package/2006/relationships"><Relationship Id="rId8" Type="http://schemas.openxmlformats.org/officeDocument/2006/relationships/image" Target="../media/image174.wmf"/><Relationship Id="rId13" Type="http://schemas.openxmlformats.org/officeDocument/2006/relationships/oleObject" Target="../embeddings/oleObject174.bin"/><Relationship Id="rId3" Type="http://schemas.openxmlformats.org/officeDocument/2006/relationships/oleObject" Target="../embeddings/oleObject170.bin"/><Relationship Id="rId7" Type="http://schemas.openxmlformats.org/officeDocument/2006/relationships/oleObject" Target="../embeddings/oleObject172.bin"/><Relationship Id="rId12" Type="http://schemas.openxmlformats.org/officeDocument/2006/relationships/image" Target="../media/image169.wmf"/><Relationship Id="rId2" Type="http://schemas.openxmlformats.org/officeDocument/2006/relationships/slideLayout" Target="../slideLayouts/slideLayout2.xml"/><Relationship Id="rId1" Type="http://schemas.openxmlformats.org/officeDocument/2006/relationships/vmlDrawing" Target="../drawings/vmlDrawing50.vml"/><Relationship Id="rId6" Type="http://schemas.openxmlformats.org/officeDocument/2006/relationships/image" Target="../media/image173.wmf"/><Relationship Id="rId11" Type="http://schemas.openxmlformats.org/officeDocument/2006/relationships/oleObject" Target="../embeddings/oleObject167.bin"/><Relationship Id="rId5" Type="http://schemas.openxmlformats.org/officeDocument/2006/relationships/oleObject" Target="../embeddings/oleObject171.bin"/><Relationship Id="rId10" Type="http://schemas.openxmlformats.org/officeDocument/2006/relationships/image" Target="../media/image175.wmf"/><Relationship Id="rId4" Type="http://schemas.openxmlformats.org/officeDocument/2006/relationships/image" Target="../media/image172.wmf"/><Relationship Id="rId9" Type="http://schemas.openxmlformats.org/officeDocument/2006/relationships/oleObject" Target="../embeddings/oleObject173.bin"/><Relationship Id="rId14" Type="http://schemas.openxmlformats.org/officeDocument/2006/relationships/image" Target="../media/image176.wmf"/></Relationships>
</file>

<file path=ppt/slides/_rels/slide68.xml.rels><?xml version="1.0" encoding="UTF-8" standalone="yes"?>
<Relationships xmlns="http://schemas.openxmlformats.org/package/2006/relationships"><Relationship Id="rId8" Type="http://schemas.openxmlformats.org/officeDocument/2006/relationships/image" Target="../media/image179.wmf"/><Relationship Id="rId13" Type="http://schemas.openxmlformats.org/officeDocument/2006/relationships/oleObject" Target="../embeddings/oleObject180.bin"/><Relationship Id="rId18" Type="http://schemas.openxmlformats.org/officeDocument/2006/relationships/image" Target="../media/image184.wmf"/><Relationship Id="rId3" Type="http://schemas.openxmlformats.org/officeDocument/2006/relationships/oleObject" Target="../embeddings/oleObject175.bin"/><Relationship Id="rId7" Type="http://schemas.openxmlformats.org/officeDocument/2006/relationships/oleObject" Target="../embeddings/oleObject177.bin"/><Relationship Id="rId12" Type="http://schemas.openxmlformats.org/officeDocument/2006/relationships/image" Target="../media/image181.wmf"/><Relationship Id="rId17" Type="http://schemas.openxmlformats.org/officeDocument/2006/relationships/oleObject" Target="../embeddings/oleObject182.bin"/><Relationship Id="rId2" Type="http://schemas.openxmlformats.org/officeDocument/2006/relationships/slideLayout" Target="../slideLayouts/slideLayout2.xml"/><Relationship Id="rId16" Type="http://schemas.openxmlformats.org/officeDocument/2006/relationships/image" Target="../media/image183.wmf"/><Relationship Id="rId1" Type="http://schemas.openxmlformats.org/officeDocument/2006/relationships/vmlDrawing" Target="../drawings/vmlDrawing51.vml"/><Relationship Id="rId6" Type="http://schemas.openxmlformats.org/officeDocument/2006/relationships/image" Target="../media/image178.wmf"/><Relationship Id="rId11" Type="http://schemas.openxmlformats.org/officeDocument/2006/relationships/oleObject" Target="../embeddings/oleObject179.bin"/><Relationship Id="rId5" Type="http://schemas.openxmlformats.org/officeDocument/2006/relationships/oleObject" Target="../embeddings/oleObject176.bin"/><Relationship Id="rId15" Type="http://schemas.openxmlformats.org/officeDocument/2006/relationships/oleObject" Target="../embeddings/oleObject181.bin"/><Relationship Id="rId10" Type="http://schemas.openxmlformats.org/officeDocument/2006/relationships/image" Target="../media/image180.wmf"/><Relationship Id="rId4" Type="http://schemas.openxmlformats.org/officeDocument/2006/relationships/image" Target="../media/image177.wmf"/><Relationship Id="rId9" Type="http://schemas.openxmlformats.org/officeDocument/2006/relationships/oleObject" Target="../embeddings/oleObject178.bin"/><Relationship Id="rId14" Type="http://schemas.openxmlformats.org/officeDocument/2006/relationships/image" Target="../media/image182.wmf"/></Relationships>
</file>

<file path=ppt/slides/_rels/slide69.xml.rels><?xml version="1.0" encoding="UTF-8" standalone="yes"?>
<Relationships xmlns="http://schemas.openxmlformats.org/package/2006/relationships"><Relationship Id="rId8" Type="http://schemas.openxmlformats.org/officeDocument/2006/relationships/image" Target="../media/image187.wmf"/><Relationship Id="rId13" Type="http://schemas.openxmlformats.org/officeDocument/2006/relationships/oleObject" Target="../embeddings/oleObject188.bin"/><Relationship Id="rId18" Type="http://schemas.openxmlformats.org/officeDocument/2006/relationships/image" Target="../media/image192.wmf"/><Relationship Id="rId3" Type="http://schemas.openxmlformats.org/officeDocument/2006/relationships/oleObject" Target="../embeddings/oleObject183.bin"/><Relationship Id="rId7" Type="http://schemas.openxmlformats.org/officeDocument/2006/relationships/oleObject" Target="../embeddings/oleObject185.bin"/><Relationship Id="rId12" Type="http://schemas.openxmlformats.org/officeDocument/2006/relationships/image" Target="../media/image189.wmf"/><Relationship Id="rId17" Type="http://schemas.openxmlformats.org/officeDocument/2006/relationships/oleObject" Target="../embeddings/oleObject190.bin"/><Relationship Id="rId2" Type="http://schemas.openxmlformats.org/officeDocument/2006/relationships/slideLayout" Target="../slideLayouts/slideLayout2.xml"/><Relationship Id="rId16" Type="http://schemas.openxmlformats.org/officeDocument/2006/relationships/image" Target="../media/image191.wmf"/><Relationship Id="rId20" Type="http://schemas.openxmlformats.org/officeDocument/2006/relationships/image" Target="../media/image193.wmf"/><Relationship Id="rId1" Type="http://schemas.openxmlformats.org/officeDocument/2006/relationships/vmlDrawing" Target="../drawings/vmlDrawing52.vml"/><Relationship Id="rId6" Type="http://schemas.openxmlformats.org/officeDocument/2006/relationships/image" Target="../media/image186.wmf"/><Relationship Id="rId11" Type="http://schemas.openxmlformats.org/officeDocument/2006/relationships/oleObject" Target="../embeddings/oleObject187.bin"/><Relationship Id="rId5" Type="http://schemas.openxmlformats.org/officeDocument/2006/relationships/oleObject" Target="../embeddings/oleObject184.bin"/><Relationship Id="rId15" Type="http://schemas.openxmlformats.org/officeDocument/2006/relationships/oleObject" Target="../embeddings/oleObject189.bin"/><Relationship Id="rId10" Type="http://schemas.openxmlformats.org/officeDocument/2006/relationships/image" Target="../media/image188.wmf"/><Relationship Id="rId19" Type="http://schemas.openxmlformats.org/officeDocument/2006/relationships/oleObject" Target="../embeddings/oleObject191.bin"/><Relationship Id="rId4" Type="http://schemas.openxmlformats.org/officeDocument/2006/relationships/image" Target="../media/image185.wmf"/><Relationship Id="rId9" Type="http://schemas.openxmlformats.org/officeDocument/2006/relationships/oleObject" Target="../embeddings/oleObject186.bin"/><Relationship Id="rId14" Type="http://schemas.openxmlformats.org/officeDocument/2006/relationships/image" Target="../media/image190.wmf"/></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92.bin"/><Relationship Id="rId2" Type="http://schemas.openxmlformats.org/officeDocument/2006/relationships/slideLayout" Target="../slideLayouts/slideLayout2.xml"/><Relationship Id="rId1" Type="http://schemas.openxmlformats.org/officeDocument/2006/relationships/vmlDrawing" Target="../drawings/vmlDrawing53.vml"/><Relationship Id="rId6" Type="http://schemas.openxmlformats.org/officeDocument/2006/relationships/image" Target="../media/image195.wmf"/><Relationship Id="rId5" Type="http://schemas.openxmlformats.org/officeDocument/2006/relationships/oleObject" Target="../embeddings/oleObject193.bin"/><Relationship Id="rId4" Type="http://schemas.openxmlformats.org/officeDocument/2006/relationships/image" Target="../media/image194.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image" Target="../media/image198.wmf"/><Relationship Id="rId13" Type="http://schemas.openxmlformats.org/officeDocument/2006/relationships/oleObject" Target="../embeddings/oleObject199.bin"/><Relationship Id="rId3" Type="http://schemas.openxmlformats.org/officeDocument/2006/relationships/oleObject" Target="../embeddings/oleObject194.bin"/><Relationship Id="rId7" Type="http://schemas.openxmlformats.org/officeDocument/2006/relationships/oleObject" Target="../embeddings/oleObject196.bin"/><Relationship Id="rId12" Type="http://schemas.openxmlformats.org/officeDocument/2006/relationships/image" Target="../media/image200.wmf"/><Relationship Id="rId2" Type="http://schemas.openxmlformats.org/officeDocument/2006/relationships/slideLayout" Target="../slideLayouts/slideLayout2.xml"/><Relationship Id="rId1" Type="http://schemas.openxmlformats.org/officeDocument/2006/relationships/vmlDrawing" Target="../drawings/vmlDrawing54.vml"/><Relationship Id="rId6" Type="http://schemas.openxmlformats.org/officeDocument/2006/relationships/image" Target="../media/image197.wmf"/><Relationship Id="rId11" Type="http://schemas.openxmlformats.org/officeDocument/2006/relationships/oleObject" Target="../embeddings/oleObject198.bin"/><Relationship Id="rId5" Type="http://schemas.openxmlformats.org/officeDocument/2006/relationships/oleObject" Target="../embeddings/oleObject195.bin"/><Relationship Id="rId10" Type="http://schemas.openxmlformats.org/officeDocument/2006/relationships/image" Target="../media/image199.wmf"/><Relationship Id="rId4" Type="http://schemas.openxmlformats.org/officeDocument/2006/relationships/image" Target="../media/image196.wmf"/><Relationship Id="rId9" Type="http://schemas.openxmlformats.org/officeDocument/2006/relationships/oleObject" Target="../embeddings/oleObject197.bin"/><Relationship Id="rId14" Type="http://schemas.openxmlformats.org/officeDocument/2006/relationships/image" Target="../media/image201.wmf"/></Relationships>
</file>

<file path=ppt/slides/_rels/slide73.xml.rels><?xml version="1.0" encoding="UTF-8" standalone="yes"?>
<Relationships xmlns="http://schemas.openxmlformats.org/package/2006/relationships"><Relationship Id="rId8" Type="http://schemas.openxmlformats.org/officeDocument/2006/relationships/image" Target="../media/image198.wmf"/><Relationship Id="rId13" Type="http://schemas.openxmlformats.org/officeDocument/2006/relationships/oleObject" Target="../embeddings/oleObject199.bin"/><Relationship Id="rId3" Type="http://schemas.openxmlformats.org/officeDocument/2006/relationships/oleObject" Target="../embeddings/oleObject194.bin"/><Relationship Id="rId7" Type="http://schemas.openxmlformats.org/officeDocument/2006/relationships/oleObject" Target="../embeddings/oleObject196.bin"/><Relationship Id="rId12" Type="http://schemas.openxmlformats.org/officeDocument/2006/relationships/image" Target="../media/image200.wmf"/><Relationship Id="rId2" Type="http://schemas.openxmlformats.org/officeDocument/2006/relationships/slideLayout" Target="../slideLayouts/slideLayout2.xml"/><Relationship Id="rId1" Type="http://schemas.openxmlformats.org/officeDocument/2006/relationships/vmlDrawing" Target="../drawings/vmlDrawing55.vml"/><Relationship Id="rId6" Type="http://schemas.openxmlformats.org/officeDocument/2006/relationships/image" Target="../media/image197.wmf"/><Relationship Id="rId11" Type="http://schemas.openxmlformats.org/officeDocument/2006/relationships/oleObject" Target="../embeddings/oleObject198.bin"/><Relationship Id="rId5" Type="http://schemas.openxmlformats.org/officeDocument/2006/relationships/oleObject" Target="../embeddings/oleObject195.bin"/><Relationship Id="rId10" Type="http://schemas.openxmlformats.org/officeDocument/2006/relationships/image" Target="../media/image199.wmf"/><Relationship Id="rId4" Type="http://schemas.openxmlformats.org/officeDocument/2006/relationships/image" Target="../media/image196.wmf"/><Relationship Id="rId9" Type="http://schemas.openxmlformats.org/officeDocument/2006/relationships/oleObject" Target="../embeddings/oleObject197.bin"/><Relationship Id="rId14" Type="http://schemas.openxmlformats.org/officeDocument/2006/relationships/image" Target="../media/image201.wmf"/></Relationships>
</file>

<file path=ppt/slides/_rels/slide74.xml.rels><?xml version="1.0" encoding="UTF-8" standalone="yes"?>
<Relationships xmlns="http://schemas.openxmlformats.org/package/2006/relationships"><Relationship Id="rId8" Type="http://schemas.openxmlformats.org/officeDocument/2006/relationships/image" Target="../media/image203.wmf"/><Relationship Id="rId3" Type="http://schemas.openxmlformats.org/officeDocument/2006/relationships/oleObject" Target="../embeddings/oleObject200.bin"/><Relationship Id="rId7" Type="http://schemas.openxmlformats.org/officeDocument/2006/relationships/oleObject" Target="../embeddings/oleObject202.bin"/><Relationship Id="rId2" Type="http://schemas.openxmlformats.org/officeDocument/2006/relationships/slideLayout" Target="../slideLayouts/slideLayout2.xml"/><Relationship Id="rId1" Type="http://schemas.openxmlformats.org/officeDocument/2006/relationships/vmlDrawing" Target="../drawings/vmlDrawing56.vml"/><Relationship Id="rId6" Type="http://schemas.openxmlformats.org/officeDocument/2006/relationships/image" Target="../media/image172.wmf"/><Relationship Id="rId5" Type="http://schemas.openxmlformats.org/officeDocument/2006/relationships/oleObject" Target="../embeddings/oleObject201.bin"/><Relationship Id="rId4" Type="http://schemas.openxmlformats.org/officeDocument/2006/relationships/image" Target="../media/image202.wmf"/></Relationships>
</file>

<file path=ppt/slides/_rels/slide75.xml.rels><?xml version="1.0" encoding="UTF-8" standalone="yes"?>
<Relationships xmlns="http://schemas.openxmlformats.org/package/2006/relationships"><Relationship Id="rId8" Type="http://schemas.openxmlformats.org/officeDocument/2006/relationships/image" Target="../media/image206.wmf"/><Relationship Id="rId13" Type="http://schemas.openxmlformats.org/officeDocument/2006/relationships/oleObject" Target="../embeddings/oleObject208.bin"/><Relationship Id="rId3" Type="http://schemas.openxmlformats.org/officeDocument/2006/relationships/oleObject" Target="../embeddings/oleObject203.bin"/><Relationship Id="rId7" Type="http://schemas.openxmlformats.org/officeDocument/2006/relationships/oleObject" Target="../embeddings/oleObject205.bin"/><Relationship Id="rId12" Type="http://schemas.openxmlformats.org/officeDocument/2006/relationships/image" Target="../media/image208.wmf"/><Relationship Id="rId2" Type="http://schemas.openxmlformats.org/officeDocument/2006/relationships/slideLayout" Target="../slideLayouts/slideLayout2.xml"/><Relationship Id="rId1" Type="http://schemas.openxmlformats.org/officeDocument/2006/relationships/vmlDrawing" Target="../drawings/vmlDrawing57.vml"/><Relationship Id="rId6" Type="http://schemas.openxmlformats.org/officeDocument/2006/relationships/image" Target="../media/image205.wmf"/><Relationship Id="rId11" Type="http://schemas.openxmlformats.org/officeDocument/2006/relationships/oleObject" Target="../embeddings/oleObject207.bin"/><Relationship Id="rId5" Type="http://schemas.openxmlformats.org/officeDocument/2006/relationships/oleObject" Target="../embeddings/oleObject204.bin"/><Relationship Id="rId10" Type="http://schemas.openxmlformats.org/officeDocument/2006/relationships/image" Target="../media/image207.wmf"/><Relationship Id="rId4" Type="http://schemas.openxmlformats.org/officeDocument/2006/relationships/image" Target="../media/image204.wmf"/><Relationship Id="rId9" Type="http://schemas.openxmlformats.org/officeDocument/2006/relationships/oleObject" Target="../embeddings/oleObject206.bin"/></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211.bin"/><Relationship Id="rId13" Type="http://schemas.openxmlformats.org/officeDocument/2006/relationships/image" Target="../media/image213.wmf"/><Relationship Id="rId3" Type="http://schemas.openxmlformats.org/officeDocument/2006/relationships/oleObject" Target="../embeddings/oleObject209.bin"/><Relationship Id="rId7" Type="http://schemas.openxmlformats.org/officeDocument/2006/relationships/image" Target="../media/image210.wmf"/><Relationship Id="rId12" Type="http://schemas.openxmlformats.org/officeDocument/2006/relationships/oleObject" Target="../embeddings/oleObject213.bin"/><Relationship Id="rId2" Type="http://schemas.openxmlformats.org/officeDocument/2006/relationships/slideLayout" Target="../slideLayouts/slideLayout2.xml"/><Relationship Id="rId1" Type="http://schemas.openxmlformats.org/officeDocument/2006/relationships/vmlDrawing" Target="../drawings/vmlDrawing58.vml"/><Relationship Id="rId6" Type="http://schemas.openxmlformats.org/officeDocument/2006/relationships/oleObject" Target="../embeddings/oleObject210.bin"/><Relationship Id="rId11" Type="http://schemas.openxmlformats.org/officeDocument/2006/relationships/image" Target="../media/image212.wmf"/><Relationship Id="rId5" Type="http://schemas.openxmlformats.org/officeDocument/2006/relationships/image" Target="../media/image214.png"/><Relationship Id="rId10" Type="http://schemas.openxmlformats.org/officeDocument/2006/relationships/oleObject" Target="../embeddings/oleObject212.bin"/><Relationship Id="rId4" Type="http://schemas.openxmlformats.org/officeDocument/2006/relationships/image" Target="../media/image209.wmf"/><Relationship Id="rId9" Type="http://schemas.openxmlformats.org/officeDocument/2006/relationships/image" Target="../media/image211.wmf"/></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14.bin"/><Relationship Id="rId2" Type="http://schemas.openxmlformats.org/officeDocument/2006/relationships/slideLayout" Target="../slideLayouts/slideLayout2.xml"/><Relationship Id="rId1" Type="http://schemas.openxmlformats.org/officeDocument/2006/relationships/vmlDrawing" Target="../drawings/vmlDrawing59.vml"/><Relationship Id="rId6" Type="http://schemas.openxmlformats.org/officeDocument/2006/relationships/image" Target="../media/image210.wmf"/><Relationship Id="rId5" Type="http://schemas.openxmlformats.org/officeDocument/2006/relationships/oleObject" Target="../embeddings/oleObject210.bin"/><Relationship Id="rId4" Type="http://schemas.openxmlformats.org/officeDocument/2006/relationships/image" Target="../media/image214.wmf"/></Relationships>
</file>

<file path=ppt/slides/_rels/slide78.xml.rels><?xml version="1.0" encoding="UTF-8" standalone="yes"?>
<Relationships xmlns="http://schemas.openxmlformats.org/package/2006/relationships"><Relationship Id="rId8" Type="http://schemas.openxmlformats.org/officeDocument/2006/relationships/image" Target="../media/image217.wmf"/><Relationship Id="rId3" Type="http://schemas.openxmlformats.org/officeDocument/2006/relationships/oleObject" Target="../embeddings/oleObject215.bin"/><Relationship Id="rId7" Type="http://schemas.openxmlformats.org/officeDocument/2006/relationships/oleObject" Target="../embeddings/oleObject217.bin"/><Relationship Id="rId2" Type="http://schemas.openxmlformats.org/officeDocument/2006/relationships/slideLayout" Target="../slideLayouts/slideLayout2.xml"/><Relationship Id="rId1" Type="http://schemas.openxmlformats.org/officeDocument/2006/relationships/vmlDrawing" Target="../drawings/vmlDrawing60.vml"/><Relationship Id="rId6" Type="http://schemas.openxmlformats.org/officeDocument/2006/relationships/image" Target="../media/image216.wmf"/><Relationship Id="rId5" Type="http://schemas.openxmlformats.org/officeDocument/2006/relationships/oleObject" Target="../embeddings/oleObject216.bin"/><Relationship Id="rId4" Type="http://schemas.openxmlformats.org/officeDocument/2006/relationships/image" Target="../media/image215.wmf"/></Relationships>
</file>

<file path=ppt/slides/_rels/slide79.xml.rels><?xml version="1.0" encoding="UTF-8" standalone="yes"?>
<Relationships xmlns="http://schemas.openxmlformats.org/package/2006/relationships"><Relationship Id="rId8" Type="http://schemas.openxmlformats.org/officeDocument/2006/relationships/image" Target="../media/image220.wmf"/><Relationship Id="rId3" Type="http://schemas.openxmlformats.org/officeDocument/2006/relationships/oleObject" Target="../embeddings/oleObject218.bin"/><Relationship Id="rId7" Type="http://schemas.openxmlformats.org/officeDocument/2006/relationships/oleObject" Target="../embeddings/oleObject220.bin"/><Relationship Id="rId2" Type="http://schemas.openxmlformats.org/officeDocument/2006/relationships/slideLayout" Target="../slideLayouts/slideLayout2.xml"/><Relationship Id="rId1" Type="http://schemas.openxmlformats.org/officeDocument/2006/relationships/vmlDrawing" Target="../drawings/vmlDrawing61.vml"/><Relationship Id="rId6" Type="http://schemas.openxmlformats.org/officeDocument/2006/relationships/image" Target="../media/image219.wmf"/><Relationship Id="rId5" Type="http://schemas.openxmlformats.org/officeDocument/2006/relationships/oleObject" Target="../embeddings/oleObject219.bin"/><Relationship Id="rId4" Type="http://schemas.openxmlformats.org/officeDocument/2006/relationships/image" Target="../media/image218.wmf"/></Relationships>
</file>

<file path=ppt/slides/_rels/slide80.xml.rels><?xml version="1.0" encoding="UTF-8" standalone="yes"?>
<Relationships xmlns="http://schemas.openxmlformats.org/package/2006/relationships"><Relationship Id="rId8" Type="http://schemas.openxmlformats.org/officeDocument/2006/relationships/image" Target="../media/image223.wmf"/><Relationship Id="rId3" Type="http://schemas.openxmlformats.org/officeDocument/2006/relationships/oleObject" Target="../embeddings/oleObject221.bin"/><Relationship Id="rId7" Type="http://schemas.openxmlformats.org/officeDocument/2006/relationships/oleObject" Target="../embeddings/oleObject223.bin"/><Relationship Id="rId2" Type="http://schemas.openxmlformats.org/officeDocument/2006/relationships/slideLayout" Target="../slideLayouts/slideLayout2.xml"/><Relationship Id="rId1" Type="http://schemas.openxmlformats.org/officeDocument/2006/relationships/vmlDrawing" Target="../drawings/vmlDrawing62.vml"/><Relationship Id="rId6" Type="http://schemas.openxmlformats.org/officeDocument/2006/relationships/image" Target="../media/image222.wmf"/><Relationship Id="rId5" Type="http://schemas.openxmlformats.org/officeDocument/2006/relationships/oleObject" Target="../embeddings/oleObject222.bin"/><Relationship Id="rId4" Type="http://schemas.openxmlformats.org/officeDocument/2006/relationships/image" Target="../media/image221.wmf"/></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224.bin"/><Relationship Id="rId2" Type="http://schemas.openxmlformats.org/officeDocument/2006/relationships/slideLayout" Target="../slideLayouts/slideLayout2.xml"/><Relationship Id="rId1" Type="http://schemas.openxmlformats.org/officeDocument/2006/relationships/vmlDrawing" Target="../drawings/vmlDrawing63.vml"/><Relationship Id="rId4" Type="http://schemas.openxmlformats.org/officeDocument/2006/relationships/image" Target="../media/image224.wmf"/></Relationships>
</file>

<file path=ppt/slides/_rels/slide82.xml.rels><?xml version="1.0" encoding="UTF-8" standalone="yes"?>
<Relationships xmlns="http://schemas.openxmlformats.org/package/2006/relationships"><Relationship Id="rId8" Type="http://schemas.openxmlformats.org/officeDocument/2006/relationships/image" Target="../media/image227.wmf"/><Relationship Id="rId3" Type="http://schemas.openxmlformats.org/officeDocument/2006/relationships/oleObject" Target="../embeddings/oleObject225.bin"/><Relationship Id="rId7" Type="http://schemas.openxmlformats.org/officeDocument/2006/relationships/oleObject" Target="../embeddings/oleObject227.bin"/><Relationship Id="rId2" Type="http://schemas.openxmlformats.org/officeDocument/2006/relationships/slideLayout" Target="../slideLayouts/slideLayout2.xml"/><Relationship Id="rId1" Type="http://schemas.openxmlformats.org/officeDocument/2006/relationships/vmlDrawing" Target="../drawings/vmlDrawing64.vml"/><Relationship Id="rId6" Type="http://schemas.openxmlformats.org/officeDocument/2006/relationships/image" Target="../media/image226.wmf"/><Relationship Id="rId5" Type="http://schemas.openxmlformats.org/officeDocument/2006/relationships/oleObject" Target="../embeddings/oleObject226.bin"/><Relationship Id="rId10" Type="http://schemas.openxmlformats.org/officeDocument/2006/relationships/image" Target="../media/image228.wmf"/><Relationship Id="rId4" Type="http://schemas.openxmlformats.org/officeDocument/2006/relationships/image" Target="../media/image225.wmf"/><Relationship Id="rId9" Type="http://schemas.openxmlformats.org/officeDocument/2006/relationships/oleObject" Target="../embeddings/oleObject228.bin"/></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29.bin"/><Relationship Id="rId2" Type="http://schemas.openxmlformats.org/officeDocument/2006/relationships/slideLayout" Target="../slideLayouts/slideLayout2.xml"/><Relationship Id="rId1" Type="http://schemas.openxmlformats.org/officeDocument/2006/relationships/vmlDrawing" Target="../drawings/vmlDrawing65.vml"/><Relationship Id="rId6" Type="http://schemas.openxmlformats.org/officeDocument/2006/relationships/image" Target="../media/image230.wmf"/><Relationship Id="rId5" Type="http://schemas.openxmlformats.org/officeDocument/2006/relationships/oleObject" Target="../embeddings/oleObject230.bin"/><Relationship Id="rId4" Type="http://schemas.openxmlformats.org/officeDocument/2006/relationships/image" Target="../media/image229.wmf"/></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31.bin"/><Relationship Id="rId2" Type="http://schemas.openxmlformats.org/officeDocument/2006/relationships/slideLayout" Target="../slideLayouts/slideLayout2.xml"/><Relationship Id="rId1" Type="http://schemas.openxmlformats.org/officeDocument/2006/relationships/vmlDrawing" Target="../drawings/vmlDrawing66.vml"/><Relationship Id="rId6" Type="http://schemas.openxmlformats.org/officeDocument/2006/relationships/image" Target="../media/image232.wmf"/><Relationship Id="rId5" Type="http://schemas.openxmlformats.org/officeDocument/2006/relationships/oleObject" Target="../embeddings/oleObject232.bin"/><Relationship Id="rId4" Type="http://schemas.openxmlformats.org/officeDocument/2006/relationships/image" Target="../media/image231.wmf"/></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233.bin"/><Relationship Id="rId2" Type="http://schemas.openxmlformats.org/officeDocument/2006/relationships/slideLayout" Target="../slideLayouts/slideLayout2.xml"/><Relationship Id="rId1" Type="http://schemas.openxmlformats.org/officeDocument/2006/relationships/vmlDrawing" Target="../drawings/vmlDrawing67.vml"/><Relationship Id="rId4" Type="http://schemas.openxmlformats.org/officeDocument/2006/relationships/image" Target="../media/image233.wmf"/></Relationships>
</file>

<file path=ppt/slides/_rels/slide86.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234.bin"/><Relationship Id="rId2" Type="http://schemas.openxmlformats.org/officeDocument/2006/relationships/slideLayout" Target="../slideLayouts/slideLayout2.xml"/><Relationship Id="rId1" Type="http://schemas.openxmlformats.org/officeDocument/2006/relationships/vmlDrawing" Target="../drawings/vmlDrawing68.vml"/><Relationship Id="rId5" Type="http://schemas.openxmlformats.org/officeDocument/2006/relationships/chart" Target="../charts/chart2.xml"/><Relationship Id="rId4" Type="http://schemas.openxmlformats.org/officeDocument/2006/relationships/image" Target="../media/image235.wmf"/></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vmlDrawing" Target="../drawings/vmlDrawing69.vml"/><Relationship Id="rId5" Type="http://schemas.openxmlformats.org/officeDocument/2006/relationships/image" Target="../media/image236.wmf"/><Relationship Id="rId4" Type="http://schemas.openxmlformats.org/officeDocument/2006/relationships/oleObject" Target="../embeddings/oleObject235.bin"/></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238.wmf"/><Relationship Id="rId2" Type="http://schemas.openxmlformats.org/officeDocument/2006/relationships/slideLayout" Target="../slideLayouts/slideLayout4.xml"/><Relationship Id="rId1" Type="http://schemas.openxmlformats.org/officeDocument/2006/relationships/vmlDrawing" Target="../drawings/vmlDrawing70.vml"/><Relationship Id="rId6" Type="http://schemas.openxmlformats.org/officeDocument/2006/relationships/oleObject" Target="../embeddings/oleObject237.bin"/><Relationship Id="rId5" Type="http://schemas.openxmlformats.org/officeDocument/2006/relationships/image" Target="../media/image237.wmf"/><Relationship Id="rId4" Type="http://schemas.openxmlformats.org/officeDocument/2006/relationships/oleObject" Target="../embeddings/oleObject236.bin"/></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240.wmf"/><Relationship Id="rId2" Type="http://schemas.openxmlformats.org/officeDocument/2006/relationships/slideLayout" Target="../slideLayouts/slideLayout4.xml"/><Relationship Id="rId1" Type="http://schemas.openxmlformats.org/officeDocument/2006/relationships/vmlDrawing" Target="../drawings/vmlDrawing71.vml"/><Relationship Id="rId6" Type="http://schemas.openxmlformats.org/officeDocument/2006/relationships/oleObject" Target="../embeddings/oleObject239.bin"/><Relationship Id="rId5" Type="http://schemas.openxmlformats.org/officeDocument/2006/relationships/image" Target="../media/image239.wmf"/><Relationship Id="rId4" Type="http://schemas.openxmlformats.org/officeDocument/2006/relationships/oleObject" Target="../embeddings/oleObject238.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72.vml"/><Relationship Id="rId5" Type="http://schemas.openxmlformats.org/officeDocument/2006/relationships/image" Target="../media/image241.wmf"/><Relationship Id="rId4" Type="http://schemas.openxmlformats.org/officeDocument/2006/relationships/oleObject" Target="../embeddings/oleObject240.bin"/></Relationships>
</file>

<file path=ppt/slides/_rels/slide92.xml.rels><?xml version="1.0" encoding="UTF-8" standalone="yes"?>
<Relationships xmlns="http://schemas.openxmlformats.org/package/2006/relationships"><Relationship Id="rId8" Type="http://schemas.openxmlformats.org/officeDocument/2006/relationships/oleObject" Target="../embeddings/oleObject243.bin"/><Relationship Id="rId3" Type="http://schemas.openxmlformats.org/officeDocument/2006/relationships/notesSlide" Target="../notesSlides/notesSlide44.xml"/><Relationship Id="rId7" Type="http://schemas.openxmlformats.org/officeDocument/2006/relationships/image" Target="../media/image240.wmf"/><Relationship Id="rId2" Type="http://schemas.openxmlformats.org/officeDocument/2006/relationships/slideLayout" Target="../slideLayouts/slideLayout4.xml"/><Relationship Id="rId1" Type="http://schemas.openxmlformats.org/officeDocument/2006/relationships/vmlDrawing" Target="../drawings/vmlDrawing73.vml"/><Relationship Id="rId6" Type="http://schemas.openxmlformats.org/officeDocument/2006/relationships/oleObject" Target="../embeddings/oleObject242.bin"/><Relationship Id="rId5" Type="http://schemas.openxmlformats.org/officeDocument/2006/relationships/image" Target="../media/image242.wmf"/><Relationship Id="rId4" Type="http://schemas.openxmlformats.org/officeDocument/2006/relationships/oleObject" Target="../embeddings/oleObject241.bin"/><Relationship Id="rId9" Type="http://schemas.openxmlformats.org/officeDocument/2006/relationships/image" Target="../media/image243.wmf"/></Relationships>
</file>

<file path=ppt/slides/_rels/slide93.xml.rels><?xml version="1.0" encoding="UTF-8" standalone="yes"?>
<Relationships xmlns="http://schemas.openxmlformats.org/package/2006/relationships"><Relationship Id="rId8" Type="http://schemas.openxmlformats.org/officeDocument/2006/relationships/image" Target="../media/image240.wmf"/><Relationship Id="rId3" Type="http://schemas.openxmlformats.org/officeDocument/2006/relationships/notesSlide" Target="../notesSlides/notesSlide45.xml"/><Relationship Id="rId7" Type="http://schemas.openxmlformats.org/officeDocument/2006/relationships/oleObject" Target="../embeddings/oleObject245.bin"/><Relationship Id="rId2" Type="http://schemas.openxmlformats.org/officeDocument/2006/relationships/slideLayout" Target="../slideLayouts/slideLayout2.xml"/><Relationship Id="rId1" Type="http://schemas.openxmlformats.org/officeDocument/2006/relationships/vmlDrawing" Target="../drawings/vmlDrawing74.vml"/><Relationship Id="rId6" Type="http://schemas.openxmlformats.org/officeDocument/2006/relationships/image" Target="../media/image244.wmf"/><Relationship Id="rId5" Type="http://schemas.openxmlformats.org/officeDocument/2006/relationships/oleObject" Target="../embeddings/oleObject244.bin"/><Relationship Id="rId10" Type="http://schemas.openxmlformats.org/officeDocument/2006/relationships/image" Target="../media/image245.wmf"/><Relationship Id="rId4" Type="http://schemas.openxmlformats.org/officeDocument/2006/relationships/image" Target="../media/image246.wmf"/><Relationship Id="rId9" Type="http://schemas.openxmlformats.org/officeDocument/2006/relationships/oleObject" Target="../embeddings/oleObject246.bin"/></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8" Type="http://schemas.openxmlformats.org/officeDocument/2006/relationships/oleObject" Target="../embeddings/oleObject249.bin"/><Relationship Id="rId13" Type="http://schemas.openxmlformats.org/officeDocument/2006/relationships/image" Target="../media/image255.emf"/><Relationship Id="rId18" Type="http://schemas.openxmlformats.org/officeDocument/2006/relationships/image" Target="../media/image252.wmf"/><Relationship Id="rId3" Type="http://schemas.openxmlformats.org/officeDocument/2006/relationships/notesSlide" Target="../notesSlides/notesSlide47.xml"/><Relationship Id="rId7" Type="http://schemas.openxmlformats.org/officeDocument/2006/relationships/image" Target="../media/image248.wmf"/><Relationship Id="rId12" Type="http://schemas.openxmlformats.org/officeDocument/2006/relationships/image" Target="../media/image254.emf"/><Relationship Id="rId17" Type="http://schemas.openxmlformats.org/officeDocument/2006/relationships/oleObject" Target="../embeddings/oleObject252.bin"/><Relationship Id="rId2" Type="http://schemas.openxmlformats.org/officeDocument/2006/relationships/slideLayout" Target="../slideLayouts/slideLayout13.xml"/><Relationship Id="rId16" Type="http://schemas.openxmlformats.org/officeDocument/2006/relationships/image" Target="../media/image251.wmf"/><Relationship Id="rId20" Type="http://schemas.openxmlformats.org/officeDocument/2006/relationships/image" Target="../media/image253.wmf"/><Relationship Id="rId1" Type="http://schemas.openxmlformats.org/officeDocument/2006/relationships/vmlDrawing" Target="../drawings/vmlDrawing75.vml"/><Relationship Id="rId6" Type="http://schemas.openxmlformats.org/officeDocument/2006/relationships/oleObject" Target="../embeddings/oleObject248.bin"/><Relationship Id="rId11" Type="http://schemas.openxmlformats.org/officeDocument/2006/relationships/image" Target="../media/image250.wmf"/><Relationship Id="rId5" Type="http://schemas.openxmlformats.org/officeDocument/2006/relationships/image" Target="../media/image247.wmf"/><Relationship Id="rId15" Type="http://schemas.openxmlformats.org/officeDocument/2006/relationships/oleObject" Target="../embeddings/oleObject251.bin"/><Relationship Id="rId10" Type="http://schemas.openxmlformats.org/officeDocument/2006/relationships/oleObject" Target="../embeddings/oleObject250.bin"/><Relationship Id="rId19" Type="http://schemas.openxmlformats.org/officeDocument/2006/relationships/oleObject" Target="../embeddings/oleObject253.bin"/><Relationship Id="rId4" Type="http://schemas.openxmlformats.org/officeDocument/2006/relationships/oleObject" Target="../embeddings/oleObject247.bin"/><Relationship Id="rId9" Type="http://schemas.openxmlformats.org/officeDocument/2006/relationships/image" Target="../media/image249.wmf"/><Relationship Id="rId14" Type="http://schemas.openxmlformats.org/officeDocument/2006/relationships/image" Target="../media/image256.emf"/></Relationships>
</file>

<file path=ppt/slides/_rels/slide96.xml.rels><?xml version="1.0" encoding="UTF-8" standalone="yes"?>
<Relationships xmlns="http://schemas.openxmlformats.org/package/2006/relationships"><Relationship Id="rId3" Type="http://schemas.openxmlformats.org/officeDocument/2006/relationships/image" Target="../media/image254.emf"/><Relationship Id="rId7" Type="http://schemas.openxmlformats.org/officeDocument/2006/relationships/image" Target="../media/image258.wmf"/><Relationship Id="rId2" Type="http://schemas.openxmlformats.org/officeDocument/2006/relationships/slideLayout" Target="../slideLayouts/slideLayout13.xml"/><Relationship Id="rId1" Type="http://schemas.openxmlformats.org/officeDocument/2006/relationships/vmlDrawing" Target="../drawings/vmlDrawing76.vml"/><Relationship Id="rId6" Type="http://schemas.openxmlformats.org/officeDocument/2006/relationships/oleObject" Target="../embeddings/oleObject255.bin"/><Relationship Id="rId5" Type="http://schemas.openxmlformats.org/officeDocument/2006/relationships/image" Target="../media/image257.wmf"/><Relationship Id="rId4" Type="http://schemas.openxmlformats.org/officeDocument/2006/relationships/oleObject" Target="../embeddings/oleObject254.bin"/></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256.bin"/><Relationship Id="rId2" Type="http://schemas.openxmlformats.org/officeDocument/2006/relationships/slideLayout" Target="../slideLayouts/slideLayout13.xml"/><Relationship Id="rId1" Type="http://schemas.openxmlformats.org/officeDocument/2006/relationships/vmlDrawing" Target="../drawings/vmlDrawing77.vml"/><Relationship Id="rId5" Type="http://schemas.openxmlformats.org/officeDocument/2006/relationships/chart" Target="../charts/chart3.xml"/><Relationship Id="rId4" Type="http://schemas.openxmlformats.org/officeDocument/2006/relationships/image" Target="../media/image258.wmf"/></Relationships>
</file>

<file path=ppt/slides/_rels/slide98.xml.rels><?xml version="1.0" encoding="UTF-8" standalone="yes"?>
<Relationships xmlns="http://schemas.openxmlformats.org/package/2006/relationships"><Relationship Id="rId8" Type="http://schemas.openxmlformats.org/officeDocument/2006/relationships/image" Target="../media/image261.wmf"/><Relationship Id="rId3" Type="http://schemas.openxmlformats.org/officeDocument/2006/relationships/oleObject" Target="../embeddings/oleObject257.bin"/><Relationship Id="rId7" Type="http://schemas.openxmlformats.org/officeDocument/2006/relationships/oleObject" Target="../embeddings/oleObject259.bin"/><Relationship Id="rId12" Type="http://schemas.openxmlformats.org/officeDocument/2006/relationships/image" Target="../media/image263.wmf"/><Relationship Id="rId2" Type="http://schemas.openxmlformats.org/officeDocument/2006/relationships/slideLayout" Target="../slideLayouts/slideLayout13.xml"/><Relationship Id="rId1" Type="http://schemas.openxmlformats.org/officeDocument/2006/relationships/vmlDrawing" Target="../drawings/vmlDrawing78.vml"/><Relationship Id="rId6" Type="http://schemas.openxmlformats.org/officeDocument/2006/relationships/image" Target="../media/image260.wmf"/><Relationship Id="rId11" Type="http://schemas.openxmlformats.org/officeDocument/2006/relationships/oleObject" Target="../embeddings/oleObject261.bin"/><Relationship Id="rId5" Type="http://schemas.openxmlformats.org/officeDocument/2006/relationships/oleObject" Target="../embeddings/oleObject258.bin"/><Relationship Id="rId10" Type="http://schemas.openxmlformats.org/officeDocument/2006/relationships/image" Target="../media/image262.png"/><Relationship Id="rId4" Type="http://schemas.openxmlformats.org/officeDocument/2006/relationships/image" Target="../media/image259.emf"/><Relationship Id="rId9" Type="http://schemas.openxmlformats.org/officeDocument/2006/relationships/oleObject" Target="../embeddings/oleObject260.bin"/></Relationships>
</file>

<file path=ppt/slides/_rels/slide99.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image" Target="../media/image266.png"/><Relationship Id="rId4" Type="http://schemas.openxmlformats.org/officeDocument/2006/relationships/image" Target="../media/image265.png"/></Relationships>
</file>

<file path=ppt/slides/_rels/slide100.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50.xml"/><Relationship Id="rId7" Type="http://schemas.openxmlformats.org/officeDocument/2006/relationships/image" Target="../media/image269.wmf"/><Relationship Id="rId2" Type="http://schemas.openxmlformats.org/officeDocument/2006/relationships/slideLayout" Target="../slideLayouts/slideLayout7.xml"/><Relationship Id="rId1" Type="http://schemas.openxmlformats.org/officeDocument/2006/relationships/vmlDrawing" Target="../drawings/vmlDrawing79.vml"/><Relationship Id="rId6" Type="http://schemas.openxmlformats.org/officeDocument/2006/relationships/oleObject" Target="../embeddings/oleObject263.bin"/><Relationship Id="rId5" Type="http://schemas.openxmlformats.org/officeDocument/2006/relationships/image" Target="../media/image268.wmf"/><Relationship Id="rId4" Type="http://schemas.openxmlformats.org/officeDocument/2006/relationships/oleObject" Target="../embeddings/oleObject262.bin"/></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271.wmf"/><Relationship Id="rId2" Type="http://schemas.openxmlformats.org/officeDocument/2006/relationships/slideLayout" Target="../slideLayouts/slideLayout7.xml"/><Relationship Id="rId1" Type="http://schemas.openxmlformats.org/officeDocument/2006/relationships/vmlDrawing" Target="../drawings/vmlDrawing80.vml"/><Relationship Id="rId6" Type="http://schemas.openxmlformats.org/officeDocument/2006/relationships/oleObject" Target="../embeddings/oleObject265.bin"/><Relationship Id="rId5" Type="http://schemas.openxmlformats.org/officeDocument/2006/relationships/image" Target="../media/image270.wmf"/><Relationship Id="rId4" Type="http://schemas.openxmlformats.org/officeDocument/2006/relationships/oleObject" Target="../embeddings/oleObject264.bin"/></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mlDrawing" Target="../drawings/vmlDrawing81.vml"/><Relationship Id="rId5" Type="http://schemas.openxmlformats.org/officeDocument/2006/relationships/image" Target="../media/image272.wmf"/><Relationship Id="rId4" Type="http://schemas.openxmlformats.org/officeDocument/2006/relationships/oleObject" Target="../embeddings/oleObject266.bin"/></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9074" name="Rectangle 2"/>
          <p:cNvSpPr>
            <a:spLocks noChangeArrowheads="1"/>
          </p:cNvSpPr>
          <p:nvPr/>
        </p:nvSpPr>
        <p:spPr bwMode="auto">
          <a:xfrm>
            <a:off x="2957855" y="158744"/>
            <a:ext cx="5187801"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400" b="1" i="1" dirty="0"/>
              <a:t>Espontaneidad y Equilibrio : Energía Estándar de </a:t>
            </a:r>
            <a:r>
              <a:rPr lang="es-ES" altLang="es-MX" sz="1400" b="1" i="1" dirty="0" err="1"/>
              <a:t>Gibbs</a:t>
            </a:r>
            <a:endParaRPr lang="es-ES" altLang="es-MX" sz="1400" b="1" i="1" dirty="0"/>
          </a:p>
        </p:txBody>
      </p:sp>
      <p:grpSp>
        <p:nvGrpSpPr>
          <p:cNvPr id="2" name="Group 49"/>
          <p:cNvGrpSpPr>
            <a:grpSpLocks/>
          </p:cNvGrpSpPr>
          <p:nvPr/>
        </p:nvGrpSpPr>
        <p:grpSpPr bwMode="auto">
          <a:xfrm>
            <a:off x="3145135" y="1636746"/>
            <a:ext cx="2447925" cy="2197100"/>
            <a:chOff x="1008" y="480"/>
            <a:chExt cx="1872" cy="1680"/>
          </a:xfrm>
        </p:grpSpPr>
        <p:sp>
          <p:nvSpPr>
            <p:cNvPr id="33815" name="Rectangle 50"/>
            <p:cNvSpPr>
              <a:spLocks noChangeArrowheads="1"/>
            </p:cNvSpPr>
            <p:nvPr/>
          </p:nvSpPr>
          <p:spPr bwMode="auto">
            <a:xfrm>
              <a:off x="1008" y="480"/>
              <a:ext cx="1872" cy="1680"/>
            </a:xfrm>
            <a:prstGeom prst="rect">
              <a:avLst/>
            </a:prstGeom>
            <a:solidFill>
              <a:srgbClr val="FFFF99"/>
            </a:solidFill>
            <a:ln w="9525">
              <a:solidFill>
                <a:srgbClr val="000000"/>
              </a:solidFill>
              <a:miter lim="800000"/>
              <a:headEnd/>
              <a:tailEnd/>
            </a:ln>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3816" name="Text Box 51"/>
            <p:cNvSpPr txBox="1">
              <a:spLocks noChangeArrowheads="1"/>
            </p:cNvSpPr>
            <p:nvPr/>
          </p:nvSpPr>
          <p:spPr bwMode="auto">
            <a:xfrm>
              <a:off x="1228" y="679"/>
              <a:ext cx="1393" cy="1389"/>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2400" b="1">
                  <a:solidFill>
                    <a:schemeClr val="hlink"/>
                  </a:solidFill>
                  <a:latin typeface="Comic Sans MS" pitchFamily="66" charset="0"/>
                  <a:sym typeface="Symbol" pitchFamily="18" charset="2"/>
                </a:rPr>
                <a:t>H</a:t>
              </a:r>
              <a:r>
                <a:rPr lang="es-ES" altLang="es-MX" sz="2400" b="1">
                  <a:solidFill>
                    <a:schemeClr val="hlink"/>
                  </a:solidFill>
                  <a:latin typeface="Comic Sans MS" pitchFamily="66" charset="0"/>
                  <a:cs typeface="Arial" charset="0"/>
                  <a:sym typeface="Symbol" pitchFamily="18" charset="2"/>
                </a:rPr>
                <a:t>° &lt; 0</a:t>
              </a:r>
            </a:p>
            <a:p>
              <a:pPr algn="ctr" eaLnBrk="1" hangingPunct="1">
                <a:spcBef>
                  <a:spcPct val="0"/>
                </a:spcBef>
                <a:buClrTx/>
                <a:buSzTx/>
                <a:buFontTx/>
                <a:buNone/>
              </a:pPr>
              <a:r>
                <a:rPr lang="es-ES" altLang="es-MX" sz="2400" b="1">
                  <a:solidFill>
                    <a:schemeClr val="hlink"/>
                  </a:solidFill>
                  <a:latin typeface="Comic Sans MS" pitchFamily="66" charset="0"/>
                  <a:sym typeface="Symbol" pitchFamily="18" charset="2"/>
                </a:rPr>
                <a:t>S</a:t>
              </a:r>
              <a:r>
                <a:rPr lang="es-ES" altLang="es-MX" sz="2400" b="1">
                  <a:solidFill>
                    <a:schemeClr val="hlink"/>
                  </a:solidFill>
                  <a:latin typeface="Comic Sans MS" pitchFamily="66" charset="0"/>
                  <a:cs typeface="Arial" charset="0"/>
                  <a:sym typeface="Symbol" pitchFamily="18" charset="2"/>
                </a:rPr>
                <a:t>° &gt; 0</a:t>
              </a:r>
            </a:p>
            <a:p>
              <a:pPr algn="ctr" eaLnBrk="1" hangingPunct="1">
                <a:spcBef>
                  <a:spcPct val="0"/>
                </a:spcBef>
                <a:buClrTx/>
                <a:buSzTx/>
                <a:buFontTx/>
                <a:buNone/>
              </a:pPr>
              <a:endParaRPr lang="es-ES" altLang="es-MX" sz="2400" b="1">
                <a:solidFill>
                  <a:schemeClr val="hlink"/>
                </a:solidFill>
                <a:latin typeface="Comic Sans MS" pitchFamily="66" charset="0"/>
              </a:endParaRPr>
            </a:p>
            <a:p>
              <a:pPr algn="ctr" eaLnBrk="1" hangingPunct="1">
                <a:spcBef>
                  <a:spcPct val="0"/>
                </a:spcBef>
                <a:buClrTx/>
                <a:buSzTx/>
                <a:buFontTx/>
                <a:buNone/>
              </a:pPr>
              <a:r>
                <a:rPr lang="es-ES" altLang="es-MX" sz="2000">
                  <a:solidFill>
                    <a:srgbClr val="006600"/>
                  </a:solidFill>
                  <a:latin typeface="Comic Sans MS" pitchFamily="66" charset="0"/>
                </a:rPr>
                <a:t>Espontánea a </a:t>
              </a:r>
            </a:p>
            <a:p>
              <a:pPr algn="ctr" eaLnBrk="1" hangingPunct="1">
                <a:spcBef>
                  <a:spcPct val="0"/>
                </a:spcBef>
                <a:buClrTx/>
                <a:buSzTx/>
                <a:buFontTx/>
                <a:buNone/>
              </a:pPr>
              <a:r>
                <a:rPr lang="es-ES" altLang="es-MX" sz="2000">
                  <a:solidFill>
                    <a:srgbClr val="006600"/>
                  </a:solidFill>
                  <a:latin typeface="Comic Sans MS" pitchFamily="66" charset="0"/>
                </a:rPr>
                <a:t>cualquier T</a:t>
              </a:r>
            </a:p>
          </p:txBody>
        </p:sp>
      </p:grpSp>
      <p:grpSp>
        <p:nvGrpSpPr>
          <p:cNvPr id="3" name="Group 52"/>
          <p:cNvGrpSpPr>
            <a:grpSpLocks/>
          </p:cNvGrpSpPr>
          <p:nvPr/>
        </p:nvGrpSpPr>
        <p:grpSpPr bwMode="auto">
          <a:xfrm>
            <a:off x="5612110" y="1636746"/>
            <a:ext cx="2447925" cy="2197100"/>
            <a:chOff x="2880" y="480"/>
            <a:chExt cx="1872" cy="1680"/>
          </a:xfrm>
        </p:grpSpPr>
        <p:sp>
          <p:nvSpPr>
            <p:cNvPr id="33813" name="Rectangle 53"/>
            <p:cNvSpPr>
              <a:spLocks noChangeArrowheads="1"/>
            </p:cNvSpPr>
            <p:nvPr/>
          </p:nvSpPr>
          <p:spPr bwMode="auto">
            <a:xfrm>
              <a:off x="2880" y="480"/>
              <a:ext cx="1872" cy="168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259126" name="Text Box 54"/>
            <p:cNvSpPr txBox="1">
              <a:spLocks noChangeArrowheads="1"/>
            </p:cNvSpPr>
            <p:nvPr/>
          </p:nvSpPr>
          <p:spPr bwMode="auto">
            <a:xfrm>
              <a:off x="3091" y="654"/>
              <a:ext cx="1489" cy="1389"/>
            </a:xfrm>
            <a:prstGeom prst="rect">
              <a:avLst/>
            </a:prstGeom>
            <a:noFill/>
            <a:ln w="9525">
              <a:noFill/>
              <a:miter lim="800000"/>
              <a:headEnd/>
              <a:tailEnd/>
            </a:ln>
            <a:effectLst/>
          </p:spPr>
          <p:txBody>
            <a:bodyPr wrap="none">
              <a:spAutoFit/>
            </a:bodyPr>
            <a:lstStyle/>
            <a:p>
              <a:pPr algn="ctr">
                <a:defRPr/>
              </a:pPr>
              <a:r>
                <a:rPr lang="es-ES" sz="2400" b="1" dirty="0">
                  <a:solidFill>
                    <a:srgbClr val="FFFF00"/>
                  </a:solidFill>
                  <a:effectLst>
                    <a:outerShdw blurRad="38100" dist="38100" dir="2700000" algn="tl">
                      <a:srgbClr val="000000"/>
                    </a:outerShdw>
                  </a:effectLst>
                  <a:sym typeface="Symbol" pitchFamily="18" charset="2"/>
                </a:rPr>
                <a:t></a:t>
              </a:r>
              <a:r>
                <a:rPr lang="es-ES" sz="2400" b="1" dirty="0" err="1">
                  <a:solidFill>
                    <a:srgbClr val="FFFF00"/>
                  </a:solidFill>
                  <a:effectLst>
                    <a:outerShdw blurRad="38100" dist="38100" dir="2700000" algn="tl">
                      <a:srgbClr val="000000"/>
                    </a:outerShdw>
                  </a:effectLst>
                  <a:sym typeface="Symbol" pitchFamily="18" charset="2"/>
                </a:rPr>
                <a:t>H</a:t>
              </a:r>
              <a:r>
                <a:rPr lang="es-ES" sz="2400" b="1" dirty="0" err="1">
                  <a:solidFill>
                    <a:srgbClr val="FFFF00"/>
                  </a:solidFill>
                  <a:effectLst>
                    <a:outerShdw blurRad="38100" dist="38100" dir="2700000" algn="tl">
                      <a:srgbClr val="000000"/>
                    </a:outerShdw>
                  </a:effectLst>
                  <a:cs typeface="Arial" charset="0"/>
                  <a:sym typeface="Symbol" pitchFamily="18" charset="2"/>
                </a:rPr>
                <a:t>°</a:t>
              </a:r>
              <a:r>
                <a:rPr lang="es-ES" sz="2400" b="1" dirty="0">
                  <a:solidFill>
                    <a:srgbClr val="FFFF00"/>
                  </a:solidFill>
                  <a:effectLst>
                    <a:outerShdw blurRad="38100" dist="38100" dir="2700000" algn="tl">
                      <a:srgbClr val="000000"/>
                    </a:outerShdw>
                  </a:effectLst>
                  <a:cs typeface="Arial" charset="0"/>
                  <a:sym typeface="Symbol" pitchFamily="18" charset="2"/>
                </a:rPr>
                <a:t> &gt; 0</a:t>
              </a:r>
            </a:p>
            <a:p>
              <a:pPr algn="ctr">
                <a:defRPr/>
              </a:pPr>
              <a:r>
                <a:rPr lang="es-ES" sz="2400" b="1" dirty="0">
                  <a:solidFill>
                    <a:srgbClr val="FFFF00"/>
                  </a:solidFill>
                  <a:effectLst>
                    <a:outerShdw blurRad="38100" dist="38100" dir="2700000" algn="tl">
                      <a:srgbClr val="000000"/>
                    </a:outerShdw>
                  </a:effectLst>
                  <a:sym typeface="Symbol" pitchFamily="18" charset="2"/>
                </a:rPr>
                <a:t></a:t>
              </a:r>
              <a:r>
                <a:rPr lang="es-ES" sz="2400" b="1" dirty="0" err="1">
                  <a:solidFill>
                    <a:srgbClr val="FFFF00"/>
                  </a:solidFill>
                  <a:effectLst>
                    <a:outerShdw blurRad="38100" dist="38100" dir="2700000" algn="tl">
                      <a:srgbClr val="000000"/>
                    </a:outerShdw>
                  </a:effectLst>
                  <a:sym typeface="Symbol" pitchFamily="18" charset="2"/>
                </a:rPr>
                <a:t>S</a:t>
              </a:r>
              <a:r>
                <a:rPr lang="es-ES" sz="2400" b="1" dirty="0" err="1">
                  <a:solidFill>
                    <a:srgbClr val="FFFF00"/>
                  </a:solidFill>
                  <a:effectLst>
                    <a:outerShdw blurRad="38100" dist="38100" dir="2700000" algn="tl">
                      <a:srgbClr val="000000"/>
                    </a:outerShdw>
                  </a:effectLst>
                  <a:cs typeface="Arial" charset="0"/>
                  <a:sym typeface="Symbol" pitchFamily="18" charset="2"/>
                </a:rPr>
                <a:t>°</a:t>
              </a:r>
              <a:r>
                <a:rPr lang="es-ES" sz="2400" b="1" dirty="0">
                  <a:solidFill>
                    <a:srgbClr val="FFFF00"/>
                  </a:solidFill>
                  <a:effectLst>
                    <a:outerShdw blurRad="38100" dist="38100" dir="2700000" algn="tl">
                      <a:srgbClr val="000000"/>
                    </a:outerShdw>
                  </a:effectLst>
                  <a:cs typeface="Arial" charset="0"/>
                  <a:sym typeface="Symbol" pitchFamily="18" charset="2"/>
                </a:rPr>
                <a:t> &gt; 0</a:t>
              </a:r>
            </a:p>
            <a:p>
              <a:pPr algn="ctr">
                <a:defRPr/>
              </a:pPr>
              <a:endParaRPr lang="es-ES" sz="2400" b="1" dirty="0">
                <a:solidFill>
                  <a:schemeClr val="tx2"/>
                </a:solidFill>
                <a:effectLst>
                  <a:outerShdw blurRad="38100" dist="38100" dir="2700000" algn="tl">
                    <a:srgbClr val="000000"/>
                  </a:outerShdw>
                </a:effectLst>
              </a:endParaRPr>
            </a:p>
            <a:p>
              <a:pPr algn="ctr">
                <a:defRPr/>
              </a:pPr>
              <a:r>
                <a:rPr lang="es-ES" sz="2000" dirty="0">
                  <a:solidFill>
                    <a:srgbClr val="FFFF00"/>
                  </a:solidFill>
                  <a:effectLst>
                    <a:outerShdw blurRad="38100" dist="38100" dir="2700000" algn="tl">
                      <a:srgbClr val="000000"/>
                    </a:outerShdw>
                  </a:effectLst>
                </a:rPr>
                <a:t>Espontánea a </a:t>
              </a:r>
            </a:p>
            <a:p>
              <a:pPr algn="ctr">
                <a:defRPr/>
              </a:pPr>
              <a:r>
                <a:rPr lang="es-ES" sz="2000" dirty="0">
                  <a:solidFill>
                    <a:srgbClr val="FFFF00"/>
                  </a:solidFill>
                  <a:effectLst>
                    <a:outerShdw blurRad="38100" dist="38100" dir="2700000" algn="tl">
                      <a:srgbClr val="000000"/>
                    </a:outerShdw>
                  </a:effectLst>
                </a:rPr>
                <a:t>alta temperatura</a:t>
              </a:r>
            </a:p>
          </p:txBody>
        </p:sp>
      </p:grpSp>
      <p:grpSp>
        <p:nvGrpSpPr>
          <p:cNvPr id="4" name="Group 55"/>
          <p:cNvGrpSpPr>
            <a:grpSpLocks/>
          </p:cNvGrpSpPr>
          <p:nvPr/>
        </p:nvGrpSpPr>
        <p:grpSpPr bwMode="auto">
          <a:xfrm>
            <a:off x="3164185" y="3798921"/>
            <a:ext cx="2447925" cy="2197100"/>
            <a:chOff x="1008" y="2160"/>
            <a:chExt cx="1872" cy="1680"/>
          </a:xfrm>
        </p:grpSpPr>
        <p:sp>
          <p:nvSpPr>
            <p:cNvPr id="33811" name="Rectangle 56"/>
            <p:cNvSpPr>
              <a:spLocks noChangeArrowheads="1"/>
            </p:cNvSpPr>
            <p:nvPr/>
          </p:nvSpPr>
          <p:spPr bwMode="auto">
            <a:xfrm>
              <a:off x="1008" y="2160"/>
              <a:ext cx="1872" cy="168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259129" name="Text Box 57"/>
            <p:cNvSpPr txBox="1">
              <a:spLocks noChangeArrowheads="1"/>
            </p:cNvSpPr>
            <p:nvPr/>
          </p:nvSpPr>
          <p:spPr bwMode="auto">
            <a:xfrm>
              <a:off x="1221" y="2406"/>
              <a:ext cx="1529" cy="1389"/>
            </a:xfrm>
            <a:prstGeom prst="rect">
              <a:avLst/>
            </a:prstGeom>
            <a:noFill/>
            <a:ln w="9525">
              <a:noFill/>
              <a:miter lim="800000"/>
              <a:headEnd/>
              <a:tailEnd/>
            </a:ln>
            <a:effectLst/>
          </p:spPr>
          <p:txBody>
            <a:bodyPr wrap="none">
              <a:spAutoFit/>
            </a:bodyPr>
            <a:lstStyle/>
            <a:p>
              <a:pPr algn="ctr">
                <a:defRPr/>
              </a:pPr>
              <a:r>
                <a:rPr lang="es-ES" sz="2400" b="1" dirty="0">
                  <a:solidFill>
                    <a:srgbClr val="FFFF00"/>
                  </a:solidFill>
                  <a:effectLst>
                    <a:outerShdw blurRad="38100" dist="38100" dir="2700000" algn="tl">
                      <a:srgbClr val="000000"/>
                    </a:outerShdw>
                  </a:effectLst>
                  <a:sym typeface="Symbol" pitchFamily="18" charset="2"/>
                </a:rPr>
                <a:t></a:t>
              </a:r>
              <a:r>
                <a:rPr lang="es-ES" sz="2400" b="1" dirty="0" err="1">
                  <a:solidFill>
                    <a:srgbClr val="FFFF00"/>
                  </a:solidFill>
                  <a:effectLst>
                    <a:outerShdw blurRad="38100" dist="38100" dir="2700000" algn="tl">
                      <a:srgbClr val="000000"/>
                    </a:outerShdw>
                  </a:effectLst>
                  <a:sym typeface="Symbol" pitchFamily="18" charset="2"/>
                </a:rPr>
                <a:t>H</a:t>
              </a:r>
              <a:r>
                <a:rPr lang="es-ES" sz="2400" b="1" dirty="0" err="1">
                  <a:solidFill>
                    <a:srgbClr val="FFFF00"/>
                  </a:solidFill>
                  <a:effectLst>
                    <a:outerShdw blurRad="38100" dist="38100" dir="2700000" algn="tl">
                      <a:srgbClr val="000000"/>
                    </a:outerShdw>
                  </a:effectLst>
                  <a:cs typeface="Arial" charset="0"/>
                  <a:sym typeface="Symbol" pitchFamily="18" charset="2"/>
                </a:rPr>
                <a:t>°</a:t>
              </a:r>
              <a:r>
                <a:rPr lang="es-ES" sz="2400" b="1" dirty="0">
                  <a:solidFill>
                    <a:srgbClr val="FFFF00"/>
                  </a:solidFill>
                  <a:effectLst>
                    <a:outerShdw blurRad="38100" dist="38100" dir="2700000" algn="tl">
                      <a:srgbClr val="000000"/>
                    </a:outerShdw>
                  </a:effectLst>
                  <a:cs typeface="Arial" charset="0"/>
                  <a:sym typeface="Symbol" pitchFamily="18" charset="2"/>
                </a:rPr>
                <a:t> &lt; 0</a:t>
              </a:r>
            </a:p>
            <a:p>
              <a:pPr algn="ctr">
                <a:defRPr/>
              </a:pPr>
              <a:r>
                <a:rPr lang="es-ES" sz="2400" b="1" dirty="0">
                  <a:solidFill>
                    <a:srgbClr val="FFFF00"/>
                  </a:solidFill>
                  <a:effectLst>
                    <a:outerShdw blurRad="38100" dist="38100" dir="2700000" algn="tl">
                      <a:srgbClr val="000000"/>
                    </a:outerShdw>
                  </a:effectLst>
                  <a:sym typeface="Symbol" pitchFamily="18" charset="2"/>
                </a:rPr>
                <a:t></a:t>
              </a:r>
              <a:r>
                <a:rPr lang="es-ES" sz="2400" b="1" dirty="0" err="1">
                  <a:solidFill>
                    <a:srgbClr val="FFFF00"/>
                  </a:solidFill>
                  <a:effectLst>
                    <a:outerShdw blurRad="38100" dist="38100" dir="2700000" algn="tl">
                      <a:srgbClr val="000000"/>
                    </a:outerShdw>
                  </a:effectLst>
                  <a:sym typeface="Symbol" pitchFamily="18" charset="2"/>
                </a:rPr>
                <a:t>S</a:t>
              </a:r>
              <a:r>
                <a:rPr lang="es-ES" sz="2400" b="1" dirty="0" err="1">
                  <a:solidFill>
                    <a:srgbClr val="FFFF00"/>
                  </a:solidFill>
                  <a:effectLst>
                    <a:outerShdw blurRad="38100" dist="38100" dir="2700000" algn="tl">
                      <a:srgbClr val="000000"/>
                    </a:outerShdw>
                  </a:effectLst>
                  <a:cs typeface="Arial" charset="0"/>
                  <a:sym typeface="Symbol" pitchFamily="18" charset="2"/>
                </a:rPr>
                <a:t>°</a:t>
              </a:r>
              <a:r>
                <a:rPr lang="es-ES" sz="2400" b="1" dirty="0">
                  <a:solidFill>
                    <a:srgbClr val="FFFF00"/>
                  </a:solidFill>
                  <a:effectLst>
                    <a:outerShdw blurRad="38100" dist="38100" dir="2700000" algn="tl">
                      <a:srgbClr val="000000"/>
                    </a:outerShdw>
                  </a:effectLst>
                  <a:cs typeface="Arial" charset="0"/>
                  <a:sym typeface="Symbol" pitchFamily="18" charset="2"/>
                </a:rPr>
                <a:t> &lt; 0</a:t>
              </a:r>
            </a:p>
            <a:p>
              <a:pPr algn="ctr">
                <a:defRPr/>
              </a:pPr>
              <a:r>
                <a:rPr lang="es-ES" sz="2400" b="1" dirty="0">
                  <a:solidFill>
                    <a:srgbClr val="FFFF00"/>
                  </a:solidFill>
                  <a:effectLst>
                    <a:outerShdw blurRad="38100" dist="38100" dir="2700000" algn="tl">
                      <a:srgbClr val="000000"/>
                    </a:outerShdw>
                  </a:effectLst>
                </a:rPr>
                <a:t/>
              </a:r>
              <a:br>
                <a:rPr lang="es-ES" sz="2400" b="1" dirty="0">
                  <a:solidFill>
                    <a:srgbClr val="FFFF00"/>
                  </a:solidFill>
                  <a:effectLst>
                    <a:outerShdw blurRad="38100" dist="38100" dir="2700000" algn="tl">
                      <a:srgbClr val="000000"/>
                    </a:outerShdw>
                  </a:effectLst>
                </a:rPr>
              </a:br>
              <a:r>
                <a:rPr lang="es-ES" sz="2000" dirty="0">
                  <a:solidFill>
                    <a:srgbClr val="FFFF00"/>
                  </a:solidFill>
                  <a:effectLst>
                    <a:outerShdw blurRad="38100" dist="38100" dir="2700000" algn="tl">
                      <a:srgbClr val="000000"/>
                    </a:outerShdw>
                  </a:effectLst>
                </a:rPr>
                <a:t>Espontánea a </a:t>
              </a:r>
            </a:p>
            <a:p>
              <a:pPr algn="ctr">
                <a:defRPr/>
              </a:pPr>
              <a:r>
                <a:rPr lang="es-ES" sz="2000" dirty="0">
                  <a:solidFill>
                    <a:srgbClr val="FFFF00"/>
                  </a:solidFill>
                  <a:effectLst>
                    <a:outerShdw blurRad="38100" dist="38100" dir="2700000" algn="tl">
                      <a:srgbClr val="000000"/>
                    </a:outerShdw>
                  </a:effectLst>
                </a:rPr>
                <a:t>baja temperatur</a:t>
              </a:r>
              <a:r>
                <a:rPr lang="es-ES" sz="2000" dirty="0">
                  <a:solidFill>
                    <a:srgbClr val="00CC00"/>
                  </a:solidFill>
                  <a:effectLst>
                    <a:outerShdw blurRad="38100" dist="38100" dir="2700000" algn="tl">
                      <a:srgbClr val="000000"/>
                    </a:outerShdw>
                  </a:effectLst>
                </a:rPr>
                <a:t>a</a:t>
              </a:r>
            </a:p>
          </p:txBody>
        </p:sp>
      </p:grpSp>
      <p:grpSp>
        <p:nvGrpSpPr>
          <p:cNvPr id="5" name="Group 58"/>
          <p:cNvGrpSpPr>
            <a:grpSpLocks/>
          </p:cNvGrpSpPr>
          <p:nvPr/>
        </p:nvGrpSpPr>
        <p:grpSpPr bwMode="auto">
          <a:xfrm>
            <a:off x="5612110" y="3798921"/>
            <a:ext cx="2447925" cy="2197100"/>
            <a:chOff x="2880" y="2160"/>
            <a:chExt cx="1872" cy="1680"/>
          </a:xfrm>
        </p:grpSpPr>
        <p:sp>
          <p:nvSpPr>
            <p:cNvPr id="33809" name="Rectangle 59"/>
            <p:cNvSpPr>
              <a:spLocks noChangeArrowheads="1"/>
            </p:cNvSpPr>
            <p:nvPr/>
          </p:nvSpPr>
          <p:spPr bwMode="auto">
            <a:xfrm>
              <a:off x="2880" y="2160"/>
              <a:ext cx="1872" cy="168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3810" name="Text Box 60"/>
            <p:cNvSpPr txBox="1">
              <a:spLocks noChangeArrowheads="1"/>
            </p:cNvSpPr>
            <p:nvPr/>
          </p:nvSpPr>
          <p:spPr bwMode="auto">
            <a:xfrm>
              <a:off x="3067" y="2319"/>
              <a:ext cx="1422" cy="1389"/>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2400" b="1" dirty="0">
                  <a:solidFill>
                    <a:srgbClr val="0070C0"/>
                  </a:solidFill>
                  <a:latin typeface="Comic Sans MS" pitchFamily="66" charset="0"/>
                  <a:sym typeface="Symbol" pitchFamily="18" charset="2"/>
                </a:rPr>
                <a:t></a:t>
              </a:r>
              <a:r>
                <a:rPr lang="es-ES" altLang="es-MX" sz="2400" b="1" dirty="0" err="1">
                  <a:solidFill>
                    <a:srgbClr val="0070C0"/>
                  </a:solidFill>
                  <a:latin typeface="Comic Sans MS" pitchFamily="66" charset="0"/>
                  <a:sym typeface="Symbol" pitchFamily="18" charset="2"/>
                </a:rPr>
                <a:t>H</a:t>
              </a:r>
              <a:r>
                <a:rPr lang="es-ES" altLang="es-MX" sz="2400" b="1" dirty="0" err="1">
                  <a:solidFill>
                    <a:srgbClr val="0070C0"/>
                  </a:solidFill>
                  <a:latin typeface="Comic Sans MS" pitchFamily="66" charset="0"/>
                  <a:cs typeface="Arial" charset="0"/>
                  <a:sym typeface="Symbol" pitchFamily="18" charset="2"/>
                </a:rPr>
                <a:t>°</a:t>
              </a:r>
              <a:r>
                <a:rPr lang="es-ES" altLang="es-MX" sz="2400" b="1" dirty="0">
                  <a:solidFill>
                    <a:srgbClr val="0070C0"/>
                  </a:solidFill>
                  <a:latin typeface="Comic Sans MS" pitchFamily="66" charset="0"/>
                  <a:cs typeface="Arial" charset="0"/>
                  <a:sym typeface="Symbol" pitchFamily="18" charset="2"/>
                </a:rPr>
                <a:t> &gt; 0</a:t>
              </a:r>
            </a:p>
            <a:p>
              <a:pPr algn="ctr" eaLnBrk="1" hangingPunct="1">
                <a:spcBef>
                  <a:spcPct val="0"/>
                </a:spcBef>
                <a:buClrTx/>
                <a:buSzTx/>
                <a:buFontTx/>
                <a:buNone/>
              </a:pPr>
              <a:r>
                <a:rPr lang="es-ES" altLang="es-MX" sz="2400" b="1" dirty="0">
                  <a:solidFill>
                    <a:srgbClr val="0070C0"/>
                  </a:solidFill>
                  <a:latin typeface="Comic Sans MS" pitchFamily="66" charset="0"/>
                  <a:sym typeface="Symbol" pitchFamily="18" charset="2"/>
                </a:rPr>
                <a:t></a:t>
              </a:r>
              <a:r>
                <a:rPr lang="es-ES" altLang="es-MX" sz="2400" b="1" dirty="0" err="1">
                  <a:solidFill>
                    <a:srgbClr val="0070C0"/>
                  </a:solidFill>
                  <a:latin typeface="Comic Sans MS" pitchFamily="66" charset="0"/>
                  <a:sym typeface="Symbol" pitchFamily="18" charset="2"/>
                </a:rPr>
                <a:t>S</a:t>
              </a:r>
              <a:r>
                <a:rPr lang="es-ES" altLang="es-MX" sz="2400" b="1" dirty="0" err="1">
                  <a:solidFill>
                    <a:srgbClr val="0070C0"/>
                  </a:solidFill>
                  <a:latin typeface="Comic Sans MS" pitchFamily="66" charset="0"/>
                  <a:cs typeface="Arial" charset="0"/>
                  <a:sym typeface="Symbol" pitchFamily="18" charset="2"/>
                </a:rPr>
                <a:t>°</a:t>
              </a:r>
              <a:r>
                <a:rPr lang="es-ES" altLang="es-MX" sz="2400" b="1" dirty="0">
                  <a:solidFill>
                    <a:srgbClr val="0070C0"/>
                  </a:solidFill>
                  <a:latin typeface="Comic Sans MS" pitchFamily="66" charset="0"/>
                  <a:cs typeface="Arial" charset="0"/>
                  <a:sym typeface="Symbol" pitchFamily="18" charset="2"/>
                </a:rPr>
                <a:t> &lt; 0</a:t>
              </a:r>
            </a:p>
            <a:p>
              <a:pPr algn="ctr" eaLnBrk="1" hangingPunct="1">
                <a:spcBef>
                  <a:spcPct val="0"/>
                </a:spcBef>
                <a:buClrTx/>
                <a:buSzTx/>
                <a:buFontTx/>
                <a:buNone/>
              </a:pPr>
              <a:endParaRPr lang="es-ES" altLang="es-MX" sz="2400" b="1" dirty="0">
                <a:solidFill>
                  <a:srgbClr val="0070C0"/>
                </a:solidFill>
                <a:latin typeface="Comic Sans MS" pitchFamily="66" charset="0"/>
              </a:endParaRPr>
            </a:p>
            <a:p>
              <a:pPr algn="ctr" eaLnBrk="1" hangingPunct="1">
                <a:spcBef>
                  <a:spcPct val="0"/>
                </a:spcBef>
                <a:buClrTx/>
                <a:buSzTx/>
                <a:buFontTx/>
                <a:buNone/>
              </a:pPr>
              <a:r>
                <a:rPr lang="es-ES" altLang="es-MX" sz="2000" dirty="0">
                  <a:solidFill>
                    <a:srgbClr val="0070C0"/>
                  </a:solidFill>
                  <a:latin typeface="Comic Sans MS" pitchFamily="66" charset="0"/>
                </a:rPr>
                <a:t>Nunca </a:t>
              </a:r>
              <a:br>
                <a:rPr lang="es-ES" altLang="es-MX" sz="2000" dirty="0">
                  <a:solidFill>
                    <a:srgbClr val="0070C0"/>
                  </a:solidFill>
                  <a:latin typeface="Comic Sans MS" pitchFamily="66" charset="0"/>
                </a:rPr>
              </a:br>
              <a:r>
                <a:rPr lang="es-ES" altLang="es-MX" sz="2000" dirty="0">
                  <a:solidFill>
                    <a:srgbClr val="0070C0"/>
                  </a:solidFill>
                  <a:latin typeface="Comic Sans MS" pitchFamily="66" charset="0"/>
                </a:rPr>
                <a:t>es espontánea</a:t>
              </a:r>
            </a:p>
          </p:txBody>
        </p:sp>
      </p:grpSp>
      <p:grpSp>
        <p:nvGrpSpPr>
          <p:cNvPr id="6" name="Group 61"/>
          <p:cNvGrpSpPr>
            <a:grpSpLocks/>
          </p:cNvGrpSpPr>
          <p:nvPr/>
        </p:nvGrpSpPr>
        <p:grpSpPr bwMode="auto">
          <a:xfrm>
            <a:off x="2927648" y="1114458"/>
            <a:ext cx="6048375" cy="5434694"/>
            <a:chOff x="816" y="96"/>
            <a:chExt cx="4704" cy="4228"/>
          </a:xfrm>
        </p:grpSpPr>
        <p:sp>
          <p:nvSpPr>
            <p:cNvPr id="259134" name="Rectangle 62"/>
            <p:cNvSpPr>
              <a:spLocks noChangeArrowheads="1"/>
            </p:cNvSpPr>
            <p:nvPr/>
          </p:nvSpPr>
          <p:spPr bwMode="auto">
            <a:xfrm>
              <a:off x="4943" y="1879"/>
              <a:ext cx="538" cy="359"/>
            </a:xfrm>
            <a:prstGeom prst="rect">
              <a:avLst/>
            </a:prstGeom>
            <a:noFill/>
            <a:ln w="9525">
              <a:noFill/>
              <a:miter lim="800000"/>
              <a:headEnd/>
              <a:tailEnd/>
            </a:ln>
            <a:effectLst/>
          </p:spPr>
          <p:txBody>
            <a:bodyPr wrap="none">
              <a:spAutoFit/>
            </a:bodyPr>
            <a:lstStyle/>
            <a:p>
              <a:pPr>
                <a:defRPr/>
              </a:pPr>
              <a:r>
                <a:rPr lang="es-ES" sz="2400" b="1">
                  <a:solidFill>
                    <a:srgbClr val="0066FF"/>
                  </a:solidFill>
                  <a:effectLst>
                    <a:outerShdw blurRad="38100" dist="38100" dir="2700000" algn="tl">
                      <a:srgbClr val="000000"/>
                    </a:outerShdw>
                  </a:effectLst>
                  <a:sym typeface="Symbol" pitchFamily="18" charset="2"/>
                </a:rPr>
                <a:t>H</a:t>
              </a:r>
              <a:r>
                <a:rPr lang="es-ES" sz="2400" b="1">
                  <a:solidFill>
                    <a:srgbClr val="0066FF"/>
                  </a:solidFill>
                  <a:effectLst>
                    <a:outerShdw blurRad="38100" dist="38100" dir="2700000" algn="tl">
                      <a:srgbClr val="000000"/>
                    </a:outerShdw>
                  </a:effectLst>
                  <a:cs typeface="Arial" charset="0"/>
                  <a:sym typeface="Symbol" pitchFamily="18" charset="2"/>
                </a:rPr>
                <a:t>°</a:t>
              </a:r>
            </a:p>
          </p:txBody>
        </p:sp>
        <p:sp>
          <p:nvSpPr>
            <p:cNvPr id="259135" name="Rectangle 63"/>
            <p:cNvSpPr>
              <a:spLocks noChangeArrowheads="1"/>
            </p:cNvSpPr>
            <p:nvPr/>
          </p:nvSpPr>
          <p:spPr bwMode="auto">
            <a:xfrm>
              <a:off x="2863" y="96"/>
              <a:ext cx="558" cy="356"/>
            </a:xfrm>
            <a:prstGeom prst="rect">
              <a:avLst/>
            </a:prstGeom>
            <a:noFill/>
            <a:ln w="9525">
              <a:noFill/>
              <a:miter lim="800000"/>
              <a:headEnd/>
              <a:tailEnd/>
            </a:ln>
            <a:effectLst/>
          </p:spPr>
          <p:txBody>
            <a:bodyPr>
              <a:spAutoFit/>
            </a:bodyPr>
            <a:lstStyle/>
            <a:p>
              <a:pPr>
                <a:defRPr/>
              </a:pPr>
              <a:r>
                <a:rPr lang="es-ES" sz="2400" b="1" dirty="0">
                  <a:solidFill>
                    <a:srgbClr val="FF3399"/>
                  </a:solidFill>
                  <a:effectLst>
                    <a:outerShdw blurRad="38100" dist="38100" dir="2700000" algn="tl">
                      <a:srgbClr val="000000"/>
                    </a:outerShdw>
                  </a:effectLst>
                  <a:sym typeface="Symbol" pitchFamily="18" charset="2"/>
                </a:rPr>
                <a:t></a:t>
              </a:r>
              <a:r>
                <a:rPr lang="es-ES" sz="2400" b="1" dirty="0" err="1">
                  <a:solidFill>
                    <a:srgbClr val="FF3399"/>
                  </a:solidFill>
                  <a:effectLst>
                    <a:outerShdw blurRad="38100" dist="38100" dir="2700000" algn="tl">
                      <a:srgbClr val="000000"/>
                    </a:outerShdw>
                  </a:effectLst>
                  <a:sym typeface="Symbol" pitchFamily="18" charset="2"/>
                </a:rPr>
                <a:t>S</a:t>
              </a:r>
              <a:r>
                <a:rPr lang="es-ES" sz="2400" b="1" dirty="0" err="1">
                  <a:solidFill>
                    <a:srgbClr val="FF3399"/>
                  </a:solidFill>
                  <a:effectLst>
                    <a:outerShdw blurRad="38100" dist="38100" dir="2700000" algn="tl">
                      <a:srgbClr val="000000"/>
                    </a:outerShdw>
                  </a:effectLst>
                  <a:cs typeface="Arial" charset="0"/>
                  <a:sym typeface="Symbol" pitchFamily="18" charset="2"/>
                </a:rPr>
                <a:t>°</a:t>
              </a:r>
              <a:endParaRPr lang="es-ES" sz="2400" b="1" dirty="0">
                <a:solidFill>
                  <a:srgbClr val="FF3399"/>
                </a:solidFill>
                <a:effectLst>
                  <a:outerShdw blurRad="38100" dist="38100" dir="2700000" algn="tl">
                    <a:srgbClr val="000000"/>
                  </a:outerShdw>
                </a:effectLst>
                <a:cs typeface="Arial" charset="0"/>
                <a:sym typeface="Symbol" pitchFamily="18" charset="2"/>
              </a:endParaRPr>
            </a:p>
          </p:txBody>
        </p:sp>
        <p:grpSp>
          <p:nvGrpSpPr>
            <p:cNvPr id="33804" name="Group 64"/>
            <p:cNvGrpSpPr>
              <a:grpSpLocks/>
            </p:cNvGrpSpPr>
            <p:nvPr/>
          </p:nvGrpSpPr>
          <p:grpSpPr bwMode="auto">
            <a:xfrm>
              <a:off x="816" y="96"/>
              <a:ext cx="4704" cy="4228"/>
              <a:chOff x="816" y="96"/>
              <a:chExt cx="4704" cy="4228"/>
            </a:xfrm>
          </p:grpSpPr>
          <p:sp>
            <p:nvSpPr>
              <p:cNvPr id="33805" name="Line 65"/>
              <p:cNvSpPr>
                <a:spLocks noChangeShapeType="1"/>
              </p:cNvSpPr>
              <p:nvPr/>
            </p:nvSpPr>
            <p:spPr bwMode="auto">
              <a:xfrm>
                <a:off x="816" y="2160"/>
                <a:ext cx="4704" cy="0"/>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wrap="none"/>
              <a:lstStyle/>
              <a:p>
                <a:endParaRPr lang="es-MX"/>
              </a:p>
            </p:txBody>
          </p:sp>
          <p:sp>
            <p:nvSpPr>
              <p:cNvPr id="33806" name="Line 66"/>
              <p:cNvSpPr>
                <a:spLocks noChangeShapeType="1"/>
              </p:cNvSpPr>
              <p:nvPr/>
            </p:nvSpPr>
            <p:spPr bwMode="auto">
              <a:xfrm flipV="1">
                <a:off x="2880" y="96"/>
                <a:ext cx="0" cy="3936"/>
              </a:xfrm>
              <a:prstGeom prst="line">
                <a:avLst/>
              </a:prstGeom>
              <a:noFill/>
              <a:ln w="57150">
                <a:solidFill>
                  <a:srgbClr val="FF3399"/>
                </a:solidFill>
                <a:round/>
                <a:headEnd/>
                <a:tailEnd type="triangle" w="med" len="med"/>
              </a:ln>
              <a:extLst>
                <a:ext uri="{909E8E84-426E-40DD-AFC4-6F175D3DCCD1}">
                  <a14:hiddenFill xmlns:a14="http://schemas.microsoft.com/office/drawing/2010/main">
                    <a:noFill/>
                  </a14:hiddenFill>
                </a:ext>
              </a:extLst>
            </p:spPr>
            <p:txBody>
              <a:bodyPr wrap="none"/>
              <a:lstStyle/>
              <a:p>
                <a:endParaRPr lang="es-MX"/>
              </a:p>
            </p:txBody>
          </p:sp>
          <p:sp>
            <p:nvSpPr>
              <p:cNvPr id="259139" name="Text Box 67"/>
              <p:cNvSpPr txBox="1">
                <a:spLocks noChangeArrowheads="1"/>
              </p:cNvSpPr>
              <p:nvPr/>
            </p:nvSpPr>
            <p:spPr bwMode="auto">
              <a:xfrm>
                <a:off x="1286" y="3965"/>
                <a:ext cx="1223" cy="359"/>
              </a:xfrm>
              <a:prstGeom prst="rect">
                <a:avLst/>
              </a:prstGeom>
              <a:noFill/>
              <a:ln w="9525">
                <a:noFill/>
                <a:miter lim="800000"/>
                <a:headEnd/>
                <a:tailEnd/>
              </a:ln>
              <a:effectLst/>
            </p:spPr>
            <p:txBody>
              <a:bodyPr wrap="none">
                <a:spAutoFit/>
              </a:bodyPr>
              <a:lstStyle/>
              <a:p>
                <a:pPr>
                  <a:defRPr/>
                </a:pPr>
                <a:r>
                  <a:rPr lang="es-ES" sz="2400">
                    <a:solidFill>
                      <a:srgbClr val="FF0000"/>
                    </a:solidFill>
                    <a:effectLst>
                      <a:outerShdw blurRad="38100" dist="38100" dir="2700000" algn="tl">
                        <a:srgbClr val="000000"/>
                      </a:outerShdw>
                    </a:effectLst>
                  </a:rPr>
                  <a:t>Exotérmica</a:t>
                </a:r>
              </a:p>
            </p:txBody>
          </p:sp>
          <p:sp>
            <p:nvSpPr>
              <p:cNvPr id="259140" name="Text Box 68"/>
              <p:cNvSpPr txBox="1">
                <a:spLocks noChangeArrowheads="1"/>
              </p:cNvSpPr>
              <p:nvPr/>
            </p:nvSpPr>
            <p:spPr bwMode="auto">
              <a:xfrm>
                <a:off x="3158" y="3965"/>
                <a:ext cx="1378" cy="359"/>
              </a:xfrm>
              <a:prstGeom prst="rect">
                <a:avLst/>
              </a:prstGeom>
              <a:noFill/>
              <a:ln w="9525">
                <a:noFill/>
                <a:miter lim="800000"/>
                <a:headEnd/>
                <a:tailEnd/>
              </a:ln>
              <a:effectLst/>
            </p:spPr>
            <p:txBody>
              <a:bodyPr wrap="none">
                <a:spAutoFit/>
              </a:bodyPr>
              <a:lstStyle/>
              <a:p>
                <a:pPr>
                  <a:defRPr/>
                </a:pPr>
                <a:r>
                  <a:rPr lang="es-ES" sz="2400" dirty="0">
                    <a:solidFill>
                      <a:srgbClr val="0066FF"/>
                    </a:solidFill>
                    <a:effectLst>
                      <a:outerShdw blurRad="38100" dist="38100" dir="2700000" algn="tl">
                        <a:srgbClr val="000000"/>
                      </a:outerShdw>
                    </a:effectLst>
                  </a:rPr>
                  <a:t>Endotérmica</a:t>
                </a:r>
              </a:p>
            </p:txBody>
          </p:sp>
        </p:grpSp>
      </p:grpSp>
      <p:sp>
        <p:nvSpPr>
          <p:cNvPr id="259141" name="Text Box 69"/>
          <p:cNvSpPr txBox="1">
            <a:spLocks noChangeArrowheads="1"/>
          </p:cNvSpPr>
          <p:nvPr/>
        </p:nvSpPr>
        <p:spPr bwMode="auto">
          <a:xfrm>
            <a:off x="3049576" y="606338"/>
            <a:ext cx="50043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None/>
            </a:pPr>
            <a:r>
              <a:rPr lang="es-ES" altLang="es-MX" sz="2800" b="1" dirty="0">
                <a:latin typeface="Symbol" pitchFamily="18" charset="2"/>
              </a:rPr>
              <a:t>D</a:t>
            </a:r>
            <a:r>
              <a:rPr lang="es-ES" altLang="es-MX" sz="2800" b="1" dirty="0">
                <a:latin typeface="Comic Sans MS" pitchFamily="66" charset="0"/>
              </a:rPr>
              <a:t>G = </a:t>
            </a:r>
            <a:r>
              <a:rPr lang="es-ES" altLang="es-MX" sz="2800" b="1" dirty="0">
                <a:solidFill>
                  <a:srgbClr val="0066FF"/>
                </a:solidFill>
                <a:latin typeface="Symbol" pitchFamily="18" charset="2"/>
              </a:rPr>
              <a:t>D</a:t>
            </a:r>
            <a:r>
              <a:rPr lang="es-ES" altLang="es-MX" sz="2800" b="1" dirty="0">
                <a:solidFill>
                  <a:srgbClr val="0066FF"/>
                </a:solidFill>
                <a:latin typeface="Comic Sans MS" pitchFamily="66" charset="0"/>
              </a:rPr>
              <a:t>H</a:t>
            </a:r>
            <a:r>
              <a:rPr lang="es-ES" altLang="es-MX" sz="2800" b="1" dirty="0">
                <a:latin typeface="Comic Sans MS" pitchFamily="66" charset="0"/>
              </a:rPr>
              <a:t> – </a:t>
            </a:r>
            <a:r>
              <a:rPr lang="es-ES" altLang="es-MX" sz="2800" b="1" dirty="0">
                <a:solidFill>
                  <a:srgbClr val="00CC00"/>
                </a:solidFill>
                <a:latin typeface="Comic Sans MS" pitchFamily="66" charset="0"/>
              </a:rPr>
              <a:t>T</a:t>
            </a:r>
            <a:r>
              <a:rPr lang="es-ES" altLang="es-MX" sz="2800" b="1" dirty="0">
                <a:solidFill>
                  <a:srgbClr val="FF3399"/>
                </a:solidFill>
                <a:latin typeface="Symbol" pitchFamily="18" charset="2"/>
              </a:rPr>
              <a:t>D</a:t>
            </a:r>
            <a:r>
              <a:rPr lang="es-ES" altLang="es-MX" sz="2800" b="1" dirty="0">
                <a:solidFill>
                  <a:srgbClr val="FF3399"/>
                </a:solidFill>
                <a:latin typeface="Comic Sans MS" pitchFamily="66" charset="0"/>
              </a:rPr>
              <a:t>S   </a:t>
            </a:r>
            <a:r>
              <a:rPr lang="es-ES" altLang="es-MX" sz="2800" b="1" dirty="0">
                <a:latin typeface="Comic Sans MS" pitchFamily="66" charset="0"/>
              </a:rPr>
              <a:t>¿</a:t>
            </a:r>
            <a:r>
              <a:rPr lang="es-ES" altLang="es-MX" sz="2800" b="1" dirty="0">
                <a:latin typeface="Symbol" pitchFamily="18" charset="2"/>
              </a:rPr>
              <a:t>D</a:t>
            </a:r>
            <a:r>
              <a:rPr lang="es-ES" altLang="es-MX" sz="2800" b="1" dirty="0">
                <a:latin typeface="Comic Sans MS" pitchFamily="66" charset="0"/>
              </a:rPr>
              <a:t>G &lt;O?</a:t>
            </a:r>
          </a:p>
        </p:txBody>
      </p:sp>
    </p:spTree>
    <p:extLst>
      <p:ext uri="{BB962C8B-B14F-4D97-AF65-F5344CB8AC3E}">
        <p14:creationId xmlns:p14="http://schemas.microsoft.com/office/powerpoint/2010/main" val="14667542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59074"/>
                                        </p:tgtEl>
                                        <p:attrNameLst>
                                          <p:attrName>style.visibility</p:attrName>
                                        </p:attrNameLst>
                                      </p:cBhvr>
                                      <p:to>
                                        <p:strVal val="visible"/>
                                      </p:to>
                                    </p:set>
                                    <p:animEffect transition="in" filter="slide(fromBottom)">
                                      <p:cBhvr>
                                        <p:cTn id="7" dur="2000"/>
                                        <p:tgtEl>
                                          <p:spTgt spid="259074"/>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59141"/>
                                        </p:tgtEl>
                                        <p:attrNameLst>
                                          <p:attrName>style.visibility</p:attrName>
                                        </p:attrNameLst>
                                      </p:cBhvr>
                                      <p:to>
                                        <p:strVal val="visible"/>
                                      </p:to>
                                    </p:set>
                                    <p:animEffect transition="in" filter="wipe(left)">
                                      <p:cBhvr>
                                        <p:cTn id="11" dur="500"/>
                                        <p:tgtEl>
                                          <p:spTgt spid="259141"/>
                                        </p:tgtEl>
                                      </p:cBhvr>
                                    </p:animEffect>
                                  </p:childTnLst>
                                </p:cTn>
                              </p:par>
                            </p:childTnLst>
                          </p:cTn>
                        </p:par>
                        <p:par>
                          <p:cTn id="12" fill="hold" nodeType="afterGroup">
                            <p:stCondLst>
                              <p:cond delay="2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20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2000"/>
                                        <p:tgtEl>
                                          <p:spTgt spid="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4" grpId="0"/>
      <p:bldP spid="259141"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6786" name="Rectangle 2"/>
          <p:cNvSpPr>
            <a:spLocks noChangeArrowheads="1"/>
          </p:cNvSpPr>
          <p:nvPr/>
        </p:nvSpPr>
        <p:spPr bwMode="auto">
          <a:xfrm>
            <a:off x="3302641" y="319564"/>
            <a:ext cx="5259809"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400" b="1" i="1" dirty="0">
                <a:solidFill>
                  <a:schemeClr val="accent1"/>
                </a:solidFill>
              </a:rPr>
              <a:t>Espontaneidad y Equilibrio : Energía Estándar de </a:t>
            </a:r>
            <a:r>
              <a:rPr lang="es-ES" altLang="es-MX" sz="1400" b="1" i="1" dirty="0" err="1">
                <a:solidFill>
                  <a:schemeClr val="accent1"/>
                </a:solidFill>
              </a:rPr>
              <a:t>Gibbs</a:t>
            </a:r>
            <a:endParaRPr lang="es-ES" altLang="es-MX" sz="1400" b="1" i="1" dirty="0">
              <a:solidFill>
                <a:schemeClr val="accent1"/>
              </a:solidFill>
            </a:endParaRPr>
          </a:p>
        </p:txBody>
      </p:sp>
      <p:sp>
        <p:nvSpPr>
          <p:cNvPr id="246787" name="Rectangle 3"/>
          <p:cNvSpPr>
            <a:spLocks noGrp="1" noChangeArrowheads="1"/>
          </p:cNvSpPr>
          <p:nvPr>
            <p:ph type="title"/>
          </p:nvPr>
        </p:nvSpPr>
        <p:spPr>
          <a:xfrm>
            <a:off x="3629459" y="832281"/>
            <a:ext cx="4429025" cy="754151"/>
          </a:xfrm>
        </p:spPr>
        <p:txBody>
          <a:bodyPr>
            <a:normAutofit fontScale="90000"/>
          </a:bodyPr>
          <a:lstStyle/>
          <a:p>
            <a:pPr eaLnBrk="1" hangingPunct="1">
              <a:defRPr/>
            </a:pPr>
            <a:r>
              <a:rPr lang="es-ES" sz="2400" b="1" dirty="0"/>
              <a:t>Energía de </a:t>
            </a:r>
            <a:r>
              <a:rPr lang="es-ES" sz="2400" b="1" dirty="0" err="1"/>
              <a:t>Gibbs</a:t>
            </a:r>
            <a:r>
              <a:rPr lang="es-ES" sz="2400" b="1" dirty="0"/>
              <a:t> y Espontaneidad:</a:t>
            </a:r>
            <a:br>
              <a:rPr lang="es-ES" sz="2400" b="1" dirty="0"/>
            </a:br>
            <a:r>
              <a:rPr lang="es-ES" sz="2400" b="1" dirty="0"/>
              <a:t>Relaciones entre </a:t>
            </a:r>
            <a:r>
              <a:rPr lang="es-ES" sz="2400" b="1" dirty="0">
                <a:latin typeface="Symbol" pitchFamily="18" charset="2"/>
              </a:rPr>
              <a:t>D</a:t>
            </a:r>
            <a:r>
              <a:rPr lang="es-ES" sz="2400" b="1" dirty="0"/>
              <a:t>G, </a:t>
            </a:r>
            <a:r>
              <a:rPr lang="es-ES" sz="2400" b="1" dirty="0">
                <a:latin typeface="Symbol" pitchFamily="18" charset="2"/>
              </a:rPr>
              <a:t>D</a:t>
            </a:r>
            <a:r>
              <a:rPr lang="es-ES" sz="2400" b="1" dirty="0"/>
              <a:t>H y </a:t>
            </a:r>
            <a:r>
              <a:rPr lang="es-ES" sz="2400" b="1" dirty="0">
                <a:latin typeface="Symbol" pitchFamily="18" charset="2"/>
              </a:rPr>
              <a:t>D</a:t>
            </a:r>
            <a:r>
              <a:rPr lang="es-ES" sz="2400" b="1" dirty="0"/>
              <a:t>S</a:t>
            </a:r>
          </a:p>
        </p:txBody>
      </p:sp>
      <p:graphicFrame>
        <p:nvGraphicFramePr>
          <p:cNvPr id="246789" name="Object 5"/>
          <p:cNvGraphicFramePr>
            <a:graphicFrameLocks noChangeAspect="1"/>
          </p:cNvGraphicFramePr>
          <p:nvPr>
            <p:extLst>
              <p:ext uri="{D42A27DB-BD31-4B8C-83A1-F6EECF244321}">
                <p14:modId xmlns:p14="http://schemas.microsoft.com/office/powerpoint/2010/main" val="34302978"/>
              </p:ext>
            </p:extLst>
          </p:nvPr>
        </p:nvGraphicFramePr>
        <p:xfrm>
          <a:off x="8760592" y="981251"/>
          <a:ext cx="1439863" cy="565150"/>
        </p:xfrm>
        <a:graphic>
          <a:graphicData uri="http://schemas.openxmlformats.org/presentationml/2006/ole">
            <mc:AlternateContent xmlns:mc="http://schemas.openxmlformats.org/markup-compatibility/2006">
              <mc:Choice xmlns:v="urn:schemas-microsoft-com:vml" Requires="v">
                <p:oleObj spid="_x0000_s99401" name="Equation" r:id="rId4" imgW="622030" imgH="241195" progId="Equation.DSMT4">
                  <p:embed/>
                </p:oleObj>
              </mc:Choice>
              <mc:Fallback>
                <p:oleObj name="Equation" r:id="rId4" imgW="622030" imgH="241195" progId="Equation.DSMT4">
                  <p:embed/>
                  <p:pic>
                    <p:nvPicPr>
                      <p:cNvPr id="24678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0592" y="981251"/>
                        <a:ext cx="1439863" cy="565150"/>
                      </a:xfrm>
                      <a:prstGeom prst="rect">
                        <a:avLst/>
                      </a:prstGeom>
                      <a:solidFill>
                        <a:schemeClr val="bg1"/>
                      </a:solidFill>
                      <a:ln w="38100">
                        <a:solidFill>
                          <a:srgbClr val="FF0000"/>
                        </a:solidFill>
                        <a:miter lim="800000"/>
                        <a:headEnd/>
                        <a:tailEnd/>
                      </a:ln>
                      <a:effectLst/>
                    </p:spPr>
                  </p:pic>
                </p:oleObj>
              </mc:Fallback>
            </mc:AlternateContent>
          </a:graphicData>
        </a:graphic>
      </p:graphicFrame>
      <p:sp>
        <p:nvSpPr>
          <p:cNvPr id="246800" name="AutoShape 16"/>
          <p:cNvSpPr>
            <a:spLocks noChangeArrowheads="1"/>
          </p:cNvSpPr>
          <p:nvPr/>
        </p:nvSpPr>
        <p:spPr bwMode="auto">
          <a:xfrm rot="16200000">
            <a:off x="4965396" y="2848066"/>
            <a:ext cx="1701800" cy="5599973"/>
          </a:xfrm>
          <a:prstGeom prst="rightArrowCallout">
            <a:avLst>
              <a:gd name="adj1" fmla="val 78128"/>
              <a:gd name="adj2" fmla="val 50964"/>
              <a:gd name="adj3" fmla="val 16634"/>
              <a:gd name="adj4" fmla="val 6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vert="eaVert"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dirty="0">
                <a:solidFill>
                  <a:srgbClr val="FF0000"/>
                </a:solidFill>
                <a:latin typeface="Comic Sans MS" pitchFamily="66" charset="0"/>
              </a:rPr>
              <a:t>IMPORTANTE</a:t>
            </a:r>
          </a:p>
          <a:p>
            <a:pPr algn="ctr" eaLnBrk="1" hangingPunct="1">
              <a:spcBef>
                <a:spcPct val="0"/>
              </a:spcBef>
              <a:buClrTx/>
              <a:buSzTx/>
              <a:buFontTx/>
              <a:buNone/>
            </a:pPr>
            <a:r>
              <a:rPr lang="es-ES" altLang="es-MX" sz="1600" b="1" dirty="0">
                <a:latin typeface="Comic Sans MS" pitchFamily="66" charset="0"/>
              </a:rPr>
              <a:t>CRITERIOS SÓLO VALIDOS A PRESIÓN CONSTANTE </a:t>
            </a:r>
          </a:p>
          <a:p>
            <a:pPr algn="ctr" eaLnBrk="1" hangingPunct="1">
              <a:spcBef>
                <a:spcPct val="0"/>
              </a:spcBef>
              <a:buClrTx/>
              <a:buSzTx/>
              <a:buFontTx/>
              <a:buNone/>
            </a:pPr>
            <a:r>
              <a:rPr lang="es-ES" altLang="es-MX" sz="1600" b="1" dirty="0">
                <a:latin typeface="Comic Sans MS" pitchFamily="66" charset="0"/>
              </a:rPr>
              <a:t>(p.ej. a condiciones estándar)</a:t>
            </a:r>
          </a:p>
          <a:p>
            <a:pPr algn="ctr" eaLnBrk="1" hangingPunct="1">
              <a:spcBef>
                <a:spcPct val="0"/>
              </a:spcBef>
              <a:buClrTx/>
              <a:buSzTx/>
              <a:buFontTx/>
              <a:buNone/>
            </a:pPr>
            <a:r>
              <a:rPr lang="es-ES" altLang="es-MX" sz="1600" b="1" dirty="0">
                <a:latin typeface="Comic Sans MS" pitchFamily="66" charset="0"/>
              </a:rPr>
              <a:t>SÓLO EN ESTE CASO </a:t>
            </a:r>
            <a:r>
              <a:rPr lang="es-ES" altLang="es-MX" sz="1600" b="1" dirty="0">
                <a:latin typeface="Symbol" pitchFamily="18" charset="2"/>
              </a:rPr>
              <a:t>DH</a:t>
            </a:r>
            <a:r>
              <a:rPr lang="es-ES" altLang="es-MX" sz="1600" b="1" dirty="0">
                <a:latin typeface="Comic Sans MS" pitchFamily="66" charset="0"/>
              </a:rPr>
              <a:t> = </a:t>
            </a:r>
            <a:r>
              <a:rPr lang="es-ES" altLang="es-MX" sz="1600" b="1" dirty="0" err="1">
                <a:latin typeface="Comic Sans MS" pitchFamily="66" charset="0"/>
              </a:rPr>
              <a:t>q</a:t>
            </a:r>
            <a:r>
              <a:rPr lang="es-ES" altLang="es-MX" sz="1600" b="1" baseline="-25000" dirty="0" err="1">
                <a:latin typeface="Comic Sans MS" pitchFamily="66" charset="0"/>
              </a:rPr>
              <a:t>P</a:t>
            </a:r>
            <a:endParaRPr lang="es-ES" altLang="es-MX" sz="1600" b="1" baseline="-25000" dirty="0">
              <a:latin typeface="Comic Sans MS" pitchFamily="66" charset="0"/>
            </a:endParaRPr>
          </a:p>
        </p:txBody>
      </p:sp>
      <p:grpSp>
        <p:nvGrpSpPr>
          <p:cNvPr id="3" name="Grupo 2"/>
          <p:cNvGrpSpPr/>
          <p:nvPr/>
        </p:nvGrpSpPr>
        <p:grpSpPr>
          <a:xfrm>
            <a:off x="1847528" y="1907540"/>
            <a:ext cx="8496944" cy="2732484"/>
            <a:chOff x="1847528" y="1907540"/>
            <a:chExt cx="8496944" cy="2732484"/>
          </a:xfrm>
        </p:grpSpPr>
        <p:pic>
          <p:nvPicPr>
            <p:cNvPr id="246799" name="Picture 15" descr="TB20_01"/>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400000"/>
                      </a14:imgEffect>
                    </a14:imgLayer>
                  </a14:imgProps>
                </a:ext>
                <a:ext uri="{28A0092B-C50C-407E-A947-70E740481C1C}">
                  <a14:useLocalDpi xmlns:a14="http://schemas.microsoft.com/office/drawing/2010/main" val="0"/>
                </a:ext>
              </a:extLst>
            </a:blip>
            <a:srcRect t="17580"/>
            <a:stretch/>
          </p:blipFill>
          <p:spPr bwMode="auto">
            <a:xfrm>
              <a:off x="1847528" y="2276872"/>
              <a:ext cx="8496944" cy="2363152"/>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3260010" y="1907540"/>
              <a:ext cx="5671980" cy="369332"/>
            </a:xfrm>
            <a:prstGeom prst="rect">
              <a:avLst/>
            </a:prstGeom>
            <a:solidFill>
              <a:schemeClr val="bg1"/>
            </a:solidFill>
            <a:ln>
              <a:solidFill>
                <a:schemeClr val="tx1"/>
              </a:solidFill>
            </a:ln>
          </p:spPr>
          <p:txBody>
            <a:bodyPr wrap="square" rtlCol="0">
              <a:spAutoFit/>
            </a:bodyPr>
            <a:lstStyle/>
            <a:p>
              <a:r>
                <a:rPr lang="es-MX" dirty="0">
                  <a:latin typeface="Times New Roman" panose="02020603050405020304" pitchFamily="18" charset="0"/>
                  <a:cs typeface="Times New Roman" panose="02020603050405020304" pitchFamily="18" charset="0"/>
                </a:rPr>
                <a:t>Tabla de criterios  para cambios espontáneos: ∆G=∆H-T∆S</a:t>
              </a:r>
            </a:p>
          </p:txBody>
        </p:sp>
        <p:sp>
          <p:nvSpPr>
            <p:cNvPr id="8" name="CuadroTexto 7"/>
            <p:cNvSpPr txBox="1"/>
            <p:nvPr/>
          </p:nvSpPr>
          <p:spPr>
            <a:xfrm>
              <a:off x="1955006" y="2313384"/>
              <a:ext cx="8245449" cy="369332"/>
            </a:xfrm>
            <a:prstGeom prst="rect">
              <a:avLst/>
            </a:prstGeom>
            <a:solidFill>
              <a:schemeClr val="bg1"/>
            </a:solidFill>
          </p:spPr>
          <p:txBody>
            <a:bodyPr wrap="square" rtlCol="0">
              <a:spAutoFit/>
            </a:bodyPr>
            <a:lstStyle/>
            <a:p>
              <a:r>
                <a:rPr lang="es-MX" dirty="0">
                  <a:latin typeface="Times New Roman" panose="02020603050405020304" pitchFamily="18" charset="0"/>
                  <a:cs typeface="Times New Roman" panose="02020603050405020304" pitchFamily="18" charset="0"/>
                </a:rPr>
                <a:t>Caso     ∆H       ∆S     ∆G              Resultado                                      Ejemplo</a:t>
              </a:r>
            </a:p>
          </p:txBody>
        </p:sp>
        <p:sp>
          <p:nvSpPr>
            <p:cNvPr id="9" name="CuadroTexto 8"/>
            <p:cNvSpPr txBox="1"/>
            <p:nvPr/>
          </p:nvSpPr>
          <p:spPr>
            <a:xfrm>
              <a:off x="4583832" y="2739603"/>
              <a:ext cx="2520280" cy="1754326"/>
            </a:xfrm>
            <a:prstGeom prst="rect">
              <a:avLst/>
            </a:prstGeom>
            <a:solidFill>
              <a:schemeClr val="bg1"/>
            </a:solidFill>
            <a:ln>
              <a:solidFill>
                <a:schemeClr val="tx1"/>
              </a:solidFill>
            </a:ln>
          </p:spPr>
          <p:txBody>
            <a:bodyPr wrap="square" rtlCol="0">
              <a:spAutoFit/>
            </a:bodyPr>
            <a:lstStyle/>
            <a:p>
              <a:pPr>
                <a:lnSpc>
                  <a:spcPct val="150000"/>
                </a:lnSpc>
              </a:pPr>
              <a:r>
                <a:rPr lang="es-MX" sz="1200" b="1" dirty="0">
                  <a:latin typeface="Times New Roman" panose="02020603050405020304" pitchFamily="18" charset="0"/>
                  <a:cs typeface="Times New Roman" panose="02020603050405020304" pitchFamily="18" charset="0"/>
                </a:rPr>
                <a:t>espontanea a cualquier T</a:t>
              </a:r>
            </a:p>
            <a:p>
              <a:pPr>
                <a:lnSpc>
                  <a:spcPct val="150000"/>
                </a:lnSpc>
              </a:pPr>
              <a:r>
                <a:rPr lang="es-MX" sz="1200" b="1" dirty="0">
                  <a:latin typeface="Times New Roman" panose="02020603050405020304" pitchFamily="18" charset="0"/>
                  <a:cs typeface="Times New Roman" panose="02020603050405020304" pitchFamily="18" charset="0"/>
                </a:rPr>
                <a:t>espontanea a baja T</a:t>
              </a:r>
            </a:p>
            <a:p>
              <a:pPr>
                <a:lnSpc>
                  <a:spcPct val="150000"/>
                </a:lnSpc>
              </a:pPr>
              <a:r>
                <a:rPr lang="es-MX" sz="1200" b="1" dirty="0">
                  <a:latin typeface="Times New Roman" panose="02020603050405020304" pitchFamily="18" charset="0"/>
                  <a:cs typeface="Times New Roman" panose="02020603050405020304" pitchFamily="18" charset="0"/>
                </a:rPr>
                <a:t>no espontanea a alta T</a:t>
              </a:r>
            </a:p>
            <a:p>
              <a:pPr>
                <a:lnSpc>
                  <a:spcPct val="150000"/>
                </a:lnSpc>
              </a:pPr>
              <a:r>
                <a:rPr lang="es-MX" sz="1200" b="1" dirty="0">
                  <a:latin typeface="Times New Roman" panose="02020603050405020304" pitchFamily="18" charset="0"/>
                  <a:cs typeface="Times New Roman" panose="02020603050405020304" pitchFamily="18" charset="0"/>
                </a:rPr>
                <a:t>no espontanea a baja T</a:t>
              </a:r>
            </a:p>
            <a:p>
              <a:pPr>
                <a:lnSpc>
                  <a:spcPct val="150000"/>
                </a:lnSpc>
              </a:pPr>
              <a:r>
                <a:rPr lang="es-MX" sz="1200" b="1" dirty="0">
                  <a:latin typeface="Times New Roman" panose="02020603050405020304" pitchFamily="18" charset="0"/>
                  <a:cs typeface="Times New Roman" panose="02020603050405020304" pitchFamily="18" charset="0"/>
                </a:rPr>
                <a:t>espontanea a alta T</a:t>
              </a:r>
            </a:p>
            <a:p>
              <a:pPr>
                <a:lnSpc>
                  <a:spcPct val="150000"/>
                </a:lnSpc>
              </a:pPr>
              <a:r>
                <a:rPr lang="es-MX" sz="1200" b="1" dirty="0">
                  <a:latin typeface="Times New Roman" panose="02020603050405020304" pitchFamily="18" charset="0"/>
                  <a:cs typeface="Times New Roman" panose="02020603050405020304" pitchFamily="18" charset="0"/>
                </a:rPr>
                <a:t>no espontanea a cualquier T</a:t>
              </a:r>
            </a:p>
          </p:txBody>
        </p:sp>
      </p:grpSp>
    </p:spTree>
    <p:extLst>
      <p:ext uri="{BB962C8B-B14F-4D97-AF65-F5344CB8AC3E}">
        <p14:creationId xmlns:p14="http://schemas.microsoft.com/office/powerpoint/2010/main" val="40957288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46786"/>
                                        </p:tgtEl>
                                        <p:attrNameLst>
                                          <p:attrName>style.visibility</p:attrName>
                                        </p:attrNameLst>
                                      </p:cBhvr>
                                      <p:to>
                                        <p:strVal val="visible"/>
                                      </p:to>
                                    </p:set>
                                    <p:animEffect transition="in" filter="slide(fromBottom)">
                                      <p:cBhvr>
                                        <p:cTn id="7" dur="2000"/>
                                        <p:tgtEl>
                                          <p:spTgt spid="246786"/>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46787"/>
                                        </p:tgtEl>
                                        <p:attrNameLst>
                                          <p:attrName>style.visibility</p:attrName>
                                        </p:attrNameLst>
                                      </p:cBhvr>
                                      <p:to>
                                        <p:strVal val="visible"/>
                                      </p:to>
                                    </p:set>
                                    <p:animEffect transition="in" filter="slide(fromBottom)">
                                      <p:cBhvr>
                                        <p:cTn id="10" dur="2000"/>
                                        <p:tgtEl>
                                          <p:spTgt spid="246787"/>
                                        </p:tgtEl>
                                      </p:cBhvr>
                                    </p:animEffect>
                                  </p:childTnLst>
                                </p:cTn>
                              </p:par>
                              <p:par>
                                <p:cTn id="11" presetID="55" presetClass="entr" presetSubtype="0" fill="hold" nodeType="withEffect">
                                  <p:stCondLst>
                                    <p:cond delay="0"/>
                                  </p:stCondLst>
                                  <p:childTnLst>
                                    <p:set>
                                      <p:cBhvr>
                                        <p:cTn id="12" dur="1" fill="hold">
                                          <p:stCondLst>
                                            <p:cond delay="0"/>
                                          </p:stCondLst>
                                        </p:cTn>
                                        <p:tgtEl>
                                          <p:spTgt spid="246789"/>
                                        </p:tgtEl>
                                        <p:attrNameLst>
                                          <p:attrName>style.visibility</p:attrName>
                                        </p:attrNameLst>
                                      </p:cBhvr>
                                      <p:to>
                                        <p:strVal val="visible"/>
                                      </p:to>
                                    </p:set>
                                    <p:anim calcmode="lin" valueType="num">
                                      <p:cBhvr>
                                        <p:cTn id="13" dur="2000" fill="hold"/>
                                        <p:tgtEl>
                                          <p:spTgt spid="246789"/>
                                        </p:tgtEl>
                                        <p:attrNameLst>
                                          <p:attrName>ppt_w</p:attrName>
                                        </p:attrNameLst>
                                      </p:cBhvr>
                                      <p:tavLst>
                                        <p:tav tm="0">
                                          <p:val>
                                            <p:strVal val="#ppt_w*0.70"/>
                                          </p:val>
                                        </p:tav>
                                        <p:tav tm="100000">
                                          <p:val>
                                            <p:strVal val="#ppt_w"/>
                                          </p:val>
                                        </p:tav>
                                      </p:tavLst>
                                    </p:anim>
                                    <p:anim calcmode="lin" valueType="num">
                                      <p:cBhvr>
                                        <p:cTn id="14" dur="2000" fill="hold"/>
                                        <p:tgtEl>
                                          <p:spTgt spid="246789"/>
                                        </p:tgtEl>
                                        <p:attrNameLst>
                                          <p:attrName>ppt_h</p:attrName>
                                        </p:attrNameLst>
                                      </p:cBhvr>
                                      <p:tavLst>
                                        <p:tav tm="0">
                                          <p:val>
                                            <p:strVal val="#ppt_h"/>
                                          </p:val>
                                        </p:tav>
                                        <p:tav tm="100000">
                                          <p:val>
                                            <p:strVal val="#ppt_h"/>
                                          </p:val>
                                        </p:tav>
                                      </p:tavLst>
                                    </p:anim>
                                    <p:animEffect transition="in" filter="fade">
                                      <p:cBhvr>
                                        <p:cTn id="15" dur="2000"/>
                                        <p:tgtEl>
                                          <p:spTgt spid="24678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46800"/>
                                        </p:tgtEl>
                                        <p:attrNameLst>
                                          <p:attrName>style.visibility</p:attrName>
                                        </p:attrNameLst>
                                      </p:cBhvr>
                                      <p:to>
                                        <p:strVal val="visible"/>
                                      </p:to>
                                    </p:set>
                                    <p:animEffect transition="in" filter="wipe(down)">
                                      <p:cBhvr>
                                        <p:cTn id="20" dur="2000"/>
                                        <p:tgtEl>
                                          <p:spTgt spid="2468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6" grpId="0"/>
      <p:bldP spid="246787" grpId="0"/>
      <p:bldP spid="246800"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0098" name="Rectangle 2"/>
          <p:cNvSpPr>
            <a:spLocks noChangeArrowheads="1"/>
          </p:cNvSpPr>
          <p:nvPr/>
        </p:nvSpPr>
        <p:spPr bwMode="auto">
          <a:xfrm>
            <a:off x="3188891" y="280571"/>
            <a:ext cx="5180496" cy="3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400" b="1" i="1" dirty="0">
                <a:solidFill>
                  <a:schemeClr val="accent1"/>
                </a:solidFill>
              </a:rPr>
              <a:t>Espontaneidad y Equilibrio : Energía Estándar de </a:t>
            </a:r>
            <a:r>
              <a:rPr lang="es-ES" altLang="es-MX" sz="1400" b="1" i="1" dirty="0" err="1">
                <a:solidFill>
                  <a:schemeClr val="accent1"/>
                </a:solidFill>
              </a:rPr>
              <a:t>Gibbs</a:t>
            </a:r>
            <a:endParaRPr lang="es-ES" altLang="es-MX" sz="1400" b="1" i="1" dirty="0">
              <a:solidFill>
                <a:schemeClr val="accent1"/>
              </a:solidFill>
            </a:endParaRPr>
          </a:p>
        </p:txBody>
      </p:sp>
      <p:sp>
        <p:nvSpPr>
          <p:cNvPr id="260108" name="Rectangle 12"/>
          <p:cNvSpPr>
            <a:spLocks noChangeArrowheads="1"/>
          </p:cNvSpPr>
          <p:nvPr/>
        </p:nvSpPr>
        <p:spPr bwMode="auto">
          <a:xfrm>
            <a:off x="1892747" y="730045"/>
            <a:ext cx="7776864" cy="548148"/>
          </a:xfrm>
          <a:prstGeom prst="rect">
            <a:avLst/>
          </a:prstGeom>
          <a:noFill/>
          <a:ln w="9525">
            <a:noFill/>
            <a:miter lim="800000"/>
            <a:headEnd/>
            <a:tailEnd/>
          </a:ln>
          <a:effectLst/>
        </p:spPr>
        <p:txBody>
          <a:bodyPr anchor="ctr"/>
          <a:lstStyle/>
          <a:p>
            <a:pPr>
              <a:defRPr/>
            </a:pPr>
            <a:r>
              <a:rPr lang="es-ES" sz="2400" b="1" dirty="0">
                <a:latin typeface="Arial" charset="0"/>
              </a:rPr>
              <a:t>¿Cuándo una reacción es espontánea? Ejemplo 1 (I)</a:t>
            </a:r>
          </a:p>
        </p:txBody>
      </p:sp>
      <p:sp>
        <p:nvSpPr>
          <p:cNvPr id="260113" name="Rectangle 17"/>
          <p:cNvSpPr>
            <a:spLocks noChangeArrowheads="1"/>
          </p:cNvSpPr>
          <p:nvPr/>
        </p:nvSpPr>
        <p:spPr bwMode="auto">
          <a:xfrm>
            <a:off x="92547" y="1361557"/>
            <a:ext cx="10729192" cy="415498"/>
          </a:xfrm>
          <a:prstGeom prst="rect">
            <a:avLst/>
          </a:prstGeom>
          <a:noFill/>
          <a:ln w="12700" cap="sq">
            <a:noFill/>
            <a:miter lim="800000"/>
            <a:headEnd type="none" w="sm" len="sm"/>
            <a:tailEnd type="none" w="sm" len="sm"/>
          </a:ln>
          <a:effectLst/>
        </p:spPr>
        <p:txBody>
          <a:bodyPr wrap="square">
            <a:spAutoFit/>
          </a:bodyPr>
          <a:lstStyle/>
          <a:p>
            <a:pPr marL="342900" indent="-342900" algn="ctr">
              <a:lnSpc>
                <a:spcPct val="105000"/>
              </a:lnSpc>
              <a:spcBef>
                <a:spcPct val="15000"/>
              </a:spcBef>
              <a:spcAft>
                <a:spcPct val="10000"/>
              </a:spcAft>
              <a:buClr>
                <a:schemeClr val="hlink"/>
              </a:buClr>
              <a:buSzPct val="75000"/>
              <a:buFont typeface="Wingdings" pitchFamily="2" charset="2"/>
              <a:buChar char="n"/>
              <a:defRPr/>
            </a:pPr>
            <a:r>
              <a:rPr lang="es-ES" sz="2000" dirty="0">
                <a:latin typeface="Times New Roman" panose="02020603050405020304" pitchFamily="18" charset="0"/>
                <a:cs typeface="Times New Roman" panose="02020603050405020304" pitchFamily="18" charset="0"/>
              </a:rPr>
              <a:t>¿En que condiciones es espontánea la siguiente reacción a condiciones estándar </a:t>
            </a:r>
            <a:r>
              <a:rPr lang="es-ES" sz="2000" b="1" u="sng" dirty="0">
                <a:solidFill>
                  <a:srgbClr val="FF0000"/>
                </a:solidFill>
                <a:latin typeface="Times New Roman" panose="02020603050405020304" pitchFamily="18" charset="0"/>
                <a:cs typeface="Times New Roman" panose="02020603050405020304" pitchFamily="18" charset="0"/>
              </a:rPr>
              <a:t>(1 bar) y 25 </a:t>
            </a:r>
            <a:r>
              <a:rPr lang="es-ES" sz="2000" b="1" u="sng" baseline="30000" dirty="0" err="1">
                <a:solidFill>
                  <a:srgbClr val="FF0000"/>
                </a:solidFill>
                <a:latin typeface="Times New Roman" panose="02020603050405020304" pitchFamily="18" charset="0"/>
                <a:cs typeface="Times New Roman" panose="02020603050405020304" pitchFamily="18" charset="0"/>
              </a:rPr>
              <a:t>o</a:t>
            </a:r>
            <a:r>
              <a:rPr lang="es-ES" sz="2000" b="1" u="sng" dirty="0" err="1">
                <a:solidFill>
                  <a:srgbClr val="FF0000"/>
                </a:solidFill>
                <a:latin typeface="Times New Roman" panose="02020603050405020304" pitchFamily="18" charset="0"/>
                <a:cs typeface="Times New Roman" panose="02020603050405020304" pitchFamily="18" charset="0"/>
              </a:rPr>
              <a:t>C</a:t>
            </a:r>
            <a:r>
              <a:rPr lang="es-ES" sz="2000" b="1" dirty="0">
                <a:latin typeface="Times New Roman" panose="02020603050405020304" pitchFamily="18" charset="0"/>
                <a:cs typeface="Times New Roman" panose="02020603050405020304" pitchFamily="18" charset="0"/>
              </a:rPr>
              <a:t>?</a:t>
            </a:r>
          </a:p>
        </p:txBody>
      </p:sp>
      <p:sp>
        <p:nvSpPr>
          <p:cNvPr id="260114" name="Rectangle 18"/>
          <p:cNvSpPr>
            <a:spLocks noChangeArrowheads="1"/>
          </p:cNvSpPr>
          <p:nvPr/>
        </p:nvSpPr>
        <p:spPr bwMode="auto">
          <a:xfrm>
            <a:off x="2135560" y="1870313"/>
            <a:ext cx="6643165" cy="523220"/>
          </a:xfrm>
          <a:prstGeom prst="rect">
            <a:avLst/>
          </a:prstGeom>
          <a:noFill/>
          <a:ln w="12700" cap="sq">
            <a:noFill/>
            <a:miter lim="800000"/>
            <a:headEnd type="none" w="sm" len="sm"/>
            <a:tailEnd type="none" w="sm" len="sm"/>
          </a:ln>
          <a:effectLst/>
        </p:spPr>
        <p:txBody>
          <a:bodyPr wrap="none">
            <a:spAutoFit/>
          </a:bodyPr>
          <a:lstStyle/>
          <a:p>
            <a:pPr algn="ctr">
              <a:defRPr/>
            </a:pPr>
            <a:r>
              <a:rPr lang="en-US" sz="2800" dirty="0">
                <a:latin typeface="Times New Roman" panose="02020603050405020304" pitchFamily="18" charset="0"/>
                <a:cs typeface="Times New Roman" panose="02020603050405020304" pitchFamily="18" charset="0"/>
              </a:rPr>
              <a:t>2 Fe</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(s)  +  3 C(s) </a:t>
            </a:r>
            <a:r>
              <a:rPr lang="en-US" sz="2800" dirty="0">
                <a:latin typeface="Times New Roman" panose="02020603050405020304" pitchFamily="18" charset="0"/>
                <a:cs typeface="Times New Roman" panose="02020603050405020304" pitchFamily="18" charset="0"/>
                <a:sym typeface="Symbol" pitchFamily="18" charset="2"/>
              </a:rPr>
              <a:t></a:t>
            </a:r>
            <a:r>
              <a:rPr lang="en-US" sz="2800" dirty="0">
                <a:latin typeface="Times New Roman" panose="02020603050405020304" pitchFamily="18" charset="0"/>
                <a:cs typeface="Times New Roman" panose="02020603050405020304" pitchFamily="18" charset="0"/>
              </a:rPr>
              <a:t>  4 Fe(s)  +  3 CO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(g)</a:t>
            </a:r>
            <a:endParaRPr lang="it-IT" sz="2800" dirty="0">
              <a:latin typeface="Times New Roman" panose="02020603050405020304" pitchFamily="18" charset="0"/>
              <a:cs typeface="Times New Roman" panose="02020603050405020304" pitchFamily="18" charset="0"/>
            </a:endParaRPr>
          </a:p>
        </p:txBody>
      </p:sp>
      <p:sp>
        <p:nvSpPr>
          <p:cNvPr id="260115" name="Rectangle 19"/>
          <p:cNvSpPr>
            <a:spLocks noChangeArrowheads="1"/>
          </p:cNvSpPr>
          <p:nvPr/>
        </p:nvSpPr>
        <p:spPr bwMode="auto">
          <a:xfrm>
            <a:off x="1537136" y="3171022"/>
            <a:ext cx="8388424" cy="2183931"/>
          </a:xfrm>
          <a:prstGeom prst="rect">
            <a:avLst/>
          </a:prstGeom>
          <a:noFill/>
          <a:ln w="12700" cap="sq">
            <a:noFill/>
            <a:miter lim="800000"/>
            <a:headEnd type="none" w="sm" len="sm"/>
            <a:tailEnd type="none" w="sm" len="sm"/>
          </a:ln>
          <a:effectLst/>
        </p:spPr>
        <p:txBody>
          <a:bodyPr wrap="square">
            <a:spAutoFit/>
          </a:bodyPr>
          <a:lstStyle/>
          <a:p>
            <a:pPr marL="342900" indent="-342900">
              <a:lnSpc>
                <a:spcPct val="105000"/>
              </a:lnSpc>
              <a:spcBef>
                <a:spcPct val="15000"/>
              </a:spcBef>
              <a:spcAft>
                <a:spcPct val="10000"/>
              </a:spcAft>
              <a:buClr>
                <a:schemeClr val="hlink"/>
              </a:buClr>
              <a:buSzPct val="75000"/>
              <a:buFont typeface="Wingdings" pitchFamily="2" charset="2"/>
              <a:buChar char="n"/>
              <a:defRPr/>
            </a:pPr>
            <a:r>
              <a:rPr lang="en-US" sz="2800" dirty="0">
                <a:solidFill>
                  <a:srgbClr val="0066FF"/>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en-US" sz="2800" b="1" dirty="0">
                <a:solidFill>
                  <a:srgbClr val="0066FF"/>
                </a:solidFill>
                <a:latin typeface="Times New Roman" panose="02020603050405020304" pitchFamily="18" charset="0"/>
                <a:cs typeface="Times New Roman" panose="02020603050405020304" pitchFamily="18" charset="0"/>
              </a:rPr>
              <a:t>∆</a:t>
            </a:r>
            <a:r>
              <a:rPr lang="en-US" sz="2800" b="1" baseline="-25000" dirty="0" err="1">
                <a:solidFill>
                  <a:srgbClr val="0066FF"/>
                </a:solidFill>
                <a:latin typeface="Times New Roman" panose="02020603050405020304" pitchFamily="18" charset="0"/>
                <a:cs typeface="Times New Roman" panose="02020603050405020304" pitchFamily="18" charset="0"/>
              </a:rPr>
              <a:t>r</a:t>
            </a:r>
            <a:r>
              <a:rPr lang="en-US" sz="2800" b="1" dirty="0" err="1">
                <a:solidFill>
                  <a:srgbClr val="0066FF"/>
                </a:solidFill>
                <a:latin typeface="Times New Roman" panose="02020603050405020304" pitchFamily="18" charset="0"/>
                <a:cs typeface="Times New Roman" panose="02020603050405020304" pitchFamily="18" charset="0"/>
              </a:rPr>
              <a:t>H</a:t>
            </a:r>
            <a:r>
              <a:rPr lang="en-US" sz="2800" b="1" dirty="0">
                <a:solidFill>
                  <a:srgbClr val="0066FF"/>
                </a:solidFill>
                <a:latin typeface="Times New Roman" panose="02020603050405020304" pitchFamily="18" charset="0"/>
                <a:cs typeface="Times New Roman" panose="02020603050405020304" pitchFamily="18" charset="0"/>
              </a:rPr>
              <a:t>°</a:t>
            </a:r>
            <a:r>
              <a:rPr lang="en-US" sz="2800" dirty="0">
                <a:solidFill>
                  <a:srgbClr val="0066FF"/>
                </a:solidFill>
                <a:latin typeface="Times New Roman" panose="02020603050405020304" pitchFamily="18" charset="0"/>
                <a:cs typeface="Times New Roman" panose="02020603050405020304" pitchFamily="18" charset="0"/>
              </a:rPr>
              <a:t> =  +467.9 kJ</a:t>
            </a:r>
            <a:r>
              <a:rPr lang="en-US" sz="2800" dirty="0">
                <a:latin typeface="Times New Roman" panose="02020603050405020304" pitchFamily="18" charset="0"/>
                <a:cs typeface="Times New Roman" panose="02020603050405020304" pitchFamily="18" charset="0"/>
              </a:rPr>
              <a:t>	      </a:t>
            </a:r>
            <a:r>
              <a:rPr lang="en-US" sz="2800" b="1" dirty="0">
                <a:solidFill>
                  <a:srgbClr val="FF3399"/>
                </a:solidFill>
                <a:latin typeface="Times New Roman" panose="02020603050405020304" pitchFamily="18" charset="0"/>
                <a:cs typeface="Times New Roman" panose="02020603050405020304" pitchFamily="18" charset="0"/>
              </a:rPr>
              <a:t>∆</a:t>
            </a:r>
            <a:r>
              <a:rPr lang="en-US" sz="2800" b="1" baseline="-25000" dirty="0" err="1">
                <a:solidFill>
                  <a:srgbClr val="FF3399"/>
                </a:solidFill>
                <a:latin typeface="Times New Roman" panose="02020603050405020304" pitchFamily="18" charset="0"/>
                <a:cs typeface="Times New Roman" panose="02020603050405020304" pitchFamily="18" charset="0"/>
              </a:rPr>
              <a:t>r</a:t>
            </a:r>
            <a:r>
              <a:rPr lang="en-US" sz="2800" b="1" dirty="0" err="1">
                <a:solidFill>
                  <a:srgbClr val="FF3399"/>
                </a:solidFill>
                <a:latin typeface="Times New Roman" panose="02020603050405020304" pitchFamily="18" charset="0"/>
                <a:cs typeface="Times New Roman" panose="02020603050405020304" pitchFamily="18" charset="0"/>
              </a:rPr>
              <a:t>S</a:t>
            </a:r>
            <a:r>
              <a:rPr lang="en-US" sz="2800" b="1" dirty="0">
                <a:solidFill>
                  <a:srgbClr val="FF3399"/>
                </a:solidFill>
                <a:latin typeface="Times New Roman" panose="02020603050405020304" pitchFamily="18" charset="0"/>
                <a:cs typeface="Times New Roman" panose="02020603050405020304" pitchFamily="18" charset="0"/>
              </a:rPr>
              <a:t>° </a:t>
            </a:r>
            <a:r>
              <a:rPr lang="en-US" sz="2800" dirty="0">
                <a:solidFill>
                  <a:srgbClr val="FF3399"/>
                </a:solidFill>
                <a:latin typeface="Times New Roman" panose="02020603050405020304" pitchFamily="18" charset="0"/>
                <a:cs typeface="Times New Roman" panose="02020603050405020304" pitchFamily="18" charset="0"/>
              </a:rPr>
              <a:t>= +560.3 JK</a:t>
            </a:r>
            <a:r>
              <a:rPr lang="en-US" sz="2800" baseline="30000" dirty="0">
                <a:solidFill>
                  <a:srgbClr val="FF3399"/>
                </a:solidFill>
                <a:latin typeface="Times New Roman" panose="02020603050405020304" pitchFamily="18" charset="0"/>
                <a:cs typeface="Times New Roman" panose="02020603050405020304" pitchFamily="18" charset="0"/>
              </a:rPr>
              <a:t>-1</a:t>
            </a:r>
            <a:r>
              <a:rPr lang="en-US" sz="2800" baseline="30000" dirty="0">
                <a:solidFill>
                  <a:srgbClr val="FF3399"/>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r>
            <a:br>
              <a:rPr lang="en-US" sz="2800" baseline="30000" dirty="0">
                <a:solidFill>
                  <a:srgbClr val="FF3399"/>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br>
            <a:endParaRPr lang="en-US" sz="2800" baseline="30000" dirty="0">
              <a:solidFill>
                <a:srgbClr val="FF3399"/>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a:p>
            <a:pPr marL="342900" indent="-342900">
              <a:lnSpc>
                <a:spcPct val="105000"/>
              </a:lnSpc>
              <a:spcBef>
                <a:spcPct val="15000"/>
              </a:spcBef>
              <a:spcAft>
                <a:spcPct val="10000"/>
              </a:spcAft>
              <a:buClr>
                <a:schemeClr val="hlink"/>
              </a:buClr>
              <a:buSzPct val="75000"/>
              <a:buFont typeface="Wingdings" pitchFamily="2" charset="2"/>
              <a:buChar char="n"/>
              <a:defRPr/>
            </a:pPr>
            <a:r>
              <a:rPr lang="es-ES" sz="2100" dirty="0">
                <a:latin typeface="Times New Roman" panose="02020603050405020304" pitchFamily="18" charset="0"/>
                <a:cs typeface="Times New Roman" panose="02020603050405020304" pitchFamily="18" charset="0"/>
              </a:rPr>
              <a:t>Utilizando la ecuación</a:t>
            </a:r>
            <a:r>
              <a:rPr lang="es-ES"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100" dirty="0">
                <a:latin typeface="Times New Roman" panose="02020603050405020304" pitchFamily="18" charset="0"/>
                <a:cs typeface="Times New Roman" panose="02020603050405020304" pitchFamily="18" charset="0"/>
              </a:rPr>
              <a:t>∆</a:t>
            </a:r>
            <a:r>
              <a:rPr lang="es-ES" sz="2100" b="1" baseline="-25000" dirty="0" err="1">
                <a:latin typeface="Times New Roman" panose="02020603050405020304" pitchFamily="18" charset="0"/>
                <a:cs typeface="Times New Roman" panose="02020603050405020304" pitchFamily="18" charset="0"/>
              </a:rPr>
              <a:t>r</a:t>
            </a:r>
            <a:r>
              <a:rPr lang="es-ES" sz="2100" b="1" dirty="0" err="1">
                <a:latin typeface="Times New Roman" panose="02020603050405020304" pitchFamily="18" charset="0"/>
                <a:cs typeface="Times New Roman" panose="02020603050405020304" pitchFamily="18" charset="0"/>
              </a:rPr>
              <a:t>G</a:t>
            </a:r>
            <a:r>
              <a:rPr lang="es-ES" sz="2100" b="1" baseline="30000" dirty="0" err="1">
                <a:latin typeface="Times New Roman" panose="02020603050405020304" pitchFamily="18" charset="0"/>
                <a:cs typeface="Times New Roman" panose="02020603050405020304" pitchFamily="18" charset="0"/>
              </a:rPr>
              <a:t>°</a:t>
            </a:r>
            <a:r>
              <a:rPr lang="es-ES" sz="2100" b="1" dirty="0">
                <a:latin typeface="Times New Roman" panose="02020603050405020304" pitchFamily="18" charset="0"/>
                <a:cs typeface="Times New Roman" panose="02020603050405020304" pitchFamily="18" charset="0"/>
              </a:rPr>
              <a:t> = </a:t>
            </a:r>
            <a:r>
              <a:rPr lang="en-US" sz="2400" b="1" dirty="0">
                <a:solidFill>
                  <a:srgbClr val="0066FF"/>
                </a:solidFill>
                <a:latin typeface="Times New Roman" panose="02020603050405020304" pitchFamily="18" charset="0"/>
                <a:cs typeface="Times New Roman" panose="02020603050405020304" pitchFamily="18" charset="0"/>
              </a:rPr>
              <a:t>∆</a:t>
            </a:r>
            <a:r>
              <a:rPr lang="es-ES" sz="2100" b="1" baseline="-25000" dirty="0" err="1">
                <a:solidFill>
                  <a:srgbClr val="0066FF"/>
                </a:solidFill>
                <a:latin typeface="Times New Roman" panose="02020603050405020304" pitchFamily="18" charset="0"/>
                <a:cs typeface="Times New Roman" panose="02020603050405020304" pitchFamily="18" charset="0"/>
              </a:rPr>
              <a:t>r</a:t>
            </a:r>
            <a:r>
              <a:rPr lang="es-ES" sz="2100" b="1" dirty="0" err="1">
                <a:solidFill>
                  <a:srgbClr val="0066FF"/>
                </a:solidFill>
                <a:latin typeface="Times New Roman" panose="02020603050405020304" pitchFamily="18" charset="0"/>
                <a:cs typeface="Times New Roman" panose="02020603050405020304" pitchFamily="18" charset="0"/>
              </a:rPr>
              <a:t>H</a:t>
            </a:r>
            <a:r>
              <a:rPr lang="es-ES" sz="2100" b="1" baseline="30000" dirty="0" err="1">
                <a:solidFill>
                  <a:srgbClr val="0066FF"/>
                </a:solidFill>
                <a:latin typeface="Times New Roman" panose="02020603050405020304" pitchFamily="18" charset="0"/>
                <a:cs typeface="Times New Roman" panose="02020603050405020304" pitchFamily="18" charset="0"/>
              </a:rPr>
              <a:t>°</a:t>
            </a:r>
            <a:r>
              <a:rPr lang="es-ES" sz="2100" b="1" dirty="0">
                <a:latin typeface="Times New Roman" panose="02020603050405020304" pitchFamily="18" charset="0"/>
                <a:cs typeface="Times New Roman" panose="02020603050405020304" pitchFamily="18" charset="0"/>
              </a:rPr>
              <a:t> – </a:t>
            </a:r>
            <a:r>
              <a:rPr lang="es-ES" sz="2100" b="1" dirty="0">
                <a:solidFill>
                  <a:srgbClr val="00CC00"/>
                </a:solidFill>
                <a:latin typeface="Times New Roman" panose="02020603050405020304" pitchFamily="18" charset="0"/>
                <a:cs typeface="Times New Roman" panose="02020603050405020304" pitchFamily="18" charset="0"/>
              </a:rPr>
              <a:t>T</a:t>
            </a:r>
            <a:r>
              <a:rPr lang="en-US" sz="2400" dirty="0">
                <a:solidFill>
                  <a:srgbClr val="FF3399"/>
                </a:solidFill>
                <a:latin typeface="Times New Roman" panose="02020603050405020304" pitchFamily="18" charset="0"/>
                <a:cs typeface="Times New Roman" panose="02020603050405020304" pitchFamily="18" charset="0"/>
              </a:rPr>
              <a:t>∆</a:t>
            </a:r>
            <a:r>
              <a:rPr lang="es-ES" sz="2100" b="1" dirty="0">
                <a:solidFill>
                  <a:srgbClr val="FF3399"/>
                </a:solidFill>
                <a:latin typeface="Times New Roman" panose="02020603050405020304" pitchFamily="18" charset="0"/>
                <a:cs typeface="Times New Roman" panose="02020603050405020304" pitchFamily="18" charset="0"/>
              </a:rPr>
              <a:t> </a:t>
            </a:r>
            <a:r>
              <a:rPr lang="es-ES" sz="2100" b="1" baseline="-25000" dirty="0" err="1">
                <a:solidFill>
                  <a:srgbClr val="FF3399"/>
                </a:solidFill>
                <a:latin typeface="Times New Roman" panose="02020603050405020304" pitchFamily="18" charset="0"/>
                <a:cs typeface="Times New Roman" panose="02020603050405020304" pitchFamily="18" charset="0"/>
              </a:rPr>
              <a:t>r</a:t>
            </a:r>
            <a:r>
              <a:rPr lang="es-ES" sz="2100" b="1" dirty="0" err="1">
                <a:solidFill>
                  <a:srgbClr val="FF3399"/>
                </a:solidFill>
                <a:latin typeface="Times New Roman" panose="02020603050405020304" pitchFamily="18" charset="0"/>
                <a:cs typeface="Times New Roman" panose="02020603050405020304" pitchFamily="18" charset="0"/>
              </a:rPr>
              <a:t>S</a:t>
            </a:r>
            <a:r>
              <a:rPr lang="es-ES" sz="2100" b="1" baseline="30000" dirty="0" err="1">
                <a:solidFill>
                  <a:srgbClr val="FF3399"/>
                </a:solidFill>
                <a:latin typeface="Times New Roman" panose="02020603050405020304" pitchFamily="18" charset="0"/>
                <a:cs typeface="Times New Roman" panose="02020603050405020304" pitchFamily="18" charset="0"/>
              </a:rPr>
              <a:t>°</a:t>
            </a:r>
            <a:r>
              <a:rPr lang="es-ES" sz="2100" b="1" dirty="0">
                <a:latin typeface="Times New Roman" panose="02020603050405020304" pitchFamily="18" charset="0"/>
                <a:cs typeface="Times New Roman" panose="02020603050405020304" pitchFamily="18" charset="0"/>
              </a:rPr>
              <a:t>  a </a:t>
            </a:r>
            <a:r>
              <a:rPr lang="es-ES" sz="2100" b="1" dirty="0">
                <a:solidFill>
                  <a:srgbClr val="00CC00"/>
                </a:solidFill>
                <a:latin typeface="Times New Roman" panose="02020603050405020304" pitchFamily="18" charset="0"/>
                <a:cs typeface="Times New Roman" panose="02020603050405020304" pitchFamily="18" charset="0"/>
              </a:rPr>
              <a:t>298 K</a:t>
            </a:r>
            <a:r>
              <a:rPr lang="es-ES"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100" dirty="0">
                <a:latin typeface="Times New Roman" panose="02020603050405020304" pitchFamily="18" charset="0"/>
                <a:cs typeface="Times New Roman" panose="02020603050405020304" pitchFamily="18" charset="0"/>
              </a:rPr>
              <a:t>obtenemos</a:t>
            </a:r>
            <a:r>
              <a:rPr lang="es-ES"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s-ES" sz="2100" dirty="0">
                <a:effectLst>
                  <a:outerShdw blurRad="38100" dist="38100" dir="2700000" algn="tl">
                    <a:srgbClr val="000000"/>
                  </a:outerShdw>
                </a:effectLst>
                <a:latin typeface="Times New Roman" panose="02020603050405020304" pitchFamily="18" charset="0"/>
                <a:cs typeface="Times New Roman" panose="02020603050405020304" pitchFamily="18" charset="0"/>
              </a:rPr>
              <a:t/>
            </a:r>
            <a:br>
              <a:rPr lang="es-ES" sz="2100" dirty="0">
                <a:effectLst>
                  <a:outerShdw blurRad="38100" dist="38100" dir="2700000" algn="tl">
                    <a:srgbClr val="000000"/>
                  </a:outerShdw>
                </a:effectLst>
                <a:latin typeface="Times New Roman" panose="02020603050405020304" pitchFamily="18" charset="0"/>
                <a:cs typeface="Times New Roman" panose="02020603050405020304" pitchFamily="18" charset="0"/>
              </a:rPr>
            </a:br>
            <a:r>
              <a:rPr lang="es-ES" sz="2100" dirty="0">
                <a:effectLst>
                  <a:outerShdw blurRad="38100" dist="38100" dir="2700000" algn="tl">
                    <a:srgbClr val="000000"/>
                  </a:outerShdw>
                </a:effectLst>
                <a:latin typeface="Times New Roman" panose="02020603050405020304" pitchFamily="18" charset="0"/>
                <a:cs typeface="Times New Roman" panose="02020603050405020304" pitchFamily="18" charset="0"/>
              </a:rPr>
              <a:t/>
            </a:r>
            <a:br>
              <a:rPr lang="es-ES" sz="2100" dirty="0">
                <a:effectLst>
                  <a:outerShdw blurRad="38100" dist="38100" dir="2700000" algn="tl">
                    <a:srgbClr val="000000"/>
                  </a:outerShdw>
                </a:effectLst>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800" dirty="0">
                <a:solidFill>
                  <a:schemeClr val="tx2"/>
                </a:solidFill>
                <a:latin typeface="Times New Roman" panose="02020603050405020304" pitchFamily="18" charset="0"/>
                <a:cs typeface="Times New Roman" panose="02020603050405020304" pitchFamily="18" charset="0"/>
              </a:rPr>
              <a:t>∆</a:t>
            </a:r>
            <a:r>
              <a:rPr lang="en-US" sz="2800" baseline="-25000" dirty="0" err="1">
                <a:solidFill>
                  <a:schemeClr val="tx2"/>
                </a:solidFill>
                <a:latin typeface="Times New Roman" panose="02020603050405020304" pitchFamily="18" charset="0"/>
                <a:cs typeface="Times New Roman" panose="02020603050405020304" pitchFamily="18" charset="0"/>
              </a:rPr>
              <a:t>r</a:t>
            </a:r>
            <a:r>
              <a:rPr lang="en-US" sz="2800" dirty="0" err="1">
                <a:solidFill>
                  <a:schemeClr val="tx2"/>
                </a:solidFill>
                <a:latin typeface="Times New Roman" panose="02020603050405020304" pitchFamily="18" charset="0"/>
                <a:cs typeface="Times New Roman" panose="02020603050405020304" pitchFamily="18" charset="0"/>
              </a:rPr>
              <a:t>G</a:t>
            </a:r>
            <a:r>
              <a:rPr lang="en-US" sz="2800" baseline="30000" dirty="0">
                <a:solidFill>
                  <a:schemeClr val="tx2"/>
                </a:solidFill>
                <a:latin typeface="Times New Roman" panose="02020603050405020304" pitchFamily="18" charset="0"/>
                <a:cs typeface="Times New Roman" panose="02020603050405020304" pitchFamily="18" charset="0"/>
              </a:rPr>
              <a:t>°</a:t>
            </a:r>
            <a:r>
              <a:rPr lang="en-US" sz="2800" dirty="0">
                <a:solidFill>
                  <a:schemeClr val="tx2"/>
                </a:solidFill>
                <a:latin typeface="Times New Roman" panose="02020603050405020304" pitchFamily="18" charset="0"/>
                <a:cs typeface="Times New Roman" panose="02020603050405020304" pitchFamily="18" charset="0"/>
              </a:rPr>
              <a:t> =</a:t>
            </a:r>
            <a:r>
              <a:rPr lang="en-US" sz="2800" dirty="0">
                <a:solidFill>
                  <a:schemeClr val="accent2"/>
                </a:solidFill>
                <a:latin typeface="Times New Roman" panose="02020603050405020304" pitchFamily="18" charset="0"/>
                <a:cs typeface="Times New Roman" panose="02020603050405020304" pitchFamily="18" charset="0"/>
              </a:rPr>
              <a:t> </a:t>
            </a:r>
            <a:r>
              <a:rPr lang="en-US" sz="2800" dirty="0">
                <a:solidFill>
                  <a:srgbClr val="0066FF"/>
                </a:solidFill>
                <a:latin typeface="Times New Roman" panose="02020603050405020304" pitchFamily="18" charset="0"/>
                <a:cs typeface="Times New Roman" panose="02020603050405020304" pitchFamily="18" charset="0"/>
              </a:rPr>
              <a:t>467.9 kJ</a:t>
            </a:r>
            <a:r>
              <a:rPr lang="en-US" sz="2800" dirty="0">
                <a:solidFill>
                  <a:schemeClr val="accent2"/>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n-US" sz="2800" dirty="0">
                <a:solidFill>
                  <a:srgbClr val="00CC00"/>
                </a:solidFill>
                <a:latin typeface="Times New Roman" panose="02020603050405020304" pitchFamily="18" charset="0"/>
                <a:cs typeface="Times New Roman" panose="02020603050405020304" pitchFamily="18" charset="0"/>
              </a:rPr>
              <a:t>298K</a:t>
            </a:r>
            <a:r>
              <a:rPr lang="en-US" sz="2800" dirty="0">
                <a:latin typeface="Times New Roman" panose="02020603050405020304" pitchFamily="18" charset="0"/>
                <a:cs typeface="Times New Roman" panose="02020603050405020304" pitchFamily="18" charset="0"/>
              </a:rPr>
              <a:t>)(</a:t>
            </a:r>
            <a:r>
              <a:rPr lang="en-US" sz="2800" dirty="0">
                <a:solidFill>
                  <a:srgbClr val="FF0000"/>
                </a:solidFill>
                <a:latin typeface="Times New Roman" panose="02020603050405020304" pitchFamily="18" charset="0"/>
                <a:cs typeface="Times New Roman" panose="02020603050405020304" pitchFamily="18" charset="0"/>
              </a:rPr>
              <a:t>0.560 kJK</a:t>
            </a:r>
            <a:r>
              <a:rPr lang="en-US" sz="2800" baseline="30000" dirty="0">
                <a:solidFill>
                  <a:srgbClr val="FF0000"/>
                </a:solidFill>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a:t>
            </a:r>
            <a:r>
              <a:rPr lang="en-US" sz="2800" dirty="0">
                <a:solidFill>
                  <a:schemeClr val="accent2"/>
                </a:solidFill>
                <a:latin typeface="Times New Roman" panose="02020603050405020304" pitchFamily="18" charset="0"/>
                <a:cs typeface="Times New Roman" panose="02020603050405020304" pitchFamily="18" charset="0"/>
              </a:rPr>
              <a:t> </a:t>
            </a:r>
            <a:r>
              <a:rPr lang="en-US" sz="2800" dirty="0">
                <a:solidFill>
                  <a:schemeClr val="tx2"/>
                </a:solidFill>
                <a:latin typeface="Times New Roman" panose="02020603050405020304" pitchFamily="18" charset="0"/>
                <a:cs typeface="Times New Roman" panose="02020603050405020304" pitchFamily="18" charset="0"/>
              </a:rPr>
              <a:t>=</a:t>
            </a:r>
            <a:r>
              <a:rPr lang="en-US" sz="2800" dirty="0">
                <a:solidFill>
                  <a:schemeClr val="accent2"/>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a:t>
            </a:r>
            <a:r>
              <a:rPr lang="en-US" sz="2800" dirty="0">
                <a:solidFill>
                  <a:schemeClr val="tx2"/>
                </a:solidFill>
                <a:latin typeface="Times New Roman" panose="02020603050405020304" pitchFamily="18" charset="0"/>
                <a:cs typeface="Times New Roman" panose="02020603050405020304" pitchFamily="18" charset="0"/>
              </a:rPr>
              <a:t>300.8 kJ</a:t>
            </a:r>
          </a:p>
        </p:txBody>
      </p:sp>
      <p:sp>
        <p:nvSpPr>
          <p:cNvPr id="35847" name="Text Box 20"/>
          <p:cNvSpPr txBox="1">
            <a:spLocks noChangeArrowheads="1"/>
          </p:cNvSpPr>
          <p:nvPr/>
        </p:nvSpPr>
        <p:spPr bwMode="auto">
          <a:xfrm>
            <a:off x="1770537" y="2744976"/>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b="1">
              <a:latin typeface="Times New Roman" panose="02020603050405020304" pitchFamily="18" charset="0"/>
              <a:cs typeface="Times New Roman" panose="02020603050405020304" pitchFamily="18" charset="0"/>
            </a:endParaRPr>
          </a:p>
        </p:txBody>
      </p:sp>
      <p:sp>
        <p:nvSpPr>
          <p:cNvPr id="260118" name="Rectangle 22"/>
          <p:cNvSpPr>
            <a:spLocks noChangeArrowheads="1"/>
          </p:cNvSpPr>
          <p:nvPr/>
        </p:nvSpPr>
        <p:spPr bwMode="auto">
          <a:xfrm>
            <a:off x="92547" y="2605709"/>
            <a:ext cx="112332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marL="342900" indent="-342900"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lnSpc>
                <a:spcPct val="105000"/>
              </a:lnSpc>
              <a:spcBef>
                <a:spcPct val="15000"/>
              </a:spcBef>
              <a:spcAft>
                <a:spcPct val="10000"/>
              </a:spcAft>
              <a:buClr>
                <a:schemeClr val="hlink"/>
              </a:buClr>
              <a:buSzPct val="75000"/>
            </a:pPr>
            <a:r>
              <a:rPr lang="es-ES" altLang="es-MX" sz="2000" dirty="0">
                <a:latin typeface="Times New Roman" panose="02020603050405020304" pitchFamily="18" charset="0"/>
                <a:cs typeface="Times New Roman" panose="02020603050405020304" pitchFamily="18" charset="0"/>
              </a:rPr>
              <a:t>Para responder a esta pregunta necesitamos calcular ∆</a:t>
            </a:r>
            <a:r>
              <a:rPr lang="es-ES" altLang="es-MX" sz="2000" baseline="-25000" dirty="0" err="1">
                <a:latin typeface="Times New Roman" panose="02020603050405020304" pitchFamily="18" charset="0"/>
                <a:cs typeface="Times New Roman" panose="02020603050405020304" pitchFamily="18" charset="0"/>
              </a:rPr>
              <a:t>r</a:t>
            </a:r>
            <a:r>
              <a:rPr lang="es-ES" altLang="es-MX" sz="2000" dirty="0" err="1">
                <a:latin typeface="Times New Roman" panose="02020603050405020304" pitchFamily="18" charset="0"/>
                <a:cs typeface="Times New Roman" panose="02020603050405020304" pitchFamily="18" charset="0"/>
              </a:rPr>
              <a:t>G</a:t>
            </a:r>
            <a:r>
              <a:rPr lang="es-ES" altLang="es-MX" sz="2000" baseline="30000" dirty="0" err="1">
                <a:latin typeface="Times New Roman" panose="02020603050405020304" pitchFamily="18" charset="0"/>
                <a:cs typeface="Times New Roman" panose="02020603050405020304" pitchFamily="18" charset="0"/>
              </a:rPr>
              <a:t>°</a:t>
            </a:r>
            <a:r>
              <a:rPr lang="es-ES" altLang="es-MX" sz="2000" dirty="0">
                <a:latin typeface="Times New Roman" panose="02020603050405020304" pitchFamily="18" charset="0"/>
                <a:cs typeface="Times New Roman" panose="02020603050405020304" pitchFamily="18" charset="0"/>
              </a:rPr>
              <a:t> de la reacción a partir de los datos siguientes:</a:t>
            </a:r>
          </a:p>
        </p:txBody>
      </p:sp>
      <p:sp>
        <p:nvSpPr>
          <p:cNvPr id="260121" name="Text Box 25"/>
          <p:cNvSpPr txBox="1">
            <a:spLocks noChangeArrowheads="1"/>
          </p:cNvSpPr>
          <p:nvPr/>
        </p:nvSpPr>
        <p:spPr bwMode="auto">
          <a:xfrm>
            <a:off x="2135560" y="5373216"/>
            <a:ext cx="5957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2000" b="1" u="sng" dirty="0">
                <a:solidFill>
                  <a:srgbClr val="FF0000"/>
                </a:solidFill>
                <a:latin typeface="Times New Roman" panose="02020603050405020304" pitchFamily="18" charset="0"/>
                <a:cs typeface="Times New Roman" panose="02020603050405020304" pitchFamily="18" charset="0"/>
              </a:rPr>
              <a:t>La reacción NO</a:t>
            </a:r>
            <a:r>
              <a:rPr lang="es-ES" altLang="es-MX" sz="2000" dirty="0">
                <a:latin typeface="Times New Roman" panose="02020603050405020304" pitchFamily="18" charset="0"/>
                <a:cs typeface="Times New Roman" panose="02020603050405020304" pitchFamily="18" charset="0"/>
              </a:rPr>
              <a:t> es espontánea en condiciones estándar.</a:t>
            </a:r>
          </a:p>
        </p:txBody>
      </p:sp>
      <p:sp>
        <p:nvSpPr>
          <p:cNvPr id="2" name="Rectángulo 1"/>
          <p:cNvSpPr/>
          <p:nvPr/>
        </p:nvSpPr>
        <p:spPr>
          <a:xfrm>
            <a:off x="2396803" y="3171022"/>
            <a:ext cx="936104" cy="5839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621878" y="3152759"/>
            <a:ext cx="936104" cy="5839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5247200" y="4002486"/>
            <a:ext cx="639688" cy="5210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p:cNvSpPr/>
          <p:nvPr/>
        </p:nvSpPr>
        <p:spPr>
          <a:xfrm>
            <a:off x="6285235" y="4002486"/>
            <a:ext cx="648072" cy="5124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4" name="Conector recto de flecha 3"/>
          <p:cNvCxnSpPr/>
          <p:nvPr/>
        </p:nvCxnSpPr>
        <p:spPr>
          <a:xfrm>
            <a:off x="3332907" y="3538903"/>
            <a:ext cx="1914293" cy="57606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a:endCxn id="13" idx="0"/>
          </p:cNvCxnSpPr>
          <p:nvPr/>
        </p:nvCxnSpPr>
        <p:spPr>
          <a:xfrm>
            <a:off x="6285235" y="3754927"/>
            <a:ext cx="324036" cy="24755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ectángulo 17"/>
          <p:cNvSpPr/>
          <p:nvPr/>
        </p:nvSpPr>
        <p:spPr>
          <a:xfrm>
            <a:off x="8834445" y="1296456"/>
            <a:ext cx="1771270" cy="5738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8" name="Conector recto de flecha 7"/>
          <p:cNvCxnSpPr>
            <a:cxnSpLocks/>
            <a:stCxn id="18" idx="2"/>
          </p:cNvCxnSpPr>
          <p:nvPr/>
        </p:nvCxnSpPr>
        <p:spPr>
          <a:xfrm flipH="1">
            <a:off x="7480441" y="1870313"/>
            <a:ext cx="2239639" cy="3636343"/>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34146" name="Picture 2" descr="C:\Users\Pece\AppData\Local\Temp\x10sctm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2898" y="3233383"/>
            <a:ext cx="2915626" cy="1563769"/>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recto de flecha 4"/>
          <p:cNvCxnSpPr/>
          <p:nvPr/>
        </p:nvCxnSpPr>
        <p:spPr>
          <a:xfrm flipV="1">
            <a:off x="3647728" y="4319526"/>
            <a:ext cx="6552728" cy="11249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1603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slide(fromBottom)">
                                      <p:cBhvr>
                                        <p:cTn id="7" dur="2000"/>
                                        <p:tgtEl>
                                          <p:spTgt spid="26009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60108"/>
                                        </p:tgtEl>
                                        <p:attrNameLst>
                                          <p:attrName>style.visibility</p:attrName>
                                        </p:attrNameLst>
                                      </p:cBhvr>
                                      <p:to>
                                        <p:strVal val="visible"/>
                                      </p:to>
                                    </p:set>
                                    <p:animEffect transition="in" filter="slide(fromBottom)">
                                      <p:cBhvr>
                                        <p:cTn id="10" dur="2000"/>
                                        <p:tgtEl>
                                          <p:spTgt spid="26010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260113">
                                            <p:txEl>
                                              <p:pRg st="0" end="0"/>
                                            </p:txEl>
                                          </p:spTgt>
                                        </p:tgtEl>
                                        <p:attrNameLst>
                                          <p:attrName>style.visibility</p:attrName>
                                        </p:attrNameLst>
                                      </p:cBhvr>
                                      <p:to>
                                        <p:strVal val="visible"/>
                                      </p:to>
                                    </p:set>
                                    <p:anim calcmode="lin" valueType="num">
                                      <p:cBhvr>
                                        <p:cTn id="15" dur="2000" fill="hold"/>
                                        <p:tgtEl>
                                          <p:spTgt spid="260113">
                                            <p:txEl>
                                              <p:pRg st="0" end="0"/>
                                            </p:txEl>
                                          </p:spTgt>
                                        </p:tgtEl>
                                        <p:attrNameLst>
                                          <p:attrName>ppt_w</p:attrName>
                                        </p:attrNameLst>
                                      </p:cBhvr>
                                      <p:tavLst>
                                        <p:tav tm="0">
                                          <p:val>
                                            <p:fltVal val="0"/>
                                          </p:val>
                                        </p:tav>
                                        <p:tav tm="100000">
                                          <p:val>
                                            <p:strVal val="#ppt_w"/>
                                          </p:val>
                                        </p:tav>
                                      </p:tavLst>
                                    </p:anim>
                                    <p:anim calcmode="lin" valueType="num">
                                      <p:cBhvr>
                                        <p:cTn id="16" dur="2000" fill="hold"/>
                                        <p:tgtEl>
                                          <p:spTgt spid="26011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60114"/>
                                        </p:tgtEl>
                                        <p:attrNameLst>
                                          <p:attrName>style.visibility</p:attrName>
                                        </p:attrNameLst>
                                      </p:cBhvr>
                                      <p:to>
                                        <p:strVal val="visible"/>
                                      </p:to>
                                    </p:set>
                                    <p:animEffect transition="in" filter="wipe(up)">
                                      <p:cBhvr>
                                        <p:cTn id="21" dur="2000"/>
                                        <p:tgtEl>
                                          <p:spTgt spid="26011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60118">
                                            <p:txEl>
                                              <p:pRg st="0" end="0"/>
                                            </p:txEl>
                                          </p:spTgt>
                                        </p:tgtEl>
                                        <p:attrNameLst>
                                          <p:attrName>style.visibility</p:attrName>
                                        </p:attrNameLst>
                                      </p:cBhvr>
                                      <p:to>
                                        <p:strVal val="visible"/>
                                      </p:to>
                                    </p:set>
                                    <p:animEffect transition="in" filter="wipe(left)">
                                      <p:cBhvr>
                                        <p:cTn id="26" dur="500"/>
                                        <p:tgtEl>
                                          <p:spTgt spid="260118">
                                            <p:txEl>
                                              <p:pRg st="0" end="0"/>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60115">
                                            <p:txEl>
                                              <p:pRg st="0" end="0"/>
                                            </p:txEl>
                                          </p:spTgt>
                                        </p:tgtEl>
                                        <p:attrNameLst>
                                          <p:attrName>style.visibility</p:attrName>
                                        </p:attrNameLst>
                                      </p:cBhvr>
                                      <p:to>
                                        <p:strVal val="visible"/>
                                      </p:to>
                                    </p:set>
                                    <p:animEffect transition="in" filter="wipe(left)">
                                      <p:cBhvr>
                                        <p:cTn id="31" dur="500"/>
                                        <p:tgtEl>
                                          <p:spTgt spid="260115">
                                            <p:txEl>
                                              <p:pRg st="0" end="0"/>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60115">
                                            <p:txEl>
                                              <p:pRg st="1" end="1"/>
                                            </p:txEl>
                                          </p:spTgt>
                                        </p:tgtEl>
                                        <p:attrNameLst>
                                          <p:attrName>style.visibility</p:attrName>
                                        </p:attrNameLst>
                                      </p:cBhvr>
                                      <p:to>
                                        <p:strVal val="visible"/>
                                      </p:to>
                                    </p:set>
                                    <p:animEffect transition="in" filter="wipe(left)">
                                      <p:cBhvr>
                                        <p:cTn id="36" dur="500"/>
                                        <p:tgtEl>
                                          <p:spTgt spid="260115">
                                            <p:txEl>
                                              <p:pRg st="1" end="1"/>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60121"/>
                                        </p:tgtEl>
                                        <p:attrNameLst>
                                          <p:attrName>style.visibility</p:attrName>
                                        </p:attrNameLst>
                                      </p:cBhvr>
                                      <p:to>
                                        <p:strVal val="visible"/>
                                      </p:to>
                                    </p:set>
                                    <p:animEffect transition="in" filter="wipe(left)">
                                      <p:cBhvr>
                                        <p:cTn id="41" dur="2000"/>
                                        <p:tgtEl>
                                          <p:spTgt spid="260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108" grpId="0"/>
      <p:bldP spid="260113" grpId="0" build="allAtOnce"/>
      <p:bldP spid="260114" grpId="0" autoUpdateAnimBg="0"/>
      <p:bldP spid="260115" grpId="0" build="p" autoUpdateAnimBg="0"/>
      <p:bldP spid="260118" grpId="0" build="p" autoUpdateAnimBg="0"/>
      <p:bldP spid="260121"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9074" name="Rectangle 2"/>
          <p:cNvSpPr>
            <a:spLocks noChangeArrowheads="1"/>
          </p:cNvSpPr>
          <p:nvPr/>
        </p:nvSpPr>
        <p:spPr bwMode="auto">
          <a:xfrm>
            <a:off x="3643626" y="82551"/>
            <a:ext cx="5187801"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400" b="1" i="1" dirty="0">
                <a:solidFill>
                  <a:schemeClr val="accent1"/>
                </a:solidFill>
              </a:rPr>
              <a:t>Espontaneidad y Equilibrio : Energía Estándar de </a:t>
            </a:r>
            <a:r>
              <a:rPr lang="es-ES" altLang="es-MX" sz="1400" b="1" i="1" dirty="0" err="1">
                <a:solidFill>
                  <a:schemeClr val="accent1"/>
                </a:solidFill>
              </a:rPr>
              <a:t>Gibbs</a:t>
            </a:r>
            <a:endParaRPr lang="es-ES" altLang="es-MX" sz="1400" b="1" i="1" dirty="0">
              <a:solidFill>
                <a:schemeClr val="accent1"/>
              </a:solidFill>
            </a:endParaRPr>
          </a:p>
        </p:txBody>
      </p:sp>
      <p:grpSp>
        <p:nvGrpSpPr>
          <p:cNvPr id="2" name="Group 49"/>
          <p:cNvGrpSpPr>
            <a:grpSpLocks/>
          </p:cNvGrpSpPr>
          <p:nvPr/>
        </p:nvGrpSpPr>
        <p:grpSpPr bwMode="auto">
          <a:xfrm>
            <a:off x="1128911" y="1677255"/>
            <a:ext cx="2447925" cy="2197100"/>
            <a:chOff x="1008" y="480"/>
            <a:chExt cx="1872" cy="1680"/>
          </a:xfrm>
        </p:grpSpPr>
        <p:sp>
          <p:nvSpPr>
            <p:cNvPr id="33815" name="Rectangle 50"/>
            <p:cNvSpPr>
              <a:spLocks noChangeArrowheads="1"/>
            </p:cNvSpPr>
            <p:nvPr/>
          </p:nvSpPr>
          <p:spPr bwMode="auto">
            <a:xfrm>
              <a:off x="1008" y="480"/>
              <a:ext cx="1872" cy="1680"/>
            </a:xfrm>
            <a:prstGeom prst="rect">
              <a:avLst/>
            </a:prstGeom>
            <a:solidFill>
              <a:srgbClr val="FFFF99"/>
            </a:solidFill>
            <a:ln w="9525">
              <a:solidFill>
                <a:srgbClr val="000000"/>
              </a:solidFill>
              <a:miter lim="800000"/>
              <a:headEnd/>
              <a:tailEnd/>
            </a:ln>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3816" name="Text Box 51"/>
            <p:cNvSpPr txBox="1">
              <a:spLocks noChangeArrowheads="1"/>
            </p:cNvSpPr>
            <p:nvPr/>
          </p:nvSpPr>
          <p:spPr bwMode="auto">
            <a:xfrm>
              <a:off x="1228" y="679"/>
              <a:ext cx="1393" cy="1389"/>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2400" b="1">
                  <a:solidFill>
                    <a:schemeClr val="hlink"/>
                  </a:solidFill>
                  <a:latin typeface="Comic Sans MS" pitchFamily="66" charset="0"/>
                  <a:sym typeface="Symbol" pitchFamily="18" charset="2"/>
                </a:rPr>
                <a:t>H</a:t>
              </a:r>
              <a:r>
                <a:rPr lang="es-ES" altLang="es-MX" sz="2400" b="1">
                  <a:solidFill>
                    <a:schemeClr val="hlink"/>
                  </a:solidFill>
                  <a:latin typeface="Comic Sans MS" pitchFamily="66" charset="0"/>
                  <a:cs typeface="Arial" charset="0"/>
                  <a:sym typeface="Symbol" pitchFamily="18" charset="2"/>
                </a:rPr>
                <a:t>° &lt; 0</a:t>
              </a:r>
            </a:p>
            <a:p>
              <a:pPr algn="ctr" eaLnBrk="1" hangingPunct="1">
                <a:spcBef>
                  <a:spcPct val="0"/>
                </a:spcBef>
                <a:buClrTx/>
                <a:buSzTx/>
                <a:buFontTx/>
                <a:buNone/>
              </a:pPr>
              <a:r>
                <a:rPr lang="es-ES" altLang="es-MX" sz="2400" b="1">
                  <a:solidFill>
                    <a:schemeClr val="hlink"/>
                  </a:solidFill>
                  <a:latin typeface="Comic Sans MS" pitchFamily="66" charset="0"/>
                  <a:sym typeface="Symbol" pitchFamily="18" charset="2"/>
                </a:rPr>
                <a:t>S</a:t>
              </a:r>
              <a:r>
                <a:rPr lang="es-ES" altLang="es-MX" sz="2400" b="1">
                  <a:solidFill>
                    <a:schemeClr val="hlink"/>
                  </a:solidFill>
                  <a:latin typeface="Comic Sans MS" pitchFamily="66" charset="0"/>
                  <a:cs typeface="Arial" charset="0"/>
                  <a:sym typeface="Symbol" pitchFamily="18" charset="2"/>
                </a:rPr>
                <a:t>° &gt; 0</a:t>
              </a:r>
            </a:p>
            <a:p>
              <a:pPr algn="ctr" eaLnBrk="1" hangingPunct="1">
                <a:spcBef>
                  <a:spcPct val="0"/>
                </a:spcBef>
                <a:buClrTx/>
                <a:buSzTx/>
                <a:buFontTx/>
                <a:buNone/>
              </a:pPr>
              <a:endParaRPr lang="es-ES" altLang="es-MX" sz="2400" b="1">
                <a:solidFill>
                  <a:schemeClr val="hlink"/>
                </a:solidFill>
                <a:latin typeface="Comic Sans MS" pitchFamily="66" charset="0"/>
              </a:endParaRPr>
            </a:p>
            <a:p>
              <a:pPr algn="ctr" eaLnBrk="1" hangingPunct="1">
                <a:spcBef>
                  <a:spcPct val="0"/>
                </a:spcBef>
                <a:buClrTx/>
                <a:buSzTx/>
                <a:buFontTx/>
                <a:buNone/>
              </a:pPr>
              <a:r>
                <a:rPr lang="es-ES" altLang="es-MX" sz="2000">
                  <a:solidFill>
                    <a:srgbClr val="006600"/>
                  </a:solidFill>
                  <a:latin typeface="Comic Sans MS" pitchFamily="66" charset="0"/>
                </a:rPr>
                <a:t>Espontánea a </a:t>
              </a:r>
            </a:p>
            <a:p>
              <a:pPr algn="ctr" eaLnBrk="1" hangingPunct="1">
                <a:spcBef>
                  <a:spcPct val="0"/>
                </a:spcBef>
                <a:buClrTx/>
                <a:buSzTx/>
                <a:buFontTx/>
                <a:buNone/>
              </a:pPr>
              <a:r>
                <a:rPr lang="es-ES" altLang="es-MX" sz="2000">
                  <a:solidFill>
                    <a:srgbClr val="006600"/>
                  </a:solidFill>
                  <a:latin typeface="Comic Sans MS" pitchFamily="66" charset="0"/>
                </a:rPr>
                <a:t>cualquier T</a:t>
              </a:r>
            </a:p>
          </p:txBody>
        </p:sp>
      </p:grpSp>
      <p:grpSp>
        <p:nvGrpSpPr>
          <p:cNvPr id="3" name="Group 52"/>
          <p:cNvGrpSpPr>
            <a:grpSpLocks/>
          </p:cNvGrpSpPr>
          <p:nvPr/>
        </p:nvGrpSpPr>
        <p:grpSpPr bwMode="auto">
          <a:xfrm>
            <a:off x="3595886" y="1677255"/>
            <a:ext cx="2447925" cy="2197100"/>
            <a:chOff x="2880" y="480"/>
            <a:chExt cx="1872" cy="1680"/>
          </a:xfrm>
        </p:grpSpPr>
        <p:sp>
          <p:nvSpPr>
            <p:cNvPr id="33813" name="Rectangle 53"/>
            <p:cNvSpPr>
              <a:spLocks noChangeArrowheads="1"/>
            </p:cNvSpPr>
            <p:nvPr/>
          </p:nvSpPr>
          <p:spPr bwMode="auto">
            <a:xfrm>
              <a:off x="2880" y="480"/>
              <a:ext cx="1872" cy="168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259126" name="Text Box 54"/>
            <p:cNvSpPr txBox="1">
              <a:spLocks noChangeArrowheads="1"/>
            </p:cNvSpPr>
            <p:nvPr/>
          </p:nvSpPr>
          <p:spPr bwMode="auto">
            <a:xfrm>
              <a:off x="3091" y="654"/>
              <a:ext cx="1489" cy="1389"/>
            </a:xfrm>
            <a:prstGeom prst="rect">
              <a:avLst/>
            </a:prstGeom>
            <a:noFill/>
            <a:ln w="9525">
              <a:noFill/>
              <a:miter lim="800000"/>
              <a:headEnd/>
              <a:tailEnd/>
            </a:ln>
            <a:effectLst/>
          </p:spPr>
          <p:txBody>
            <a:bodyPr wrap="none">
              <a:spAutoFit/>
            </a:bodyPr>
            <a:lstStyle/>
            <a:p>
              <a:pPr algn="ctr">
                <a:defRPr/>
              </a:pPr>
              <a:r>
                <a:rPr lang="es-ES" sz="2400" b="1" dirty="0">
                  <a:solidFill>
                    <a:srgbClr val="FFFF00"/>
                  </a:solidFill>
                  <a:effectLst>
                    <a:outerShdw blurRad="38100" dist="38100" dir="2700000" algn="tl">
                      <a:srgbClr val="000000"/>
                    </a:outerShdw>
                  </a:effectLst>
                  <a:sym typeface="Symbol" pitchFamily="18" charset="2"/>
                </a:rPr>
                <a:t></a:t>
              </a:r>
              <a:r>
                <a:rPr lang="es-ES" sz="2400" b="1" dirty="0" err="1">
                  <a:solidFill>
                    <a:srgbClr val="FFFF00"/>
                  </a:solidFill>
                  <a:effectLst>
                    <a:outerShdw blurRad="38100" dist="38100" dir="2700000" algn="tl">
                      <a:srgbClr val="000000"/>
                    </a:outerShdw>
                  </a:effectLst>
                  <a:sym typeface="Symbol" pitchFamily="18" charset="2"/>
                </a:rPr>
                <a:t>H</a:t>
              </a:r>
              <a:r>
                <a:rPr lang="es-ES" sz="2400" b="1" dirty="0" err="1">
                  <a:solidFill>
                    <a:srgbClr val="FFFF00"/>
                  </a:solidFill>
                  <a:effectLst>
                    <a:outerShdw blurRad="38100" dist="38100" dir="2700000" algn="tl">
                      <a:srgbClr val="000000"/>
                    </a:outerShdw>
                  </a:effectLst>
                  <a:cs typeface="Arial" charset="0"/>
                  <a:sym typeface="Symbol" pitchFamily="18" charset="2"/>
                </a:rPr>
                <a:t>°</a:t>
              </a:r>
              <a:r>
                <a:rPr lang="es-ES" sz="2400" b="1" dirty="0">
                  <a:solidFill>
                    <a:srgbClr val="FFFF00"/>
                  </a:solidFill>
                  <a:effectLst>
                    <a:outerShdw blurRad="38100" dist="38100" dir="2700000" algn="tl">
                      <a:srgbClr val="000000"/>
                    </a:outerShdw>
                  </a:effectLst>
                  <a:cs typeface="Arial" charset="0"/>
                  <a:sym typeface="Symbol" pitchFamily="18" charset="2"/>
                </a:rPr>
                <a:t> &gt; 0</a:t>
              </a:r>
            </a:p>
            <a:p>
              <a:pPr algn="ctr">
                <a:defRPr/>
              </a:pPr>
              <a:r>
                <a:rPr lang="es-ES" sz="2400" b="1" dirty="0">
                  <a:solidFill>
                    <a:srgbClr val="FFFF00"/>
                  </a:solidFill>
                  <a:effectLst>
                    <a:outerShdw blurRad="38100" dist="38100" dir="2700000" algn="tl">
                      <a:srgbClr val="000000"/>
                    </a:outerShdw>
                  </a:effectLst>
                  <a:sym typeface="Symbol" pitchFamily="18" charset="2"/>
                </a:rPr>
                <a:t></a:t>
              </a:r>
              <a:r>
                <a:rPr lang="es-ES" sz="2400" b="1" dirty="0" err="1">
                  <a:solidFill>
                    <a:srgbClr val="FFFF00"/>
                  </a:solidFill>
                  <a:effectLst>
                    <a:outerShdw blurRad="38100" dist="38100" dir="2700000" algn="tl">
                      <a:srgbClr val="000000"/>
                    </a:outerShdw>
                  </a:effectLst>
                  <a:sym typeface="Symbol" pitchFamily="18" charset="2"/>
                </a:rPr>
                <a:t>S</a:t>
              </a:r>
              <a:r>
                <a:rPr lang="es-ES" sz="2400" b="1" dirty="0" err="1">
                  <a:solidFill>
                    <a:srgbClr val="FFFF00"/>
                  </a:solidFill>
                  <a:effectLst>
                    <a:outerShdw blurRad="38100" dist="38100" dir="2700000" algn="tl">
                      <a:srgbClr val="000000"/>
                    </a:outerShdw>
                  </a:effectLst>
                  <a:cs typeface="Arial" charset="0"/>
                  <a:sym typeface="Symbol" pitchFamily="18" charset="2"/>
                </a:rPr>
                <a:t>°</a:t>
              </a:r>
              <a:r>
                <a:rPr lang="es-ES" sz="2400" b="1" dirty="0">
                  <a:solidFill>
                    <a:srgbClr val="FFFF00"/>
                  </a:solidFill>
                  <a:effectLst>
                    <a:outerShdw blurRad="38100" dist="38100" dir="2700000" algn="tl">
                      <a:srgbClr val="000000"/>
                    </a:outerShdw>
                  </a:effectLst>
                  <a:cs typeface="Arial" charset="0"/>
                  <a:sym typeface="Symbol" pitchFamily="18" charset="2"/>
                </a:rPr>
                <a:t> &gt; 0</a:t>
              </a:r>
            </a:p>
            <a:p>
              <a:pPr algn="ctr">
                <a:defRPr/>
              </a:pPr>
              <a:endParaRPr lang="es-ES" sz="2400" b="1" dirty="0">
                <a:solidFill>
                  <a:schemeClr val="tx2"/>
                </a:solidFill>
                <a:effectLst>
                  <a:outerShdw blurRad="38100" dist="38100" dir="2700000" algn="tl">
                    <a:srgbClr val="000000"/>
                  </a:outerShdw>
                </a:effectLst>
              </a:endParaRPr>
            </a:p>
            <a:p>
              <a:pPr algn="ctr">
                <a:defRPr/>
              </a:pPr>
              <a:r>
                <a:rPr lang="es-ES" sz="2000" dirty="0">
                  <a:solidFill>
                    <a:srgbClr val="FFFF00"/>
                  </a:solidFill>
                  <a:effectLst>
                    <a:outerShdw blurRad="38100" dist="38100" dir="2700000" algn="tl">
                      <a:srgbClr val="000000"/>
                    </a:outerShdw>
                  </a:effectLst>
                </a:rPr>
                <a:t>Espontánea a </a:t>
              </a:r>
            </a:p>
            <a:p>
              <a:pPr algn="ctr">
                <a:defRPr/>
              </a:pPr>
              <a:r>
                <a:rPr lang="es-ES" sz="2000" dirty="0">
                  <a:solidFill>
                    <a:srgbClr val="FFFF00"/>
                  </a:solidFill>
                  <a:effectLst>
                    <a:outerShdw blurRad="38100" dist="38100" dir="2700000" algn="tl">
                      <a:srgbClr val="000000"/>
                    </a:outerShdw>
                  </a:effectLst>
                </a:rPr>
                <a:t>alta temperatura</a:t>
              </a:r>
            </a:p>
          </p:txBody>
        </p:sp>
      </p:grpSp>
      <p:grpSp>
        <p:nvGrpSpPr>
          <p:cNvPr id="4" name="Group 55"/>
          <p:cNvGrpSpPr>
            <a:grpSpLocks/>
          </p:cNvGrpSpPr>
          <p:nvPr/>
        </p:nvGrpSpPr>
        <p:grpSpPr bwMode="auto">
          <a:xfrm>
            <a:off x="1147961" y="3839430"/>
            <a:ext cx="2447925" cy="2197100"/>
            <a:chOff x="1008" y="2160"/>
            <a:chExt cx="1872" cy="1680"/>
          </a:xfrm>
        </p:grpSpPr>
        <p:sp>
          <p:nvSpPr>
            <p:cNvPr id="33811" name="Rectangle 56"/>
            <p:cNvSpPr>
              <a:spLocks noChangeArrowheads="1"/>
            </p:cNvSpPr>
            <p:nvPr/>
          </p:nvSpPr>
          <p:spPr bwMode="auto">
            <a:xfrm>
              <a:off x="1008" y="2160"/>
              <a:ext cx="1872" cy="168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259129" name="Text Box 57"/>
            <p:cNvSpPr txBox="1">
              <a:spLocks noChangeArrowheads="1"/>
            </p:cNvSpPr>
            <p:nvPr/>
          </p:nvSpPr>
          <p:spPr bwMode="auto">
            <a:xfrm>
              <a:off x="1221" y="2406"/>
              <a:ext cx="1529" cy="1389"/>
            </a:xfrm>
            <a:prstGeom prst="rect">
              <a:avLst/>
            </a:prstGeom>
            <a:noFill/>
            <a:ln w="9525">
              <a:noFill/>
              <a:miter lim="800000"/>
              <a:headEnd/>
              <a:tailEnd/>
            </a:ln>
            <a:effectLst/>
          </p:spPr>
          <p:txBody>
            <a:bodyPr wrap="none">
              <a:spAutoFit/>
            </a:bodyPr>
            <a:lstStyle/>
            <a:p>
              <a:pPr algn="ctr">
                <a:defRPr/>
              </a:pPr>
              <a:r>
                <a:rPr lang="es-ES" sz="2400" b="1" dirty="0">
                  <a:solidFill>
                    <a:srgbClr val="FFFF00"/>
                  </a:solidFill>
                  <a:effectLst>
                    <a:outerShdw blurRad="38100" dist="38100" dir="2700000" algn="tl">
                      <a:srgbClr val="000000"/>
                    </a:outerShdw>
                  </a:effectLst>
                  <a:sym typeface="Symbol" pitchFamily="18" charset="2"/>
                </a:rPr>
                <a:t></a:t>
              </a:r>
              <a:r>
                <a:rPr lang="es-ES" sz="2400" b="1" dirty="0" err="1">
                  <a:solidFill>
                    <a:srgbClr val="FFFF00"/>
                  </a:solidFill>
                  <a:effectLst>
                    <a:outerShdw blurRad="38100" dist="38100" dir="2700000" algn="tl">
                      <a:srgbClr val="000000"/>
                    </a:outerShdw>
                  </a:effectLst>
                  <a:sym typeface="Symbol" pitchFamily="18" charset="2"/>
                </a:rPr>
                <a:t>H</a:t>
              </a:r>
              <a:r>
                <a:rPr lang="es-ES" sz="2400" b="1" dirty="0" err="1">
                  <a:solidFill>
                    <a:srgbClr val="FFFF00"/>
                  </a:solidFill>
                  <a:effectLst>
                    <a:outerShdw blurRad="38100" dist="38100" dir="2700000" algn="tl">
                      <a:srgbClr val="000000"/>
                    </a:outerShdw>
                  </a:effectLst>
                  <a:cs typeface="Arial" charset="0"/>
                  <a:sym typeface="Symbol" pitchFamily="18" charset="2"/>
                </a:rPr>
                <a:t>°</a:t>
              </a:r>
              <a:r>
                <a:rPr lang="es-ES" sz="2400" b="1" dirty="0">
                  <a:solidFill>
                    <a:srgbClr val="FFFF00"/>
                  </a:solidFill>
                  <a:effectLst>
                    <a:outerShdw blurRad="38100" dist="38100" dir="2700000" algn="tl">
                      <a:srgbClr val="000000"/>
                    </a:outerShdw>
                  </a:effectLst>
                  <a:cs typeface="Arial" charset="0"/>
                  <a:sym typeface="Symbol" pitchFamily="18" charset="2"/>
                </a:rPr>
                <a:t> &lt; 0</a:t>
              </a:r>
            </a:p>
            <a:p>
              <a:pPr algn="ctr">
                <a:defRPr/>
              </a:pPr>
              <a:r>
                <a:rPr lang="es-ES" sz="2400" b="1" dirty="0">
                  <a:solidFill>
                    <a:srgbClr val="FFFF00"/>
                  </a:solidFill>
                  <a:effectLst>
                    <a:outerShdw blurRad="38100" dist="38100" dir="2700000" algn="tl">
                      <a:srgbClr val="000000"/>
                    </a:outerShdw>
                  </a:effectLst>
                  <a:sym typeface="Symbol" pitchFamily="18" charset="2"/>
                </a:rPr>
                <a:t></a:t>
              </a:r>
              <a:r>
                <a:rPr lang="es-ES" sz="2400" b="1" dirty="0" err="1">
                  <a:solidFill>
                    <a:srgbClr val="FFFF00"/>
                  </a:solidFill>
                  <a:effectLst>
                    <a:outerShdw blurRad="38100" dist="38100" dir="2700000" algn="tl">
                      <a:srgbClr val="000000"/>
                    </a:outerShdw>
                  </a:effectLst>
                  <a:sym typeface="Symbol" pitchFamily="18" charset="2"/>
                </a:rPr>
                <a:t>S</a:t>
              </a:r>
              <a:r>
                <a:rPr lang="es-ES" sz="2400" b="1" dirty="0" err="1">
                  <a:solidFill>
                    <a:srgbClr val="FFFF00"/>
                  </a:solidFill>
                  <a:effectLst>
                    <a:outerShdw blurRad="38100" dist="38100" dir="2700000" algn="tl">
                      <a:srgbClr val="000000"/>
                    </a:outerShdw>
                  </a:effectLst>
                  <a:cs typeface="Arial" charset="0"/>
                  <a:sym typeface="Symbol" pitchFamily="18" charset="2"/>
                </a:rPr>
                <a:t>°</a:t>
              </a:r>
              <a:r>
                <a:rPr lang="es-ES" sz="2400" b="1" dirty="0">
                  <a:solidFill>
                    <a:srgbClr val="FFFF00"/>
                  </a:solidFill>
                  <a:effectLst>
                    <a:outerShdw blurRad="38100" dist="38100" dir="2700000" algn="tl">
                      <a:srgbClr val="000000"/>
                    </a:outerShdw>
                  </a:effectLst>
                  <a:cs typeface="Arial" charset="0"/>
                  <a:sym typeface="Symbol" pitchFamily="18" charset="2"/>
                </a:rPr>
                <a:t> &lt; 0</a:t>
              </a:r>
            </a:p>
            <a:p>
              <a:pPr algn="ctr">
                <a:defRPr/>
              </a:pPr>
              <a:r>
                <a:rPr lang="es-ES" sz="2400" b="1" dirty="0">
                  <a:solidFill>
                    <a:srgbClr val="FFFF00"/>
                  </a:solidFill>
                  <a:effectLst>
                    <a:outerShdw blurRad="38100" dist="38100" dir="2700000" algn="tl">
                      <a:srgbClr val="000000"/>
                    </a:outerShdw>
                  </a:effectLst>
                </a:rPr>
                <a:t/>
              </a:r>
              <a:br>
                <a:rPr lang="es-ES" sz="2400" b="1" dirty="0">
                  <a:solidFill>
                    <a:srgbClr val="FFFF00"/>
                  </a:solidFill>
                  <a:effectLst>
                    <a:outerShdw blurRad="38100" dist="38100" dir="2700000" algn="tl">
                      <a:srgbClr val="000000"/>
                    </a:outerShdw>
                  </a:effectLst>
                </a:rPr>
              </a:br>
              <a:r>
                <a:rPr lang="es-ES" sz="2000" dirty="0">
                  <a:solidFill>
                    <a:srgbClr val="FFFF00"/>
                  </a:solidFill>
                  <a:effectLst>
                    <a:outerShdw blurRad="38100" dist="38100" dir="2700000" algn="tl">
                      <a:srgbClr val="000000"/>
                    </a:outerShdw>
                  </a:effectLst>
                </a:rPr>
                <a:t>Espontánea a </a:t>
              </a:r>
            </a:p>
            <a:p>
              <a:pPr algn="ctr">
                <a:defRPr/>
              </a:pPr>
              <a:r>
                <a:rPr lang="es-ES" sz="2000" dirty="0">
                  <a:solidFill>
                    <a:srgbClr val="FFFF00"/>
                  </a:solidFill>
                  <a:effectLst>
                    <a:outerShdw blurRad="38100" dist="38100" dir="2700000" algn="tl">
                      <a:srgbClr val="000000"/>
                    </a:outerShdw>
                  </a:effectLst>
                </a:rPr>
                <a:t>baja temperatur</a:t>
              </a:r>
              <a:r>
                <a:rPr lang="es-ES" sz="2000" dirty="0">
                  <a:solidFill>
                    <a:srgbClr val="00CC00"/>
                  </a:solidFill>
                  <a:effectLst>
                    <a:outerShdw blurRad="38100" dist="38100" dir="2700000" algn="tl">
                      <a:srgbClr val="000000"/>
                    </a:outerShdw>
                  </a:effectLst>
                </a:rPr>
                <a:t>a</a:t>
              </a:r>
            </a:p>
          </p:txBody>
        </p:sp>
      </p:grpSp>
      <p:grpSp>
        <p:nvGrpSpPr>
          <p:cNvPr id="5" name="Group 58"/>
          <p:cNvGrpSpPr>
            <a:grpSpLocks/>
          </p:cNvGrpSpPr>
          <p:nvPr/>
        </p:nvGrpSpPr>
        <p:grpSpPr bwMode="auto">
          <a:xfrm>
            <a:off x="3595886" y="3839430"/>
            <a:ext cx="2447925" cy="2197100"/>
            <a:chOff x="2880" y="2160"/>
            <a:chExt cx="1872" cy="1680"/>
          </a:xfrm>
        </p:grpSpPr>
        <p:sp>
          <p:nvSpPr>
            <p:cNvPr id="33809" name="Rectangle 59"/>
            <p:cNvSpPr>
              <a:spLocks noChangeArrowheads="1"/>
            </p:cNvSpPr>
            <p:nvPr/>
          </p:nvSpPr>
          <p:spPr bwMode="auto">
            <a:xfrm>
              <a:off x="2880" y="2160"/>
              <a:ext cx="1872" cy="168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3810" name="Text Box 60"/>
            <p:cNvSpPr txBox="1">
              <a:spLocks noChangeArrowheads="1"/>
            </p:cNvSpPr>
            <p:nvPr/>
          </p:nvSpPr>
          <p:spPr bwMode="auto">
            <a:xfrm>
              <a:off x="3067" y="2319"/>
              <a:ext cx="1422" cy="1389"/>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2400" b="1" dirty="0">
                  <a:solidFill>
                    <a:srgbClr val="0070C0"/>
                  </a:solidFill>
                  <a:latin typeface="Comic Sans MS" pitchFamily="66" charset="0"/>
                  <a:sym typeface="Symbol" pitchFamily="18" charset="2"/>
                </a:rPr>
                <a:t></a:t>
              </a:r>
              <a:r>
                <a:rPr lang="es-ES" altLang="es-MX" sz="2400" b="1" dirty="0" err="1">
                  <a:solidFill>
                    <a:srgbClr val="0070C0"/>
                  </a:solidFill>
                  <a:latin typeface="Comic Sans MS" pitchFamily="66" charset="0"/>
                  <a:sym typeface="Symbol" pitchFamily="18" charset="2"/>
                </a:rPr>
                <a:t>H</a:t>
              </a:r>
              <a:r>
                <a:rPr lang="es-ES" altLang="es-MX" sz="2400" b="1" dirty="0" err="1">
                  <a:solidFill>
                    <a:srgbClr val="0070C0"/>
                  </a:solidFill>
                  <a:latin typeface="Comic Sans MS" pitchFamily="66" charset="0"/>
                  <a:cs typeface="Arial" charset="0"/>
                  <a:sym typeface="Symbol" pitchFamily="18" charset="2"/>
                </a:rPr>
                <a:t>°</a:t>
              </a:r>
              <a:r>
                <a:rPr lang="es-ES" altLang="es-MX" sz="2400" b="1" dirty="0">
                  <a:solidFill>
                    <a:srgbClr val="0070C0"/>
                  </a:solidFill>
                  <a:latin typeface="Comic Sans MS" pitchFamily="66" charset="0"/>
                  <a:cs typeface="Arial" charset="0"/>
                  <a:sym typeface="Symbol" pitchFamily="18" charset="2"/>
                </a:rPr>
                <a:t> &gt; 0</a:t>
              </a:r>
            </a:p>
            <a:p>
              <a:pPr algn="ctr" eaLnBrk="1" hangingPunct="1">
                <a:spcBef>
                  <a:spcPct val="0"/>
                </a:spcBef>
                <a:buClrTx/>
                <a:buSzTx/>
                <a:buFontTx/>
                <a:buNone/>
              </a:pPr>
              <a:r>
                <a:rPr lang="es-ES" altLang="es-MX" sz="2400" b="1" dirty="0">
                  <a:solidFill>
                    <a:srgbClr val="0070C0"/>
                  </a:solidFill>
                  <a:latin typeface="Comic Sans MS" pitchFamily="66" charset="0"/>
                  <a:sym typeface="Symbol" pitchFamily="18" charset="2"/>
                </a:rPr>
                <a:t></a:t>
              </a:r>
              <a:r>
                <a:rPr lang="es-ES" altLang="es-MX" sz="2400" b="1" dirty="0" err="1">
                  <a:solidFill>
                    <a:srgbClr val="0070C0"/>
                  </a:solidFill>
                  <a:latin typeface="Comic Sans MS" pitchFamily="66" charset="0"/>
                  <a:sym typeface="Symbol" pitchFamily="18" charset="2"/>
                </a:rPr>
                <a:t>S</a:t>
              </a:r>
              <a:r>
                <a:rPr lang="es-ES" altLang="es-MX" sz="2400" b="1" dirty="0" err="1">
                  <a:solidFill>
                    <a:srgbClr val="0070C0"/>
                  </a:solidFill>
                  <a:latin typeface="Comic Sans MS" pitchFamily="66" charset="0"/>
                  <a:cs typeface="Arial" charset="0"/>
                  <a:sym typeface="Symbol" pitchFamily="18" charset="2"/>
                </a:rPr>
                <a:t>°</a:t>
              </a:r>
              <a:r>
                <a:rPr lang="es-ES" altLang="es-MX" sz="2400" b="1" dirty="0">
                  <a:solidFill>
                    <a:srgbClr val="0070C0"/>
                  </a:solidFill>
                  <a:latin typeface="Comic Sans MS" pitchFamily="66" charset="0"/>
                  <a:cs typeface="Arial" charset="0"/>
                  <a:sym typeface="Symbol" pitchFamily="18" charset="2"/>
                </a:rPr>
                <a:t> &lt; 0</a:t>
              </a:r>
            </a:p>
            <a:p>
              <a:pPr algn="ctr" eaLnBrk="1" hangingPunct="1">
                <a:spcBef>
                  <a:spcPct val="0"/>
                </a:spcBef>
                <a:buClrTx/>
                <a:buSzTx/>
                <a:buFontTx/>
                <a:buNone/>
              </a:pPr>
              <a:endParaRPr lang="es-ES" altLang="es-MX" sz="2400" b="1" dirty="0">
                <a:solidFill>
                  <a:srgbClr val="0070C0"/>
                </a:solidFill>
                <a:latin typeface="Comic Sans MS" pitchFamily="66" charset="0"/>
              </a:endParaRPr>
            </a:p>
            <a:p>
              <a:pPr algn="ctr" eaLnBrk="1" hangingPunct="1">
                <a:spcBef>
                  <a:spcPct val="0"/>
                </a:spcBef>
                <a:buClrTx/>
                <a:buSzTx/>
                <a:buFontTx/>
                <a:buNone/>
              </a:pPr>
              <a:r>
                <a:rPr lang="es-ES" altLang="es-MX" sz="2000" dirty="0">
                  <a:solidFill>
                    <a:srgbClr val="0070C0"/>
                  </a:solidFill>
                  <a:latin typeface="Comic Sans MS" pitchFamily="66" charset="0"/>
                </a:rPr>
                <a:t>Nunca </a:t>
              </a:r>
              <a:br>
                <a:rPr lang="es-ES" altLang="es-MX" sz="2000" dirty="0">
                  <a:solidFill>
                    <a:srgbClr val="0070C0"/>
                  </a:solidFill>
                  <a:latin typeface="Comic Sans MS" pitchFamily="66" charset="0"/>
                </a:rPr>
              </a:br>
              <a:r>
                <a:rPr lang="es-ES" altLang="es-MX" sz="2000" dirty="0">
                  <a:solidFill>
                    <a:srgbClr val="0070C0"/>
                  </a:solidFill>
                  <a:latin typeface="Comic Sans MS" pitchFamily="66" charset="0"/>
                </a:rPr>
                <a:t>es espontánea</a:t>
              </a:r>
            </a:p>
          </p:txBody>
        </p:sp>
      </p:grpSp>
      <p:grpSp>
        <p:nvGrpSpPr>
          <p:cNvPr id="6" name="Group 61"/>
          <p:cNvGrpSpPr>
            <a:grpSpLocks/>
          </p:cNvGrpSpPr>
          <p:nvPr/>
        </p:nvGrpSpPr>
        <p:grpSpPr bwMode="auto">
          <a:xfrm>
            <a:off x="911424" y="1154967"/>
            <a:ext cx="6048375" cy="5434694"/>
            <a:chOff x="816" y="96"/>
            <a:chExt cx="4704" cy="4228"/>
          </a:xfrm>
        </p:grpSpPr>
        <p:sp>
          <p:nvSpPr>
            <p:cNvPr id="259134" name="Rectangle 62"/>
            <p:cNvSpPr>
              <a:spLocks noChangeArrowheads="1"/>
            </p:cNvSpPr>
            <p:nvPr/>
          </p:nvSpPr>
          <p:spPr bwMode="auto">
            <a:xfrm>
              <a:off x="4943" y="1879"/>
              <a:ext cx="538" cy="359"/>
            </a:xfrm>
            <a:prstGeom prst="rect">
              <a:avLst/>
            </a:prstGeom>
            <a:noFill/>
            <a:ln w="9525">
              <a:noFill/>
              <a:miter lim="800000"/>
              <a:headEnd/>
              <a:tailEnd/>
            </a:ln>
            <a:effectLst/>
          </p:spPr>
          <p:txBody>
            <a:bodyPr wrap="none">
              <a:spAutoFit/>
            </a:bodyPr>
            <a:lstStyle/>
            <a:p>
              <a:pPr>
                <a:defRPr/>
              </a:pPr>
              <a:r>
                <a:rPr lang="es-ES" sz="2400" b="1">
                  <a:solidFill>
                    <a:srgbClr val="0066FF"/>
                  </a:solidFill>
                  <a:effectLst>
                    <a:outerShdw blurRad="38100" dist="38100" dir="2700000" algn="tl">
                      <a:srgbClr val="000000"/>
                    </a:outerShdw>
                  </a:effectLst>
                  <a:sym typeface="Symbol" pitchFamily="18" charset="2"/>
                </a:rPr>
                <a:t>H</a:t>
              </a:r>
              <a:r>
                <a:rPr lang="es-ES" sz="2400" b="1">
                  <a:solidFill>
                    <a:srgbClr val="0066FF"/>
                  </a:solidFill>
                  <a:effectLst>
                    <a:outerShdw blurRad="38100" dist="38100" dir="2700000" algn="tl">
                      <a:srgbClr val="000000"/>
                    </a:outerShdw>
                  </a:effectLst>
                  <a:cs typeface="Arial" charset="0"/>
                  <a:sym typeface="Symbol" pitchFamily="18" charset="2"/>
                </a:rPr>
                <a:t>°</a:t>
              </a:r>
            </a:p>
          </p:txBody>
        </p:sp>
        <p:sp>
          <p:nvSpPr>
            <p:cNvPr id="259135" name="Rectangle 63"/>
            <p:cNvSpPr>
              <a:spLocks noChangeArrowheads="1"/>
            </p:cNvSpPr>
            <p:nvPr/>
          </p:nvSpPr>
          <p:spPr bwMode="auto">
            <a:xfrm>
              <a:off x="3024" y="150"/>
              <a:ext cx="558" cy="356"/>
            </a:xfrm>
            <a:prstGeom prst="rect">
              <a:avLst/>
            </a:prstGeom>
            <a:noFill/>
            <a:ln w="9525">
              <a:noFill/>
              <a:miter lim="800000"/>
              <a:headEnd/>
              <a:tailEnd/>
            </a:ln>
            <a:effectLst/>
          </p:spPr>
          <p:txBody>
            <a:bodyPr>
              <a:spAutoFit/>
            </a:bodyPr>
            <a:lstStyle/>
            <a:p>
              <a:pPr>
                <a:defRPr/>
              </a:pPr>
              <a:r>
                <a:rPr lang="es-ES" sz="2400" b="1" dirty="0">
                  <a:solidFill>
                    <a:srgbClr val="FF3399"/>
                  </a:solidFill>
                  <a:effectLst>
                    <a:outerShdw blurRad="38100" dist="38100" dir="2700000" algn="tl">
                      <a:srgbClr val="000000"/>
                    </a:outerShdw>
                  </a:effectLst>
                  <a:sym typeface="Symbol" pitchFamily="18" charset="2"/>
                </a:rPr>
                <a:t></a:t>
              </a:r>
              <a:r>
                <a:rPr lang="es-ES" sz="2400" b="1" dirty="0" err="1">
                  <a:solidFill>
                    <a:srgbClr val="FF3399"/>
                  </a:solidFill>
                  <a:effectLst>
                    <a:outerShdw blurRad="38100" dist="38100" dir="2700000" algn="tl">
                      <a:srgbClr val="000000"/>
                    </a:outerShdw>
                  </a:effectLst>
                  <a:sym typeface="Symbol" pitchFamily="18" charset="2"/>
                </a:rPr>
                <a:t>S</a:t>
              </a:r>
              <a:r>
                <a:rPr lang="es-ES" sz="2400" b="1" dirty="0" err="1">
                  <a:solidFill>
                    <a:srgbClr val="FF3399"/>
                  </a:solidFill>
                  <a:effectLst>
                    <a:outerShdw blurRad="38100" dist="38100" dir="2700000" algn="tl">
                      <a:srgbClr val="000000"/>
                    </a:outerShdw>
                  </a:effectLst>
                  <a:cs typeface="Arial" charset="0"/>
                  <a:sym typeface="Symbol" pitchFamily="18" charset="2"/>
                </a:rPr>
                <a:t>°</a:t>
              </a:r>
              <a:endParaRPr lang="es-ES" sz="2400" b="1" dirty="0">
                <a:solidFill>
                  <a:srgbClr val="FF3399"/>
                </a:solidFill>
                <a:effectLst>
                  <a:outerShdw blurRad="38100" dist="38100" dir="2700000" algn="tl">
                    <a:srgbClr val="000000"/>
                  </a:outerShdw>
                </a:effectLst>
                <a:cs typeface="Arial" charset="0"/>
                <a:sym typeface="Symbol" pitchFamily="18" charset="2"/>
              </a:endParaRPr>
            </a:p>
          </p:txBody>
        </p:sp>
        <p:grpSp>
          <p:nvGrpSpPr>
            <p:cNvPr id="33804" name="Group 64"/>
            <p:cNvGrpSpPr>
              <a:grpSpLocks/>
            </p:cNvGrpSpPr>
            <p:nvPr/>
          </p:nvGrpSpPr>
          <p:grpSpPr bwMode="auto">
            <a:xfrm>
              <a:off x="816" y="96"/>
              <a:ext cx="4704" cy="4228"/>
              <a:chOff x="816" y="96"/>
              <a:chExt cx="4704" cy="4228"/>
            </a:xfrm>
          </p:grpSpPr>
          <p:sp>
            <p:nvSpPr>
              <p:cNvPr id="33805" name="Line 65"/>
              <p:cNvSpPr>
                <a:spLocks noChangeShapeType="1"/>
              </p:cNvSpPr>
              <p:nvPr/>
            </p:nvSpPr>
            <p:spPr bwMode="auto">
              <a:xfrm>
                <a:off x="816" y="2160"/>
                <a:ext cx="4704" cy="0"/>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wrap="none"/>
              <a:lstStyle/>
              <a:p>
                <a:endParaRPr lang="es-MX"/>
              </a:p>
            </p:txBody>
          </p:sp>
          <p:sp>
            <p:nvSpPr>
              <p:cNvPr id="33806" name="Line 66"/>
              <p:cNvSpPr>
                <a:spLocks noChangeShapeType="1"/>
              </p:cNvSpPr>
              <p:nvPr/>
            </p:nvSpPr>
            <p:spPr bwMode="auto">
              <a:xfrm flipV="1">
                <a:off x="2880" y="96"/>
                <a:ext cx="0" cy="3936"/>
              </a:xfrm>
              <a:prstGeom prst="line">
                <a:avLst/>
              </a:prstGeom>
              <a:noFill/>
              <a:ln w="57150">
                <a:solidFill>
                  <a:srgbClr val="FF3399"/>
                </a:solidFill>
                <a:round/>
                <a:headEnd/>
                <a:tailEnd type="triangle" w="med" len="med"/>
              </a:ln>
              <a:extLst>
                <a:ext uri="{909E8E84-426E-40DD-AFC4-6F175D3DCCD1}">
                  <a14:hiddenFill xmlns:a14="http://schemas.microsoft.com/office/drawing/2010/main">
                    <a:noFill/>
                  </a14:hiddenFill>
                </a:ext>
              </a:extLst>
            </p:spPr>
            <p:txBody>
              <a:bodyPr wrap="none"/>
              <a:lstStyle/>
              <a:p>
                <a:endParaRPr lang="es-MX"/>
              </a:p>
            </p:txBody>
          </p:sp>
          <p:sp>
            <p:nvSpPr>
              <p:cNvPr id="259139" name="Text Box 67"/>
              <p:cNvSpPr txBox="1">
                <a:spLocks noChangeArrowheads="1"/>
              </p:cNvSpPr>
              <p:nvPr/>
            </p:nvSpPr>
            <p:spPr bwMode="auto">
              <a:xfrm>
                <a:off x="1286" y="3965"/>
                <a:ext cx="1223" cy="359"/>
              </a:xfrm>
              <a:prstGeom prst="rect">
                <a:avLst/>
              </a:prstGeom>
              <a:noFill/>
              <a:ln w="9525">
                <a:noFill/>
                <a:miter lim="800000"/>
                <a:headEnd/>
                <a:tailEnd/>
              </a:ln>
              <a:effectLst/>
            </p:spPr>
            <p:txBody>
              <a:bodyPr wrap="none">
                <a:spAutoFit/>
              </a:bodyPr>
              <a:lstStyle/>
              <a:p>
                <a:pPr>
                  <a:defRPr/>
                </a:pPr>
                <a:r>
                  <a:rPr lang="es-ES" sz="2400">
                    <a:solidFill>
                      <a:srgbClr val="FF0000"/>
                    </a:solidFill>
                    <a:effectLst>
                      <a:outerShdw blurRad="38100" dist="38100" dir="2700000" algn="tl">
                        <a:srgbClr val="000000"/>
                      </a:outerShdw>
                    </a:effectLst>
                  </a:rPr>
                  <a:t>Exotérmica</a:t>
                </a:r>
              </a:p>
            </p:txBody>
          </p:sp>
          <p:sp>
            <p:nvSpPr>
              <p:cNvPr id="259140" name="Text Box 68"/>
              <p:cNvSpPr txBox="1">
                <a:spLocks noChangeArrowheads="1"/>
              </p:cNvSpPr>
              <p:nvPr/>
            </p:nvSpPr>
            <p:spPr bwMode="auto">
              <a:xfrm>
                <a:off x="3158" y="3965"/>
                <a:ext cx="1378" cy="359"/>
              </a:xfrm>
              <a:prstGeom prst="rect">
                <a:avLst/>
              </a:prstGeom>
              <a:noFill/>
              <a:ln w="9525">
                <a:noFill/>
                <a:miter lim="800000"/>
                <a:headEnd/>
                <a:tailEnd/>
              </a:ln>
              <a:effectLst/>
            </p:spPr>
            <p:txBody>
              <a:bodyPr wrap="none">
                <a:spAutoFit/>
              </a:bodyPr>
              <a:lstStyle/>
              <a:p>
                <a:pPr>
                  <a:defRPr/>
                </a:pPr>
                <a:r>
                  <a:rPr lang="es-ES" sz="2400">
                    <a:solidFill>
                      <a:srgbClr val="0066FF"/>
                    </a:solidFill>
                    <a:effectLst>
                      <a:outerShdw blurRad="38100" dist="38100" dir="2700000" algn="tl">
                        <a:srgbClr val="000000"/>
                      </a:outerShdw>
                    </a:effectLst>
                  </a:rPr>
                  <a:t>Endotérmica</a:t>
                </a:r>
              </a:p>
            </p:txBody>
          </p:sp>
        </p:grpSp>
      </p:grpSp>
      <p:sp>
        <p:nvSpPr>
          <p:cNvPr id="259141" name="Text Box 69"/>
          <p:cNvSpPr txBox="1">
            <a:spLocks noChangeArrowheads="1"/>
          </p:cNvSpPr>
          <p:nvPr/>
        </p:nvSpPr>
        <p:spPr bwMode="auto">
          <a:xfrm>
            <a:off x="1195701" y="586782"/>
            <a:ext cx="51883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2800" b="1" dirty="0">
                <a:latin typeface="Symbol" pitchFamily="18" charset="2"/>
              </a:rPr>
              <a:t>D</a:t>
            </a:r>
            <a:r>
              <a:rPr lang="es-ES" altLang="es-MX" sz="2800" b="1" dirty="0">
                <a:latin typeface="Comic Sans MS" pitchFamily="66" charset="0"/>
              </a:rPr>
              <a:t>G = </a:t>
            </a:r>
            <a:r>
              <a:rPr lang="es-ES" altLang="es-MX" sz="2800" b="1" dirty="0">
                <a:solidFill>
                  <a:srgbClr val="0066FF"/>
                </a:solidFill>
                <a:latin typeface="Symbol" pitchFamily="18" charset="2"/>
              </a:rPr>
              <a:t>D</a:t>
            </a:r>
            <a:r>
              <a:rPr lang="es-ES" altLang="es-MX" sz="2800" b="1" dirty="0">
                <a:solidFill>
                  <a:srgbClr val="0066FF"/>
                </a:solidFill>
                <a:latin typeface="Comic Sans MS" pitchFamily="66" charset="0"/>
              </a:rPr>
              <a:t>H</a:t>
            </a:r>
            <a:r>
              <a:rPr lang="es-ES" altLang="es-MX" sz="2800" b="1" dirty="0">
                <a:latin typeface="Comic Sans MS" pitchFamily="66" charset="0"/>
              </a:rPr>
              <a:t> – </a:t>
            </a:r>
            <a:r>
              <a:rPr lang="es-ES" altLang="es-MX" sz="2800" b="1" dirty="0">
                <a:solidFill>
                  <a:srgbClr val="00CC00"/>
                </a:solidFill>
                <a:latin typeface="Comic Sans MS" pitchFamily="66" charset="0"/>
              </a:rPr>
              <a:t>T</a:t>
            </a:r>
            <a:r>
              <a:rPr lang="es-ES" altLang="es-MX" sz="2800" b="1" dirty="0">
                <a:solidFill>
                  <a:srgbClr val="FF3399"/>
                </a:solidFill>
                <a:latin typeface="Symbol" pitchFamily="18" charset="2"/>
              </a:rPr>
              <a:t>D</a:t>
            </a:r>
            <a:r>
              <a:rPr lang="es-ES" altLang="es-MX" sz="2800" b="1" dirty="0">
                <a:solidFill>
                  <a:srgbClr val="FF3399"/>
                </a:solidFill>
                <a:latin typeface="Comic Sans MS" pitchFamily="66" charset="0"/>
              </a:rPr>
              <a:t>S     </a:t>
            </a:r>
            <a:r>
              <a:rPr lang="es-ES" altLang="es-MX" sz="2800" b="1" dirty="0">
                <a:latin typeface="Comic Sans MS" pitchFamily="66" charset="0"/>
              </a:rPr>
              <a:t>¿</a:t>
            </a:r>
            <a:r>
              <a:rPr lang="es-ES" altLang="es-MX" sz="2800" b="1" dirty="0">
                <a:latin typeface="Symbol" pitchFamily="18" charset="2"/>
              </a:rPr>
              <a:t>D</a:t>
            </a:r>
            <a:r>
              <a:rPr lang="es-ES" altLang="es-MX" sz="2800" b="1" dirty="0">
                <a:latin typeface="Comic Sans MS" pitchFamily="66" charset="0"/>
              </a:rPr>
              <a:t>G &lt;O?</a:t>
            </a:r>
          </a:p>
        </p:txBody>
      </p:sp>
      <p:cxnSp>
        <p:nvCxnSpPr>
          <p:cNvPr id="9" name="Conector recto de flecha 8"/>
          <p:cNvCxnSpPr/>
          <p:nvPr/>
        </p:nvCxnSpPr>
        <p:spPr>
          <a:xfrm flipH="1">
            <a:off x="3257205" y="1732183"/>
            <a:ext cx="4672358" cy="27049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2" name="Grupo 11"/>
          <p:cNvGrpSpPr/>
          <p:nvPr/>
        </p:nvGrpSpPr>
        <p:grpSpPr>
          <a:xfrm>
            <a:off x="8007928" y="721175"/>
            <a:ext cx="3346450" cy="2225675"/>
            <a:chOff x="7608167" y="1328521"/>
            <a:chExt cx="3346450" cy="2225675"/>
          </a:xfrm>
        </p:grpSpPr>
        <p:graphicFrame>
          <p:nvGraphicFramePr>
            <p:cNvPr id="7" name="Objeto 6"/>
            <p:cNvGraphicFramePr>
              <a:graphicFrameLocks noChangeAspect="1"/>
            </p:cNvGraphicFramePr>
            <p:nvPr>
              <p:extLst>
                <p:ext uri="{D42A27DB-BD31-4B8C-83A1-F6EECF244321}">
                  <p14:modId xmlns:p14="http://schemas.microsoft.com/office/powerpoint/2010/main" val="3581464884"/>
                </p:ext>
              </p:extLst>
            </p:nvPr>
          </p:nvGraphicFramePr>
          <p:xfrm>
            <a:off x="7608167" y="1328521"/>
            <a:ext cx="3346450" cy="2225675"/>
          </p:xfrm>
          <a:graphic>
            <a:graphicData uri="http://schemas.openxmlformats.org/presentationml/2006/ole">
              <mc:AlternateContent xmlns:mc="http://schemas.openxmlformats.org/markup-compatibility/2006">
                <mc:Choice xmlns:v="urn:schemas-microsoft-com:vml" Requires="v">
                  <p:oleObj spid="_x0000_s128059" name="Equation" r:id="rId4" imgW="2082600" imgH="1384200" progId="Equation.DSMT4">
                    <p:embed/>
                  </p:oleObj>
                </mc:Choice>
                <mc:Fallback>
                  <p:oleObj name="Equation" r:id="rId4" imgW="2082600" imgH="1384200" progId="Equation.DSMT4">
                    <p:embed/>
                    <p:pic>
                      <p:nvPicPr>
                        <p:cNvPr id="7" name="Objeto 6"/>
                        <p:cNvPicPr/>
                        <p:nvPr/>
                      </p:nvPicPr>
                      <p:blipFill>
                        <a:blip r:embed="rId5"/>
                        <a:stretch>
                          <a:fillRect/>
                        </a:stretch>
                      </p:blipFill>
                      <p:spPr>
                        <a:xfrm>
                          <a:off x="7608167" y="1328521"/>
                          <a:ext cx="3346450" cy="2225675"/>
                        </a:xfrm>
                        <a:prstGeom prst="rect">
                          <a:avLst/>
                        </a:prstGeom>
                        <a:ln w="28575">
                          <a:solidFill>
                            <a:srgbClr val="FF0000"/>
                          </a:solidFill>
                        </a:ln>
                      </p:spPr>
                    </p:pic>
                  </p:oleObj>
                </mc:Fallback>
              </mc:AlternateContent>
            </a:graphicData>
          </a:graphic>
        </p:graphicFrame>
        <p:sp>
          <p:nvSpPr>
            <p:cNvPr id="28" name="Rectángulo 27"/>
            <p:cNvSpPr/>
            <p:nvPr/>
          </p:nvSpPr>
          <p:spPr>
            <a:xfrm>
              <a:off x="7608168" y="1884465"/>
              <a:ext cx="1728192" cy="2796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9" name="Rectángulo 28"/>
            <p:cNvSpPr/>
            <p:nvPr/>
          </p:nvSpPr>
          <p:spPr>
            <a:xfrm>
              <a:off x="7608167" y="2758283"/>
              <a:ext cx="2109243" cy="34195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graphicFrame>
        <p:nvGraphicFramePr>
          <p:cNvPr id="11" name="Objeto 10"/>
          <p:cNvGraphicFramePr>
            <a:graphicFrameLocks noChangeAspect="1"/>
          </p:cNvGraphicFramePr>
          <p:nvPr>
            <p:extLst>
              <p:ext uri="{D42A27DB-BD31-4B8C-83A1-F6EECF244321}">
                <p14:modId xmlns:p14="http://schemas.microsoft.com/office/powerpoint/2010/main" val="1371501196"/>
              </p:ext>
            </p:extLst>
          </p:nvPr>
        </p:nvGraphicFramePr>
        <p:xfrm>
          <a:off x="7960145" y="3500888"/>
          <a:ext cx="3546475" cy="2319338"/>
        </p:xfrm>
        <a:graphic>
          <a:graphicData uri="http://schemas.openxmlformats.org/presentationml/2006/ole">
            <mc:AlternateContent xmlns:mc="http://schemas.openxmlformats.org/markup-compatibility/2006">
              <mc:Choice xmlns:v="urn:schemas-microsoft-com:vml" Requires="v">
                <p:oleObj spid="_x0000_s128060" name="Equation" r:id="rId6" imgW="2247840" imgH="1447560" progId="Equation.DSMT4">
                  <p:embed/>
                </p:oleObj>
              </mc:Choice>
              <mc:Fallback>
                <p:oleObj name="Equation" r:id="rId6" imgW="2247840" imgH="1447560" progId="Equation.DSMT4">
                  <p:embed/>
                  <p:pic>
                    <p:nvPicPr>
                      <p:cNvPr id="0" name=""/>
                      <p:cNvPicPr/>
                      <p:nvPr/>
                    </p:nvPicPr>
                    <p:blipFill>
                      <a:blip r:embed="rId7"/>
                      <a:stretch>
                        <a:fillRect/>
                      </a:stretch>
                    </p:blipFill>
                    <p:spPr>
                      <a:xfrm>
                        <a:off x="7960145" y="3500888"/>
                        <a:ext cx="3546475" cy="2319338"/>
                      </a:xfrm>
                      <a:prstGeom prst="rect">
                        <a:avLst/>
                      </a:prstGeom>
                      <a:ln>
                        <a:solidFill>
                          <a:schemeClr val="tx1"/>
                        </a:solidFill>
                      </a:ln>
                    </p:spPr>
                  </p:pic>
                </p:oleObj>
              </mc:Fallback>
            </mc:AlternateContent>
          </a:graphicData>
        </a:graphic>
      </p:graphicFrame>
      <p:sp>
        <p:nvSpPr>
          <p:cNvPr id="14" name="CuadroTexto 13"/>
          <p:cNvSpPr txBox="1"/>
          <p:nvPr/>
        </p:nvSpPr>
        <p:spPr>
          <a:xfrm>
            <a:off x="7248128" y="3006718"/>
            <a:ext cx="4685963" cy="369332"/>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¿A que temperatura esta reacción es espontanea?</a:t>
            </a:r>
          </a:p>
        </p:txBody>
      </p:sp>
      <p:sp>
        <p:nvSpPr>
          <p:cNvPr id="36" name="CuadroTexto 35"/>
          <p:cNvSpPr txBox="1"/>
          <p:nvPr/>
        </p:nvSpPr>
        <p:spPr>
          <a:xfrm>
            <a:off x="7443332" y="6035764"/>
            <a:ext cx="4580100" cy="646331"/>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Esta reacción es espontanea a una  </a:t>
            </a:r>
            <a:r>
              <a:rPr lang="es-MX" b="1" dirty="0">
                <a:solidFill>
                  <a:srgbClr val="FF0000"/>
                </a:solidFill>
                <a:latin typeface="Times New Roman" panose="02020603050405020304" pitchFamily="18" charset="0"/>
                <a:cs typeface="Times New Roman" panose="02020603050405020304" pitchFamily="18" charset="0"/>
              </a:rPr>
              <a:t>T=321.63 K</a:t>
            </a:r>
          </a:p>
          <a:p>
            <a:r>
              <a:rPr lang="es-MX" b="1" dirty="0">
                <a:solidFill>
                  <a:srgbClr val="FF0000"/>
                </a:solidFill>
                <a:latin typeface="Times New Roman" panose="02020603050405020304" pitchFamily="18" charset="0"/>
                <a:cs typeface="Times New Roman" panose="02020603050405020304" pitchFamily="18" charset="0"/>
              </a:rPr>
              <a:t>                                                        T= 48.48 °C</a:t>
            </a:r>
          </a:p>
        </p:txBody>
      </p:sp>
      <p:sp>
        <p:nvSpPr>
          <p:cNvPr id="16" name="Rectángulo 15"/>
          <p:cNvSpPr/>
          <p:nvPr/>
        </p:nvSpPr>
        <p:spPr>
          <a:xfrm>
            <a:off x="10646858" y="5985026"/>
            <a:ext cx="1376574" cy="644597"/>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noFill/>
            </a:endParaRPr>
          </a:p>
        </p:txBody>
      </p:sp>
    </p:spTree>
    <p:extLst>
      <p:ext uri="{BB962C8B-B14F-4D97-AF65-F5344CB8AC3E}">
        <p14:creationId xmlns:p14="http://schemas.microsoft.com/office/powerpoint/2010/main" val="11872018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59074"/>
                                        </p:tgtEl>
                                        <p:attrNameLst>
                                          <p:attrName>style.visibility</p:attrName>
                                        </p:attrNameLst>
                                      </p:cBhvr>
                                      <p:to>
                                        <p:strVal val="visible"/>
                                      </p:to>
                                    </p:set>
                                    <p:animEffect transition="in" filter="slide(fromBottom)">
                                      <p:cBhvr>
                                        <p:cTn id="7" dur="2000"/>
                                        <p:tgtEl>
                                          <p:spTgt spid="259074"/>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59141"/>
                                        </p:tgtEl>
                                        <p:attrNameLst>
                                          <p:attrName>style.visibility</p:attrName>
                                        </p:attrNameLst>
                                      </p:cBhvr>
                                      <p:to>
                                        <p:strVal val="visible"/>
                                      </p:to>
                                    </p:set>
                                    <p:animEffect transition="in" filter="wipe(left)">
                                      <p:cBhvr>
                                        <p:cTn id="11" dur="500"/>
                                        <p:tgtEl>
                                          <p:spTgt spid="259141"/>
                                        </p:tgtEl>
                                      </p:cBhvr>
                                    </p:animEffect>
                                  </p:childTnLst>
                                </p:cTn>
                              </p:par>
                            </p:childTnLst>
                          </p:cTn>
                        </p:par>
                        <p:par>
                          <p:cTn id="12" fill="hold" nodeType="afterGroup">
                            <p:stCondLst>
                              <p:cond delay="2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20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2000"/>
                                        <p:tgtEl>
                                          <p:spTgt spid="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4" grpId="0"/>
      <p:bldP spid="259141"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6" name="Rectangle 2"/>
          <p:cNvSpPr>
            <a:spLocks noChangeArrowheads="1"/>
          </p:cNvSpPr>
          <p:nvPr/>
        </p:nvSpPr>
        <p:spPr bwMode="auto">
          <a:xfrm>
            <a:off x="3431705" y="194496"/>
            <a:ext cx="5370301" cy="34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400" b="1" i="1" dirty="0">
                <a:solidFill>
                  <a:schemeClr val="accent1"/>
                </a:solidFill>
              </a:rPr>
              <a:t>Espontaneidad y Equilibrio : Energía Estándar de </a:t>
            </a:r>
            <a:r>
              <a:rPr lang="es-ES" altLang="es-MX" sz="1400" b="1" i="1" dirty="0" err="1">
                <a:solidFill>
                  <a:schemeClr val="accent1"/>
                </a:solidFill>
              </a:rPr>
              <a:t>Gibbs</a:t>
            </a:r>
            <a:endParaRPr lang="es-ES" altLang="es-MX" sz="1400" b="1" i="1" dirty="0">
              <a:solidFill>
                <a:schemeClr val="accent1"/>
              </a:solidFill>
            </a:endParaRPr>
          </a:p>
        </p:txBody>
      </p:sp>
      <p:sp>
        <p:nvSpPr>
          <p:cNvPr id="262147" name="Rectangle 3"/>
          <p:cNvSpPr>
            <a:spLocks noChangeArrowheads="1"/>
          </p:cNvSpPr>
          <p:nvPr/>
        </p:nvSpPr>
        <p:spPr bwMode="auto">
          <a:xfrm>
            <a:off x="1720851" y="621583"/>
            <a:ext cx="7308849" cy="647700"/>
          </a:xfrm>
          <a:prstGeom prst="rect">
            <a:avLst/>
          </a:prstGeom>
          <a:noFill/>
          <a:ln w="9525">
            <a:noFill/>
            <a:miter lim="800000"/>
            <a:headEnd/>
            <a:tailEnd/>
          </a:ln>
          <a:effectLst/>
        </p:spPr>
        <p:txBody>
          <a:bodyPr anchor="ctr"/>
          <a:lstStyle/>
          <a:p>
            <a:pPr>
              <a:defRPr/>
            </a:pPr>
            <a:r>
              <a:rPr lang="es-ES" sz="2200" b="1" dirty="0">
                <a:latin typeface="Arial" charset="0"/>
              </a:rPr>
              <a:t>¿Cuando una reacción es espontánea? Ejemplo 1 (II)</a:t>
            </a:r>
          </a:p>
        </p:txBody>
      </p:sp>
      <p:sp>
        <p:nvSpPr>
          <p:cNvPr id="262150" name="Rectangle 6"/>
          <p:cNvSpPr>
            <a:spLocks noChangeArrowheads="1"/>
          </p:cNvSpPr>
          <p:nvPr/>
        </p:nvSpPr>
        <p:spPr bwMode="auto">
          <a:xfrm>
            <a:off x="2726532" y="1304131"/>
            <a:ext cx="6300787" cy="457200"/>
          </a:xfrm>
          <a:prstGeom prst="rect">
            <a:avLst/>
          </a:prstGeom>
          <a:noFill/>
          <a:ln w="12700" cap="sq">
            <a:noFill/>
            <a:miter lim="800000"/>
            <a:headEnd type="none" w="sm" len="sm"/>
            <a:tailEnd type="none" w="sm" len="sm"/>
          </a:ln>
          <a:effectLst/>
        </p:spPr>
        <p:txBody>
          <a:bodyPr>
            <a:spAutoFit/>
          </a:bodyPr>
          <a:lstStyle/>
          <a:p>
            <a:pPr algn="ctr">
              <a:defRPr/>
            </a:pPr>
            <a:r>
              <a:rPr lang="en-US" sz="2400" dirty="0"/>
              <a:t>2 Fe</a:t>
            </a:r>
            <a:r>
              <a:rPr lang="en-US" sz="2400" baseline="-25000" dirty="0"/>
              <a:t>2</a:t>
            </a:r>
            <a:r>
              <a:rPr lang="en-US" sz="2400" dirty="0"/>
              <a:t>O</a:t>
            </a:r>
            <a:r>
              <a:rPr lang="en-US" sz="2400" baseline="-25000" dirty="0"/>
              <a:t>3</a:t>
            </a:r>
            <a:r>
              <a:rPr lang="en-US" sz="2400" dirty="0"/>
              <a:t>(s)  +  3 C(s) </a:t>
            </a:r>
            <a:r>
              <a:rPr lang="en-US" sz="2400" dirty="0">
                <a:sym typeface="Symbol" pitchFamily="18" charset="2"/>
              </a:rPr>
              <a:t></a:t>
            </a:r>
            <a:r>
              <a:rPr lang="en-US" sz="2400" dirty="0"/>
              <a:t>  4 Fe(s)  +  3 CO</a:t>
            </a:r>
            <a:r>
              <a:rPr lang="en-US" sz="2400" baseline="-25000" dirty="0"/>
              <a:t>2</a:t>
            </a:r>
            <a:r>
              <a:rPr lang="en-US" sz="2400" dirty="0"/>
              <a:t>(g)</a:t>
            </a:r>
            <a:endParaRPr lang="it-IT" sz="2400" dirty="0"/>
          </a:p>
        </p:txBody>
      </p:sp>
      <p:sp>
        <p:nvSpPr>
          <p:cNvPr id="262151" name="Rectangle 7"/>
          <p:cNvSpPr>
            <a:spLocks noChangeArrowheads="1"/>
          </p:cNvSpPr>
          <p:nvPr/>
        </p:nvSpPr>
        <p:spPr bwMode="auto">
          <a:xfrm>
            <a:off x="7627144" y="1959236"/>
            <a:ext cx="1925240" cy="412750"/>
          </a:xfrm>
          <a:prstGeom prst="rect">
            <a:avLst/>
          </a:prstGeom>
          <a:noFill/>
          <a:ln w="12700" cap="sq">
            <a:noFill/>
            <a:miter lim="800000"/>
            <a:headEnd type="none" w="sm" len="sm"/>
            <a:tailEnd type="none" w="sm" len="sm"/>
          </a:ln>
          <a:effectLst/>
        </p:spPr>
        <p:txBody>
          <a:bodyPr wrap="square">
            <a:spAutoFit/>
          </a:bodyPr>
          <a:lstStyle/>
          <a:p>
            <a:pPr marL="342900" indent="-342900">
              <a:lnSpc>
                <a:spcPct val="105000"/>
              </a:lnSpc>
              <a:spcBef>
                <a:spcPct val="15000"/>
              </a:spcBef>
              <a:spcAft>
                <a:spcPct val="10000"/>
              </a:spcAft>
              <a:buClr>
                <a:schemeClr val="hlink"/>
              </a:buClr>
              <a:buSzPct val="75000"/>
              <a:defRPr/>
            </a:pPr>
            <a:r>
              <a:rPr lang="en-US" sz="2000" dirty="0" err="1">
                <a:latin typeface="Symbol" pitchFamily="18" charset="2"/>
              </a:rPr>
              <a:t>D</a:t>
            </a:r>
            <a:r>
              <a:rPr lang="en-US" sz="2000" baseline="-25000" dirty="0" err="1"/>
              <a:t>r</a:t>
            </a:r>
            <a:r>
              <a:rPr lang="en-US" sz="2000" dirty="0" err="1"/>
              <a:t>G</a:t>
            </a:r>
            <a:r>
              <a:rPr lang="en-US" sz="2000" baseline="30000" dirty="0" err="1"/>
              <a:t>o</a:t>
            </a:r>
            <a:r>
              <a:rPr lang="en-US" sz="2000" dirty="0"/>
              <a:t> = +300.8 kJ</a:t>
            </a:r>
          </a:p>
        </p:txBody>
      </p:sp>
      <p:grpSp>
        <p:nvGrpSpPr>
          <p:cNvPr id="2" name="Group 8"/>
          <p:cNvGrpSpPr>
            <a:grpSpLocks/>
          </p:cNvGrpSpPr>
          <p:nvPr/>
        </p:nvGrpSpPr>
        <p:grpSpPr bwMode="auto">
          <a:xfrm>
            <a:off x="1951527" y="2638054"/>
            <a:ext cx="4105275" cy="3776663"/>
            <a:chOff x="1247" y="916"/>
            <a:chExt cx="2586" cy="2379"/>
          </a:xfrm>
        </p:grpSpPr>
        <p:sp>
          <p:nvSpPr>
            <p:cNvPr id="36876" name="Rectangle 9"/>
            <p:cNvSpPr>
              <a:spLocks noChangeArrowheads="1"/>
            </p:cNvSpPr>
            <p:nvPr/>
          </p:nvSpPr>
          <p:spPr bwMode="auto">
            <a:xfrm>
              <a:off x="1340" y="1139"/>
              <a:ext cx="1047" cy="939"/>
            </a:xfrm>
            <a:prstGeom prst="rect">
              <a:avLst/>
            </a:prstGeom>
            <a:solidFill>
              <a:srgbClr val="FFFF99"/>
            </a:solidFill>
            <a:ln w="9525">
              <a:solidFill>
                <a:srgbClr val="000000"/>
              </a:solidFill>
              <a:miter lim="800000"/>
              <a:headEnd/>
              <a:tailEnd/>
            </a:ln>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6877" name="Text Box 10"/>
            <p:cNvSpPr txBox="1">
              <a:spLocks noChangeArrowheads="1"/>
            </p:cNvSpPr>
            <p:nvPr/>
          </p:nvSpPr>
          <p:spPr bwMode="auto">
            <a:xfrm>
              <a:off x="1487" y="1310"/>
              <a:ext cx="733" cy="69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400" b="1" dirty="0">
                  <a:solidFill>
                    <a:srgbClr val="0070C0"/>
                  </a:solidFill>
                  <a:latin typeface="Comic Sans MS" pitchFamily="66" charset="0"/>
                  <a:sym typeface="Symbol" pitchFamily="18" charset="2"/>
                </a:rPr>
                <a:t></a:t>
              </a:r>
              <a:r>
                <a:rPr lang="es-ES" altLang="es-MX" sz="1400" b="1" dirty="0" err="1">
                  <a:solidFill>
                    <a:srgbClr val="0070C0"/>
                  </a:solidFill>
                  <a:latin typeface="Comic Sans MS" pitchFamily="66" charset="0"/>
                  <a:sym typeface="Symbol" pitchFamily="18" charset="2"/>
                </a:rPr>
                <a:t>H</a:t>
              </a:r>
              <a:r>
                <a:rPr lang="es-ES" altLang="es-MX" sz="1400" b="1" dirty="0" err="1">
                  <a:solidFill>
                    <a:srgbClr val="0070C0"/>
                  </a:solidFill>
                  <a:latin typeface="Comic Sans MS" pitchFamily="66" charset="0"/>
                  <a:cs typeface="Arial" charset="0"/>
                  <a:sym typeface="Symbol" pitchFamily="18" charset="2"/>
                </a:rPr>
                <a:t>°</a:t>
              </a:r>
              <a:r>
                <a:rPr lang="es-ES" altLang="es-MX" sz="1400" b="1" dirty="0">
                  <a:solidFill>
                    <a:srgbClr val="0070C0"/>
                  </a:solidFill>
                  <a:latin typeface="Comic Sans MS" pitchFamily="66" charset="0"/>
                  <a:cs typeface="Arial" charset="0"/>
                  <a:sym typeface="Symbol" pitchFamily="18" charset="2"/>
                </a:rPr>
                <a:t> &lt; 0</a:t>
              </a:r>
            </a:p>
            <a:p>
              <a:pPr algn="ctr" eaLnBrk="1" hangingPunct="1">
                <a:spcBef>
                  <a:spcPct val="0"/>
                </a:spcBef>
                <a:buClrTx/>
                <a:buSzTx/>
                <a:buFontTx/>
                <a:buNone/>
              </a:pPr>
              <a:r>
                <a:rPr lang="es-ES" altLang="es-MX" sz="1400" b="1" dirty="0">
                  <a:solidFill>
                    <a:srgbClr val="0070C0"/>
                  </a:solidFill>
                  <a:latin typeface="Comic Sans MS" pitchFamily="66" charset="0"/>
                  <a:sym typeface="Symbol" pitchFamily="18" charset="2"/>
                </a:rPr>
                <a:t></a:t>
              </a:r>
              <a:r>
                <a:rPr lang="es-ES" altLang="es-MX" sz="1400" b="1" dirty="0" err="1">
                  <a:solidFill>
                    <a:srgbClr val="0070C0"/>
                  </a:solidFill>
                  <a:latin typeface="Comic Sans MS" pitchFamily="66" charset="0"/>
                  <a:sym typeface="Symbol" pitchFamily="18" charset="2"/>
                </a:rPr>
                <a:t>S</a:t>
              </a:r>
              <a:r>
                <a:rPr lang="es-ES" altLang="es-MX" sz="1400" b="1" dirty="0" err="1">
                  <a:solidFill>
                    <a:srgbClr val="0070C0"/>
                  </a:solidFill>
                  <a:latin typeface="Comic Sans MS" pitchFamily="66" charset="0"/>
                  <a:cs typeface="Arial" charset="0"/>
                  <a:sym typeface="Symbol" pitchFamily="18" charset="2"/>
                </a:rPr>
                <a:t>°</a:t>
              </a:r>
              <a:r>
                <a:rPr lang="es-ES" altLang="es-MX" sz="1400" b="1" dirty="0">
                  <a:solidFill>
                    <a:srgbClr val="0070C0"/>
                  </a:solidFill>
                  <a:latin typeface="Comic Sans MS" pitchFamily="66" charset="0"/>
                  <a:cs typeface="Arial" charset="0"/>
                  <a:sym typeface="Symbol" pitchFamily="18" charset="2"/>
                </a:rPr>
                <a:t> &gt; 0</a:t>
              </a:r>
            </a:p>
            <a:p>
              <a:pPr algn="ctr" eaLnBrk="1" hangingPunct="1">
                <a:spcBef>
                  <a:spcPct val="0"/>
                </a:spcBef>
                <a:buClrTx/>
                <a:buSzTx/>
                <a:buFontTx/>
                <a:buNone/>
              </a:pPr>
              <a:endParaRPr lang="es-ES" altLang="es-MX" sz="1400" b="1" dirty="0">
                <a:solidFill>
                  <a:srgbClr val="0070C0"/>
                </a:solidFill>
                <a:latin typeface="Comic Sans MS" pitchFamily="66" charset="0"/>
              </a:endParaRPr>
            </a:p>
            <a:p>
              <a:pPr algn="ctr" eaLnBrk="1" hangingPunct="1">
                <a:spcBef>
                  <a:spcPct val="0"/>
                </a:spcBef>
                <a:buClrTx/>
                <a:buSzTx/>
                <a:buFontTx/>
                <a:buNone/>
              </a:pPr>
              <a:r>
                <a:rPr lang="es-ES" altLang="es-MX" sz="1200" dirty="0">
                  <a:solidFill>
                    <a:srgbClr val="0070C0"/>
                  </a:solidFill>
                  <a:latin typeface="Comic Sans MS" pitchFamily="66" charset="0"/>
                </a:rPr>
                <a:t>Espontánea a </a:t>
              </a:r>
            </a:p>
            <a:p>
              <a:pPr algn="ctr" eaLnBrk="1" hangingPunct="1">
                <a:spcBef>
                  <a:spcPct val="0"/>
                </a:spcBef>
                <a:buClrTx/>
                <a:buSzTx/>
                <a:buFontTx/>
                <a:buNone/>
              </a:pPr>
              <a:r>
                <a:rPr lang="es-ES" altLang="es-MX" sz="1200" dirty="0">
                  <a:solidFill>
                    <a:srgbClr val="0070C0"/>
                  </a:solidFill>
                  <a:latin typeface="Comic Sans MS" pitchFamily="66" charset="0"/>
                </a:rPr>
                <a:t>cualquier T</a:t>
              </a:r>
            </a:p>
          </p:txBody>
        </p:sp>
        <p:sp>
          <p:nvSpPr>
            <p:cNvPr id="36878" name="Rectangle 11"/>
            <p:cNvSpPr>
              <a:spLocks noChangeArrowheads="1"/>
            </p:cNvSpPr>
            <p:nvPr/>
          </p:nvSpPr>
          <p:spPr bwMode="auto">
            <a:xfrm>
              <a:off x="2395" y="1139"/>
              <a:ext cx="1046" cy="939"/>
            </a:xfrm>
            <a:prstGeom prst="rect">
              <a:avLst/>
            </a:prstGeom>
            <a:solidFill>
              <a:schemeClr val="hlink"/>
            </a:solidFill>
            <a:ln w="9525">
              <a:solidFill>
                <a:srgbClr val="000000"/>
              </a:solidFill>
              <a:miter lim="800000"/>
              <a:headEnd/>
              <a:tailEnd/>
            </a:ln>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262156" name="Text Box 12"/>
            <p:cNvSpPr txBox="1">
              <a:spLocks noChangeArrowheads="1"/>
            </p:cNvSpPr>
            <p:nvPr/>
          </p:nvSpPr>
          <p:spPr bwMode="auto">
            <a:xfrm>
              <a:off x="2487" y="1253"/>
              <a:ext cx="894" cy="737"/>
            </a:xfrm>
            <a:prstGeom prst="rect">
              <a:avLst/>
            </a:prstGeom>
            <a:noFill/>
            <a:ln w="9525">
              <a:noFill/>
              <a:miter lim="800000"/>
              <a:headEnd/>
              <a:tailEnd/>
            </a:ln>
            <a:effectLst/>
          </p:spPr>
          <p:txBody>
            <a:bodyPr wrap="none">
              <a:spAutoFit/>
            </a:bodyPr>
            <a:lstStyle/>
            <a:p>
              <a:pPr algn="ctr">
                <a:defRPr/>
              </a:pPr>
              <a:r>
                <a:rPr lang="es-ES" sz="1400" b="1" dirty="0">
                  <a:solidFill>
                    <a:srgbClr val="FFFF00"/>
                  </a:solidFill>
                  <a:effectLst>
                    <a:outerShdw blurRad="38100" dist="38100" dir="2700000" algn="tl">
                      <a:srgbClr val="000000"/>
                    </a:outerShdw>
                  </a:effectLst>
                  <a:sym typeface="Symbol" pitchFamily="18" charset="2"/>
                </a:rPr>
                <a:t></a:t>
              </a:r>
              <a:r>
                <a:rPr lang="es-ES" sz="1400" b="1" dirty="0" err="1">
                  <a:solidFill>
                    <a:srgbClr val="FFFF00"/>
                  </a:solidFill>
                  <a:effectLst>
                    <a:outerShdw blurRad="38100" dist="38100" dir="2700000" algn="tl">
                      <a:srgbClr val="000000"/>
                    </a:outerShdw>
                  </a:effectLst>
                  <a:sym typeface="Symbol" pitchFamily="18" charset="2"/>
                </a:rPr>
                <a:t>H</a:t>
              </a:r>
              <a:r>
                <a:rPr lang="es-ES" sz="1400" b="1" dirty="0" err="1">
                  <a:solidFill>
                    <a:srgbClr val="FFFF00"/>
                  </a:solidFill>
                  <a:effectLst>
                    <a:outerShdw blurRad="38100" dist="38100" dir="2700000" algn="tl">
                      <a:srgbClr val="000000"/>
                    </a:outerShdw>
                  </a:effectLst>
                  <a:cs typeface="Arial" charset="0"/>
                  <a:sym typeface="Symbol" pitchFamily="18" charset="2"/>
                </a:rPr>
                <a:t>°</a:t>
              </a:r>
              <a:r>
                <a:rPr lang="es-ES" sz="1400" b="1" dirty="0">
                  <a:solidFill>
                    <a:srgbClr val="FFFF00"/>
                  </a:solidFill>
                  <a:effectLst>
                    <a:outerShdw blurRad="38100" dist="38100" dir="2700000" algn="tl">
                      <a:srgbClr val="000000"/>
                    </a:outerShdw>
                  </a:effectLst>
                  <a:cs typeface="Arial" charset="0"/>
                  <a:sym typeface="Symbol" pitchFamily="18" charset="2"/>
                </a:rPr>
                <a:t> &gt; 0</a:t>
              </a:r>
            </a:p>
            <a:p>
              <a:pPr algn="ctr">
                <a:defRPr/>
              </a:pPr>
              <a:r>
                <a:rPr lang="es-ES" sz="1400" b="1" dirty="0">
                  <a:solidFill>
                    <a:srgbClr val="FFFF00"/>
                  </a:solidFill>
                  <a:effectLst>
                    <a:outerShdw blurRad="38100" dist="38100" dir="2700000" algn="tl">
                      <a:srgbClr val="000000"/>
                    </a:outerShdw>
                  </a:effectLst>
                  <a:sym typeface="Symbol" pitchFamily="18" charset="2"/>
                </a:rPr>
                <a:t></a:t>
              </a:r>
              <a:r>
                <a:rPr lang="es-ES" sz="1400" b="1" dirty="0" err="1">
                  <a:solidFill>
                    <a:srgbClr val="FFFF00"/>
                  </a:solidFill>
                  <a:effectLst>
                    <a:outerShdw blurRad="38100" dist="38100" dir="2700000" algn="tl">
                      <a:srgbClr val="000000"/>
                    </a:outerShdw>
                  </a:effectLst>
                  <a:sym typeface="Symbol" pitchFamily="18" charset="2"/>
                </a:rPr>
                <a:t>S</a:t>
              </a:r>
              <a:r>
                <a:rPr lang="es-ES" sz="1400" b="1" dirty="0" err="1">
                  <a:solidFill>
                    <a:srgbClr val="FFFF00"/>
                  </a:solidFill>
                  <a:effectLst>
                    <a:outerShdw blurRad="38100" dist="38100" dir="2700000" algn="tl">
                      <a:srgbClr val="000000"/>
                    </a:outerShdw>
                  </a:effectLst>
                  <a:cs typeface="Arial" charset="0"/>
                  <a:sym typeface="Symbol" pitchFamily="18" charset="2"/>
                </a:rPr>
                <a:t>°</a:t>
              </a:r>
              <a:r>
                <a:rPr lang="es-ES" sz="1400" b="1" dirty="0">
                  <a:solidFill>
                    <a:srgbClr val="FFFF00"/>
                  </a:solidFill>
                  <a:effectLst>
                    <a:outerShdw blurRad="38100" dist="38100" dir="2700000" algn="tl">
                      <a:srgbClr val="000000"/>
                    </a:outerShdw>
                  </a:effectLst>
                  <a:cs typeface="Arial" charset="0"/>
                  <a:sym typeface="Symbol" pitchFamily="18" charset="2"/>
                </a:rPr>
                <a:t> &gt; 0</a:t>
              </a:r>
            </a:p>
            <a:p>
              <a:pPr algn="ctr">
                <a:defRPr/>
              </a:pPr>
              <a:endParaRPr lang="es-ES" sz="1400" b="1" dirty="0">
                <a:solidFill>
                  <a:srgbClr val="FFFF00"/>
                </a:solidFill>
                <a:effectLst>
                  <a:outerShdw blurRad="38100" dist="38100" dir="2700000" algn="tl">
                    <a:srgbClr val="000000"/>
                  </a:outerShdw>
                </a:effectLst>
              </a:endParaRPr>
            </a:p>
            <a:p>
              <a:pPr algn="ctr">
                <a:defRPr/>
              </a:pPr>
              <a:r>
                <a:rPr lang="es-ES" sz="1400" dirty="0">
                  <a:solidFill>
                    <a:srgbClr val="FFFF00"/>
                  </a:solidFill>
                  <a:effectLst>
                    <a:outerShdw blurRad="38100" dist="38100" dir="2700000" algn="tl">
                      <a:srgbClr val="000000"/>
                    </a:outerShdw>
                  </a:effectLst>
                </a:rPr>
                <a:t>Espontánea a </a:t>
              </a:r>
            </a:p>
            <a:p>
              <a:pPr algn="ctr">
                <a:defRPr/>
              </a:pPr>
              <a:r>
                <a:rPr lang="es-ES" sz="1400" dirty="0">
                  <a:solidFill>
                    <a:srgbClr val="FFFF00"/>
                  </a:solidFill>
                  <a:effectLst>
                    <a:outerShdw blurRad="38100" dist="38100" dir="2700000" algn="tl">
                      <a:srgbClr val="000000"/>
                    </a:outerShdw>
                  </a:effectLst>
                </a:rPr>
                <a:t>alta temperatura</a:t>
              </a:r>
            </a:p>
          </p:txBody>
        </p:sp>
        <p:sp>
          <p:nvSpPr>
            <p:cNvPr id="36880" name="Rectangle 13"/>
            <p:cNvSpPr>
              <a:spLocks noChangeArrowheads="1"/>
            </p:cNvSpPr>
            <p:nvPr/>
          </p:nvSpPr>
          <p:spPr bwMode="auto">
            <a:xfrm>
              <a:off x="1348" y="2063"/>
              <a:ext cx="1047" cy="940"/>
            </a:xfrm>
            <a:prstGeom prst="rect">
              <a:avLst/>
            </a:prstGeom>
            <a:solidFill>
              <a:schemeClr val="hlink"/>
            </a:solidFill>
            <a:ln w="9525">
              <a:solidFill>
                <a:srgbClr val="000000"/>
              </a:solidFill>
              <a:miter lim="800000"/>
              <a:headEnd/>
              <a:tailEnd/>
            </a:ln>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262158" name="Text Box 14"/>
            <p:cNvSpPr txBox="1">
              <a:spLocks noChangeArrowheads="1"/>
            </p:cNvSpPr>
            <p:nvPr/>
          </p:nvSpPr>
          <p:spPr bwMode="auto">
            <a:xfrm>
              <a:off x="1496" y="2261"/>
              <a:ext cx="799" cy="698"/>
            </a:xfrm>
            <a:prstGeom prst="rect">
              <a:avLst/>
            </a:prstGeom>
            <a:noFill/>
            <a:ln w="9525">
              <a:noFill/>
              <a:miter lim="800000"/>
              <a:headEnd/>
              <a:tailEnd/>
            </a:ln>
            <a:effectLst/>
          </p:spPr>
          <p:txBody>
            <a:bodyPr wrap="none">
              <a:spAutoFit/>
            </a:bodyPr>
            <a:lstStyle/>
            <a:p>
              <a:pPr algn="ctr">
                <a:defRPr/>
              </a:pPr>
              <a:r>
                <a:rPr lang="es-ES" sz="1400" b="1" dirty="0">
                  <a:solidFill>
                    <a:srgbClr val="FFFF00"/>
                  </a:solidFill>
                  <a:effectLst>
                    <a:outerShdw blurRad="38100" dist="38100" dir="2700000" algn="tl">
                      <a:srgbClr val="000000"/>
                    </a:outerShdw>
                  </a:effectLst>
                  <a:sym typeface="Symbol" pitchFamily="18" charset="2"/>
                </a:rPr>
                <a:t></a:t>
              </a:r>
              <a:r>
                <a:rPr lang="es-ES" sz="1400" b="1" dirty="0" err="1">
                  <a:solidFill>
                    <a:srgbClr val="FFFF00"/>
                  </a:solidFill>
                  <a:effectLst>
                    <a:outerShdw blurRad="38100" dist="38100" dir="2700000" algn="tl">
                      <a:srgbClr val="000000"/>
                    </a:outerShdw>
                  </a:effectLst>
                  <a:sym typeface="Symbol" pitchFamily="18" charset="2"/>
                </a:rPr>
                <a:t>H</a:t>
              </a:r>
              <a:r>
                <a:rPr lang="es-ES" sz="1400" b="1" dirty="0" err="1">
                  <a:solidFill>
                    <a:srgbClr val="FFFF00"/>
                  </a:solidFill>
                  <a:effectLst>
                    <a:outerShdw blurRad="38100" dist="38100" dir="2700000" algn="tl">
                      <a:srgbClr val="000000"/>
                    </a:outerShdw>
                  </a:effectLst>
                  <a:cs typeface="Arial" charset="0"/>
                  <a:sym typeface="Symbol" pitchFamily="18" charset="2"/>
                </a:rPr>
                <a:t>°</a:t>
              </a:r>
              <a:r>
                <a:rPr lang="es-ES" sz="1400" b="1" dirty="0">
                  <a:solidFill>
                    <a:srgbClr val="FFFF00"/>
                  </a:solidFill>
                  <a:effectLst>
                    <a:outerShdw blurRad="38100" dist="38100" dir="2700000" algn="tl">
                      <a:srgbClr val="000000"/>
                    </a:outerShdw>
                  </a:effectLst>
                  <a:cs typeface="Arial" charset="0"/>
                  <a:sym typeface="Symbol" pitchFamily="18" charset="2"/>
                </a:rPr>
                <a:t> &lt; 0</a:t>
              </a:r>
            </a:p>
            <a:p>
              <a:pPr algn="ctr">
                <a:defRPr/>
              </a:pPr>
              <a:r>
                <a:rPr lang="es-ES" sz="1400" b="1" dirty="0">
                  <a:solidFill>
                    <a:srgbClr val="FFFF00"/>
                  </a:solidFill>
                  <a:effectLst>
                    <a:outerShdw blurRad="38100" dist="38100" dir="2700000" algn="tl">
                      <a:srgbClr val="000000"/>
                    </a:outerShdw>
                  </a:effectLst>
                  <a:sym typeface="Symbol" pitchFamily="18" charset="2"/>
                </a:rPr>
                <a:t></a:t>
              </a:r>
              <a:r>
                <a:rPr lang="es-ES" sz="1400" b="1" dirty="0" err="1">
                  <a:solidFill>
                    <a:srgbClr val="FFFF00"/>
                  </a:solidFill>
                  <a:effectLst>
                    <a:outerShdw blurRad="38100" dist="38100" dir="2700000" algn="tl">
                      <a:srgbClr val="000000"/>
                    </a:outerShdw>
                  </a:effectLst>
                  <a:sym typeface="Symbol" pitchFamily="18" charset="2"/>
                </a:rPr>
                <a:t>S</a:t>
              </a:r>
              <a:r>
                <a:rPr lang="es-ES" sz="1400" b="1" dirty="0" err="1">
                  <a:solidFill>
                    <a:srgbClr val="FFFF00"/>
                  </a:solidFill>
                  <a:effectLst>
                    <a:outerShdw blurRad="38100" dist="38100" dir="2700000" algn="tl">
                      <a:srgbClr val="000000"/>
                    </a:outerShdw>
                  </a:effectLst>
                  <a:cs typeface="Arial" charset="0"/>
                  <a:sym typeface="Symbol" pitchFamily="18" charset="2"/>
                </a:rPr>
                <a:t>°</a:t>
              </a:r>
              <a:r>
                <a:rPr lang="es-ES" sz="1400" b="1" dirty="0">
                  <a:solidFill>
                    <a:srgbClr val="FFFF00"/>
                  </a:solidFill>
                  <a:effectLst>
                    <a:outerShdw blurRad="38100" dist="38100" dir="2700000" algn="tl">
                      <a:srgbClr val="000000"/>
                    </a:outerShdw>
                  </a:effectLst>
                  <a:cs typeface="Arial" charset="0"/>
                  <a:sym typeface="Symbol" pitchFamily="18" charset="2"/>
                </a:rPr>
                <a:t> &lt; 0</a:t>
              </a:r>
            </a:p>
            <a:p>
              <a:pPr algn="ctr">
                <a:defRPr/>
              </a:pPr>
              <a:r>
                <a:rPr lang="es-ES" sz="1400" b="1" dirty="0">
                  <a:solidFill>
                    <a:srgbClr val="FFFF00"/>
                  </a:solidFill>
                  <a:effectLst>
                    <a:outerShdw blurRad="38100" dist="38100" dir="2700000" algn="tl">
                      <a:srgbClr val="000000"/>
                    </a:outerShdw>
                  </a:effectLst>
                </a:rPr>
                <a:t/>
              </a:r>
              <a:br>
                <a:rPr lang="es-ES" sz="1400" b="1" dirty="0">
                  <a:solidFill>
                    <a:srgbClr val="FFFF00"/>
                  </a:solidFill>
                  <a:effectLst>
                    <a:outerShdw blurRad="38100" dist="38100" dir="2700000" algn="tl">
                      <a:srgbClr val="000000"/>
                    </a:outerShdw>
                  </a:effectLst>
                </a:rPr>
              </a:br>
              <a:r>
                <a:rPr lang="es-ES" sz="1200" dirty="0">
                  <a:solidFill>
                    <a:srgbClr val="FFFF00"/>
                  </a:solidFill>
                  <a:effectLst>
                    <a:outerShdw blurRad="38100" dist="38100" dir="2700000" algn="tl">
                      <a:srgbClr val="000000"/>
                    </a:outerShdw>
                  </a:effectLst>
                </a:rPr>
                <a:t>Espontánea a </a:t>
              </a:r>
            </a:p>
            <a:p>
              <a:pPr algn="ctr">
                <a:defRPr/>
              </a:pPr>
              <a:r>
                <a:rPr lang="es-ES" sz="1200" dirty="0">
                  <a:solidFill>
                    <a:srgbClr val="FFFF00"/>
                  </a:solidFill>
                  <a:effectLst>
                    <a:outerShdw blurRad="38100" dist="38100" dir="2700000" algn="tl">
                      <a:srgbClr val="000000"/>
                    </a:outerShdw>
                  </a:effectLst>
                </a:rPr>
                <a:t>baja temperatura</a:t>
              </a:r>
            </a:p>
          </p:txBody>
        </p:sp>
        <p:sp>
          <p:nvSpPr>
            <p:cNvPr id="36882" name="Rectangle 15"/>
            <p:cNvSpPr>
              <a:spLocks noChangeArrowheads="1"/>
            </p:cNvSpPr>
            <p:nvPr/>
          </p:nvSpPr>
          <p:spPr bwMode="auto">
            <a:xfrm>
              <a:off x="2395" y="2063"/>
              <a:ext cx="1046" cy="940"/>
            </a:xfrm>
            <a:prstGeom prst="rect">
              <a:avLst/>
            </a:prstGeom>
            <a:solidFill>
              <a:srgbClr val="FFFF99"/>
            </a:solidFill>
            <a:ln w="9525">
              <a:solidFill>
                <a:srgbClr val="000000"/>
              </a:solidFill>
              <a:miter lim="800000"/>
              <a:headEnd/>
              <a:tailEnd/>
            </a:ln>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6883" name="Text Box 16"/>
            <p:cNvSpPr txBox="1">
              <a:spLocks noChangeArrowheads="1"/>
            </p:cNvSpPr>
            <p:nvPr/>
          </p:nvSpPr>
          <p:spPr bwMode="auto">
            <a:xfrm>
              <a:off x="2544" y="2176"/>
              <a:ext cx="748" cy="69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400" b="1" dirty="0">
                  <a:solidFill>
                    <a:srgbClr val="0070C0"/>
                  </a:solidFill>
                  <a:latin typeface="Comic Sans MS" pitchFamily="66" charset="0"/>
                  <a:sym typeface="Symbol" pitchFamily="18" charset="2"/>
                </a:rPr>
                <a:t></a:t>
              </a:r>
              <a:r>
                <a:rPr lang="es-ES" altLang="es-MX" sz="1400" b="1" dirty="0" err="1">
                  <a:solidFill>
                    <a:srgbClr val="0070C0"/>
                  </a:solidFill>
                  <a:latin typeface="Comic Sans MS" pitchFamily="66" charset="0"/>
                  <a:sym typeface="Symbol" pitchFamily="18" charset="2"/>
                </a:rPr>
                <a:t>H</a:t>
              </a:r>
              <a:r>
                <a:rPr lang="es-ES" altLang="es-MX" sz="1400" b="1" dirty="0" err="1">
                  <a:solidFill>
                    <a:srgbClr val="0070C0"/>
                  </a:solidFill>
                  <a:latin typeface="Comic Sans MS" pitchFamily="66" charset="0"/>
                  <a:cs typeface="Arial" charset="0"/>
                  <a:sym typeface="Symbol" pitchFamily="18" charset="2"/>
                </a:rPr>
                <a:t>°</a:t>
              </a:r>
              <a:r>
                <a:rPr lang="es-ES" altLang="es-MX" sz="1400" b="1" dirty="0">
                  <a:solidFill>
                    <a:srgbClr val="0070C0"/>
                  </a:solidFill>
                  <a:latin typeface="Comic Sans MS" pitchFamily="66" charset="0"/>
                  <a:cs typeface="Arial" charset="0"/>
                  <a:sym typeface="Symbol" pitchFamily="18" charset="2"/>
                </a:rPr>
                <a:t> &gt; 0</a:t>
              </a:r>
            </a:p>
            <a:p>
              <a:pPr algn="ctr" eaLnBrk="1" hangingPunct="1">
                <a:spcBef>
                  <a:spcPct val="0"/>
                </a:spcBef>
                <a:buClrTx/>
                <a:buSzTx/>
                <a:buFontTx/>
                <a:buNone/>
              </a:pPr>
              <a:r>
                <a:rPr lang="es-ES" altLang="es-MX" sz="1400" b="1" dirty="0">
                  <a:solidFill>
                    <a:srgbClr val="0070C0"/>
                  </a:solidFill>
                  <a:latin typeface="Comic Sans MS" pitchFamily="66" charset="0"/>
                  <a:sym typeface="Symbol" pitchFamily="18" charset="2"/>
                </a:rPr>
                <a:t></a:t>
              </a:r>
              <a:r>
                <a:rPr lang="es-ES" altLang="es-MX" sz="1400" b="1" dirty="0" err="1">
                  <a:solidFill>
                    <a:srgbClr val="0070C0"/>
                  </a:solidFill>
                  <a:latin typeface="Comic Sans MS" pitchFamily="66" charset="0"/>
                  <a:sym typeface="Symbol" pitchFamily="18" charset="2"/>
                </a:rPr>
                <a:t>S</a:t>
              </a:r>
              <a:r>
                <a:rPr lang="es-ES" altLang="es-MX" sz="1400" b="1" dirty="0" err="1">
                  <a:solidFill>
                    <a:srgbClr val="0070C0"/>
                  </a:solidFill>
                  <a:latin typeface="Comic Sans MS" pitchFamily="66" charset="0"/>
                  <a:cs typeface="Arial" charset="0"/>
                  <a:sym typeface="Symbol" pitchFamily="18" charset="2"/>
                </a:rPr>
                <a:t>°</a:t>
              </a:r>
              <a:r>
                <a:rPr lang="es-ES" altLang="es-MX" sz="1400" b="1" dirty="0">
                  <a:solidFill>
                    <a:srgbClr val="0070C0"/>
                  </a:solidFill>
                  <a:latin typeface="Comic Sans MS" pitchFamily="66" charset="0"/>
                  <a:cs typeface="Arial" charset="0"/>
                  <a:sym typeface="Symbol" pitchFamily="18" charset="2"/>
                </a:rPr>
                <a:t> &lt; 0</a:t>
              </a:r>
            </a:p>
            <a:p>
              <a:pPr algn="ctr" eaLnBrk="1" hangingPunct="1">
                <a:spcBef>
                  <a:spcPct val="0"/>
                </a:spcBef>
                <a:buClrTx/>
                <a:buSzTx/>
                <a:buFontTx/>
                <a:buNone/>
              </a:pPr>
              <a:endParaRPr lang="es-ES" altLang="es-MX" sz="1400" b="1" dirty="0">
                <a:solidFill>
                  <a:srgbClr val="0070C0"/>
                </a:solidFill>
                <a:latin typeface="Comic Sans MS" pitchFamily="66" charset="0"/>
              </a:endParaRPr>
            </a:p>
            <a:p>
              <a:pPr algn="ctr" eaLnBrk="1" hangingPunct="1">
                <a:spcBef>
                  <a:spcPct val="0"/>
                </a:spcBef>
                <a:buClrTx/>
                <a:buSzTx/>
                <a:buFontTx/>
                <a:buNone/>
              </a:pPr>
              <a:r>
                <a:rPr lang="es-ES" altLang="es-MX" sz="1200" dirty="0">
                  <a:solidFill>
                    <a:srgbClr val="0070C0"/>
                  </a:solidFill>
                  <a:latin typeface="Comic Sans MS" pitchFamily="66" charset="0"/>
                </a:rPr>
                <a:t>Nunca </a:t>
              </a:r>
              <a:br>
                <a:rPr lang="es-ES" altLang="es-MX" sz="1200" dirty="0">
                  <a:solidFill>
                    <a:srgbClr val="0070C0"/>
                  </a:solidFill>
                  <a:latin typeface="Comic Sans MS" pitchFamily="66" charset="0"/>
                </a:rPr>
              </a:br>
              <a:r>
                <a:rPr lang="es-ES" altLang="es-MX" sz="1200" dirty="0">
                  <a:solidFill>
                    <a:srgbClr val="0070C0"/>
                  </a:solidFill>
                  <a:latin typeface="Comic Sans MS" pitchFamily="66" charset="0"/>
                </a:rPr>
                <a:t>es espontánea</a:t>
              </a:r>
            </a:p>
          </p:txBody>
        </p:sp>
        <p:sp>
          <p:nvSpPr>
            <p:cNvPr id="262161" name="Rectangle 17"/>
            <p:cNvSpPr>
              <a:spLocks noChangeArrowheads="1"/>
            </p:cNvSpPr>
            <p:nvPr/>
          </p:nvSpPr>
          <p:spPr bwMode="auto">
            <a:xfrm>
              <a:off x="3515" y="1797"/>
              <a:ext cx="316" cy="192"/>
            </a:xfrm>
            <a:prstGeom prst="rect">
              <a:avLst/>
            </a:prstGeom>
            <a:noFill/>
            <a:ln w="9525">
              <a:noFill/>
              <a:miter lim="800000"/>
              <a:headEnd/>
              <a:tailEnd/>
            </a:ln>
            <a:effectLst/>
          </p:spPr>
          <p:txBody>
            <a:bodyPr>
              <a:spAutoFit/>
            </a:bodyPr>
            <a:lstStyle/>
            <a:p>
              <a:pPr>
                <a:defRPr/>
              </a:pPr>
              <a:r>
                <a:rPr lang="es-ES" sz="1400" b="1">
                  <a:solidFill>
                    <a:srgbClr val="0066FF"/>
                  </a:solidFill>
                  <a:effectLst>
                    <a:outerShdw blurRad="38100" dist="38100" dir="2700000" algn="tl">
                      <a:srgbClr val="000000"/>
                    </a:outerShdw>
                  </a:effectLst>
                  <a:sym typeface="Symbol" pitchFamily="18" charset="2"/>
                </a:rPr>
                <a:t>H</a:t>
              </a:r>
              <a:r>
                <a:rPr lang="es-ES" sz="1400" b="1">
                  <a:solidFill>
                    <a:srgbClr val="0066FF"/>
                  </a:solidFill>
                  <a:effectLst>
                    <a:outerShdw blurRad="38100" dist="38100" dir="2700000" algn="tl">
                      <a:srgbClr val="000000"/>
                    </a:outerShdw>
                  </a:effectLst>
                  <a:cs typeface="Arial" charset="0"/>
                  <a:sym typeface="Symbol" pitchFamily="18" charset="2"/>
                </a:rPr>
                <a:t>°</a:t>
              </a:r>
            </a:p>
          </p:txBody>
        </p:sp>
        <p:sp>
          <p:nvSpPr>
            <p:cNvPr id="262162" name="Rectangle 18"/>
            <p:cNvSpPr>
              <a:spLocks noChangeArrowheads="1"/>
            </p:cNvSpPr>
            <p:nvPr/>
          </p:nvSpPr>
          <p:spPr bwMode="auto">
            <a:xfrm>
              <a:off x="2461" y="946"/>
              <a:ext cx="307" cy="194"/>
            </a:xfrm>
            <a:prstGeom prst="rect">
              <a:avLst/>
            </a:prstGeom>
            <a:noFill/>
            <a:ln w="9525">
              <a:noFill/>
              <a:miter lim="800000"/>
              <a:headEnd/>
              <a:tailEnd/>
            </a:ln>
            <a:effectLst/>
          </p:spPr>
          <p:txBody>
            <a:bodyPr>
              <a:spAutoFit/>
            </a:bodyPr>
            <a:lstStyle/>
            <a:p>
              <a:pPr>
                <a:defRPr/>
              </a:pPr>
              <a:r>
                <a:rPr lang="es-ES" sz="1400" b="1">
                  <a:solidFill>
                    <a:srgbClr val="FF3399"/>
                  </a:solidFill>
                  <a:effectLst>
                    <a:outerShdw blurRad="38100" dist="38100" dir="2700000" algn="tl">
                      <a:srgbClr val="000000"/>
                    </a:outerShdw>
                  </a:effectLst>
                  <a:sym typeface="Symbol" pitchFamily="18" charset="2"/>
                </a:rPr>
                <a:t>S</a:t>
              </a:r>
              <a:r>
                <a:rPr lang="es-ES" sz="1400" b="1">
                  <a:solidFill>
                    <a:srgbClr val="FF3399"/>
                  </a:solidFill>
                  <a:effectLst>
                    <a:outerShdw blurRad="38100" dist="38100" dir="2700000" algn="tl">
                      <a:srgbClr val="000000"/>
                    </a:outerShdw>
                  </a:effectLst>
                  <a:cs typeface="Arial" charset="0"/>
                  <a:sym typeface="Symbol" pitchFamily="18" charset="2"/>
                </a:rPr>
                <a:t>°</a:t>
              </a:r>
            </a:p>
          </p:txBody>
        </p:sp>
        <p:grpSp>
          <p:nvGrpSpPr>
            <p:cNvPr id="36886" name="Group 19"/>
            <p:cNvGrpSpPr>
              <a:grpSpLocks/>
            </p:cNvGrpSpPr>
            <p:nvPr/>
          </p:nvGrpSpPr>
          <p:grpSpPr bwMode="auto">
            <a:xfrm>
              <a:off x="1247" y="916"/>
              <a:ext cx="2586" cy="2379"/>
              <a:chOff x="816" y="96"/>
              <a:chExt cx="4704" cy="4330"/>
            </a:xfrm>
          </p:grpSpPr>
          <p:sp>
            <p:nvSpPr>
              <p:cNvPr id="36887" name="Line 20"/>
              <p:cNvSpPr>
                <a:spLocks noChangeShapeType="1"/>
              </p:cNvSpPr>
              <p:nvPr/>
            </p:nvSpPr>
            <p:spPr bwMode="auto">
              <a:xfrm>
                <a:off x="816" y="2160"/>
                <a:ext cx="4704" cy="0"/>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wrap="none"/>
              <a:lstStyle/>
              <a:p>
                <a:endParaRPr lang="es-MX"/>
              </a:p>
            </p:txBody>
          </p:sp>
          <p:sp>
            <p:nvSpPr>
              <p:cNvPr id="36888" name="Line 21"/>
              <p:cNvSpPr>
                <a:spLocks noChangeShapeType="1"/>
              </p:cNvSpPr>
              <p:nvPr/>
            </p:nvSpPr>
            <p:spPr bwMode="auto">
              <a:xfrm flipV="1">
                <a:off x="2880" y="96"/>
                <a:ext cx="0" cy="3936"/>
              </a:xfrm>
              <a:prstGeom prst="line">
                <a:avLst/>
              </a:prstGeom>
              <a:noFill/>
              <a:ln w="57150">
                <a:solidFill>
                  <a:srgbClr val="FF3399"/>
                </a:solidFill>
                <a:round/>
                <a:headEnd/>
                <a:tailEnd type="triangle" w="med" len="med"/>
              </a:ln>
              <a:extLst>
                <a:ext uri="{909E8E84-426E-40DD-AFC4-6F175D3DCCD1}">
                  <a14:hiddenFill xmlns:a14="http://schemas.microsoft.com/office/drawing/2010/main">
                    <a:noFill/>
                  </a14:hiddenFill>
                </a:ext>
              </a:extLst>
            </p:spPr>
            <p:txBody>
              <a:bodyPr wrap="none"/>
              <a:lstStyle/>
              <a:p>
                <a:endParaRPr lang="es-MX"/>
              </a:p>
            </p:txBody>
          </p:sp>
          <p:sp>
            <p:nvSpPr>
              <p:cNvPr id="262166" name="Text Box 22"/>
              <p:cNvSpPr txBox="1">
                <a:spLocks noChangeArrowheads="1"/>
              </p:cNvSpPr>
              <p:nvPr/>
            </p:nvSpPr>
            <p:spPr bwMode="auto">
              <a:xfrm>
                <a:off x="1287" y="4073"/>
                <a:ext cx="1143" cy="353"/>
              </a:xfrm>
              <a:prstGeom prst="rect">
                <a:avLst/>
              </a:prstGeom>
              <a:noFill/>
              <a:ln w="9525">
                <a:noFill/>
                <a:miter lim="800000"/>
                <a:headEnd/>
                <a:tailEnd/>
              </a:ln>
              <a:effectLst/>
            </p:spPr>
            <p:txBody>
              <a:bodyPr wrap="none">
                <a:spAutoFit/>
              </a:bodyPr>
              <a:lstStyle/>
              <a:p>
                <a:pPr>
                  <a:defRPr/>
                </a:pPr>
                <a:r>
                  <a:rPr lang="es-ES" sz="1400">
                    <a:solidFill>
                      <a:srgbClr val="FF0000"/>
                    </a:solidFill>
                  </a:rPr>
                  <a:t>Exotérmica</a:t>
                </a:r>
              </a:p>
            </p:txBody>
          </p:sp>
          <p:sp>
            <p:nvSpPr>
              <p:cNvPr id="262167" name="Text Box 23"/>
              <p:cNvSpPr txBox="1">
                <a:spLocks noChangeArrowheads="1"/>
              </p:cNvSpPr>
              <p:nvPr/>
            </p:nvSpPr>
            <p:spPr bwMode="auto">
              <a:xfrm>
                <a:off x="3159" y="4073"/>
                <a:ext cx="1275" cy="353"/>
              </a:xfrm>
              <a:prstGeom prst="rect">
                <a:avLst/>
              </a:prstGeom>
              <a:noFill/>
              <a:ln w="9525">
                <a:noFill/>
                <a:miter lim="800000"/>
                <a:headEnd/>
                <a:tailEnd/>
              </a:ln>
              <a:effectLst/>
            </p:spPr>
            <p:txBody>
              <a:bodyPr wrap="none">
                <a:spAutoFit/>
              </a:bodyPr>
              <a:lstStyle/>
              <a:p>
                <a:pPr>
                  <a:defRPr/>
                </a:pPr>
                <a:r>
                  <a:rPr lang="es-ES" sz="1400" dirty="0">
                    <a:solidFill>
                      <a:srgbClr val="0066FF"/>
                    </a:solidFill>
                  </a:rPr>
                  <a:t>Endotérmica</a:t>
                </a:r>
              </a:p>
            </p:txBody>
          </p:sp>
        </p:grpSp>
      </p:grpSp>
      <p:sp>
        <p:nvSpPr>
          <p:cNvPr id="262171" name="Rectangle 27"/>
          <p:cNvSpPr>
            <a:spLocks noChangeArrowheads="1"/>
          </p:cNvSpPr>
          <p:nvPr/>
        </p:nvSpPr>
        <p:spPr bwMode="auto">
          <a:xfrm>
            <a:off x="2015332" y="1940186"/>
            <a:ext cx="4804520" cy="415498"/>
          </a:xfrm>
          <a:prstGeom prst="rect">
            <a:avLst/>
          </a:prstGeom>
          <a:noFill/>
          <a:ln w="38100">
            <a:noFill/>
            <a:miter lim="800000"/>
            <a:headEnd/>
            <a:tailEnd/>
          </a:ln>
          <a:effectLst/>
        </p:spPr>
        <p:txBody>
          <a:bodyPr wrap="none">
            <a:spAutoFit/>
          </a:bodyPr>
          <a:lstStyle/>
          <a:p>
            <a:pPr>
              <a:lnSpc>
                <a:spcPct val="105000"/>
              </a:lnSpc>
              <a:spcBef>
                <a:spcPct val="15000"/>
              </a:spcBef>
              <a:spcAft>
                <a:spcPct val="10000"/>
              </a:spcAft>
              <a:buClr>
                <a:schemeClr val="hlink"/>
              </a:buClr>
              <a:buSzPct val="75000"/>
              <a:buFont typeface="Wingdings" pitchFamily="2" charset="2"/>
              <a:buChar char="n"/>
              <a:defRPr/>
            </a:pPr>
            <a:r>
              <a:rPr lang="en-US" sz="2000" dirty="0" err="1">
                <a:latin typeface="Symbol" pitchFamily="18" charset="2"/>
              </a:rPr>
              <a:t>D</a:t>
            </a:r>
            <a:r>
              <a:rPr lang="en-US" sz="2000" baseline="-25000" dirty="0" err="1"/>
              <a:t>r</a:t>
            </a:r>
            <a:r>
              <a:rPr lang="en-US" sz="2000" dirty="0" err="1"/>
              <a:t>H</a:t>
            </a:r>
            <a:r>
              <a:rPr lang="en-US" sz="2000" baseline="30000" dirty="0" err="1"/>
              <a:t>o</a:t>
            </a:r>
            <a:r>
              <a:rPr lang="en-US" sz="2000" dirty="0"/>
              <a:t> =  +467.9 kJ	 </a:t>
            </a:r>
            <a:r>
              <a:rPr lang="en-US" sz="2000" dirty="0" err="1">
                <a:latin typeface="Symbol" pitchFamily="18" charset="2"/>
              </a:rPr>
              <a:t>D</a:t>
            </a:r>
            <a:r>
              <a:rPr lang="en-US" sz="2000" baseline="-25000" dirty="0" err="1"/>
              <a:t>r</a:t>
            </a:r>
            <a:r>
              <a:rPr lang="en-US" sz="2000" dirty="0" err="1"/>
              <a:t>S</a:t>
            </a:r>
            <a:r>
              <a:rPr lang="en-US" sz="2000" baseline="30000" dirty="0" err="1"/>
              <a:t>o</a:t>
            </a:r>
            <a:r>
              <a:rPr lang="en-US" sz="2000" dirty="0"/>
              <a:t> = +560.3 JK</a:t>
            </a:r>
            <a:r>
              <a:rPr lang="en-US" sz="2000" baseline="30000" dirty="0"/>
              <a:t>-1</a:t>
            </a:r>
          </a:p>
        </p:txBody>
      </p:sp>
      <p:sp>
        <p:nvSpPr>
          <p:cNvPr id="262172" name="Rectangle 28"/>
          <p:cNvSpPr>
            <a:spLocks noChangeArrowheads="1"/>
          </p:cNvSpPr>
          <p:nvPr/>
        </p:nvSpPr>
        <p:spPr bwMode="auto">
          <a:xfrm>
            <a:off x="6633065" y="2853954"/>
            <a:ext cx="3528069" cy="1643527"/>
          </a:xfrm>
          <a:prstGeom prst="rect">
            <a:avLst/>
          </a:prstGeom>
          <a:noFill/>
          <a:ln w="38100">
            <a:noFill/>
            <a:miter lim="800000"/>
            <a:headEnd/>
            <a:tailEnd/>
          </a:ln>
          <a:effectLst/>
        </p:spPr>
        <p:txBody>
          <a:bodyPr wrap="square">
            <a:spAutoFit/>
          </a:bodyPr>
          <a:lstStyle/>
          <a:p>
            <a:pPr algn="just">
              <a:lnSpc>
                <a:spcPct val="105000"/>
              </a:lnSpc>
              <a:spcBef>
                <a:spcPct val="15000"/>
              </a:spcBef>
              <a:spcAft>
                <a:spcPct val="10000"/>
              </a:spcAft>
              <a:buClr>
                <a:schemeClr val="hlink"/>
              </a:buClr>
              <a:buSzPct val="75000"/>
              <a:buFont typeface="Wingdings" pitchFamily="2" charset="2"/>
              <a:buNone/>
              <a:defRPr/>
            </a:pPr>
            <a:r>
              <a:rPr lang="es-ES" sz="2400" dirty="0"/>
              <a:t> Debido a que </a:t>
            </a:r>
            <a:r>
              <a:rPr lang="es-ES" sz="2400" dirty="0" err="1">
                <a:solidFill>
                  <a:srgbClr val="0066FF"/>
                </a:solidFill>
                <a:latin typeface="Symbol" pitchFamily="18" charset="2"/>
              </a:rPr>
              <a:t>D</a:t>
            </a:r>
            <a:r>
              <a:rPr lang="es-ES" sz="2400" baseline="-25000" dirty="0" err="1">
                <a:solidFill>
                  <a:srgbClr val="0066FF"/>
                </a:solidFill>
              </a:rPr>
              <a:t>r</a:t>
            </a:r>
            <a:r>
              <a:rPr lang="es-ES" sz="2400" dirty="0" err="1">
                <a:solidFill>
                  <a:srgbClr val="0066FF"/>
                </a:solidFill>
              </a:rPr>
              <a:t>H</a:t>
            </a:r>
            <a:r>
              <a:rPr lang="es-ES" sz="2400" baseline="30000" dirty="0" err="1">
                <a:solidFill>
                  <a:srgbClr val="0066FF"/>
                </a:solidFill>
              </a:rPr>
              <a:t>o</a:t>
            </a:r>
            <a:r>
              <a:rPr lang="es-ES" sz="2400" baseline="30000" dirty="0">
                <a:solidFill>
                  <a:srgbClr val="0066FF"/>
                </a:solidFill>
              </a:rPr>
              <a:t> </a:t>
            </a:r>
            <a:r>
              <a:rPr lang="es-ES" sz="2400" dirty="0">
                <a:solidFill>
                  <a:srgbClr val="0066FF"/>
                </a:solidFill>
              </a:rPr>
              <a:t>&gt; 0 </a:t>
            </a:r>
            <a:r>
              <a:rPr lang="es-ES" sz="2400" dirty="0"/>
              <a:t>y</a:t>
            </a:r>
            <a:r>
              <a:rPr lang="es-ES" sz="2400" dirty="0">
                <a:solidFill>
                  <a:srgbClr val="0066FF"/>
                </a:solidFill>
              </a:rPr>
              <a:t> </a:t>
            </a:r>
            <a:r>
              <a:rPr lang="es-ES" sz="2400" dirty="0" err="1">
                <a:solidFill>
                  <a:srgbClr val="FF3399"/>
                </a:solidFill>
                <a:latin typeface="Symbol" pitchFamily="18" charset="2"/>
              </a:rPr>
              <a:t>D</a:t>
            </a:r>
            <a:r>
              <a:rPr lang="es-ES" sz="2400" baseline="-25000" dirty="0" err="1">
                <a:solidFill>
                  <a:srgbClr val="FF3399"/>
                </a:solidFill>
              </a:rPr>
              <a:t>r</a:t>
            </a:r>
            <a:r>
              <a:rPr lang="es-ES" sz="2400" dirty="0" err="1">
                <a:solidFill>
                  <a:srgbClr val="FF3399"/>
                </a:solidFill>
              </a:rPr>
              <a:t>S</a:t>
            </a:r>
            <a:r>
              <a:rPr lang="es-ES" sz="2400" baseline="30000" dirty="0" err="1">
                <a:solidFill>
                  <a:srgbClr val="FF3399"/>
                </a:solidFill>
              </a:rPr>
              <a:t>o</a:t>
            </a:r>
            <a:r>
              <a:rPr lang="es-ES" sz="2400" baseline="30000" dirty="0">
                <a:solidFill>
                  <a:srgbClr val="FF3399"/>
                </a:solidFill>
              </a:rPr>
              <a:t> </a:t>
            </a:r>
            <a:r>
              <a:rPr lang="es-ES" sz="2400" dirty="0">
                <a:solidFill>
                  <a:srgbClr val="FF3399"/>
                </a:solidFill>
              </a:rPr>
              <a:t>&gt; 0, </a:t>
            </a:r>
            <a:r>
              <a:rPr lang="es-ES" sz="2400" dirty="0">
                <a:solidFill>
                  <a:srgbClr val="FFFF99"/>
                </a:solidFill>
              </a:rPr>
              <a:t>l</a:t>
            </a:r>
            <a:r>
              <a:rPr lang="es-ES" sz="2400" dirty="0"/>
              <a:t>a reacción será espontánea sólo a </a:t>
            </a:r>
            <a:r>
              <a:rPr lang="es-ES" sz="2400" dirty="0">
                <a:solidFill>
                  <a:srgbClr val="FF0000"/>
                </a:solidFill>
              </a:rPr>
              <a:t>alta temperatura.</a:t>
            </a:r>
          </a:p>
        </p:txBody>
      </p:sp>
      <p:sp>
        <p:nvSpPr>
          <p:cNvPr id="262176" name="AutoShape 32"/>
          <p:cNvSpPr>
            <a:spLocks noChangeArrowheads="1"/>
          </p:cNvSpPr>
          <p:nvPr/>
        </p:nvSpPr>
        <p:spPr bwMode="auto">
          <a:xfrm>
            <a:off x="4759814" y="2780928"/>
            <a:ext cx="5473700" cy="1873250"/>
          </a:xfrm>
          <a:prstGeom prst="leftArrowCallout">
            <a:avLst>
              <a:gd name="adj1" fmla="val 8648"/>
              <a:gd name="adj2" fmla="val 16866"/>
              <a:gd name="adj3" fmla="val 30424"/>
              <a:gd name="adj4" fmla="val 6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262178" name="Text Box 34"/>
          <p:cNvSpPr txBox="1">
            <a:spLocks noChangeArrowheads="1"/>
          </p:cNvSpPr>
          <p:nvPr/>
        </p:nvSpPr>
        <p:spPr bwMode="auto">
          <a:xfrm>
            <a:off x="6237110" y="5115348"/>
            <a:ext cx="44275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4000" b="1" dirty="0">
                <a:latin typeface="Symbol" pitchFamily="18" charset="2"/>
              </a:rPr>
              <a:t>D</a:t>
            </a:r>
            <a:r>
              <a:rPr lang="es-ES" altLang="es-MX" sz="4000" b="1" dirty="0">
                <a:latin typeface="Comic Sans MS" pitchFamily="66" charset="0"/>
              </a:rPr>
              <a:t>G = </a:t>
            </a:r>
            <a:r>
              <a:rPr lang="es-ES" altLang="es-MX" sz="4000" b="1" dirty="0">
                <a:solidFill>
                  <a:srgbClr val="0066FF"/>
                </a:solidFill>
                <a:latin typeface="Symbol" pitchFamily="18" charset="2"/>
              </a:rPr>
              <a:t>D</a:t>
            </a:r>
            <a:r>
              <a:rPr lang="es-ES" altLang="es-MX" sz="4000" b="1" dirty="0">
                <a:solidFill>
                  <a:srgbClr val="0066FF"/>
                </a:solidFill>
                <a:latin typeface="Comic Sans MS" pitchFamily="66" charset="0"/>
              </a:rPr>
              <a:t>H</a:t>
            </a:r>
            <a:r>
              <a:rPr lang="es-ES" altLang="es-MX" sz="4000" b="1" dirty="0">
                <a:latin typeface="Comic Sans MS" pitchFamily="66" charset="0"/>
              </a:rPr>
              <a:t> - </a:t>
            </a:r>
            <a:r>
              <a:rPr lang="es-ES" altLang="es-MX" sz="4000" b="1" dirty="0">
                <a:solidFill>
                  <a:srgbClr val="00CC00"/>
                </a:solidFill>
                <a:latin typeface="Comic Sans MS" pitchFamily="66" charset="0"/>
              </a:rPr>
              <a:t>T</a:t>
            </a:r>
            <a:r>
              <a:rPr lang="es-ES" altLang="es-MX" sz="4000" b="1" dirty="0">
                <a:solidFill>
                  <a:srgbClr val="FF3399"/>
                </a:solidFill>
                <a:latin typeface="Symbol" pitchFamily="18" charset="2"/>
              </a:rPr>
              <a:t>D</a:t>
            </a:r>
            <a:r>
              <a:rPr lang="es-ES" altLang="es-MX" sz="4000" b="1" dirty="0">
                <a:solidFill>
                  <a:srgbClr val="FF3399"/>
                </a:solidFill>
                <a:latin typeface="Comic Sans MS" pitchFamily="66" charset="0"/>
              </a:rPr>
              <a:t>S</a:t>
            </a:r>
          </a:p>
        </p:txBody>
      </p:sp>
      <p:sp>
        <p:nvSpPr>
          <p:cNvPr id="262179" name="Text Box 35"/>
          <p:cNvSpPr txBox="1">
            <a:spLocks noChangeArrowheads="1"/>
          </p:cNvSpPr>
          <p:nvPr/>
        </p:nvSpPr>
        <p:spPr bwMode="auto">
          <a:xfrm>
            <a:off x="8789406" y="666517"/>
            <a:ext cx="20367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b="1" dirty="0">
                <a:latin typeface="Comic Sans MS" pitchFamily="66" charset="0"/>
              </a:rPr>
              <a:t>¿</a:t>
            </a:r>
            <a:r>
              <a:rPr lang="es-ES" altLang="es-MX" b="1" dirty="0">
                <a:latin typeface="Symbol" pitchFamily="18" charset="2"/>
              </a:rPr>
              <a:t>D</a:t>
            </a:r>
            <a:r>
              <a:rPr lang="es-ES" altLang="es-MX" b="1" dirty="0">
                <a:latin typeface="Comic Sans MS" pitchFamily="66" charset="0"/>
              </a:rPr>
              <a:t>G &lt;O?</a:t>
            </a:r>
          </a:p>
        </p:txBody>
      </p:sp>
    </p:spTree>
    <p:extLst>
      <p:ext uri="{BB962C8B-B14F-4D97-AF65-F5344CB8AC3E}">
        <p14:creationId xmlns:p14="http://schemas.microsoft.com/office/powerpoint/2010/main" val="35959847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62146"/>
                                        </p:tgtEl>
                                        <p:attrNameLst>
                                          <p:attrName>style.visibility</p:attrName>
                                        </p:attrNameLst>
                                      </p:cBhvr>
                                      <p:to>
                                        <p:strVal val="visible"/>
                                      </p:to>
                                    </p:set>
                                    <p:animEffect transition="in" filter="slide(fromBottom)">
                                      <p:cBhvr>
                                        <p:cTn id="7" dur="2000"/>
                                        <p:tgtEl>
                                          <p:spTgt spid="262146"/>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62147"/>
                                        </p:tgtEl>
                                        <p:attrNameLst>
                                          <p:attrName>style.visibility</p:attrName>
                                        </p:attrNameLst>
                                      </p:cBhvr>
                                      <p:to>
                                        <p:strVal val="visible"/>
                                      </p:to>
                                    </p:set>
                                    <p:animEffect transition="in" filter="slide(fromBottom)">
                                      <p:cBhvr>
                                        <p:cTn id="10" dur="2000"/>
                                        <p:tgtEl>
                                          <p:spTgt spid="262147"/>
                                        </p:tgtEl>
                                      </p:cBhvr>
                                    </p:animEffect>
                                  </p:childTnLst>
                                </p:cTn>
                              </p:par>
                              <p:par>
                                <p:cTn id="11" presetID="23" presetClass="entr" presetSubtype="16" fill="hold" grpId="0" nodeType="withEffect">
                                  <p:stCondLst>
                                    <p:cond delay="0"/>
                                  </p:stCondLst>
                                  <p:childTnLst>
                                    <p:set>
                                      <p:cBhvr>
                                        <p:cTn id="12" dur="1" fill="hold">
                                          <p:stCondLst>
                                            <p:cond delay="0"/>
                                          </p:stCondLst>
                                        </p:cTn>
                                        <p:tgtEl>
                                          <p:spTgt spid="262179"/>
                                        </p:tgtEl>
                                        <p:attrNameLst>
                                          <p:attrName>style.visibility</p:attrName>
                                        </p:attrNameLst>
                                      </p:cBhvr>
                                      <p:to>
                                        <p:strVal val="visible"/>
                                      </p:to>
                                    </p:set>
                                    <p:anim calcmode="lin" valueType="num">
                                      <p:cBhvr>
                                        <p:cTn id="13" dur="2000" fill="hold"/>
                                        <p:tgtEl>
                                          <p:spTgt spid="262179"/>
                                        </p:tgtEl>
                                        <p:attrNameLst>
                                          <p:attrName>ppt_w</p:attrName>
                                        </p:attrNameLst>
                                      </p:cBhvr>
                                      <p:tavLst>
                                        <p:tav tm="0">
                                          <p:val>
                                            <p:fltVal val="0"/>
                                          </p:val>
                                        </p:tav>
                                        <p:tav tm="100000">
                                          <p:val>
                                            <p:strVal val="#ppt_w"/>
                                          </p:val>
                                        </p:tav>
                                      </p:tavLst>
                                    </p:anim>
                                    <p:anim calcmode="lin" valueType="num">
                                      <p:cBhvr>
                                        <p:cTn id="14" dur="2000" fill="hold"/>
                                        <p:tgtEl>
                                          <p:spTgt spid="262179"/>
                                        </p:tgtEl>
                                        <p:attrNameLst>
                                          <p:attrName>ppt_h</p:attrName>
                                        </p:attrNameLst>
                                      </p:cBhvr>
                                      <p:tavLst>
                                        <p:tav tm="0">
                                          <p:val>
                                            <p:fltVal val="0"/>
                                          </p:val>
                                        </p:tav>
                                        <p:tav tm="100000">
                                          <p:val>
                                            <p:strVal val="#ppt_h"/>
                                          </p:val>
                                        </p:tav>
                                      </p:tavLst>
                                    </p:anim>
                                  </p:childTnLst>
                                </p:cTn>
                              </p:par>
                            </p:childTnLst>
                          </p:cTn>
                        </p:par>
                        <p:par>
                          <p:cTn id="15" fill="hold" nodeType="afterGroup">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262150"/>
                                        </p:tgtEl>
                                        <p:attrNameLst>
                                          <p:attrName>style.visibility</p:attrName>
                                        </p:attrNameLst>
                                      </p:cBhvr>
                                      <p:to>
                                        <p:strVal val="visible"/>
                                      </p:to>
                                    </p:set>
                                    <p:animEffect transition="in" filter="wipe(left)">
                                      <p:cBhvr>
                                        <p:cTn id="18" dur="2000"/>
                                        <p:tgtEl>
                                          <p:spTgt spid="262150"/>
                                        </p:tgtEl>
                                      </p:cBhvr>
                                    </p:animEffect>
                                  </p:childTnLst>
                                </p:cTn>
                              </p:par>
                            </p:childTnLst>
                          </p:cTn>
                        </p:par>
                        <p:par>
                          <p:cTn id="19" fill="hold" nodeType="afterGroup">
                            <p:stCondLst>
                              <p:cond delay="4000"/>
                            </p:stCondLst>
                            <p:childTnLst>
                              <p:par>
                                <p:cTn id="20" presetID="22" presetClass="entr" presetSubtype="8" fill="hold" grpId="0" nodeType="afterEffect">
                                  <p:stCondLst>
                                    <p:cond delay="0"/>
                                  </p:stCondLst>
                                  <p:childTnLst>
                                    <p:set>
                                      <p:cBhvr>
                                        <p:cTn id="21" dur="1" fill="hold">
                                          <p:stCondLst>
                                            <p:cond delay="0"/>
                                          </p:stCondLst>
                                        </p:cTn>
                                        <p:tgtEl>
                                          <p:spTgt spid="262171"/>
                                        </p:tgtEl>
                                        <p:attrNameLst>
                                          <p:attrName>style.visibility</p:attrName>
                                        </p:attrNameLst>
                                      </p:cBhvr>
                                      <p:to>
                                        <p:strVal val="visible"/>
                                      </p:to>
                                    </p:set>
                                    <p:animEffect transition="in" filter="wipe(left)">
                                      <p:cBhvr>
                                        <p:cTn id="22" dur="2000"/>
                                        <p:tgtEl>
                                          <p:spTgt spid="262171"/>
                                        </p:tgtEl>
                                      </p:cBhvr>
                                    </p:animEffect>
                                  </p:childTnLst>
                                </p:cTn>
                              </p:par>
                            </p:childTnLst>
                          </p:cTn>
                        </p:par>
                        <p:par>
                          <p:cTn id="23" fill="hold" nodeType="afterGroup">
                            <p:stCondLst>
                              <p:cond delay="6000"/>
                            </p:stCondLst>
                            <p:childTnLst>
                              <p:par>
                                <p:cTn id="24" presetID="2" presetClass="entr" presetSubtype="2" fill="hold" grpId="0" nodeType="afterEffect">
                                  <p:stCondLst>
                                    <p:cond delay="0"/>
                                  </p:stCondLst>
                                  <p:childTnLst>
                                    <p:set>
                                      <p:cBhvr>
                                        <p:cTn id="25" dur="1" fill="hold">
                                          <p:stCondLst>
                                            <p:cond delay="0"/>
                                          </p:stCondLst>
                                        </p:cTn>
                                        <p:tgtEl>
                                          <p:spTgt spid="262151">
                                            <p:txEl>
                                              <p:pRg st="0" end="0"/>
                                            </p:txEl>
                                          </p:spTgt>
                                        </p:tgtEl>
                                        <p:attrNameLst>
                                          <p:attrName>style.visibility</p:attrName>
                                        </p:attrNameLst>
                                      </p:cBhvr>
                                      <p:to>
                                        <p:strVal val="visible"/>
                                      </p:to>
                                    </p:set>
                                    <p:anim calcmode="lin" valueType="num">
                                      <p:cBhvr additive="base">
                                        <p:cTn id="26" dur="2000" fill="hold"/>
                                        <p:tgtEl>
                                          <p:spTgt spid="262151">
                                            <p:txEl>
                                              <p:pRg st="0" end="0"/>
                                            </p:txEl>
                                          </p:spTgt>
                                        </p:tgtEl>
                                        <p:attrNameLst>
                                          <p:attrName>ppt_x</p:attrName>
                                        </p:attrNameLst>
                                      </p:cBhvr>
                                      <p:tavLst>
                                        <p:tav tm="0">
                                          <p:val>
                                            <p:strVal val="1+#ppt_w/2"/>
                                          </p:val>
                                        </p:tav>
                                        <p:tav tm="100000">
                                          <p:val>
                                            <p:strVal val="#ppt_x"/>
                                          </p:val>
                                        </p:tav>
                                      </p:tavLst>
                                    </p:anim>
                                    <p:anim calcmode="lin" valueType="num">
                                      <p:cBhvr additive="base">
                                        <p:cTn id="27" dur="2000" fill="hold"/>
                                        <p:tgtEl>
                                          <p:spTgt spid="2621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62178"/>
                                        </p:tgtEl>
                                        <p:attrNameLst>
                                          <p:attrName>style.visibility</p:attrName>
                                        </p:attrNameLst>
                                      </p:cBhvr>
                                      <p:to>
                                        <p:strVal val="visible"/>
                                      </p:to>
                                    </p:set>
                                    <p:animEffect transition="in" filter="fade">
                                      <p:cBhvr>
                                        <p:cTn id="35" dur="2000"/>
                                        <p:tgtEl>
                                          <p:spTgt spid="26217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62172"/>
                                        </p:tgtEl>
                                        <p:attrNameLst>
                                          <p:attrName>style.visibility</p:attrName>
                                        </p:attrNameLst>
                                      </p:cBhvr>
                                      <p:to>
                                        <p:strVal val="visible"/>
                                      </p:to>
                                    </p:set>
                                    <p:animEffect transition="in" filter="wipe(left)">
                                      <p:cBhvr>
                                        <p:cTn id="40" dur="2000"/>
                                        <p:tgtEl>
                                          <p:spTgt spid="262172"/>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262176"/>
                                        </p:tgtEl>
                                        <p:attrNameLst>
                                          <p:attrName>style.visibility</p:attrName>
                                        </p:attrNameLst>
                                      </p:cBhvr>
                                      <p:to>
                                        <p:strVal val="visible"/>
                                      </p:to>
                                    </p:set>
                                    <p:animEffect transition="in" filter="wipe(right)">
                                      <p:cBhvr>
                                        <p:cTn id="43" dur="2000"/>
                                        <p:tgtEl>
                                          <p:spTgt spid="262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6" grpId="0"/>
      <p:bldP spid="262147" grpId="0"/>
      <p:bldP spid="262150" grpId="0" autoUpdateAnimBg="0"/>
      <p:bldP spid="262151" grpId="0" build="p" autoUpdateAnimBg="0"/>
      <p:bldP spid="262171" grpId="0"/>
      <p:bldP spid="262172" grpId="0"/>
      <p:bldP spid="262176" grpId="0" animBg="1"/>
      <p:bldP spid="262178" grpId="0"/>
      <p:bldP spid="262179"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5218" name="Rectangle 2"/>
          <p:cNvSpPr>
            <a:spLocks noChangeArrowheads="1"/>
          </p:cNvSpPr>
          <p:nvPr/>
        </p:nvSpPr>
        <p:spPr bwMode="auto">
          <a:xfrm>
            <a:off x="3399991" y="-11933"/>
            <a:ext cx="5066581"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r" eaLnBrk="1" hangingPunct="1">
              <a:spcBef>
                <a:spcPct val="0"/>
              </a:spcBef>
              <a:buClrTx/>
              <a:buSzTx/>
              <a:buFontTx/>
              <a:buNone/>
            </a:pPr>
            <a:r>
              <a:rPr lang="es-ES" altLang="es-MX" sz="1400" b="1" i="1" dirty="0">
                <a:solidFill>
                  <a:schemeClr val="accent1"/>
                </a:solidFill>
              </a:rPr>
              <a:t>Espontaneidad y Equilibrio : Energía Estándar de </a:t>
            </a:r>
            <a:r>
              <a:rPr lang="es-ES" altLang="es-MX" sz="1400" b="1" i="1" dirty="0" err="1">
                <a:solidFill>
                  <a:schemeClr val="accent1"/>
                </a:solidFill>
              </a:rPr>
              <a:t>Gibbs</a:t>
            </a:r>
            <a:endParaRPr lang="es-ES" altLang="es-MX" sz="1400" b="1" i="1" dirty="0">
              <a:solidFill>
                <a:schemeClr val="accent1"/>
              </a:solidFill>
            </a:endParaRPr>
          </a:p>
        </p:txBody>
      </p:sp>
      <p:sp>
        <p:nvSpPr>
          <p:cNvPr id="265219" name="Rectangle 3"/>
          <p:cNvSpPr>
            <a:spLocks noChangeArrowheads="1"/>
          </p:cNvSpPr>
          <p:nvPr/>
        </p:nvSpPr>
        <p:spPr bwMode="auto">
          <a:xfrm>
            <a:off x="2261033" y="505742"/>
            <a:ext cx="7344494" cy="647700"/>
          </a:xfrm>
          <a:prstGeom prst="rect">
            <a:avLst/>
          </a:prstGeom>
          <a:noFill/>
          <a:ln w="9525">
            <a:noFill/>
            <a:miter lim="800000"/>
            <a:headEnd/>
            <a:tailEnd/>
          </a:ln>
          <a:effectLst/>
        </p:spPr>
        <p:txBody>
          <a:bodyPr anchor="ctr"/>
          <a:lstStyle/>
          <a:p>
            <a:pPr>
              <a:defRPr/>
            </a:pPr>
            <a:r>
              <a:rPr lang="es-ES" sz="2200" b="1" dirty="0">
                <a:latin typeface="Arial" charset="0"/>
              </a:rPr>
              <a:t>¿Cuando una reacción es espontánea? Ejemplo 1 (III)</a:t>
            </a:r>
          </a:p>
        </p:txBody>
      </p:sp>
      <p:sp>
        <p:nvSpPr>
          <p:cNvPr id="265220" name="Rectangle 4"/>
          <p:cNvSpPr>
            <a:spLocks noChangeArrowheads="1"/>
          </p:cNvSpPr>
          <p:nvPr/>
        </p:nvSpPr>
        <p:spPr bwMode="auto">
          <a:xfrm>
            <a:off x="2686451" y="1078372"/>
            <a:ext cx="6300787" cy="457200"/>
          </a:xfrm>
          <a:prstGeom prst="rect">
            <a:avLst/>
          </a:prstGeom>
          <a:noFill/>
          <a:ln w="12700" cap="sq">
            <a:noFill/>
            <a:miter lim="800000"/>
            <a:headEnd type="none" w="sm" len="sm"/>
            <a:tailEnd type="none" w="sm" len="sm"/>
          </a:ln>
          <a:effectLst/>
        </p:spPr>
        <p:txBody>
          <a:bodyPr>
            <a:spAutoFit/>
          </a:bodyPr>
          <a:lstStyle/>
          <a:p>
            <a:pPr algn="ctr">
              <a:defRPr/>
            </a:pPr>
            <a:r>
              <a:rPr lang="en-US" sz="2400" b="1" dirty="0">
                <a:solidFill>
                  <a:srgbClr val="FF0000"/>
                </a:solidFill>
              </a:rPr>
              <a:t>2 Fe</a:t>
            </a:r>
            <a:r>
              <a:rPr lang="en-US" sz="2400" b="1" baseline="-25000" dirty="0">
                <a:solidFill>
                  <a:srgbClr val="FF0000"/>
                </a:solidFill>
              </a:rPr>
              <a:t>2</a:t>
            </a:r>
            <a:r>
              <a:rPr lang="en-US" sz="2400" b="1" dirty="0">
                <a:solidFill>
                  <a:srgbClr val="FF0000"/>
                </a:solidFill>
              </a:rPr>
              <a:t>O</a:t>
            </a:r>
            <a:r>
              <a:rPr lang="en-US" sz="2400" b="1" baseline="-25000" dirty="0">
                <a:solidFill>
                  <a:srgbClr val="FF0000"/>
                </a:solidFill>
              </a:rPr>
              <a:t>3</a:t>
            </a:r>
            <a:r>
              <a:rPr lang="en-US" sz="2400" b="1" dirty="0">
                <a:solidFill>
                  <a:srgbClr val="FF0000"/>
                </a:solidFill>
              </a:rPr>
              <a:t>(s)  +  3 C(s) </a:t>
            </a:r>
            <a:r>
              <a:rPr lang="en-US" sz="2400" b="1" dirty="0">
                <a:solidFill>
                  <a:srgbClr val="FF0000"/>
                </a:solidFill>
                <a:sym typeface="Symbol" pitchFamily="18" charset="2"/>
              </a:rPr>
              <a:t></a:t>
            </a:r>
            <a:r>
              <a:rPr lang="en-US" sz="2400" b="1" dirty="0">
                <a:solidFill>
                  <a:srgbClr val="FF0000"/>
                </a:solidFill>
              </a:rPr>
              <a:t>  4 Fe(s)  +  3 CO</a:t>
            </a:r>
            <a:r>
              <a:rPr lang="en-US" sz="2400" b="1" baseline="-25000" dirty="0">
                <a:solidFill>
                  <a:srgbClr val="FF0000"/>
                </a:solidFill>
              </a:rPr>
              <a:t>2</a:t>
            </a:r>
            <a:r>
              <a:rPr lang="en-US" sz="2400" b="1" dirty="0">
                <a:solidFill>
                  <a:srgbClr val="FF0000"/>
                </a:solidFill>
              </a:rPr>
              <a:t>(g)</a:t>
            </a:r>
            <a:endParaRPr lang="it-IT" sz="2400" b="1" dirty="0">
              <a:solidFill>
                <a:srgbClr val="FF0000"/>
              </a:solidFill>
            </a:endParaRPr>
          </a:p>
        </p:txBody>
      </p:sp>
      <p:sp>
        <p:nvSpPr>
          <p:cNvPr id="265221" name="Rectangle 5"/>
          <p:cNvSpPr>
            <a:spLocks noChangeArrowheads="1"/>
          </p:cNvSpPr>
          <p:nvPr/>
        </p:nvSpPr>
        <p:spPr bwMode="auto">
          <a:xfrm>
            <a:off x="6960097" y="1675928"/>
            <a:ext cx="1916439" cy="412750"/>
          </a:xfrm>
          <a:prstGeom prst="rect">
            <a:avLst/>
          </a:prstGeom>
          <a:noFill/>
          <a:ln w="12700" cap="sq">
            <a:noFill/>
            <a:miter lim="800000"/>
            <a:headEnd type="none" w="sm" len="sm"/>
            <a:tailEnd type="none" w="sm" len="sm"/>
          </a:ln>
          <a:effectLst/>
        </p:spPr>
        <p:txBody>
          <a:bodyPr wrap="square">
            <a:spAutoFit/>
          </a:bodyPr>
          <a:lstStyle/>
          <a:p>
            <a:pPr marL="342900" indent="-342900">
              <a:lnSpc>
                <a:spcPct val="105000"/>
              </a:lnSpc>
              <a:spcBef>
                <a:spcPct val="15000"/>
              </a:spcBef>
              <a:spcAft>
                <a:spcPct val="10000"/>
              </a:spcAft>
              <a:buClr>
                <a:schemeClr val="hlink"/>
              </a:buClr>
              <a:buSzPct val="75000"/>
              <a:defRPr/>
            </a:pPr>
            <a:r>
              <a:rPr lang="en-US" sz="2000" dirty="0" err="1">
                <a:solidFill>
                  <a:schemeClr val="tx2"/>
                </a:solidFill>
                <a:latin typeface="Symbol" pitchFamily="18" charset="2"/>
              </a:rPr>
              <a:t>D</a:t>
            </a:r>
            <a:r>
              <a:rPr lang="en-US" sz="2000" baseline="-25000" dirty="0" err="1">
                <a:solidFill>
                  <a:schemeClr val="tx2"/>
                </a:solidFill>
              </a:rPr>
              <a:t>r</a:t>
            </a:r>
            <a:r>
              <a:rPr lang="en-US" sz="2000" dirty="0" err="1">
                <a:solidFill>
                  <a:schemeClr val="tx2"/>
                </a:solidFill>
              </a:rPr>
              <a:t>G</a:t>
            </a:r>
            <a:r>
              <a:rPr lang="en-US" sz="2000" baseline="30000" dirty="0" err="1">
                <a:solidFill>
                  <a:schemeClr val="tx2"/>
                </a:solidFill>
              </a:rPr>
              <a:t>o</a:t>
            </a:r>
            <a:r>
              <a:rPr lang="en-US" sz="2000" dirty="0">
                <a:solidFill>
                  <a:schemeClr val="tx2"/>
                </a:solidFill>
              </a:rPr>
              <a:t> =</a:t>
            </a:r>
            <a:r>
              <a:rPr lang="en-US" sz="2000" dirty="0">
                <a:solidFill>
                  <a:schemeClr val="accent2"/>
                </a:solidFill>
              </a:rPr>
              <a:t> </a:t>
            </a:r>
            <a:r>
              <a:rPr lang="en-US" sz="2000" dirty="0">
                <a:solidFill>
                  <a:schemeClr val="tx2"/>
                </a:solidFill>
              </a:rPr>
              <a:t>+300.8 kJ</a:t>
            </a:r>
            <a:endParaRPr lang="en-US" sz="2000" dirty="0"/>
          </a:p>
        </p:txBody>
      </p:sp>
      <p:sp>
        <p:nvSpPr>
          <p:cNvPr id="265238" name="Rectangle 22"/>
          <p:cNvSpPr>
            <a:spLocks noChangeArrowheads="1"/>
          </p:cNvSpPr>
          <p:nvPr/>
        </p:nvSpPr>
        <p:spPr bwMode="auto">
          <a:xfrm>
            <a:off x="2161886" y="1684293"/>
            <a:ext cx="3934114" cy="415498"/>
          </a:xfrm>
          <a:prstGeom prst="rect">
            <a:avLst/>
          </a:prstGeom>
          <a:noFill/>
          <a:ln w="38100">
            <a:noFill/>
            <a:miter lim="800000"/>
            <a:headEnd/>
            <a:tailEnd/>
          </a:ln>
          <a:effectLst/>
        </p:spPr>
        <p:txBody>
          <a:bodyPr wrap="square">
            <a:spAutoFit/>
          </a:bodyPr>
          <a:lstStyle/>
          <a:p>
            <a:pPr>
              <a:lnSpc>
                <a:spcPct val="105000"/>
              </a:lnSpc>
              <a:spcBef>
                <a:spcPct val="15000"/>
              </a:spcBef>
              <a:spcAft>
                <a:spcPct val="10000"/>
              </a:spcAft>
              <a:buClr>
                <a:schemeClr val="hlink"/>
              </a:buClr>
              <a:buSzPct val="75000"/>
              <a:defRPr/>
            </a:pPr>
            <a:r>
              <a:rPr lang="en-US" sz="2000" dirty="0" err="1">
                <a:solidFill>
                  <a:srgbClr val="0066FF"/>
                </a:solidFill>
                <a:latin typeface="Symbol" pitchFamily="18" charset="2"/>
              </a:rPr>
              <a:t>D</a:t>
            </a:r>
            <a:r>
              <a:rPr lang="en-US" sz="2000" baseline="-25000" dirty="0" err="1">
                <a:solidFill>
                  <a:srgbClr val="0066FF"/>
                </a:solidFill>
              </a:rPr>
              <a:t>r</a:t>
            </a:r>
            <a:r>
              <a:rPr lang="en-US" sz="2000" dirty="0" err="1">
                <a:solidFill>
                  <a:srgbClr val="0066FF"/>
                </a:solidFill>
              </a:rPr>
              <a:t>H</a:t>
            </a:r>
            <a:r>
              <a:rPr lang="en-US" sz="2000" baseline="30000" dirty="0" err="1">
                <a:solidFill>
                  <a:srgbClr val="0066FF"/>
                </a:solidFill>
              </a:rPr>
              <a:t>o</a:t>
            </a:r>
            <a:r>
              <a:rPr lang="en-US" sz="2000" dirty="0">
                <a:solidFill>
                  <a:srgbClr val="0066FF"/>
                </a:solidFill>
              </a:rPr>
              <a:t> =  +467.9 kJ</a:t>
            </a:r>
            <a:r>
              <a:rPr lang="en-US" sz="2000" dirty="0"/>
              <a:t>	 </a:t>
            </a:r>
            <a:r>
              <a:rPr lang="en-US" sz="2000" dirty="0" err="1">
                <a:solidFill>
                  <a:srgbClr val="FF3399"/>
                </a:solidFill>
                <a:latin typeface="Symbol" pitchFamily="18" charset="2"/>
              </a:rPr>
              <a:t>D</a:t>
            </a:r>
            <a:r>
              <a:rPr lang="en-US" sz="2000" baseline="-25000" dirty="0" err="1">
                <a:solidFill>
                  <a:srgbClr val="FF3399"/>
                </a:solidFill>
              </a:rPr>
              <a:t>r</a:t>
            </a:r>
            <a:r>
              <a:rPr lang="en-US" sz="2000" dirty="0" err="1">
                <a:solidFill>
                  <a:srgbClr val="FF3399"/>
                </a:solidFill>
              </a:rPr>
              <a:t>S</a:t>
            </a:r>
            <a:r>
              <a:rPr lang="en-US" sz="2000" baseline="30000" dirty="0" err="1">
                <a:solidFill>
                  <a:srgbClr val="FF3399"/>
                </a:solidFill>
              </a:rPr>
              <a:t>o</a:t>
            </a:r>
            <a:r>
              <a:rPr lang="en-US" sz="2000" dirty="0">
                <a:solidFill>
                  <a:srgbClr val="FF3399"/>
                </a:solidFill>
              </a:rPr>
              <a:t> = +560.3 JK</a:t>
            </a:r>
            <a:r>
              <a:rPr lang="en-US" sz="2000" baseline="30000" dirty="0">
                <a:solidFill>
                  <a:srgbClr val="FF3399"/>
                </a:solidFill>
              </a:rPr>
              <a:t>-1</a:t>
            </a:r>
          </a:p>
        </p:txBody>
      </p:sp>
      <p:sp>
        <p:nvSpPr>
          <p:cNvPr id="265241" name="Text Box 25"/>
          <p:cNvSpPr txBox="1">
            <a:spLocks noChangeArrowheads="1"/>
          </p:cNvSpPr>
          <p:nvPr/>
        </p:nvSpPr>
        <p:spPr bwMode="auto">
          <a:xfrm>
            <a:off x="1686139" y="2264434"/>
            <a:ext cx="88201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es-ES" altLang="es-MX" sz="2000" dirty="0">
                <a:latin typeface="Comic Sans MS" pitchFamily="66" charset="0"/>
              </a:rPr>
              <a:t>La temperatura a la cual la dirección inversa es espontánea puede calcularse a “</a:t>
            </a:r>
            <a:r>
              <a:rPr lang="es-ES" altLang="es-MX" sz="2000" dirty="0">
                <a:solidFill>
                  <a:srgbClr val="FF0000"/>
                </a:solidFill>
                <a:latin typeface="Comic Sans MS" pitchFamily="66" charset="0"/>
              </a:rPr>
              <a:t>grosso modo</a:t>
            </a:r>
            <a:r>
              <a:rPr lang="es-ES" altLang="es-MX" sz="2000" dirty="0">
                <a:latin typeface="Comic Sans MS" pitchFamily="66" charset="0"/>
              </a:rPr>
              <a:t>” asumiendo que </a:t>
            </a:r>
            <a:r>
              <a:rPr lang="es-ES" altLang="es-MX" sz="2000" dirty="0">
                <a:latin typeface="Symbol" pitchFamily="18" charset="2"/>
              </a:rPr>
              <a:t>D</a:t>
            </a:r>
            <a:r>
              <a:rPr lang="es-ES" altLang="es-MX" sz="2000" dirty="0">
                <a:latin typeface="Comic Sans MS" pitchFamily="66" charset="0"/>
              </a:rPr>
              <a:t>H y </a:t>
            </a:r>
            <a:r>
              <a:rPr lang="es-ES" altLang="es-MX" sz="2000" dirty="0">
                <a:latin typeface="Symbol" pitchFamily="18" charset="2"/>
              </a:rPr>
              <a:t>D</a:t>
            </a:r>
            <a:r>
              <a:rPr lang="es-ES" altLang="es-MX" sz="2000" dirty="0">
                <a:latin typeface="Comic Sans MS" pitchFamily="66" charset="0"/>
              </a:rPr>
              <a:t>S son independientes de T, y buscando la temperatura (Te) a la que se cumple la  condición de equilibrio:</a:t>
            </a:r>
          </a:p>
        </p:txBody>
      </p:sp>
      <p:sp>
        <p:nvSpPr>
          <p:cNvPr id="265242" name="Text Box 26"/>
          <p:cNvSpPr txBox="1">
            <a:spLocks noChangeArrowheads="1"/>
          </p:cNvSpPr>
          <p:nvPr/>
        </p:nvSpPr>
        <p:spPr bwMode="auto">
          <a:xfrm>
            <a:off x="1903627" y="5949281"/>
            <a:ext cx="860266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es-ES" altLang="es-MX" sz="1700" dirty="0">
                <a:latin typeface="Comic Sans MS" pitchFamily="66" charset="0"/>
              </a:rPr>
              <a:t>Aunque, como veremos, el cálculo correcto es más complicado, podemos calcular rápidamente T</a:t>
            </a:r>
            <a:r>
              <a:rPr lang="es-ES" altLang="es-MX" sz="1700" baseline="-25000" dirty="0">
                <a:latin typeface="Comic Sans MS" pitchFamily="66" charset="0"/>
              </a:rPr>
              <a:t>e</a:t>
            </a:r>
            <a:r>
              <a:rPr lang="es-ES" altLang="es-MX" sz="1700" dirty="0">
                <a:latin typeface="Comic Sans MS" pitchFamily="66" charset="0"/>
              </a:rPr>
              <a:t>, a partir de la que se invierte la dirección de espontaneidad.</a:t>
            </a:r>
          </a:p>
        </p:txBody>
      </p:sp>
      <p:sp>
        <p:nvSpPr>
          <p:cNvPr id="265243" name="Rectangle 27"/>
          <p:cNvSpPr>
            <a:spLocks noChangeArrowheads="1"/>
          </p:cNvSpPr>
          <p:nvPr/>
        </p:nvSpPr>
        <p:spPr bwMode="auto">
          <a:xfrm>
            <a:off x="4073450" y="3532107"/>
            <a:ext cx="3959770" cy="539750"/>
          </a:xfrm>
          <a:prstGeom prst="rect">
            <a:avLst/>
          </a:prstGeom>
          <a:noFill/>
          <a:ln w="12700" cap="sq">
            <a:noFill/>
            <a:miter lim="800000"/>
            <a:headEnd type="none" w="sm" len="sm"/>
            <a:tailEnd type="none" w="sm" len="sm"/>
          </a:ln>
          <a:effectLst/>
        </p:spPr>
        <p:txBody>
          <a:bodyPr wrap="square">
            <a:spAutoFit/>
          </a:bodyPr>
          <a:lstStyle/>
          <a:p>
            <a:pPr marL="342900" indent="-342900">
              <a:lnSpc>
                <a:spcPct val="105000"/>
              </a:lnSpc>
              <a:spcBef>
                <a:spcPct val="15000"/>
              </a:spcBef>
              <a:spcAft>
                <a:spcPct val="10000"/>
              </a:spcAft>
              <a:buClr>
                <a:schemeClr val="hlink"/>
              </a:buClr>
              <a:buSzPct val="75000"/>
              <a:defRPr/>
            </a:pPr>
            <a:r>
              <a:rPr lang="en-US" sz="2800" b="1" dirty="0" err="1">
                <a:solidFill>
                  <a:schemeClr val="tx2"/>
                </a:solidFill>
                <a:latin typeface="Symbol" pitchFamily="18" charset="2"/>
              </a:rPr>
              <a:t>D</a:t>
            </a:r>
            <a:r>
              <a:rPr lang="en-US" sz="2800" b="1" baseline="-25000" dirty="0" err="1">
                <a:solidFill>
                  <a:schemeClr val="tx2"/>
                </a:solidFill>
              </a:rPr>
              <a:t>r</a:t>
            </a:r>
            <a:r>
              <a:rPr lang="en-US" sz="2800" dirty="0" err="1">
                <a:solidFill>
                  <a:schemeClr val="tx2"/>
                </a:solidFill>
              </a:rPr>
              <a:t>G</a:t>
            </a:r>
            <a:r>
              <a:rPr lang="en-US" sz="2800" baseline="30000" dirty="0" err="1">
                <a:solidFill>
                  <a:schemeClr val="tx2"/>
                </a:solidFill>
              </a:rPr>
              <a:t>o</a:t>
            </a:r>
            <a:r>
              <a:rPr lang="en-US" sz="2800" baseline="30000" dirty="0">
                <a:solidFill>
                  <a:schemeClr val="tx2"/>
                </a:solidFill>
              </a:rPr>
              <a:t> </a:t>
            </a:r>
            <a:r>
              <a:rPr lang="en-US" sz="2800" dirty="0">
                <a:solidFill>
                  <a:schemeClr val="tx2"/>
                </a:solidFill>
              </a:rPr>
              <a:t>(</a:t>
            </a:r>
            <a:r>
              <a:rPr lang="en-US" sz="2800" dirty="0" err="1">
                <a:solidFill>
                  <a:schemeClr val="tx2"/>
                </a:solidFill>
              </a:rPr>
              <a:t>T</a:t>
            </a:r>
            <a:r>
              <a:rPr lang="en-US" sz="2800" baseline="-25000" dirty="0" err="1">
                <a:solidFill>
                  <a:schemeClr val="tx2"/>
                </a:solidFill>
              </a:rPr>
              <a:t>e</a:t>
            </a:r>
            <a:r>
              <a:rPr lang="en-US" sz="2800" dirty="0">
                <a:solidFill>
                  <a:schemeClr val="tx2"/>
                </a:solidFill>
              </a:rPr>
              <a:t>) = 0 = </a:t>
            </a:r>
            <a:r>
              <a:rPr lang="en-US" sz="2800" b="1" dirty="0" err="1">
                <a:solidFill>
                  <a:schemeClr val="tx2"/>
                </a:solidFill>
                <a:latin typeface="Symbol" pitchFamily="18" charset="2"/>
              </a:rPr>
              <a:t>D</a:t>
            </a:r>
            <a:r>
              <a:rPr lang="en-US" sz="2800" b="1" baseline="-25000" dirty="0" err="1">
                <a:solidFill>
                  <a:schemeClr val="tx2"/>
                </a:solidFill>
              </a:rPr>
              <a:t>r</a:t>
            </a:r>
            <a:r>
              <a:rPr lang="en-US" sz="2800" dirty="0" err="1">
                <a:solidFill>
                  <a:schemeClr val="tx2"/>
                </a:solidFill>
              </a:rPr>
              <a:t>G</a:t>
            </a:r>
            <a:r>
              <a:rPr lang="en-US" sz="2800" baseline="30000" dirty="0" err="1">
                <a:solidFill>
                  <a:schemeClr val="tx2"/>
                </a:solidFill>
              </a:rPr>
              <a:t>o</a:t>
            </a:r>
            <a:r>
              <a:rPr lang="en-US" sz="2800" baseline="30000" dirty="0">
                <a:solidFill>
                  <a:schemeClr val="tx2"/>
                </a:solidFill>
              </a:rPr>
              <a:t> </a:t>
            </a:r>
            <a:r>
              <a:rPr lang="en-US" sz="2800" dirty="0">
                <a:solidFill>
                  <a:schemeClr val="tx2"/>
                </a:solidFill>
              </a:rPr>
              <a:t>(298 K) </a:t>
            </a:r>
          </a:p>
        </p:txBody>
      </p:sp>
      <p:sp>
        <p:nvSpPr>
          <p:cNvPr id="265244" name="Text Box 28"/>
          <p:cNvSpPr txBox="1">
            <a:spLocks noChangeArrowheads="1"/>
          </p:cNvSpPr>
          <p:nvPr/>
        </p:nvSpPr>
        <p:spPr bwMode="auto">
          <a:xfrm>
            <a:off x="1876290" y="4036307"/>
            <a:ext cx="25919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b="1" dirty="0">
                <a:latin typeface="Comic Sans MS" pitchFamily="66" charset="0"/>
              </a:rPr>
              <a:t>En estas condiciones:</a:t>
            </a:r>
          </a:p>
        </p:txBody>
      </p:sp>
      <p:sp>
        <p:nvSpPr>
          <p:cNvPr id="265245" name="Text Box 29"/>
          <p:cNvSpPr txBox="1">
            <a:spLocks noChangeArrowheads="1"/>
          </p:cNvSpPr>
          <p:nvPr/>
        </p:nvSpPr>
        <p:spPr bwMode="auto">
          <a:xfrm>
            <a:off x="2501145" y="5189555"/>
            <a:ext cx="7104383" cy="525401"/>
          </a:xfrm>
          <a:prstGeom prst="rect">
            <a:avLst/>
          </a:prstGeom>
          <a:noFill/>
          <a:ln w="28575">
            <a:solidFill>
              <a:srgbClr val="008000"/>
            </a:solidFill>
            <a:miter lim="800000"/>
            <a:headEnd type="none" w="sm" len="sm"/>
            <a:tailEnd type="none" w="sm" len="sm"/>
          </a:ln>
          <a:effectLst/>
        </p:spPr>
        <p:txBody>
          <a:bodyPr wrap="none" lIns="93600" tIns="46800" rIns="93600" bIns="46800" anchor="ctr">
            <a:spAutoFit/>
          </a:bodyPr>
          <a:lstStyle/>
          <a:p>
            <a:pPr eaLnBrk="0" hangingPunct="0">
              <a:defRPr/>
            </a:pPr>
            <a:r>
              <a:rPr lang="en-US" sz="2800" dirty="0">
                <a:solidFill>
                  <a:srgbClr val="FF0000"/>
                </a:solidFill>
              </a:rPr>
              <a:t>T</a:t>
            </a:r>
            <a:r>
              <a:rPr lang="en-US" sz="2800" dirty="0"/>
              <a:t> = </a:t>
            </a:r>
            <a:r>
              <a:rPr lang="en-US" sz="2800" dirty="0" err="1">
                <a:effectLst>
                  <a:outerShdw blurRad="38100" dist="38100" dir="2700000" algn="tl">
                    <a:srgbClr val="000000"/>
                  </a:outerShdw>
                </a:effectLst>
                <a:latin typeface="Symbol" pitchFamily="18" charset="2"/>
              </a:rPr>
              <a:t>D</a:t>
            </a:r>
            <a:r>
              <a:rPr lang="en-US" sz="2800" baseline="-25000" dirty="0" err="1">
                <a:effectLst>
                  <a:outerShdw blurRad="38100" dist="38100" dir="2700000" algn="tl">
                    <a:srgbClr val="000000"/>
                  </a:outerShdw>
                </a:effectLst>
              </a:rPr>
              <a:t>r</a:t>
            </a:r>
            <a:r>
              <a:rPr lang="en-US" sz="2800" dirty="0" err="1"/>
              <a:t>H</a:t>
            </a:r>
            <a:r>
              <a:rPr lang="en-US" sz="2800" baseline="30000" dirty="0" err="1"/>
              <a:t>o</a:t>
            </a:r>
            <a:r>
              <a:rPr lang="en-US" sz="2800" dirty="0"/>
              <a:t>/</a:t>
            </a:r>
            <a:r>
              <a:rPr lang="en-US" sz="2800" dirty="0" err="1">
                <a:effectLst>
                  <a:outerShdw blurRad="38100" dist="38100" dir="2700000" algn="tl">
                    <a:srgbClr val="000000"/>
                  </a:outerShdw>
                </a:effectLst>
                <a:latin typeface="Symbol" pitchFamily="18" charset="2"/>
              </a:rPr>
              <a:t>D</a:t>
            </a:r>
            <a:r>
              <a:rPr lang="en-US" sz="2800" baseline="-25000" dirty="0" err="1">
                <a:effectLst>
                  <a:outerShdw blurRad="38100" dist="38100" dir="2700000" algn="tl">
                    <a:srgbClr val="000000"/>
                  </a:outerShdw>
                </a:effectLst>
              </a:rPr>
              <a:t>r</a:t>
            </a:r>
            <a:r>
              <a:rPr lang="en-US" sz="2800" dirty="0" err="1"/>
              <a:t>S</a:t>
            </a:r>
            <a:r>
              <a:rPr lang="en-US" sz="2800" baseline="30000" dirty="0" err="1"/>
              <a:t>o</a:t>
            </a:r>
            <a:r>
              <a:rPr lang="en-US" sz="2800" dirty="0"/>
              <a:t>  ~ 468kJ/0.56kJ/K = 836 K o 563</a:t>
            </a:r>
            <a:r>
              <a:rPr lang="en-US" sz="2800" baseline="30000" dirty="0"/>
              <a:t>o</a:t>
            </a:r>
            <a:r>
              <a:rPr lang="en-US" sz="2800" dirty="0"/>
              <a:t>C</a:t>
            </a:r>
          </a:p>
        </p:txBody>
      </p:sp>
      <p:sp>
        <p:nvSpPr>
          <p:cNvPr id="265247" name="Rectangle 31"/>
          <p:cNvSpPr>
            <a:spLocks noChangeArrowheads="1"/>
          </p:cNvSpPr>
          <p:nvPr/>
        </p:nvSpPr>
        <p:spPr bwMode="auto">
          <a:xfrm>
            <a:off x="3361775" y="4360819"/>
            <a:ext cx="5143011" cy="544765"/>
          </a:xfrm>
          <a:prstGeom prst="rect">
            <a:avLst/>
          </a:prstGeom>
          <a:noFill/>
          <a:ln w="38100">
            <a:noFill/>
            <a:miter lim="800000"/>
            <a:headEnd/>
            <a:tailEnd/>
          </a:ln>
          <a:effectLst/>
        </p:spPr>
        <p:txBody>
          <a:bodyPr wrap="none">
            <a:spAutoFit/>
          </a:bodyPr>
          <a:lstStyle/>
          <a:p>
            <a:pPr>
              <a:lnSpc>
                <a:spcPct val="105000"/>
              </a:lnSpc>
              <a:spcBef>
                <a:spcPct val="15000"/>
              </a:spcBef>
              <a:spcAft>
                <a:spcPct val="10000"/>
              </a:spcAft>
              <a:buClr>
                <a:schemeClr val="hlink"/>
              </a:buClr>
              <a:buSzPct val="75000"/>
              <a:defRPr/>
            </a:pPr>
            <a:r>
              <a:rPr lang="en-US" sz="2800" dirty="0" err="1">
                <a:latin typeface="Symbol" pitchFamily="18" charset="2"/>
              </a:rPr>
              <a:t>D</a:t>
            </a:r>
            <a:r>
              <a:rPr lang="en-US" sz="2800" baseline="-25000" dirty="0" err="1"/>
              <a:t>r</a:t>
            </a:r>
            <a:r>
              <a:rPr lang="en-US" sz="2800" dirty="0" err="1"/>
              <a:t>G</a:t>
            </a:r>
            <a:r>
              <a:rPr lang="en-US" sz="2800" baseline="30000" dirty="0" err="1"/>
              <a:t>o</a:t>
            </a:r>
            <a:r>
              <a:rPr lang="en-US" sz="2800" dirty="0"/>
              <a:t> (</a:t>
            </a:r>
            <a:r>
              <a:rPr lang="en-US" sz="2800" dirty="0" err="1"/>
              <a:t>T</a:t>
            </a:r>
            <a:r>
              <a:rPr lang="en-US" sz="2800" baseline="-25000" dirty="0" err="1"/>
              <a:t>e</a:t>
            </a:r>
            <a:r>
              <a:rPr lang="en-US" sz="2800" dirty="0"/>
              <a:t>) = 0 = </a:t>
            </a:r>
            <a:r>
              <a:rPr lang="en-US" sz="2800" dirty="0" err="1">
                <a:latin typeface="Symbol" pitchFamily="18" charset="2"/>
              </a:rPr>
              <a:t>D</a:t>
            </a:r>
            <a:r>
              <a:rPr lang="en-US" sz="2800" baseline="-25000" dirty="0" err="1"/>
              <a:t>r</a:t>
            </a:r>
            <a:r>
              <a:rPr lang="en-US" sz="2800" dirty="0" err="1"/>
              <a:t>H</a:t>
            </a:r>
            <a:r>
              <a:rPr lang="en-US" sz="2800" baseline="30000" dirty="0" err="1"/>
              <a:t>o</a:t>
            </a:r>
            <a:r>
              <a:rPr lang="en-US" sz="2800" baseline="30000" dirty="0"/>
              <a:t>(298)</a:t>
            </a:r>
            <a:r>
              <a:rPr lang="en-US" sz="2800" dirty="0"/>
              <a:t> – </a:t>
            </a:r>
            <a:r>
              <a:rPr lang="en-US" sz="2800" dirty="0" err="1">
                <a:solidFill>
                  <a:srgbClr val="FF0000"/>
                </a:solidFill>
              </a:rPr>
              <a:t>T</a:t>
            </a:r>
            <a:r>
              <a:rPr lang="en-US" sz="2800" baseline="-25000" dirty="0" err="1">
                <a:solidFill>
                  <a:srgbClr val="FF0000"/>
                </a:solidFill>
              </a:rPr>
              <a:t>e</a:t>
            </a:r>
            <a:r>
              <a:rPr lang="en-US" sz="2800" dirty="0" err="1">
                <a:latin typeface="Symbol" pitchFamily="18" charset="2"/>
              </a:rPr>
              <a:t>D</a:t>
            </a:r>
            <a:r>
              <a:rPr lang="en-US" sz="2800" baseline="-25000" dirty="0" err="1"/>
              <a:t>r</a:t>
            </a:r>
            <a:r>
              <a:rPr lang="en-US" sz="2800" dirty="0" err="1"/>
              <a:t>S</a:t>
            </a:r>
            <a:r>
              <a:rPr lang="en-US" sz="2800" baseline="30000" dirty="0" err="1"/>
              <a:t>o</a:t>
            </a:r>
            <a:r>
              <a:rPr lang="en-US" sz="2800" baseline="30000" dirty="0"/>
              <a:t>(298)</a:t>
            </a:r>
          </a:p>
        </p:txBody>
      </p:sp>
    </p:spTree>
    <p:extLst>
      <p:ext uri="{BB962C8B-B14F-4D97-AF65-F5344CB8AC3E}">
        <p14:creationId xmlns:p14="http://schemas.microsoft.com/office/powerpoint/2010/main" val="10130573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65218"/>
                                        </p:tgtEl>
                                        <p:attrNameLst>
                                          <p:attrName>style.visibility</p:attrName>
                                        </p:attrNameLst>
                                      </p:cBhvr>
                                      <p:to>
                                        <p:strVal val="visible"/>
                                      </p:to>
                                    </p:set>
                                    <p:animEffect transition="in" filter="slide(fromBottom)">
                                      <p:cBhvr>
                                        <p:cTn id="7" dur="2000"/>
                                        <p:tgtEl>
                                          <p:spTgt spid="26521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65219"/>
                                        </p:tgtEl>
                                        <p:attrNameLst>
                                          <p:attrName>style.visibility</p:attrName>
                                        </p:attrNameLst>
                                      </p:cBhvr>
                                      <p:to>
                                        <p:strVal val="visible"/>
                                      </p:to>
                                    </p:set>
                                    <p:animEffect transition="in" filter="slide(fromBottom)">
                                      <p:cBhvr>
                                        <p:cTn id="10" dur="2000"/>
                                        <p:tgtEl>
                                          <p:spTgt spid="265219"/>
                                        </p:tgtEl>
                                      </p:cBhvr>
                                    </p:animEffect>
                                  </p:childTnLst>
                                </p:cTn>
                              </p:par>
                            </p:childTnLst>
                          </p:cTn>
                        </p:par>
                        <p:par>
                          <p:cTn id="11" fill="hold" nodeType="afterGroup">
                            <p:stCondLst>
                              <p:cond delay="2000"/>
                            </p:stCondLst>
                            <p:childTnLst>
                              <p:par>
                                <p:cTn id="12" presetID="22" presetClass="entr" presetSubtype="1" fill="hold" grpId="0" nodeType="afterEffect">
                                  <p:stCondLst>
                                    <p:cond delay="0"/>
                                  </p:stCondLst>
                                  <p:childTnLst>
                                    <p:set>
                                      <p:cBhvr>
                                        <p:cTn id="13" dur="1" fill="hold">
                                          <p:stCondLst>
                                            <p:cond delay="0"/>
                                          </p:stCondLst>
                                        </p:cTn>
                                        <p:tgtEl>
                                          <p:spTgt spid="265220"/>
                                        </p:tgtEl>
                                        <p:attrNameLst>
                                          <p:attrName>style.visibility</p:attrName>
                                        </p:attrNameLst>
                                      </p:cBhvr>
                                      <p:to>
                                        <p:strVal val="visible"/>
                                      </p:to>
                                    </p:set>
                                    <p:animEffect transition="in" filter="wipe(up)">
                                      <p:cBhvr>
                                        <p:cTn id="14" dur="2000"/>
                                        <p:tgtEl>
                                          <p:spTgt spid="265220"/>
                                        </p:tgtEl>
                                      </p:cBhvr>
                                    </p:animEffect>
                                  </p:childTnLst>
                                </p:cTn>
                              </p:par>
                            </p:childTnLst>
                          </p:cTn>
                        </p:par>
                        <p:par>
                          <p:cTn id="15" fill="hold" nodeType="afterGroup">
                            <p:stCondLst>
                              <p:cond delay="4000"/>
                            </p:stCondLst>
                            <p:childTnLst>
                              <p:par>
                                <p:cTn id="16" presetID="2" presetClass="entr" presetSubtype="8" fill="hold" grpId="0" nodeType="afterEffect">
                                  <p:stCondLst>
                                    <p:cond delay="0"/>
                                  </p:stCondLst>
                                  <p:childTnLst>
                                    <p:set>
                                      <p:cBhvr>
                                        <p:cTn id="17" dur="1" fill="hold">
                                          <p:stCondLst>
                                            <p:cond delay="0"/>
                                          </p:stCondLst>
                                        </p:cTn>
                                        <p:tgtEl>
                                          <p:spTgt spid="265221">
                                            <p:txEl>
                                              <p:pRg st="0" end="0"/>
                                            </p:txEl>
                                          </p:spTgt>
                                        </p:tgtEl>
                                        <p:attrNameLst>
                                          <p:attrName>style.visibility</p:attrName>
                                        </p:attrNameLst>
                                      </p:cBhvr>
                                      <p:to>
                                        <p:strVal val="visible"/>
                                      </p:to>
                                    </p:set>
                                    <p:anim calcmode="lin" valueType="num">
                                      <p:cBhvr additive="base">
                                        <p:cTn id="18" dur="2000" fill="hold"/>
                                        <p:tgtEl>
                                          <p:spTgt spid="265221">
                                            <p:txEl>
                                              <p:pRg st="0" end="0"/>
                                            </p:txEl>
                                          </p:spTgt>
                                        </p:tgtEl>
                                        <p:attrNameLst>
                                          <p:attrName>ppt_x</p:attrName>
                                        </p:attrNameLst>
                                      </p:cBhvr>
                                      <p:tavLst>
                                        <p:tav tm="0">
                                          <p:val>
                                            <p:strVal val="0-#ppt_w/2"/>
                                          </p:val>
                                        </p:tav>
                                        <p:tav tm="100000">
                                          <p:val>
                                            <p:strVal val="#ppt_x"/>
                                          </p:val>
                                        </p:tav>
                                      </p:tavLst>
                                    </p:anim>
                                    <p:anim calcmode="lin" valueType="num">
                                      <p:cBhvr additive="base">
                                        <p:cTn id="19" dur="2000" fill="hold"/>
                                        <p:tgtEl>
                                          <p:spTgt spid="265221">
                                            <p:txEl>
                                              <p:pRg st="0" end="0"/>
                                            </p:txEl>
                                          </p:spTgt>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6000"/>
                            </p:stCondLst>
                            <p:childTnLst>
                              <p:par>
                                <p:cTn id="21" presetID="22" presetClass="entr" presetSubtype="8" fill="hold" grpId="0" nodeType="afterEffect">
                                  <p:stCondLst>
                                    <p:cond delay="0"/>
                                  </p:stCondLst>
                                  <p:childTnLst>
                                    <p:set>
                                      <p:cBhvr>
                                        <p:cTn id="22" dur="1" fill="hold">
                                          <p:stCondLst>
                                            <p:cond delay="0"/>
                                          </p:stCondLst>
                                        </p:cTn>
                                        <p:tgtEl>
                                          <p:spTgt spid="265238"/>
                                        </p:tgtEl>
                                        <p:attrNameLst>
                                          <p:attrName>style.visibility</p:attrName>
                                        </p:attrNameLst>
                                      </p:cBhvr>
                                      <p:to>
                                        <p:strVal val="visible"/>
                                      </p:to>
                                    </p:set>
                                    <p:animEffect transition="in" filter="wipe(left)">
                                      <p:cBhvr>
                                        <p:cTn id="23" dur="2000"/>
                                        <p:tgtEl>
                                          <p:spTgt spid="26523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65241"/>
                                        </p:tgtEl>
                                        <p:attrNameLst>
                                          <p:attrName>style.visibility</p:attrName>
                                        </p:attrNameLst>
                                      </p:cBhvr>
                                      <p:to>
                                        <p:strVal val="visible"/>
                                      </p:to>
                                    </p:set>
                                    <p:animEffect transition="in" filter="wipe(up)">
                                      <p:cBhvr>
                                        <p:cTn id="28" dur="2000"/>
                                        <p:tgtEl>
                                          <p:spTgt spid="26524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65243">
                                            <p:txEl>
                                              <p:pRg st="0" end="0"/>
                                            </p:txEl>
                                          </p:spTgt>
                                        </p:tgtEl>
                                        <p:attrNameLst>
                                          <p:attrName>style.visibility</p:attrName>
                                        </p:attrNameLst>
                                      </p:cBhvr>
                                      <p:to>
                                        <p:strVal val="visible"/>
                                      </p:to>
                                    </p:set>
                                    <p:anim calcmode="lin" valueType="num">
                                      <p:cBhvr additive="base">
                                        <p:cTn id="33" dur="2000" fill="hold"/>
                                        <p:tgtEl>
                                          <p:spTgt spid="265243">
                                            <p:txEl>
                                              <p:pRg st="0" end="0"/>
                                            </p:txEl>
                                          </p:spTgt>
                                        </p:tgtEl>
                                        <p:attrNameLst>
                                          <p:attrName>ppt_x</p:attrName>
                                        </p:attrNameLst>
                                      </p:cBhvr>
                                      <p:tavLst>
                                        <p:tav tm="0">
                                          <p:val>
                                            <p:strVal val="0-#ppt_w/2"/>
                                          </p:val>
                                        </p:tav>
                                        <p:tav tm="100000">
                                          <p:val>
                                            <p:strVal val="#ppt_x"/>
                                          </p:val>
                                        </p:tav>
                                      </p:tavLst>
                                    </p:anim>
                                    <p:anim calcmode="lin" valueType="num">
                                      <p:cBhvr additive="base">
                                        <p:cTn id="34" dur="2000" fill="hold"/>
                                        <p:tgtEl>
                                          <p:spTgt spid="2652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65244"/>
                                        </p:tgtEl>
                                        <p:attrNameLst>
                                          <p:attrName>style.visibility</p:attrName>
                                        </p:attrNameLst>
                                      </p:cBhvr>
                                      <p:to>
                                        <p:strVal val="visible"/>
                                      </p:to>
                                    </p:set>
                                    <p:animEffect transition="in" filter="wipe(down)">
                                      <p:cBhvr>
                                        <p:cTn id="39" dur="2000"/>
                                        <p:tgtEl>
                                          <p:spTgt spid="26524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65247"/>
                                        </p:tgtEl>
                                        <p:attrNameLst>
                                          <p:attrName>style.visibility</p:attrName>
                                        </p:attrNameLst>
                                      </p:cBhvr>
                                      <p:to>
                                        <p:strVal val="visible"/>
                                      </p:to>
                                    </p:set>
                                    <p:animEffect transition="in" filter="wipe(left)">
                                      <p:cBhvr>
                                        <p:cTn id="44" dur="2000"/>
                                        <p:tgtEl>
                                          <p:spTgt spid="265247"/>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265245"/>
                                        </p:tgtEl>
                                        <p:attrNameLst>
                                          <p:attrName>style.visibility</p:attrName>
                                        </p:attrNameLst>
                                      </p:cBhvr>
                                      <p:to>
                                        <p:strVal val="visible"/>
                                      </p:to>
                                    </p:set>
                                    <p:animEffect transition="in" filter="dissolve">
                                      <p:cBhvr>
                                        <p:cTn id="49" dur="2000"/>
                                        <p:tgtEl>
                                          <p:spTgt spid="26524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265242"/>
                                        </p:tgtEl>
                                        <p:attrNameLst>
                                          <p:attrName>style.visibility</p:attrName>
                                        </p:attrNameLst>
                                      </p:cBhvr>
                                      <p:to>
                                        <p:strVal val="visible"/>
                                      </p:to>
                                    </p:set>
                                    <p:animEffect transition="in" filter="wipe(up)">
                                      <p:cBhvr>
                                        <p:cTn id="54" dur="2000"/>
                                        <p:tgtEl>
                                          <p:spTgt spid="265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8" grpId="0"/>
      <p:bldP spid="265219" grpId="0"/>
      <p:bldP spid="265220" grpId="0" autoUpdateAnimBg="0"/>
      <p:bldP spid="265221" grpId="0" build="p" autoUpdateAnimBg="0"/>
      <p:bldP spid="265238" grpId="0"/>
      <p:bldP spid="265241" grpId="0"/>
      <p:bldP spid="265242" grpId="0"/>
      <p:bldP spid="265243" grpId="0" build="p" autoUpdateAnimBg="0"/>
      <p:bldP spid="265244" grpId="0"/>
      <p:bldP spid="265245" grpId="0" animBg="1" autoUpdateAnimBg="0"/>
      <p:bldP spid="265247"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42" name="Rectangle 2"/>
          <p:cNvSpPr>
            <a:spLocks noChangeArrowheads="1"/>
          </p:cNvSpPr>
          <p:nvPr/>
        </p:nvSpPr>
        <p:spPr bwMode="auto">
          <a:xfrm>
            <a:off x="3477692" y="110872"/>
            <a:ext cx="4994573"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400" b="1" i="1" dirty="0">
                <a:solidFill>
                  <a:schemeClr val="accent1"/>
                </a:solidFill>
              </a:rPr>
              <a:t>Espontaneidad y Equilibrio : Energía Estándar de </a:t>
            </a:r>
            <a:r>
              <a:rPr lang="es-ES" altLang="es-MX" sz="1400" b="1" i="1" dirty="0" err="1">
                <a:solidFill>
                  <a:schemeClr val="accent1"/>
                </a:solidFill>
              </a:rPr>
              <a:t>Gibbs</a:t>
            </a:r>
            <a:endParaRPr lang="es-ES" altLang="es-MX" sz="1400" b="1" i="1" dirty="0">
              <a:solidFill>
                <a:schemeClr val="accent1"/>
              </a:solidFill>
            </a:endParaRPr>
          </a:p>
        </p:txBody>
      </p:sp>
      <p:sp>
        <p:nvSpPr>
          <p:cNvPr id="266243" name="Rectangle 3"/>
          <p:cNvSpPr>
            <a:spLocks noChangeArrowheads="1"/>
          </p:cNvSpPr>
          <p:nvPr/>
        </p:nvSpPr>
        <p:spPr bwMode="auto">
          <a:xfrm>
            <a:off x="1694533" y="615698"/>
            <a:ext cx="7256713" cy="647700"/>
          </a:xfrm>
          <a:prstGeom prst="rect">
            <a:avLst/>
          </a:prstGeom>
          <a:noFill/>
          <a:ln w="9525">
            <a:noFill/>
            <a:miter lim="800000"/>
            <a:headEnd/>
            <a:tailEnd/>
          </a:ln>
          <a:effectLst/>
        </p:spPr>
        <p:txBody>
          <a:bodyPr anchor="ctr"/>
          <a:lstStyle/>
          <a:p>
            <a:pPr>
              <a:defRPr/>
            </a:pPr>
            <a:r>
              <a:rPr lang="es-ES" sz="2200" dirty="0">
                <a:latin typeface="Arial" charset="0"/>
              </a:rPr>
              <a:t>¿Cuando es una reacción espontánea? Ejemplo 2 (II)</a:t>
            </a:r>
          </a:p>
        </p:txBody>
      </p:sp>
      <p:sp>
        <p:nvSpPr>
          <p:cNvPr id="266244" name="Rectangle 4"/>
          <p:cNvSpPr>
            <a:spLocks noChangeArrowheads="1"/>
          </p:cNvSpPr>
          <p:nvPr/>
        </p:nvSpPr>
        <p:spPr bwMode="auto">
          <a:xfrm>
            <a:off x="1797670" y="1320800"/>
            <a:ext cx="8114755" cy="476250"/>
          </a:xfrm>
          <a:prstGeom prst="rect">
            <a:avLst/>
          </a:prstGeom>
          <a:noFill/>
          <a:ln w="12700" cap="sq">
            <a:noFill/>
            <a:miter lim="800000"/>
            <a:headEnd type="none" w="sm" len="sm"/>
            <a:tailEnd type="none" w="sm" len="sm"/>
          </a:ln>
          <a:effectLst/>
        </p:spPr>
        <p:txBody>
          <a:bodyPr wrap="square">
            <a:spAutoFit/>
          </a:bodyPr>
          <a:lstStyle/>
          <a:p>
            <a:pPr marL="342900" indent="-342900">
              <a:lnSpc>
                <a:spcPct val="105000"/>
              </a:lnSpc>
              <a:spcBef>
                <a:spcPct val="15000"/>
              </a:spcBef>
              <a:spcAft>
                <a:spcPct val="10000"/>
              </a:spcAft>
              <a:buClr>
                <a:schemeClr val="hlink"/>
              </a:buClr>
              <a:buSzPct val="75000"/>
              <a:buFont typeface="Wingdings" pitchFamily="2" charset="2"/>
              <a:buChar char="n"/>
              <a:defRPr/>
            </a:pPr>
            <a:r>
              <a:rPr lang="es-ES" sz="2400" b="1" dirty="0">
                <a:solidFill>
                  <a:srgbClr val="FF0000"/>
                </a:solidFill>
              </a:rPr>
              <a:t>¿En que condiciones será espontánea la dirección inversa?</a:t>
            </a:r>
          </a:p>
        </p:txBody>
      </p:sp>
      <p:sp>
        <p:nvSpPr>
          <p:cNvPr id="39941" name="Text Box 7"/>
          <p:cNvSpPr txBox="1">
            <a:spLocks noChangeArrowheads="1"/>
          </p:cNvSpPr>
          <p:nvPr/>
        </p:nvSpPr>
        <p:spPr bwMode="auto">
          <a:xfrm>
            <a:off x="2063750" y="3213100"/>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b="1">
              <a:latin typeface="Comic Sans MS" pitchFamily="66" charset="0"/>
            </a:endParaRPr>
          </a:p>
        </p:txBody>
      </p:sp>
      <p:grpSp>
        <p:nvGrpSpPr>
          <p:cNvPr id="2" name="Group 12"/>
          <p:cNvGrpSpPr>
            <a:grpSpLocks/>
          </p:cNvGrpSpPr>
          <p:nvPr/>
        </p:nvGrpSpPr>
        <p:grpSpPr bwMode="auto">
          <a:xfrm>
            <a:off x="1992314" y="3084513"/>
            <a:ext cx="4105275" cy="3776662"/>
            <a:chOff x="1247" y="916"/>
            <a:chExt cx="2586" cy="2379"/>
          </a:xfrm>
        </p:grpSpPr>
        <p:sp>
          <p:nvSpPr>
            <p:cNvPr id="39949" name="Rectangle 13"/>
            <p:cNvSpPr>
              <a:spLocks noChangeArrowheads="1"/>
            </p:cNvSpPr>
            <p:nvPr/>
          </p:nvSpPr>
          <p:spPr bwMode="auto">
            <a:xfrm>
              <a:off x="1340" y="1139"/>
              <a:ext cx="1047" cy="939"/>
            </a:xfrm>
            <a:prstGeom prst="rect">
              <a:avLst/>
            </a:prstGeom>
            <a:solidFill>
              <a:srgbClr val="FFFF99"/>
            </a:solidFill>
            <a:ln w="9525">
              <a:solidFill>
                <a:srgbClr val="000000"/>
              </a:solidFill>
              <a:miter lim="800000"/>
              <a:headEnd/>
              <a:tailEnd/>
            </a:ln>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9950" name="Text Box 14"/>
            <p:cNvSpPr txBox="1">
              <a:spLocks noChangeArrowheads="1"/>
            </p:cNvSpPr>
            <p:nvPr/>
          </p:nvSpPr>
          <p:spPr bwMode="auto">
            <a:xfrm>
              <a:off x="1490" y="1214"/>
              <a:ext cx="733" cy="69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400" b="1" dirty="0">
                  <a:solidFill>
                    <a:srgbClr val="0070C0"/>
                  </a:solidFill>
                  <a:latin typeface="Comic Sans MS" pitchFamily="66" charset="0"/>
                  <a:sym typeface="Symbol" pitchFamily="18" charset="2"/>
                </a:rPr>
                <a:t></a:t>
              </a:r>
              <a:r>
                <a:rPr lang="es-ES" altLang="es-MX" sz="1400" b="1" dirty="0" err="1">
                  <a:solidFill>
                    <a:srgbClr val="0070C0"/>
                  </a:solidFill>
                  <a:latin typeface="Comic Sans MS" pitchFamily="66" charset="0"/>
                  <a:sym typeface="Symbol" pitchFamily="18" charset="2"/>
                </a:rPr>
                <a:t>H</a:t>
              </a:r>
              <a:r>
                <a:rPr lang="es-ES" altLang="es-MX" sz="1400" b="1" dirty="0" err="1">
                  <a:solidFill>
                    <a:srgbClr val="0070C0"/>
                  </a:solidFill>
                  <a:latin typeface="Comic Sans MS" pitchFamily="66" charset="0"/>
                  <a:cs typeface="Arial" charset="0"/>
                  <a:sym typeface="Symbol" pitchFamily="18" charset="2"/>
                </a:rPr>
                <a:t>°</a:t>
              </a:r>
              <a:r>
                <a:rPr lang="es-ES" altLang="es-MX" sz="1400" b="1" dirty="0">
                  <a:solidFill>
                    <a:srgbClr val="0070C0"/>
                  </a:solidFill>
                  <a:latin typeface="Comic Sans MS" pitchFamily="66" charset="0"/>
                  <a:cs typeface="Arial" charset="0"/>
                  <a:sym typeface="Symbol" pitchFamily="18" charset="2"/>
                </a:rPr>
                <a:t> &lt; 0</a:t>
              </a:r>
            </a:p>
            <a:p>
              <a:pPr algn="ctr" eaLnBrk="1" hangingPunct="1">
                <a:spcBef>
                  <a:spcPct val="0"/>
                </a:spcBef>
                <a:buClrTx/>
                <a:buSzTx/>
                <a:buFontTx/>
                <a:buNone/>
              </a:pPr>
              <a:r>
                <a:rPr lang="es-ES" altLang="es-MX" sz="1400" b="1" dirty="0">
                  <a:solidFill>
                    <a:srgbClr val="0070C0"/>
                  </a:solidFill>
                  <a:latin typeface="Comic Sans MS" pitchFamily="66" charset="0"/>
                  <a:sym typeface="Symbol" pitchFamily="18" charset="2"/>
                </a:rPr>
                <a:t></a:t>
              </a:r>
              <a:r>
                <a:rPr lang="es-ES" altLang="es-MX" sz="1400" b="1" dirty="0" err="1">
                  <a:solidFill>
                    <a:srgbClr val="0070C0"/>
                  </a:solidFill>
                  <a:latin typeface="Comic Sans MS" pitchFamily="66" charset="0"/>
                  <a:sym typeface="Symbol" pitchFamily="18" charset="2"/>
                </a:rPr>
                <a:t>S</a:t>
              </a:r>
              <a:r>
                <a:rPr lang="es-ES" altLang="es-MX" sz="1400" b="1" dirty="0" err="1">
                  <a:solidFill>
                    <a:srgbClr val="0070C0"/>
                  </a:solidFill>
                  <a:latin typeface="Comic Sans MS" pitchFamily="66" charset="0"/>
                  <a:cs typeface="Arial" charset="0"/>
                  <a:sym typeface="Symbol" pitchFamily="18" charset="2"/>
                </a:rPr>
                <a:t>°</a:t>
              </a:r>
              <a:r>
                <a:rPr lang="es-ES" altLang="es-MX" sz="1400" b="1" dirty="0">
                  <a:solidFill>
                    <a:srgbClr val="0070C0"/>
                  </a:solidFill>
                  <a:latin typeface="Comic Sans MS" pitchFamily="66" charset="0"/>
                  <a:cs typeface="Arial" charset="0"/>
                  <a:sym typeface="Symbol" pitchFamily="18" charset="2"/>
                </a:rPr>
                <a:t> &gt; 0</a:t>
              </a:r>
            </a:p>
            <a:p>
              <a:pPr algn="ctr" eaLnBrk="1" hangingPunct="1">
                <a:spcBef>
                  <a:spcPct val="0"/>
                </a:spcBef>
                <a:buClrTx/>
                <a:buSzTx/>
                <a:buFontTx/>
                <a:buNone/>
              </a:pPr>
              <a:endParaRPr lang="es-ES" altLang="es-MX" sz="1400" b="1" dirty="0">
                <a:solidFill>
                  <a:srgbClr val="0070C0"/>
                </a:solidFill>
                <a:latin typeface="Comic Sans MS" pitchFamily="66" charset="0"/>
              </a:endParaRPr>
            </a:p>
            <a:p>
              <a:pPr algn="ctr" eaLnBrk="1" hangingPunct="1">
                <a:spcBef>
                  <a:spcPct val="0"/>
                </a:spcBef>
                <a:buClrTx/>
                <a:buSzTx/>
                <a:buFontTx/>
                <a:buNone/>
              </a:pPr>
              <a:r>
                <a:rPr lang="es-ES" altLang="es-MX" sz="1200" dirty="0">
                  <a:solidFill>
                    <a:srgbClr val="0070C0"/>
                  </a:solidFill>
                  <a:latin typeface="Comic Sans MS" pitchFamily="66" charset="0"/>
                </a:rPr>
                <a:t>Espontánea a </a:t>
              </a:r>
            </a:p>
            <a:p>
              <a:pPr algn="ctr" eaLnBrk="1" hangingPunct="1">
                <a:spcBef>
                  <a:spcPct val="0"/>
                </a:spcBef>
                <a:buClrTx/>
                <a:buSzTx/>
                <a:buFontTx/>
                <a:buNone/>
              </a:pPr>
              <a:r>
                <a:rPr lang="es-ES" altLang="es-MX" sz="1200" dirty="0">
                  <a:solidFill>
                    <a:srgbClr val="0070C0"/>
                  </a:solidFill>
                  <a:latin typeface="Comic Sans MS" pitchFamily="66" charset="0"/>
                </a:rPr>
                <a:t>cualquier T</a:t>
              </a:r>
            </a:p>
          </p:txBody>
        </p:sp>
        <p:sp>
          <p:nvSpPr>
            <p:cNvPr id="39951" name="Rectangle 15"/>
            <p:cNvSpPr>
              <a:spLocks noChangeArrowheads="1"/>
            </p:cNvSpPr>
            <p:nvPr/>
          </p:nvSpPr>
          <p:spPr bwMode="auto">
            <a:xfrm>
              <a:off x="2395" y="1139"/>
              <a:ext cx="1046" cy="939"/>
            </a:xfrm>
            <a:prstGeom prst="rect">
              <a:avLst/>
            </a:prstGeom>
            <a:solidFill>
              <a:schemeClr val="hlink"/>
            </a:solidFill>
            <a:ln w="9525">
              <a:solidFill>
                <a:srgbClr val="000000"/>
              </a:solidFill>
              <a:miter lim="800000"/>
              <a:headEnd/>
              <a:tailEnd/>
            </a:ln>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266256" name="Text Box 16"/>
            <p:cNvSpPr txBox="1">
              <a:spLocks noChangeArrowheads="1"/>
            </p:cNvSpPr>
            <p:nvPr/>
          </p:nvSpPr>
          <p:spPr bwMode="auto">
            <a:xfrm>
              <a:off x="2462" y="1241"/>
              <a:ext cx="894" cy="737"/>
            </a:xfrm>
            <a:prstGeom prst="rect">
              <a:avLst/>
            </a:prstGeom>
            <a:noFill/>
            <a:ln w="9525">
              <a:noFill/>
              <a:miter lim="800000"/>
              <a:headEnd/>
              <a:tailEnd/>
            </a:ln>
            <a:effectLst/>
          </p:spPr>
          <p:txBody>
            <a:bodyPr wrap="none">
              <a:spAutoFit/>
            </a:bodyPr>
            <a:lstStyle/>
            <a:p>
              <a:pPr algn="ctr">
                <a:defRPr/>
              </a:pPr>
              <a:r>
                <a:rPr lang="es-ES" sz="1400" b="1" dirty="0">
                  <a:solidFill>
                    <a:srgbClr val="FFFF00"/>
                  </a:solidFill>
                  <a:effectLst>
                    <a:outerShdw blurRad="38100" dist="38100" dir="2700000" algn="tl">
                      <a:srgbClr val="000000"/>
                    </a:outerShdw>
                  </a:effectLst>
                  <a:sym typeface="Symbol" pitchFamily="18" charset="2"/>
                </a:rPr>
                <a:t></a:t>
              </a:r>
              <a:r>
                <a:rPr lang="es-ES" sz="1400" b="1" dirty="0" err="1">
                  <a:solidFill>
                    <a:srgbClr val="FFFF00"/>
                  </a:solidFill>
                  <a:effectLst>
                    <a:outerShdw blurRad="38100" dist="38100" dir="2700000" algn="tl">
                      <a:srgbClr val="000000"/>
                    </a:outerShdw>
                  </a:effectLst>
                  <a:sym typeface="Symbol" pitchFamily="18" charset="2"/>
                </a:rPr>
                <a:t>H</a:t>
              </a:r>
              <a:r>
                <a:rPr lang="es-ES" sz="1400" b="1" dirty="0" err="1">
                  <a:solidFill>
                    <a:srgbClr val="FFFF00"/>
                  </a:solidFill>
                  <a:effectLst>
                    <a:outerShdw blurRad="38100" dist="38100" dir="2700000" algn="tl">
                      <a:srgbClr val="000000"/>
                    </a:outerShdw>
                  </a:effectLst>
                  <a:cs typeface="Arial" charset="0"/>
                  <a:sym typeface="Symbol" pitchFamily="18" charset="2"/>
                </a:rPr>
                <a:t>°</a:t>
              </a:r>
              <a:r>
                <a:rPr lang="es-ES" sz="1400" b="1" dirty="0">
                  <a:solidFill>
                    <a:srgbClr val="FFFF00"/>
                  </a:solidFill>
                  <a:effectLst>
                    <a:outerShdw blurRad="38100" dist="38100" dir="2700000" algn="tl">
                      <a:srgbClr val="000000"/>
                    </a:outerShdw>
                  </a:effectLst>
                  <a:cs typeface="Arial" charset="0"/>
                  <a:sym typeface="Symbol" pitchFamily="18" charset="2"/>
                </a:rPr>
                <a:t> &gt; 0</a:t>
              </a:r>
            </a:p>
            <a:p>
              <a:pPr algn="ctr">
                <a:defRPr/>
              </a:pPr>
              <a:r>
                <a:rPr lang="es-ES" sz="1400" b="1" dirty="0">
                  <a:solidFill>
                    <a:srgbClr val="FFFF00"/>
                  </a:solidFill>
                  <a:effectLst>
                    <a:outerShdw blurRad="38100" dist="38100" dir="2700000" algn="tl">
                      <a:srgbClr val="000000"/>
                    </a:outerShdw>
                  </a:effectLst>
                  <a:sym typeface="Symbol" pitchFamily="18" charset="2"/>
                </a:rPr>
                <a:t></a:t>
              </a:r>
              <a:r>
                <a:rPr lang="es-ES" sz="1400" b="1" dirty="0" err="1">
                  <a:solidFill>
                    <a:srgbClr val="FFFF00"/>
                  </a:solidFill>
                  <a:effectLst>
                    <a:outerShdw blurRad="38100" dist="38100" dir="2700000" algn="tl">
                      <a:srgbClr val="000000"/>
                    </a:outerShdw>
                  </a:effectLst>
                  <a:sym typeface="Symbol" pitchFamily="18" charset="2"/>
                </a:rPr>
                <a:t>S</a:t>
              </a:r>
              <a:r>
                <a:rPr lang="es-ES" sz="1400" b="1" dirty="0" err="1">
                  <a:solidFill>
                    <a:srgbClr val="FFFF00"/>
                  </a:solidFill>
                  <a:effectLst>
                    <a:outerShdw blurRad="38100" dist="38100" dir="2700000" algn="tl">
                      <a:srgbClr val="000000"/>
                    </a:outerShdw>
                  </a:effectLst>
                  <a:cs typeface="Arial" charset="0"/>
                  <a:sym typeface="Symbol" pitchFamily="18" charset="2"/>
                </a:rPr>
                <a:t>°</a:t>
              </a:r>
              <a:r>
                <a:rPr lang="es-ES" sz="1400" b="1" dirty="0">
                  <a:solidFill>
                    <a:srgbClr val="FFFF00"/>
                  </a:solidFill>
                  <a:effectLst>
                    <a:outerShdw blurRad="38100" dist="38100" dir="2700000" algn="tl">
                      <a:srgbClr val="000000"/>
                    </a:outerShdw>
                  </a:effectLst>
                  <a:cs typeface="Arial" charset="0"/>
                  <a:sym typeface="Symbol" pitchFamily="18" charset="2"/>
                </a:rPr>
                <a:t> &gt; 0</a:t>
              </a:r>
            </a:p>
            <a:p>
              <a:pPr algn="ctr">
                <a:defRPr/>
              </a:pPr>
              <a:endParaRPr lang="es-ES" sz="1400" b="1" dirty="0">
                <a:solidFill>
                  <a:srgbClr val="FFFF00"/>
                </a:solidFill>
                <a:effectLst>
                  <a:outerShdw blurRad="38100" dist="38100" dir="2700000" algn="tl">
                    <a:srgbClr val="000000"/>
                  </a:outerShdw>
                </a:effectLst>
              </a:endParaRPr>
            </a:p>
            <a:p>
              <a:pPr algn="ctr">
                <a:defRPr/>
              </a:pPr>
              <a:r>
                <a:rPr lang="es-ES" sz="1400" dirty="0">
                  <a:solidFill>
                    <a:srgbClr val="FFFF00"/>
                  </a:solidFill>
                  <a:effectLst>
                    <a:outerShdw blurRad="38100" dist="38100" dir="2700000" algn="tl">
                      <a:srgbClr val="000000"/>
                    </a:outerShdw>
                  </a:effectLst>
                </a:rPr>
                <a:t>Espontánea a </a:t>
              </a:r>
            </a:p>
            <a:p>
              <a:pPr algn="ctr">
                <a:defRPr/>
              </a:pPr>
              <a:r>
                <a:rPr lang="es-ES" sz="1400" dirty="0">
                  <a:solidFill>
                    <a:srgbClr val="FFFF00"/>
                  </a:solidFill>
                  <a:effectLst>
                    <a:outerShdw blurRad="38100" dist="38100" dir="2700000" algn="tl">
                      <a:srgbClr val="000000"/>
                    </a:outerShdw>
                  </a:effectLst>
                </a:rPr>
                <a:t>alta temperatura</a:t>
              </a:r>
            </a:p>
          </p:txBody>
        </p:sp>
        <p:sp>
          <p:nvSpPr>
            <p:cNvPr id="39953" name="Rectangle 17"/>
            <p:cNvSpPr>
              <a:spLocks noChangeArrowheads="1"/>
            </p:cNvSpPr>
            <p:nvPr/>
          </p:nvSpPr>
          <p:spPr bwMode="auto">
            <a:xfrm>
              <a:off x="1348" y="2063"/>
              <a:ext cx="1047" cy="940"/>
            </a:xfrm>
            <a:prstGeom prst="rect">
              <a:avLst/>
            </a:prstGeom>
            <a:solidFill>
              <a:schemeClr val="hlink"/>
            </a:solidFill>
            <a:ln w="9525">
              <a:solidFill>
                <a:srgbClr val="000000"/>
              </a:solidFill>
              <a:miter lim="800000"/>
              <a:headEnd/>
              <a:tailEnd/>
            </a:ln>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266258" name="Text Box 18"/>
            <p:cNvSpPr txBox="1">
              <a:spLocks noChangeArrowheads="1"/>
            </p:cNvSpPr>
            <p:nvPr/>
          </p:nvSpPr>
          <p:spPr bwMode="auto">
            <a:xfrm>
              <a:off x="1436" y="2164"/>
              <a:ext cx="799" cy="698"/>
            </a:xfrm>
            <a:prstGeom prst="rect">
              <a:avLst/>
            </a:prstGeom>
            <a:noFill/>
            <a:ln w="9525">
              <a:noFill/>
              <a:miter lim="800000"/>
              <a:headEnd/>
              <a:tailEnd/>
            </a:ln>
            <a:effectLst/>
          </p:spPr>
          <p:txBody>
            <a:bodyPr wrap="none">
              <a:spAutoFit/>
            </a:bodyPr>
            <a:lstStyle/>
            <a:p>
              <a:pPr algn="ctr">
                <a:defRPr/>
              </a:pPr>
              <a:r>
                <a:rPr lang="es-ES" sz="1400" b="1" dirty="0">
                  <a:solidFill>
                    <a:srgbClr val="FFFF00"/>
                  </a:solidFill>
                  <a:effectLst>
                    <a:outerShdw blurRad="38100" dist="38100" dir="2700000" algn="tl">
                      <a:srgbClr val="000000"/>
                    </a:outerShdw>
                  </a:effectLst>
                  <a:sym typeface="Symbol" pitchFamily="18" charset="2"/>
                </a:rPr>
                <a:t></a:t>
              </a:r>
              <a:r>
                <a:rPr lang="es-ES" sz="1400" b="1" dirty="0" err="1">
                  <a:solidFill>
                    <a:srgbClr val="FFFF00"/>
                  </a:solidFill>
                  <a:effectLst>
                    <a:outerShdw blurRad="38100" dist="38100" dir="2700000" algn="tl">
                      <a:srgbClr val="000000"/>
                    </a:outerShdw>
                  </a:effectLst>
                  <a:sym typeface="Symbol" pitchFamily="18" charset="2"/>
                </a:rPr>
                <a:t>H</a:t>
              </a:r>
              <a:r>
                <a:rPr lang="es-ES" sz="1400" b="1" dirty="0" err="1">
                  <a:solidFill>
                    <a:srgbClr val="FFFF00"/>
                  </a:solidFill>
                  <a:effectLst>
                    <a:outerShdw blurRad="38100" dist="38100" dir="2700000" algn="tl">
                      <a:srgbClr val="000000"/>
                    </a:outerShdw>
                  </a:effectLst>
                  <a:cs typeface="Arial" charset="0"/>
                  <a:sym typeface="Symbol" pitchFamily="18" charset="2"/>
                </a:rPr>
                <a:t>°</a:t>
              </a:r>
              <a:r>
                <a:rPr lang="es-ES" sz="1400" b="1" dirty="0">
                  <a:solidFill>
                    <a:srgbClr val="FFFF00"/>
                  </a:solidFill>
                  <a:effectLst>
                    <a:outerShdw blurRad="38100" dist="38100" dir="2700000" algn="tl">
                      <a:srgbClr val="000000"/>
                    </a:outerShdw>
                  </a:effectLst>
                  <a:cs typeface="Arial" charset="0"/>
                  <a:sym typeface="Symbol" pitchFamily="18" charset="2"/>
                </a:rPr>
                <a:t> &lt; 0</a:t>
              </a:r>
            </a:p>
            <a:p>
              <a:pPr algn="ctr">
                <a:defRPr/>
              </a:pPr>
              <a:r>
                <a:rPr lang="es-ES" sz="1400" b="1" dirty="0">
                  <a:solidFill>
                    <a:srgbClr val="FFFF00"/>
                  </a:solidFill>
                  <a:effectLst>
                    <a:outerShdw blurRad="38100" dist="38100" dir="2700000" algn="tl">
                      <a:srgbClr val="000000"/>
                    </a:outerShdw>
                  </a:effectLst>
                  <a:sym typeface="Symbol" pitchFamily="18" charset="2"/>
                </a:rPr>
                <a:t></a:t>
              </a:r>
              <a:r>
                <a:rPr lang="es-ES" sz="1400" b="1" dirty="0" err="1">
                  <a:solidFill>
                    <a:srgbClr val="FFFF00"/>
                  </a:solidFill>
                  <a:effectLst>
                    <a:outerShdw blurRad="38100" dist="38100" dir="2700000" algn="tl">
                      <a:srgbClr val="000000"/>
                    </a:outerShdw>
                  </a:effectLst>
                  <a:sym typeface="Symbol" pitchFamily="18" charset="2"/>
                </a:rPr>
                <a:t>S</a:t>
              </a:r>
              <a:r>
                <a:rPr lang="es-ES" sz="1400" b="1" dirty="0" err="1">
                  <a:solidFill>
                    <a:srgbClr val="FFFF00"/>
                  </a:solidFill>
                  <a:effectLst>
                    <a:outerShdw blurRad="38100" dist="38100" dir="2700000" algn="tl">
                      <a:srgbClr val="000000"/>
                    </a:outerShdw>
                  </a:effectLst>
                  <a:cs typeface="Arial" charset="0"/>
                  <a:sym typeface="Symbol" pitchFamily="18" charset="2"/>
                </a:rPr>
                <a:t>°</a:t>
              </a:r>
              <a:r>
                <a:rPr lang="es-ES" sz="1400" b="1" dirty="0">
                  <a:solidFill>
                    <a:srgbClr val="FFFF00"/>
                  </a:solidFill>
                  <a:effectLst>
                    <a:outerShdw blurRad="38100" dist="38100" dir="2700000" algn="tl">
                      <a:srgbClr val="000000"/>
                    </a:outerShdw>
                  </a:effectLst>
                  <a:cs typeface="Arial" charset="0"/>
                  <a:sym typeface="Symbol" pitchFamily="18" charset="2"/>
                </a:rPr>
                <a:t> &lt; 0</a:t>
              </a:r>
            </a:p>
            <a:p>
              <a:pPr algn="ctr">
                <a:defRPr/>
              </a:pPr>
              <a:r>
                <a:rPr lang="es-ES" sz="1400" b="1" dirty="0">
                  <a:solidFill>
                    <a:srgbClr val="FFFF00"/>
                  </a:solidFill>
                  <a:effectLst>
                    <a:outerShdw blurRad="38100" dist="38100" dir="2700000" algn="tl">
                      <a:srgbClr val="000000"/>
                    </a:outerShdw>
                  </a:effectLst>
                </a:rPr>
                <a:t/>
              </a:r>
              <a:br>
                <a:rPr lang="es-ES" sz="1400" b="1" dirty="0">
                  <a:solidFill>
                    <a:srgbClr val="FFFF00"/>
                  </a:solidFill>
                  <a:effectLst>
                    <a:outerShdw blurRad="38100" dist="38100" dir="2700000" algn="tl">
                      <a:srgbClr val="000000"/>
                    </a:outerShdw>
                  </a:effectLst>
                </a:rPr>
              </a:br>
              <a:r>
                <a:rPr lang="es-ES" sz="1200" dirty="0">
                  <a:solidFill>
                    <a:srgbClr val="FFFF00"/>
                  </a:solidFill>
                  <a:effectLst>
                    <a:outerShdw blurRad="38100" dist="38100" dir="2700000" algn="tl">
                      <a:srgbClr val="000000"/>
                    </a:outerShdw>
                  </a:effectLst>
                </a:rPr>
                <a:t>Espontánea a </a:t>
              </a:r>
            </a:p>
            <a:p>
              <a:pPr algn="ctr">
                <a:defRPr/>
              </a:pPr>
              <a:r>
                <a:rPr lang="es-ES" sz="1200" dirty="0">
                  <a:solidFill>
                    <a:srgbClr val="FFFF00"/>
                  </a:solidFill>
                  <a:effectLst>
                    <a:outerShdw blurRad="38100" dist="38100" dir="2700000" algn="tl">
                      <a:srgbClr val="000000"/>
                    </a:outerShdw>
                  </a:effectLst>
                </a:rPr>
                <a:t>baja temperatura</a:t>
              </a:r>
            </a:p>
          </p:txBody>
        </p:sp>
        <p:sp>
          <p:nvSpPr>
            <p:cNvPr id="39955" name="Rectangle 19"/>
            <p:cNvSpPr>
              <a:spLocks noChangeArrowheads="1"/>
            </p:cNvSpPr>
            <p:nvPr/>
          </p:nvSpPr>
          <p:spPr bwMode="auto">
            <a:xfrm>
              <a:off x="2395" y="2063"/>
              <a:ext cx="1046" cy="940"/>
            </a:xfrm>
            <a:prstGeom prst="rect">
              <a:avLst/>
            </a:prstGeom>
            <a:solidFill>
              <a:srgbClr val="FFFF99"/>
            </a:solidFill>
            <a:ln w="9525">
              <a:solidFill>
                <a:srgbClr val="000000"/>
              </a:solidFill>
              <a:miter lim="800000"/>
              <a:headEnd/>
              <a:tailEnd/>
            </a:ln>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9956" name="Text Box 20"/>
            <p:cNvSpPr txBox="1">
              <a:spLocks noChangeArrowheads="1"/>
            </p:cNvSpPr>
            <p:nvPr/>
          </p:nvSpPr>
          <p:spPr bwMode="auto">
            <a:xfrm>
              <a:off x="2496" y="2124"/>
              <a:ext cx="748" cy="69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400" b="1" dirty="0">
                  <a:solidFill>
                    <a:srgbClr val="0070C0"/>
                  </a:solidFill>
                  <a:latin typeface="Comic Sans MS" pitchFamily="66" charset="0"/>
                  <a:sym typeface="Symbol" pitchFamily="18" charset="2"/>
                </a:rPr>
                <a:t></a:t>
              </a:r>
              <a:r>
                <a:rPr lang="es-ES" altLang="es-MX" sz="1400" b="1" dirty="0" err="1">
                  <a:solidFill>
                    <a:srgbClr val="0070C0"/>
                  </a:solidFill>
                  <a:latin typeface="Comic Sans MS" pitchFamily="66" charset="0"/>
                  <a:sym typeface="Symbol" pitchFamily="18" charset="2"/>
                </a:rPr>
                <a:t>H</a:t>
              </a:r>
              <a:r>
                <a:rPr lang="es-ES" altLang="es-MX" sz="1400" b="1" dirty="0" err="1">
                  <a:solidFill>
                    <a:srgbClr val="0070C0"/>
                  </a:solidFill>
                  <a:latin typeface="Comic Sans MS" pitchFamily="66" charset="0"/>
                  <a:cs typeface="Arial" charset="0"/>
                  <a:sym typeface="Symbol" pitchFamily="18" charset="2"/>
                </a:rPr>
                <a:t>°</a:t>
              </a:r>
              <a:r>
                <a:rPr lang="es-ES" altLang="es-MX" sz="1400" b="1" dirty="0">
                  <a:solidFill>
                    <a:srgbClr val="0070C0"/>
                  </a:solidFill>
                  <a:latin typeface="Comic Sans MS" pitchFamily="66" charset="0"/>
                  <a:cs typeface="Arial" charset="0"/>
                  <a:sym typeface="Symbol" pitchFamily="18" charset="2"/>
                </a:rPr>
                <a:t> &gt; 0</a:t>
              </a:r>
            </a:p>
            <a:p>
              <a:pPr algn="ctr" eaLnBrk="1" hangingPunct="1">
                <a:spcBef>
                  <a:spcPct val="0"/>
                </a:spcBef>
                <a:buClrTx/>
                <a:buSzTx/>
                <a:buFontTx/>
                <a:buNone/>
              </a:pPr>
              <a:r>
                <a:rPr lang="es-ES" altLang="es-MX" sz="1400" b="1" dirty="0">
                  <a:solidFill>
                    <a:srgbClr val="0070C0"/>
                  </a:solidFill>
                  <a:latin typeface="Comic Sans MS" pitchFamily="66" charset="0"/>
                  <a:sym typeface="Symbol" pitchFamily="18" charset="2"/>
                </a:rPr>
                <a:t></a:t>
              </a:r>
              <a:r>
                <a:rPr lang="es-ES" altLang="es-MX" sz="1400" b="1" dirty="0" err="1">
                  <a:solidFill>
                    <a:srgbClr val="0070C0"/>
                  </a:solidFill>
                  <a:latin typeface="Comic Sans MS" pitchFamily="66" charset="0"/>
                  <a:sym typeface="Symbol" pitchFamily="18" charset="2"/>
                </a:rPr>
                <a:t>S</a:t>
              </a:r>
              <a:r>
                <a:rPr lang="es-ES" altLang="es-MX" sz="1400" b="1" dirty="0" err="1">
                  <a:solidFill>
                    <a:srgbClr val="0070C0"/>
                  </a:solidFill>
                  <a:latin typeface="Comic Sans MS" pitchFamily="66" charset="0"/>
                  <a:cs typeface="Arial" charset="0"/>
                  <a:sym typeface="Symbol" pitchFamily="18" charset="2"/>
                </a:rPr>
                <a:t>°</a:t>
              </a:r>
              <a:r>
                <a:rPr lang="es-ES" altLang="es-MX" sz="1400" b="1" dirty="0">
                  <a:solidFill>
                    <a:srgbClr val="0070C0"/>
                  </a:solidFill>
                  <a:latin typeface="Comic Sans MS" pitchFamily="66" charset="0"/>
                  <a:cs typeface="Arial" charset="0"/>
                  <a:sym typeface="Symbol" pitchFamily="18" charset="2"/>
                </a:rPr>
                <a:t> &lt; 0</a:t>
              </a:r>
            </a:p>
            <a:p>
              <a:pPr algn="ctr" eaLnBrk="1" hangingPunct="1">
                <a:spcBef>
                  <a:spcPct val="0"/>
                </a:spcBef>
                <a:buClrTx/>
                <a:buSzTx/>
                <a:buFontTx/>
                <a:buNone/>
              </a:pPr>
              <a:endParaRPr lang="es-ES" altLang="es-MX" sz="1400" b="1" dirty="0">
                <a:solidFill>
                  <a:srgbClr val="0070C0"/>
                </a:solidFill>
                <a:latin typeface="Comic Sans MS" pitchFamily="66" charset="0"/>
              </a:endParaRPr>
            </a:p>
            <a:p>
              <a:pPr algn="ctr" eaLnBrk="1" hangingPunct="1">
                <a:spcBef>
                  <a:spcPct val="0"/>
                </a:spcBef>
                <a:buClrTx/>
                <a:buSzTx/>
                <a:buFontTx/>
                <a:buNone/>
              </a:pPr>
              <a:r>
                <a:rPr lang="es-ES" altLang="es-MX" sz="1200" dirty="0">
                  <a:solidFill>
                    <a:srgbClr val="0070C0"/>
                  </a:solidFill>
                  <a:latin typeface="Comic Sans MS" pitchFamily="66" charset="0"/>
                </a:rPr>
                <a:t>Nunca </a:t>
              </a:r>
              <a:br>
                <a:rPr lang="es-ES" altLang="es-MX" sz="1200" dirty="0">
                  <a:solidFill>
                    <a:srgbClr val="0070C0"/>
                  </a:solidFill>
                  <a:latin typeface="Comic Sans MS" pitchFamily="66" charset="0"/>
                </a:rPr>
              </a:br>
              <a:r>
                <a:rPr lang="es-ES" altLang="es-MX" sz="1200" dirty="0">
                  <a:solidFill>
                    <a:srgbClr val="0070C0"/>
                  </a:solidFill>
                  <a:latin typeface="Comic Sans MS" pitchFamily="66" charset="0"/>
                </a:rPr>
                <a:t>es espontánea</a:t>
              </a:r>
            </a:p>
          </p:txBody>
        </p:sp>
        <p:sp>
          <p:nvSpPr>
            <p:cNvPr id="266261" name="Rectangle 21"/>
            <p:cNvSpPr>
              <a:spLocks noChangeArrowheads="1"/>
            </p:cNvSpPr>
            <p:nvPr/>
          </p:nvSpPr>
          <p:spPr bwMode="auto">
            <a:xfrm>
              <a:off x="3515" y="1797"/>
              <a:ext cx="316" cy="192"/>
            </a:xfrm>
            <a:prstGeom prst="rect">
              <a:avLst/>
            </a:prstGeom>
            <a:noFill/>
            <a:ln w="9525">
              <a:noFill/>
              <a:miter lim="800000"/>
              <a:headEnd/>
              <a:tailEnd/>
            </a:ln>
            <a:effectLst/>
          </p:spPr>
          <p:txBody>
            <a:bodyPr>
              <a:spAutoFit/>
            </a:bodyPr>
            <a:lstStyle/>
            <a:p>
              <a:pPr>
                <a:defRPr/>
              </a:pPr>
              <a:r>
                <a:rPr lang="es-ES" sz="1400" b="1">
                  <a:solidFill>
                    <a:srgbClr val="0066FF"/>
                  </a:solidFill>
                  <a:effectLst>
                    <a:outerShdw blurRad="38100" dist="38100" dir="2700000" algn="tl">
                      <a:srgbClr val="000000"/>
                    </a:outerShdw>
                  </a:effectLst>
                  <a:sym typeface="Symbol" pitchFamily="18" charset="2"/>
                </a:rPr>
                <a:t>H</a:t>
              </a:r>
              <a:r>
                <a:rPr lang="es-ES" sz="1400" b="1">
                  <a:solidFill>
                    <a:srgbClr val="0066FF"/>
                  </a:solidFill>
                  <a:effectLst>
                    <a:outerShdw blurRad="38100" dist="38100" dir="2700000" algn="tl">
                      <a:srgbClr val="000000"/>
                    </a:outerShdw>
                  </a:effectLst>
                  <a:cs typeface="Arial" charset="0"/>
                  <a:sym typeface="Symbol" pitchFamily="18" charset="2"/>
                </a:rPr>
                <a:t>°</a:t>
              </a:r>
            </a:p>
          </p:txBody>
        </p:sp>
        <p:sp>
          <p:nvSpPr>
            <p:cNvPr id="266262" name="Rectangle 22"/>
            <p:cNvSpPr>
              <a:spLocks noChangeArrowheads="1"/>
            </p:cNvSpPr>
            <p:nvPr/>
          </p:nvSpPr>
          <p:spPr bwMode="auto">
            <a:xfrm>
              <a:off x="2461" y="946"/>
              <a:ext cx="307" cy="194"/>
            </a:xfrm>
            <a:prstGeom prst="rect">
              <a:avLst/>
            </a:prstGeom>
            <a:noFill/>
            <a:ln w="9525">
              <a:noFill/>
              <a:miter lim="800000"/>
              <a:headEnd/>
              <a:tailEnd/>
            </a:ln>
            <a:effectLst/>
          </p:spPr>
          <p:txBody>
            <a:bodyPr>
              <a:spAutoFit/>
            </a:bodyPr>
            <a:lstStyle/>
            <a:p>
              <a:pPr>
                <a:defRPr/>
              </a:pPr>
              <a:r>
                <a:rPr lang="es-ES" sz="1400" b="1">
                  <a:solidFill>
                    <a:srgbClr val="FF3399"/>
                  </a:solidFill>
                  <a:effectLst>
                    <a:outerShdw blurRad="38100" dist="38100" dir="2700000" algn="tl">
                      <a:srgbClr val="000000"/>
                    </a:outerShdw>
                  </a:effectLst>
                  <a:sym typeface="Symbol" pitchFamily="18" charset="2"/>
                </a:rPr>
                <a:t>S</a:t>
              </a:r>
              <a:r>
                <a:rPr lang="es-ES" sz="1400" b="1">
                  <a:solidFill>
                    <a:srgbClr val="FF3399"/>
                  </a:solidFill>
                  <a:effectLst>
                    <a:outerShdw blurRad="38100" dist="38100" dir="2700000" algn="tl">
                      <a:srgbClr val="000000"/>
                    </a:outerShdw>
                  </a:effectLst>
                  <a:cs typeface="Arial" charset="0"/>
                  <a:sym typeface="Symbol" pitchFamily="18" charset="2"/>
                </a:rPr>
                <a:t>°</a:t>
              </a:r>
            </a:p>
          </p:txBody>
        </p:sp>
        <p:grpSp>
          <p:nvGrpSpPr>
            <p:cNvPr id="39959" name="Group 23"/>
            <p:cNvGrpSpPr>
              <a:grpSpLocks/>
            </p:cNvGrpSpPr>
            <p:nvPr/>
          </p:nvGrpSpPr>
          <p:grpSpPr bwMode="auto">
            <a:xfrm>
              <a:off x="1247" y="916"/>
              <a:ext cx="2586" cy="2379"/>
              <a:chOff x="816" y="96"/>
              <a:chExt cx="4704" cy="4330"/>
            </a:xfrm>
          </p:grpSpPr>
          <p:sp>
            <p:nvSpPr>
              <p:cNvPr id="39960" name="Line 24"/>
              <p:cNvSpPr>
                <a:spLocks noChangeShapeType="1"/>
              </p:cNvSpPr>
              <p:nvPr/>
            </p:nvSpPr>
            <p:spPr bwMode="auto">
              <a:xfrm>
                <a:off x="816" y="2160"/>
                <a:ext cx="4704" cy="0"/>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wrap="none"/>
              <a:lstStyle/>
              <a:p>
                <a:endParaRPr lang="es-MX"/>
              </a:p>
            </p:txBody>
          </p:sp>
          <p:sp>
            <p:nvSpPr>
              <p:cNvPr id="39961" name="Line 25"/>
              <p:cNvSpPr>
                <a:spLocks noChangeShapeType="1"/>
              </p:cNvSpPr>
              <p:nvPr/>
            </p:nvSpPr>
            <p:spPr bwMode="auto">
              <a:xfrm flipV="1">
                <a:off x="2880" y="96"/>
                <a:ext cx="0" cy="3936"/>
              </a:xfrm>
              <a:prstGeom prst="line">
                <a:avLst/>
              </a:prstGeom>
              <a:noFill/>
              <a:ln w="57150">
                <a:solidFill>
                  <a:srgbClr val="FF3399"/>
                </a:solidFill>
                <a:round/>
                <a:headEnd/>
                <a:tailEnd type="triangle" w="med" len="med"/>
              </a:ln>
              <a:extLst>
                <a:ext uri="{909E8E84-426E-40DD-AFC4-6F175D3DCCD1}">
                  <a14:hiddenFill xmlns:a14="http://schemas.microsoft.com/office/drawing/2010/main">
                    <a:noFill/>
                  </a14:hiddenFill>
                </a:ext>
              </a:extLst>
            </p:spPr>
            <p:txBody>
              <a:bodyPr wrap="none"/>
              <a:lstStyle/>
              <a:p>
                <a:endParaRPr lang="es-MX"/>
              </a:p>
            </p:txBody>
          </p:sp>
          <p:sp>
            <p:nvSpPr>
              <p:cNvPr id="266266" name="Text Box 26"/>
              <p:cNvSpPr txBox="1">
                <a:spLocks noChangeArrowheads="1"/>
              </p:cNvSpPr>
              <p:nvPr/>
            </p:nvSpPr>
            <p:spPr bwMode="auto">
              <a:xfrm>
                <a:off x="1287" y="4073"/>
                <a:ext cx="1143" cy="353"/>
              </a:xfrm>
              <a:prstGeom prst="rect">
                <a:avLst/>
              </a:prstGeom>
              <a:noFill/>
              <a:ln w="9525">
                <a:noFill/>
                <a:miter lim="800000"/>
                <a:headEnd/>
                <a:tailEnd/>
              </a:ln>
              <a:effectLst/>
            </p:spPr>
            <p:txBody>
              <a:bodyPr wrap="none">
                <a:spAutoFit/>
              </a:bodyPr>
              <a:lstStyle/>
              <a:p>
                <a:pPr>
                  <a:defRPr/>
                </a:pPr>
                <a:r>
                  <a:rPr lang="es-ES" sz="1400">
                    <a:solidFill>
                      <a:srgbClr val="FF0000"/>
                    </a:solidFill>
                    <a:effectLst>
                      <a:outerShdw blurRad="38100" dist="38100" dir="2700000" algn="tl">
                        <a:srgbClr val="000000"/>
                      </a:outerShdw>
                    </a:effectLst>
                  </a:rPr>
                  <a:t>Exotérmica</a:t>
                </a:r>
              </a:p>
            </p:txBody>
          </p:sp>
          <p:sp>
            <p:nvSpPr>
              <p:cNvPr id="266267" name="Text Box 27"/>
              <p:cNvSpPr txBox="1">
                <a:spLocks noChangeArrowheads="1"/>
              </p:cNvSpPr>
              <p:nvPr/>
            </p:nvSpPr>
            <p:spPr bwMode="auto">
              <a:xfrm>
                <a:off x="3159" y="4073"/>
                <a:ext cx="1275" cy="353"/>
              </a:xfrm>
              <a:prstGeom prst="rect">
                <a:avLst/>
              </a:prstGeom>
              <a:noFill/>
              <a:ln w="9525">
                <a:noFill/>
                <a:miter lim="800000"/>
                <a:headEnd/>
                <a:tailEnd/>
              </a:ln>
              <a:effectLst/>
            </p:spPr>
            <p:txBody>
              <a:bodyPr wrap="none">
                <a:spAutoFit/>
              </a:bodyPr>
              <a:lstStyle/>
              <a:p>
                <a:pPr>
                  <a:defRPr/>
                </a:pPr>
                <a:r>
                  <a:rPr lang="es-ES" sz="1400">
                    <a:solidFill>
                      <a:srgbClr val="0066FF"/>
                    </a:solidFill>
                    <a:effectLst>
                      <a:outerShdw blurRad="38100" dist="38100" dir="2700000" algn="tl">
                        <a:srgbClr val="000000"/>
                      </a:outerShdw>
                    </a:effectLst>
                  </a:rPr>
                  <a:t>Endotérmica</a:t>
                </a:r>
              </a:p>
            </p:txBody>
          </p:sp>
        </p:grpSp>
      </p:grpSp>
      <p:sp>
        <p:nvSpPr>
          <p:cNvPr id="266268" name="AutoShape 28"/>
          <p:cNvSpPr>
            <a:spLocks noChangeArrowheads="1"/>
          </p:cNvSpPr>
          <p:nvPr/>
        </p:nvSpPr>
        <p:spPr bwMode="auto">
          <a:xfrm>
            <a:off x="3216275" y="4652963"/>
            <a:ext cx="7056438" cy="1873250"/>
          </a:xfrm>
          <a:prstGeom prst="leftArrowCallout">
            <a:avLst>
              <a:gd name="adj1" fmla="val 8648"/>
              <a:gd name="adj2" fmla="val 16866"/>
              <a:gd name="adj3" fmla="val 21852"/>
              <a:gd name="adj4" fmla="val 54014"/>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266269" name="Rectangle 29"/>
          <p:cNvSpPr>
            <a:spLocks noChangeArrowheads="1"/>
          </p:cNvSpPr>
          <p:nvPr/>
        </p:nvSpPr>
        <p:spPr bwMode="auto">
          <a:xfrm>
            <a:off x="6600826" y="4851400"/>
            <a:ext cx="352742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buFont typeface="Wingdings" pitchFamily="2" charset="2"/>
              <a:buNone/>
            </a:pPr>
            <a:r>
              <a:rPr lang="es-ES" altLang="es-MX" sz="1600" dirty="0">
                <a:latin typeface="Comic Sans MS" pitchFamily="66" charset="0"/>
              </a:rPr>
              <a:t>La reacción inversa es espontánea a </a:t>
            </a:r>
            <a:r>
              <a:rPr lang="es-ES" altLang="es-MX" sz="1600" dirty="0">
                <a:solidFill>
                  <a:srgbClr val="00CC00"/>
                </a:solidFill>
                <a:latin typeface="Comic Sans MS" pitchFamily="66" charset="0"/>
              </a:rPr>
              <a:t>baja T</a:t>
            </a:r>
            <a:r>
              <a:rPr lang="es-ES" altLang="es-MX" sz="1600" dirty="0">
                <a:solidFill>
                  <a:srgbClr val="FFFFFF"/>
                </a:solidFill>
                <a:latin typeface="Comic Sans MS" pitchFamily="66" charset="0"/>
              </a:rPr>
              <a:t> </a:t>
            </a:r>
            <a:r>
              <a:rPr lang="es-ES" altLang="es-MX" sz="1600" dirty="0">
                <a:latin typeface="Comic Sans MS" pitchFamily="66" charset="0"/>
              </a:rPr>
              <a:t>(</a:t>
            </a:r>
            <a:r>
              <a:rPr lang="es-ES" altLang="es-MX" sz="1600" dirty="0">
                <a:latin typeface="Comic Sans MS" pitchFamily="66" charset="0"/>
                <a:sym typeface="Symbol" pitchFamily="18" charset="2"/>
              </a:rPr>
              <a:t></a:t>
            </a:r>
            <a:r>
              <a:rPr lang="es-ES" altLang="es-MX" sz="1600" dirty="0">
                <a:latin typeface="Comic Sans MS" pitchFamily="66" charset="0"/>
              </a:rPr>
              <a:t>G &lt; 0). A </a:t>
            </a:r>
            <a:r>
              <a:rPr lang="es-ES" altLang="es-MX" sz="1600" dirty="0">
                <a:solidFill>
                  <a:srgbClr val="00CC00"/>
                </a:solidFill>
                <a:latin typeface="Comic Sans MS" pitchFamily="66" charset="0"/>
              </a:rPr>
              <a:t>alta T</a:t>
            </a:r>
            <a:r>
              <a:rPr lang="es-ES" altLang="es-MX" sz="1600" dirty="0">
                <a:latin typeface="Comic Sans MS" pitchFamily="66" charset="0"/>
              </a:rPr>
              <a:t>,  el término de la entropía se hace más grande y la reacción  de formación de CaCl</a:t>
            </a:r>
            <a:r>
              <a:rPr lang="es-ES" altLang="es-MX" sz="1600" baseline="-25000" dirty="0">
                <a:latin typeface="Comic Sans MS" pitchFamily="66" charset="0"/>
              </a:rPr>
              <a:t>2</a:t>
            </a:r>
            <a:r>
              <a:rPr lang="es-ES" altLang="es-MX" sz="1600" dirty="0">
                <a:latin typeface="Comic Sans MS" pitchFamily="66" charset="0"/>
              </a:rPr>
              <a:t> es  espontánea.</a:t>
            </a:r>
          </a:p>
        </p:txBody>
      </p:sp>
      <p:sp>
        <p:nvSpPr>
          <p:cNvPr id="266270" name="Rectangle 30"/>
          <p:cNvSpPr>
            <a:spLocks noChangeArrowheads="1"/>
          </p:cNvSpPr>
          <p:nvPr/>
        </p:nvSpPr>
        <p:spPr bwMode="auto">
          <a:xfrm>
            <a:off x="2232918" y="1876173"/>
            <a:ext cx="3690306" cy="830997"/>
          </a:xfrm>
          <a:prstGeom prst="rect">
            <a:avLst/>
          </a:prstGeom>
          <a:noFill/>
          <a:ln w="12700" cap="sq">
            <a:noFill/>
            <a:miter lim="800000"/>
            <a:headEnd type="none" w="sm" len="sm"/>
            <a:tailEnd type="none" w="sm" len="sm"/>
          </a:ln>
          <a:effectLst/>
        </p:spPr>
        <p:txBody>
          <a:bodyPr wrap="none">
            <a:spAutoFit/>
          </a:bodyPr>
          <a:lstStyle/>
          <a:p>
            <a:pPr>
              <a:defRPr/>
            </a:pPr>
            <a:r>
              <a:rPr lang="en-US" sz="2400" b="1" dirty="0">
                <a:solidFill>
                  <a:schemeClr val="tx2"/>
                </a:solidFill>
              </a:rPr>
              <a:t>Ca(s)  +  Cl</a:t>
            </a:r>
            <a:r>
              <a:rPr lang="en-US" sz="2400" b="1" baseline="-25000" dirty="0">
                <a:solidFill>
                  <a:schemeClr val="tx2"/>
                </a:solidFill>
              </a:rPr>
              <a:t>2</a:t>
            </a:r>
            <a:r>
              <a:rPr lang="en-US" sz="2400" b="1" dirty="0">
                <a:solidFill>
                  <a:schemeClr val="tx2"/>
                </a:solidFill>
              </a:rPr>
              <a:t>(g)  </a:t>
            </a:r>
            <a:r>
              <a:rPr lang="en-US" sz="2400" b="1" dirty="0">
                <a:solidFill>
                  <a:schemeClr val="tx2"/>
                </a:solidFill>
                <a:sym typeface="Symbol" pitchFamily="18" charset="2"/>
              </a:rPr>
              <a:t></a:t>
            </a:r>
            <a:r>
              <a:rPr lang="en-US" sz="2400" b="1" dirty="0">
                <a:solidFill>
                  <a:schemeClr val="tx2"/>
                </a:solidFill>
              </a:rPr>
              <a:t>  CaCl</a:t>
            </a:r>
            <a:r>
              <a:rPr lang="en-US" sz="2400" b="1" baseline="-25000" dirty="0">
                <a:solidFill>
                  <a:schemeClr val="tx2"/>
                </a:solidFill>
              </a:rPr>
              <a:t>2</a:t>
            </a:r>
            <a:r>
              <a:rPr lang="en-US" sz="2400" b="1" dirty="0">
                <a:solidFill>
                  <a:schemeClr val="tx2"/>
                </a:solidFill>
              </a:rPr>
              <a:t>(s)   </a:t>
            </a:r>
            <a:br>
              <a:rPr lang="en-US" sz="2400" b="1" dirty="0">
                <a:solidFill>
                  <a:schemeClr val="tx2"/>
                </a:solidFill>
              </a:rPr>
            </a:br>
            <a:r>
              <a:rPr lang="en-US" sz="2400" b="1" dirty="0">
                <a:solidFill>
                  <a:schemeClr val="tx2"/>
                </a:solidFill>
              </a:rPr>
              <a:t> </a:t>
            </a:r>
            <a:r>
              <a:rPr lang="en-US" sz="2000" b="1" dirty="0">
                <a:solidFill>
                  <a:srgbClr val="0066FF"/>
                </a:solidFill>
                <a:sym typeface="Symbol" pitchFamily="18" charset="2"/>
              </a:rPr>
              <a:t></a:t>
            </a:r>
            <a:r>
              <a:rPr lang="en-US" sz="2000" b="1" baseline="-25000" dirty="0" err="1">
                <a:solidFill>
                  <a:srgbClr val="0066FF"/>
                </a:solidFill>
                <a:sym typeface="Symbol" pitchFamily="18" charset="2"/>
              </a:rPr>
              <a:t>r</a:t>
            </a:r>
            <a:r>
              <a:rPr lang="en-US" sz="2000" b="1" dirty="0" err="1">
                <a:solidFill>
                  <a:srgbClr val="0066FF"/>
                </a:solidFill>
              </a:rPr>
              <a:t>H</a:t>
            </a:r>
            <a:r>
              <a:rPr lang="en-US" sz="2000" b="1" baseline="30000" dirty="0" err="1">
                <a:solidFill>
                  <a:srgbClr val="0066FF"/>
                </a:solidFill>
              </a:rPr>
              <a:t>o</a:t>
            </a:r>
            <a:r>
              <a:rPr lang="en-US" sz="2000" b="1" dirty="0">
                <a:solidFill>
                  <a:srgbClr val="0066FF"/>
                </a:solidFill>
              </a:rPr>
              <a:t> = </a:t>
            </a:r>
            <a:r>
              <a:rPr lang="en-US" sz="2000" b="1" dirty="0">
                <a:solidFill>
                  <a:srgbClr val="0066FF"/>
                </a:solidFill>
                <a:sym typeface="Symbol" pitchFamily="18" charset="2"/>
              </a:rPr>
              <a:t></a:t>
            </a:r>
            <a:r>
              <a:rPr lang="en-US" sz="2000" b="1" dirty="0">
                <a:solidFill>
                  <a:srgbClr val="0066FF"/>
                </a:solidFill>
              </a:rPr>
              <a:t>59.8 kJ</a:t>
            </a:r>
            <a:r>
              <a:rPr lang="en-US" sz="2000" b="1" dirty="0"/>
              <a:t>  </a:t>
            </a:r>
            <a:r>
              <a:rPr lang="en-US" sz="2000" b="1" dirty="0">
                <a:solidFill>
                  <a:srgbClr val="FF3399"/>
                </a:solidFill>
                <a:sym typeface="Symbol" pitchFamily="18" charset="2"/>
              </a:rPr>
              <a:t></a:t>
            </a:r>
            <a:r>
              <a:rPr lang="en-US" b="1" baseline="-25000" dirty="0" err="1">
                <a:solidFill>
                  <a:srgbClr val="FF3399"/>
                </a:solidFill>
                <a:sym typeface="Symbol" pitchFamily="18" charset="2"/>
              </a:rPr>
              <a:t>r</a:t>
            </a:r>
            <a:r>
              <a:rPr lang="en-US" sz="2000" b="1" dirty="0" err="1">
                <a:solidFill>
                  <a:srgbClr val="FF3399"/>
                </a:solidFill>
              </a:rPr>
              <a:t>S</a:t>
            </a:r>
            <a:r>
              <a:rPr lang="en-US" b="1" baseline="30000" dirty="0" err="1">
                <a:solidFill>
                  <a:srgbClr val="FF3399"/>
                </a:solidFill>
              </a:rPr>
              <a:t>o</a:t>
            </a:r>
            <a:r>
              <a:rPr lang="en-US" sz="2000" b="1" dirty="0">
                <a:solidFill>
                  <a:srgbClr val="FF3399"/>
                </a:solidFill>
              </a:rPr>
              <a:t> = </a:t>
            </a:r>
            <a:r>
              <a:rPr lang="en-US" sz="2000" b="1" dirty="0">
                <a:solidFill>
                  <a:srgbClr val="FF3399"/>
                </a:solidFill>
                <a:sym typeface="Symbol" pitchFamily="18" charset="2"/>
              </a:rPr>
              <a:t></a:t>
            </a:r>
            <a:r>
              <a:rPr lang="en-US" sz="2000" b="1" dirty="0">
                <a:solidFill>
                  <a:srgbClr val="FF3399"/>
                </a:solidFill>
              </a:rPr>
              <a:t>273 JK</a:t>
            </a:r>
            <a:r>
              <a:rPr lang="en-US" sz="2000" b="1" baseline="30000" dirty="0">
                <a:solidFill>
                  <a:srgbClr val="FF3399"/>
                </a:solidFill>
              </a:rPr>
              <a:t>-1</a:t>
            </a:r>
            <a:endParaRPr lang="it-IT" sz="2000" b="1" baseline="30000" dirty="0">
              <a:solidFill>
                <a:srgbClr val="FF3399"/>
              </a:solidFill>
            </a:endParaRPr>
          </a:p>
        </p:txBody>
      </p:sp>
      <p:sp>
        <p:nvSpPr>
          <p:cNvPr id="266272" name="Text Box 32"/>
          <p:cNvSpPr txBox="1">
            <a:spLocks noChangeArrowheads="1"/>
          </p:cNvSpPr>
          <p:nvPr/>
        </p:nvSpPr>
        <p:spPr bwMode="auto">
          <a:xfrm>
            <a:off x="8472265" y="680220"/>
            <a:ext cx="208840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b="1" dirty="0">
                <a:solidFill>
                  <a:srgbClr val="FF0000"/>
                </a:solidFill>
                <a:latin typeface="Comic Sans MS" pitchFamily="66" charset="0"/>
              </a:rPr>
              <a:t>¿</a:t>
            </a:r>
            <a:r>
              <a:rPr lang="es-ES" altLang="es-MX" b="1" dirty="0">
                <a:solidFill>
                  <a:srgbClr val="FF0000"/>
                </a:solidFill>
                <a:latin typeface="Symbol" pitchFamily="18" charset="2"/>
              </a:rPr>
              <a:t>D</a:t>
            </a:r>
            <a:r>
              <a:rPr lang="es-ES" altLang="es-MX" b="1" dirty="0">
                <a:solidFill>
                  <a:srgbClr val="FF0000"/>
                </a:solidFill>
                <a:latin typeface="Comic Sans MS" pitchFamily="66" charset="0"/>
              </a:rPr>
              <a:t>G &lt;O?</a:t>
            </a:r>
          </a:p>
        </p:txBody>
      </p:sp>
      <p:sp>
        <p:nvSpPr>
          <p:cNvPr id="266274" name="Rectangle 34"/>
          <p:cNvSpPr>
            <a:spLocks noChangeArrowheads="1"/>
          </p:cNvSpPr>
          <p:nvPr/>
        </p:nvSpPr>
        <p:spPr bwMode="auto">
          <a:xfrm>
            <a:off x="6721890" y="2058734"/>
            <a:ext cx="2110414" cy="457200"/>
          </a:xfrm>
          <a:prstGeom prst="rect">
            <a:avLst/>
          </a:prstGeom>
          <a:noFill/>
          <a:ln w="38100">
            <a:noFill/>
            <a:miter lim="800000"/>
            <a:headEnd/>
            <a:tailEnd/>
          </a:ln>
          <a:effectLst/>
        </p:spPr>
        <p:txBody>
          <a:bodyPr wrap="square">
            <a:spAutoFit/>
          </a:bodyPr>
          <a:lstStyle/>
          <a:p>
            <a:pPr>
              <a:defRPr/>
            </a:pPr>
            <a:r>
              <a:rPr lang="en-US" sz="2400" b="1" dirty="0">
                <a:sym typeface="Symbol" pitchFamily="18" charset="2"/>
              </a:rPr>
              <a:t></a:t>
            </a:r>
            <a:r>
              <a:rPr lang="en-US" sz="2400" b="1" baseline="-25000" dirty="0" err="1">
                <a:sym typeface="Symbol" pitchFamily="18" charset="2"/>
              </a:rPr>
              <a:t>r</a:t>
            </a:r>
            <a:r>
              <a:rPr lang="en-US" sz="2400" b="1" dirty="0" err="1"/>
              <a:t>G</a:t>
            </a:r>
            <a:r>
              <a:rPr lang="en-US" sz="2400" b="1" baseline="30000" dirty="0" err="1"/>
              <a:t>o</a:t>
            </a:r>
            <a:r>
              <a:rPr lang="en-US" sz="2400" b="1" dirty="0"/>
              <a:t> </a:t>
            </a:r>
            <a:r>
              <a:rPr lang="en-US" sz="2400" b="1" dirty="0">
                <a:solidFill>
                  <a:schemeClr val="tx2"/>
                </a:solidFill>
              </a:rPr>
              <a:t>= -21.6 J</a:t>
            </a:r>
            <a:endParaRPr lang="es-ES" sz="2400" b="1" dirty="0">
              <a:solidFill>
                <a:schemeClr val="tx2"/>
              </a:solidFill>
            </a:endParaRPr>
          </a:p>
        </p:txBody>
      </p:sp>
      <p:sp>
        <p:nvSpPr>
          <p:cNvPr id="266275" name="Rectangle 35"/>
          <p:cNvSpPr>
            <a:spLocks noChangeArrowheads="1"/>
          </p:cNvSpPr>
          <p:nvPr/>
        </p:nvSpPr>
        <p:spPr bwMode="auto">
          <a:xfrm>
            <a:off x="5808663" y="3068639"/>
            <a:ext cx="4572000" cy="1200329"/>
          </a:xfrm>
          <a:prstGeom prst="rect">
            <a:avLst/>
          </a:prstGeom>
          <a:noFill/>
          <a:ln w="12700">
            <a:solidFill>
              <a:srgbClr val="FF6600"/>
            </a:solidFill>
            <a:miter lim="800000"/>
            <a:headEnd/>
            <a:tailEnd/>
          </a:ln>
          <a:effectLst/>
        </p:spPr>
        <p:txBody>
          <a:bodyPr>
            <a:spAutoFit/>
          </a:bodyPr>
          <a:lstStyle/>
          <a:p>
            <a:pPr algn="ctr">
              <a:defRPr/>
            </a:pPr>
            <a:r>
              <a:rPr lang="es-ES" b="1" dirty="0">
                <a:solidFill>
                  <a:schemeClr val="tx2"/>
                </a:solidFill>
                <a:sym typeface="Symbol" pitchFamily="18" charset="2"/>
              </a:rPr>
              <a:t>Como vimos </a:t>
            </a:r>
            <a:r>
              <a:rPr lang="es-ES" b="1" dirty="0" err="1">
                <a:solidFill>
                  <a:schemeClr val="tx2"/>
                </a:solidFill>
                <a:sym typeface="Symbol" pitchFamily="18" charset="2"/>
              </a:rPr>
              <a:t>T</a:t>
            </a:r>
            <a:r>
              <a:rPr lang="es-ES" b="1" baseline="-25000" dirty="0" err="1">
                <a:solidFill>
                  <a:schemeClr val="tx2"/>
                </a:solidFill>
                <a:sym typeface="Symbol" pitchFamily="18" charset="2"/>
              </a:rPr>
              <a:t>eq</a:t>
            </a:r>
            <a:r>
              <a:rPr lang="es-ES" b="1" dirty="0">
                <a:solidFill>
                  <a:schemeClr val="tx2"/>
                </a:solidFill>
                <a:sym typeface="Symbol" pitchFamily="18" charset="2"/>
              </a:rPr>
              <a:t> se puede estimar como:</a:t>
            </a:r>
          </a:p>
          <a:p>
            <a:pPr algn="ctr">
              <a:defRPr/>
            </a:pPr>
            <a:r>
              <a:rPr lang="es-ES" b="1" dirty="0">
                <a:solidFill>
                  <a:srgbClr val="0066FF"/>
                </a:solidFill>
                <a:sym typeface="Symbol" pitchFamily="18" charset="2"/>
              </a:rPr>
              <a:t></a:t>
            </a:r>
            <a:r>
              <a:rPr lang="es-ES" b="1" dirty="0">
                <a:solidFill>
                  <a:srgbClr val="0066FF"/>
                </a:solidFill>
              </a:rPr>
              <a:t>59.8 kJ</a:t>
            </a:r>
            <a:r>
              <a:rPr lang="es-ES" b="1" dirty="0">
                <a:solidFill>
                  <a:schemeClr val="tx2"/>
                </a:solidFill>
              </a:rPr>
              <a:t> </a:t>
            </a:r>
            <a:r>
              <a:rPr lang="es-ES" b="1" dirty="0">
                <a:solidFill>
                  <a:schemeClr val="tx2"/>
                </a:solidFill>
                <a:sym typeface="Symbol" pitchFamily="18" charset="2"/>
              </a:rPr>
              <a:t></a:t>
            </a:r>
            <a:r>
              <a:rPr lang="es-ES" b="1" dirty="0">
                <a:solidFill>
                  <a:schemeClr val="tx2"/>
                </a:solidFill>
              </a:rPr>
              <a:t> </a:t>
            </a:r>
            <a:r>
              <a:rPr lang="es-ES" b="1" dirty="0">
                <a:solidFill>
                  <a:srgbClr val="00CC00"/>
                </a:solidFill>
              </a:rPr>
              <a:t>T</a:t>
            </a:r>
            <a:r>
              <a:rPr lang="es-ES" b="1" dirty="0">
                <a:solidFill>
                  <a:schemeClr val="tx2"/>
                </a:solidFill>
              </a:rPr>
              <a:t>(</a:t>
            </a:r>
            <a:r>
              <a:rPr lang="es-ES" b="1" dirty="0">
                <a:solidFill>
                  <a:srgbClr val="FF3399"/>
                </a:solidFill>
                <a:sym typeface="Symbol" pitchFamily="18" charset="2"/>
              </a:rPr>
              <a:t></a:t>
            </a:r>
            <a:r>
              <a:rPr lang="es-ES" b="1" dirty="0">
                <a:solidFill>
                  <a:srgbClr val="FF3399"/>
                </a:solidFill>
              </a:rPr>
              <a:t>0.273kJK</a:t>
            </a:r>
            <a:r>
              <a:rPr lang="es-ES" b="1" baseline="30000" dirty="0">
                <a:solidFill>
                  <a:srgbClr val="FF3399"/>
                </a:solidFill>
              </a:rPr>
              <a:t>-1</a:t>
            </a:r>
            <a:r>
              <a:rPr lang="es-ES" b="1" dirty="0">
                <a:solidFill>
                  <a:schemeClr val="tx2"/>
                </a:solidFill>
              </a:rPr>
              <a:t>) = 0</a:t>
            </a:r>
          </a:p>
          <a:p>
            <a:pPr algn="ctr">
              <a:defRPr/>
            </a:pPr>
            <a:r>
              <a:rPr lang="es-ES" b="1" dirty="0">
                <a:solidFill>
                  <a:srgbClr val="00CC00"/>
                </a:solidFill>
              </a:rPr>
              <a:t>T = 219 K </a:t>
            </a:r>
            <a:r>
              <a:rPr lang="es-ES" b="1" dirty="0"/>
              <a:t>o</a:t>
            </a:r>
            <a:r>
              <a:rPr lang="es-ES" b="1" dirty="0">
                <a:solidFill>
                  <a:srgbClr val="00CC00"/>
                </a:solidFill>
              </a:rPr>
              <a:t> </a:t>
            </a:r>
            <a:r>
              <a:rPr lang="es-ES" b="1" dirty="0">
                <a:solidFill>
                  <a:srgbClr val="00CC00"/>
                </a:solidFill>
                <a:sym typeface="Symbol" pitchFamily="18" charset="2"/>
              </a:rPr>
              <a:t></a:t>
            </a:r>
            <a:r>
              <a:rPr lang="es-ES" b="1" dirty="0">
                <a:solidFill>
                  <a:srgbClr val="00CC00"/>
                </a:solidFill>
              </a:rPr>
              <a:t>53 </a:t>
            </a:r>
            <a:r>
              <a:rPr lang="es-ES" b="1" baseline="30000" dirty="0" err="1">
                <a:solidFill>
                  <a:srgbClr val="00CC00"/>
                </a:solidFill>
              </a:rPr>
              <a:t>o</a:t>
            </a:r>
            <a:r>
              <a:rPr lang="es-ES" b="1" dirty="0" err="1">
                <a:solidFill>
                  <a:srgbClr val="00CC00"/>
                </a:solidFill>
              </a:rPr>
              <a:t>C</a:t>
            </a:r>
            <a:endParaRPr lang="es-ES" b="1" dirty="0">
              <a:solidFill>
                <a:srgbClr val="00CC00"/>
              </a:solidFill>
            </a:endParaRPr>
          </a:p>
          <a:p>
            <a:pPr algn="ctr">
              <a:defRPr/>
            </a:pPr>
            <a:r>
              <a:rPr lang="es-ES" b="1" dirty="0"/>
              <a:t>La reacción inversa es espontánea a </a:t>
            </a:r>
            <a:r>
              <a:rPr lang="es-ES" b="1" u="sng" dirty="0">
                <a:solidFill>
                  <a:srgbClr val="00CC00"/>
                </a:solidFill>
              </a:rPr>
              <a:t>T &lt; </a:t>
            </a:r>
            <a:r>
              <a:rPr lang="es-ES" b="1" u="sng" dirty="0">
                <a:solidFill>
                  <a:srgbClr val="00CC00"/>
                </a:solidFill>
                <a:sym typeface="Symbol" pitchFamily="18" charset="2"/>
              </a:rPr>
              <a:t></a:t>
            </a:r>
            <a:r>
              <a:rPr lang="es-ES" b="1" u="sng" dirty="0">
                <a:solidFill>
                  <a:srgbClr val="00CC00"/>
                </a:solidFill>
              </a:rPr>
              <a:t>53</a:t>
            </a:r>
            <a:r>
              <a:rPr lang="es-ES" b="1" u="sng" baseline="30000" dirty="0">
                <a:solidFill>
                  <a:srgbClr val="00CC00"/>
                </a:solidFill>
              </a:rPr>
              <a:t>o</a:t>
            </a:r>
            <a:r>
              <a:rPr lang="es-ES" b="1" u="sng" dirty="0">
                <a:solidFill>
                  <a:srgbClr val="00CC00"/>
                </a:solidFill>
              </a:rPr>
              <a:t>C</a:t>
            </a:r>
          </a:p>
        </p:txBody>
      </p:sp>
      <p:cxnSp>
        <p:nvCxnSpPr>
          <p:cNvPr id="4" name="Conector recto de flecha 3"/>
          <p:cNvCxnSpPr/>
          <p:nvPr/>
        </p:nvCxnSpPr>
        <p:spPr>
          <a:xfrm flipH="1">
            <a:off x="3560764" y="4149080"/>
            <a:ext cx="5847604" cy="12961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02517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66242"/>
                                        </p:tgtEl>
                                        <p:attrNameLst>
                                          <p:attrName>style.visibility</p:attrName>
                                        </p:attrNameLst>
                                      </p:cBhvr>
                                      <p:to>
                                        <p:strVal val="visible"/>
                                      </p:to>
                                    </p:set>
                                    <p:animEffect transition="in" filter="slide(fromBottom)">
                                      <p:cBhvr>
                                        <p:cTn id="7" dur="2000"/>
                                        <p:tgtEl>
                                          <p:spTgt spid="266242"/>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66243"/>
                                        </p:tgtEl>
                                        <p:attrNameLst>
                                          <p:attrName>style.visibility</p:attrName>
                                        </p:attrNameLst>
                                      </p:cBhvr>
                                      <p:to>
                                        <p:strVal val="visible"/>
                                      </p:to>
                                    </p:set>
                                    <p:animEffect transition="in" filter="slide(fromBottom)">
                                      <p:cBhvr>
                                        <p:cTn id="10" dur="2000"/>
                                        <p:tgtEl>
                                          <p:spTgt spid="266243"/>
                                        </p:tgtEl>
                                      </p:cBhvr>
                                    </p:animEffect>
                                  </p:childTnLst>
                                </p:cTn>
                              </p:par>
                              <p:par>
                                <p:cTn id="11" presetID="23" presetClass="entr" presetSubtype="16" fill="hold" grpId="0" nodeType="withEffect">
                                  <p:stCondLst>
                                    <p:cond delay="0"/>
                                  </p:stCondLst>
                                  <p:childTnLst>
                                    <p:set>
                                      <p:cBhvr>
                                        <p:cTn id="12" dur="1" fill="hold">
                                          <p:stCondLst>
                                            <p:cond delay="0"/>
                                          </p:stCondLst>
                                        </p:cTn>
                                        <p:tgtEl>
                                          <p:spTgt spid="266272"/>
                                        </p:tgtEl>
                                        <p:attrNameLst>
                                          <p:attrName>style.visibility</p:attrName>
                                        </p:attrNameLst>
                                      </p:cBhvr>
                                      <p:to>
                                        <p:strVal val="visible"/>
                                      </p:to>
                                    </p:set>
                                    <p:anim calcmode="lin" valueType="num">
                                      <p:cBhvr>
                                        <p:cTn id="13" dur="2000" fill="hold"/>
                                        <p:tgtEl>
                                          <p:spTgt spid="266272"/>
                                        </p:tgtEl>
                                        <p:attrNameLst>
                                          <p:attrName>ppt_w</p:attrName>
                                        </p:attrNameLst>
                                      </p:cBhvr>
                                      <p:tavLst>
                                        <p:tav tm="0">
                                          <p:val>
                                            <p:fltVal val="0"/>
                                          </p:val>
                                        </p:tav>
                                        <p:tav tm="100000">
                                          <p:val>
                                            <p:strVal val="#ppt_w"/>
                                          </p:val>
                                        </p:tav>
                                      </p:tavLst>
                                    </p:anim>
                                    <p:anim calcmode="lin" valueType="num">
                                      <p:cBhvr>
                                        <p:cTn id="14" dur="2000" fill="hold"/>
                                        <p:tgtEl>
                                          <p:spTgt spid="266272"/>
                                        </p:tgtEl>
                                        <p:attrNameLst>
                                          <p:attrName>ppt_h</p:attrName>
                                        </p:attrNameLst>
                                      </p:cBhvr>
                                      <p:tavLst>
                                        <p:tav tm="0">
                                          <p:val>
                                            <p:fltVal val="0"/>
                                          </p:val>
                                        </p:tav>
                                        <p:tav tm="100000">
                                          <p:val>
                                            <p:strVal val="#ppt_h"/>
                                          </p:val>
                                        </p:tav>
                                      </p:tavLst>
                                    </p:anim>
                                  </p:childTnLst>
                                </p:cTn>
                              </p:par>
                            </p:childTnLst>
                          </p:cTn>
                        </p:par>
                        <p:par>
                          <p:cTn id="15" fill="hold" nodeType="afterGroup">
                            <p:stCondLst>
                              <p:cond delay="2000"/>
                            </p:stCondLst>
                            <p:childTnLst>
                              <p:par>
                                <p:cTn id="16" presetID="23" presetClass="entr" presetSubtype="16" fill="hold" grpId="0" nodeType="afterEffect">
                                  <p:stCondLst>
                                    <p:cond delay="0"/>
                                  </p:stCondLst>
                                  <p:childTnLst>
                                    <p:set>
                                      <p:cBhvr>
                                        <p:cTn id="17" dur="1" fill="hold">
                                          <p:stCondLst>
                                            <p:cond delay="0"/>
                                          </p:stCondLst>
                                        </p:cTn>
                                        <p:tgtEl>
                                          <p:spTgt spid="266244">
                                            <p:txEl>
                                              <p:pRg st="0" end="0"/>
                                            </p:txEl>
                                          </p:spTgt>
                                        </p:tgtEl>
                                        <p:attrNameLst>
                                          <p:attrName>style.visibility</p:attrName>
                                        </p:attrNameLst>
                                      </p:cBhvr>
                                      <p:to>
                                        <p:strVal val="visible"/>
                                      </p:to>
                                    </p:set>
                                    <p:anim calcmode="lin" valueType="num">
                                      <p:cBhvr>
                                        <p:cTn id="18" dur="2000" fill="hold"/>
                                        <p:tgtEl>
                                          <p:spTgt spid="266244">
                                            <p:txEl>
                                              <p:pRg st="0" end="0"/>
                                            </p:txEl>
                                          </p:spTgt>
                                        </p:tgtEl>
                                        <p:attrNameLst>
                                          <p:attrName>ppt_w</p:attrName>
                                        </p:attrNameLst>
                                      </p:cBhvr>
                                      <p:tavLst>
                                        <p:tav tm="0">
                                          <p:val>
                                            <p:fltVal val="0"/>
                                          </p:val>
                                        </p:tav>
                                        <p:tav tm="100000">
                                          <p:val>
                                            <p:strVal val="#ppt_w"/>
                                          </p:val>
                                        </p:tav>
                                      </p:tavLst>
                                    </p:anim>
                                    <p:anim calcmode="lin" valueType="num">
                                      <p:cBhvr>
                                        <p:cTn id="19" dur="2000" fill="hold"/>
                                        <p:tgtEl>
                                          <p:spTgt spid="266244">
                                            <p:txEl>
                                              <p:pRg st="0" end="0"/>
                                            </p:txEl>
                                          </p:spTgt>
                                        </p:tgtEl>
                                        <p:attrNameLst>
                                          <p:attrName>ppt_h</p:attrName>
                                        </p:attrNameLst>
                                      </p:cBhvr>
                                      <p:tavLst>
                                        <p:tav tm="0">
                                          <p:val>
                                            <p:fltVal val="0"/>
                                          </p:val>
                                        </p:tav>
                                        <p:tav tm="100000">
                                          <p:val>
                                            <p:strVal val="#ppt_h"/>
                                          </p:val>
                                        </p:tav>
                                      </p:tavLst>
                                    </p:anim>
                                  </p:childTnLst>
                                </p:cTn>
                              </p:par>
                            </p:childTnLst>
                          </p:cTn>
                        </p:par>
                        <p:par>
                          <p:cTn id="20" fill="hold" nodeType="afterGroup">
                            <p:stCondLst>
                              <p:cond delay="4000"/>
                            </p:stCondLst>
                            <p:childTnLst>
                              <p:par>
                                <p:cTn id="21" presetID="23" presetClass="entr" presetSubtype="16" fill="hold" grpId="0" nodeType="afterEffect">
                                  <p:stCondLst>
                                    <p:cond delay="0"/>
                                  </p:stCondLst>
                                  <p:childTnLst>
                                    <p:set>
                                      <p:cBhvr>
                                        <p:cTn id="22" dur="1" fill="hold">
                                          <p:stCondLst>
                                            <p:cond delay="0"/>
                                          </p:stCondLst>
                                        </p:cTn>
                                        <p:tgtEl>
                                          <p:spTgt spid="266270"/>
                                        </p:tgtEl>
                                        <p:attrNameLst>
                                          <p:attrName>style.visibility</p:attrName>
                                        </p:attrNameLst>
                                      </p:cBhvr>
                                      <p:to>
                                        <p:strVal val="visible"/>
                                      </p:to>
                                    </p:set>
                                    <p:anim calcmode="lin" valueType="num">
                                      <p:cBhvr>
                                        <p:cTn id="23" dur="2000" fill="hold"/>
                                        <p:tgtEl>
                                          <p:spTgt spid="266270"/>
                                        </p:tgtEl>
                                        <p:attrNameLst>
                                          <p:attrName>ppt_w</p:attrName>
                                        </p:attrNameLst>
                                      </p:cBhvr>
                                      <p:tavLst>
                                        <p:tav tm="0">
                                          <p:val>
                                            <p:fltVal val="0"/>
                                          </p:val>
                                        </p:tav>
                                        <p:tav tm="100000">
                                          <p:val>
                                            <p:strVal val="#ppt_w"/>
                                          </p:val>
                                        </p:tav>
                                      </p:tavLst>
                                    </p:anim>
                                    <p:anim calcmode="lin" valueType="num">
                                      <p:cBhvr>
                                        <p:cTn id="24" dur="2000" fill="hold"/>
                                        <p:tgtEl>
                                          <p:spTgt spid="266270"/>
                                        </p:tgtEl>
                                        <p:attrNameLst>
                                          <p:attrName>ppt_h</p:attrName>
                                        </p:attrNameLst>
                                      </p:cBhvr>
                                      <p:tavLst>
                                        <p:tav tm="0">
                                          <p:val>
                                            <p:fltVal val="0"/>
                                          </p:val>
                                        </p:tav>
                                        <p:tav tm="100000">
                                          <p:val>
                                            <p:strVal val="#ppt_h"/>
                                          </p:val>
                                        </p:tav>
                                      </p:tavLst>
                                    </p:anim>
                                  </p:childTnLst>
                                </p:cTn>
                              </p:par>
                            </p:childTnLst>
                          </p:cTn>
                        </p:par>
                        <p:par>
                          <p:cTn id="25" fill="hold" nodeType="afterGroup">
                            <p:stCondLst>
                              <p:cond delay="6000"/>
                            </p:stCondLst>
                            <p:childTnLst>
                              <p:par>
                                <p:cTn id="26" presetID="23" presetClass="entr" presetSubtype="16" fill="hold" grpId="0" nodeType="afterEffect">
                                  <p:stCondLst>
                                    <p:cond delay="0"/>
                                  </p:stCondLst>
                                  <p:childTnLst>
                                    <p:set>
                                      <p:cBhvr>
                                        <p:cTn id="27" dur="1" fill="hold">
                                          <p:stCondLst>
                                            <p:cond delay="0"/>
                                          </p:stCondLst>
                                        </p:cTn>
                                        <p:tgtEl>
                                          <p:spTgt spid="266274"/>
                                        </p:tgtEl>
                                        <p:attrNameLst>
                                          <p:attrName>style.visibility</p:attrName>
                                        </p:attrNameLst>
                                      </p:cBhvr>
                                      <p:to>
                                        <p:strVal val="visible"/>
                                      </p:to>
                                    </p:set>
                                    <p:anim calcmode="lin" valueType="num">
                                      <p:cBhvr>
                                        <p:cTn id="28" dur="2000" fill="hold"/>
                                        <p:tgtEl>
                                          <p:spTgt spid="266274"/>
                                        </p:tgtEl>
                                        <p:attrNameLst>
                                          <p:attrName>ppt_w</p:attrName>
                                        </p:attrNameLst>
                                      </p:cBhvr>
                                      <p:tavLst>
                                        <p:tav tm="0">
                                          <p:val>
                                            <p:fltVal val="0"/>
                                          </p:val>
                                        </p:tav>
                                        <p:tav tm="100000">
                                          <p:val>
                                            <p:strVal val="#ppt_w"/>
                                          </p:val>
                                        </p:tav>
                                      </p:tavLst>
                                    </p:anim>
                                    <p:anim calcmode="lin" valueType="num">
                                      <p:cBhvr>
                                        <p:cTn id="29" dur="2000" fill="hold"/>
                                        <p:tgtEl>
                                          <p:spTgt spid="266274"/>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1" fill="hold" nodeType="clickEffect">
                                  <p:stCondLst>
                                    <p:cond delay="0"/>
                                  </p:stCondLst>
                                  <p:childTnLst>
                                    <p:set>
                                      <p:cBhvr>
                                        <p:cTn id="33" dur="1" fill="hold">
                                          <p:stCondLst>
                                            <p:cond delay="0"/>
                                          </p:stCondLst>
                                        </p:cTn>
                                        <p:tgtEl>
                                          <p:spTgt spid="266275">
                                            <p:txEl>
                                              <p:pRg st="0" end="0"/>
                                            </p:txEl>
                                          </p:spTgt>
                                        </p:tgtEl>
                                        <p:attrNameLst>
                                          <p:attrName>style.visibility</p:attrName>
                                        </p:attrNameLst>
                                      </p:cBhvr>
                                      <p:to>
                                        <p:strVal val="visible"/>
                                      </p:to>
                                    </p:set>
                                    <p:animEffect transition="in" filter="wipe(up)">
                                      <p:cBhvr>
                                        <p:cTn id="34" dur="2000"/>
                                        <p:tgtEl>
                                          <p:spTgt spid="266275">
                                            <p:txEl>
                                              <p:pRg st="0" end="0"/>
                                            </p:txEl>
                                          </p:spTgt>
                                        </p:tgtEl>
                                      </p:cBhvr>
                                    </p:animEffect>
                                  </p:childTnLst>
                                </p:cTn>
                              </p:par>
                              <p:par>
                                <p:cTn id="35" presetID="22" presetClass="entr" presetSubtype="1" fill="hold" nodeType="withEffect">
                                  <p:stCondLst>
                                    <p:cond delay="0"/>
                                  </p:stCondLst>
                                  <p:childTnLst>
                                    <p:set>
                                      <p:cBhvr>
                                        <p:cTn id="36" dur="1" fill="hold">
                                          <p:stCondLst>
                                            <p:cond delay="0"/>
                                          </p:stCondLst>
                                        </p:cTn>
                                        <p:tgtEl>
                                          <p:spTgt spid="266275">
                                            <p:txEl>
                                              <p:pRg st="1" end="1"/>
                                            </p:txEl>
                                          </p:spTgt>
                                        </p:tgtEl>
                                        <p:attrNameLst>
                                          <p:attrName>style.visibility</p:attrName>
                                        </p:attrNameLst>
                                      </p:cBhvr>
                                      <p:to>
                                        <p:strVal val="visible"/>
                                      </p:to>
                                    </p:set>
                                    <p:animEffect transition="in" filter="wipe(up)">
                                      <p:cBhvr>
                                        <p:cTn id="37" dur="2000"/>
                                        <p:tgtEl>
                                          <p:spTgt spid="266275">
                                            <p:txEl>
                                              <p:pRg st="1" end="1"/>
                                            </p:txEl>
                                          </p:spTgt>
                                        </p:tgtEl>
                                      </p:cBhvr>
                                    </p:animEffect>
                                  </p:childTnLst>
                                </p:cTn>
                              </p:par>
                              <p:par>
                                <p:cTn id="38" presetID="22" presetClass="entr" presetSubtype="1" fill="hold" nodeType="withEffect">
                                  <p:stCondLst>
                                    <p:cond delay="0"/>
                                  </p:stCondLst>
                                  <p:childTnLst>
                                    <p:set>
                                      <p:cBhvr>
                                        <p:cTn id="39" dur="1" fill="hold">
                                          <p:stCondLst>
                                            <p:cond delay="0"/>
                                          </p:stCondLst>
                                        </p:cTn>
                                        <p:tgtEl>
                                          <p:spTgt spid="266275">
                                            <p:txEl>
                                              <p:pRg st="2" end="2"/>
                                            </p:txEl>
                                          </p:spTgt>
                                        </p:tgtEl>
                                        <p:attrNameLst>
                                          <p:attrName>style.visibility</p:attrName>
                                        </p:attrNameLst>
                                      </p:cBhvr>
                                      <p:to>
                                        <p:strVal val="visible"/>
                                      </p:to>
                                    </p:set>
                                    <p:animEffect transition="in" filter="wipe(up)">
                                      <p:cBhvr>
                                        <p:cTn id="40" dur="2000"/>
                                        <p:tgtEl>
                                          <p:spTgt spid="266275">
                                            <p:txEl>
                                              <p:pRg st="2" end="2"/>
                                            </p:txEl>
                                          </p:spTgt>
                                        </p:tgtEl>
                                      </p:cBhvr>
                                    </p:animEffect>
                                  </p:childTnLst>
                                </p:cTn>
                              </p:par>
                              <p:par>
                                <p:cTn id="41" presetID="22" presetClass="entr" presetSubtype="1" fill="hold" nodeType="withEffect">
                                  <p:stCondLst>
                                    <p:cond delay="0"/>
                                  </p:stCondLst>
                                  <p:childTnLst>
                                    <p:set>
                                      <p:cBhvr>
                                        <p:cTn id="42" dur="1" fill="hold">
                                          <p:stCondLst>
                                            <p:cond delay="0"/>
                                          </p:stCondLst>
                                        </p:cTn>
                                        <p:tgtEl>
                                          <p:spTgt spid="266275">
                                            <p:txEl>
                                              <p:pRg st="3" end="3"/>
                                            </p:txEl>
                                          </p:spTgt>
                                        </p:tgtEl>
                                        <p:attrNameLst>
                                          <p:attrName>style.visibility</p:attrName>
                                        </p:attrNameLst>
                                      </p:cBhvr>
                                      <p:to>
                                        <p:strVal val="visible"/>
                                      </p:to>
                                    </p:set>
                                    <p:animEffect transition="in" filter="wipe(up)">
                                      <p:cBhvr>
                                        <p:cTn id="43" dur="2000"/>
                                        <p:tgtEl>
                                          <p:spTgt spid="266275">
                                            <p:txEl>
                                              <p:pRg st="3" end="3"/>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3000"/>
                                        <p:tgtEl>
                                          <p:spTgt spid="2"/>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266269"/>
                                        </p:tgtEl>
                                        <p:attrNameLst>
                                          <p:attrName>style.visibility</p:attrName>
                                        </p:attrNameLst>
                                      </p:cBhvr>
                                      <p:to>
                                        <p:strVal val="visible"/>
                                      </p:to>
                                    </p:set>
                                    <p:animEffect transition="in" filter="wipe(up)">
                                      <p:cBhvr>
                                        <p:cTn id="53" dur="2000"/>
                                        <p:tgtEl>
                                          <p:spTgt spid="26626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66268"/>
                                        </p:tgtEl>
                                        <p:attrNameLst>
                                          <p:attrName>style.visibility</p:attrName>
                                        </p:attrNameLst>
                                      </p:cBhvr>
                                      <p:to>
                                        <p:strVal val="visible"/>
                                      </p:to>
                                    </p:set>
                                    <p:animEffect transition="in" filter="wipe(left)">
                                      <p:cBhvr>
                                        <p:cTn id="56" dur="2000"/>
                                        <p:tgtEl>
                                          <p:spTgt spid="266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2" grpId="0"/>
      <p:bldP spid="266243" grpId="0"/>
      <p:bldP spid="266244" grpId="0" build="p" autoUpdateAnimBg="0"/>
      <p:bldP spid="266268" grpId="0" animBg="1"/>
      <p:bldP spid="266269" grpId="0"/>
      <p:bldP spid="266270" grpId="0" autoUpdateAnimBg="0"/>
      <p:bldP spid="266272" grpId="0"/>
      <p:bldP spid="2662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81772" y="72147"/>
            <a:ext cx="4906398" cy="432049"/>
          </a:xfrm>
        </p:spPr>
        <p:txBody>
          <a:bodyPr>
            <a:normAutofit fontScale="90000"/>
          </a:bodyPr>
          <a:lstStyle/>
          <a:p>
            <a:r>
              <a:rPr lang="es-MX" sz="2400" dirty="0"/>
              <a:t>Unidades de Medición de concentración</a:t>
            </a:r>
          </a:p>
        </p:txBody>
      </p:sp>
      <p:sp>
        <p:nvSpPr>
          <p:cNvPr id="4" name="TextBox 3"/>
          <p:cNvSpPr txBox="1"/>
          <p:nvPr/>
        </p:nvSpPr>
        <p:spPr>
          <a:xfrm>
            <a:off x="623392" y="1379677"/>
            <a:ext cx="11161240" cy="830997"/>
          </a:xfrm>
          <a:prstGeom prst="rect">
            <a:avLst/>
          </a:prstGeom>
          <a:noFill/>
        </p:spPr>
        <p:txBody>
          <a:bodyPr wrap="square" rtlCol="0">
            <a:spAutoFit/>
          </a:bodyPr>
          <a:lstStyle/>
          <a:p>
            <a:pPr algn="just"/>
            <a:r>
              <a:rPr lang="es-MX" sz="1600" b="1" i="1" dirty="0">
                <a:latin typeface="Times New Roman" panose="02020603050405020304" pitchFamily="18" charset="0"/>
                <a:cs typeface="Times New Roman" pitchFamily="18" charset="0"/>
              </a:rPr>
              <a:t>La concentración es la medida de la cantidad de una sustancia dada que se mezcla con otra sustancia</a:t>
            </a:r>
            <a:r>
              <a:rPr lang="es-MX" sz="1600" dirty="0">
                <a:latin typeface="Times New Roman" pitchFamily="18" charset="0"/>
                <a:cs typeface="Times New Roman" pitchFamily="18" charset="0"/>
              </a:rPr>
              <a:t>. Esto puede aplicarse a cualquier clase de mezcla química (</a:t>
            </a:r>
            <a:r>
              <a:rPr lang="es-MX" sz="1600" b="1" i="1" dirty="0">
                <a:latin typeface="Times New Roman" pitchFamily="18" charset="0"/>
                <a:cs typeface="Times New Roman" pitchFamily="18" charset="0"/>
              </a:rPr>
              <a:t>solida, liquida, gaseosa o mezclas mixtas</a:t>
            </a:r>
            <a:r>
              <a:rPr lang="es-MX" sz="1600" dirty="0">
                <a:latin typeface="Times New Roman" pitchFamily="18" charset="0"/>
                <a:cs typeface="Times New Roman" pitchFamily="18" charset="0"/>
              </a:rPr>
              <a:t>), con frecuencia el concepto se limita a soluciones homogéneas, donde se refiere a la cantidad de soluto en una sustancia</a:t>
            </a:r>
          </a:p>
        </p:txBody>
      </p:sp>
      <p:sp>
        <p:nvSpPr>
          <p:cNvPr id="5" name="Rectangle 4"/>
          <p:cNvSpPr/>
          <p:nvPr/>
        </p:nvSpPr>
        <p:spPr>
          <a:xfrm>
            <a:off x="623392" y="4407482"/>
            <a:ext cx="11161240" cy="1661993"/>
          </a:xfrm>
          <a:prstGeom prst="rect">
            <a:avLst/>
          </a:prstGeom>
        </p:spPr>
        <p:txBody>
          <a:bodyPr wrap="square">
            <a:spAutoFit/>
          </a:bodyPr>
          <a:lstStyle/>
          <a:p>
            <a:pPr algn="just"/>
            <a:r>
              <a:rPr lang="es-MX" sz="1600" b="1" u="sng" dirty="0">
                <a:latin typeface="Times New Roman" panose="02020603050405020304" pitchFamily="18" charset="0"/>
                <a:cs typeface="Times New Roman" pitchFamily="18" charset="0"/>
              </a:rPr>
              <a:t>Molaridad </a:t>
            </a:r>
            <a:r>
              <a:rPr lang="es-MX" sz="1600" dirty="0">
                <a:latin typeface="Times New Roman" pitchFamily="18" charset="0"/>
                <a:cs typeface="Times New Roman" pitchFamily="18" charset="0"/>
              </a:rPr>
              <a:t>(</a:t>
            </a:r>
            <a:r>
              <a:rPr lang="es-MX" sz="1600" b="1" u="sng" dirty="0">
                <a:latin typeface="Times New Roman" pitchFamily="18" charset="0"/>
                <a:cs typeface="Times New Roman" pitchFamily="18" charset="0"/>
              </a:rPr>
              <a:t>M</a:t>
            </a:r>
            <a:r>
              <a:rPr lang="es-MX" sz="1600" dirty="0">
                <a:latin typeface="Times New Roman" pitchFamily="18" charset="0"/>
                <a:cs typeface="Times New Roman" pitchFamily="18" charset="0"/>
              </a:rPr>
              <a:t> o </a:t>
            </a:r>
            <a:r>
              <a:rPr lang="es-MX" sz="1600" i="1" u="sng" dirty="0">
                <a:latin typeface="Times New Roman" pitchFamily="18" charset="0"/>
                <a:cs typeface="Times New Roman" pitchFamily="18" charset="0"/>
              </a:rPr>
              <a:t>molar</a:t>
            </a:r>
            <a:r>
              <a:rPr lang="es-MX" sz="1600" dirty="0">
                <a:latin typeface="Times New Roman" pitchFamily="18" charset="0"/>
                <a:cs typeface="Times New Roman" pitchFamily="18" charset="0"/>
              </a:rPr>
              <a:t>) indica el número de  moles de una sustancia dada </a:t>
            </a:r>
            <a:r>
              <a:rPr lang="es-MX" sz="1600" b="1" u="sng" dirty="0">
                <a:solidFill>
                  <a:srgbClr val="FF0000"/>
                </a:solidFill>
                <a:latin typeface="Times New Roman" pitchFamily="18" charset="0"/>
                <a:cs typeface="Times New Roman" pitchFamily="18" charset="0"/>
              </a:rPr>
              <a:t>por litro de solución</a:t>
            </a:r>
            <a:r>
              <a:rPr lang="es-MX" sz="1600" dirty="0">
                <a:latin typeface="Times New Roman" pitchFamily="18" charset="0"/>
                <a:cs typeface="Times New Roman" pitchFamily="18" charset="0"/>
              </a:rPr>
              <a:t>. Por ejemplo:</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sz="1600" dirty="0">
                <a:latin typeface="Times New Roman" pitchFamily="18" charset="0"/>
                <a:cs typeface="Times New Roman" pitchFamily="18" charset="0"/>
              </a:rPr>
              <a:t>Tal solución se puede describir como "0.5 molar". Esto se puede malinterpretar como "</a:t>
            </a:r>
            <a:r>
              <a:rPr lang="es-MX" sz="1600" i="1" dirty="0">
                <a:latin typeface="Times New Roman" pitchFamily="18" charset="0"/>
                <a:cs typeface="Times New Roman" pitchFamily="18" charset="0"/>
              </a:rPr>
              <a:t>0.5 moles de soluto por 1.0 litros de solvente</a:t>
            </a:r>
            <a:r>
              <a:rPr lang="es-MX" sz="1600" dirty="0">
                <a:latin typeface="Times New Roman" pitchFamily="18" charset="0"/>
                <a:cs typeface="Times New Roman" pitchFamily="18" charset="0"/>
              </a:rPr>
              <a:t>", que pudiera ser verdad si y solo si ningún cambio de volumen ocurre al agregar soluto al solvente.</a:t>
            </a:r>
          </a:p>
        </p:txBody>
      </p:sp>
      <p:graphicFrame>
        <p:nvGraphicFramePr>
          <p:cNvPr id="6" name="Object 5"/>
          <p:cNvGraphicFramePr>
            <a:graphicFrameLocks noChangeAspect="1"/>
          </p:cNvGraphicFramePr>
          <p:nvPr>
            <p:extLst>
              <p:ext uri="{D42A27DB-BD31-4B8C-83A1-F6EECF244321}">
                <p14:modId xmlns:p14="http://schemas.microsoft.com/office/powerpoint/2010/main" val="1303935545"/>
              </p:ext>
            </p:extLst>
          </p:nvPr>
        </p:nvGraphicFramePr>
        <p:xfrm>
          <a:off x="3171388" y="4797152"/>
          <a:ext cx="5508939" cy="635647"/>
        </p:xfrm>
        <a:graphic>
          <a:graphicData uri="http://schemas.openxmlformats.org/presentationml/2006/ole">
            <mc:AlternateContent xmlns:mc="http://schemas.openxmlformats.org/markup-compatibility/2006">
              <mc:Choice xmlns:v="urn:schemas-microsoft-com:vml" Requires="v">
                <p:oleObj spid="_x0000_s100424" name="Equation" r:id="rId3" imgW="2641320" imgH="304560" progId="">
                  <p:embed/>
                </p:oleObj>
              </mc:Choice>
              <mc:Fallback>
                <p:oleObj name="Equation" r:id="rId3" imgW="2641320" imgH="304560" progId="">
                  <p:embed/>
                  <p:pic>
                    <p:nvPicPr>
                      <p:cNvPr id="6"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1388" y="4797152"/>
                        <a:ext cx="5508939" cy="6356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2 CuadroTexto"/>
          <p:cNvSpPr txBox="1"/>
          <p:nvPr/>
        </p:nvSpPr>
        <p:spPr>
          <a:xfrm>
            <a:off x="623392" y="2493838"/>
            <a:ext cx="11161240" cy="830997"/>
          </a:xfrm>
          <a:prstGeom prst="rect">
            <a:avLst/>
          </a:prstGeom>
          <a:noFill/>
        </p:spPr>
        <p:txBody>
          <a:bodyPr wrap="square" rtlCol="0">
            <a:spAutoFit/>
          </a:bodyPr>
          <a:lstStyle/>
          <a:p>
            <a:pPr algn="just"/>
            <a:r>
              <a:rPr lang="es-MX" sz="1600" b="1" i="1" u="sng" dirty="0">
                <a:latin typeface="Times New Roman" panose="02020603050405020304" pitchFamily="18" charset="0"/>
                <a:cs typeface="Times New Roman" pitchFamily="18" charset="0"/>
              </a:rPr>
              <a:t>Concentración Molar</a:t>
            </a:r>
            <a:r>
              <a:rPr lang="es-MX" sz="1600" i="1" dirty="0">
                <a:latin typeface="Times New Roman" pitchFamily="18" charset="0"/>
                <a:cs typeface="Times New Roman" pitchFamily="18" charset="0"/>
              </a:rPr>
              <a:t>:  </a:t>
            </a:r>
            <a:r>
              <a:rPr lang="es-MX" sz="1600" dirty="0">
                <a:latin typeface="Times New Roman" pitchFamily="18" charset="0"/>
                <a:cs typeface="Times New Roman" pitchFamily="18" charset="0"/>
              </a:rPr>
              <a:t>es la proporción molar que hay entre la cantidad de soluto y la cantidad de solvente. </a:t>
            </a:r>
          </a:p>
          <a:p>
            <a:pPr algn="just"/>
            <a:r>
              <a:rPr lang="es-MX" sz="1600" dirty="0">
                <a:latin typeface="Times New Roman" pitchFamily="18" charset="0"/>
                <a:cs typeface="Times New Roman" pitchFamily="18" charset="0"/>
              </a:rPr>
              <a:t>A </a:t>
            </a:r>
            <a:r>
              <a:rPr lang="es-MX" sz="1600" b="1" dirty="0">
                <a:latin typeface="Times New Roman" pitchFamily="18" charset="0"/>
                <a:cs typeface="Times New Roman" pitchFamily="18" charset="0"/>
              </a:rPr>
              <a:t>menor proporción de soluto</a:t>
            </a:r>
            <a:r>
              <a:rPr lang="es-MX" sz="1600" dirty="0">
                <a:latin typeface="Times New Roman" pitchFamily="18" charset="0"/>
                <a:cs typeface="Times New Roman" pitchFamily="18" charset="0"/>
              </a:rPr>
              <a:t> disuelto en el solvente, </a:t>
            </a:r>
            <a:r>
              <a:rPr lang="es-MX" sz="1600" b="1" dirty="0">
                <a:latin typeface="Times New Roman" pitchFamily="18" charset="0"/>
                <a:cs typeface="Times New Roman" pitchFamily="18" charset="0"/>
              </a:rPr>
              <a:t>menos concentrada esta la solución</a:t>
            </a:r>
            <a:r>
              <a:rPr lang="es-MX" sz="1600" dirty="0">
                <a:latin typeface="Times New Roman" pitchFamily="18" charset="0"/>
                <a:cs typeface="Times New Roman" pitchFamily="18" charset="0"/>
              </a:rPr>
              <a:t>, a mayor  proporción de soluto mayor concentración.</a:t>
            </a:r>
          </a:p>
        </p:txBody>
      </p:sp>
      <p:sp>
        <p:nvSpPr>
          <p:cNvPr id="7" name="2 CuadroTexto"/>
          <p:cNvSpPr txBox="1"/>
          <p:nvPr/>
        </p:nvSpPr>
        <p:spPr>
          <a:xfrm>
            <a:off x="623392" y="548681"/>
            <a:ext cx="11161240" cy="584775"/>
          </a:xfrm>
          <a:prstGeom prst="rect">
            <a:avLst/>
          </a:prstGeom>
          <a:noFill/>
        </p:spPr>
        <p:txBody>
          <a:bodyPr wrap="square" rtlCol="0">
            <a:spAutoFit/>
          </a:bodyPr>
          <a:lstStyle/>
          <a:p>
            <a:pPr algn="just"/>
            <a:r>
              <a:rPr lang="es-MX" sz="1600" b="1" i="1" u="sng" dirty="0">
                <a:latin typeface="Times New Roman" panose="02020603050405020304" pitchFamily="18" charset="0"/>
                <a:cs typeface="Times New Roman" pitchFamily="18" charset="0"/>
              </a:rPr>
              <a:t>Mediciones de concentración</a:t>
            </a:r>
            <a:r>
              <a:rPr lang="es-MX" sz="1600" dirty="0">
                <a:latin typeface="Times New Roman" pitchFamily="18" charset="0"/>
                <a:cs typeface="Times New Roman" pitchFamily="18" charset="0"/>
              </a:rPr>
              <a:t>: Existen varios términos que son usados en la descripción de soluciones, por lo tanto, es muy importante poder entender las unidades en que se expresan y las distintas formas de intercambio o transformación entre ellas.</a:t>
            </a:r>
          </a:p>
        </p:txBody>
      </p:sp>
      <p:sp>
        <p:nvSpPr>
          <p:cNvPr id="8" name="Rectangle 7"/>
          <p:cNvSpPr/>
          <p:nvPr/>
        </p:nvSpPr>
        <p:spPr>
          <a:xfrm>
            <a:off x="1881796" y="3411656"/>
            <a:ext cx="8425775" cy="830997"/>
          </a:xfrm>
          <a:prstGeom prst="rect">
            <a:avLst/>
          </a:prstGeom>
        </p:spPr>
        <p:txBody>
          <a:bodyPr wrap="square">
            <a:spAutoFit/>
          </a:bodyPr>
          <a:lstStyle/>
          <a:p>
            <a:r>
              <a:rPr lang="es-MX" sz="1600" dirty="0">
                <a:latin typeface="Times New Roman" panose="02020603050405020304" pitchFamily="18" charset="0"/>
                <a:cs typeface="Times New Roman" panose="02020603050405020304" pitchFamily="18" charset="0"/>
              </a:rPr>
              <a:t>Molalidad ≡ </a:t>
            </a:r>
            <a:r>
              <a:rPr lang="es-MX" sz="1600" b="1" i="1" dirty="0">
                <a:latin typeface="Times New Roman" panose="02020603050405020304" pitchFamily="18" charset="0"/>
                <a:cs typeface="Times New Roman" panose="02020603050405020304" pitchFamily="18" charset="0"/>
              </a:rPr>
              <a:t>m</a:t>
            </a:r>
            <a:r>
              <a:rPr lang="es-MX" sz="1600" dirty="0">
                <a:latin typeface="Times New Roman" panose="02020603050405020304" pitchFamily="18" charset="0"/>
                <a:cs typeface="Times New Roman" panose="02020603050405020304" pitchFamily="18" charset="0"/>
              </a:rPr>
              <a:t> = moles de soluto/kg solvente (</a:t>
            </a:r>
            <a:r>
              <a:rPr lang="es-MX" sz="1600" i="1" dirty="0">
                <a:latin typeface="Times New Roman" panose="02020603050405020304" pitchFamily="18" charset="0"/>
                <a:cs typeface="Times New Roman" panose="02020603050405020304" pitchFamily="18" charset="0"/>
              </a:rPr>
              <a:t>independiente de temperatura</a:t>
            </a:r>
            <a:r>
              <a:rPr lang="es-MX" sz="1600" dirty="0">
                <a:latin typeface="Times New Roman" panose="02020603050405020304" pitchFamily="18" charset="0"/>
                <a:cs typeface="Times New Roman" panose="02020603050405020304" pitchFamily="18" charset="0"/>
              </a:rPr>
              <a:t>)</a:t>
            </a:r>
          </a:p>
          <a:p>
            <a:r>
              <a:rPr lang="es-MX" sz="1600" dirty="0">
                <a:latin typeface="Times New Roman" panose="02020603050405020304" pitchFamily="18" charset="0"/>
                <a:cs typeface="Times New Roman" panose="02020603050405020304" pitchFamily="18" charset="0"/>
              </a:rPr>
              <a:t>Molaridad ≡ </a:t>
            </a:r>
            <a:r>
              <a:rPr lang="es-MX" sz="1600" b="1" dirty="0">
                <a:latin typeface="Times New Roman" panose="02020603050405020304" pitchFamily="18" charset="0"/>
                <a:cs typeface="Times New Roman" panose="02020603050405020304" pitchFamily="18" charset="0"/>
              </a:rPr>
              <a:t>M</a:t>
            </a:r>
            <a:r>
              <a:rPr lang="es-MX" sz="1600" dirty="0">
                <a:latin typeface="Times New Roman" panose="02020603050405020304" pitchFamily="18" charset="0"/>
                <a:cs typeface="Times New Roman" panose="02020603050405020304" pitchFamily="18" charset="0"/>
              </a:rPr>
              <a:t> = Moles de soluto/L de solución final (</a:t>
            </a:r>
            <a:r>
              <a:rPr lang="es-MX" sz="1600" i="1" dirty="0">
                <a:latin typeface="Times New Roman" panose="02020603050405020304" pitchFamily="18" charset="0"/>
                <a:cs typeface="Times New Roman" panose="02020603050405020304" pitchFamily="18" charset="0"/>
              </a:rPr>
              <a:t>dependiente de temperatura</a:t>
            </a:r>
            <a:r>
              <a:rPr lang="es-MX" sz="1600" dirty="0">
                <a:latin typeface="Times New Roman" panose="02020603050405020304" pitchFamily="18" charset="0"/>
                <a:cs typeface="Times New Roman" panose="02020603050405020304" pitchFamily="18" charset="0"/>
              </a:rPr>
              <a:t>)</a:t>
            </a:r>
          </a:p>
          <a:p>
            <a:r>
              <a:rPr lang="es-MX" sz="1600" dirty="0">
                <a:latin typeface="Times New Roman" panose="02020603050405020304" pitchFamily="18" charset="0"/>
                <a:cs typeface="Times New Roman" panose="02020603050405020304" pitchFamily="18" charset="0"/>
              </a:rPr>
              <a:t>Normalidad ≡ </a:t>
            </a:r>
            <a:r>
              <a:rPr lang="es-MX" sz="1600" b="1" dirty="0">
                <a:latin typeface="Times New Roman" panose="02020603050405020304" pitchFamily="18" charset="0"/>
                <a:cs typeface="Times New Roman" panose="02020603050405020304" pitchFamily="18" charset="0"/>
              </a:rPr>
              <a:t>N</a:t>
            </a:r>
            <a:r>
              <a:rPr lang="es-MX" sz="1600" dirty="0">
                <a:latin typeface="Times New Roman" panose="02020603050405020304" pitchFamily="18" charset="0"/>
                <a:cs typeface="Times New Roman" panose="02020603050405020304" pitchFamily="18" charset="0"/>
              </a:rPr>
              <a:t> = moles equivalentes de soluto/L de solución final </a:t>
            </a:r>
          </a:p>
        </p:txBody>
      </p:sp>
    </p:spTree>
    <p:extLst>
      <p:ext uri="{BB962C8B-B14F-4D97-AF65-F5344CB8AC3E}">
        <p14:creationId xmlns:p14="http://schemas.microsoft.com/office/powerpoint/2010/main" val="320040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3190830" y="332656"/>
            <a:ext cx="5167825" cy="523220"/>
          </a:xfrm>
          <a:prstGeom prst="rect">
            <a:avLst/>
          </a:prstGeom>
        </p:spPr>
        <p:txBody>
          <a:bodyPr wrap="none">
            <a:spAutoFit/>
          </a:bodyPr>
          <a:lstStyle/>
          <a:p>
            <a:r>
              <a:rPr lang="es-MX" sz="2800" dirty="0"/>
              <a:t>Unidades típicas de concentración</a:t>
            </a:r>
          </a:p>
        </p:txBody>
      </p:sp>
      <p:graphicFrame>
        <p:nvGraphicFramePr>
          <p:cNvPr id="2" name="Objeto 1"/>
          <p:cNvGraphicFramePr>
            <a:graphicFrameLocks noChangeAspect="1"/>
          </p:cNvGraphicFramePr>
          <p:nvPr/>
        </p:nvGraphicFramePr>
        <p:xfrm>
          <a:off x="2639617" y="1268760"/>
          <a:ext cx="6949735" cy="4608512"/>
        </p:xfrm>
        <a:graphic>
          <a:graphicData uri="http://schemas.openxmlformats.org/presentationml/2006/ole">
            <mc:AlternateContent xmlns:mc="http://schemas.openxmlformats.org/markup-compatibility/2006">
              <mc:Choice xmlns:v="urn:schemas-microsoft-com:vml" Requires="v">
                <p:oleObj spid="_x0000_s101447" name="Equation" r:id="rId3" imgW="3581280" imgH="2374560" progId="Equation.DSMT4">
                  <p:embed/>
                </p:oleObj>
              </mc:Choice>
              <mc:Fallback>
                <p:oleObj name="Equation" r:id="rId3" imgW="3581280" imgH="2374560" progId="Equation.DSMT4">
                  <p:embed/>
                  <p:pic>
                    <p:nvPicPr>
                      <p:cNvPr id="2" name="Objeto 1"/>
                      <p:cNvPicPr/>
                      <p:nvPr/>
                    </p:nvPicPr>
                    <p:blipFill>
                      <a:blip r:embed="rId4"/>
                      <a:stretch>
                        <a:fillRect/>
                      </a:stretch>
                    </p:blipFill>
                    <p:spPr>
                      <a:xfrm>
                        <a:off x="2639617" y="1268760"/>
                        <a:ext cx="6949735" cy="4608512"/>
                      </a:xfrm>
                      <a:prstGeom prst="rect">
                        <a:avLst/>
                      </a:prstGeom>
                    </p:spPr>
                  </p:pic>
                </p:oleObj>
              </mc:Fallback>
            </mc:AlternateContent>
          </a:graphicData>
        </a:graphic>
      </p:graphicFrame>
    </p:spTree>
    <p:extLst>
      <p:ext uri="{BB962C8B-B14F-4D97-AF65-F5344CB8AC3E}">
        <p14:creationId xmlns:p14="http://schemas.microsoft.com/office/powerpoint/2010/main" val="3907167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dirty="0"/>
          </a:p>
        </p:txBody>
      </p:sp>
      <p:graphicFrame>
        <p:nvGraphicFramePr>
          <p:cNvPr id="6" name="Object 5"/>
          <p:cNvGraphicFramePr>
            <a:graphicFrameLocks noChangeAspect="1"/>
          </p:cNvGraphicFramePr>
          <p:nvPr/>
        </p:nvGraphicFramePr>
        <p:xfrm>
          <a:off x="3978276" y="3914775"/>
          <a:ext cx="5426075" cy="812800"/>
        </p:xfrm>
        <a:graphic>
          <a:graphicData uri="http://schemas.openxmlformats.org/presentationml/2006/ole">
            <mc:AlternateContent xmlns:mc="http://schemas.openxmlformats.org/markup-compatibility/2006">
              <mc:Choice xmlns:v="urn:schemas-microsoft-com:vml" Requires="v">
                <p:oleObj spid="_x0000_s102472" name="Equation" r:id="rId3" imgW="2082600" imgH="317160" progId="Equation.DSMT4">
                  <p:embed/>
                </p:oleObj>
              </mc:Choice>
              <mc:Fallback>
                <p:oleObj name="Equation" r:id="rId3" imgW="2082600" imgH="317160" progId="Equation.DSMT4">
                  <p:embed/>
                  <p:pic>
                    <p:nvPicPr>
                      <p:cNvPr id="6" name="Object 5"/>
                      <p:cNvPicPr>
                        <a:picLocks noChangeAspect="1" noChangeArrowheads="1"/>
                      </p:cNvPicPr>
                      <p:nvPr/>
                    </p:nvPicPr>
                    <p:blipFill>
                      <a:blip r:embed="rId4"/>
                      <a:srcRect/>
                      <a:stretch>
                        <a:fillRect/>
                      </a:stretch>
                    </p:blipFill>
                    <p:spPr bwMode="auto">
                      <a:xfrm>
                        <a:off x="3978276" y="3914775"/>
                        <a:ext cx="5426075" cy="812800"/>
                      </a:xfrm>
                      <a:prstGeom prst="rect">
                        <a:avLst/>
                      </a:prstGeom>
                      <a:noFill/>
                    </p:spPr>
                  </p:pic>
                </p:oleObj>
              </mc:Fallback>
            </mc:AlternateContent>
          </a:graphicData>
        </a:graphic>
      </p:graphicFrame>
      <p:sp>
        <p:nvSpPr>
          <p:cNvPr id="7" name="Rectangle 6"/>
          <p:cNvSpPr/>
          <p:nvPr/>
        </p:nvSpPr>
        <p:spPr>
          <a:xfrm>
            <a:off x="839416" y="4836534"/>
            <a:ext cx="10801200" cy="1323439"/>
          </a:xfrm>
          <a:prstGeom prst="rect">
            <a:avLst/>
          </a:prstGeom>
          <a:ln>
            <a:solidFill>
              <a:schemeClr val="tx1"/>
            </a:solidFill>
          </a:ln>
        </p:spPr>
        <p:txBody>
          <a:bodyPr wrap="square">
            <a:spAutoFit/>
          </a:bodyPr>
          <a:lstStyle/>
          <a:p>
            <a:pPr algn="just"/>
            <a:r>
              <a:rPr lang="es-MX" sz="1600" dirty="0">
                <a:latin typeface="Times New Roman" pitchFamily="18" charset="0"/>
                <a:cs typeface="Times New Roman" pitchFamily="18" charset="0"/>
              </a:rPr>
              <a:t>Si la solución tiene varios solutos, la molalidad es el número de moles de uno de ellos en </a:t>
            </a:r>
            <a:r>
              <a:rPr lang="es-MX" sz="1600" b="1" i="1" u="sng" dirty="0">
                <a:latin typeface="Times New Roman" pitchFamily="18" charset="0"/>
                <a:cs typeface="Times New Roman" pitchFamily="18" charset="0"/>
              </a:rPr>
              <a:t>1000 gr de agua pura</a:t>
            </a:r>
            <a:r>
              <a:rPr lang="es-MX" sz="1600" dirty="0">
                <a:latin typeface="Times New Roman" pitchFamily="18" charset="0"/>
                <a:cs typeface="Times New Roman" pitchFamily="18" charset="0"/>
              </a:rPr>
              <a:t>.</a:t>
            </a:r>
          </a:p>
          <a:p>
            <a:pPr algn="just"/>
            <a:endParaRPr lang="es-MX" sz="1600" dirty="0">
              <a:latin typeface="Times New Roman" pitchFamily="18" charset="0"/>
              <a:cs typeface="Times New Roman" pitchFamily="18" charset="0"/>
            </a:endParaRPr>
          </a:p>
          <a:p>
            <a:pPr algn="just"/>
            <a:r>
              <a:rPr lang="es-MX" sz="1600" dirty="0">
                <a:latin typeface="Times New Roman" pitchFamily="18" charset="0"/>
                <a:cs typeface="Times New Roman" pitchFamily="18" charset="0"/>
              </a:rPr>
              <a:t>Existen razones termodinámicas y prácticas, para expresar la </a:t>
            </a:r>
            <a:r>
              <a:rPr lang="es-MX" sz="1600" b="1" i="1" dirty="0">
                <a:latin typeface="Times New Roman" pitchFamily="18" charset="0"/>
                <a:cs typeface="Times New Roman" pitchFamily="18" charset="0"/>
              </a:rPr>
              <a:t>molalidad en forma adimensional</a:t>
            </a:r>
            <a:r>
              <a:rPr lang="es-MX" sz="1600" dirty="0">
                <a:latin typeface="Times New Roman" pitchFamily="18" charset="0"/>
                <a:cs typeface="Times New Roman" pitchFamily="18" charset="0"/>
              </a:rPr>
              <a:t>. Para este propósito se usa el término </a:t>
            </a:r>
            <a:r>
              <a:rPr lang="es-MX" sz="1600" b="1" i="1" u="sng" dirty="0">
                <a:solidFill>
                  <a:srgbClr val="FF0000"/>
                </a:solidFill>
                <a:latin typeface="Times New Roman" pitchFamily="18" charset="0"/>
                <a:cs typeface="Times New Roman" pitchFamily="18" charset="0"/>
              </a:rPr>
              <a:t>actividad </a:t>
            </a:r>
            <a:r>
              <a:rPr lang="es-MX" sz="1600" b="1" i="1" u="sng" dirty="0" err="1">
                <a:solidFill>
                  <a:srgbClr val="FF0000"/>
                </a:solidFill>
                <a:latin typeface="Times New Roman" pitchFamily="18" charset="0"/>
                <a:cs typeface="Times New Roman" pitchFamily="18" charset="0"/>
              </a:rPr>
              <a:t>a</a:t>
            </a:r>
            <a:r>
              <a:rPr lang="es-MX" sz="1600" b="1" i="1" u="sng" baseline="-25000" dirty="0" err="1">
                <a:solidFill>
                  <a:srgbClr val="FF0000"/>
                </a:solidFill>
                <a:latin typeface="Times New Roman" pitchFamily="18" charset="0"/>
                <a:cs typeface="Times New Roman" pitchFamily="18" charset="0"/>
              </a:rPr>
              <a:t>i</a:t>
            </a:r>
            <a:r>
              <a:rPr lang="es-MX" sz="1600" dirty="0">
                <a:latin typeface="Times New Roman" pitchFamily="18" charset="0"/>
                <a:cs typeface="Times New Roman" pitchFamily="18" charset="0"/>
              </a:rPr>
              <a:t>, la cual en soluciones diluidas (</a:t>
            </a:r>
            <a:r>
              <a:rPr lang="es-MX" sz="1600" b="1" i="1" u="sng" dirty="0">
                <a:latin typeface="Times New Roman" pitchFamily="18" charset="0"/>
                <a:cs typeface="Times New Roman" pitchFamily="18" charset="0"/>
              </a:rPr>
              <a:t>muy baja concentración</a:t>
            </a:r>
            <a:r>
              <a:rPr lang="es-MX" sz="1600" dirty="0">
                <a:latin typeface="Times New Roman" pitchFamily="18" charset="0"/>
                <a:cs typeface="Times New Roman" pitchFamily="18" charset="0"/>
              </a:rPr>
              <a:t>) es numéricamente igual a la molalidad (</a:t>
            </a:r>
            <a:r>
              <a:rPr lang="es-MX" sz="1600" b="1" i="1" u="sng" dirty="0">
                <a:latin typeface="Times New Roman" pitchFamily="18" charset="0"/>
                <a:cs typeface="Times New Roman" pitchFamily="18" charset="0"/>
              </a:rPr>
              <a:t>concentración</a:t>
            </a:r>
            <a:r>
              <a:rPr lang="es-MX" sz="1600" dirty="0">
                <a:latin typeface="Times New Roman" pitchFamily="18" charset="0"/>
                <a:cs typeface="Times New Roman" pitchFamily="18" charset="0"/>
              </a:rPr>
              <a:t>). Es decir, en soluciones muy diluidas, la </a:t>
            </a:r>
            <a:r>
              <a:rPr lang="es-MX" sz="1600" b="1" i="1" dirty="0">
                <a:latin typeface="Times New Roman" pitchFamily="18" charset="0"/>
                <a:cs typeface="Times New Roman" pitchFamily="18" charset="0"/>
              </a:rPr>
              <a:t>concentración y la actividad son iguales</a:t>
            </a:r>
            <a:r>
              <a:rPr lang="es-MX" sz="1600" dirty="0">
                <a:latin typeface="Times New Roman" pitchFamily="18" charset="0"/>
                <a:cs typeface="Times New Roman" pitchFamily="18" charset="0"/>
              </a:rPr>
              <a:t>.</a:t>
            </a:r>
          </a:p>
        </p:txBody>
      </p:sp>
      <p:sp>
        <p:nvSpPr>
          <p:cNvPr id="8" name="Rectangle 7"/>
          <p:cNvSpPr/>
          <p:nvPr/>
        </p:nvSpPr>
        <p:spPr>
          <a:xfrm>
            <a:off x="875420" y="1089372"/>
            <a:ext cx="10729192" cy="2062103"/>
          </a:xfrm>
          <a:prstGeom prst="rect">
            <a:avLst/>
          </a:prstGeom>
        </p:spPr>
        <p:txBody>
          <a:bodyPr wrap="square">
            <a:spAutoFit/>
          </a:bodyPr>
          <a:lstStyle/>
          <a:p>
            <a:pPr algn="just">
              <a:lnSpc>
                <a:spcPct val="200000"/>
              </a:lnSpc>
            </a:pPr>
            <a:r>
              <a:rPr lang="es-MX" sz="1600" b="1" dirty="0">
                <a:latin typeface="Times New Roman" pitchFamily="18" charset="0"/>
                <a:cs typeface="Times New Roman" pitchFamily="18" charset="0"/>
              </a:rPr>
              <a:t>La molalidad </a:t>
            </a:r>
            <a:r>
              <a:rPr lang="es-MX" sz="1600" dirty="0">
                <a:latin typeface="Times New Roman" pitchFamily="18" charset="0"/>
                <a:cs typeface="Times New Roman" pitchFamily="18" charset="0"/>
              </a:rPr>
              <a:t>(</a:t>
            </a:r>
            <a:r>
              <a:rPr lang="es-MX" sz="1600" b="1" i="1" dirty="0">
                <a:latin typeface="Times New Roman" pitchFamily="18" charset="0"/>
                <a:cs typeface="Times New Roman" pitchFamily="18" charset="0"/>
              </a:rPr>
              <a:t>m</a:t>
            </a:r>
            <a:r>
              <a:rPr lang="es-MX" sz="1600" b="1" i="1" baseline="-25000" dirty="0">
                <a:latin typeface="Times New Roman" pitchFamily="18" charset="0"/>
                <a:cs typeface="Times New Roman" pitchFamily="18" charset="0"/>
              </a:rPr>
              <a:t>i</a:t>
            </a:r>
            <a:r>
              <a:rPr lang="es-MX" sz="1600" dirty="0">
                <a:latin typeface="Times New Roman" pitchFamily="18" charset="0"/>
                <a:cs typeface="Times New Roman" pitchFamily="18" charset="0"/>
              </a:rPr>
              <a:t>) del </a:t>
            </a:r>
            <a:r>
              <a:rPr lang="es-MX" sz="1600" b="1" dirty="0">
                <a:latin typeface="Times New Roman" pitchFamily="18" charset="0"/>
                <a:cs typeface="Times New Roman" pitchFamily="18" charset="0"/>
              </a:rPr>
              <a:t>componente</a:t>
            </a:r>
            <a:r>
              <a:rPr lang="es-MX" sz="1600" b="1" i="1" dirty="0">
                <a:latin typeface="Times New Roman" pitchFamily="18" charset="0"/>
                <a:cs typeface="Times New Roman" pitchFamily="18" charset="0"/>
              </a:rPr>
              <a:t> i</a:t>
            </a:r>
            <a:r>
              <a:rPr lang="es-MX" sz="1600" i="1" dirty="0">
                <a:latin typeface="Times New Roman" pitchFamily="18" charset="0"/>
                <a:cs typeface="Times New Roman" pitchFamily="18" charset="0"/>
              </a:rPr>
              <a:t> </a:t>
            </a:r>
            <a:r>
              <a:rPr lang="es-MX" sz="1600" dirty="0">
                <a:latin typeface="Times New Roman" pitchFamily="18" charset="0"/>
                <a:cs typeface="Times New Roman" pitchFamily="18" charset="0"/>
              </a:rPr>
              <a:t>es el </a:t>
            </a:r>
            <a:r>
              <a:rPr lang="es-MX" sz="1600" b="1" i="1" dirty="0">
                <a:latin typeface="Times New Roman" pitchFamily="18" charset="0"/>
                <a:cs typeface="Times New Roman" pitchFamily="18" charset="0"/>
              </a:rPr>
              <a:t>numero de moles del componente i </a:t>
            </a:r>
            <a:r>
              <a:rPr lang="es-MX" sz="1600" dirty="0">
                <a:latin typeface="Times New Roman" pitchFamily="18" charset="0"/>
                <a:cs typeface="Times New Roman" pitchFamily="18" charset="0"/>
              </a:rPr>
              <a:t>por kilogramos de solvente (</a:t>
            </a:r>
            <a:r>
              <a:rPr lang="es-MX" sz="1600" b="1" i="1" dirty="0">
                <a:solidFill>
                  <a:srgbClr val="FF0000"/>
                </a:solidFill>
                <a:latin typeface="Times New Roman" pitchFamily="18" charset="0"/>
                <a:cs typeface="Times New Roman" pitchFamily="18" charset="0"/>
              </a:rPr>
              <a:t>normalmente agua</a:t>
            </a:r>
            <a:r>
              <a:rPr lang="es-MX" sz="1600" dirty="0">
                <a:latin typeface="Times New Roman" pitchFamily="18" charset="0"/>
                <a:cs typeface="Times New Roman" pitchFamily="18" charset="0"/>
              </a:rPr>
              <a:t>). Un kilogramo de agua tiene                          </a:t>
            </a:r>
            <a:r>
              <a:rPr lang="es-MX" sz="1600" dirty="0" smtClean="0">
                <a:latin typeface="Times New Roman" pitchFamily="18" charset="0"/>
                <a:cs typeface="Times New Roman" pitchFamily="18" charset="0"/>
              </a:rPr>
              <a:t>moles </a:t>
            </a:r>
            <a:r>
              <a:rPr lang="es-MX" sz="1600" dirty="0">
                <a:latin typeface="Times New Roman" pitchFamily="18" charset="0"/>
                <a:cs typeface="Times New Roman" pitchFamily="18" charset="0"/>
              </a:rPr>
              <a:t>de H</a:t>
            </a:r>
            <a:r>
              <a:rPr lang="es-MX" sz="1600" baseline="-25000" dirty="0">
                <a:latin typeface="Times New Roman" pitchFamily="18" charset="0"/>
                <a:cs typeface="Times New Roman" pitchFamily="18" charset="0"/>
              </a:rPr>
              <a:t>2</a:t>
            </a:r>
            <a:r>
              <a:rPr lang="es-MX" sz="1600" dirty="0">
                <a:latin typeface="Times New Roman" pitchFamily="18" charset="0"/>
                <a:cs typeface="Times New Roman" pitchFamily="18" charset="0"/>
              </a:rPr>
              <a:t>O, por lo tanto, una solución de </a:t>
            </a:r>
            <a:r>
              <a:rPr lang="es-MX" sz="1600" i="1" dirty="0">
                <a:latin typeface="Times New Roman" pitchFamily="18" charset="0"/>
                <a:cs typeface="Times New Roman" pitchFamily="18" charset="0"/>
              </a:rPr>
              <a:t>m</a:t>
            </a:r>
            <a:r>
              <a:rPr lang="es-MX" sz="1600" i="1" baseline="-25000" dirty="0">
                <a:latin typeface="Times New Roman" pitchFamily="18" charset="0"/>
                <a:cs typeface="Times New Roman" pitchFamily="18" charset="0"/>
              </a:rPr>
              <a:t>i</a:t>
            </a:r>
            <a:r>
              <a:rPr lang="es-MX" sz="1600" dirty="0">
                <a:latin typeface="Times New Roman" pitchFamily="18" charset="0"/>
                <a:cs typeface="Times New Roman" pitchFamily="18" charset="0"/>
              </a:rPr>
              <a:t> moles del componente </a:t>
            </a:r>
            <a:r>
              <a:rPr lang="es-MX" sz="1600" i="1" dirty="0">
                <a:latin typeface="Times New Roman" pitchFamily="18" charset="0"/>
                <a:cs typeface="Times New Roman" pitchFamily="18" charset="0"/>
              </a:rPr>
              <a:t>i</a:t>
            </a:r>
            <a:r>
              <a:rPr lang="es-MX" sz="1600" dirty="0">
                <a:latin typeface="Times New Roman" pitchFamily="18" charset="0"/>
                <a:cs typeface="Times New Roman" pitchFamily="18" charset="0"/>
              </a:rPr>
              <a:t> en un kilogramo de agua tiene una </a:t>
            </a:r>
            <a:r>
              <a:rPr lang="es-MX" sz="1600" b="1" i="1" u="sng" dirty="0">
                <a:solidFill>
                  <a:srgbClr val="FF0000"/>
                </a:solidFill>
                <a:latin typeface="Times New Roman" pitchFamily="18" charset="0"/>
                <a:cs typeface="Times New Roman" pitchFamily="18" charset="0"/>
              </a:rPr>
              <a:t>fracción </a:t>
            </a:r>
            <a:r>
              <a:rPr lang="es-MX" sz="1600" b="1" i="1" u="sng" dirty="0" smtClean="0">
                <a:solidFill>
                  <a:srgbClr val="FF0000"/>
                </a:solidFill>
                <a:latin typeface="Times New Roman" pitchFamily="18" charset="0"/>
                <a:cs typeface="Times New Roman" pitchFamily="18" charset="0"/>
              </a:rPr>
              <a:t>molar=X</a:t>
            </a:r>
            <a:r>
              <a:rPr lang="es-MX" sz="1600" b="1" i="1" u="sng" baseline="-25000" dirty="0" smtClean="0">
                <a:solidFill>
                  <a:srgbClr val="FF0000"/>
                </a:solidFill>
                <a:latin typeface="Times New Roman" pitchFamily="18" charset="0"/>
                <a:cs typeface="Times New Roman" pitchFamily="18" charset="0"/>
              </a:rPr>
              <a:t>i</a:t>
            </a:r>
            <a:r>
              <a:rPr lang="es-MX" sz="1600" b="1" i="1" u="sng" dirty="0" smtClean="0">
                <a:latin typeface="Times New Roman" pitchFamily="18" charset="0"/>
                <a:cs typeface="Times New Roman" pitchFamily="18" charset="0"/>
              </a:rPr>
              <a:t> </a:t>
            </a:r>
            <a:r>
              <a:rPr lang="es-MX" sz="1600" dirty="0">
                <a:latin typeface="Times New Roman" pitchFamily="18" charset="0"/>
                <a:cs typeface="Times New Roman" pitchFamily="18" charset="0"/>
              </a:rPr>
              <a:t>y una </a:t>
            </a:r>
            <a:r>
              <a:rPr lang="es-MX" sz="1600" b="1" i="1" u="sng" dirty="0" smtClean="0">
                <a:solidFill>
                  <a:srgbClr val="FF0000"/>
                </a:solidFill>
                <a:latin typeface="Times New Roman" pitchFamily="18" charset="0"/>
                <a:cs typeface="Times New Roman" pitchFamily="18" charset="0"/>
              </a:rPr>
              <a:t>molalidad=m</a:t>
            </a:r>
            <a:r>
              <a:rPr lang="es-MX" sz="1600" b="1" i="1" u="sng" baseline="-25000" dirty="0" smtClean="0">
                <a:solidFill>
                  <a:srgbClr val="FF0000"/>
                </a:solidFill>
                <a:latin typeface="Times New Roman" pitchFamily="18" charset="0"/>
                <a:cs typeface="Times New Roman" pitchFamily="18" charset="0"/>
              </a:rPr>
              <a:t>i </a:t>
            </a:r>
            <a:r>
              <a:rPr lang="es-MX" sz="1600" b="1" i="1" dirty="0">
                <a:latin typeface="Times New Roman" pitchFamily="18" charset="0"/>
                <a:cs typeface="Times New Roman" pitchFamily="18" charset="0"/>
              </a:rPr>
              <a:t>. </a:t>
            </a:r>
            <a:r>
              <a:rPr lang="es-MX" sz="1600" dirty="0">
                <a:latin typeface="Times New Roman" pitchFamily="18" charset="0"/>
                <a:cs typeface="Times New Roman" pitchFamily="18" charset="0"/>
              </a:rPr>
              <a:t>Recordar que la </a:t>
            </a:r>
            <a:r>
              <a:rPr lang="es-MX" sz="1600" b="1" i="1" u="sng" dirty="0">
                <a:solidFill>
                  <a:srgbClr val="FF0000"/>
                </a:solidFill>
                <a:latin typeface="Times New Roman" pitchFamily="18" charset="0"/>
                <a:cs typeface="Times New Roman" pitchFamily="18" charset="0"/>
              </a:rPr>
              <a:t>fracción (Xi)</a:t>
            </a:r>
            <a:r>
              <a:rPr lang="es-MX" sz="1600" dirty="0">
                <a:latin typeface="Times New Roman" pitchFamily="18" charset="0"/>
                <a:cs typeface="Times New Roman" pitchFamily="18" charset="0"/>
              </a:rPr>
              <a:t> es igual al cociente del numero de </a:t>
            </a:r>
            <a:r>
              <a:rPr lang="es-MX" sz="1600" b="1" i="1" u="sng" dirty="0">
                <a:solidFill>
                  <a:srgbClr val="FF0000"/>
                </a:solidFill>
                <a:latin typeface="Times New Roman" pitchFamily="18" charset="0"/>
                <a:cs typeface="Times New Roman" pitchFamily="18" charset="0"/>
              </a:rPr>
              <a:t>moles del soluto m</a:t>
            </a:r>
            <a:r>
              <a:rPr lang="es-MX" sz="1600" b="1" i="1" u="sng" baseline="-25000" dirty="0">
                <a:solidFill>
                  <a:srgbClr val="FF0000"/>
                </a:solidFill>
                <a:latin typeface="Times New Roman" pitchFamily="18" charset="0"/>
                <a:cs typeface="Times New Roman" pitchFamily="18" charset="0"/>
              </a:rPr>
              <a:t>1</a:t>
            </a:r>
            <a:r>
              <a:rPr lang="es-MX" sz="1600" dirty="0">
                <a:latin typeface="Times New Roman" pitchFamily="18" charset="0"/>
                <a:cs typeface="Times New Roman" pitchFamily="18" charset="0"/>
              </a:rPr>
              <a:t>, divido por el numero total de moles de la solución (</a:t>
            </a:r>
            <a:r>
              <a:rPr lang="es-MX" sz="1600" b="1" i="1" dirty="0">
                <a:solidFill>
                  <a:srgbClr val="FF0000"/>
                </a:solidFill>
                <a:latin typeface="Times New Roman" pitchFamily="18" charset="0"/>
                <a:cs typeface="Times New Roman" pitchFamily="18" charset="0"/>
              </a:rPr>
              <a:t>solvente </a:t>
            </a:r>
            <a:r>
              <a:rPr lang="es-MX" sz="1600" b="1" i="1" u="sng" dirty="0">
                <a:solidFill>
                  <a:srgbClr val="FF0000"/>
                </a:solidFill>
                <a:latin typeface="Times New Roman" pitchFamily="18" charset="0"/>
                <a:cs typeface="Times New Roman" pitchFamily="18" charset="0"/>
              </a:rPr>
              <a:t>(agua) +soluto(m</a:t>
            </a:r>
            <a:r>
              <a:rPr lang="es-MX" sz="1600" b="1" i="1" u="sng" baseline="-25000" dirty="0">
                <a:solidFill>
                  <a:srgbClr val="FF0000"/>
                </a:solidFill>
                <a:latin typeface="Times New Roman" pitchFamily="18" charset="0"/>
                <a:cs typeface="Times New Roman" pitchFamily="18" charset="0"/>
              </a:rPr>
              <a:t>1</a:t>
            </a:r>
            <a:r>
              <a:rPr lang="es-MX" sz="1600" b="1" i="1" u="sng" dirty="0">
                <a:solidFill>
                  <a:srgbClr val="FF0000"/>
                </a:solidFill>
                <a:latin typeface="Times New Roman" pitchFamily="18" charset="0"/>
                <a:cs typeface="Times New Roman" pitchFamily="18" charset="0"/>
              </a:rPr>
              <a:t>)</a:t>
            </a:r>
            <a:r>
              <a:rPr lang="es-MX" sz="1600" dirty="0">
                <a:latin typeface="Times New Roman" pitchFamily="18" charset="0"/>
                <a:cs typeface="Times New Roman" pitchFamily="18" charset="0"/>
              </a:rPr>
              <a:t>)</a:t>
            </a:r>
          </a:p>
        </p:txBody>
      </p:sp>
      <p:sp>
        <p:nvSpPr>
          <p:cNvPr id="9" name="Rectangle 6"/>
          <p:cNvSpPr/>
          <p:nvPr/>
        </p:nvSpPr>
        <p:spPr>
          <a:xfrm>
            <a:off x="839416" y="155580"/>
            <a:ext cx="10801200" cy="830997"/>
          </a:xfrm>
          <a:prstGeom prst="rect">
            <a:avLst/>
          </a:prstGeom>
        </p:spPr>
        <p:txBody>
          <a:bodyPr wrap="square">
            <a:spAutoFit/>
          </a:bodyPr>
          <a:lstStyle/>
          <a:p>
            <a:pPr algn="just"/>
            <a:r>
              <a:rPr lang="es-MX" sz="1600" b="1" u="sng" dirty="0">
                <a:latin typeface="Times New Roman" pitchFamily="18" charset="0"/>
                <a:cs typeface="Times New Roman" pitchFamily="18" charset="0"/>
              </a:rPr>
              <a:t>Molalidad</a:t>
            </a:r>
            <a:r>
              <a:rPr lang="es-MX" sz="1600" dirty="0">
                <a:latin typeface="Times New Roman" pitchFamily="18" charset="0"/>
                <a:cs typeface="Times New Roman" pitchFamily="18" charset="0"/>
              </a:rPr>
              <a:t> (</a:t>
            </a:r>
            <a:r>
              <a:rPr lang="es-MX" sz="1600" b="1" i="1" dirty="0">
                <a:latin typeface="Times New Roman" pitchFamily="18" charset="0"/>
                <a:cs typeface="Times New Roman" pitchFamily="18" charset="0"/>
              </a:rPr>
              <a:t>m</a:t>
            </a:r>
            <a:r>
              <a:rPr lang="es-MX" sz="1600" dirty="0">
                <a:latin typeface="Times New Roman" pitchFamily="18" charset="0"/>
                <a:cs typeface="Times New Roman" pitchFamily="18" charset="0"/>
              </a:rPr>
              <a:t> o </a:t>
            </a:r>
            <a:r>
              <a:rPr lang="es-MX" sz="1600" i="1" u="sng" dirty="0" err="1">
                <a:latin typeface="Times New Roman" pitchFamily="18" charset="0"/>
                <a:cs typeface="Times New Roman" pitchFamily="18" charset="0"/>
              </a:rPr>
              <a:t>molal</a:t>
            </a:r>
            <a:r>
              <a:rPr lang="es-MX" sz="1600" dirty="0">
                <a:latin typeface="Times New Roman" pitchFamily="18" charset="0"/>
                <a:cs typeface="Times New Roman" pitchFamily="18" charset="0"/>
              </a:rPr>
              <a:t>) del componente </a:t>
            </a:r>
            <a:r>
              <a:rPr lang="es-MX" sz="1600" i="1" dirty="0">
                <a:latin typeface="Times New Roman" pitchFamily="18" charset="0"/>
                <a:cs typeface="Times New Roman" pitchFamily="18" charset="0"/>
              </a:rPr>
              <a:t>i</a:t>
            </a:r>
            <a:r>
              <a:rPr lang="es-MX" sz="1600" dirty="0">
                <a:latin typeface="Times New Roman" pitchFamily="18" charset="0"/>
                <a:cs typeface="Times New Roman" pitchFamily="18" charset="0"/>
              </a:rPr>
              <a:t> (soluto) indica el </a:t>
            </a:r>
            <a:r>
              <a:rPr lang="es-MX" sz="1600" i="1" u="sng" dirty="0">
                <a:latin typeface="Times New Roman" pitchFamily="18" charset="0"/>
                <a:cs typeface="Times New Roman" pitchFamily="18" charset="0"/>
              </a:rPr>
              <a:t>número de moles del componente</a:t>
            </a:r>
            <a:r>
              <a:rPr lang="es-MX" sz="1600" dirty="0">
                <a:latin typeface="Times New Roman" pitchFamily="18" charset="0"/>
                <a:cs typeface="Times New Roman" pitchFamily="18" charset="0"/>
              </a:rPr>
              <a:t> </a:t>
            </a:r>
            <a:r>
              <a:rPr lang="es-MX" sz="1600" b="1" i="1" dirty="0">
                <a:latin typeface="Times New Roman" pitchFamily="18" charset="0"/>
                <a:cs typeface="Times New Roman" pitchFamily="18" charset="0"/>
              </a:rPr>
              <a:t>n</a:t>
            </a:r>
            <a:r>
              <a:rPr lang="es-MX" sz="1600" b="1" i="1" baseline="-25000" dirty="0">
                <a:latin typeface="Times New Roman" pitchFamily="18" charset="0"/>
                <a:cs typeface="Times New Roman" pitchFamily="18" charset="0"/>
              </a:rPr>
              <a:t>i</a:t>
            </a:r>
            <a:r>
              <a:rPr lang="es-MX" sz="1600" dirty="0">
                <a:latin typeface="Times New Roman" pitchFamily="18" charset="0"/>
                <a:cs typeface="Times New Roman" pitchFamily="18" charset="0"/>
              </a:rPr>
              <a:t> </a:t>
            </a:r>
            <a:r>
              <a:rPr lang="es-MX" sz="1600" i="1" u="sng" dirty="0">
                <a:latin typeface="Times New Roman" pitchFamily="18" charset="0"/>
                <a:cs typeface="Times New Roman" pitchFamily="18" charset="0"/>
              </a:rPr>
              <a:t>por kilogramo de solvente</a:t>
            </a:r>
            <a:r>
              <a:rPr lang="es-MX" sz="1600" i="1" dirty="0">
                <a:latin typeface="Times New Roman" pitchFamily="18" charset="0"/>
                <a:cs typeface="Times New Roman" pitchFamily="18" charset="0"/>
              </a:rPr>
              <a:t> </a:t>
            </a:r>
            <a:r>
              <a:rPr lang="es-MX" sz="1600" dirty="0">
                <a:latin typeface="Times New Roman" pitchFamily="18" charset="0"/>
                <a:cs typeface="Times New Roman" pitchFamily="18" charset="0"/>
              </a:rPr>
              <a:t>(no solución). Observar que el parámetro </a:t>
            </a:r>
            <a:r>
              <a:rPr lang="es-MX" sz="1600" b="1" i="1" u="sng" dirty="0">
                <a:latin typeface="Times New Roman" pitchFamily="18" charset="0"/>
                <a:cs typeface="Times New Roman" pitchFamily="18" charset="0"/>
              </a:rPr>
              <a:t>molalidad</a:t>
            </a:r>
            <a:r>
              <a:rPr lang="es-MX" sz="1600" dirty="0">
                <a:latin typeface="Times New Roman" pitchFamily="18" charset="0"/>
                <a:cs typeface="Times New Roman" pitchFamily="18" charset="0"/>
              </a:rPr>
              <a:t> es representado por el símbolo (</a:t>
            </a:r>
            <a:r>
              <a:rPr lang="es-MX" sz="1600" b="1" i="1" dirty="0">
                <a:latin typeface="Times New Roman" pitchFamily="18" charset="0"/>
                <a:cs typeface="Times New Roman" pitchFamily="18" charset="0"/>
              </a:rPr>
              <a:t>m</a:t>
            </a:r>
            <a:r>
              <a:rPr lang="es-MX" sz="1600" dirty="0">
                <a:latin typeface="Times New Roman" pitchFamily="18" charset="0"/>
                <a:cs typeface="Times New Roman" pitchFamily="18" charset="0"/>
              </a:rPr>
              <a:t>), mientras que </a:t>
            </a:r>
            <a:r>
              <a:rPr lang="es-MX" sz="1600" b="1" i="1" dirty="0">
                <a:solidFill>
                  <a:srgbClr val="FF0000"/>
                </a:solidFill>
                <a:latin typeface="Times New Roman" pitchFamily="18" charset="0"/>
                <a:cs typeface="Times New Roman" pitchFamily="18" charset="0"/>
              </a:rPr>
              <a:t>molaridad</a:t>
            </a:r>
            <a:r>
              <a:rPr lang="es-MX" sz="1600" dirty="0">
                <a:latin typeface="Times New Roman" pitchFamily="18" charset="0"/>
                <a:cs typeface="Times New Roman" pitchFamily="18" charset="0"/>
              </a:rPr>
              <a:t> es representado por el símbolo (</a:t>
            </a:r>
            <a:r>
              <a:rPr lang="es-MX" sz="1600" b="1" dirty="0">
                <a:solidFill>
                  <a:srgbClr val="FF0000"/>
                </a:solidFill>
                <a:latin typeface="Times New Roman" pitchFamily="18" charset="0"/>
                <a:cs typeface="Times New Roman" pitchFamily="18" charset="0"/>
              </a:rPr>
              <a:t>M</a:t>
            </a:r>
            <a:r>
              <a:rPr lang="es-MX" sz="1600" dirty="0">
                <a:latin typeface="Times New Roman" pitchFamily="18" charset="0"/>
                <a:cs typeface="Times New Roman" pitchFamily="18" charset="0"/>
              </a:rPr>
              <a:t>). </a:t>
            </a:r>
          </a:p>
        </p:txBody>
      </p:sp>
      <p:pic>
        <p:nvPicPr>
          <p:cNvPr id="1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6860" y="1662509"/>
            <a:ext cx="1371600" cy="523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Conector recto de flecha 2"/>
          <p:cNvCxnSpPr/>
          <p:nvPr/>
        </p:nvCxnSpPr>
        <p:spPr>
          <a:xfrm flipH="1">
            <a:off x="4162660" y="2420888"/>
            <a:ext cx="4237596" cy="16742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a:off x="3021408" y="2981271"/>
            <a:ext cx="2070497" cy="11081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flipH="1">
            <a:off x="5735960" y="2981271"/>
            <a:ext cx="3096344" cy="14558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a:off x="4875883" y="1916832"/>
            <a:ext cx="3884413" cy="30243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flipH="1">
            <a:off x="4875883" y="3023689"/>
            <a:ext cx="4712853" cy="14134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7153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8"/>
          <p:cNvSpPr>
            <a:spLocks noChangeArrowheads="1"/>
          </p:cNvSpPr>
          <p:nvPr/>
        </p:nvSpPr>
        <p:spPr bwMode="auto">
          <a:xfrm>
            <a:off x="479376" y="666581"/>
            <a:ext cx="11046534"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just"/>
            <a:r>
              <a:rPr lang="es-ES" altLang="es-MX" sz="1600" b="1" u="sng" dirty="0">
                <a:latin typeface="Times New Roman" panose="02020603050405020304" pitchFamily="18" charset="0"/>
                <a:ea typeface="Times New Roman" pitchFamily="18" charset="0"/>
                <a:cs typeface="Times New Roman" panose="02020603050405020304" pitchFamily="18" charset="0"/>
              </a:rPr>
              <a:t>La fracción molar X</a:t>
            </a:r>
            <a:r>
              <a:rPr lang="es-ES" altLang="es-MX" sz="1600" dirty="0">
                <a:latin typeface="Times New Roman" panose="02020603050405020304" pitchFamily="18" charset="0"/>
                <a:ea typeface="Times New Roman" pitchFamily="18" charset="0"/>
                <a:cs typeface="Times New Roman" panose="02020603050405020304" pitchFamily="18" charset="0"/>
              </a:rPr>
              <a:t>, es el número de moles dividido por el total de moles en una solución. Por ejemplo: </a:t>
            </a:r>
            <a:r>
              <a:rPr lang="es-ES" altLang="es-MX" sz="1600" b="1" u="sng" dirty="0">
                <a:solidFill>
                  <a:srgbClr val="FF0000"/>
                </a:solidFill>
                <a:latin typeface="Times New Roman" panose="02020603050405020304" pitchFamily="18" charset="0"/>
                <a:ea typeface="Times New Roman" pitchFamily="18" charset="0"/>
                <a:cs typeface="Times New Roman" panose="02020603050405020304" pitchFamily="18" charset="0"/>
              </a:rPr>
              <a:t>1</a:t>
            </a:r>
            <a:r>
              <a:rPr lang="es-ES" altLang="es-MX" sz="1600" b="1" u="sng" dirty="0">
                <a:latin typeface="Times New Roman" panose="02020603050405020304" pitchFamily="18" charset="0"/>
                <a:ea typeface="Times New Roman" pitchFamily="18" charset="0"/>
                <a:cs typeface="Times New Roman" panose="02020603050405020304" pitchFamily="18" charset="0"/>
              </a:rPr>
              <a:t> mol de soluto</a:t>
            </a:r>
            <a:r>
              <a:rPr lang="es-ES" altLang="es-MX" sz="1600" dirty="0">
                <a:latin typeface="Times New Roman" panose="02020603050405020304" pitchFamily="18" charset="0"/>
                <a:ea typeface="Times New Roman" pitchFamily="18" charset="0"/>
                <a:cs typeface="Times New Roman" panose="02020603050405020304" pitchFamily="18" charset="0"/>
              </a:rPr>
              <a:t> disuelto en </a:t>
            </a:r>
            <a:r>
              <a:rPr lang="es-ES" altLang="es-MX" sz="1600" b="1" u="sng" dirty="0">
                <a:solidFill>
                  <a:srgbClr val="FF0000"/>
                </a:solidFill>
                <a:latin typeface="Times New Roman" panose="02020603050405020304" pitchFamily="18" charset="0"/>
                <a:ea typeface="Times New Roman" pitchFamily="18" charset="0"/>
                <a:cs typeface="Times New Roman" panose="02020603050405020304" pitchFamily="18" charset="0"/>
              </a:rPr>
              <a:t>9</a:t>
            </a:r>
            <a:r>
              <a:rPr lang="es-ES" altLang="es-MX" sz="1600" b="1" u="sng" dirty="0">
                <a:latin typeface="Times New Roman" panose="02020603050405020304" pitchFamily="18" charset="0"/>
                <a:ea typeface="Times New Roman" pitchFamily="18" charset="0"/>
                <a:cs typeface="Times New Roman" panose="02020603050405020304" pitchFamily="18" charset="0"/>
              </a:rPr>
              <a:t> moles de solvente</a:t>
            </a:r>
            <a:r>
              <a:rPr lang="es-ES" altLang="es-MX" sz="1600" dirty="0">
                <a:latin typeface="Times New Roman" panose="02020603050405020304" pitchFamily="18" charset="0"/>
                <a:ea typeface="Times New Roman" pitchFamily="18" charset="0"/>
                <a:cs typeface="Times New Roman" panose="02020603050405020304" pitchFamily="18" charset="0"/>
              </a:rPr>
              <a:t> (suma total de </a:t>
            </a:r>
            <a:r>
              <a:rPr lang="es-ES" altLang="es-MX" sz="1600" dirty="0" smtClean="0">
                <a:latin typeface="Times New Roman" panose="02020603050405020304" pitchFamily="18" charset="0"/>
                <a:ea typeface="Times New Roman" pitchFamily="18" charset="0"/>
                <a:cs typeface="Times New Roman" panose="02020603050405020304" pitchFamily="18" charset="0"/>
              </a:rPr>
              <a:t>moles=</a:t>
            </a:r>
            <a:r>
              <a:rPr lang="es-ES" altLang="es-MX" sz="1600" b="1" dirty="0" smtClean="0">
                <a:solidFill>
                  <a:srgbClr val="FF0000"/>
                </a:solidFill>
                <a:latin typeface="Times New Roman" panose="02020603050405020304" pitchFamily="18" charset="0"/>
                <a:ea typeface="Times New Roman" pitchFamily="18" charset="0"/>
                <a:cs typeface="Times New Roman" panose="02020603050405020304" pitchFamily="18" charset="0"/>
              </a:rPr>
              <a:t>1+9=10</a:t>
            </a:r>
            <a:r>
              <a:rPr lang="es-ES" altLang="es-MX" sz="1600" dirty="0" smtClean="0">
                <a:latin typeface="Times New Roman" panose="02020603050405020304" pitchFamily="18" charset="0"/>
                <a:ea typeface="Times New Roman" pitchFamily="18" charset="0"/>
                <a:cs typeface="Times New Roman" panose="02020603050405020304" pitchFamily="18" charset="0"/>
              </a:rPr>
              <a:t>) </a:t>
            </a:r>
            <a:r>
              <a:rPr lang="es-ES" altLang="es-MX" sz="1600" dirty="0">
                <a:latin typeface="Times New Roman" panose="02020603050405020304" pitchFamily="18" charset="0"/>
                <a:ea typeface="Times New Roman" pitchFamily="18" charset="0"/>
                <a:cs typeface="Times New Roman" panose="02020603050405020304" pitchFamily="18" charset="0"/>
              </a:rPr>
              <a:t>tiene una </a:t>
            </a:r>
            <a:r>
              <a:rPr lang="es-ES" altLang="es-MX" sz="1600" b="1" i="1" dirty="0">
                <a:latin typeface="Times New Roman" panose="02020603050405020304" pitchFamily="18" charset="0"/>
                <a:ea typeface="Times New Roman" pitchFamily="18" charset="0"/>
                <a:cs typeface="Times New Roman" panose="02020603050405020304" pitchFamily="18" charset="0"/>
              </a:rPr>
              <a:t>fracción molar </a:t>
            </a:r>
            <a:r>
              <a:rPr lang="es-ES" altLang="es-MX" sz="1600" b="1" i="1" dirty="0" smtClean="0">
                <a:latin typeface="Times New Roman" panose="02020603050405020304" pitchFamily="18" charset="0"/>
                <a:ea typeface="Times New Roman" pitchFamily="18" charset="0"/>
                <a:cs typeface="Times New Roman" panose="02020603050405020304" pitchFamily="18" charset="0"/>
              </a:rPr>
              <a:t>X</a:t>
            </a:r>
            <a:r>
              <a:rPr lang="es-ES" altLang="es-MX" sz="1600" b="1" dirty="0" smtClean="0">
                <a:latin typeface="Times New Roman" panose="02020603050405020304" pitchFamily="18" charset="0"/>
                <a:ea typeface="Times New Roman" pitchFamily="18" charset="0"/>
                <a:cs typeface="Times New Roman" panose="02020603050405020304" pitchFamily="18" charset="0"/>
              </a:rPr>
              <a:t>=1/10 </a:t>
            </a:r>
            <a:r>
              <a:rPr lang="es-ES" altLang="es-MX" sz="1600" b="1" dirty="0">
                <a:latin typeface="Times New Roman" panose="02020603050405020304" pitchFamily="18" charset="0"/>
                <a:ea typeface="Times New Roman" pitchFamily="18" charset="0"/>
                <a:cs typeface="Times New Roman" panose="02020603050405020304" pitchFamily="18" charset="0"/>
              </a:rPr>
              <a:t>o </a:t>
            </a:r>
            <a:r>
              <a:rPr lang="es-ES" altLang="es-MX" sz="1600" b="1" dirty="0" smtClean="0">
                <a:latin typeface="Times New Roman" panose="02020603050405020304" pitchFamily="18" charset="0"/>
                <a:ea typeface="Times New Roman" pitchFamily="18" charset="0"/>
                <a:cs typeface="Times New Roman" panose="02020603050405020304" pitchFamily="18" charset="0"/>
              </a:rPr>
              <a:t>0.1 (</a:t>
            </a:r>
            <a:r>
              <a:rPr lang="es-ES" altLang="es-MX" sz="1600" b="1" dirty="0" smtClean="0">
                <a:solidFill>
                  <a:srgbClr val="FF0000"/>
                </a:solidFill>
                <a:latin typeface="Times New Roman" panose="02020603050405020304" pitchFamily="18" charset="0"/>
                <a:ea typeface="Times New Roman" pitchFamily="18" charset="0"/>
                <a:cs typeface="Times New Roman" panose="02020603050405020304" pitchFamily="18" charset="0"/>
              </a:rPr>
              <a:t>HCl al 10%</a:t>
            </a:r>
            <a:r>
              <a:rPr lang="es-ES" altLang="es-MX" sz="1600" b="1" dirty="0" smtClean="0">
                <a:latin typeface="Times New Roman" panose="02020603050405020304" pitchFamily="18" charset="0"/>
                <a:ea typeface="Times New Roman" pitchFamily="18" charset="0"/>
                <a:cs typeface="Times New Roman" panose="02020603050405020304" pitchFamily="18" charset="0"/>
              </a:rPr>
              <a:t>) </a:t>
            </a:r>
            <a:r>
              <a:rPr lang="es-ES" altLang="es-MX" sz="1600" dirty="0">
                <a:latin typeface="Times New Roman" panose="02020603050405020304" pitchFamily="18" charset="0"/>
                <a:ea typeface="Times New Roman" pitchFamily="18" charset="0"/>
                <a:cs typeface="Times New Roman" panose="02020603050405020304" pitchFamily="18" charset="0"/>
              </a:rPr>
              <a:t>y </a:t>
            </a:r>
            <a:r>
              <a:rPr lang="es-ES" altLang="es-MX" sz="1600" b="1" dirty="0">
                <a:latin typeface="Times New Roman" panose="02020603050405020304" pitchFamily="18" charset="0"/>
                <a:ea typeface="Times New Roman" pitchFamily="18" charset="0"/>
                <a:cs typeface="Times New Roman" panose="02020603050405020304" pitchFamily="18" charset="0"/>
              </a:rPr>
              <a:t>la fracción molar del solvente </a:t>
            </a:r>
            <a:r>
              <a:rPr lang="es-ES" altLang="es-MX" sz="1600" b="1" dirty="0" smtClean="0">
                <a:latin typeface="Times New Roman" panose="02020603050405020304" pitchFamily="18" charset="0"/>
                <a:ea typeface="Times New Roman" pitchFamily="18" charset="0"/>
                <a:cs typeface="Times New Roman" panose="02020603050405020304" pitchFamily="18" charset="0"/>
              </a:rPr>
              <a:t>será </a:t>
            </a:r>
            <a:r>
              <a:rPr lang="es-ES" altLang="es-MX" sz="1600" b="1" i="1" dirty="0" smtClean="0">
                <a:latin typeface="Times New Roman" panose="02020603050405020304" pitchFamily="18" charset="0"/>
                <a:ea typeface="Times New Roman" pitchFamily="18" charset="0"/>
                <a:cs typeface="Times New Roman" panose="02020603050405020304" pitchFamily="18" charset="0"/>
              </a:rPr>
              <a:t>X</a:t>
            </a:r>
            <a:r>
              <a:rPr lang="es-ES" altLang="es-MX" sz="1600" b="1" dirty="0" smtClean="0">
                <a:latin typeface="Times New Roman" panose="02020603050405020304" pitchFamily="18" charset="0"/>
                <a:ea typeface="Times New Roman" pitchFamily="18" charset="0"/>
                <a:cs typeface="Times New Roman" panose="02020603050405020304" pitchFamily="18" charset="0"/>
              </a:rPr>
              <a:t>= </a:t>
            </a:r>
            <a:r>
              <a:rPr lang="es-ES" altLang="es-MX" sz="1600" b="1" dirty="0">
                <a:latin typeface="Times New Roman" panose="02020603050405020304" pitchFamily="18" charset="0"/>
                <a:ea typeface="Times New Roman" pitchFamily="18" charset="0"/>
                <a:cs typeface="Times New Roman" panose="02020603050405020304" pitchFamily="18" charset="0"/>
              </a:rPr>
              <a:t>9/10 o 0.9</a:t>
            </a:r>
            <a:r>
              <a:rPr lang="es-ES" altLang="es-MX" sz="1600" dirty="0">
                <a:latin typeface="Times New Roman" panose="02020603050405020304" pitchFamily="18" charset="0"/>
                <a:ea typeface="Times New Roman" pitchFamily="18" charset="0"/>
                <a:cs typeface="Times New Roman" panose="02020603050405020304" pitchFamily="18" charset="0"/>
              </a:rPr>
              <a:t>. Las fracciones molares son cantidades sin dimensiones. </a:t>
            </a:r>
            <a:endParaRPr lang="es-ES" altLang="es-MX" sz="1600" dirty="0" smtClean="0">
              <a:latin typeface="Times New Roman" panose="02020603050405020304" pitchFamily="18" charset="0"/>
              <a:ea typeface="Times New Roman" pitchFamily="18" charset="0"/>
              <a:cs typeface="Times New Roman" panose="02020603050405020304" pitchFamily="18" charset="0"/>
            </a:endParaRPr>
          </a:p>
          <a:p>
            <a:pPr algn="just"/>
            <a:endParaRPr lang="es-ES" altLang="es-MX" sz="1600" dirty="0">
              <a:latin typeface="Times New Roman" panose="02020603050405020304" pitchFamily="18" charset="0"/>
              <a:ea typeface="Times New Roman" pitchFamily="18" charset="0"/>
              <a:cs typeface="Times New Roman" panose="02020603050405020304" pitchFamily="18" charset="0"/>
            </a:endParaRPr>
          </a:p>
          <a:p>
            <a:pPr algn="just"/>
            <a:r>
              <a:rPr lang="es-ES" altLang="es-MX" sz="1600" dirty="0" smtClean="0">
                <a:latin typeface="Times New Roman" panose="02020603050405020304" pitchFamily="18" charset="0"/>
                <a:ea typeface="Times New Roman" pitchFamily="18" charset="0"/>
                <a:cs typeface="Times New Roman" panose="02020603050405020304" pitchFamily="18" charset="0"/>
              </a:rPr>
              <a:t>El </a:t>
            </a:r>
            <a:r>
              <a:rPr lang="es-ES" altLang="es-MX" sz="1600" dirty="0">
                <a:latin typeface="Times New Roman" panose="02020603050405020304" pitchFamily="18" charset="0"/>
                <a:ea typeface="Times New Roman" pitchFamily="18" charset="0"/>
                <a:cs typeface="Times New Roman" panose="02020603050405020304" pitchFamily="18" charset="0"/>
              </a:rPr>
              <a:t>porcentaje de mol y/o porcentaje molar, denotado "mol %" es igual al por ciento (%) de fracción molar y/o porcentaje molar, es a veces usado en lugar de fracción molar</a:t>
            </a:r>
            <a:r>
              <a:rPr lang="es-ES" altLang="es-MX" sz="1600" dirty="0" smtClean="0">
                <a:latin typeface="Times New Roman" panose="02020603050405020304" pitchFamily="18" charset="0"/>
                <a:ea typeface="Times New Roman" pitchFamily="18" charset="0"/>
                <a:cs typeface="Times New Roman" panose="02020603050405020304" pitchFamily="18" charset="0"/>
              </a:rPr>
              <a:t>). </a:t>
            </a:r>
            <a:r>
              <a:rPr lang="es-ES" altLang="es-MX" sz="1600" b="1" dirty="0" smtClean="0">
                <a:latin typeface="Times New Roman" panose="02020603050405020304" pitchFamily="18" charset="0"/>
                <a:ea typeface="Times New Roman" pitchFamily="18" charset="0"/>
                <a:cs typeface="Times New Roman" panose="02020603050405020304" pitchFamily="18" charset="0"/>
              </a:rPr>
              <a:t>Esta </a:t>
            </a:r>
            <a:r>
              <a:rPr lang="es-ES" altLang="es-MX" sz="1600" b="1" dirty="0">
                <a:latin typeface="Times New Roman" panose="02020603050405020304" pitchFamily="18" charset="0"/>
                <a:ea typeface="Times New Roman" pitchFamily="18" charset="0"/>
                <a:cs typeface="Times New Roman" panose="02020603050405020304" pitchFamily="18" charset="0"/>
              </a:rPr>
              <a:t>medida </a:t>
            </a:r>
            <a:r>
              <a:rPr lang="es-ES" altLang="es-MX" sz="1600" dirty="0">
                <a:latin typeface="Times New Roman" panose="02020603050405020304" pitchFamily="18" charset="0"/>
                <a:ea typeface="Times New Roman" pitchFamily="18" charset="0"/>
                <a:cs typeface="Times New Roman" panose="02020603050405020304" pitchFamily="18" charset="0"/>
              </a:rPr>
              <a:t>se utiliza con frecuencia en la construcción de diagramas de fase. Tiene las siguientes ventajas:</a:t>
            </a:r>
          </a:p>
          <a:p>
            <a:pPr algn="just" eaLnBrk="0" hangingPunct="0"/>
            <a:endParaRPr lang="es-MX" altLang="es-MX" sz="1600" dirty="0">
              <a:latin typeface="Times New Roman" panose="02020603050405020304" pitchFamily="18" charset="0"/>
              <a:cs typeface="Times New Roman" panose="02020603050405020304" pitchFamily="18" charset="0"/>
            </a:endParaRPr>
          </a:p>
          <a:p>
            <a:pPr algn="just" eaLnBrk="0" hangingPunct="0">
              <a:buFontTx/>
              <a:buChar char="•"/>
            </a:pPr>
            <a:r>
              <a:rPr lang="es-ES" altLang="es-MX" sz="1600" dirty="0" smtClean="0">
                <a:latin typeface="Times New Roman" panose="02020603050405020304" pitchFamily="18" charset="0"/>
                <a:ea typeface="Times New Roman" pitchFamily="18" charset="0"/>
                <a:cs typeface="Times New Roman" panose="02020603050405020304" pitchFamily="18" charset="0"/>
              </a:rPr>
              <a:t>No depende de la temperatura (</a:t>
            </a:r>
            <a:r>
              <a:rPr lang="es-ES" altLang="es-MX" sz="1600" i="1" dirty="0" smtClean="0">
                <a:latin typeface="Times New Roman" panose="02020603050405020304" pitchFamily="18" charset="0"/>
                <a:ea typeface="Times New Roman" pitchFamily="18" charset="0"/>
                <a:cs typeface="Times New Roman" panose="02020603050405020304" pitchFamily="18" charset="0"/>
              </a:rPr>
              <a:t>molaridad si</a:t>
            </a:r>
            <a:r>
              <a:rPr lang="es-ES" altLang="es-MX" sz="1600" dirty="0" smtClean="0">
                <a:latin typeface="Times New Roman" panose="02020603050405020304" pitchFamily="18" charset="0"/>
                <a:ea typeface="Times New Roman" pitchFamily="18" charset="0"/>
                <a:cs typeface="Times New Roman" panose="02020603050405020304" pitchFamily="18" charset="0"/>
              </a:rPr>
              <a:t>) </a:t>
            </a:r>
            <a:r>
              <a:rPr lang="es-ES" altLang="es-MX" sz="1600" dirty="0">
                <a:latin typeface="Times New Roman" panose="02020603050405020304" pitchFamily="18" charset="0"/>
                <a:ea typeface="Times New Roman" pitchFamily="18" charset="0"/>
                <a:cs typeface="Times New Roman" panose="02020603050405020304" pitchFamily="18" charset="0"/>
              </a:rPr>
              <a:t>y no requiere el conocimiento de las densidades de las fases (s) implicadas.</a:t>
            </a:r>
            <a:endParaRPr lang="es-MX" altLang="es-MX" sz="1600" dirty="0">
              <a:latin typeface="Times New Roman" panose="02020603050405020304" pitchFamily="18" charset="0"/>
              <a:cs typeface="Times New Roman" panose="02020603050405020304" pitchFamily="18" charset="0"/>
            </a:endParaRPr>
          </a:p>
          <a:p>
            <a:pPr algn="just" eaLnBrk="0" hangingPunct="0">
              <a:buFontTx/>
              <a:buChar char="•"/>
            </a:pPr>
            <a:r>
              <a:rPr lang="es-ES" altLang="es-MX" sz="1600" dirty="0">
                <a:latin typeface="Times New Roman" panose="02020603050405020304" pitchFamily="18" charset="0"/>
                <a:ea typeface="Times New Roman" pitchFamily="18" charset="0"/>
                <a:cs typeface="Times New Roman" panose="02020603050405020304" pitchFamily="18" charset="0"/>
              </a:rPr>
              <a:t>Se puede preparar una mezcla de fracción molar conocida preparando las masas apropiadas de los </a:t>
            </a:r>
            <a:r>
              <a:rPr lang="es-ES" altLang="es-MX" sz="1600" dirty="0" smtClean="0">
                <a:latin typeface="Times New Roman" panose="02020603050405020304" pitchFamily="18" charset="0"/>
                <a:ea typeface="Times New Roman" pitchFamily="18" charset="0"/>
                <a:cs typeface="Times New Roman" panose="02020603050405020304" pitchFamily="18" charset="0"/>
              </a:rPr>
              <a:t>componentes (</a:t>
            </a:r>
            <a:r>
              <a:rPr lang="es-ES" altLang="es-MX" sz="1600" b="1" dirty="0" smtClean="0">
                <a:latin typeface="Times New Roman" panose="02020603050405020304" pitchFamily="18" charset="0"/>
                <a:ea typeface="Times New Roman" pitchFamily="18" charset="0"/>
                <a:cs typeface="Times New Roman" panose="02020603050405020304" pitchFamily="18" charset="0"/>
              </a:rPr>
              <a:t>HCl al 10%</a:t>
            </a:r>
            <a:r>
              <a:rPr lang="es-ES" altLang="es-MX" sz="1600" dirty="0" smtClean="0">
                <a:latin typeface="Times New Roman" panose="02020603050405020304" pitchFamily="18" charset="0"/>
                <a:ea typeface="Times New Roman" pitchFamily="18" charset="0"/>
                <a:cs typeface="Times New Roman" panose="02020603050405020304" pitchFamily="18" charset="0"/>
              </a:rPr>
              <a:t>)</a:t>
            </a:r>
            <a:endParaRPr lang="es-MX" altLang="es-MX" sz="1600" dirty="0">
              <a:latin typeface="Times New Roman" panose="02020603050405020304" pitchFamily="18" charset="0"/>
              <a:cs typeface="Times New Roman" panose="02020603050405020304" pitchFamily="18" charset="0"/>
            </a:endParaRPr>
          </a:p>
          <a:p>
            <a:pPr algn="just" eaLnBrk="0" hangingPunct="0">
              <a:buFontTx/>
              <a:buChar char="•"/>
            </a:pPr>
            <a:r>
              <a:rPr lang="es-ES" altLang="es-MX" sz="1600" dirty="0">
                <a:latin typeface="Times New Roman" panose="02020603050405020304" pitchFamily="18" charset="0"/>
                <a:ea typeface="Times New Roman" pitchFamily="18" charset="0"/>
                <a:cs typeface="Times New Roman" panose="02020603050405020304" pitchFamily="18" charset="0"/>
              </a:rPr>
              <a:t>La medida es simétrica: en fracciones molares </a:t>
            </a:r>
            <a:r>
              <a:rPr lang="es-ES" altLang="es-MX" sz="1600" i="1" dirty="0">
                <a:solidFill>
                  <a:srgbClr val="FF0000"/>
                </a:solidFill>
                <a:latin typeface="Times New Roman" panose="02020603050405020304" pitchFamily="18" charset="0"/>
                <a:ea typeface="Times New Roman" pitchFamily="18" charset="0"/>
                <a:cs typeface="Times New Roman" panose="02020603050405020304" pitchFamily="18" charset="0"/>
              </a:rPr>
              <a:t>X</a:t>
            </a:r>
            <a:r>
              <a:rPr lang="es-ES" altLang="es-MX" sz="1600" i="1" baseline="-25000" dirty="0">
                <a:solidFill>
                  <a:srgbClr val="FF0000"/>
                </a:solidFill>
                <a:latin typeface="Times New Roman" panose="02020603050405020304" pitchFamily="18" charset="0"/>
                <a:ea typeface="Times New Roman" pitchFamily="18" charset="0"/>
                <a:cs typeface="Times New Roman" panose="02020603050405020304" pitchFamily="18" charset="0"/>
              </a:rPr>
              <a:t>1</a:t>
            </a:r>
            <a:r>
              <a:rPr lang="es-ES" altLang="es-MX" sz="1600" i="1" dirty="0">
                <a:solidFill>
                  <a:srgbClr val="FF0000"/>
                </a:solidFill>
                <a:latin typeface="Times New Roman" panose="02020603050405020304" pitchFamily="18" charset="0"/>
                <a:ea typeface="Times New Roman" pitchFamily="18" charset="0"/>
                <a:cs typeface="Times New Roman" panose="02020603050405020304" pitchFamily="18" charset="0"/>
              </a:rPr>
              <a:t>=0.1 y X</a:t>
            </a:r>
            <a:r>
              <a:rPr lang="es-ES" altLang="es-MX" sz="1600" i="1" baseline="-25000" dirty="0">
                <a:solidFill>
                  <a:srgbClr val="FF0000"/>
                </a:solidFill>
                <a:latin typeface="Times New Roman" panose="02020603050405020304" pitchFamily="18" charset="0"/>
                <a:ea typeface="Times New Roman" pitchFamily="18" charset="0"/>
                <a:cs typeface="Times New Roman" panose="02020603050405020304" pitchFamily="18" charset="0"/>
              </a:rPr>
              <a:t>2</a:t>
            </a:r>
            <a:r>
              <a:rPr lang="es-ES" altLang="es-MX" sz="1600" i="1" dirty="0">
                <a:solidFill>
                  <a:srgbClr val="FF0000"/>
                </a:solidFill>
                <a:latin typeface="Times New Roman" panose="02020603050405020304" pitchFamily="18" charset="0"/>
                <a:ea typeface="Times New Roman" pitchFamily="18" charset="0"/>
                <a:cs typeface="Times New Roman" panose="02020603050405020304" pitchFamily="18" charset="0"/>
              </a:rPr>
              <a:t>=0.9</a:t>
            </a:r>
            <a:r>
              <a:rPr lang="es-ES" altLang="es-MX" sz="1600" dirty="0">
                <a:latin typeface="Times New Roman" panose="02020603050405020304" pitchFamily="18" charset="0"/>
                <a:ea typeface="Times New Roman" pitchFamily="18" charset="0"/>
                <a:cs typeface="Times New Roman" panose="02020603050405020304" pitchFamily="18" charset="0"/>
              </a:rPr>
              <a:t>,  el rol de soluto y solvente se invierte. La suma de las fracciones molares de todos los componentes en solución, por balance de masas es cerrada (</a:t>
            </a:r>
            <a:r>
              <a:rPr lang="es-ES" altLang="es-MX" sz="1600" b="1" dirty="0">
                <a:solidFill>
                  <a:srgbClr val="FF0000"/>
                </a:solidFill>
                <a:latin typeface="Times New Roman" panose="02020603050405020304" pitchFamily="18" charset="0"/>
                <a:ea typeface="Times New Roman" pitchFamily="18" charset="0"/>
                <a:cs typeface="Times New Roman" panose="02020603050405020304" pitchFamily="18" charset="0"/>
              </a:rPr>
              <a:t>1, </a:t>
            </a:r>
            <a:r>
              <a:rPr lang="es-ES" altLang="es-MX" sz="1600" b="1" dirty="0" smtClean="0">
                <a:solidFill>
                  <a:srgbClr val="FF0000"/>
                </a:solidFill>
                <a:latin typeface="Times New Roman" panose="02020603050405020304" pitchFamily="18" charset="0"/>
                <a:ea typeface="Times New Roman" pitchFamily="18" charset="0"/>
                <a:cs typeface="Times New Roman" panose="02020603050405020304" pitchFamily="18" charset="0"/>
              </a:rPr>
              <a:t>10, 100</a:t>
            </a:r>
            <a:r>
              <a:rPr lang="es-ES" altLang="es-MX" sz="1600" dirty="0">
                <a:latin typeface="Times New Roman" panose="02020603050405020304" pitchFamily="18" charset="0"/>
                <a:ea typeface="Times New Roman" pitchFamily="18" charset="0"/>
                <a:cs typeface="Times New Roman" panose="02020603050405020304" pitchFamily="18" charset="0"/>
              </a:rPr>
              <a:t>, </a:t>
            </a:r>
            <a:r>
              <a:rPr lang="es-ES" altLang="es-MX" sz="1600" dirty="0" smtClean="0">
                <a:latin typeface="Times New Roman" panose="02020603050405020304" pitchFamily="18" charset="0"/>
                <a:ea typeface="Times New Roman" pitchFamily="18" charset="0"/>
                <a:cs typeface="Times New Roman" panose="02020603050405020304" pitchFamily="18" charset="0"/>
              </a:rPr>
              <a:t>etc.).</a:t>
            </a:r>
            <a:endParaRPr lang="es-MX" altLang="es-MX" sz="1600" dirty="0">
              <a:latin typeface="Times New Roman" panose="02020603050405020304" pitchFamily="18" charset="0"/>
              <a:cs typeface="Times New Roman" panose="02020603050405020304" pitchFamily="18" charset="0"/>
            </a:endParaRPr>
          </a:p>
          <a:p>
            <a:pPr algn="just" eaLnBrk="0" hangingPunct="0">
              <a:buFontTx/>
              <a:buChar char="•"/>
            </a:pPr>
            <a:r>
              <a:rPr lang="es-ES" altLang="es-MX" sz="1600" dirty="0">
                <a:latin typeface="Times New Roman" panose="02020603050405020304" pitchFamily="18" charset="0"/>
                <a:ea typeface="Times New Roman" pitchFamily="18" charset="0"/>
                <a:cs typeface="Times New Roman" panose="02020603050405020304" pitchFamily="18" charset="0"/>
              </a:rPr>
              <a:t>Ambas fracción molar y molalidad se basan solo en las masas de los componentes y es fácil convertir entre estas medidas. Esto no es verdad para la molaridad, que requiere el conocimiento de la densidad.</a:t>
            </a:r>
            <a:endParaRPr lang="es-MX" altLang="es-MX" sz="1600" dirty="0">
              <a:latin typeface="Times New Roman" panose="02020603050405020304" pitchFamily="18" charset="0"/>
              <a:cs typeface="Times New Roman" panose="02020603050405020304" pitchFamily="18" charset="0"/>
            </a:endParaRPr>
          </a:p>
          <a:p>
            <a:pPr lvl="0" algn="just" eaLnBrk="0" hangingPunct="0"/>
            <a:r>
              <a:rPr lang="es-ES" sz="1600" dirty="0" smtClean="0">
                <a:latin typeface="Times New Roman" panose="02020603050405020304" pitchFamily="18" charset="0"/>
                <a:cs typeface="Times New Roman" panose="02020603050405020304" pitchFamily="18" charset="0"/>
              </a:rPr>
              <a:t>Al calcular </a:t>
            </a:r>
            <a:r>
              <a:rPr lang="es-ES" sz="1600" dirty="0">
                <a:latin typeface="Times New Roman" panose="02020603050405020304" pitchFamily="18" charset="0"/>
                <a:cs typeface="Times New Roman" panose="02020603050405020304" pitchFamily="18" charset="0"/>
              </a:rPr>
              <a:t>la fracción </a:t>
            </a:r>
            <a:r>
              <a:rPr lang="es-ES" sz="1600" dirty="0" smtClean="0">
                <a:latin typeface="Times New Roman" panose="02020603050405020304" pitchFamily="18" charset="0"/>
                <a:cs typeface="Times New Roman" panose="02020603050405020304" pitchFamily="18" charset="0"/>
              </a:rPr>
              <a:t>molar </a:t>
            </a:r>
            <a:r>
              <a:rPr lang="es-ES" sz="1600" b="1" i="1" dirty="0" smtClean="0">
                <a:latin typeface="Times New Roman" panose="02020603050405020304" pitchFamily="18" charset="0"/>
                <a:cs typeface="Times New Roman" panose="02020603050405020304" pitchFamily="18" charset="0"/>
              </a:rPr>
              <a:t>X</a:t>
            </a:r>
            <a:r>
              <a:rPr lang="es-ES" sz="1600" b="1" i="1" baseline="-25000" dirty="0" smtClean="0">
                <a:latin typeface="Times New Roman" panose="02020603050405020304" pitchFamily="18" charset="0"/>
                <a:cs typeface="Times New Roman" panose="02020603050405020304" pitchFamily="18" charset="0"/>
              </a:rPr>
              <a:t>i</a:t>
            </a:r>
            <a:r>
              <a:rPr lang="es-ES" sz="1600" dirty="0" smtClean="0">
                <a:latin typeface="Times New Roman" panose="02020603050405020304" pitchFamily="18" charset="0"/>
                <a:cs typeface="Times New Roman" panose="02020603050405020304" pitchFamily="18" charset="0"/>
              </a:rPr>
              <a:t>, de componentes una </a:t>
            </a:r>
            <a:r>
              <a:rPr lang="es-ES" sz="1600" dirty="0">
                <a:latin typeface="Times New Roman" panose="02020603050405020304" pitchFamily="18" charset="0"/>
                <a:cs typeface="Times New Roman" panose="02020603050405020304" pitchFamily="18" charset="0"/>
              </a:rPr>
              <a:t>solución con 3 componentes: </a:t>
            </a:r>
            <a:r>
              <a:rPr lang="es-ES" sz="1600" i="1" dirty="0">
                <a:latin typeface="Times New Roman" panose="02020603050405020304" pitchFamily="18" charset="0"/>
                <a:cs typeface="Times New Roman" panose="02020603050405020304" pitchFamily="18" charset="0"/>
              </a:rPr>
              <a:t>n</a:t>
            </a:r>
            <a:r>
              <a:rPr lang="es-ES" sz="1600" i="1" baseline="-25000" dirty="0">
                <a:latin typeface="Times New Roman" panose="02020603050405020304" pitchFamily="18" charset="0"/>
                <a:cs typeface="Times New Roman" panose="02020603050405020304" pitchFamily="18" charset="0"/>
              </a:rPr>
              <a:t>1</a:t>
            </a:r>
            <a:r>
              <a:rPr lang="es-ES" sz="1600" dirty="0">
                <a:latin typeface="Times New Roman" panose="02020603050405020304" pitchFamily="18" charset="0"/>
                <a:cs typeface="Times New Roman" panose="02020603050405020304" pitchFamily="18" charset="0"/>
              </a:rPr>
              <a:t>, </a:t>
            </a:r>
            <a:r>
              <a:rPr lang="es-ES" sz="1600" i="1" dirty="0">
                <a:latin typeface="Times New Roman" panose="02020603050405020304" pitchFamily="18" charset="0"/>
                <a:cs typeface="Times New Roman" panose="02020603050405020304" pitchFamily="18" charset="0"/>
              </a:rPr>
              <a:t>n</a:t>
            </a:r>
            <a:r>
              <a:rPr lang="es-ES" sz="1600" i="1" baseline="-25000" dirty="0">
                <a:latin typeface="Times New Roman" panose="02020603050405020304" pitchFamily="18" charset="0"/>
                <a:cs typeface="Times New Roman" panose="02020603050405020304" pitchFamily="18" charset="0"/>
              </a:rPr>
              <a:t>2</a:t>
            </a:r>
            <a:r>
              <a:rPr lang="es-ES" sz="1600" dirty="0">
                <a:latin typeface="Times New Roman" panose="02020603050405020304" pitchFamily="18" charset="0"/>
                <a:cs typeface="Times New Roman" panose="02020603050405020304" pitchFamily="18" charset="0"/>
              </a:rPr>
              <a:t> y </a:t>
            </a:r>
            <a:r>
              <a:rPr lang="es-ES" sz="1600" i="1" dirty="0">
                <a:latin typeface="Times New Roman" panose="02020603050405020304" pitchFamily="18" charset="0"/>
                <a:cs typeface="Times New Roman" panose="02020603050405020304" pitchFamily="18" charset="0"/>
              </a:rPr>
              <a:t>n</a:t>
            </a:r>
            <a:r>
              <a:rPr lang="es-ES" sz="1600" i="1" baseline="-25000" dirty="0">
                <a:latin typeface="Times New Roman" panose="02020603050405020304" pitchFamily="18" charset="0"/>
                <a:cs typeface="Times New Roman" panose="02020603050405020304" pitchFamily="18" charset="0"/>
              </a:rPr>
              <a:t>3</a:t>
            </a:r>
            <a:r>
              <a:rPr lang="es-ES" sz="1600" dirty="0">
                <a:latin typeface="Times New Roman" panose="02020603050405020304" pitchFamily="18" charset="0"/>
                <a:cs typeface="Times New Roman" panose="02020603050405020304" pitchFamily="18" charset="0"/>
              </a:rPr>
              <a:t>. L</a:t>
            </a:r>
            <a:r>
              <a:rPr lang="es-ES" sz="1600" dirty="0" smtClean="0">
                <a:latin typeface="Times New Roman" panose="02020603050405020304" pitchFamily="18" charset="0"/>
                <a:cs typeface="Times New Roman" panose="02020603050405020304" pitchFamily="18" charset="0"/>
              </a:rPr>
              <a:t>as </a:t>
            </a:r>
            <a:r>
              <a:rPr lang="es-ES" sz="1600" dirty="0">
                <a:latin typeface="Times New Roman" panose="02020603050405020304" pitchFamily="18" charset="0"/>
                <a:cs typeface="Times New Roman" panose="02020603050405020304" pitchFamily="18" charset="0"/>
              </a:rPr>
              <a:t>fracciones molares de cada componente son:</a:t>
            </a:r>
            <a:endParaRPr lang="es-MX" altLang="es-MX" sz="1600" dirty="0">
              <a:latin typeface="Times New Roman" panose="02020603050405020304" pitchFamily="18" charset="0"/>
              <a:cs typeface="Times New Roman" panose="02020603050405020304" pitchFamily="18" charset="0"/>
            </a:endParaRPr>
          </a:p>
        </p:txBody>
      </p:sp>
      <p:graphicFrame>
        <p:nvGraphicFramePr>
          <p:cNvPr id="11" name="10 Objeto"/>
          <p:cNvGraphicFramePr>
            <a:graphicFrameLocks noChangeAspect="1"/>
          </p:cNvGraphicFramePr>
          <p:nvPr>
            <p:extLst>
              <p:ext uri="{D42A27DB-BD31-4B8C-83A1-F6EECF244321}">
                <p14:modId xmlns:p14="http://schemas.microsoft.com/office/powerpoint/2010/main" val="2064251481"/>
              </p:ext>
            </p:extLst>
          </p:nvPr>
        </p:nvGraphicFramePr>
        <p:xfrm>
          <a:off x="5663952" y="4792185"/>
          <a:ext cx="4104456" cy="658262"/>
        </p:xfrm>
        <a:graphic>
          <a:graphicData uri="http://schemas.openxmlformats.org/presentationml/2006/ole">
            <mc:AlternateContent xmlns:mc="http://schemas.openxmlformats.org/markup-compatibility/2006">
              <mc:Choice xmlns:v="urn:schemas-microsoft-com:vml" Requires="v">
                <p:oleObj spid="_x0000_s103568" name="Equation" r:id="rId4" imgW="2692400" imgH="431800" progId="">
                  <p:embed/>
                </p:oleObj>
              </mc:Choice>
              <mc:Fallback>
                <p:oleObj name="Equation" r:id="rId4" imgW="2692400" imgH="431800" progId="">
                  <p:embed/>
                  <p:pic>
                    <p:nvPicPr>
                      <p:cNvPr id="11" name="10 Obje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3952" y="4792185"/>
                        <a:ext cx="4104456" cy="658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12 Rectángulo"/>
          <p:cNvSpPr/>
          <p:nvPr/>
        </p:nvSpPr>
        <p:spPr>
          <a:xfrm>
            <a:off x="652702" y="5585137"/>
            <a:ext cx="10873208" cy="584775"/>
          </a:xfrm>
          <a:prstGeom prst="rect">
            <a:avLst/>
          </a:prstGeom>
        </p:spPr>
        <p:txBody>
          <a:bodyPr wrap="square">
            <a:spAutoFit/>
          </a:bodyPr>
          <a:lstStyle/>
          <a:p>
            <a:pPr algn="just"/>
            <a:r>
              <a:rPr lang="es-ES" sz="1600" dirty="0">
                <a:latin typeface="Times New Roman" panose="02020603050405020304" pitchFamily="18" charset="0"/>
                <a:cs typeface="Times New Roman" panose="02020603050405020304" pitchFamily="18" charset="0"/>
              </a:rPr>
              <a:t>Donde </a:t>
            </a:r>
            <a:r>
              <a:rPr lang="es-ES" sz="1600" dirty="0" err="1">
                <a:latin typeface="Times New Roman" panose="02020603050405020304" pitchFamily="18" charset="0"/>
                <a:cs typeface="Times New Roman" panose="02020603050405020304" pitchFamily="18" charset="0"/>
              </a:rPr>
              <a:t>Ʃn</a:t>
            </a:r>
            <a:r>
              <a:rPr lang="es-ES" sz="1600" dirty="0">
                <a:latin typeface="Times New Roman" panose="02020603050405020304" pitchFamily="18" charset="0"/>
                <a:cs typeface="Times New Roman" panose="02020603050405020304" pitchFamily="18" charset="0"/>
              </a:rPr>
              <a:t> es el número total de moles de los componentes n</a:t>
            </a:r>
            <a:r>
              <a:rPr lang="es-ES" sz="1600" baseline="-25000" dirty="0">
                <a:latin typeface="Times New Roman" panose="02020603050405020304" pitchFamily="18" charset="0"/>
                <a:cs typeface="Times New Roman" panose="02020603050405020304" pitchFamily="18" charset="0"/>
              </a:rPr>
              <a:t>1</a:t>
            </a:r>
            <a:r>
              <a:rPr lang="es-ES" sz="1600" dirty="0">
                <a:latin typeface="Times New Roman" panose="02020603050405020304" pitchFamily="18" charset="0"/>
                <a:cs typeface="Times New Roman" panose="02020603050405020304" pitchFamily="18" charset="0"/>
              </a:rPr>
              <a:t>, n</a:t>
            </a:r>
            <a:r>
              <a:rPr lang="es-ES" sz="1600" baseline="-25000" dirty="0">
                <a:latin typeface="Times New Roman" panose="02020603050405020304" pitchFamily="18" charset="0"/>
                <a:cs typeface="Times New Roman" panose="02020603050405020304" pitchFamily="18" charset="0"/>
              </a:rPr>
              <a:t>2</a:t>
            </a:r>
            <a:r>
              <a:rPr lang="es-ES" sz="1600" dirty="0">
                <a:latin typeface="Times New Roman" panose="02020603050405020304" pitchFamily="18" charset="0"/>
                <a:cs typeface="Times New Roman" panose="02020603050405020304" pitchFamily="18" charset="0"/>
              </a:rPr>
              <a:t>, n</a:t>
            </a:r>
            <a:r>
              <a:rPr lang="es-ES" sz="1600" baseline="-25000" dirty="0">
                <a:latin typeface="Times New Roman" panose="02020603050405020304" pitchFamily="18" charset="0"/>
                <a:cs typeface="Times New Roman" panose="02020603050405020304" pitchFamily="18" charset="0"/>
              </a:rPr>
              <a:t>3</a:t>
            </a:r>
            <a:r>
              <a:rPr lang="es-ES" sz="1600" dirty="0">
                <a:latin typeface="Times New Roman" panose="02020603050405020304" pitchFamily="18" charset="0"/>
                <a:cs typeface="Times New Roman" panose="02020603050405020304" pitchFamily="18" charset="0"/>
              </a:rPr>
              <a:t>, … </a:t>
            </a:r>
            <a:r>
              <a:rPr lang="es-ES" sz="1600" dirty="0" err="1">
                <a:latin typeface="Times New Roman" panose="02020603050405020304" pitchFamily="18" charset="0"/>
                <a:cs typeface="Times New Roman" panose="02020603050405020304" pitchFamily="18" charset="0"/>
              </a:rPr>
              <a:t>n</a:t>
            </a:r>
            <a:r>
              <a:rPr lang="es-ES" sz="1600" baseline="-25000" dirty="0" err="1">
                <a:latin typeface="Times New Roman" panose="02020603050405020304" pitchFamily="18" charset="0"/>
                <a:cs typeface="Times New Roman" panose="02020603050405020304" pitchFamily="18" charset="0"/>
              </a:rPr>
              <a:t>n</a:t>
            </a:r>
            <a:r>
              <a:rPr lang="es-ES" sz="1600" dirty="0">
                <a:latin typeface="Times New Roman" panose="02020603050405020304" pitchFamily="18" charset="0"/>
                <a:cs typeface="Times New Roman" panose="02020603050405020304" pitchFamily="18" charset="0"/>
              </a:rPr>
              <a:t> . La fracción molar es comúnmente usada, especialmente en argumentaciones teóricas y es muy conveniente en soluciones solidas y acuosas.</a:t>
            </a:r>
            <a:endParaRPr lang="es-MX" sz="1600" dirty="0">
              <a:latin typeface="Times New Roman" panose="02020603050405020304" pitchFamily="18" charset="0"/>
              <a:cs typeface="Times New Roman" panose="02020603050405020304" pitchFamily="18" charset="0"/>
            </a:endParaRPr>
          </a:p>
        </p:txBody>
      </p:sp>
      <p:graphicFrame>
        <p:nvGraphicFramePr>
          <p:cNvPr id="2" name="Objeto 1"/>
          <p:cNvGraphicFramePr>
            <a:graphicFrameLocks noChangeAspect="1"/>
          </p:cNvGraphicFramePr>
          <p:nvPr>
            <p:extLst>
              <p:ext uri="{D42A27DB-BD31-4B8C-83A1-F6EECF244321}">
                <p14:modId xmlns:p14="http://schemas.microsoft.com/office/powerpoint/2010/main" val="697961718"/>
              </p:ext>
            </p:extLst>
          </p:nvPr>
        </p:nvGraphicFramePr>
        <p:xfrm>
          <a:off x="2279576" y="4669453"/>
          <a:ext cx="2142184" cy="874725"/>
        </p:xfrm>
        <a:graphic>
          <a:graphicData uri="http://schemas.openxmlformats.org/presentationml/2006/ole">
            <mc:AlternateContent xmlns:mc="http://schemas.openxmlformats.org/markup-compatibility/2006">
              <mc:Choice xmlns:v="urn:schemas-microsoft-com:vml" Requires="v">
                <p:oleObj spid="_x0000_s103569" name="Equation" r:id="rId6" imgW="1523880" imgH="622080" progId="Equation.DSMT4">
                  <p:embed/>
                </p:oleObj>
              </mc:Choice>
              <mc:Fallback>
                <p:oleObj name="Equation" r:id="rId6" imgW="1523880" imgH="622080" progId="Equation.DSMT4">
                  <p:embed/>
                  <p:pic>
                    <p:nvPicPr>
                      <p:cNvPr id="2" name="Objeto 1"/>
                      <p:cNvPicPr/>
                      <p:nvPr/>
                    </p:nvPicPr>
                    <p:blipFill>
                      <a:blip r:embed="rId7"/>
                      <a:stretch>
                        <a:fillRect/>
                      </a:stretch>
                    </p:blipFill>
                    <p:spPr>
                      <a:xfrm>
                        <a:off x="2279576" y="4669453"/>
                        <a:ext cx="2142184" cy="874725"/>
                      </a:xfrm>
                      <a:prstGeom prst="rect">
                        <a:avLst/>
                      </a:prstGeom>
                    </p:spPr>
                  </p:pic>
                </p:oleObj>
              </mc:Fallback>
            </mc:AlternateContent>
          </a:graphicData>
        </a:graphic>
      </p:graphicFrame>
      <p:sp>
        <p:nvSpPr>
          <p:cNvPr id="3" name="Rectángulo 2"/>
          <p:cNvSpPr/>
          <p:nvPr/>
        </p:nvSpPr>
        <p:spPr>
          <a:xfrm>
            <a:off x="5015880" y="3140968"/>
            <a:ext cx="1584176" cy="288032"/>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91851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416" y="1025841"/>
            <a:ext cx="10873208" cy="5400600"/>
          </a:xfrm>
        </p:spPr>
        <p:txBody>
          <a:bodyPr anchor="t">
            <a:noAutofit/>
          </a:bodyPr>
          <a:lstStyle/>
          <a:p>
            <a:pPr algn="l"/>
            <a:r>
              <a:rPr lang="es-ES" sz="1600" b="1" dirty="0">
                <a:latin typeface="Times New Roman" panose="02020603050405020304" pitchFamily="18" charset="0"/>
                <a:cs typeface="Times New Roman" panose="02020603050405020304" pitchFamily="18" charset="0"/>
              </a:rPr>
              <a:t>Ejemplo:</a:t>
            </a:r>
            <a:r>
              <a:rPr lang="es-ES" sz="1600" dirty="0">
                <a:latin typeface="Times New Roman" panose="02020603050405020304" pitchFamily="18" charset="0"/>
                <a:cs typeface="Times New Roman" panose="02020603050405020304" pitchFamily="18" charset="0"/>
              </a:rPr>
              <a:t> Calcularemos la fracción molar de cada componente en el mineral dolomita. La dolomita consiste de </a:t>
            </a:r>
            <a:r>
              <a:rPr lang="es-ES" sz="1600" b="1" dirty="0">
                <a:latin typeface="Times New Roman" panose="02020603050405020304" pitchFamily="18" charset="0"/>
                <a:cs typeface="Times New Roman" panose="02020603050405020304" pitchFamily="18" charset="0"/>
              </a:rPr>
              <a:t>56.3% (en peso) de carbonato de calcio (CaCO</a:t>
            </a:r>
            <a:r>
              <a:rPr lang="es-ES" sz="1600" b="1" baseline="-25000" dirty="0">
                <a:latin typeface="Times New Roman" panose="02020603050405020304" pitchFamily="18" charset="0"/>
                <a:cs typeface="Times New Roman" panose="02020603050405020304" pitchFamily="18" charset="0"/>
              </a:rPr>
              <a:t>3</a:t>
            </a:r>
            <a:r>
              <a:rPr lang="es-ES" sz="1600" b="1" dirty="0">
                <a:latin typeface="Times New Roman" panose="02020603050405020304" pitchFamily="18" charset="0"/>
                <a:cs typeface="Times New Roman" panose="02020603050405020304" pitchFamily="18" charset="0"/>
              </a:rPr>
              <a:t>)</a:t>
            </a:r>
            <a:r>
              <a:rPr lang="es-ES" sz="1600" dirty="0">
                <a:latin typeface="Times New Roman" panose="02020603050405020304" pitchFamily="18" charset="0"/>
                <a:cs typeface="Times New Roman" panose="02020603050405020304" pitchFamily="18" charset="0"/>
              </a:rPr>
              <a:t>  y de </a:t>
            </a:r>
            <a:r>
              <a:rPr lang="es-ES" sz="1600" b="1" dirty="0">
                <a:latin typeface="Times New Roman" panose="02020603050405020304" pitchFamily="18" charset="0"/>
                <a:cs typeface="Times New Roman" panose="02020603050405020304" pitchFamily="18" charset="0"/>
              </a:rPr>
              <a:t>43.7% de carbonato de magnesio </a:t>
            </a:r>
            <a:r>
              <a:rPr lang="es-ES" sz="1600" dirty="0">
                <a:latin typeface="Times New Roman" panose="02020603050405020304" pitchFamily="18" charset="0"/>
                <a:cs typeface="Times New Roman" panose="02020603050405020304" pitchFamily="18" charset="0"/>
              </a:rPr>
              <a:t>de (MgCO</a:t>
            </a:r>
            <a:r>
              <a:rPr lang="es-ES" sz="1600" baseline="-25000" dirty="0">
                <a:latin typeface="Times New Roman" panose="02020603050405020304" pitchFamily="18" charset="0"/>
                <a:cs typeface="Times New Roman" panose="02020603050405020304" pitchFamily="18" charset="0"/>
              </a:rPr>
              <a:t>3</a:t>
            </a:r>
            <a:r>
              <a:rPr lang="es-ES" sz="1600" dirty="0">
                <a:latin typeface="Times New Roman" panose="02020603050405020304" pitchFamily="18" charset="0"/>
                <a:cs typeface="Times New Roman" panose="02020603050405020304" pitchFamily="18" charset="0"/>
              </a:rPr>
              <a:t>).  Primero estableceremos las masas moleculares a partir de las masas atómicas relativas.</a:t>
            </a: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 </a:t>
            </a: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ES" sz="1600" b="1" dirty="0">
                <a:latin typeface="Times New Roman" panose="02020603050405020304" pitchFamily="18" charset="0"/>
                <a:cs typeface="Times New Roman" panose="02020603050405020304" pitchFamily="18" charset="0"/>
              </a:rPr>
              <a:t>Ca</a:t>
            </a:r>
            <a:r>
              <a:rPr lang="es-ES" sz="1600" dirty="0">
                <a:latin typeface="Times New Roman" panose="02020603050405020304" pitchFamily="18" charset="0"/>
                <a:cs typeface="Times New Roman" panose="02020603050405020304" pitchFamily="18" charset="0"/>
              </a:rPr>
              <a:t> = 40    </a:t>
            </a:r>
            <a:r>
              <a:rPr lang="es-ES" sz="1600" b="1" dirty="0">
                <a:latin typeface="Times New Roman" panose="02020603050405020304" pitchFamily="18" charset="0"/>
                <a:cs typeface="Times New Roman" panose="02020603050405020304" pitchFamily="18" charset="0"/>
              </a:rPr>
              <a:t>Mg</a:t>
            </a:r>
            <a:r>
              <a:rPr lang="es-ES" sz="1600" dirty="0">
                <a:latin typeface="Times New Roman" panose="02020603050405020304" pitchFamily="18" charset="0"/>
                <a:cs typeface="Times New Roman" panose="02020603050405020304" pitchFamily="18" charset="0"/>
              </a:rPr>
              <a:t> = 24    </a:t>
            </a:r>
            <a:r>
              <a:rPr lang="es-ES" sz="1600" b="1" dirty="0">
                <a:latin typeface="Times New Roman" panose="02020603050405020304" pitchFamily="18" charset="0"/>
                <a:cs typeface="Times New Roman" panose="02020603050405020304" pitchFamily="18" charset="0"/>
              </a:rPr>
              <a:t>C</a:t>
            </a:r>
            <a:r>
              <a:rPr lang="es-ES" sz="1600" dirty="0">
                <a:latin typeface="Times New Roman" panose="02020603050405020304" pitchFamily="18" charset="0"/>
                <a:cs typeface="Times New Roman" panose="02020603050405020304" pitchFamily="18" charset="0"/>
              </a:rPr>
              <a:t> = 12    </a:t>
            </a:r>
            <a:r>
              <a:rPr lang="es-ES" sz="1600" b="1" dirty="0">
                <a:latin typeface="Times New Roman" panose="02020603050405020304" pitchFamily="18" charset="0"/>
                <a:cs typeface="Times New Roman" panose="02020603050405020304" pitchFamily="18" charset="0"/>
              </a:rPr>
              <a:t>O</a:t>
            </a:r>
            <a:r>
              <a:rPr lang="es-ES" sz="1600" dirty="0">
                <a:latin typeface="Times New Roman" panose="02020603050405020304" pitchFamily="18" charset="0"/>
                <a:cs typeface="Times New Roman" panose="02020603050405020304" pitchFamily="18" charset="0"/>
              </a:rPr>
              <a:t> = 16</a:t>
            </a: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La masa molecular relativa de  ambas fases es:</a:t>
            </a:r>
            <a:br>
              <a:rPr lang="es-ES" sz="1600" dirty="0">
                <a:latin typeface="Times New Roman" panose="02020603050405020304" pitchFamily="18" charset="0"/>
                <a:cs typeface="Times New Roman" panose="02020603050405020304" pitchFamily="18" charset="0"/>
              </a:rPr>
            </a:br>
            <a:r>
              <a:rPr lang="es-ES" sz="1600" b="1" dirty="0">
                <a:latin typeface="Times New Roman" panose="02020603050405020304" pitchFamily="18" charset="0"/>
                <a:cs typeface="Times New Roman" panose="02020603050405020304" pitchFamily="18" charset="0"/>
              </a:rPr>
              <a:t>CaCO</a:t>
            </a:r>
            <a:r>
              <a:rPr lang="es-ES" sz="1600" b="1" baseline="-25000" dirty="0">
                <a:latin typeface="Times New Roman" panose="02020603050405020304" pitchFamily="18" charset="0"/>
                <a:cs typeface="Times New Roman" panose="02020603050405020304" pitchFamily="18" charset="0"/>
              </a:rPr>
              <a:t>3</a:t>
            </a:r>
            <a:r>
              <a:rPr lang="es-ES" sz="1600" dirty="0">
                <a:latin typeface="Times New Roman" panose="02020603050405020304" pitchFamily="18" charset="0"/>
                <a:cs typeface="Times New Roman" panose="02020603050405020304" pitchFamily="18" charset="0"/>
              </a:rPr>
              <a:t> es</a:t>
            </a:r>
            <a:r>
              <a:rPr lang="es-MX" sz="1600" dirty="0">
                <a:latin typeface="Times New Roman" panose="02020603050405020304" pitchFamily="18" charset="0"/>
                <a:cs typeface="Times New Roman" panose="02020603050405020304" pitchFamily="18" charset="0"/>
              </a:rPr>
              <a:t> </a:t>
            </a:r>
            <a:r>
              <a:rPr lang="es-ES" sz="1600" dirty="0">
                <a:latin typeface="Times New Roman" panose="02020603050405020304" pitchFamily="18" charset="0"/>
                <a:cs typeface="Times New Roman" panose="02020603050405020304" pitchFamily="18" charset="0"/>
              </a:rPr>
              <a:t>40 + 12 + (3*16) = </a:t>
            </a:r>
            <a:r>
              <a:rPr lang="es-ES" sz="1600" b="1" dirty="0">
                <a:latin typeface="Times New Roman" panose="02020603050405020304" pitchFamily="18" charset="0"/>
                <a:cs typeface="Times New Roman" panose="02020603050405020304" pitchFamily="18" charset="0"/>
              </a:rPr>
              <a:t>100</a:t>
            </a:r>
            <a:r>
              <a:rPr lang="es-ES" sz="1600" dirty="0">
                <a:latin typeface="Times New Roman" panose="02020603050405020304" pitchFamily="18" charset="0"/>
                <a:cs typeface="Times New Roman" panose="02020603050405020304" pitchFamily="18" charset="0"/>
              </a:rPr>
              <a:t>  y la de  </a:t>
            </a:r>
            <a:r>
              <a:rPr lang="es-ES" sz="1600" b="1" dirty="0">
                <a:latin typeface="Times New Roman" panose="02020603050405020304" pitchFamily="18" charset="0"/>
                <a:cs typeface="Times New Roman" panose="02020603050405020304" pitchFamily="18" charset="0"/>
              </a:rPr>
              <a:t>MgCO</a:t>
            </a:r>
            <a:r>
              <a:rPr lang="es-ES" sz="1600" b="1" baseline="-25000" dirty="0">
                <a:latin typeface="Times New Roman" panose="02020603050405020304" pitchFamily="18" charset="0"/>
                <a:cs typeface="Times New Roman" panose="02020603050405020304" pitchFamily="18" charset="0"/>
              </a:rPr>
              <a:t>3</a:t>
            </a:r>
            <a:r>
              <a:rPr lang="es-ES" sz="1600" dirty="0">
                <a:latin typeface="Times New Roman" panose="02020603050405020304" pitchFamily="18" charset="0"/>
                <a:cs typeface="Times New Roman" panose="02020603050405020304" pitchFamily="18" charset="0"/>
              </a:rPr>
              <a:t> = </a:t>
            </a:r>
            <a:r>
              <a:rPr lang="es-ES" sz="1600" b="1" dirty="0">
                <a:latin typeface="Times New Roman" panose="02020603050405020304" pitchFamily="18" charset="0"/>
                <a:cs typeface="Times New Roman" panose="02020603050405020304" pitchFamily="18" charset="0"/>
              </a:rPr>
              <a:t>84</a:t>
            </a:r>
            <a:r>
              <a:rPr lang="es-ES" sz="1600" dirty="0">
                <a:latin typeface="Times New Roman" panose="02020603050405020304" pitchFamily="18" charset="0"/>
                <a:cs typeface="Times New Roman" panose="02020603050405020304" pitchFamily="18" charset="0"/>
              </a:rPr>
              <a:t/>
            </a:r>
            <a:br>
              <a:rPr lang="es-ES" sz="1600" dirty="0">
                <a:latin typeface="Times New Roman" panose="02020603050405020304" pitchFamily="18" charset="0"/>
                <a:cs typeface="Times New Roman" panose="02020603050405020304" pitchFamily="18" charset="0"/>
              </a:rPr>
            </a:b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Por lo tanto 100 gr de dolomita contiene:</a:t>
            </a: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a)    56.3 gr de CaCO</a:t>
            </a:r>
            <a:r>
              <a:rPr lang="es-ES" sz="1600" baseline="-25000" dirty="0">
                <a:latin typeface="Times New Roman" panose="02020603050405020304" pitchFamily="18" charset="0"/>
                <a:cs typeface="Times New Roman" panose="02020603050405020304" pitchFamily="18" charset="0"/>
              </a:rPr>
              <a:t>3</a:t>
            </a:r>
            <a:r>
              <a:rPr lang="es-ES" sz="1600" dirty="0">
                <a:latin typeface="Times New Roman" panose="02020603050405020304" pitchFamily="18" charset="0"/>
                <a:cs typeface="Times New Roman" panose="02020603050405020304" pitchFamily="18" charset="0"/>
              </a:rPr>
              <a:t> = 56.3/</a:t>
            </a:r>
            <a:r>
              <a:rPr lang="es-ES" sz="1600" b="1" dirty="0">
                <a:latin typeface="Times New Roman" panose="02020603050405020304" pitchFamily="18" charset="0"/>
                <a:cs typeface="Times New Roman" panose="02020603050405020304" pitchFamily="18" charset="0"/>
              </a:rPr>
              <a:t>100 </a:t>
            </a:r>
            <a:r>
              <a:rPr lang="es-ES" sz="1600" b="1" dirty="0" err="1">
                <a:latin typeface="Times New Roman" panose="02020603050405020304" pitchFamily="18" charset="0"/>
                <a:cs typeface="Times New Roman" panose="02020603050405020304" pitchFamily="18" charset="0"/>
              </a:rPr>
              <a:t>grs</a:t>
            </a:r>
            <a:r>
              <a:rPr lang="es-ES" sz="1600" b="1" dirty="0">
                <a:latin typeface="Times New Roman" panose="02020603050405020304" pitchFamily="18" charset="0"/>
                <a:cs typeface="Times New Roman" panose="02020603050405020304" pitchFamily="18" charset="0"/>
              </a:rPr>
              <a:t> </a:t>
            </a:r>
            <a:r>
              <a:rPr lang="es-ES" sz="1600" dirty="0">
                <a:latin typeface="Times New Roman" panose="02020603050405020304" pitchFamily="18" charset="0"/>
                <a:cs typeface="Times New Roman" panose="02020603050405020304" pitchFamily="18" charset="0"/>
              </a:rPr>
              <a:t>= 0.56 moles;</a:t>
            </a: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b)    43.7 gr de MgCO</a:t>
            </a:r>
            <a:r>
              <a:rPr lang="es-ES" sz="1600" baseline="-25000" dirty="0">
                <a:latin typeface="Times New Roman" panose="02020603050405020304" pitchFamily="18" charset="0"/>
                <a:cs typeface="Times New Roman" panose="02020603050405020304" pitchFamily="18" charset="0"/>
              </a:rPr>
              <a:t>3</a:t>
            </a:r>
            <a:r>
              <a:rPr lang="es-ES" sz="1600" dirty="0">
                <a:latin typeface="Times New Roman" panose="02020603050405020304" pitchFamily="18" charset="0"/>
                <a:cs typeface="Times New Roman" panose="02020603050405020304" pitchFamily="18" charset="0"/>
              </a:rPr>
              <a:t> = 43.7/</a:t>
            </a:r>
            <a:r>
              <a:rPr lang="es-ES" sz="1600" b="1" dirty="0">
                <a:latin typeface="Times New Roman" panose="02020603050405020304" pitchFamily="18" charset="0"/>
                <a:cs typeface="Times New Roman" panose="02020603050405020304" pitchFamily="18" charset="0"/>
              </a:rPr>
              <a:t>84 </a:t>
            </a:r>
            <a:r>
              <a:rPr lang="es-ES" sz="1600" b="1" dirty="0" err="1">
                <a:latin typeface="Times New Roman" panose="02020603050405020304" pitchFamily="18" charset="0"/>
                <a:cs typeface="Times New Roman" panose="02020603050405020304" pitchFamily="18" charset="0"/>
              </a:rPr>
              <a:t>grs</a:t>
            </a:r>
            <a:r>
              <a:rPr lang="es-ES" sz="1600" b="1" dirty="0">
                <a:latin typeface="Times New Roman" panose="02020603050405020304" pitchFamily="18" charset="0"/>
                <a:cs typeface="Times New Roman" panose="02020603050405020304" pitchFamily="18" charset="0"/>
              </a:rPr>
              <a:t> </a:t>
            </a:r>
            <a:r>
              <a:rPr lang="es-ES" sz="1600" dirty="0">
                <a:latin typeface="Times New Roman" panose="02020603050405020304" pitchFamily="18" charset="0"/>
                <a:cs typeface="Times New Roman" panose="02020603050405020304" pitchFamily="18" charset="0"/>
              </a:rPr>
              <a:t>=  0.52 moles.</a:t>
            </a:r>
            <a:br>
              <a:rPr lang="es-ES"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
            </a:r>
            <a:br>
              <a:rPr lang="es-ES"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La </a:t>
            </a:r>
            <a:r>
              <a:rPr lang="es-ES" sz="1600" i="1" u="sng" dirty="0">
                <a:latin typeface="Times New Roman" panose="02020603050405020304" pitchFamily="18" charset="0"/>
                <a:cs typeface="Times New Roman" panose="02020603050405020304" pitchFamily="18" charset="0"/>
              </a:rPr>
              <a:t>fracción molar de CaCO</a:t>
            </a:r>
            <a:r>
              <a:rPr lang="es-ES" sz="1600" i="1" u="sng" baseline="-25000" dirty="0">
                <a:latin typeface="Times New Roman" panose="02020603050405020304" pitchFamily="18" charset="0"/>
                <a:cs typeface="Times New Roman" panose="02020603050405020304" pitchFamily="18" charset="0"/>
              </a:rPr>
              <a:t>3</a:t>
            </a:r>
            <a:r>
              <a:rPr lang="es-ES" sz="1600" dirty="0">
                <a:latin typeface="Times New Roman" panose="02020603050405020304" pitchFamily="18" charset="0"/>
                <a:cs typeface="Times New Roman" panose="02020603050405020304" pitchFamily="18" charset="0"/>
              </a:rPr>
              <a:t> en este material es por lo tanto</a:t>
            </a:r>
            <a:br>
              <a:rPr lang="es-ES"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
            </a:r>
            <a:br>
              <a:rPr lang="es-ES"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
            </a:r>
            <a:br>
              <a:rPr lang="es-ES"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Y la </a:t>
            </a:r>
            <a:r>
              <a:rPr lang="es-ES" sz="1600" i="1" u="sng" dirty="0">
                <a:latin typeface="Times New Roman" panose="02020603050405020304" pitchFamily="18" charset="0"/>
                <a:cs typeface="Times New Roman" panose="02020603050405020304" pitchFamily="18" charset="0"/>
              </a:rPr>
              <a:t>fracción molar de MgCO</a:t>
            </a:r>
            <a:r>
              <a:rPr lang="es-ES" sz="1600" i="1" u="sng" baseline="-25000" dirty="0">
                <a:latin typeface="Times New Roman" panose="02020603050405020304" pitchFamily="18" charset="0"/>
                <a:cs typeface="Times New Roman" panose="02020603050405020304" pitchFamily="18" charset="0"/>
              </a:rPr>
              <a:t>3</a:t>
            </a:r>
            <a:r>
              <a:rPr lang="es-ES" sz="1600" i="1" u="sng" dirty="0">
                <a:latin typeface="Times New Roman" panose="02020603050405020304" pitchFamily="18" charset="0"/>
                <a:cs typeface="Times New Roman" panose="02020603050405020304" pitchFamily="18" charset="0"/>
              </a:rPr>
              <a:t> </a:t>
            </a:r>
            <a:r>
              <a:rPr lang="es-ES" sz="1600" dirty="0">
                <a:latin typeface="Times New Roman" panose="02020603050405020304" pitchFamily="18" charset="0"/>
                <a:cs typeface="Times New Roman" panose="02020603050405020304" pitchFamily="18" charset="0"/>
              </a:rPr>
              <a:t>es </a:t>
            </a:r>
            <a:br>
              <a:rPr lang="es-ES"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
            </a:r>
            <a:br>
              <a:rPr lang="es-ES"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
            </a:r>
            <a:br>
              <a:rPr lang="es-ES"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
            </a:r>
            <a:br>
              <a:rPr lang="es-ES" sz="1600" dirty="0">
                <a:latin typeface="Times New Roman" panose="02020603050405020304" pitchFamily="18" charset="0"/>
                <a:cs typeface="Times New Roman" panose="02020603050405020304" pitchFamily="18" charset="0"/>
              </a:rPr>
            </a:b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endParaRPr lang="es-MX" sz="1600" dirty="0">
              <a:latin typeface="Times New Roman" panose="02020603050405020304" pitchFamily="18" charset="0"/>
              <a:cs typeface="Times New Roman" panose="02020603050405020304" pitchFamily="18" charset="0"/>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951807588"/>
              </p:ext>
            </p:extLst>
          </p:nvPr>
        </p:nvGraphicFramePr>
        <p:xfrm>
          <a:off x="6110288" y="4365625"/>
          <a:ext cx="4292600" cy="503238"/>
        </p:xfrm>
        <a:graphic>
          <a:graphicData uri="http://schemas.openxmlformats.org/presentationml/2006/ole">
            <mc:AlternateContent xmlns:mc="http://schemas.openxmlformats.org/markup-compatibility/2006">
              <mc:Choice xmlns:v="urn:schemas-microsoft-com:vml" Requires="v">
                <p:oleObj spid="_x0000_s104594" name="Equation" r:id="rId3" imgW="3352680" imgH="393480" progId="Equation.DSMT4">
                  <p:embed/>
                </p:oleObj>
              </mc:Choice>
              <mc:Fallback>
                <p:oleObj name="Equation" r:id="rId3" imgW="3352680" imgH="393480" progId="Equation.DSMT4">
                  <p:embed/>
                  <p:pic>
                    <p:nvPicPr>
                      <p:cNvPr id="6" name="Object 5"/>
                      <p:cNvPicPr>
                        <a:picLocks noChangeAspect="1" noChangeArrowheads="1"/>
                      </p:cNvPicPr>
                      <p:nvPr/>
                    </p:nvPicPr>
                    <p:blipFill>
                      <a:blip r:embed="rId4"/>
                      <a:srcRect/>
                      <a:stretch>
                        <a:fillRect/>
                      </a:stretch>
                    </p:blipFill>
                    <p:spPr bwMode="auto">
                      <a:xfrm>
                        <a:off x="6110288" y="4365625"/>
                        <a:ext cx="4292600"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139179942"/>
              </p:ext>
            </p:extLst>
          </p:nvPr>
        </p:nvGraphicFramePr>
        <p:xfrm>
          <a:off x="5900738" y="5278438"/>
          <a:ext cx="4475162" cy="1147762"/>
        </p:xfrm>
        <a:graphic>
          <a:graphicData uri="http://schemas.openxmlformats.org/presentationml/2006/ole">
            <mc:AlternateContent xmlns:mc="http://schemas.openxmlformats.org/markup-compatibility/2006">
              <mc:Choice xmlns:v="urn:schemas-microsoft-com:vml" Requires="v">
                <p:oleObj spid="_x0000_s104595" name="Equation" r:id="rId5" imgW="3416040" imgH="876240" progId="Equation.DSMT4">
                  <p:embed/>
                </p:oleObj>
              </mc:Choice>
              <mc:Fallback>
                <p:oleObj name="Equation" r:id="rId5" imgW="3416040" imgH="876240" progId="Equation.DSMT4">
                  <p:embed/>
                  <p:pic>
                    <p:nvPicPr>
                      <p:cNvPr id="7" name="Object 6"/>
                      <p:cNvPicPr>
                        <a:picLocks noChangeAspect="1" noChangeArrowheads="1"/>
                      </p:cNvPicPr>
                      <p:nvPr/>
                    </p:nvPicPr>
                    <p:blipFill>
                      <a:blip r:embed="rId6"/>
                      <a:srcRect/>
                      <a:stretch>
                        <a:fillRect/>
                      </a:stretch>
                    </p:blipFill>
                    <p:spPr bwMode="auto">
                      <a:xfrm>
                        <a:off x="5900738" y="5278438"/>
                        <a:ext cx="4475162" cy="1147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3 Rectángulo"/>
          <p:cNvSpPr/>
          <p:nvPr/>
        </p:nvSpPr>
        <p:spPr>
          <a:xfrm>
            <a:off x="839416" y="289285"/>
            <a:ext cx="10657183" cy="338554"/>
          </a:xfrm>
          <a:prstGeom prst="rect">
            <a:avLst/>
          </a:prstGeom>
        </p:spPr>
        <p:txBody>
          <a:bodyPr wrap="square">
            <a:spAutoFit/>
          </a:bodyPr>
          <a:lstStyle/>
          <a:p>
            <a:pPr algn="just"/>
            <a:r>
              <a:rPr lang="es-MX" sz="1600" dirty="0">
                <a:latin typeface="Times New Roman" pitchFamily="18" charset="0"/>
                <a:cs typeface="Times New Roman" pitchFamily="18" charset="0"/>
              </a:rPr>
              <a:t>La concentración de un componente</a:t>
            </a:r>
            <a:r>
              <a:rPr lang="es-MX" sz="1600" i="1" dirty="0">
                <a:latin typeface="Times New Roman" pitchFamily="18" charset="0"/>
                <a:cs typeface="Times New Roman" pitchFamily="18" charset="0"/>
              </a:rPr>
              <a:t> i </a:t>
            </a:r>
            <a:r>
              <a:rPr lang="es-MX" sz="1600" dirty="0">
                <a:latin typeface="Times New Roman" pitchFamily="18" charset="0"/>
                <a:cs typeface="Times New Roman" pitchFamily="18" charset="0"/>
              </a:rPr>
              <a:t>en fase sólida es mejor expresada en términos de fracción molar (</a:t>
            </a:r>
            <a:r>
              <a:rPr lang="es-MX" sz="1600" i="1" dirty="0">
                <a:latin typeface="Times New Roman" pitchFamily="18" charset="0"/>
                <a:cs typeface="Times New Roman" pitchFamily="18" charset="0"/>
              </a:rPr>
              <a:t>X</a:t>
            </a:r>
            <a:r>
              <a:rPr lang="es-MX" sz="1600" i="1" baseline="-25000" dirty="0">
                <a:latin typeface="Times New Roman" pitchFamily="18" charset="0"/>
                <a:cs typeface="Times New Roman" pitchFamily="18" charset="0"/>
              </a:rPr>
              <a:t>i</a:t>
            </a:r>
            <a:r>
              <a:rPr lang="es-MX" sz="1600" dirty="0">
                <a:latin typeface="Times New Roman" pitchFamily="18" charset="0"/>
                <a:cs typeface="Times New Roman" pitchFamily="18" charset="0"/>
              </a:rPr>
              <a:t>) en el sólido.</a:t>
            </a:r>
          </a:p>
        </p:txBody>
      </p:sp>
      <p:cxnSp>
        <p:nvCxnSpPr>
          <p:cNvPr id="5" name="Conector recto de flecha 4"/>
          <p:cNvCxnSpPr/>
          <p:nvPr/>
        </p:nvCxnSpPr>
        <p:spPr>
          <a:xfrm flipH="1" flipV="1">
            <a:off x="5231904" y="3549588"/>
            <a:ext cx="3744416" cy="11530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ectángulo 8"/>
          <p:cNvSpPr/>
          <p:nvPr/>
        </p:nvSpPr>
        <p:spPr>
          <a:xfrm>
            <a:off x="4151784" y="3284984"/>
            <a:ext cx="1080120" cy="5292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1" name="Conector recto de flecha 10"/>
          <p:cNvCxnSpPr>
            <a:endCxn id="6" idx="1"/>
          </p:cNvCxnSpPr>
          <p:nvPr/>
        </p:nvCxnSpPr>
        <p:spPr>
          <a:xfrm>
            <a:off x="2711624" y="4223767"/>
            <a:ext cx="3398664" cy="3934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a:cxnSpLocks/>
          </p:cNvCxnSpPr>
          <p:nvPr/>
        </p:nvCxnSpPr>
        <p:spPr>
          <a:xfrm>
            <a:off x="2495600" y="5009837"/>
            <a:ext cx="3363169" cy="11713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05341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9774" y="152866"/>
            <a:ext cx="4248472" cy="490066"/>
          </a:xfrm>
        </p:spPr>
        <p:txBody>
          <a:bodyPr>
            <a:normAutofit fontScale="90000"/>
          </a:bodyPr>
          <a:lstStyle/>
          <a:p>
            <a:r>
              <a:rPr lang="es-MX" sz="2400" dirty="0">
                <a:latin typeface="Times New Roman" panose="02020603050405020304" pitchFamily="18" charset="0"/>
                <a:cs typeface="Times New Roman" panose="02020603050405020304" pitchFamily="18" charset="0"/>
              </a:rPr>
              <a:t>Fracción molar soluciones acuosas</a:t>
            </a:r>
          </a:p>
        </p:txBody>
      </p:sp>
      <p:sp>
        <p:nvSpPr>
          <p:cNvPr id="4" name="TextBox 3"/>
          <p:cNvSpPr txBox="1"/>
          <p:nvPr/>
        </p:nvSpPr>
        <p:spPr>
          <a:xfrm>
            <a:off x="695400" y="980729"/>
            <a:ext cx="10873208" cy="3477875"/>
          </a:xfrm>
          <a:prstGeom prst="rect">
            <a:avLst/>
          </a:prstGeom>
          <a:noFill/>
        </p:spPr>
        <p:txBody>
          <a:bodyPr wrap="square" rtlCol="0">
            <a:spAutoFit/>
          </a:bodyPr>
          <a:lstStyle/>
          <a:p>
            <a:pPr algn="just"/>
            <a:r>
              <a:rPr lang="es-MX" sz="1600" dirty="0">
                <a:latin typeface="Times New Roman" panose="02020603050405020304" pitchFamily="18" charset="0"/>
                <a:cs typeface="Times New Roman" panose="02020603050405020304" pitchFamily="18" charset="0"/>
              </a:rPr>
              <a:t>En una solución que contiene un cierto numero de componentes, </a:t>
            </a:r>
            <a:r>
              <a:rPr lang="es-MX" sz="1600" dirty="0" smtClean="0">
                <a:latin typeface="Times New Roman" panose="02020603050405020304" pitchFamily="18" charset="0"/>
                <a:cs typeface="Times New Roman" panose="02020603050405020304" pitchFamily="18" charset="0"/>
              </a:rPr>
              <a:t>con </a:t>
            </a:r>
            <a:r>
              <a:rPr lang="es-MX" sz="1600" b="1" dirty="0" smtClean="0">
                <a:latin typeface="Times New Roman" panose="02020603050405020304" pitchFamily="18" charset="0"/>
                <a:cs typeface="Times New Roman" panose="02020603050405020304" pitchFamily="18" charset="0"/>
              </a:rPr>
              <a:t>n</a:t>
            </a:r>
            <a:r>
              <a:rPr lang="es-MX" sz="1600" b="1" baseline="-25000" dirty="0" smtClean="0">
                <a:latin typeface="Times New Roman" panose="02020603050405020304" pitchFamily="18" charset="0"/>
                <a:cs typeface="Times New Roman" panose="02020603050405020304" pitchFamily="18" charset="0"/>
              </a:rPr>
              <a:t>1</a:t>
            </a:r>
            <a:r>
              <a:rPr lang="es-MX" sz="1600" b="1" dirty="0" smtClean="0">
                <a:latin typeface="Times New Roman" panose="02020603050405020304" pitchFamily="18" charset="0"/>
                <a:cs typeface="Times New Roman" panose="02020603050405020304" pitchFamily="18" charset="0"/>
              </a:rPr>
              <a:t> </a:t>
            </a:r>
            <a:r>
              <a:rPr lang="es-MX" sz="1600" b="1" dirty="0">
                <a:latin typeface="Times New Roman" panose="02020603050405020304" pitchFamily="18" charset="0"/>
                <a:cs typeface="Times New Roman" panose="02020603050405020304" pitchFamily="18" charset="0"/>
              </a:rPr>
              <a:t>moles del componente 1, n</a:t>
            </a:r>
            <a:r>
              <a:rPr lang="es-MX" sz="1600" b="1" baseline="-25000" dirty="0">
                <a:latin typeface="Times New Roman" panose="02020603050405020304" pitchFamily="18" charset="0"/>
                <a:cs typeface="Times New Roman" panose="02020603050405020304" pitchFamily="18" charset="0"/>
              </a:rPr>
              <a:t>2</a:t>
            </a:r>
            <a:r>
              <a:rPr lang="es-MX" sz="1600" b="1" dirty="0">
                <a:latin typeface="Times New Roman" panose="02020603050405020304" pitchFamily="18" charset="0"/>
                <a:cs typeface="Times New Roman" panose="02020603050405020304" pitchFamily="18" charset="0"/>
              </a:rPr>
              <a:t> del 2,… </a:t>
            </a:r>
            <a:r>
              <a:rPr lang="es-MX" sz="1600" dirty="0">
                <a:latin typeface="Times New Roman" panose="02020603050405020304" pitchFamily="18" charset="0"/>
                <a:cs typeface="Times New Roman" panose="02020603050405020304" pitchFamily="18" charset="0"/>
              </a:rPr>
              <a:t>y así sucesivamente. </a:t>
            </a:r>
            <a:r>
              <a:rPr lang="es-MX" sz="1600" i="1" u="sng" dirty="0">
                <a:latin typeface="Times New Roman" panose="02020603050405020304" pitchFamily="18" charset="0"/>
                <a:cs typeface="Times New Roman" panose="02020603050405020304" pitchFamily="18" charset="0"/>
              </a:rPr>
              <a:t>En caso de ser esta una solución acuosa, entonces el agua como solvente también es uno de los componentes de la solución con n moles</a:t>
            </a:r>
            <a:r>
              <a:rPr lang="es-MX" sz="1600" dirty="0">
                <a:latin typeface="Times New Roman" panose="02020603050405020304" pitchFamily="18" charset="0"/>
                <a:cs typeface="Times New Roman" panose="02020603050405020304" pitchFamily="18" charset="0"/>
              </a:rPr>
              <a:t>.</a:t>
            </a: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 </a:t>
            </a:r>
            <a:r>
              <a:rPr lang="es-MX" sz="1600" u="sng" dirty="0">
                <a:latin typeface="Times New Roman" panose="02020603050405020304" pitchFamily="18" charset="0"/>
                <a:cs typeface="Times New Roman" panose="02020603050405020304" pitchFamily="18" charset="0"/>
              </a:rPr>
              <a:t>La facción molar</a:t>
            </a:r>
            <a:r>
              <a:rPr lang="es-MX" sz="1600" dirty="0">
                <a:latin typeface="Times New Roman" panose="02020603050405020304" pitchFamily="18" charset="0"/>
                <a:cs typeface="Times New Roman" panose="02020603050405020304" pitchFamily="18" charset="0"/>
              </a:rPr>
              <a:t> de cualquiera de los componentes de la solución (</a:t>
            </a:r>
            <a:r>
              <a:rPr lang="es-MX" sz="1600" b="1" i="1" dirty="0">
                <a:latin typeface="Times New Roman" panose="02020603050405020304" pitchFamily="18" charset="0"/>
                <a:cs typeface="Times New Roman" panose="02020603050405020304" pitchFamily="18" charset="0"/>
              </a:rPr>
              <a:t>incluyendo el agua como solvente</a:t>
            </a:r>
            <a:r>
              <a:rPr lang="es-MX" sz="1600" dirty="0">
                <a:latin typeface="Times New Roman" panose="02020603050405020304" pitchFamily="18" charset="0"/>
                <a:cs typeface="Times New Roman" panose="02020603050405020304" pitchFamily="18" charset="0"/>
              </a:rPr>
              <a:t>), </a:t>
            </a:r>
            <a:r>
              <a:rPr lang="es-MX" sz="1600" i="1" u="sng" dirty="0">
                <a:latin typeface="Times New Roman" panose="02020603050405020304" pitchFamily="18" charset="0"/>
                <a:cs typeface="Times New Roman" panose="02020603050405020304" pitchFamily="18" charset="0"/>
              </a:rPr>
              <a:t>será el resultado del cociente del numero de moles de ese componente, dividido entre el numero total de moles de la solución, incluyendo al solvente</a:t>
            </a:r>
            <a:r>
              <a:rPr lang="es-MX" sz="1600" dirty="0">
                <a:latin typeface="Times New Roman" panose="02020603050405020304" pitchFamily="18" charset="0"/>
                <a:cs typeface="Times New Roman" panose="02020603050405020304" pitchFamily="18" charset="0"/>
              </a:rPr>
              <a:t>. La fracción molar </a:t>
            </a:r>
            <a:r>
              <a:rPr lang="es-MX" sz="1600" i="1" dirty="0">
                <a:latin typeface="Times New Roman" panose="02020603050405020304" pitchFamily="18" charset="0"/>
                <a:cs typeface="Times New Roman" panose="02020603050405020304" pitchFamily="18" charset="0"/>
              </a:rPr>
              <a:t>x</a:t>
            </a:r>
            <a:r>
              <a:rPr lang="es-MX" sz="1600" i="1" baseline="-25000" dirty="0">
                <a:latin typeface="Times New Roman" panose="02020603050405020304" pitchFamily="18" charset="0"/>
                <a:cs typeface="Times New Roman" panose="02020603050405020304" pitchFamily="18" charset="0"/>
              </a:rPr>
              <a:t>i</a:t>
            </a:r>
            <a:r>
              <a:rPr lang="es-MX" sz="1600" dirty="0">
                <a:latin typeface="Times New Roman" panose="02020603050405020304" pitchFamily="18" charset="0"/>
                <a:cs typeface="Times New Roman" panose="02020603050405020304" pitchFamily="18" charset="0"/>
              </a:rPr>
              <a:t> del componente </a:t>
            </a:r>
            <a:r>
              <a:rPr lang="es-MX" sz="1600" i="1" dirty="0">
                <a:latin typeface="Times New Roman" panose="02020603050405020304" pitchFamily="18" charset="0"/>
                <a:cs typeface="Times New Roman" panose="02020603050405020304" pitchFamily="18" charset="0"/>
              </a:rPr>
              <a:t>i</a:t>
            </a:r>
            <a:r>
              <a:rPr lang="es-MX" sz="1600" dirty="0">
                <a:latin typeface="Times New Roman" panose="02020603050405020304" pitchFamily="18" charset="0"/>
                <a:cs typeface="Times New Roman" panose="02020603050405020304" pitchFamily="18" charset="0"/>
              </a:rPr>
              <a:t>, será el numero de moles de ese componente </a:t>
            </a:r>
            <a:r>
              <a:rPr lang="es-MX" sz="1600" i="1" dirty="0">
                <a:latin typeface="Times New Roman" panose="02020603050405020304" pitchFamily="18" charset="0"/>
                <a:cs typeface="Times New Roman" panose="02020603050405020304" pitchFamily="18" charset="0"/>
              </a:rPr>
              <a:t>n</a:t>
            </a:r>
            <a:r>
              <a:rPr lang="es-MX" sz="1600" i="1" baseline="-25000" dirty="0">
                <a:latin typeface="Times New Roman" panose="02020603050405020304" pitchFamily="18" charset="0"/>
                <a:cs typeface="Times New Roman" panose="02020603050405020304" pitchFamily="18" charset="0"/>
              </a:rPr>
              <a:t>i</a:t>
            </a:r>
            <a:r>
              <a:rPr lang="es-MX" sz="1600" dirty="0">
                <a:latin typeface="Times New Roman" panose="02020603050405020304" pitchFamily="18" charset="0"/>
                <a:cs typeface="Times New Roman" panose="02020603050405020304" pitchFamily="18" charset="0"/>
              </a:rPr>
              <a:t> entre el numero total de moles </a:t>
            </a:r>
            <a:r>
              <a:rPr lang="es-MX" sz="1600" i="1" dirty="0" err="1">
                <a:latin typeface="Times New Roman" panose="02020603050405020304" pitchFamily="18" charset="0"/>
                <a:cs typeface="Times New Roman" panose="02020603050405020304" pitchFamily="18" charset="0"/>
              </a:rPr>
              <a:t>n</a:t>
            </a:r>
            <a:r>
              <a:rPr lang="es-MX" sz="1600" i="1" baseline="-25000" dirty="0" err="1">
                <a:latin typeface="Times New Roman" panose="02020603050405020304" pitchFamily="18" charset="0"/>
                <a:cs typeface="Times New Roman" panose="02020603050405020304" pitchFamily="18" charset="0"/>
              </a:rPr>
              <a:t>t</a:t>
            </a:r>
            <a:r>
              <a:rPr lang="es-MX" sz="1600" i="1" dirty="0">
                <a:latin typeface="Times New Roman" panose="02020603050405020304" pitchFamily="18" charset="0"/>
                <a:cs typeface="Times New Roman" panose="02020603050405020304" pitchFamily="18" charset="0"/>
              </a:rPr>
              <a:t>, </a:t>
            </a:r>
            <a:r>
              <a:rPr lang="es-MX" sz="1600" dirty="0">
                <a:latin typeface="Times New Roman" panose="02020603050405020304" pitchFamily="18" charset="0"/>
                <a:cs typeface="Times New Roman" panose="02020603050405020304" pitchFamily="18" charset="0"/>
              </a:rPr>
              <a:t>es decir:</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Pero la pregunta seria ¿</a:t>
            </a:r>
            <a:r>
              <a:rPr lang="es-MX" b="1" i="1" u="sng" dirty="0">
                <a:solidFill>
                  <a:srgbClr val="FF0000"/>
                </a:solidFill>
                <a:latin typeface="Times New Roman" panose="02020603050405020304" pitchFamily="18" charset="0"/>
                <a:cs typeface="Times New Roman" panose="02020603050405020304" pitchFamily="18" charset="0"/>
              </a:rPr>
              <a:t>moles de que</a:t>
            </a:r>
            <a:r>
              <a:rPr lang="es-MX" dirty="0">
                <a:latin typeface="Times New Roman" panose="02020603050405020304" pitchFamily="18" charset="0"/>
                <a:cs typeface="Times New Roman" panose="02020603050405020304" pitchFamily="18" charset="0"/>
              </a:rPr>
              <a:t>?. Digamos que se tiene una solución que contiene </a:t>
            </a:r>
            <a:r>
              <a:rPr lang="es-MX" b="1" u="sng" dirty="0">
                <a:solidFill>
                  <a:srgbClr val="FF0000"/>
                </a:solidFill>
                <a:latin typeface="Times New Roman" panose="02020603050405020304" pitchFamily="18" charset="0"/>
                <a:cs typeface="Times New Roman" panose="02020603050405020304" pitchFamily="18" charset="0"/>
              </a:rPr>
              <a:t>1</a:t>
            </a:r>
            <a:r>
              <a:rPr lang="es-MX" b="1" dirty="0">
                <a:latin typeface="Times New Roman" panose="02020603050405020304" pitchFamily="18" charset="0"/>
                <a:cs typeface="Times New Roman" panose="02020603050405020304" pitchFamily="18" charset="0"/>
              </a:rPr>
              <a:t> mol </a:t>
            </a:r>
            <a:r>
              <a:rPr lang="es-MX" dirty="0">
                <a:latin typeface="Times New Roman" panose="02020603050405020304" pitchFamily="18" charset="0"/>
                <a:cs typeface="Times New Roman" panose="02020603050405020304" pitchFamily="18" charset="0"/>
              </a:rPr>
              <a:t>de </a:t>
            </a:r>
            <a:r>
              <a:rPr lang="es-MX" dirty="0" err="1">
                <a:latin typeface="Times New Roman" panose="02020603050405020304" pitchFamily="18" charset="0"/>
                <a:cs typeface="Times New Roman" panose="02020603050405020304" pitchFamily="18" charset="0"/>
              </a:rPr>
              <a:t>NaCl</a:t>
            </a:r>
            <a:r>
              <a:rPr lang="es-MX" dirty="0">
                <a:latin typeface="Times New Roman" panose="02020603050405020304" pitchFamily="18" charset="0"/>
                <a:cs typeface="Times New Roman" panose="02020603050405020304" pitchFamily="18" charset="0"/>
              </a:rPr>
              <a:t> (</a:t>
            </a:r>
            <a:r>
              <a:rPr lang="es-MX" b="1" dirty="0">
                <a:solidFill>
                  <a:srgbClr val="FF0000"/>
                </a:solidFill>
                <a:latin typeface="Times New Roman" panose="02020603050405020304" pitchFamily="18" charset="0"/>
                <a:cs typeface="Times New Roman" panose="02020603050405020304" pitchFamily="18" charset="0"/>
              </a:rPr>
              <a:t>50 </a:t>
            </a:r>
            <a:r>
              <a:rPr lang="es-MX" b="1" dirty="0" err="1">
                <a:solidFill>
                  <a:srgbClr val="FF0000"/>
                </a:solidFill>
                <a:latin typeface="Times New Roman" panose="02020603050405020304" pitchFamily="18" charset="0"/>
                <a:cs typeface="Times New Roman" panose="02020603050405020304" pitchFamily="18" charset="0"/>
              </a:rPr>
              <a:t>grs</a:t>
            </a:r>
            <a:r>
              <a:rPr lang="es-MX" dirty="0">
                <a:latin typeface="Times New Roman" panose="02020603050405020304" pitchFamily="18" charset="0"/>
                <a:cs typeface="Times New Roman" panose="02020603050405020304" pitchFamily="18" charset="0"/>
              </a:rPr>
              <a:t>,), </a:t>
            </a:r>
            <a:r>
              <a:rPr lang="es-MX" b="1" u="sng" dirty="0">
                <a:solidFill>
                  <a:srgbClr val="FF0000"/>
                </a:solidFill>
                <a:latin typeface="Times New Roman" panose="02020603050405020304" pitchFamily="18" charset="0"/>
                <a:cs typeface="Times New Roman" panose="02020603050405020304" pitchFamily="18" charset="0"/>
              </a:rPr>
              <a:t>1</a:t>
            </a:r>
            <a:r>
              <a:rPr lang="es-MX" b="1" dirty="0">
                <a:latin typeface="Times New Roman" panose="02020603050405020304" pitchFamily="18" charset="0"/>
                <a:cs typeface="Times New Roman" panose="02020603050405020304" pitchFamily="18" charset="0"/>
              </a:rPr>
              <a:t> mol</a:t>
            </a:r>
            <a:r>
              <a:rPr lang="es-MX" dirty="0">
                <a:latin typeface="Times New Roman" panose="02020603050405020304" pitchFamily="18" charset="0"/>
                <a:cs typeface="Times New Roman" panose="02020603050405020304" pitchFamily="18" charset="0"/>
              </a:rPr>
              <a:t> de </a:t>
            </a:r>
            <a:r>
              <a:rPr lang="es-MX" dirty="0" err="1">
                <a:latin typeface="Times New Roman" panose="02020603050405020304" pitchFamily="18" charset="0"/>
                <a:cs typeface="Times New Roman" panose="02020603050405020304" pitchFamily="18" charset="0"/>
              </a:rPr>
              <a:t>KCl</a:t>
            </a:r>
            <a:r>
              <a:rPr lang="es-MX" dirty="0">
                <a:latin typeface="Times New Roman" panose="02020603050405020304" pitchFamily="18" charset="0"/>
                <a:cs typeface="Times New Roman" panose="02020603050405020304" pitchFamily="18" charset="0"/>
              </a:rPr>
              <a:t> (</a:t>
            </a:r>
            <a:r>
              <a:rPr lang="es-MX" b="1" dirty="0">
                <a:solidFill>
                  <a:srgbClr val="FF0000"/>
                </a:solidFill>
                <a:latin typeface="Times New Roman" panose="02020603050405020304" pitchFamily="18" charset="0"/>
                <a:cs typeface="Times New Roman" panose="02020603050405020304" pitchFamily="18" charset="0"/>
              </a:rPr>
              <a:t>75 </a:t>
            </a:r>
            <a:r>
              <a:rPr lang="es-MX" b="1" dirty="0" err="1">
                <a:solidFill>
                  <a:srgbClr val="FF0000"/>
                </a:solidFill>
                <a:latin typeface="Times New Roman" panose="02020603050405020304" pitchFamily="18" charset="0"/>
                <a:cs typeface="Times New Roman" panose="02020603050405020304" pitchFamily="18" charset="0"/>
              </a:rPr>
              <a:t>grs</a:t>
            </a:r>
            <a:r>
              <a:rPr lang="es-MX" dirty="0">
                <a:latin typeface="Times New Roman" panose="02020603050405020304" pitchFamily="18" charset="0"/>
                <a:cs typeface="Times New Roman" panose="02020603050405020304" pitchFamily="18" charset="0"/>
              </a:rPr>
              <a:t>) y </a:t>
            </a:r>
            <a:r>
              <a:rPr lang="es-MX" b="1" u="sng" dirty="0">
                <a:solidFill>
                  <a:srgbClr val="FF0000"/>
                </a:solidFill>
                <a:latin typeface="Times New Roman" panose="02020603050405020304" pitchFamily="18" charset="0"/>
                <a:cs typeface="Times New Roman" panose="02020603050405020304" pitchFamily="18" charset="0"/>
              </a:rPr>
              <a:t>50 </a:t>
            </a:r>
            <a:r>
              <a:rPr lang="es-MX" b="1" dirty="0">
                <a:solidFill>
                  <a:srgbClr val="FF0000"/>
                </a:solidFill>
                <a:latin typeface="Times New Roman" panose="02020603050405020304" pitchFamily="18" charset="0"/>
                <a:cs typeface="Times New Roman" panose="02020603050405020304" pitchFamily="18" charset="0"/>
              </a:rPr>
              <a:t>moles</a:t>
            </a:r>
            <a:r>
              <a:rPr lang="es-MX" dirty="0">
                <a:latin typeface="Times New Roman" panose="02020603050405020304" pitchFamily="18" charset="0"/>
                <a:cs typeface="Times New Roman" panose="02020603050405020304" pitchFamily="18" charset="0"/>
              </a:rPr>
              <a:t> de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 (</a:t>
            </a:r>
            <a:r>
              <a:rPr lang="es-MX" b="1" dirty="0">
                <a:solidFill>
                  <a:srgbClr val="FF0000"/>
                </a:solidFill>
                <a:latin typeface="Times New Roman" panose="02020603050405020304" pitchFamily="18" charset="0"/>
                <a:cs typeface="Times New Roman" panose="02020603050405020304" pitchFamily="18" charset="0"/>
              </a:rPr>
              <a:t>900 </a:t>
            </a:r>
            <a:r>
              <a:rPr lang="es-MX" b="1" dirty="0" err="1">
                <a:solidFill>
                  <a:srgbClr val="FF0000"/>
                </a:solidFill>
                <a:latin typeface="Times New Roman" panose="02020603050405020304" pitchFamily="18" charset="0"/>
                <a:cs typeface="Times New Roman" panose="02020603050405020304" pitchFamily="18" charset="0"/>
              </a:rPr>
              <a:t>grs</a:t>
            </a:r>
            <a:r>
              <a:rPr lang="es-MX" dirty="0">
                <a:latin typeface="Times New Roman" panose="02020603050405020304" pitchFamily="18" charset="0"/>
                <a:cs typeface="Times New Roman" panose="02020603050405020304" pitchFamily="18" charset="0"/>
              </a:rPr>
              <a:t>). ¿Cual es la facción molar de </a:t>
            </a:r>
            <a:r>
              <a:rPr lang="es-MX" dirty="0" err="1">
                <a:latin typeface="Times New Roman" panose="02020603050405020304" pitchFamily="18" charset="0"/>
                <a:cs typeface="Times New Roman" panose="02020603050405020304" pitchFamily="18" charset="0"/>
              </a:rPr>
              <a:t>NaCl</a:t>
            </a:r>
            <a:r>
              <a:rPr lang="es-MX" dirty="0">
                <a:latin typeface="Times New Roman" panose="02020603050405020304" pitchFamily="18" charset="0"/>
                <a:cs typeface="Times New Roman" panose="02020603050405020304" pitchFamily="18" charset="0"/>
              </a:rPr>
              <a:t>?. En este caso seria:</a:t>
            </a:r>
          </a:p>
        </p:txBody>
      </p:sp>
      <p:graphicFrame>
        <p:nvGraphicFramePr>
          <p:cNvPr id="5" name="Object 4"/>
          <p:cNvGraphicFramePr>
            <a:graphicFrameLocks noChangeAspect="1"/>
          </p:cNvGraphicFramePr>
          <p:nvPr>
            <p:extLst>
              <p:ext uri="{D42A27DB-BD31-4B8C-83A1-F6EECF244321}">
                <p14:modId xmlns:p14="http://schemas.microsoft.com/office/powerpoint/2010/main" val="3046302404"/>
              </p:ext>
            </p:extLst>
          </p:nvPr>
        </p:nvGraphicFramePr>
        <p:xfrm>
          <a:off x="5447928" y="2924944"/>
          <a:ext cx="936104" cy="655273"/>
        </p:xfrm>
        <a:graphic>
          <a:graphicData uri="http://schemas.openxmlformats.org/presentationml/2006/ole">
            <mc:AlternateContent xmlns:mc="http://schemas.openxmlformats.org/markup-compatibility/2006">
              <mc:Choice xmlns:v="urn:schemas-microsoft-com:vml" Requires="v">
                <p:oleObj spid="_x0000_s105630" name="Equation" r:id="rId3" imgW="634680" imgH="444240" progId="">
                  <p:embed/>
                </p:oleObj>
              </mc:Choice>
              <mc:Fallback>
                <p:oleObj name="Equation" r:id="rId3" imgW="634680" imgH="444240" progId="">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7928" y="2924944"/>
                        <a:ext cx="936104" cy="655273"/>
                      </a:xfrm>
                      <a:prstGeom prst="rect">
                        <a:avLst/>
                      </a:prstGeom>
                      <a:noFill/>
                      <a:ln>
                        <a:solidFill>
                          <a:schemeClr val="tx1"/>
                        </a:solid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980289812"/>
              </p:ext>
            </p:extLst>
          </p:nvPr>
        </p:nvGraphicFramePr>
        <p:xfrm>
          <a:off x="911424" y="5059980"/>
          <a:ext cx="5779841" cy="928903"/>
        </p:xfrm>
        <a:graphic>
          <a:graphicData uri="http://schemas.openxmlformats.org/presentationml/2006/ole">
            <mc:AlternateContent xmlns:mc="http://schemas.openxmlformats.org/markup-compatibility/2006">
              <mc:Choice xmlns:v="urn:schemas-microsoft-com:vml" Requires="v">
                <p:oleObj spid="_x0000_s105631" name="Equation" r:id="rId5" imgW="2844720" imgH="457200" progId="Equation.DSMT4">
                  <p:embed/>
                </p:oleObj>
              </mc:Choice>
              <mc:Fallback>
                <p:oleObj name="Equation" r:id="rId5" imgW="2844720" imgH="457200" progId="Equation.DSMT4">
                  <p:embed/>
                  <p:pic>
                    <p:nvPicPr>
                      <p:cNvPr id="6"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424" y="5059980"/>
                        <a:ext cx="5779841" cy="928903"/>
                      </a:xfrm>
                      <a:prstGeom prst="rect">
                        <a:avLst/>
                      </a:prstGeom>
                      <a:noFill/>
                      <a:ln>
                        <a:solidFill>
                          <a:schemeClr val="tx1"/>
                        </a:solidFill>
                      </a:ln>
                    </p:spPr>
                  </p:pic>
                </p:oleObj>
              </mc:Fallback>
            </mc:AlternateContent>
          </a:graphicData>
        </a:graphic>
      </p:graphicFrame>
      <p:graphicFrame>
        <p:nvGraphicFramePr>
          <p:cNvPr id="7" name="Objeto 6"/>
          <p:cNvGraphicFramePr>
            <a:graphicFrameLocks noChangeAspect="1"/>
          </p:cNvGraphicFramePr>
          <p:nvPr>
            <p:extLst>
              <p:ext uri="{D42A27DB-BD31-4B8C-83A1-F6EECF244321}">
                <p14:modId xmlns:p14="http://schemas.microsoft.com/office/powerpoint/2010/main" val="3466168285"/>
              </p:ext>
            </p:extLst>
          </p:nvPr>
        </p:nvGraphicFramePr>
        <p:xfrm>
          <a:off x="6816080" y="5373216"/>
          <a:ext cx="4653789" cy="395133"/>
        </p:xfrm>
        <a:graphic>
          <a:graphicData uri="http://schemas.openxmlformats.org/presentationml/2006/ole">
            <mc:AlternateContent xmlns:mc="http://schemas.openxmlformats.org/markup-compatibility/2006">
              <mc:Choice xmlns:v="urn:schemas-microsoft-com:vml" Requires="v">
                <p:oleObj spid="_x0000_s105632" name="Equation" r:id="rId7" imgW="2692080" imgH="228600" progId="Equation.DSMT4">
                  <p:embed/>
                </p:oleObj>
              </mc:Choice>
              <mc:Fallback>
                <p:oleObj name="Equation" r:id="rId7" imgW="2692080" imgH="228600" progId="Equation.DSMT4">
                  <p:embed/>
                  <p:pic>
                    <p:nvPicPr>
                      <p:cNvPr id="0" name=""/>
                      <p:cNvPicPr/>
                      <p:nvPr/>
                    </p:nvPicPr>
                    <p:blipFill>
                      <a:blip r:embed="rId8"/>
                      <a:stretch>
                        <a:fillRect/>
                      </a:stretch>
                    </p:blipFill>
                    <p:spPr>
                      <a:xfrm>
                        <a:off x="6816080" y="5373216"/>
                        <a:ext cx="4653789" cy="395133"/>
                      </a:xfrm>
                      <a:prstGeom prst="rect">
                        <a:avLst/>
                      </a:prstGeom>
                    </p:spPr>
                  </p:pic>
                </p:oleObj>
              </mc:Fallback>
            </mc:AlternateContent>
          </a:graphicData>
        </a:graphic>
      </p:graphicFrame>
    </p:spTree>
    <p:extLst>
      <p:ext uri="{BB962C8B-B14F-4D97-AF65-F5344CB8AC3E}">
        <p14:creationId xmlns:p14="http://schemas.microsoft.com/office/powerpoint/2010/main" val="97213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1384" y="188641"/>
            <a:ext cx="11017224" cy="5755422"/>
          </a:xfrm>
          <a:prstGeom prst="rect">
            <a:avLst/>
          </a:prstGeom>
          <a:noFill/>
        </p:spPr>
        <p:txBody>
          <a:bodyPr wrap="square" rtlCol="0">
            <a:spAutoFit/>
          </a:bodyPr>
          <a:lstStyle/>
          <a:p>
            <a:pPr algn="just"/>
            <a:r>
              <a:rPr lang="es-MX" sz="1600" dirty="0">
                <a:latin typeface="Times New Roman" panose="02020603050405020304" pitchFamily="18" charset="0"/>
                <a:cs typeface="Times New Roman" panose="02020603050405020304" pitchFamily="18" charset="0"/>
              </a:rPr>
              <a:t>Cuando se tienen </a:t>
            </a:r>
            <a:r>
              <a:rPr lang="es-MX" sz="1600" b="1" i="1" dirty="0">
                <a:latin typeface="Times New Roman" panose="02020603050405020304" pitchFamily="18" charset="0"/>
                <a:cs typeface="Times New Roman" panose="02020603050405020304" pitchFamily="18" charset="0"/>
              </a:rPr>
              <a:t>electrolitos disociados</a:t>
            </a:r>
            <a:r>
              <a:rPr lang="es-MX" sz="1600" dirty="0">
                <a:latin typeface="Times New Roman" panose="02020603050405020304" pitchFamily="18" charset="0"/>
                <a:cs typeface="Times New Roman" panose="02020603050405020304" pitchFamily="18" charset="0"/>
              </a:rPr>
              <a:t> (</a:t>
            </a:r>
            <a:r>
              <a:rPr lang="es-MX" sz="1600" b="1" dirty="0">
                <a:solidFill>
                  <a:srgbClr val="FF0000"/>
                </a:solidFill>
                <a:latin typeface="Times New Roman" panose="02020603050405020304" pitchFamily="18" charset="0"/>
                <a:cs typeface="Times New Roman" panose="02020603050405020304" pitchFamily="18" charset="0"/>
              </a:rPr>
              <a:t>suero vida oral, por ejemplo</a:t>
            </a:r>
            <a:r>
              <a:rPr lang="es-MX" sz="1600" dirty="0">
                <a:latin typeface="Times New Roman" panose="02020603050405020304" pitchFamily="18" charset="0"/>
                <a:cs typeface="Times New Roman" panose="02020603050405020304" pitchFamily="18" charset="0"/>
              </a:rPr>
              <a:t>) en condiciones ambientales, la situación es diferente. La fracción molar para soluciones acuosas de electrolitos fuertes tales como  </a:t>
            </a:r>
            <a:r>
              <a:rPr lang="es-MX" sz="1600" b="1" i="1" u="sng" dirty="0">
                <a:latin typeface="Times New Roman" panose="02020603050405020304" pitchFamily="18" charset="0"/>
                <a:cs typeface="Times New Roman" panose="02020603050405020304" pitchFamily="18" charset="0"/>
              </a:rPr>
              <a:t>NaCl o </a:t>
            </a:r>
            <a:r>
              <a:rPr lang="es-MX" sz="1600" b="1" i="1" u="sng" dirty="0" err="1">
                <a:latin typeface="Times New Roman" panose="02020603050405020304" pitchFamily="18" charset="0"/>
                <a:cs typeface="Times New Roman" panose="02020603050405020304" pitchFamily="18" charset="0"/>
              </a:rPr>
              <a:t>KCl</a:t>
            </a:r>
            <a:r>
              <a:rPr lang="es-MX" sz="1600" dirty="0">
                <a:latin typeface="Times New Roman" panose="02020603050405020304" pitchFamily="18" charset="0"/>
                <a:cs typeface="Times New Roman" panose="02020603050405020304" pitchFamily="18" charset="0"/>
              </a:rPr>
              <a:t>, la ecuación anterior                   se modifica a:</a:t>
            </a:r>
          </a:p>
          <a:p>
            <a:pPr algn="just"/>
            <a:endParaRPr lang="es-MX" sz="1600" dirty="0">
              <a:latin typeface="Times New Roman" panose="02020603050405020304" pitchFamily="18" charset="0"/>
              <a:cs typeface="Times New Roman" panose="02020603050405020304" pitchFamily="18" charset="0"/>
            </a:endParaRPr>
          </a:p>
          <a:p>
            <a:pPr algn="just"/>
            <a:endParaRPr lang="es-MX" sz="1600" dirty="0">
              <a:latin typeface="Times New Roman" panose="02020603050405020304" pitchFamily="18" charset="0"/>
              <a:cs typeface="Times New Roman" panose="02020603050405020304" pitchFamily="18" charset="0"/>
            </a:endParaRP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donde      es el </a:t>
            </a:r>
            <a:r>
              <a:rPr lang="es-MX" sz="1600" i="1" dirty="0">
                <a:latin typeface="Times New Roman" panose="02020603050405020304" pitchFamily="18" charset="0"/>
                <a:cs typeface="Times New Roman" panose="02020603050405020304" pitchFamily="18" charset="0"/>
              </a:rPr>
              <a:t>numero de moles de iones resultado de la disolución de una mol de soluto</a:t>
            </a:r>
            <a:r>
              <a:rPr lang="es-MX" sz="1600" dirty="0">
                <a:latin typeface="Times New Roman" panose="02020603050405020304" pitchFamily="18" charset="0"/>
                <a:cs typeface="Times New Roman" panose="02020603050405020304" pitchFamily="18" charset="0"/>
              </a:rPr>
              <a:t> (</a:t>
            </a:r>
            <a:r>
              <a:rPr lang="es-MX" sz="1600" b="1" i="1" dirty="0">
                <a:latin typeface="Times New Roman" panose="02020603050405020304" pitchFamily="18" charset="0"/>
                <a:cs typeface="Times New Roman" panose="02020603050405020304" pitchFamily="18" charset="0"/>
              </a:rPr>
              <a:t>la completa disolución de </a:t>
            </a:r>
            <a:r>
              <a:rPr lang="es-MX" sz="1600" b="1" i="1" u="sng" dirty="0">
                <a:latin typeface="Times New Roman" panose="02020603050405020304" pitchFamily="18" charset="0"/>
                <a:cs typeface="Times New Roman" panose="02020603050405020304" pitchFamily="18" charset="0"/>
              </a:rPr>
              <a:t>NaCl es 2</a:t>
            </a:r>
            <a:r>
              <a:rPr lang="es-MX" sz="1600" b="1" i="1" dirty="0">
                <a:latin typeface="Times New Roman" panose="02020603050405020304" pitchFamily="18" charset="0"/>
                <a:cs typeface="Times New Roman" panose="02020603050405020304" pitchFamily="18" charset="0"/>
              </a:rPr>
              <a:t>, para Na</a:t>
            </a:r>
            <a:r>
              <a:rPr lang="es-MX" sz="1600" b="1" i="1" baseline="-25000" dirty="0">
                <a:latin typeface="Times New Roman" panose="02020603050405020304" pitchFamily="18" charset="0"/>
                <a:cs typeface="Times New Roman" panose="02020603050405020304" pitchFamily="18" charset="0"/>
              </a:rPr>
              <a:t>2</a:t>
            </a:r>
            <a:r>
              <a:rPr lang="es-MX" sz="1600" b="1" i="1" dirty="0">
                <a:latin typeface="Times New Roman" panose="02020603050405020304" pitchFamily="18" charset="0"/>
                <a:cs typeface="Times New Roman" panose="02020603050405020304" pitchFamily="18" charset="0"/>
              </a:rPr>
              <a:t>SO</a:t>
            </a:r>
            <a:r>
              <a:rPr lang="es-MX" sz="1600" b="1" i="1" baseline="-25000" dirty="0">
                <a:latin typeface="Times New Roman" panose="02020603050405020304" pitchFamily="18" charset="0"/>
                <a:cs typeface="Times New Roman" panose="02020603050405020304" pitchFamily="18" charset="0"/>
              </a:rPr>
              <a:t>4 </a:t>
            </a:r>
            <a:r>
              <a:rPr lang="es-MX" sz="1600" b="1" i="1" dirty="0">
                <a:latin typeface="Times New Roman" panose="02020603050405020304" pitchFamily="18" charset="0"/>
                <a:cs typeface="Times New Roman" panose="02020603050405020304" pitchFamily="18" charset="0"/>
              </a:rPr>
              <a:t>es 3, para AlCl</a:t>
            </a:r>
            <a:r>
              <a:rPr lang="es-MX" sz="1600" b="1" i="1" baseline="-25000" dirty="0">
                <a:latin typeface="Times New Roman" panose="02020603050405020304" pitchFamily="18" charset="0"/>
                <a:cs typeface="Times New Roman" panose="02020603050405020304" pitchFamily="18" charset="0"/>
              </a:rPr>
              <a:t>3</a:t>
            </a:r>
            <a:r>
              <a:rPr lang="es-MX" sz="1600" b="1" i="1" dirty="0">
                <a:latin typeface="Times New Roman" panose="02020603050405020304" pitchFamily="18" charset="0"/>
                <a:cs typeface="Times New Roman" panose="02020603050405020304" pitchFamily="18" charset="0"/>
              </a:rPr>
              <a:t> es 4, etc</a:t>
            </a:r>
            <a:r>
              <a:rPr lang="es-MX" sz="1600" dirty="0">
                <a:latin typeface="Times New Roman" panose="02020603050405020304" pitchFamily="18" charset="0"/>
                <a:cs typeface="Times New Roman" panose="02020603050405020304" pitchFamily="18" charset="0"/>
              </a:rPr>
              <a:t>.). Entonces, para el caso de la fracción molar de </a:t>
            </a:r>
            <a:r>
              <a:rPr lang="es-MX" sz="1600" dirty="0" err="1">
                <a:latin typeface="Times New Roman" panose="02020603050405020304" pitchFamily="18" charset="0"/>
                <a:cs typeface="Times New Roman" panose="02020603050405020304" pitchFamily="18" charset="0"/>
              </a:rPr>
              <a:t>NaCl</a:t>
            </a:r>
            <a:r>
              <a:rPr lang="es-MX" sz="1600" dirty="0">
                <a:latin typeface="Times New Roman" panose="02020603050405020304" pitchFamily="18" charset="0"/>
                <a:cs typeface="Times New Roman" panose="02020603050405020304" pitchFamily="18" charset="0"/>
              </a:rPr>
              <a:t> seria</a:t>
            </a:r>
          </a:p>
          <a:p>
            <a:pPr algn="just"/>
            <a:endParaRPr lang="es-MX" sz="1600" dirty="0">
              <a:latin typeface="Times New Roman" panose="02020603050405020304" pitchFamily="18" charset="0"/>
              <a:cs typeface="Times New Roman" panose="02020603050405020304" pitchFamily="18" charset="0"/>
            </a:endParaRPr>
          </a:p>
          <a:p>
            <a:pPr algn="just"/>
            <a:endParaRPr lang="es-MX" sz="1600" dirty="0">
              <a:latin typeface="Times New Roman" panose="02020603050405020304" pitchFamily="18" charset="0"/>
              <a:cs typeface="Times New Roman" panose="02020603050405020304" pitchFamily="18" charset="0"/>
            </a:endParaRPr>
          </a:p>
          <a:p>
            <a:pPr algn="just"/>
            <a:endParaRPr lang="es-MX" sz="1600" dirty="0">
              <a:latin typeface="Times New Roman" panose="02020603050405020304" pitchFamily="18" charset="0"/>
              <a:cs typeface="Times New Roman" panose="02020603050405020304" pitchFamily="18" charset="0"/>
            </a:endParaRPr>
          </a:p>
          <a:p>
            <a:pPr algn="just"/>
            <a:endParaRPr lang="es-MX" sz="1600" dirty="0">
              <a:latin typeface="Times New Roman" panose="02020603050405020304" pitchFamily="18" charset="0"/>
              <a:cs typeface="Times New Roman" panose="02020603050405020304" pitchFamily="18" charset="0"/>
            </a:endParaRPr>
          </a:p>
          <a:p>
            <a:pPr algn="just"/>
            <a:endParaRPr lang="es-MX" sz="1600" dirty="0">
              <a:latin typeface="Times New Roman" panose="02020603050405020304" pitchFamily="18" charset="0"/>
              <a:cs typeface="Times New Roman" panose="02020603050405020304" pitchFamily="18" charset="0"/>
            </a:endParaRP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La medición de porcentaje en peso (% peso), es el numero de gramos del soluto por 100 gramos de solución.</a:t>
            </a:r>
          </a:p>
          <a:p>
            <a:pPr algn="just"/>
            <a:endParaRPr lang="es-MX" sz="1600" b="1" dirty="0">
              <a:latin typeface="Times New Roman" panose="02020603050405020304" pitchFamily="18" charset="0"/>
              <a:cs typeface="Times New Roman" panose="02020603050405020304" pitchFamily="18" charset="0"/>
            </a:endParaRPr>
          </a:p>
          <a:p>
            <a:pPr algn="just"/>
            <a:r>
              <a:rPr lang="es-MX" sz="1600" b="1" dirty="0">
                <a:latin typeface="Times New Roman" panose="02020603050405020304" pitchFamily="18" charset="0"/>
                <a:cs typeface="Times New Roman" panose="02020603050405020304" pitchFamily="18" charset="0"/>
              </a:rPr>
              <a:t>Para componentes en trazas </a:t>
            </a:r>
            <a:r>
              <a:rPr lang="es-MX" sz="1600" dirty="0">
                <a:latin typeface="Times New Roman" panose="02020603050405020304" pitchFamily="18" charset="0"/>
                <a:cs typeface="Times New Roman" panose="02020603050405020304" pitchFamily="18" charset="0"/>
              </a:rPr>
              <a:t>se utiliza 1 millón de gramos de solución en ves de 100 gramos, resultando en partes por millón (</a:t>
            </a:r>
            <a:r>
              <a:rPr lang="es-MX" sz="1600" b="1" i="1" dirty="0">
                <a:latin typeface="Times New Roman" panose="02020603050405020304" pitchFamily="18" charset="0"/>
                <a:cs typeface="Times New Roman" panose="02020603050405020304" pitchFamily="18" charset="0"/>
              </a:rPr>
              <a:t>ppm</a:t>
            </a:r>
            <a:r>
              <a:rPr lang="es-MX" sz="1600" dirty="0">
                <a:latin typeface="Times New Roman" panose="02020603050405020304" pitchFamily="18" charset="0"/>
                <a:cs typeface="Times New Roman" panose="02020603050405020304" pitchFamily="18" charset="0"/>
              </a:rPr>
              <a:t>) en leyes de yacimientos minerales seria gramos por tonelada, lo que es igual a ppm. Por ejemplo, una solución acuosa que contiene 10</a:t>
            </a:r>
            <a:r>
              <a:rPr lang="es-MX" sz="1600" baseline="30000" dirty="0">
                <a:latin typeface="Times New Roman" panose="02020603050405020304" pitchFamily="18" charset="0"/>
                <a:cs typeface="Times New Roman" panose="02020603050405020304" pitchFamily="18" charset="0"/>
              </a:rPr>
              <a:t>-4</a:t>
            </a:r>
            <a:r>
              <a:rPr lang="es-MX" sz="1600" dirty="0">
                <a:latin typeface="Times New Roman" panose="02020603050405020304" pitchFamily="18" charset="0"/>
                <a:cs typeface="Times New Roman" panose="02020603050405020304" pitchFamily="18" charset="0"/>
              </a:rPr>
              <a:t> molal en </a:t>
            </a:r>
            <a:r>
              <a:rPr lang="es-MX" sz="1600" b="1" dirty="0">
                <a:latin typeface="Times New Roman" panose="02020603050405020304" pitchFamily="18" charset="0"/>
                <a:cs typeface="Times New Roman" panose="02020603050405020304" pitchFamily="18" charset="0"/>
              </a:rPr>
              <a:t>Zn,</a:t>
            </a:r>
            <a:r>
              <a:rPr lang="es-MX" sz="1600" dirty="0">
                <a:latin typeface="Times New Roman" panose="02020603050405020304" pitchFamily="18" charset="0"/>
                <a:cs typeface="Times New Roman" panose="02020603050405020304" pitchFamily="18" charset="0"/>
              </a:rPr>
              <a:t> contiene (</a:t>
            </a:r>
            <a:r>
              <a:rPr lang="es-MX" sz="1600" b="1" dirty="0">
                <a:latin typeface="Times New Roman" panose="02020603050405020304" pitchFamily="18" charset="0"/>
                <a:cs typeface="Times New Roman" panose="02020603050405020304" pitchFamily="18" charset="0"/>
              </a:rPr>
              <a:t>0.0001x65.37)</a:t>
            </a:r>
            <a:r>
              <a:rPr lang="es-MX" sz="1600" dirty="0">
                <a:latin typeface="Times New Roman" panose="02020603050405020304" pitchFamily="18" charset="0"/>
                <a:cs typeface="Times New Roman" panose="02020603050405020304" pitchFamily="18" charset="0"/>
              </a:rPr>
              <a:t>=</a:t>
            </a:r>
            <a:r>
              <a:rPr lang="es-MX" sz="1600" b="1" dirty="0">
                <a:latin typeface="Times New Roman" panose="02020603050405020304" pitchFamily="18" charset="0"/>
                <a:cs typeface="Times New Roman" panose="02020603050405020304" pitchFamily="18" charset="0"/>
              </a:rPr>
              <a:t>0.006537</a:t>
            </a:r>
            <a:r>
              <a:rPr lang="es-MX" sz="1600" dirty="0">
                <a:latin typeface="Times New Roman" panose="02020603050405020304" pitchFamily="18" charset="0"/>
                <a:cs typeface="Times New Roman" panose="02020603050405020304" pitchFamily="18" charset="0"/>
              </a:rPr>
              <a:t> gramos de Zn en (</a:t>
            </a:r>
            <a:r>
              <a:rPr lang="es-MX" sz="1600" b="1" dirty="0">
                <a:latin typeface="Times New Roman" panose="02020603050405020304" pitchFamily="18" charset="0"/>
                <a:cs typeface="Times New Roman" panose="02020603050405020304" pitchFamily="18" charset="0"/>
              </a:rPr>
              <a:t>1000+0.006537</a:t>
            </a:r>
            <a:r>
              <a:rPr lang="es-MX" sz="1600" dirty="0">
                <a:latin typeface="Times New Roman" panose="02020603050405020304" pitchFamily="18" charset="0"/>
                <a:cs typeface="Times New Roman" panose="02020603050405020304" pitchFamily="18" charset="0"/>
              </a:rPr>
              <a:t>) gramos de solución o aproximadamente </a:t>
            </a:r>
            <a:r>
              <a:rPr lang="es-MX" sz="1600" b="1" dirty="0">
                <a:latin typeface="Times New Roman" panose="02020603050405020304" pitchFamily="18" charset="0"/>
                <a:cs typeface="Times New Roman" panose="02020603050405020304" pitchFamily="18" charset="0"/>
              </a:rPr>
              <a:t>10</a:t>
            </a:r>
            <a:r>
              <a:rPr lang="es-MX" sz="1600" b="1" baseline="30000" dirty="0">
                <a:latin typeface="Times New Roman" panose="02020603050405020304" pitchFamily="18" charset="0"/>
                <a:cs typeface="Times New Roman" panose="02020603050405020304" pitchFamily="18" charset="0"/>
              </a:rPr>
              <a:t>3</a:t>
            </a:r>
            <a:r>
              <a:rPr lang="es-MX" sz="1600" dirty="0">
                <a:latin typeface="Times New Roman" panose="02020603050405020304" pitchFamily="18" charset="0"/>
                <a:cs typeface="Times New Roman" panose="02020603050405020304" pitchFamily="18" charset="0"/>
              </a:rPr>
              <a:t> gramos de solución. </a:t>
            </a:r>
            <a:r>
              <a:rPr lang="es-ES" sz="1600" dirty="0">
                <a:latin typeface="Times New Roman" panose="02020603050405020304" pitchFamily="18" charset="0"/>
                <a:cs typeface="Times New Roman" panose="02020603050405020304" pitchFamily="18" charset="0"/>
              </a:rPr>
              <a:t>Por lo tanto habría </a:t>
            </a:r>
            <a:r>
              <a:rPr lang="es-ES" sz="1600" i="1" u="sng" dirty="0">
                <a:solidFill>
                  <a:srgbClr val="FF0000"/>
                </a:solidFill>
                <a:latin typeface="Times New Roman" panose="02020603050405020304" pitchFamily="18" charset="0"/>
                <a:cs typeface="Times New Roman" panose="02020603050405020304" pitchFamily="18" charset="0"/>
              </a:rPr>
              <a:t>6.537 gramos de Zn en 10</a:t>
            </a:r>
            <a:r>
              <a:rPr lang="es-ES" sz="1600" i="1" u="sng" baseline="30000" dirty="0">
                <a:solidFill>
                  <a:srgbClr val="FF0000"/>
                </a:solidFill>
                <a:latin typeface="Times New Roman" panose="02020603050405020304" pitchFamily="18" charset="0"/>
                <a:cs typeface="Times New Roman" panose="02020603050405020304" pitchFamily="18" charset="0"/>
              </a:rPr>
              <a:t>6</a:t>
            </a:r>
            <a:r>
              <a:rPr lang="es-ES" sz="1600" i="1" u="sng" dirty="0">
                <a:solidFill>
                  <a:srgbClr val="FF0000"/>
                </a:solidFill>
                <a:latin typeface="Times New Roman" panose="02020603050405020304" pitchFamily="18" charset="0"/>
                <a:cs typeface="Times New Roman" panose="02020603050405020304" pitchFamily="18" charset="0"/>
              </a:rPr>
              <a:t> gramos de solución (1 Ton)</a:t>
            </a:r>
            <a:r>
              <a:rPr lang="es-ES" sz="1600" dirty="0">
                <a:latin typeface="Times New Roman" panose="02020603050405020304" pitchFamily="18" charset="0"/>
                <a:cs typeface="Times New Roman" panose="02020603050405020304" pitchFamily="18" charset="0"/>
              </a:rPr>
              <a:t>, que sería igual a  6.5 ppm. </a:t>
            </a:r>
          </a:p>
          <a:p>
            <a:pPr algn="just"/>
            <a:endParaRPr lang="es-ES" sz="1600" dirty="0">
              <a:latin typeface="Times New Roman" panose="02020603050405020304" pitchFamily="18" charset="0"/>
              <a:cs typeface="Times New Roman" panose="02020603050405020304" pitchFamily="18" charset="0"/>
            </a:endParaRPr>
          </a:p>
          <a:p>
            <a:pPr algn="just"/>
            <a:r>
              <a:rPr lang="es-ES" sz="1600" dirty="0">
                <a:latin typeface="Times New Roman" panose="02020603050405020304" pitchFamily="18" charset="0"/>
                <a:cs typeface="Times New Roman" panose="02020603050405020304" pitchFamily="18" charset="0"/>
              </a:rPr>
              <a:t>Si la solución contiene otros solutos, todos deben  incluirse en el denominador, pero es práctica común de ignorar todos los componentes excepto el soluto de interés y el solvente, normalmente agua.</a:t>
            </a:r>
            <a:endParaRPr lang="es-MX" sz="1600" dirty="0">
              <a:latin typeface="Times New Roman" panose="02020603050405020304" pitchFamily="18" charset="0"/>
              <a:cs typeface="Times New Roman" panose="02020603050405020304"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4194763256"/>
              </p:ext>
            </p:extLst>
          </p:nvPr>
        </p:nvGraphicFramePr>
        <p:xfrm>
          <a:off x="9480376" y="423295"/>
          <a:ext cx="635000" cy="444500"/>
        </p:xfrm>
        <a:graphic>
          <a:graphicData uri="http://schemas.openxmlformats.org/presentationml/2006/ole">
            <mc:AlternateContent xmlns:mc="http://schemas.openxmlformats.org/markup-compatibility/2006">
              <mc:Choice xmlns:v="urn:schemas-microsoft-com:vml" Requires="v">
                <p:oleObj spid="_x0000_s106798" name="Equation" r:id="rId3" imgW="634680" imgH="444240" progId="">
                  <p:embed/>
                </p:oleObj>
              </mc:Choice>
              <mc:Fallback>
                <p:oleObj name="Equation" r:id="rId3" imgW="634680" imgH="444240" progId="">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0376" y="423295"/>
                        <a:ext cx="635000" cy="444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653001916"/>
              </p:ext>
            </p:extLst>
          </p:nvPr>
        </p:nvGraphicFramePr>
        <p:xfrm>
          <a:off x="4943872" y="678615"/>
          <a:ext cx="1272104" cy="636052"/>
        </p:xfrm>
        <a:graphic>
          <a:graphicData uri="http://schemas.openxmlformats.org/presentationml/2006/ole">
            <mc:AlternateContent xmlns:mc="http://schemas.openxmlformats.org/markup-compatibility/2006">
              <mc:Choice xmlns:v="urn:schemas-microsoft-com:vml" Requires="v">
                <p:oleObj spid="_x0000_s106799" name="Equation" r:id="rId5" imgW="914400" imgH="457200" progId="">
                  <p:embed/>
                </p:oleObj>
              </mc:Choice>
              <mc:Fallback>
                <p:oleObj name="Equation" r:id="rId5" imgW="914400" imgH="457200" progId="">
                  <p:embed/>
                  <p:pic>
                    <p:nvPicPr>
                      <p:cNvPr id="6"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3872" y="678615"/>
                        <a:ext cx="1272104" cy="636052"/>
                      </a:xfrm>
                      <a:prstGeom prst="rect">
                        <a:avLst/>
                      </a:prstGeom>
                      <a:noFill/>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608420357"/>
              </p:ext>
            </p:extLst>
          </p:nvPr>
        </p:nvGraphicFramePr>
        <p:xfrm>
          <a:off x="1199456" y="1484784"/>
          <a:ext cx="216024" cy="242506"/>
        </p:xfrm>
        <a:graphic>
          <a:graphicData uri="http://schemas.openxmlformats.org/presentationml/2006/ole">
            <mc:AlternateContent xmlns:mc="http://schemas.openxmlformats.org/markup-compatibility/2006">
              <mc:Choice xmlns:v="urn:schemas-microsoft-com:vml" Requires="v">
                <p:oleObj spid="_x0000_s106800" name="Equation" r:id="rId7" imgW="114120" imgH="139680" progId="Equation.DSMT4">
                  <p:embed/>
                </p:oleObj>
              </mc:Choice>
              <mc:Fallback>
                <p:oleObj name="Equation" r:id="rId7" imgW="114120" imgH="139680" progId="Equation.DSMT4">
                  <p:embed/>
                  <p:pic>
                    <p:nvPicPr>
                      <p:cNvPr id="7" name="Object 6"/>
                      <p:cNvPicPr>
                        <a:picLocks noChangeAspect="1" noChangeArrowheads="1"/>
                      </p:cNvPicPr>
                      <p:nvPr/>
                    </p:nvPicPr>
                    <p:blipFill>
                      <a:blip r:embed="rId8"/>
                      <a:srcRect/>
                      <a:stretch>
                        <a:fillRect/>
                      </a:stretch>
                    </p:blipFill>
                    <p:spPr bwMode="auto">
                      <a:xfrm>
                        <a:off x="1199456" y="1484784"/>
                        <a:ext cx="216024" cy="242506"/>
                      </a:xfrm>
                      <a:prstGeom prst="rect">
                        <a:avLst/>
                      </a:prstGeom>
                      <a:noFill/>
                      <a:ln>
                        <a:solidFill>
                          <a:srgbClr val="FF0000"/>
                        </a:solidFill>
                      </a:ln>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977607741"/>
              </p:ext>
            </p:extLst>
          </p:nvPr>
        </p:nvGraphicFramePr>
        <p:xfrm>
          <a:off x="2351584" y="2312876"/>
          <a:ext cx="6855993" cy="811894"/>
        </p:xfrm>
        <a:graphic>
          <a:graphicData uri="http://schemas.openxmlformats.org/presentationml/2006/ole">
            <mc:AlternateContent xmlns:mc="http://schemas.openxmlformats.org/markup-compatibility/2006">
              <mc:Choice xmlns:v="urn:schemas-microsoft-com:vml" Requires="v">
                <p:oleObj spid="_x0000_s106801" name="Equation" r:id="rId9" imgW="3860640" imgH="457200" progId="">
                  <p:embed/>
                </p:oleObj>
              </mc:Choice>
              <mc:Fallback>
                <p:oleObj name="Equation" r:id="rId9" imgW="3860640" imgH="457200" progId="">
                  <p:embed/>
                  <p:pic>
                    <p:nvPicPr>
                      <p:cNvPr id="8"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51584" y="2312876"/>
                        <a:ext cx="6855993" cy="811894"/>
                      </a:xfrm>
                      <a:prstGeom prst="rect">
                        <a:avLst/>
                      </a:prstGeom>
                      <a:noFill/>
                    </p:spPr>
                  </p:pic>
                </p:oleObj>
              </mc:Fallback>
            </mc:AlternateContent>
          </a:graphicData>
        </a:graphic>
      </p:graphicFrame>
      <p:cxnSp>
        <p:nvCxnSpPr>
          <p:cNvPr id="3" name="Conector recto de flecha 2"/>
          <p:cNvCxnSpPr/>
          <p:nvPr/>
        </p:nvCxnSpPr>
        <p:spPr>
          <a:xfrm flipH="1">
            <a:off x="7752184" y="1727290"/>
            <a:ext cx="3456384" cy="6935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flipH="1">
            <a:off x="5447928" y="1916832"/>
            <a:ext cx="2448272" cy="50405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a:cxnSpLocks/>
          </p:cNvCxnSpPr>
          <p:nvPr/>
        </p:nvCxnSpPr>
        <p:spPr>
          <a:xfrm flipH="1">
            <a:off x="2063552" y="4797152"/>
            <a:ext cx="6408712" cy="2160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4631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26828792"/>
              </p:ext>
            </p:extLst>
          </p:nvPr>
        </p:nvGraphicFramePr>
        <p:xfrm>
          <a:off x="3575720" y="1700808"/>
          <a:ext cx="4896544" cy="3672406"/>
        </p:xfrm>
        <a:graphic>
          <a:graphicData uri="http://schemas.openxmlformats.org/drawingml/2006/table">
            <a:tbl>
              <a:tblPr>
                <a:tableStyleId>{5C22544A-7EE6-4342-B048-85BDC9FD1C3A}</a:tableStyleId>
              </a:tblPr>
              <a:tblGrid>
                <a:gridCol w="1683187">
                  <a:extLst>
                    <a:ext uri="{9D8B030D-6E8A-4147-A177-3AD203B41FA5}">
                      <a16:colId xmlns:a16="http://schemas.microsoft.com/office/drawing/2014/main" val="20000"/>
                    </a:ext>
                  </a:extLst>
                </a:gridCol>
                <a:gridCol w="1683187">
                  <a:extLst>
                    <a:ext uri="{9D8B030D-6E8A-4147-A177-3AD203B41FA5}">
                      <a16:colId xmlns:a16="http://schemas.microsoft.com/office/drawing/2014/main" val="20001"/>
                    </a:ext>
                  </a:extLst>
                </a:gridCol>
                <a:gridCol w="1530170">
                  <a:extLst>
                    <a:ext uri="{9D8B030D-6E8A-4147-A177-3AD203B41FA5}">
                      <a16:colId xmlns:a16="http://schemas.microsoft.com/office/drawing/2014/main" val="20002"/>
                    </a:ext>
                  </a:extLst>
                </a:gridCol>
              </a:tblGrid>
              <a:tr h="382853">
                <a:tc gridSpan="3">
                  <a:txBody>
                    <a:bodyPr/>
                    <a:lstStyle/>
                    <a:p>
                      <a:pPr algn="l" fontAlgn="t"/>
                      <a:r>
                        <a:rPr lang="es-MX" sz="1200" u="none" strike="noStrike" dirty="0">
                          <a:effectLst/>
                          <a:latin typeface="Times New Roman" panose="02020603050405020304" pitchFamily="18" charset="0"/>
                          <a:cs typeface="Times New Roman" panose="02020603050405020304" pitchFamily="18" charset="0"/>
                        </a:rPr>
                        <a:t>Tabla de unidades de concentración de  Zinc .</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346197">
                <a:tc gridSpan="3">
                  <a:txBody>
                    <a:bodyPr/>
                    <a:lstStyle/>
                    <a:p>
                      <a:pPr algn="l" fontAlgn="t"/>
                      <a:r>
                        <a:rPr lang="es-MX" sz="1200" u="none" strike="noStrike" dirty="0">
                          <a:effectLst/>
                          <a:latin typeface="Times New Roman" panose="02020603050405020304" pitchFamily="18" charset="0"/>
                          <a:cs typeface="Times New Roman" panose="02020603050405020304" pitchFamily="18" charset="0"/>
                        </a:rPr>
                        <a:t>    Molalidad               ppm                 mg/kg</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1"/>
                  </a:ext>
                </a:extLst>
              </a:tr>
              <a:tr h="433087">
                <a:tc>
                  <a:txBody>
                    <a:bodyPr/>
                    <a:lstStyle/>
                    <a:p>
                      <a:pPr algn="l" fontAlgn="t"/>
                      <a:r>
                        <a:rPr lang="es-MX" sz="1200" u="none" strike="noStrike" dirty="0">
                          <a:effectLst/>
                          <a:latin typeface="Times New Roman" panose="02020603050405020304" pitchFamily="18" charset="0"/>
                          <a:cs typeface="Times New Roman" panose="02020603050405020304" pitchFamily="18" charset="0"/>
                        </a:rPr>
                        <a:t>0.0001</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6.5</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dirty="0">
                          <a:effectLst/>
                          <a:latin typeface="Times New Roman" panose="02020603050405020304" pitchFamily="18" charset="0"/>
                          <a:cs typeface="Times New Roman" panose="02020603050405020304" pitchFamily="18" charset="0"/>
                        </a:rPr>
                        <a:t>6.5</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46197">
                <a:tc>
                  <a:txBody>
                    <a:bodyPr/>
                    <a:lstStyle/>
                    <a:p>
                      <a:pPr algn="l" fontAlgn="t"/>
                      <a:r>
                        <a:rPr lang="es-MX" sz="1200" u="none" strike="noStrike">
                          <a:effectLst/>
                          <a:latin typeface="Times New Roman" panose="02020603050405020304" pitchFamily="18" charset="0"/>
                          <a:cs typeface="Times New Roman" panose="02020603050405020304" pitchFamily="18" charset="0"/>
                        </a:rPr>
                        <a:t>0.001</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65.0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65.0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46197">
                <a:tc>
                  <a:txBody>
                    <a:bodyPr/>
                    <a:lstStyle/>
                    <a:p>
                      <a:pPr algn="l" fontAlgn="t"/>
                      <a:r>
                        <a:rPr lang="es-MX" sz="1200" u="none" strike="noStrike">
                          <a:effectLst/>
                          <a:latin typeface="Times New Roman" panose="02020603050405020304" pitchFamily="18" charset="0"/>
                          <a:cs typeface="Times New Roman" panose="02020603050405020304" pitchFamily="18" charset="0"/>
                        </a:rPr>
                        <a:t>0.005</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327.0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327.0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46197">
                <a:tc>
                  <a:txBody>
                    <a:bodyPr/>
                    <a:lstStyle/>
                    <a:p>
                      <a:pPr algn="l" fontAlgn="t"/>
                      <a:r>
                        <a:rPr lang="es-MX" sz="1200" u="none" strike="noStrike">
                          <a:effectLst/>
                          <a:latin typeface="Times New Roman" panose="02020603050405020304" pitchFamily="18" charset="0"/>
                          <a:cs typeface="Times New Roman" panose="02020603050405020304" pitchFamily="18" charset="0"/>
                        </a:rPr>
                        <a:t>0.010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653.0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dirty="0">
                          <a:effectLst/>
                          <a:latin typeface="Times New Roman" panose="02020603050405020304" pitchFamily="18" charset="0"/>
                          <a:cs typeface="Times New Roman" panose="02020603050405020304" pitchFamily="18" charset="0"/>
                        </a:rPr>
                        <a:t>654.0</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46197">
                <a:tc>
                  <a:txBody>
                    <a:bodyPr/>
                    <a:lstStyle/>
                    <a:p>
                      <a:pPr algn="l" fontAlgn="t"/>
                      <a:r>
                        <a:rPr lang="es-MX" sz="1200" u="none" strike="noStrike">
                          <a:effectLst/>
                          <a:latin typeface="Times New Roman" panose="02020603050405020304" pitchFamily="18" charset="0"/>
                          <a:cs typeface="Times New Roman" panose="02020603050405020304" pitchFamily="18" charset="0"/>
                        </a:rPr>
                        <a:t>0.050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3 258.0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3269.0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46197">
                <a:tc>
                  <a:txBody>
                    <a:bodyPr/>
                    <a:lstStyle/>
                    <a:p>
                      <a:pPr algn="l" fontAlgn="t"/>
                      <a:r>
                        <a:rPr lang="es-MX" sz="1200" u="none" strike="noStrike">
                          <a:effectLst/>
                          <a:latin typeface="Times New Roman" panose="02020603050405020304" pitchFamily="18" charset="0"/>
                          <a:cs typeface="Times New Roman" panose="02020603050405020304" pitchFamily="18" charset="0"/>
                        </a:rPr>
                        <a:t>0.100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6 495.0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dirty="0">
                          <a:effectLst/>
                          <a:latin typeface="Times New Roman" panose="02020603050405020304" pitchFamily="18" charset="0"/>
                          <a:cs typeface="Times New Roman" panose="02020603050405020304" pitchFamily="18" charset="0"/>
                        </a:rPr>
                        <a:t>6537.0</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46197">
                <a:tc>
                  <a:txBody>
                    <a:bodyPr/>
                    <a:lstStyle/>
                    <a:p>
                      <a:pPr algn="l" fontAlgn="t"/>
                      <a:r>
                        <a:rPr lang="es-MX" sz="1200" u="none" strike="noStrike">
                          <a:effectLst/>
                          <a:latin typeface="Times New Roman" panose="02020603050405020304" pitchFamily="18" charset="0"/>
                          <a:cs typeface="Times New Roman" panose="02020603050405020304" pitchFamily="18" charset="0"/>
                        </a:rPr>
                        <a:t>0.150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9 710.0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9806.0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433087">
                <a:tc>
                  <a:txBody>
                    <a:bodyPr/>
                    <a:lstStyle/>
                    <a:p>
                      <a:pPr algn="l" fontAlgn="t"/>
                      <a:r>
                        <a:rPr lang="es-MX" sz="1200" u="none" strike="noStrike">
                          <a:effectLst/>
                          <a:latin typeface="Times New Roman" panose="02020603050405020304" pitchFamily="18" charset="0"/>
                          <a:cs typeface="Times New Roman" panose="02020603050405020304" pitchFamily="18" charset="0"/>
                        </a:rPr>
                        <a:t>0.200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a:effectLst/>
                          <a:latin typeface="Times New Roman" panose="02020603050405020304" pitchFamily="18" charset="0"/>
                          <a:cs typeface="Times New Roman" panose="02020603050405020304" pitchFamily="18" charset="0"/>
                        </a:rPr>
                        <a:t>12 905.0</a:t>
                      </a:r>
                      <a:endParaRPr lang="es-MX"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dirty="0">
                          <a:effectLst/>
                          <a:latin typeface="Times New Roman" panose="02020603050405020304" pitchFamily="18" charset="0"/>
                          <a:cs typeface="Times New Roman" panose="02020603050405020304" pitchFamily="18" charset="0"/>
                        </a:rPr>
                        <a:t>13 074.0</a:t>
                      </a:r>
                      <a:endParaRPr lang="es-MX"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sp>
        <p:nvSpPr>
          <p:cNvPr id="2" name="1 Rectángulo"/>
          <p:cNvSpPr/>
          <p:nvPr/>
        </p:nvSpPr>
        <p:spPr>
          <a:xfrm>
            <a:off x="1847528" y="260648"/>
            <a:ext cx="8280920" cy="923330"/>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En caso de haber otros solutos, estos se deberían incluir en el denominador, pero normalmente se ignoran el resto de los componentes con excepción del soluto de interés y el solvente normalmente agua.</a:t>
            </a:r>
          </a:p>
        </p:txBody>
      </p:sp>
    </p:spTree>
    <p:extLst>
      <p:ext uri="{BB962C8B-B14F-4D97-AF65-F5344CB8AC3E}">
        <p14:creationId xmlns:p14="http://schemas.microsoft.com/office/powerpoint/2010/main" val="90716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911424" y="1268760"/>
            <a:ext cx="10585176" cy="3662541"/>
          </a:xfrm>
          <a:prstGeom prst="rect">
            <a:avLst/>
          </a:prstGeom>
          <a:noFill/>
        </p:spPr>
        <p:txBody>
          <a:bodyPr wrap="square" rtlCol="0">
            <a:spAutoFit/>
          </a:bodyPr>
          <a:lstStyle/>
          <a:p>
            <a:pPr algn="ctr"/>
            <a:r>
              <a:rPr lang="es-MX" sz="3200" dirty="0">
                <a:latin typeface="Times New Roman" panose="02020603050405020304" pitchFamily="18" charset="0"/>
                <a:cs typeface="Times New Roman" panose="02020603050405020304" pitchFamily="18" charset="0"/>
              </a:rPr>
              <a:t>!Energía libre por mol!</a:t>
            </a:r>
          </a:p>
          <a:p>
            <a:endParaRPr lang="es-MX" sz="2000" dirty="0">
              <a:latin typeface="Times New Roman" panose="02020603050405020304" pitchFamily="18" charset="0"/>
              <a:cs typeface="Times New Roman" panose="02020603050405020304" pitchFamily="18" charset="0"/>
            </a:endParaRP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∆G</a:t>
            </a:r>
            <a:r>
              <a:rPr lang="es-MX" sz="2000" baseline="-25000" dirty="0">
                <a:latin typeface="Times New Roman" panose="02020603050405020304" pitchFamily="18" charset="0"/>
                <a:cs typeface="Times New Roman" panose="02020603050405020304" pitchFamily="18" charset="0"/>
              </a:rPr>
              <a:t>r</a:t>
            </a:r>
            <a:r>
              <a:rPr lang="es-MX" sz="2000" baseline="30000" dirty="0">
                <a:latin typeface="Times New Roman" panose="02020603050405020304" pitchFamily="18" charset="0"/>
                <a:cs typeface="Times New Roman" panose="02020603050405020304" pitchFamily="18" charset="0"/>
              </a:rPr>
              <a:t>o</a:t>
            </a:r>
            <a:r>
              <a:rPr lang="es-MX" sz="2000" dirty="0">
                <a:latin typeface="Times New Roman" panose="02020603050405020304" pitchFamily="18" charset="0"/>
                <a:cs typeface="Times New Roman" panose="02020603050405020304" pitchFamily="18" charset="0"/>
              </a:rPr>
              <a:t> = ∆</a:t>
            </a:r>
            <a:r>
              <a:rPr lang="es-MX" sz="2000" dirty="0" err="1">
                <a:latin typeface="Times New Roman" panose="02020603050405020304" pitchFamily="18" charset="0"/>
                <a:cs typeface="Times New Roman" panose="02020603050405020304" pitchFamily="18" charset="0"/>
              </a:rPr>
              <a:t>H</a:t>
            </a:r>
            <a:r>
              <a:rPr lang="es-MX" sz="2000" baseline="-25000" dirty="0" err="1">
                <a:latin typeface="Times New Roman" panose="02020603050405020304" pitchFamily="18" charset="0"/>
                <a:cs typeface="Times New Roman" panose="02020603050405020304" pitchFamily="18" charset="0"/>
              </a:rPr>
              <a:t>r</a:t>
            </a:r>
            <a:r>
              <a:rPr lang="es-MX" sz="2000" baseline="30000" dirty="0" err="1">
                <a:latin typeface="Times New Roman" panose="02020603050405020304" pitchFamily="18" charset="0"/>
                <a:cs typeface="Times New Roman" panose="02020603050405020304" pitchFamily="18" charset="0"/>
              </a:rPr>
              <a:t>o</a:t>
            </a:r>
            <a:r>
              <a:rPr lang="es-MX" sz="2000" baseline="3000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 ∆</a:t>
            </a:r>
            <a:r>
              <a:rPr lang="es-MX" sz="2000" dirty="0" err="1">
                <a:latin typeface="Times New Roman" panose="02020603050405020304" pitchFamily="18" charset="0"/>
                <a:cs typeface="Times New Roman" panose="02020603050405020304" pitchFamily="18" charset="0"/>
              </a:rPr>
              <a:t>S</a:t>
            </a:r>
            <a:r>
              <a:rPr lang="es-MX" sz="2000" baseline="-25000" dirty="0" err="1">
                <a:latin typeface="Times New Roman" panose="02020603050405020304" pitchFamily="18" charset="0"/>
                <a:cs typeface="Times New Roman" panose="02020603050405020304" pitchFamily="18" charset="0"/>
              </a:rPr>
              <a:t>r</a:t>
            </a:r>
            <a:r>
              <a:rPr lang="es-MX" sz="2000" baseline="30000" dirty="0" err="1">
                <a:latin typeface="Times New Roman" panose="02020603050405020304" pitchFamily="18" charset="0"/>
                <a:cs typeface="Times New Roman" panose="02020603050405020304" pitchFamily="18" charset="0"/>
              </a:rPr>
              <a:t>o</a:t>
            </a:r>
            <a:endParaRPr lang="es-MX" sz="2000" dirty="0">
              <a:latin typeface="Times New Roman" panose="02020603050405020304" pitchFamily="18" charset="0"/>
              <a:cs typeface="Times New Roman" panose="02020603050405020304" pitchFamily="18" charset="0"/>
            </a:endParaRP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Hasta ahora es lo que conocemos</a:t>
            </a: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Pero para reacciones que cambian en concentración (</a:t>
            </a:r>
            <a:r>
              <a:rPr lang="es-MX" sz="2000" i="1" dirty="0">
                <a:latin typeface="Times New Roman" panose="02020603050405020304" pitchFamily="18" charset="0"/>
                <a:cs typeface="Times New Roman" panose="02020603050405020304" pitchFamily="18" charset="0"/>
              </a:rPr>
              <a:t>moles, gramos, ppm</a:t>
            </a:r>
            <a:r>
              <a:rPr lang="es-MX" sz="2000" dirty="0">
                <a:latin typeface="Times New Roman" panose="02020603050405020304" pitchFamily="18" charset="0"/>
                <a:cs typeface="Times New Roman" panose="02020603050405020304" pitchFamily="18" charset="0"/>
              </a:rPr>
              <a:t>) la anterior ecuación no nos sirve, ¿ahora como le hacemos para las reacciones que  cambian en concentración?</a:t>
            </a: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Lo único que tenemos es esto</a:t>
            </a:r>
          </a:p>
        </p:txBody>
      </p:sp>
      <p:sp>
        <p:nvSpPr>
          <p:cNvPr id="5" name="2 Marcador de contenido"/>
          <p:cNvSpPr>
            <a:spLocks noGrp="1"/>
          </p:cNvSpPr>
          <p:nvPr>
            <p:ph idx="1"/>
          </p:nvPr>
        </p:nvSpPr>
        <p:spPr>
          <a:xfrm>
            <a:off x="4344651" y="4571262"/>
            <a:ext cx="1872208" cy="360039"/>
          </a:xfrm>
        </p:spPr>
        <p:txBody>
          <a:bodyPr>
            <a:normAutofit fontScale="70000" lnSpcReduction="20000"/>
          </a:bodyPr>
          <a:lstStyle/>
          <a:p>
            <a:pPr marL="0" indent="0">
              <a:buNone/>
            </a:pPr>
            <a:r>
              <a:rPr lang="es-VE" altLang="es-MX" i="1" dirty="0" err="1">
                <a:latin typeface="Times New Roman" panose="02020603050405020304" pitchFamily="18" charset="0"/>
                <a:cs typeface="Times New Roman" panose="02020603050405020304" pitchFamily="18" charset="0"/>
              </a:rPr>
              <a:t>dG</a:t>
            </a:r>
            <a:r>
              <a:rPr lang="es-VE" altLang="es-MX" i="1" dirty="0">
                <a:latin typeface="Times New Roman" panose="02020603050405020304" pitchFamily="18" charset="0"/>
                <a:cs typeface="Times New Roman" panose="02020603050405020304" pitchFamily="18" charset="0"/>
              </a:rPr>
              <a:t>=</a:t>
            </a:r>
            <a:r>
              <a:rPr lang="es-VE" altLang="es-MX" i="1" dirty="0" err="1">
                <a:latin typeface="Times New Roman" panose="02020603050405020304" pitchFamily="18" charset="0"/>
                <a:cs typeface="Times New Roman" panose="02020603050405020304" pitchFamily="18" charset="0"/>
              </a:rPr>
              <a:t>VdP-SdT</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8727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66193" y="367060"/>
            <a:ext cx="2505472" cy="648071"/>
          </a:xfrm>
        </p:spPr>
        <p:txBody>
          <a:bodyPr/>
          <a:lstStyle/>
          <a:p>
            <a:pPr marL="0" indent="0">
              <a:buNone/>
            </a:pPr>
            <a:r>
              <a:rPr lang="es-VE" altLang="es-MX" i="1" dirty="0" err="1">
                <a:latin typeface="Times New Roman" panose="02020603050405020304" pitchFamily="18" charset="0"/>
                <a:cs typeface="Times New Roman" panose="02020603050405020304" pitchFamily="18" charset="0"/>
              </a:rPr>
              <a:t>dG</a:t>
            </a:r>
            <a:r>
              <a:rPr lang="es-VE" altLang="es-MX" i="1" dirty="0">
                <a:latin typeface="Times New Roman" panose="02020603050405020304" pitchFamily="18" charset="0"/>
                <a:cs typeface="Times New Roman" panose="02020603050405020304" pitchFamily="18" charset="0"/>
              </a:rPr>
              <a:t>=</a:t>
            </a:r>
            <a:r>
              <a:rPr lang="es-VE" altLang="es-MX" i="1" dirty="0" err="1">
                <a:latin typeface="Times New Roman" panose="02020603050405020304" pitchFamily="18" charset="0"/>
                <a:cs typeface="Times New Roman" panose="02020603050405020304" pitchFamily="18" charset="0"/>
              </a:rPr>
              <a:t>VdP-SdT</a:t>
            </a:r>
            <a:endParaRPr lang="es-MX" dirty="0">
              <a:latin typeface="Times New Roman" panose="02020603050405020304" pitchFamily="18" charset="0"/>
              <a:cs typeface="Times New Roman" panose="02020603050405020304" pitchFamily="18" charset="0"/>
            </a:endParaRPr>
          </a:p>
        </p:txBody>
      </p:sp>
      <p:sp>
        <p:nvSpPr>
          <p:cNvPr id="5" name="4 CuadroTexto"/>
          <p:cNvSpPr txBox="1"/>
          <p:nvPr/>
        </p:nvSpPr>
        <p:spPr>
          <a:xfrm>
            <a:off x="1919537" y="496887"/>
            <a:ext cx="3710055" cy="369332"/>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Recordamos la ecuación fundamental</a:t>
            </a:r>
          </a:p>
        </p:txBody>
      </p:sp>
      <p:sp>
        <p:nvSpPr>
          <p:cNvPr id="6" name="5 CuadroTexto"/>
          <p:cNvSpPr txBox="1"/>
          <p:nvPr/>
        </p:nvSpPr>
        <p:spPr>
          <a:xfrm>
            <a:off x="551384" y="1052737"/>
            <a:ext cx="11233248" cy="646331"/>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la cual para cambios infinitesimales en  energía libre </a:t>
            </a:r>
            <a:r>
              <a:rPr lang="es-MX" i="1" dirty="0">
                <a:latin typeface="Times New Roman" panose="02020603050405020304" pitchFamily="18" charset="0"/>
                <a:cs typeface="Times New Roman" panose="02020603050405020304" pitchFamily="18" charset="0"/>
              </a:rPr>
              <a:t>(G) </a:t>
            </a:r>
            <a:r>
              <a:rPr lang="es-MX" i="1" dirty="0" err="1">
                <a:latin typeface="Times New Roman" panose="02020603050405020304" pitchFamily="18" charset="0"/>
                <a:cs typeface="Times New Roman" panose="02020603050405020304" pitchFamily="18" charset="0"/>
              </a:rPr>
              <a:t>dG</a:t>
            </a:r>
            <a:r>
              <a:rPr lang="es-MX" i="1"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y presión  </a:t>
            </a:r>
            <a:r>
              <a:rPr lang="es-MX" i="1" dirty="0">
                <a:latin typeface="Times New Roman" panose="02020603050405020304" pitchFamily="18" charset="0"/>
                <a:cs typeface="Times New Roman" panose="02020603050405020304" pitchFamily="18" charset="0"/>
              </a:rPr>
              <a:t>(P) </a:t>
            </a:r>
            <a:r>
              <a:rPr lang="es-MX" i="1" dirty="0" err="1">
                <a:latin typeface="Times New Roman" panose="02020603050405020304" pitchFamily="18" charset="0"/>
                <a:cs typeface="Times New Roman" panose="02020603050405020304" pitchFamily="18" charset="0"/>
              </a:rPr>
              <a:t>dP</a:t>
            </a:r>
            <a:r>
              <a:rPr lang="es-MX" i="1"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a temperatura </a:t>
            </a:r>
            <a:r>
              <a:rPr lang="es-MX" i="1" dirty="0">
                <a:latin typeface="Times New Roman" panose="02020603050405020304" pitchFamily="18" charset="0"/>
                <a:cs typeface="Times New Roman" panose="02020603050405020304" pitchFamily="18" charset="0"/>
              </a:rPr>
              <a:t>(T)  </a:t>
            </a:r>
            <a:r>
              <a:rPr lang="es-MX" dirty="0">
                <a:latin typeface="Times New Roman" panose="02020603050405020304" pitchFamily="18" charset="0"/>
                <a:cs typeface="Times New Roman" panose="02020603050405020304" pitchFamily="18" charset="0"/>
              </a:rPr>
              <a:t>constante </a:t>
            </a:r>
            <a:r>
              <a:rPr lang="es-MX" b="1" i="1" dirty="0" err="1">
                <a:solidFill>
                  <a:srgbClr val="FF0000"/>
                </a:solidFill>
                <a:latin typeface="Times New Roman" panose="02020603050405020304" pitchFamily="18" charset="0"/>
                <a:cs typeface="Times New Roman" panose="02020603050405020304" pitchFamily="18" charset="0"/>
              </a:rPr>
              <a:t>dT</a:t>
            </a:r>
            <a:r>
              <a:rPr lang="es-MX" b="1" i="1" dirty="0">
                <a:solidFill>
                  <a:srgbClr val="FF0000"/>
                </a:solidFill>
                <a:latin typeface="Times New Roman" panose="02020603050405020304" pitchFamily="18" charset="0"/>
                <a:cs typeface="Times New Roman" panose="02020603050405020304" pitchFamily="18" charset="0"/>
              </a:rPr>
              <a:t>=0</a:t>
            </a:r>
            <a:r>
              <a:rPr lang="es-MX" i="1"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la ecuación se reduce a</a:t>
            </a:r>
          </a:p>
        </p:txBody>
      </p:sp>
      <p:sp>
        <p:nvSpPr>
          <p:cNvPr id="8" name="7 CuadroTexto"/>
          <p:cNvSpPr txBox="1"/>
          <p:nvPr/>
        </p:nvSpPr>
        <p:spPr>
          <a:xfrm>
            <a:off x="551384" y="2540789"/>
            <a:ext cx="11377264" cy="3970318"/>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Podemos usar la anterior ecuación para calcular el cambio de energía libre </a:t>
            </a:r>
            <a:r>
              <a:rPr lang="es-MX" dirty="0" err="1">
                <a:latin typeface="Times New Roman" panose="02020603050405020304" pitchFamily="18" charset="0"/>
                <a:cs typeface="Times New Roman" panose="02020603050405020304" pitchFamily="18" charset="0"/>
              </a:rPr>
              <a:t>dG</a:t>
            </a:r>
            <a:r>
              <a:rPr lang="es-MX" dirty="0">
                <a:latin typeface="Times New Roman" panose="02020603050405020304" pitchFamily="18" charset="0"/>
                <a:cs typeface="Times New Roman" panose="02020603050405020304" pitchFamily="18" charset="0"/>
              </a:rPr>
              <a:t> de una mol de un gas ideal en función de la presión a temperatura constante.</a:t>
            </a:r>
          </a:p>
          <a:p>
            <a:pPr algn="just"/>
            <a:r>
              <a:rPr lang="es-MX" dirty="0">
                <a:latin typeface="Times New Roman" panose="02020603050405020304" pitchFamily="18" charset="0"/>
                <a:cs typeface="Times New Roman" panose="02020603050405020304" pitchFamily="18" charset="0"/>
              </a:rPr>
              <a:t>Dado que el volumen de un gas varia con la presión, debemos encontrar una expresión para el volumen en la ecuación anterior, utilizando una ecuación que relaciones volumen a la presión.  De acuerdo a la Ley de los Gases Ideales, el volumen de una mol de gas es:</a:t>
            </a: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de donde despejamos V y sustituimos V en la ecuación diferencial  anterior</a:t>
            </a: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                                                                                   </a:t>
            </a:r>
          </a:p>
          <a:p>
            <a:r>
              <a:rPr lang="es-MX" dirty="0">
                <a:latin typeface="Times New Roman" panose="02020603050405020304" pitchFamily="18" charset="0"/>
                <a:cs typeface="Times New Roman" panose="02020603050405020304" pitchFamily="18" charset="0"/>
              </a:rPr>
              <a:t>                                                      Si n=1 tendremos</a:t>
            </a:r>
          </a:p>
        </p:txBody>
      </p:sp>
      <p:graphicFrame>
        <p:nvGraphicFramePr>
          <p:cNvPr id="9" name="8 Objeto"/>
          <p:cNvGraphicFramePr>
            <a:graphicFrameLocks noChangeAspect="1"/>
          </p:cNvGraphicFramePr>
          <p:nvPr/>
        </p:nvGraphicFramePr>
        <p:xfrm>
          <a:off x="1919537" y="4020548"/>
          <a:ext cx="1666471" cy="432048"/>
        </p:xfrm>
        <a:graphic>
          <a:graphicData uri="http://schemas.openxmlformats.org/presentationml/2006/ole">
            <mc:AlternateContent xmlns:mc="http://schemas.openxmlformats.org/markup-compatibility/2006">
              <mc:Choice xmlns:v="urn:schemas-microsoft-com:vml" Requires="v">
                <p:oleObj spid="_x0000_s107867" name="Equation" r:id="rId3" imgW="685800" imgH="177480" progId="Equation.DSMT4">
                  <p:embed/>
                </p:oleObj>
              </mc:Choice>
              <mc:Fallback>
                <p:oleObj name="Equation" r:id="rId3" imgW="685800" imgH="177480" progId="Equation.DSMT4">
                  <p:embed/>
                  <p:pic>
                    <p:nvPicPr>
                      <p:cNvPr id="9" name="8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9537" y="4020548"/>
                        <a:ext cx="1666471"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9 Objeto"/>
          <p:cNvGraphicFramePr>
            <a:graphicFrameLocks noChangeAspect="1"/>
          </p:cNvGraphicFramePr>
          <p:nvPr/>
        </p:nvGraphicFramePr>
        <p:xfrm>
          <a:off x="1886270" y="5245335"/>
          <a:ext cx="1368152" cy="902398"/>
        </p:xfrm>
        <a:graphic>
          <a:graphicData uri="http://schemas.openxmlformats.org/presentationml/2006/ole">
            <mc:AlternateContent xmlns:mc="http://schemas.openxmlformats.org/markup-compatibility/2006">
              <mc:Choice xmlns:v="urn:schemas-microsoft-com:vml" Requires="v">
                <p:oleObj spid="_x0000_s107868" name="Equation" r:id="rId5" imgW="596880" imgH="393480" progId="">
                  <p:embed/>
                </p:oleObj>
              </mc:Choice>
              <mc:Fallback>
                <p:oleObj name="Equation" r:id="rId5" imgW="596880" imgH="393480" progId="">
                  <p:embed/>
                  <p:pic>
                    <p:nvPicPr>
                      <p:cNvPr id="10" name="9 Obje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6270" y="5245335"/>
                        <a:ext cx="1368152" cy="902398"/>
                      </a:xfrm>
                      <a:prstGeom prst="rect">
                        <a:avLst/>
                      </a:prstGeom>
                      <a:noFill/>
                    </p:spPr>
                  </p:pic>
                </p:oleObj>
              </mc:Fallback>
            </mc:AlternateContent>
          </a:graphicData>
        </a:graphic>
      </p:graphicFrame>
      <p:graphicFrame>
        <p:nvGraphicFramePr>
          <p:cNvPr id="11" name="10 Objeto"/>
          <p:cNvGraphicFramePr>
            <a:graphicFrameLocks noChangeAspect="1"/>
          </p:cNvGraphicFramePr>
          <p:nvPr/>
        </p:nvGraphicFramePr>
        <p:xfrm>
          <a:off x="4579938" y="5048250"/>
          <a:ext cx="1955800" cy="820738"/>
        </p:xfrm>
        <a:graphic>
          <a:graphicData uri="http://schemas.openxmlformats.org/presentationml/2006/ole">
            <mc:AlternateContent xmlns:mc="http://schemas.openxmlformats.org/markup-compatibility/2006">
              <mc:Choice xmlns:v="urn:schemas-microsoft-com:vml" Requires="v">
                <p:oleObj spid="_x0000_s107869" name="Equation" r:id="rId7" imgW="1028520" imgH="431640" progId="Equation.DSMT4">
                  <p:embed/>
                </p:oleObj>
              </mc:Choice>
              <mc:Fallback>
                <p:oleObj name="Equation" r:id="rId7" imgW="1028520" imgH="431640" progId="Equation.DSMT4">
                  <p:embed/>
                  <p:pic>
                    <p:nvPicPr>
                      <p:cNvPr id="11" name="10 Objeto"/>
                      <p:cNvPicPr>
                        <a:picLocks noChangeAspect="1" noChangeArrowheads="1"/>
                      </p:cNvPicPr>
                      <p:nvPr/>
                    </p:nvPicPr>
                    <p:blipFill>
                      <a:blip r:embed="rId8"/>
                      <a:srcRect/>
                      <a:stretch>
                        <a:fillRect/>
                      </a:stretch>
                    </p:blipFill>
                    <p:spPr bwMode="auto">
                      <a:xfrm>
                        <a:off x="4579938" y="5048250"/>
                        <a:ext cx="1955800" cy="820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12 Objeto"/>
          <p:cNvGraphicFramePr>
            <a:graphicFrameLocks noChangeAspect="1"/>
          </p:cNvGraphicFramePr>
          <p:nvPr>
            <p:extLst>
              <p:ext uri="{D42A27DB-BD31-4B8C-83A1-F6EECF244321}">
                <p14:modId xmlns:p14="http://schemas.microsoft.com/office/powerpoint/2010/main" val="2720160119"/>
              </p:ext>
            </p:extLst>
          </p:nvPr>
        </p:nvGraphicFramePr>
        <p:xfrm>
          <a:off x="7392144" y="5085184"/>
          <a:ext cx="2520280" cy="1390996"/>
        </p:xfrm>
        <a:graphic>
          <a:graphicData uri="http://schemas.openxmlformats.org/presentationml/2006/ole">
            <mc:AlternateContent xmlns:mc="http://schemas.openxmlformats.org/markup-compatibility/2006">
              <mc:Choice xmlns:v="urn:schemas-microsoft-com:vml" Requires="v">
                <p:oleObj spid="_x0000_s107870" name="Equation" r:id="rId9" imgW="1473120" imgH="812520" progId="Equation.DSMT4">
                  <p:embed/>
                </p:oleObj>
              </mc:Choice>
              <mc:Fallback>
                <p:oleObj name="Equation" r:id="rId9" imgW="1473120" imgH="812520" progId="Equation.DSMT4">
                  <p:embed/>
                  <p:pic>
                    <p:nvPicPr>
                      <p:cNvPr id="13" name="12 Objeto"/>
                      <p:cNvPicPr>
                        <a:picLocks noChangeAspect="1" noChangeArrowheads="1"/>
                      </p:cNvPicPr>
                      <p:nvPr/>
                    </p:nvPicPr>
                    <p:blipFill>
                      <a:blip r:embed="rId10"/>
                      <a:srcRect/>
                      <a:stretch>
                        <a:fillRect/>
                      </a:stretch>
                    </p:blipFill>
                    <p:spPr bwMode="auto">
                      <a:xfrm>
                        <a:off x="7392144" y="5085184"/>
                        <a:ext cx="2520280" cy="1390996"/>
                      </a:xfrm>
                      <a:prstGeom prst="rect">
                        <a:avLst/>
                      </a:prstGeom>
                      <a:noFill/>
                    </p:spPr>
                  </p:pic>
                </p:oleObj>
              </mc:Fallback>
            </mc:AlternateContent>
          </a:graphicData>
        </a:graphic>
      </p:graphicFrame>
      <p:sp>
        <p:nvSpPr>
          <p:cNvPr id="12" name="2 Marcador de contenido"/>
          <p:cNvSpPr txBox="1">
            <a:spLocks/>
          </p:cNvSpPr>
          <p:nvPr/>
        </p:nvSpPr>
        <p:spPr>
          <a:xfrm>
            <a:off x="6402367" y="4011390"/>
            <a:ext cx="1456979" cy="419691"/>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VE" altLang="es-MX" i="1" dirty="0" err="1">
                <a:latin typeface="Times New Roman" panose="02020603050405020304" pitchFamily="18" charset="0"/>
                <a:cs typeface="Times New Roman" panose="02020603050405020304" pitchFamily="18" charset="0"/>
              </a:rPr>
              <a:t>dG</a:t>
            </a:r>
            <a:r>
              <a:rPr lang="es-VE" altLang="es-MX" i="1" dirty="0">
                <a:latin typeface="Times New Roman" panose="02020603050405020304" pitchFamily="18" charset="0"/>
                <a:cs typeface="Times New Roman" panose="02020603050405020304" pitchFamily="18" charset="0"/>
              </a:rPr>
              <a:t>=</a:t>
            </a:r>
            <a:r>
              <a:rPr lang="es-VE" altLang="es-MX" i="1" dirty="0" err="1">
                <a:latin typeface="Times New Roman" panose="02020603050405020304" pitchFamily="18" charset="0"/>
                <a:cs typeface="Times New Roman" panose="02020603050405020304" pitchFamily="18" charset="0"/>
              </a:rPr>
              <a:t>VdP</a:t>
            </a:r>
            <a:endParaRPr lang="es-MX" dirty="0">
              <a:latin typeface="Times New Roman" panose="02020603050405020304" pitchFamily="18" charset="0"/>
              <a:cs typeface="Times New Roman" panose="02020603050405020304" pitchFamily="18" charset="0"/>
            </a:endParaRPr>
          </a:p>
        </p:txBody>
      </p:sp>
      <p:cxnSp>
        <p:nvCxnSpPr>
          <p:cNvPr id="4" name="Conector recto de flecha 3"/>
          <p:cNvCxnSpPr/>
          <p:nvPr/>
        </p:nvCxnSpPr>
        <p:spPr>
          <a:xfrm flipV="1">
            <a:off x="5375920" y="5382678"/>
            <a:ext cx="72008" cy="8175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a:off x="7794199" y="812559"/>
            <a:ext cx="3342361" cy="3121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Objeto 14"/>
          <p:cNvGraphicFramePr>
            <a:graphicFrameLocks noChangeAspect="1"/>
          </p:cNvGraphicFramePr>
          <p:nvPr/>
        </p:nvGraphicFramePr>
        <p:xfrm>
          <a:off x="3993274" y="1751055"/>
          <a:ext cx="4133445" cy="780762"/>
        </p:xfrm>
        <a:graphic>
          <a:graphicData uri="http://schemas.openxmlformats.org/presentationml/2006/ole">
            <mc:AlternateContent xmlns:mc="http://schemas.openxmlformats.org/markup-compatibility/2006">
              <mc:Choice xmlns:v="urn:schemas-microsoft-com:vml" Requires="v">
                <p:oleObj spid="_x0000_s107871" name="Equation" r:id="rId11" imgW="2286000" imgH="431640" progId="Equation.DSMT4">
                  <p:embed/>
                </p:oleObj>
              </mc:Choice>
              <mc:Fallback>
                <p:oleObj name="Equation" r:id="rId11" imgW="2286000" imgH="431640" progId="Equation.DSMT4">
                  <p:embed/>
                  <p:pic>
                    <p:nvPicPr>
                      <p:cNvPr id="15" name="Objeto 14"/>
                      <p:cNvPicPr/>
                      <p:nvPr/>
                    </p:nvPicPr>
                    <p:blipFill>
                      <a:blip r:embed="rId12"/>
                      <a:stretch>
                        <a:fillRect/>
                      </a:stretch>
                    </p:blipFill>
                    <p:spPr>
                      <a:xfrm>
                        <a:off x="3993274" y="1751055"/>
                        <a:ext cx="4133445" cy="780762"/>
                      </a:xfrm>
                      <a:prstGeom prst="rect">
                        <a:avLst/>
                      </a:prstGeom>
                    </p:spPr>
                  </p:pic>
                </p:oleObj>
              </mc:Fallback>
            </mc:AlternateContent>
          </a:graphicData>
        </a:graphic>
      </p:graphicFrame>
      <p:cxnSp>
        <p:nvCxnSpPr>
          <p:cNvPr id="21" name="Conector recto de flecha 20"/>
          <p:cNvCxnSpPr/>
          <p:nvPr/>
        </p:nvCxnSpPr>
        <p:spPr>
          <a:xfrm flipH="1">
            <a:off x="5766193" y="1340768"/>
            <a:ext cx="5298359" cy="5040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p:nvPr/>
        </p:nvCxnSpPr>
        <p:spPr>
          <a:xfrm flipH="1">
            <a:off x="2135561" y="4221234"/>
            <a:ext cx="4995295" cy="12959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p:nvPr/>
        </p:nvCxnSpPr>
        <p:spPr>
          <a:xfrm flipH="1">
            <a:off x="6059995" y="4293096"/>
            <a:ext cx="1070860" cy="8640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3859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1" name="Rectangle 3"/>
          <p:cNvSpPr>
            <a:spLocks noGrp="1" noChangeArrowheads="1"/>
          </p:cNvSpPr>
          <p:nvPr>
            <p:ph type="title"/>
          </p:nvPr>
        </p:nvSpPr>
        <p:spPr>
          <a:xfrm>
            <a:off x="2423593" y="129283"/>
            <a:ext cx="7158037" cy="500063"/>
          </a:xfrm>
          <a:noFill/>
        </p:spPr>
        <p:txBody>
          <a:bodyPr vert="horz" lIns="0" tIns="91440" rIns="0" bIns="91440" rtlCol="0" anchor="ctr">
            <a:normAutofit fontScale="90000"/>
          </a:bodyPr>
          <a:lstStyle/>
          <a:p>
            <a:pPr eaLnBrk="1" hangingPunct="1"/>
            <a:r>
              <a:rPr lang="es-ES" altLang="es-MX" sz="2800" b="1" dirty="0"/>
              <a:t>Ecuación de Estado de los Gases Ideales: </a:t>
            </a:r>
          </a:p>
        </p:txBody>
      </p:sp>
      <p:sp>
        <p:nvSpPr>
          <p:cNvPr id="565254" name="Rectangle 6"/>
          <p:cNvSpPr>
            <a:spLocks noGrp="1" noChangeArrowheads="1"/>
          </p:cNvSpPr>
          <p:nvPr>
            <p:ph type="body" idx="1"/>
          </p:nvPr>
        </p:nvSpPr>
        <p:spPr>
          <a:xfrm>
            <a:off x="1919536" y="1043199"/>
            <a:ext cx="8343900" cy="1963738"/>
          </a:xfrm>
          <a:noFill/>
          <a:ln>
            <a:solidFill>
              <a:schemeClr val="accent1"/>
            </a:solidFill>
            <a:miter lim="800000"/>
            <a:headEnd/>
            <a:tailEnd/>
          </a:ln>
        </p:spPr>
        <p:txBody>
          <a:bodyPr>
            <a:normAutofit lnSpcReduction="10000"/>
          </a:bodyPr>
          <a:lstStyle/>
          <a:p>
            <a:r>
              <a:rPr lang="es-ES" altLang="es-MX" sz="2400" dirty="0">
                <a:solidFill>
                  <a:srgbClr val="C00000"/>
                </a:solidFill>
              </a:rPr>
              <a:t>Condiciones Ambientales Estándar de Temperatura y Presión </a:t>
            </a:r>
          </a:p>
          <a:p>
            <a:endParaRPr lang="es-ES" altLang="es-MX" sz="2400" b="1" dirty="0">
              <a:solidFill>
                <a:srgbClr val="FFFF66"/>
              </a:solidFill>
            </a:endParaRPr>
          </a:p>
          <a:p>
            <a:pPr lvl="1"/>
            <a:r>
              <a:rPr lang="es-ES" altLang="es-MX" sz="2000" b="1" dirty="0"/>
              <a:t>Temperatura:  25 °C = 298.15 K</a:t>
            </a:r>
          </a:p>
          <a:p>
            <a:pPr lvl="1"/>
            <a:r>
              <a:rPr lang="es-ES" altLang="es-MX" sz="2000" b="1" dirty="0"/>
              <a:t>Presión:            1 bar = 10</a:t>
            </a:r>
            <a:r>
              <a:rPr lang="es-ES" altLang="es-MX" sz="2000" b="1" baseline="30000" dirty="0"/>
              <a:t>5</a:t>
            </a:r>
            <a:r>
              <a:rPr lang="es-ES" altLang="es-MX" sz="2000" b="1" dirty="0"/>
              <a:t> </a:t>
            </a:r>
            <a:r>
              <a:rPr lang="es-ES" altLang="es-MX" sz="2000" b="1" dirty="0" err="1"/>
              <a:t>Pa</a:t>
            </a:r>
            <a:r>
              <a:rPr lang="es-ES" altLang="es-MX" sz="2000" b="1" dirty="0"/>
              <a:t> </a:t>
            </a:r>
          </a:p>
          <a:p>
            <a:pPr lvl="1"/>
            <a:r>
              <a:rPr lang="es-ES" altLang="es-MX" sz="2000" b="1" dirty="0"/>
              <a:t>El volumen molar de un gas ideal es  </a:t>
            </a:r>
            <a:r>
              <a:rPr lang="es-ES" altLang="es-MX" sz="2000" b="1" dirty="0" err="1"/>
              <a:t>V</a:t>
            </a:r>
            <a:r>
              <a:rPr lang="es-ES" altLang="es-MX" sz="2000" b="1" baseline="-25000" dirty="0" err="1"/>
              <a:t>m</a:t>
            </a:r>
            <a:r>
              <a:rPr lang="es-ES" altLang="es-MX" sz="2000" b="1" baseline="-25000" dirty="0"/>
              <a:t> </a:t>
            </a:r>
            <a:r>
              <a:rPr lang="es-ES" altLang="es-MX" sz="2000" b="1" dirty="0"/>
              <a:t>= 24.79 Lmol</a:t>
            </a:r>
            <a:r>
              <a:rPr lang="es-ES" altLang="es-MX" sz="2000" b="1" baseline="30000" dirty="0"/>
              <a:t>-1</a:t>
            </a:r>
            <a:r>
              <a:rPr lang="es-ES" altLang="es-MX" sz="2000" b="1" dirty="0"/>
              <a:t>.</a:t>
            </a:r>
          </a:p>
        </p:txBody>
      </p:sp>
      <p:graphicFrame>
        <p:nvGraphicFramePr>
          <p:cNvPr id="565255" name="Object 7"/>
          <p:cNvGraphicFramePr>
            <a:graphicFrameLocks noChangeAspect="1"/>
          </p:cNvGraphicFramePr>
          <p:nvPr/>
        </p:nvGraphicFramePr>
        <p:xfrm>
          <a:off x="6465889" y="3802064"/>
          <a:ext cx="1343025" cy="871537"/>
        </p:xfrm>
        <a:graphic>
          <a:graphicData uri="http://schemas.openxmlformats.org/presentationml/2006/ole">
            <mc:AlternateContent xmlns:mc="http://schemas.openxmlformats.org/markup-compatibility/2006">
              <mc:Choice xmlns:v="urn:schemas-microsoft-com:vml" Requires="v">
                <p:oleObj spid="_x0000_s109984" name="Equation" r:id="rId3" imgW="647640" imgH="431640" progId="Equation.DSMT4">
                  <p:embed/>
                </p:oleObj>
              </mc:Choice>
              <mc:Fallback>
                <p:oleObj name="Equation" r:id="rId3" imgW="647640" imgH="431640" progId="Equation.DSMT4">
                  <p:embed/>
                  <p:pic>
                    <p:nvPicPr>
                      <p:cNvPr id="565255" name="Object 7"/>
                      <p:cNvPicPr>
                        <a:picLocks noChangeAspect="1" noChangeArrowheads="1"/>
                      </p:cNvPicPr>
                      <p:nvPr/>
                    </p:nvPicPr>
                    <p:blipFill>
                      <a:blip r:embed="rId4">
                        <a:grayscl/>
                        <a:biLevel thresh="50000"/>
                      </a:blip>
                      <a:srcRect/>
                      <a:stretch>
                        <a:fillRect/>
                      </a:stretch>
                    </p:blipFill>
                    <p:spPr bwMode="auto">
                      <a:xfrm>
                        <a:off x="6465889" y="3802064"/>
                        <a:ext cx="1343025" cy="871537"/>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565256" name="Object 8"/>
          <p:cNvGraphicFramePr>
            <a:graphicFrameLocks noChangeAspect="1"/>
          </p:cNvGraphicFramePr>
          <p:nvPr/>
        </p:nvGraphicFramePr>
        <p:xfrm>
          <a:off x="7521657" y="1758236"/>
          <a:ext cx="2073547" cy="534987"/>
        </p:xfrm>
        <a:graphic>
          <a:graphicData uri="http://schemas.openxmlformats.org/presentationml/2006/ole">
            <mc:AlternateContent xmlns:mc="http://schemas.openxmlformats.org/markup-compatibility/2006">
              <mc:Choice xmlns:v="urn:schemas-microsoft-com:vml" Requires="v">
                <p:oleObj spid="_x0000_s109985" name="Equation" r:id="rId5" imgW="685800" imgH="203040" progId="Equation.DSMT4">
                  <p:embed/>
                </p:oleObj>
              </mc:Choice>
              <mc:Fallback>
                <p:oleObj name="Equation" r:id="rId5" imgW="685800" imgH="203040" progId="Equation.DSMT4">
                  <p:embed/>
                  <p:pic>
                    <p:nvPicPr>
                      <p:cNvPr id="565256" name="Object 8"/>
                      <p:cNvPicPr>
                        <a:picLocks noChangeAspect="1" noChangeArrowheads="1"/>
                      </p:cNvPicPr>
                      <p:nvPr/>
                    </p:nvPicPr>
                    <p:blipFill>
                      <a:blip r:embed="rId6">
                        <a:grayscl/>
                        <a:biLevel thresh="50000"/>
                      </a:blip>
                      <a:srcRect/>
                      <a:stretch>
                        <a:fillRect/>
                      </a:stretch>
                    </p:blipFill>
                    <p:spPr bwMode="auto">
                      <a:xfrm>
                        <a:off x="7521657" y="1758236"/>
                        <a:ext cx="2073547" cy="534987"/>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565257" name="Text Box 9"/>
          <p:cNvSpPr txBox="1">
            <a:spLocks noChangeArrowheads="1"/>
          </p:cNvSpPr>
          <p:nvPr/>
        </p:nvSpPr>
        <p:spPr bwMode="auto">
          <a:xfrm>
            <a:off x="6370701" y="3252517"/>
            <a:ext cx="1516806" cy="39687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50800">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2000" dirty="0">
                <a:solidFill>
                  <a:srgbClr val="C00000"/>
                </a:solidFill>
              </a:rPr>
              <a:t>ESTADO 1</a:t>
            </a:r>
          </a:p>
        </p:txBody>
      </p:sp>
      <p:graphicFrame>
        <p:nvGraphicFramePr>
          <p:cNvPr id="565258" name="Object 10"/>
          <p:cNvGraphicFramePr>
            <a:graphicFrameLocks noChangeAspect="1"/>
          </p:cNvGraphicFramePr>
          <p:nvPr/>
        </p:nvGraphicFramePr>
        <p:xfrm>
          <a:off x="8528352" y="3802064"/>
          <a:ext cx="1211432" cy="889139"/>
        </p:xfrm>
        <a:graphic>
          <a:graphicData uri="http://schemas.openxmlformats.org/presentationml/2006/ole">
            <mc:AlternateContent xmlns:mc="http://schemas.openxmlformats.org/markup-compatibility/2006">
              <mc:Choice xmlns:v="urn:schemas-microsoft-com:vml" Requires="v">
                <p:oleObj spid="_x0000_s109986" name="Equation" r:id="rId7" imgW="672840" imgH="431640" progId="Equation.DSMT4">
                  <p:embed/>
                </p:oleObj>
              </mc:Choice>
              <mc:Fallback>
                <p:oleObj name="Equation" r:id="rId7" imgW="672840" imgH="431640" progId="Equation.DSMT4">
                  <p:embed/>
                  <p:pic>
                    <p:nvPicPr>
                      <p:cNvPr id="565258" name="Object 10"/>
                      <p:cNvPicPr>
                        <a:picLocks noChangeAspect="1" noChangeArrowheads="1"/>
                      </p:cNvPicPr>
                      <p:nvPr/>
                    </p:nvPicPr>
                    <p:blipFill>
                      <a:blip r:embed="rId8">
                        <a:grayscl/>
                        <a:biLevel thresh="50000"/>
                      </a:blip>
                      <a:srcRect/>
                      <a:stretch>
                        <a:fillRect/>
                      </a:stretch>
                    </p:blipFill>
                    <p:spPr bwMode="auto">
                      <a:xfrm>
                        <a:off x="8528352" y="3802064"/>
                        <a:ext cx="1211432" cy="889139"/>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565259" name="Text Box 11"/>
          <p:cNvSpPr txBox="1">
            <a:spLocks noChangeArrowheads="1"/>
          </p:cNvSpPr>
          <p:nvPr/>
        </p:nvSpPr>
        <p:spPr bwMode="auto">
          <a:xfrm>
            <a:off x="8464489" y="3252517"/>
            <a:ext cx="1498823" cy="39687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50800">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2000" dirty="0">
                <a:solidFill>
                  <a:srgbClr val="C00000"/>
                </a:solidFill>
              </a:rPr>
              <a:t>ESTADO 2</a:t>
            </a:r>
          </a:p>
        </p:txBody>
      </p:sp>
      <p:graphicFrame>
        <p:nvGraphicFramePr>
          <p:cNvPr id="565260" name="Object 12"/>
          <p:cNvGraphicFramePr>
            <a:graphicFrameLocks noChangeAspect="1"/>
          </p:cNvGraphicFramePr>
          <p:nvPr/>
        </p:nvGraphicFramePr>
        <p:xfrm>
          <a:off x="2089490" y="3552118"/>
          <a:ext cx="1746291" cy="1195167"/>
        </p:xfrm>
        <a:graphic>
          <a:graphicData uri="http://schemas.openxmlformats.org/presentationml/2006/ole">
            <mc:AlternateContent xmlns:mc="http://schemas.openxmlformats.org/markup-compatibility/2006">
              <mc:Choice xmlns:v="urn:schemas-microsoft-com:vml" Requires="v">
                <p:oleObj spid="_x0000_s109987" name="Equation" r:id="rId9" imgW="952200" imgH="622080" progId="Equation.DSMT4">
                  <p:embed/>
                </p:oleObj>
              </mc:Choice>
              <mc:Fallback>
                <p:oleObj name="Equation" r:id="rId9" imgW="952200" imgH="622080" progId="Equation.DSMT4">
                  <p:embed/>
                  <p:pic>
                    <p:nvPicPr>
                      <p:cNvPr id="565260" name="Object 12"/>
                      <p:cNvPicPr>
                        <a:picLocks noChangeAspect="1" noChangeArrowheads="1"/>
                      </p:cNvPicPr>
                      <p:nvPr/>
                    </p:nvPicPr>
                    <p:blipFill>
                      <a:blip r:embed="rId10">
                        <a:grayscl/>
                        <a:biLevel thresh="50000"/>
                      </a:blip>
                      <a:srcRect/>
                      <a:stretch>
                        <a:fillRect/>
                      </a:stretch>
                    </p:blipFill>
                    <p:spPr bwMode="auto">
                      <a:xfrm>
                        <a:off x="2089490" y="3552118"/>
                        <a:ext cx="1746291" cy="1195167"/>
                      </a:xfrm>
                      <a:prstGeom prst="rect">
                        <a:avLst/>
                      </a:prstGeom>
                      <a:solidFill>
                        <a:schemeClr val="bg1"/>
                      </a:solidFill>
                      <a:ln>
                        <a:noFill/>
                      </a:ln>
                      <a:effectLst>
                        <a:outerShdw dist="35921" dir="2700000" algn="ctr" rotWithShape="0">
                          <a:schemeClr val="bg2"/>
                        </a:outerShdw>
                      </a:effectLst>
                    </p:spPr>
                  </p:pic>
                </p:oleObj>
              </mc:Fallback>
            </mc:AlternateContent>
          </a:graphicData>
        </a:graphic>
      </p:graphicFrame>
      <p:graphicFrame>
        <p:nvGraphicFramePr>
          <p:cNvPr id="565261" name="Object 13"/>
          <p:cNvGraphicFramePr>
            <a:graphicFrameLocks noChangeAspect="1"/>
          </p:cNvGraphicFramePr>
          <p:nvPr/>
        </p:nvGraphicFramePr>
        <p:xfrm>
          <a:off x="7686292" y="5459569"/>
          <a:ext cx="2127955" cy="1088264"/>
        </p:xfrm>
        <a:graphic>
          <a:graphicData uri="http://schemas.openxmlformats.org/presentationml/2006/ole">
            <mc:AlternateContent xmlns:mc="http://schemas.openxmlformats.org/markup-compatibility/2006">
              <mc:Choice xmlns:v="urn:schemas-microsoft-com:vml" Requires="v">
                <p:oleObj spid="_x0000_s109988" name="Equation" r:id="rId11" imgW="774360" imgH="431640" progId="Equation.DSMT4">
                  <p:embed/>
                </p:oleObj>
              </mc:Choice>
              <mc:Fallback>
                <p:oleObj name="Equation" r:id="rId11" imgW="774360" imgH="431640" progId="Equation.DSMT4">
                  <p:embed/>
                  <p:pic>
                    <p:nvPicPr>
                      <p:cNvPr id="565261" name="Object 13"/>
                      <p:cNvPicPr>
                        <a:picLocks noChangeAspect="1" noChangeArrowheads="1"/>
                      </p:cNvPicPr>
                      <p:nvPr/>
                    </p:nvPicPr>
                    <p:blipFill>
                      <a:blip r:embed="rId12">
                        <a:grayscl/>
                        <a:biLevel thresh="50000"/>
                      </a:blip>
                      <a:srcRect/>
                      <a:stretch>
                        <a:fillRect/>
                      </a:stretch>
                    </p:blipFill>
                    <p:spPr bwMode="auto">
                      <a:xfrm>
                        <a:off x="7686292" y="5459569"/>
                        <a:ext cx="2127955" cy="1088264"/>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565262" name="Text Box 14"/>
          <p:cNvSpPr txBox="1">
            <a:spLocks noChangeArrowheads="1"/>
          </p:cNvSpPr>
          <p:nvPr/>
        </p:nvSpPr>
        <p:spPr bwMode="auto">
          <a:xfrm>
            <a:off x="1835522" y="5805265"/>
            <a:ext cx="5208588" cy="39687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50800">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2000" dirty="0"/>
              <a:t>ECUACION COMBINADA DE LOS GASES</a:t>
            </a:r>
          </a:p>
        </p:txBody>
      </p:sp>
      <p:graphicFrame>
        <p:nvGraphicFramePr>
          <p:cNvPr id="2" name="Objeto 1"/>
          <p:cNvGraphicFramePr>
            <a:graphicFrameLocks noChangeAspect="1"/>
          </p:cNvGraphicFramePr>
          <p:nvPr>
            <p:extLst>
              <p:ext uri="{D42A27DB-BD31-4B8C-83A1-F6EECF244321}">
                <p14:modId xmlns:p14="http://schemas.microsoft.com/office/powerpoint/2010/main" val="706820772"/>
              </p:ext>
            </p:extLst>
          </p:nvPr>
        </p:nvGraphicFramePr>
        <p:xfrm>
          <a:off x="4439816" y="3824474"/>
          <a:ext cx="1342030" cy="866728"/>
        </p:xfrm>
        <a:graphic>
          <a:graphicData uri="http://schemas.openxmlformats.org/presentationml/2006/ole">
            <mc:AlternateContent xmlns:mc="http://schemas.openxmlformats.org/markup-compatibility/2006">
              <mc:Choice xmlns:v="urn:schemas-microsoft-com:vml" Requires="v">
                <p:oleObj spid="_x0000_s109989" name="Equation" r:id="rId13" imgW="609480" imgH="393480" progId="Equation.DSMT4">
                  <p:embed/>
                </p:oleObj>
              </mc:Choice>
              <mc:Fallback>
                <p:oleObj name="Equation" r:id="rId13" imgW="609480" imgH="393480" progId="Equation.DSMT4">
                  <p:embed/>
                  <p:pic>
                    <p:nvPicPr>
                      <p:cNvPr id="2" name="Objeto 1"/>
                      <p:cNvPicPr/>
                      <p:nvPr/>
                    </p:nvPicPr>
                    <p:blipFill>
                      <a:blip r:embed="rId14"/>
                      <a:stretch>
                        <a:fillRect/>
                      </a:stretch>
                    </p:blipFill>
                    <p:spPr>
                      <a:xfrm>
                        <a:off x="4439816" y="3824474"/>
                        <a:ext cx="1342030" cy="866728"/>
                      </a:xfrm>
                      <a:prstGeom prst="rect">
                        <a:avLst/>
                      </a:prstGeom>
                    </p:spPr>
                  </p:pic>
                </p:oleObj>
              </mc:Fallback>
            </mc:AlternateContent>
          </a:graphicData>
        </a:graphic>
      </p:graphicFrame>
      <p:sp>
        <p:nvSpPr>
          <p:cNvPr id="4" name="Flecha curvada hacia arriba 3"/>
          <p:cNvSpPr/>
          <p:nvPr/>
        </p:nvSpPr>
        <p:spPr>
          <a:xfrm>
            <a:off x="7491579" y="4365104"/>
            <a:ext cx="2073547" cy="308496"/>
          </a:xfrm>
          <a:prstGeom prst="curved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cxnSp>
        <p:nvCxnSpPr>
          <p:cNvPr id="6" name="Conector recto de flecha 5"/>
          <p:cNvCxnSpPr>
            <a:stCxn id="4" idx="3"/>
          </p:cNvCxnSpPr>
          <p:nvPr/>
        </p:nvCxnSpPr>
        <p:spPr>
          <a:xfrm>
            <a:off x="8509072" y="4673600"/>
            <a:ext cx="179217" cy="11316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7911496"/>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565251"/>
                                        </p:tgtEl>
                                        <p:attrNameLst>
                                          <p:attrName>style.visibility</p:attrName>
                                        </p:attrNameLst>
                                      </p:cBhvr>
                                      <p:to>
                                        <p:strVal val="visible"/>
                                      </p:to>
                                    </p:set>
                                    <p:animEffect transition="in" filter="slide(fromBottom)">
                                      <p:cBhvr>
                                        <p:cTn id="7" dur="2000"/>
                                        <p:tgtEl>
                                          <p:spTgt spid="5652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65254">
                                            <p:bg/>
                                          </p:spTgt>
                                        </p:tgtEl>
                                        <p:attrNameLst>
                                          <p:attrName>style.visibility</p:attrName>
                                        </p:attrNameLst>
                                      </p:cBhvr>
                                      <p:to>
                                        <p:strVal val="visible"/>
                                      </p:to>
                                    </p:set>
                                    <p:animEffect transition="in" filter="wipe(up)">
                                      <p:cBhvr>
                                        <p:cTn id="12" dur="1000"/>
                                        <p:tgtEl>
                                          <p:spTgt spid="565254">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65254">
                                            <p:txEl>
                                              <p:pRg st="0" end="0"/>
                                            </p:txEl>
                                          </p:spTgt>
                                        </p:tgtEl>
                                        <p:attrNameLst>
                                          <p:attrName>style.visibility</p:attrName>
                                        </p:attrNameLst>
                                      </p:cBhvr>
                                      <p:to>
                                        <p:strVal val="visible"/>
                                      </p:to>
                                    </p:set>
                                    <p:animEffect transition="in" filter="wipe(up)">
                                      <p:cBhvr>
                                        <p:cTn id="17" dur="1000"/>
                                        <p:tgtEl>
                                          <p:spTgt spid="56525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65254">
                                            <p:txEl>
                                              <p:pRg st="2" end="2"/>
                                            </p:txEl>
                                          </p:spTgt>
                                        </p:tgtEl>
                                        <p:attrNameLst>
                                          <p:attrName>style.visibility</p:attrName>
                                        </p:attrNameLst>
                                      </p:cBhvr>
                                      <p:to>
                                        <p:strVal val="visible"/>
                                      </p:to>
                                    </p:set>
                                    <p:animEffect transition="in" filter="wipe(up)">
                                      <p:cBhvr>
                                        <p:cTn id="22" dur="1000"/>
                                        <p:tgtEl>
                                          <p:spTgt spid="56525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65254">
                                            <p:txEl>
                                              <p:pRg st="3" end="3"/>
                                            </p:txEl>
                                          </p:spTgt>
                                        </p:tgtEl>
                                        <p:attrNameLst>
                                          <p:attrName>style.visibility</p:attrName>
                                        </p:attrNameLst>
                                      </p:cBhvr>
                                      <p:to>
                                        <p:strVal val="visible"/>
                                      </p:to>
                                    </p:set>
                                    <p:animEffect transition="in" filter="wipe(up)">
                                      <p:cBhvr>
                                        <p:cTn id="27" dur="1000"/>
                                        <p:tgtEl>
                                          <p:spTgt spid="565254">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65254">
                                            <p:txEl>
                                              <p:pRg st="4" end="4"/>
                                            </p:txEl>
                                          </p:spTgt>
                                        </p:tgtEl>
                                        <p:attrNameLst>
                                          <p:attrName>style.visibility</p:attrName>
                                        </p:attrNameLst>
                                      </p:cBhvr>
                                      <p:to>
                                        <p:strVal val="visible"/>
                                      </p:to>
                                    </p:set>
                                    <p:animEffect transition="in" filter="wipe(up)">
                                      <p:cBhvr>
                                        <p:cTn id="32" dur="1000"/>
                                        <p:tgtEl>
                                          <p:spTgt spid="565254">
                                            <p:txEl>
                                              <p:pRg st="4" end="4"/>
                                            </p:txEl>
                                          </p:spTgt>
                                        </p:tgtEl>
                                      </p:cBhvr>
                                    </p:animEffect>
                                  </p:childTnLst>
                                </p:cTn>
                              </p:par>
                            </p:childTnLst>
                          </p:cTn>
                        </p:par>
                        <p:par>
                          <p:cTn id="33" fill="hold" nodeType="afterGroup">
                            <p:stCondLst>
                              <p:cond delay="1000"/>
                            </p:stCondLst>
                            <p:childTnLst>
                              <p:par>
                                <p:cTn id="34" presetID="23" presetClass="entr" presetSubtype="16" fill="hold" nodeType="afterEffect">
                                  <p:stCondLst>
                                    <p:cond delay="0"/>
                                  </p:stCondLst>
                                  <p:childTnLst>
                                    <p:set>
                                      <p:cBhvr>
                                        <p:cTn id="35" dur="1" fill="hold">
                                          <p:stCondLst>
                                            <p:cond delay="0"/>
                                          </p:stCondLst>
                                        </p:cTn>
                                        <p:tgtEl>
                                          <p:spTgt spid="565256"/>
                                        </p:tgtEl>
                                        <p:attrNameLst>
                                          <p:attrName>style.visibility</p:attrName>
                                        </p:attrNameLst>
                                      </p:cBhvr>
                                      <p:to>
                                        <p:strVal val="visible"/>
                                      </p:to>
                                    </p:set>
                                    <p:anim calcmode="lin" valueType="num">
                                      <p:cBhvr>
                                        <p:cTn id="36" dur="500" fill="hold"/>
                                        <p:tgtEl>
                                          <p:spTgt spid="565256"/>
                                        </p:tgtEl>
                                        <p:attrNameLst>
                                          <p:attrName>ppt_w</p:attrName>
                                        </p:attrNameLst>
                                      </p:cBhvr>
                                      <p:tavLst>
                                        <p:tav tm="0">
                                          <p:val>
                                            <p:fltVal val="0"/>
                                          </p:val>
                                        </p:tav>
                                        <p:tav tm="100000">
                                          <p:val>
                                            <p:strVal val="#ppt_w"/>
                                          </p:val>
                                        </p:tav>
                                      </p:tavLst>
                                    </p:anim>
                                    <p:anim calcmode="lin" valueType="num">
                                      <p:cBhvr>
                                        <p:cTn id="37" dur="500" fill="hold"/>
                                        <p:tgtEl>
                                          <p:spTgt spid="565256"/>
                                        </p:tgtEl>
                                        <p:attrNameLst>
                                          <p:attrName>ppt_h</p:attrName>
                                        </p:attrNameLst>
                                      </p:cBhvr>
                                      <p:tavLst>
                                        <p:tav tm="0">
                                          <p:val>
                                            <p:fltVal val="0"/>
                                          </p:val>
                                        </p:tav>
                                        <p:tav tm="100000">
                                          <p:val>
                                            <p:strVal val="#ppt_h"/>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565260"/>
                                        </p:tgtEl>
                                        <p:attrNameLst>
                                          <p:attrName>style.visibility</p:attrName>
                                        </p:attrNameLst>
                                      </p:cBhvr>
                                      <p:to>
                                        <p:strVal val="visible"/>
                                      </p:to>
                                    </p:set>
                                    <p:animEffect transition="in" filter="fade">
                                      <p:cBhvr>
                                        <p:cTn id="42" dur="2000"/>
                                        <p:tgtEl>
                                          <p:spTgt spid="56526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3" presetClass="entr" presetSubtype="16" fill="hold" nodeType="clickEffect">
                                  <p:stCondLst>
                                    <p:cond delay="0"/>
                                  </p:stCondLst>
                                  <p:childTnLst>
                                    <p:set>
                                      <p:cBhvr>
                                        <p:cTn id="46" dur="1" fill="hold">
                                          <p:stCondLst>
                                            <p:cond delay="0"/>
                                          </p:stCondLst>
                                        </p:cTn>
                                        <p:tgtEl>
                                          <p:spTgt spid="565255"/>
                                        </p:tgtEl>
                                        <p:attrNameLst>
                                          <p:attrName>style.visibility</p:attrName>
                                        </p:attrNameLst>
                                      </p:cBhvr>
                                      <p:to>
                                        <p:strVal val="visible"/>
                                      </p:to>
                                    </p:set>
                                    <p:anim calcmode="lin" valueType="num">
                                      <p:cBhvr>
                                        <p:cTn id="47" dur="2000" fill="hold"/>
                                        <p:tgtEl>
                                          <p:spTgt spid="565255"/>
                                        </p:tgtEl>
                                        <p:attrNameLst>
                                          <p:attrName>ppt_w</p:attrName>
                                        </p:attrNameLst>
                                      </p:cBhvr>
                                      <p:tavLst>
                                        <p:tav tm="0">
                                          <p:val>
                                            <p:fltVal val="0"/>
                                          </p:val>
                                        </p:tav>
                                        <p:tav tm="100000">
                                          <p:val>
                                            <p:strVal val="#ppt_w"/>
                                          </p:val>
                                        </p:tav>
                                      </p:tavLst>
                                    </p:anim>
                                    <p:anim calcmode="lin" valueType="num">
                                      <p:cBhvr>
                                        <p:cTn id="48" dur="2000" fill="hold"/>
                                        <p:tgtEl>
                                          <p:spTgt spid="565255"/>
                                        </p:tgtEl>
                                        <p:attrNameLst>
                                          <p:attrName>ppt_h</p:attrName>
                                        </p:attrNameLst>
                                      </p:cBhvr>
                                      <p:tavLst>
                                        <p:tav tm="0">
                                          <p:val>
                                            <p:fltVal val="0"/>
                                          </p:val>
                                        </p:tav>
                                        <p:tav tm="100000">
                                          <p:val>
                                            <p:strVal val="#ppt_h"/>
                                          </p:val>
                                        </p:tav>
                                      </p:tavLst>
                                    </p:anim>
                                  </p:childTnLst>
                                </p:cTn>
                              </p:par>
                            </p:childTnLst>
                          </p:cTn>
                        </p:par>
                        <p:par>
                          <p:cTn id="49" fill="hold" nodeType="afterGroup">
                            <p:stCondLst>
                              <p:cond delay="2000"/>
                            </p:stCondLst>
                            <p:childTnLst>
                              <p:par>
                                <p:cTn id="50" presetID="12" presetClass="entr" presetSubtype="4" fill="hold" grpId="0" nodeType="afterEffect">
                                  <p:stCondLst>
                                    <p:cond delay="0"/>
                                  </p:stCondLst>
                                  <p:childTnLst>
                                    <p:set>
                                      <p:cBhvr>
                                        <p:cTn id="51" dur="1" fill="hold">
                                          <p:stCondLst>
                                            <p:cond delay="0"/>
                                          </p:stCondLst>
                                        </p:cTn>
                                        <p:tgtEl>
                                          <p:spTgt spid="565257"/>
                                        </p:tgtEl>
                                        <p:attrNameLst>
                                          <p:attrName>style.visibility</p:attrName>
                                        </p:attrNameLst>
                                      </p:cBhvr>
                                      <p:to>
                                        <p:strVal val="visible"/>
                                      </p:to>
                                    </p:set>
                                    <p:animEffect transition="in" filter="slide(fromBottom)">
                                      <p:cBhvr>
                                        <p:cTn id="52" dur="1000"/>
                                        <p:tgtEl>
                                          <p:spTgt spid="56525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3" presetClass="entr" presetSubtype="16" fill="hold" nodeType="clickEffect">
                                  <p:stCondLst>
                                    <p:cond delay="0"/>
                                  </p:stCondLst>
                                  <p:childTnLst>
                                    <p:set>
                                      <p:cBhvr>
                                        <p:cTn id="56" dur="1" fill="hold">
                                          <p:stCondLst>
                                            <p:cond delay="0"/>
                                          </p:stCondLst>
                                        </p:cTn>
                                        <p:tgtEl>
                                          <p:spTgt spid="565258"/>
                                        </p:tgtEl>
                                        <p:attrNameLst>
                                          <p:attrName>style.visibility</p:attrName>
                                        </p:attrNameLst>
                                      </p:cBhvr>
                                      <p:to>
                                        <p:strVal val="visible"/>
                                      </p:to>
                                    </p:set>
                                    <p:anim calcmode="lin" valueType="num">
                                      <p:cBhvr>
                                        <p:cTn id="57" dur="2000" fill="hold"/>
                                        <p:tgtEl>
                                          <p:spTgt spid="565258"/>
                                        </p:tgtEl>
                                        <p:attrNameLst>
                                          <p:attrName>ppt_w</p:attrName>
                                        </p:attrNameLst>
                                      </p:cBhvr>
                                      <p:tavLst>
                                        <p:tav tm="0">
                                          <p:val>
                                            <p:fltVal val="0"/>
                                          </p:val>
                                        </p:tav>
                                        <p:tav tm="100000">
                                          <p:val>
                                            <p:strVal val="#ppt_w"/>
                                          </p:val>
                                        </p:tav>
                                      </p:tavLst>
                                    </p:anim>
                                    <p:anim calcmode="lin" valueType="num">
                                      <p:cBhvr>
                                        <p:cTn id="58" dur="2000" fill="hold"/>
                                        <p:tgtEl>
                                          <p:spTgt spid="565258"/>
                                        </p:tgtEl>
                                        <p:attrNameLst>
                                          <p:attrName>ppt_h</p:attrName>
                                        </p:attrNameLst>
                                      </p:cBhvr>
                                      <p:tavLst>
                                        <p:tav tm="0">
                                          <p:val>
                                            <p:fltVal val="0"/>
                                          </p:val>
                                        </p:tav>
                                        <p:tav tm="100000">
                                          <p:val>
                                            <p:strVal val="#ppt_h"/>
                                          </p:val>
                                        </p:tav>
                                      </p:tavLst>
                                    </p:anim>
                                  </p:childTnLst>
                                </p:cTn>
                              </p:par>
                            </p:childTnLst>
                          </p:cTn>
                        </p:par>
                        <p:par>
                          <p:cTn id="59" fill="hold" nodeType="afterGroup">
                            <p:stCondLst>
                              <p:cond delay="2000"/>
                            </p:stCondLst>
                            <p:childTnLst>
                              <p:par>
                                <p:cTn id="60" presetID="12" presetClass="entr" presetSubtype="4" fill="hold" grpId="0" nodeType="afterEffect">
                                  <p:stCondLst>
                                    <p:cond delay="0"/>
                                  </p:stCondLst>
                                  <p:childTnLst>
                                    <p:set>
                                      <p:cBhvr>
                                        <p:cTn id="61" dur="1" fill="hold">
                                          <p:stCondLst>
                                            <p:cond delay="0"/>
                                          </p:stCondLst>
                                        </p:cTn>
                                        <p:tgtEl>
                                          <p:spTgt spid="565259"/>
                                        </p:tgtEl>
                                        <p:attrNameLst>
                                          <p:attrName>style.visibility</p:attrName>
                                        </p:attrNameLst>
                                      </p:cBhvr>
                                      <p:to>
                                        <p:strVal val="visible"/>
                                      </p:to>
                                    </p:set>
                                    <p:animEffect transition="in" filter="slide(fromBottom)">
                                      <p:cBhvr>
                                        <p:cTn id="62" dur="2000"/>
                                        <p:tgtEl>
                                          <p:spTgt spid="56525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5" presetClass="entr" presetSubtype="0" fill="hold" nodeType="clickEffect">
                                  <p:stCondLst>
                                    <p:cond delay="0"/>
                                  </p:stCondLst>
                                  <p:childTnLst>
                                    <p:set>
                                      <p:cBhvr>
                                        <p:cTn id="66" dur="1" fill="hold">
                                          <p:stCondLst>
                                            <p:cond delay="0"/>
                                          </p:stCondLst>
                                        </p:cTn>
                                        <p:tgtEl>
                                          <p:spTgt spid="565261"/>
                                        </p:tgtEl>
                                        <p:attrNameLst>
                                          <p:attrName>style.visibility</p:attrName>
                                        </p:attrNameLst>
                                      </p:cBhvr>
                                      <p:to>
                                        <p:strVal val="visible"/>
                                      </p:to>
                                    </p:set>
                                    <p:anim calcmode="lin" valueType="num">
                                      <p:cBhvr>
                                        <p:cTn id="67" dur="2000" fill="hold"/>
                                        <p:tgtEl>
                                          <p:spTgt spid="565261"/>
                                        </p:tgtEl>
                                        <p:attrNameLst>
                                          <p:attrName>ppt_w</p:attrName>
                                        </p:attrNameLst>
                                      </p:cBhvr>
                                      <p:tavLst>
                                        <p:tav tm="0">
                                          <p:val>
                                            <p:strVal val="#ppt_w*0.70"/>
                                          </p:val>
                                        </p:tav>
                                        <p:tav tm="100000">
                                          <p:val>
                                            <p:strVal val="#ppt_w"/>
                                          </p:val>
                                        </p:tav>
                                      </p:tavLst>
                                    </p:anim>
                                    <p:anim calcmode="lin" valueType="num">
                                      <p:cBhvr>
                                        <p:cTn id="68" dur="2000" fill="hold"/>
                                        <p:tgtEl>
                                          <p:spTgt spid="565261"/>
                                        </p:tgtEl>
                                        <p:attrNameLst>
                                          <p:attrName>ppt_h</p:attrName>
                                        </p:attrNameLst>
                                      </p:cBhvr>
                                      <p:tavLst>
                                        <p:tav tm="0">
                                          <p:val>
                                            <p:strVal val="#ppt_h"/>
                                          </p:val>
                                        </p:tav>
                                        <p:tav tm="100000">
                                          <p:val>
                                            <p:strVal val="#ppt_h"/>
                                          </p:val>
                                        </p:tav>
                                      </p:tavLst>
                                    </p:anim>
                                    <p:animEffect transition="in" filter="fade">
                                      <p:cBhvr>
                                        <p:cTn id="69" dur="2000"/>
                                        <p:tgtEl>
                                          <p:spTgt spid="565261"/>
                                        </p:tgtEl>
                                      </p:cBhvr>
                                    </p:animEffect>
                                  </p:childTnLst>
                                </p:cTn>
                              </p:par>
                            </p:childTnLst>
                          </p:cTn>
                        </p:par>
                        <p:par>
                          <p:cTn id="70" fill="hold" nodeType="afterGroup">
                            <p:stCondLst>
                              <p:cond delay="2000"/>
                            </p:stCondLst>
                            <p:childTnLst>
                              <p:par>
                                <p:cTn id="71" presetID="55" presetClass="entr" presetSubtype="0" fill="hold" grpId="0" nodeType="afterEffect">
                                  <p:stCondLst>
                                    <p:cond delay="0"/>
                                  </p:stCondLst>
                                  <p:childTnLst>
                                    <p:set>
                                      <p:cBhvr>
                                        <p:cTn id="72" dur="1" fill="hold">
                                          <p:stCondLst>
                                            <p:cond delay="0"/>
                                          </p:stCondLst>
                                        </p:cTn>
                                        <p:tgtEl>
                                          <p:spTgt spid="565262"/>
                                        </p:tgtEl>
                                        <p:attrNameLst>
                                          <p:attrName>style.visibility</p:attrName>
                                        </p:attrNameLst>
                                      </p:cBhvr>
                                      <p:to>
                                        <p:strVal val="visible"/>
                                      </p:to>
                                    </p:set>
                                    <p:anim calcmode="lin" valueType="num">
                                      <p:cBhvr>
                                        <p:cTn id="73" dur="2000" fill="hold"/>
                                        <p:tgtEl>
                                          <p:spTgt spid="565262"/>
                                        </p:tgtEl>
                                        <p:attrNameLst>
                                          <p:attrName>ppt_w</p:attrName>
                                        </p:attrNameLst>
                                      </p:cBhvr>
                                      <p:tavLst>
                                        <p:tav tm="0">
                                          <p:val>
                                            <p:strVal val="#ppt_w*0.70"/>
                                          </p:val>
                                        </p:tav>
                                        <p:tav tm="100000">
                                          <p:val>
                                            <p:strVal val="#ppt_w"/>
                                          </p:val>
                                        </p:tav>
                                      </p:tavLst>
                                    </p:anim>
                                    <p:anim calcmode="lin" valueType="num">
                                      <p:cBhvr>
                                        <p:cTn id="74" dur="2000" fill="hold"/>
                                        <p:tgtEl>
                                          <p:spTgt spid="565262"/>
                                        </p:tgtEl>
                                        <p:attrNameLst>
                                          <p:attrName>ppt_h</p:attrName>
                                        </p:attrNameLst>
                                      </p:cBhvr>
                                      <p:tavLst>
                                        <p:tav tm="0">
                                          <p:val>
                                            <p:strVal val="#ppt_h"/>
                                          </p:val>
                                        </p:tav>
                                        <p:tav tm="100000">
                                          <p:val>
                                            <p:strVal val="#ppt_h"/>
                                          </p:val>
                                        </p:tav>
                                      </p:tavLst>
                                    </p:anim>
                                    <p:animEffect transition="in" filter="fade">
                                      <p:cBhvr>
                                        <p:cTn id="75" dur="2000"/>
                                        <p:tgtEl>
                                          <p:spTgt spid="565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5251" grpId="0"/>
      <p:bldP spid="565254" grpId="0" build="p" bldLvl="2" animBg="1"/>
      <p:bldP spid="565257" grpId="0"/>
      <p:bldP spid="565259" grpId="0"/>
      <p:bldP spid="56526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8329" name="Object 9"/>
          <p:cNvGraphicFramePr>
            <a:graphicFrameLocks noChangeAspect="1"/>
          </p:cNvGraphicFramePr>
          <p:nvPr>
            <p:extLst>
              <p:ext uri="{D42A27DB-BD31-4B8C-83A1-F6EECF244321}">
                <p14:modId xmlns:p14="http://schemas.microsoft.com/office/powerpoint/2010/main" val="3811111626"/>
              </p:ext>
            </p:extLst>
          </p:nvPr>
        </p:nvGraphicFramePr>
        <p:xfrm>
          <a:off x="2587006" y="801364"/>
          <a:ext cx="6768752" cy="1731871"/>
        </p:xfrm>
        <a:graphic>
          <a:graphicData uri="http://schemas.openxmlformats.org/presentationml/2006/ole">
            <mc:AlternateContent xmlns:mc="http://schemas.openxmlformats.org/markup-compatibility/2006">
              <mc:Choice xmlns:v="urn:schemas-microsoft-com:vml" Requires="v">
                <p:oleObj spid="_x0000_s110878" name="Document" r:id="rId4" imgW="5386812" imgH="1385407" progId="Word.Document.8">
                  <p:embed/>
                </p:oleObj>
              </mc:Choice>
              <mc:Fallback>
                <p:oleObj name="Document" r:id="rId4" imgW="5386812" imgH="1385407" progId="Word.Document.8">
                  <p:embed/>
                  <p:pic>
                    <p:nvPicPr>
                      <p:cNvPr id="568329" name="Object 9"/>
                      <p:cNvPicPr>
                        <a:picLocks noChangeAspect="1" noChangeArrowheads="1"/>
                      </p:cNvPicPr>
                      <p:nvPr/>
                    </p:nvPicPr>
                    <p:blipFill>
                      <a:blip r:embed="rId5"/>
                      <a:srcRect/>
                      <a:stretch>
                        <a:fillRect/>
                      </a:stretch>
                    </p:blipFill>
                    <p:spPr bwMode="auto">
                      <a:xfrm>
                        <a:off x="2587006" y="801364"/>
                        <a:ext cx="6768752" cy="1731871"/>
                      </a:xfrm>
                      <a:prstGeom prst="rect">
                        <a:avLst/>
                      </a:prstGeom>
                      <a:solidFill>
                        <a:schemeClr val="bg1"/>
                      </a:solidFill>
                      <a:ln>
                        <a:noFill/>
                      </a:ln>
                    </p:spPr>
                  </p:pic>
                </p:oleObj>
              </mc:Fallback>
            </mc:AlternateContent>
          </a:graphicData>
        </a:graphic>
      </p:graphicFrame>
      <p:sp>
        <p:nvSpPr>
          <p:cNvPr id="568331" name="Rectangle 11"/>
          <p:cNvSpPr>
            <a:spLocks noGrp="1" noChangeArrowheads="1"/>
          </p:cNvSpPr>
          <p:nvPr>
            <p:ph type="title"/>
          </p:nvPr>
        </p:nvSpPr>
        <p:spPr>
          <a:xfrm>
            <a:off x="2567609" y="188641"/>
            <a:ext cx="7158037" cy="498475"/>
          </a:xfrm>
          <a:noFill/>
        </p:spPr>
        <p:txBody>
          <a:bodyPr vert="horz" lIns="0" tIns="91440" rIns="0" bIns="91440" rtlCol="0" anchor="ctr">
            <a:normAutofit fontScale="90000"/>
          </a:bodyPr>
          <a:lstStyle/>
          <a:p>
            <a:pPr eaLnBrk="1" hangingPunct="1"/>
            <a:r>
              <a:rPr lang="es-ES" altLang="es-MX" sz="2400" b="1" dirty="0"/>
              <a:t>Ecuación de Estado de los Gases Ideales: </a:t>
            </a:r>
            <a:br>
              <a:rPr lang="es-ES" altLang="es-MX" sz="2400" b="1" dirty="0"/>
            </a:br>
            <a:endParaRPr lang="es-ES" altLang="es-MX" sz="2400" b="1" dirty="0"/>
          </a:p>
        </p:txBody>
      </p:sp>
      <p:graphicFrame>
        <p:nvGraphicFramePr>
          <p:cNvPr id="568333" name="Object 13"/>
          <p:cNvGraphicFramePr>
            <a:graphicFrameLocks noChangeAspect="1"/>
          </p:cNvGraphicFramePr>
          <p:nvPr>
            <p:extLst>
              <p:ext uri="{D42A27DB-BD31-4B8C-83A1-F6EECF244321}">
                <p14:modId xmlns:p14="http://schemas.microsoft.com/office/powerpoint/2010/main" val="4219749315"/>
              </p:ext>
            </p:extLst>
          </p:nvPr>
        </p:nvGraphicFramePr>
        <p:xfrm>
          <a:off x="6429351" y="4637515"/>
          <a:ext cx="2664296" cy="1361927"/>
        </p:xfrm>
        <a:graphic>
          <a:graphicData uri="http://schemas.openxmlformats.org/presentationml/2006/ole">
            <mc:AlternateContent xmlns:mc="http://schemas.openxmlformats.org/markup-compatibility/2006">
              <mc:Choice xmlns:v="urn:schemas-microsoft-com:vml" Requires="v">
                <p:oleObj spid="_x0000_s110879" name="Equation" r:id="rId6" imgW="774360" imgH="431640" progId="Equation.DSMT4">
                  <p:embed/>
                </p:oleObj>
              </mc:Choice>
              <mc:Fallback>
                <p:oleObj name="Equation" r:id="rId6" imgW="774360" imgH="431640" progId="Equation.DSMT4">
                  <p:embed/>
                  <p:pic>
                    <p:nvPicPr>
                      <p:cNvPr id="568333" name="Object 13"/>
                      <p:cNvPicPr>
                        <a:picLocks noChangeAspect="1" noChangeArrowheads="1"/>
                      </p:cNvPicPr>
                      <p:nvPr/>
                    </p:nvPicPr>
                    <p:blipFill>
                      <a:blip r:embed="rId7">
                        <a:grayscl/>
                        <a:biLevel thresh="50000"/>
                      </a:blip>
                      <a:srcRect/>
                      <a:stretch>
                        <a:fillRect/>
                      </a:stretch>
                    </p:blipFill>
                    <p:spPr bwMode="auto">
                      <a:xfrm>
                        <a:off x="6429351" y="4637515"/>
                        <a:ext cx="2664296" cy="1361927"/>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568377" name="Group 57"/>
          <p:cNvGraphicFramePr>
            <a:graphicFrameLocks noGrp="1"/>
          </p:cNvGraphicFramePr>
          <p:nvPr>
            <p:extLst>
              <p:ext uri="{D42A27DB-BD31-4B8C-83A1-F6EECF244321}">
                <p14:modId xmlns:p14="http://schemas.microsoft.com/office/powerpoint/2010/main" val="259514262"/>
              </p:ext>
            </p:extLst>
          </p:nvPr>
        </p:nvGraphicFramePr>
        <p:xfrm>
          <a:off x="2135560" y="2706799"/>
          <a:ext cx="6940972" cy="1617664"/>
        </p:xfrm>
        <a:graphic>
          <a:graphicData uri="http://schemas.openxmlformats.org/drawingml/2006/table">
            <a:tbl>
              <a:tblPr/>
              <a:tblGrid>
                <a:gridCol w="1512168">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1496096">
                  <a:extLst>
                    <a:ext uri="{9D8B030D-6E8A-4147-A177-3AD203B41FA5}">
                      <a16:colId xmlns:a16="http://schemas.microsoft.com/office/drawing/2014/main" val="20003"/>
                    </a:ext>
                  </a:extLst>
                </a:gridCol>
                <a:gridCol w="1268412">
                  <a:extLst>
                    <a:ext uri="{9D8B030D-6E8A-4147-A177-3AD203B41FA5}">
                      <a16:colId xmlns:a16="http://schemas.microsoft.com/office/drawing/2014/main" val="20004"/>
                    </a:ext>
                  </a:extLst>
                </a:gridCol>
              </a:tblGrid>
              <a:tr h="518112">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2400" b="1" i="0" u="none" strike="noStrike" cap="none" normalizeH="0" baseline="0" dirty="0">
                          <a:ln>
                            <a:noFill/>
                          </a:ln>
                          <a:solidFill>
                            <a:schemeClr val="tx1"/>
                          </a:solidFill>
                          <a:effectLst/>
                          <a:latin typeface="Arial" charset="0"/>
                        </a:rPr>
                        <a:t>Estado</a:t>
                      </a:r>
                    </a:p>
                  </a:txBody>
                  <a:tcPr marT="45696" marB="45696" horzOverflow="overflow">
                    <a:lnL w="28575"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28575"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2800" b="0" i="1" u="none" strike="noStrike" cap="none" normalizeH="0" baseline="0">
                          <a:ln>
                            <a:noFill/>
                          </a:ln>
                          <a:solidFill>
                            <a:schemeClr val="tx1"/>
                          </a:solidFill>
                          <a:effectLst/>
                          <a:latin typeface="Arial" charset="0"/>
                        </a:rPr>
                        <a:t>n</a:t>
                      </a:r>
                    </a:p>
                  </a:txBody>
                  <a:tcPr marT="45696" marB="45696"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28575"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2800" b="0" i="0" u="none" strike="noStrike" cap="none" normalizeH="0" baseline="0">
                          <a:ln>
                            <a:noFill/>
                          </a:ln>
                          <a:solidFill>
                            <a:schemeClr val="tx1"/>
                          </a:solidFill>
                          <a:effectLst/>
                          <a:latin typeface="Arial" charset="0"/>
                        </a:rPr>
                        <a:t>p</a:t>
                      </a:r>
                    </a:p>
                  </a:txBody>
                  <a:tcPr marT="45696" marB="45696"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28575"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2800" b="0" i="0" u="none" strike="noStrike" cap="none" normalizeH="0" baseline="0" dirty="0">
                          <a:ln>
                            <a:noFill/>
                          </a:ln>
                          <a:solidFill>
                            <a:schemeClr val="tx1"/>
                          </a:solidFill>
                          <a:effectLst/>
                          <a:latin typeface="Arial" charset="0"/>
                        </a:rPr>
                        <a:t>V</a:t>
                      </a:r>
                    </a:p>
                  </a:txBody>
                  <a:tcPr marT="45696" marB="45696"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28575"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2800" b="0" i="0" u="none" strike="noStrike" cap="none" normalizeH="0" baseline="0">
                          <a:ln>
                            <a:noFill/>
                          </a:ln>
                          <a:solidFill>
                            <a:schemeClr val="tx1"/>
                          </a:solidFill>
                          <a:effectLst/>
                          <a:latin typeface="Arial" charset="0"/>
                        </a:rPr>
                        <a:t>T (K)</a:t>
                      </a:r>
                    </a:p>
                  </a:txBody>
                  <a:tcPr marT="45696" marB="45696" horzOverflow="overflow">
                    <a:lnL w="12700" cap="flat" cmpd="sng" algn="ctr">
                      <a:solidFill>
                        <a:schemeClr val="tx1"/>
                      </a:solidFill>
                      <a:prstDash val="solid"/>
                      <a:round/>
                      <a:headEnd type="none" w="med" len="med"/>
                      <a:tailEnd type="none" w="lg" len="lg"/>
                    </a:lnL>
                    <a:lnR w="28575" cap="flat" cmpd="sng" algn="ctr">
                      <a:solidFill>
                        <a:schemeClr val="tx1"/>
                      </a:solidFill>
                      <a:prstDash val="solid"/>
                      <a:round/>
                      <a:headEnd type="none" w="med" len="med"/>
                      <a:tailEnd type="none" w="lg" len="lg"/>
                    </a:lnR>
                    <a:lnT w="28575"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extLst>
                  <a:ext uri="{0D108BD9-81ED-4DB2-BD59-A6C34878D82A}">
                    <a16:rowId xmlns:a16="http://schemas.microsoft.com/office/drawing/2014/main" val="10000"/>
                  </a:ext>
                </a:extLst>
              </a:tr>
              <a:tr h="550570">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1" i="0" u="none" strike="noStrike" cap="none" normalizeH="0" baseline="0" dirty="0">
                          <a:ln>
                            <a:noFill/>
                          </a:ln>
                          <a:solidFill>
                            <a:schemeClr val="tx1"/>
                          </a:solidFill>
                          <a:effectLst/>
                          <a:latin typeface="Arial" charset="0"/>
                        </a:rPr>
                        <a:t>Inicial ( 1 )</a:t>
                      </a:r>
                    </a:p>
                  </a:txBody>
                  <a:tcPr marT="45696" marB="45696" horzOverflow="overflow">
                    <a:lnL w="28575"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smtClean="0">
                          <a:ln>
                            <a:noFill/>
                          </a:ln>
                          <a:solidFill>
                            <a:schemeClr val="tx1"/>
                          </a:solidFill>
                          <a:effectLst/>
                          <a:latin typeface="Arial" charset="0"/>
                        </a:rPr>
                        <a:t>constante</a:t>
                      </a:r>
                      <a:endParaRPr kumimoji="0" lang="es-ES" altLang="es-MX" sz="1800" b="0" i="0" u="none" strike="noStrike" cap="none" normalizeH="0" baseline="0" dirty="0">
                        <a:ln>
                          <a:noFill/>
                        </a:ln>
                        <a:solidFill>
                          <a:schemeClr val="tx1"/>
                        </a:solidFill>
                        <a:effectLst/>
                        <a:latin typeface="Arial" charset="0"/>
                      </a:endParaRPr>
                    </a:p>
                  </a:txBody>
                  <a:tcPr marT="45696" marB="45696"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smtClean="0">
                          <a:ln>
                            <a:noFill/>
                          </a:ln>
                          <a:solidFill>
                            <a:schemeClr val="tx1"/>
                          </a:solidFill>
                          <a:effectLst/>
                          <a:latin typeface="Arial" charset="0"/>
                        </a:rPr>
                        <a:t>p</a:t>
                      </a:r>
                      <a:r>
                        <a:rPr kumimoji="0" lang="es-ES" altLang="es-MX" sz="1800" b="0" i="0" u="none" strike="noStrike" cap="none" normalizeH="0" baseline="-25000" dirty="0" smtClean="0">
                          <a:ln>
                            <a:noFill/>
                          </a:ln>
                          <a:solidFill>
                            <a:schemeClr val="tx1"/>
                          </a:solidFill>
                          <a:effectLst/>
                          <a:latin typeface="Arial" charset="0"/>
                        </a:rPr>
                        <a:t>1</a:t>
                      </a:r>
                      <a:r>
                        <a:rPr kumimoji="0" lang="es-ES" altLang="es-MX" sz="1800" b="0" i="0" u="none" strike="noStrike" cap="none" normalizeH="0" baseline="0" dirty="0" smtClean="0">
                          <a:ln>
                            <a:noFill/>
                          </a:ln>
                          <a:solidFill>
                            <a:schemeClr val="tx1"/>
                          </a:solidFill>
                          <a:effectLst/>
                          <a:latin typeface="Arial" charset="0"/>
                        </a:rPr>
                        <a:t>=100</a:t>
                      </a:r>
                      <a:endParaRPr kumimoji="0" lang="es-ES" altLang="es-MX" sz="1800" b="0" i="0" u="none" strike="noStrike" cap="none" normalizeH="0" baseline="0" dirty="0">
                        <a:ln>
                          <a:noFill/>
                        </a:ln>
                        <a:solidFill>
                          <a:schemeClr val="tx1"/>
                        </a:solidFill>
                        <a:effectLst/>
                        <a:latin typeface="Arial" charset="0"/>
                      </a:endParaRPr>
                    </a:p>
                  </a:txBody>
                  <a:tcPr marT="45696" marB="45696"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smtClean="0">
                          <a:ln>
                            <a:noFill/>
                          </a:ln>
                          <a:solidFill>
                            <a:schemeClr val="tx1"/>
                          </a:solidFill>
                          <a:effectLst/>
                          <a:latin typeface="Arial" charset="0"/>
                        </a:rPr>
                        <a:t>constante</a:t>
                      </a:r>
                      <a:endParaRPr kumimoji="0" lang="es-ES" altLang="es-MX" sz="1800" b="0" i="0" u="none" strike="noStrike" cap="none" normalizeH="0" baseline="0" dirty="0">
                        <a:ln>
                          <a:noFill/>
                        </a:ln>
                        <a:solidFill>
                          <a:schemeClr val="tx1"/>
                        </a:solidFill>
                        <a:effectLst/>
                        <a:latin typeface="Arial" charset="0"/>
                      </a:endParaRPr>
                    </a:p>
                  </a:txBody>
                  <a:tcPr marT="45696" marB="45696"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smtClean="0">
                          <a:ln>
                            <a:noFill/>
                          </a:ln>
                          <a:solidFill>
                            <a:schemeClr val="tx1"/>
                          </a:solidFill>
                          <a:effectLst/>
                          <a:latin typeface="Arial" charset="0"/>
                        </a:rPr>
                        <a:t>T</a:t>
                      </a:r>
                      <a:r>
                        <a:rPr kumimoji="0" lang="es-ES" altLang="es-MX" sz="1800" b="0" i="0" u="none" strike="noStrike" cap="none" normalizeH="0" baseline="-25000" dirty="0" smtClean="0">
                          <a:ln>
                            <a:noFill/>
                          </a:ln>
                          <a:solidFill>
                            <a:schemeClr val="tx1"/>
                          </a:solidFill>
                          <a:effectLst/>
                          <a:latin typeface="Arial" charset="0"/>
                        </a:rPr>
                        <a:t>1</a:t>
                      </a:r>
                      <a:r>
                        <a:rPr kumimoji="0" lang="es-ES" altLang="es-MX" sz="1800" b="0" i="0" u="none" strike="noStrike" cap="none" normalizeH="0" baseline="0" dirty="0" smtClean="0">
                          <a:ln>
                            <a:noFill/>
                          </a:ln>
                          <a:solidFill>
                            <a:schemeClr val="tx1"/>
                          </a:solidFill>
                          <a:effectLst/>
                          <a:latin typeface="Arial" charset="0"/>
                        </a:rPr>
                        <a:t>=300</a:t>
                      </a:r>
                      <a:endParaRPr kumimoji="0" lang="es-ES" altLang="es-MX" sz="1800" b="0" i="0" u="none" strike="noStrike" cap="none" normalizeH="0" baseline="0" dirty="0">
                        <a:ln>
                          <a:noFill/>
                        </a:ln>
                        <a:solidFill>
                          <a:schemeClr val="tx1"/>
                        </a:solidFill>
                        <a:effectLst/>
                        <a:latin typeface="Arial" charset="0"/>
                      </a:endParaRPr>
                    </a:p>
                  </a:txBody>
                  <a:tcPr marT="45696" marB="45696" horzOverflow="overflow">
                    <a:lnL w="12700" cap="flat" cmpd="sng" algn="ctr">
                      <a:solidFill>
                        <a:schemeClr val="tx1"/>
                      </a:solidFill>
                      <a:prstDash val="solid"/>
                      <a:round/>
                      <a:headEnd type="none" w="med" len="med"/>
                      <a:tailEnd type="none" w="lg" len="lg"/>
                    </a:lnL>
                    <a:lnR w="28575"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extLst>
                  <a:ext uri="{0D108BD9-81ED-4DB2-BD59-A6C34878D82A}">
                    <a16:rowId xmlns:a16="http://schemas.microsoft.com/office/drawing/2014/main" val="10001"/>
                  </a:ext>
                </a:extLst>
              </a:tr>
              <a:tr h="548982">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1" i="0" u="none" strike="noStrike" cap="none" normalizeH="0" baseline="0">
                          <a:ln>
                            <a:noFill/>
                          </a:ln>
                          <a:solidFill>
                            <a:schemeClr val="tx1"/>
                          </a:solidFill>
                          <a:effectLst/>
                          <a:latin typeface="Arial" charset="0"/>
                        </a:rPr>
                        <a:t>Final ( 2 )</a:t>
                      </a:r>
                    </a:p>
                  </a:txBody>
                  <a:tcPr marT="45696" marB="45696" horzOverflow="overflow">
                    <a:lnL w="28575"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28575"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smtClean="0">
                          <a:ln>
                            <a:noFill/>
                          </a:ln>
                          <a:solidFill>
                            <a:schemeClr val="tx1"/>
                          </a:solidFill>
                          <a:effectLst/>
                          <a:latin typeface="Arial" charset="0"/>
                        </a:rPr>
                        <a:t>constante</a:t>
                      </a:r>
                      <a:endParaRPr kumimoji="0" lang="es-ES" altLang="es-MX" sz="1800" b="0" i="0" u="none" strike="noStrike" cap="none" normalizeH="0" baseline="0" dirty="0">
                        <a:ln>
                          <a:noFill/>
                        </a:ln>
                        <a:solidFill>
                          <a:schemeClr val="tx1"/>
                        </a:solidFill>
                        <a:effectLst/>
                        <a:latin typeface="Arial" charset="0"/>
                      </a:endParaRPr>
                    </a:p>
                  </a:txBody>
                  <a:tcPr marT="45696" marB="45696"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28575"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smtClean="0">
                          <a:ln>
                            <a:noFill/>
                          </a:ln>
                          <a:solidFill>
                            <a:srgbClr val="FF0000"/>
                          </a:solidFill>
                          <a:effectLst/>
                          <a:latin typeface="Arial" charset="0"/>
                        </a:rPr>
                        <a:t>p</a:t>
                      </a:r>
                      <a:r>
                        <a:rPr kumimoji="0" lang="es-ES" altLang="es-MX" sz="1800" b="0" i="0" u="none" strike="noStrike" cap="none" normalizeH="0" baseline="-25000" dirty="0" smtClean="0">
                          <a:ln>
                            <a:noFill/>
                          </a:ln>
                          <a:solidFill>
                            <a:srgbClr val="FF0000"/>
                          </a:solidFill>
                          <a:effectLst/>
                          <a:latin typeface="Arial" charset="0"/>
                        </a:rPr>
                        <a:t>2</a:t>
                      </a:r>
                      <a:r>
                        <a:rPr kumimoji="0" lang="es-ES" altLang="es-MX" sz="1800" b="0" i="0" u="none" strike="noStrike" cap="none" normalizeH="0" baseline="0" dirty="0" smtClean="0">
                          <a:ln>
                            <a:noFill/>
                          </a:ln>
                          <a:solidFill>
                            <a:srgbClr val="FF0000"/>
                          </a:solidFill>
                          <a:effectLst/>
                          <a:latin typeface="Arial" charset="0"/>
                        </a:rPr>
                        <a:t>=¿?</a:t>
                      </a:r>
                      <a:endParaRPr kumimoji="0" lang="es-ES" altLang="es-MX" sz="1800" b="0" i="0" u="none" strike="noStrike" cap="none" normalizeH="0" baseline="0" dirty="0">
                        <a:ln>
                          <a:noFill/>
                        </a:ln>
                        <a:solidFill>
                          <a:srgbClr val="FF0000"/>
                        </a:solidFill>
                        <a:effectLst/>
                        <a:latin typeface="Arial" charset="0"/>
                      </a:endParaRPr>
                    </a:p>
                  </a:txBody>
                  <a:tcPr marT="45696" marB="45696"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28575"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smtClean="0">
                          <a:ln>
                            <a:noFill/>
                          </a:ln>
                          <a:solidFill>
                            <a:schemeClr val="tx1"/>
                          </a:solidFill>
                          <a:effectLst/>
                          <a:latin typeface="Arial" charset="0"/>
                        </a:rPr>
                        <a:t>constante</a:t>
                      </a:r>
                      <a:endParaRPr kumimoji="0" lang="es-ES" altLang="es-MX" sz="1800" b="0" i="0" u="none" strike="noStrike" cap="none" normalizeH="0" baseline="0" dirty="0">
                        <a:ln>
                          <a:noFill/>
                        </a:ln>
                        <a:solidFill>
                          <a:schemeClr val="tx1"/>
                        </a:solidFill>
                        <a:effectLst/>
                        <a:latin typeface="Arial" charset="0"/>
                      </a:endParaRPr>
                    </a:p>
                  </a:txBody>
                  <a:tcPr marT="45696" marB="45696"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28575"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smtClean="0">
                          <a:ln>
                            <a:noFill/>
                          </a:ln>
                          <a:solidFill>
                            <a:schemeClr val="tx1"/>
                          </a:solidFill>
                          <a:effectLst/>
                          <a:latin typeface="Arial" charset="0"/>
                        </a:rPr>
                        <a:t>T</a:t>
                      </a:r>
                      <a:r>
                        <a:rPr kumimoji="0" lang="es-ES" altLang="es-MX" sz="1800" b="0" i="0" u="none" strike="noStrike" cap="none" normalizeH="0" baseline="-25000" dirty="0" smtClean="0">
                          <a:ln>
                            <a:noFill/>
                          </a:ln>
                          <a:solidFill>
                            <a:schemeClr val="tx1"/>
                          </a:solidFill>
                          <a:effectLst/>
                          <a:latin typeface="Arial" charset="0"/>
                        </a:rPr>
                        <a:t>2</a:t>
                      </a:r>
                      <a:r>
                        <a:rPr kumimoji="0" lang="es-ES" altLang="es-MX" sz="1800" b="0" i="0" u="none" strike="noStrike" cap="none" normalizeH="0" baseline="0" dirty="0" smtClean="0">
                          <a:ln>
                            <a:noFill/>
                          </a:ln>
                          <a:solidFill>
                            <a:schemeClr val="tx1"/>
                          </a:solidFill>
                          <a:effectLst/>
                          <a:latin typeface="Arial" charset="0"/>
                        </a:rPr>
                        <a:t>=500</a:t>
                      </a:r>
                      <a:endParaRPr kumimoji="0" lang="es-ES" altLang="es-MX" sz="1800" b="0" i="0" u="none" strike="noStrike" cap="none" normalizeH="0" baseline="0" dirty="0">
                        <a:ln>
                          <a:noFill/>
                        </a:ln>
                        <a:solidFill>
                          <a:schemeClr val="tx1"/>
                        </a:solidFill>
                        <a:effectLst/>
                        <a:latin typeface="Arial" charset="0"/>
                      </a:endParaRPr>
                    </a:p>
                  </a:txBody>
                  <a:tcPr marT="45696" marB="45696" horzOverflow="overflow">
                    <a:lnL w="12700" cap="flat" cmpd="sng" algn="ctr">
                      <a:solidFill>
                        <a:schemeClr val="tx1"/>
                      </a:solidFill>
                      <a:prstDash val="solid"/>
                      <a:round/>
                      <a:headEnd type="none" w="med" len="med"/>
                      <a:tailEnd type="none" w="lg" len="lg"/>
                    </a:lnL>
                    <a:lnR w="28575"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28575" cap="flat" cmpd="sng" algn="ctr">
                      <a:solidFill>
                        <a:schemeClr val="tx1"/>
                      </a:solidFill>
                      <a:prstDash val="solid"/>
                      <a:round/>
                      <a:headEnd type="none" w="med" len="med"/>
                      <a:tailEnd type="none" w="lg" len="lg"/>
                    </a:lnB>
                    <a:lnTlToBr>
                      <a:noFill/>
                    </a:lnTlToBr>
                    <a:lnBlToTr>
                      <a:noFill/>
                    </a:lnBlToTr>
                    <a:noFill/>
                  </a:tcPr>
                </a:tc>
                <a:extLst>
                  <a:ext uri="{0D108BD9-81ED-4DB2-BD59-A6C34878D82A}">
                    <a16:rowId xmlns:a16="http://schemas.microsoft.com/office/drawing/2014/main" val="10002"/>
                  </a:ext>
                </a:extLst>
              </a:tr>
            </a:tbl>
          </a:graphicData>
        </a:graphic>
      </p:graphicFrame>
      <p:grpSp>
        <p:nvGrpSpPr>
          <p:cNvPr id="2" name="Grupo 1"/>
          <p:cNvGrpSpPr/>
          <p:nvPr/>
        </p:nvGrpSpPr>
        <p:grpSpPr>
          <a:xfrm>
            <a:off x="2866232" y="4498027"/>
            <a:ext cx="2167979" cy="1501415"/>
            <a:chOff x="700827" y="5061285"/>
            <a:chExt cx="2167979" cy="1501415"/>
          </a:xfrm>
        </p:grpSpPr>
        <p:graphicFrame>
          <p:nvGraphicFramePr>
            <p:cNvPr id="568369" name="Object 49"/>
            <p:cNvGraphicFramePr>
              <a:graphicFrameLocks noChangeAspect="1"/>
            </p:cNvGraphicFramePr>
            <p:nvPr/>
          </p:nvGraphicFramePr>
          <p:xfrm>
            <a:off x="700827" y="5061285"/>
            <a:ext cx="2167979" cy="671993"/>
          </p:xfrm>
          <a:graphic>
            <a:graphicData uri="http://schemas.openxmlformats.org/presentationml/2006/ole">
              <mc:AlternateContent xmlns:mc="http://schemas.openxmlformats.org/markup-compatibility/2006">
                <mc:Choice xmlns:v="urn:schemas-microsoft-com:vml" Requires="v">
                  <p:oleObj spid="_x0000_s110880" name="Equation" r:id="rId8" imgW="761760" imgH="228600" progId="Equation.DSMT4">
                    <p:embed/>
                  </p:oleObj>
                </mc:Choice>
                <mc:Fallback>
                  <p:oleObj name="Equation" r:id="rId8" imgW="761760" imgH="228600" progId="Equation.DSMT4">
                    <p:embed/>
                    <p:pic>
                      <p:nvPicPr>
                        <p:cNvPr id="568369" name="Object 49"/>
                        <p:cNvPicPr>
                          <a:picLocks noChangeAspect="1" noChangeArrowheads="1"/>
                        </p:cNvPicPr>
                        <p:nvPr/>
                      </p:nvPicPr>
                      <p:blipFill>
                        <a:blip r:embed="rId9">
                          <a:grayscl/>
                          <a:biLevel thresh="50000"/>
                        </a:blip>
                        <a:srcRect/>
                        <a:stretch>
                          <a:fillRect/>
                        </a:stretch>
                      </p:blipFill>
                      <p:spPr bwMode="auto">
                        <a:xfrm>
                          <a:off x="700827" y="5061285"/>
                          <a:ext cx="2167979" cy="671993"/>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568370" name="Object 50"/>
            <p:cNvGraphicFramePr>
              <a:graphicFrameLocks noChangeAspect="1"/>
            </p:cNvGraphicFramePr>
            <p:nvPr/>
          </p:nvGraphicFramePr>
          <p:xfrm>
            <a:off x="700827" y="5882550"/>
            <a:ext cx="2167979" cy="680150"/>
          </p:xfrm>
          <a:graphic>
            <a:graphicData uri="http://schemas.openxmlformats.org/presentationml/2006/ole">
              <mc:AlternateContent xmlns:mc="http://schemas.openxmlformats.org/markup-compatibility/2006">
                <mc:Choice xmlns:v="urn:schemas-microsoft-com:vml" Requires="v">
                  <p:oleObj spid="_x0000_s110881" name="Equation" r:id="rId10" imgW="825480" imgH="228600" progId="Equation.DSMT4">
                    <p:embed/>
                  </p:oleObj>
                </mc:Choice>
                <mc:Fallback>
                  <p:oleObj name="Equation" r:id="rId10" imgW="825480" imgH="228600" progId="Equation.DSMT4">
                    <p:embed/>
                    <p:pic>
                      <p:nvPicPr>
                        <p:cNvPr id="568370" name="Object 50"/>
                        <p:cNvPicPr>
                          <a:picLocks noChangeAspect="1" noChangeArrowheads="1"/>
                        </p:cNvPicPr>
                        <p:nvPr/>
                      </p:nvPicPr>
                      <p:blipFill>
                        <a:blip r:embed="rId11">
                          <a:grayscl/>
                          <a:biLevel thresh="50000"/>
                        </a:blip>
                        <a:srcRect/>
                        <a:stretch>
                          <a:fillRect/>
                        </a:stretch>
                      </p:blipFill>
                      <p:spPr bwMode="auto">
                        <a:xfrm>
                          <a:off x="700827" y="5882550"/>
                          <a:ext cx="2167979" cy="680150"/>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pSp>
    </p:spTree>
    <p:extLst>
      <p:ext uri="{BB962C8B-B14F-4D97-AF65-F5344CB8AC3E}">
        <p14:creationId xmlns:p14="http://schemas.microsoft.com/office/powerpoint/2010/main" val="1910941310"/>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568331"/>
                                        </p:tgtEl>
                                        <p:attrNameLst>
                                          <p:attrName>style.visibility</p:attrName>
                                        </p:attrNameLst>
                                      </p:cBhvr>
                                      <p:to>
                                        <p:strVal val="visible"/>
                                      </p:to>
                                    </p:set>
                                    <p:animEffect transition="in" filter="slide(fromBottom)">
                                      <p:cBhvr>
                                        <p:cTn id="7" dur="2000"/>
                                        <p:tgtEl>
                                          <p:spTgt spid="5683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nodeType="clickEffect">
                                  <p:stCondLst>
                                    <p:cond delay="0"/>
                                  </p:stCondLst>
                                  <p:childTnLst>
                                    <p:set>
                                      <p:cBhvr>
                                        <p:cTn id="11" dur="1" fill="hold">
                                          <p:stCondLst>
                                            <p:cond delay="0"/>
                                          </p:stCondLst>
                                        </p:cTn>
                                        <p:tgtEl>
                                          <p:spTgt spid="568329"/>
                                        </p:tgtEl>
                                        <p:attrNameLst>
                                          <p:attrName>style.visibility</p:attrName>
                                        </p:attrNameLst>
                                      </p:cBhvr>
                                      <p:to>
                                        <p:strVal val="visible"/>
                                      </p:to>
                                    </p:set>
                                    <p:anim calcmode="lin" valueType="num">
                                      <p:cBhvr>
                                        <p:cTn id="12" dur="2000" fill="hold"/>
                                        <p:tgtEl>
                                          <p:spTgt spid="568329"/>
                                        </p:tgtEl>
                                        <p:attrNameLst>
                                          <p:attrName>ppt_w</p:attrName>
                                        </p:attrNameLst>
                                      </p:cBhvr>
                                      <p:tavLst>
                                        <p:tav tm="0">
                                          <p:val>
                                            <p:fltVal val="0"/>
                                          </p:val>
                                        </p:tav>
                                        <p:tav tm="100000">
                                          <p:val>
                                            <p:strVal val="#ppt_w"/>
                                          </p:val>
                                        </p:tav>
                                      </p:tavLst>
                                    </p:anim>
                                    <p:anim calcmode="lin" valueType="num">
                                      <p:cBhvr>
                                        <p:cTn id="13" dur="2000" fill="hold"/>
                                        <p:tgtEl>
                                          <p:spTgt spid="568329"/>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5" presetClass="entr" presetSubtype="0" fill="hold" nodeType="clickEffect">
                                  <p:stCondLst>
                                    <p:cond delay="0"/>
                                  </p:stCondLst>
                                  <p:childTnLst>
                                    <p:set>
                                      <p:cBhvr>
                                        <p:cTn id="17" dur="1" fill="hold">
                                          <p:stCondLst>
                                            <p:cond delay="0"/>
                                          </p:stCondLst>
                                        </p:cTn>
                                        <p:tgtEl>
                                          <p:spTgt spid="568377"/>
                                        </p:tgtEl>
                                        <p:attrNameLst>
                                          <p:attrName>style.visibility</p:attrName>
                                        </p:attrNameLst>
                                      </p:cBhvr>
                                      <p:to>
                                        <p:strVal val="visible"/>
                                      </p:to>
                                    </p:set>
                                    <p:anim calcmode="lin" valueType="num">
                                      <p:cBhvr>
                                        <p:cTn id="18" dur="2000" fill="hold"/>
                                        <p:tgtEl>
                                          <p:spTgt spid="568377"/>
                                        </p:tgtEl>
                                        <p:attrNameLst>
                                          <p:attrName>ppt_w</p:attrName>
                                        </p:attrNameLst>
                                      </p:cBhvr>
                                      <p:tavLst>
                                        <p:tav tm="0">
                                          <p:val>
                                            <p:strVal val="#ppt_w*0.70"/>
                                          </p:val>
                                        </p:tav>
                                        <p:tav tm="100000">
                                          <p:val>
                                            <p:strVal val="#ppt_w"/>
                                          </p:val>
                                        </p:tav>
                                      </p:tavLst>
                                    </p:anim>
                                    <p:anim calcmode="lin" valueType="num">
                                      <p:cBhvr>
                                        <p:cTn id="19" dur="2000" fill="hold"/>
                                        <p:tgtEl>
                                          <p:spTgt spid="568377"/>
                                        </p:tgtEl>
                                        <p:attrNameLst>
                                          <p:attrName>ppt_h</p:attrName>
                                        </p:attrNameLst>
                                      </p:cBhvr>
                                      <p:tavLst>
                                        <p:tav tm="0">
                                          <p:val>
                                            <p:strVal val="#ppt_h"/>
                                          </p:val>
                                        </p:tav>
                                        <p:tav tm="100000">
                                          <p:val>
                                            <p:strVal val="#ppt_h"/>
                                          </p:val>
                                        </p:tav>
                                      </p:tavLst>
                                    </p:anim>
                                    <p:animEffect transition="in" filter="fade">
                                      <p:cBhvr>
                                        <p:cTn id="20" dur="2000"/>
                                        <p:tgtEl>
                                          <p:spTgt spid="56837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0" presetClass="entr" presetSubtype="0" fill="hold" nodeType="clickEffect">
                                  <p:stCondLst>
                                    <p:cond delay="0"/>
                                  </p:stCondLst>
                                  <p:childTnLst>
                                    <p:set>
                                      <p:cBhvr>
                                        <p:cTn id="24" dur="1" fill="hold">
                                          <p:stCondLst>
                                            <p:cond delay="0"/>
                                          </p:stCondLst>
                                        </p:cTn>
                                        <p:tgtEl>
                                          <p:spTgt spid="568333"/>
                                        </p:tgtEl>
                                        <p:attrNameLst>
                                          <p:attrName>style.visibility</p:attrName>
                                        </p:attrNameLst>
                                      </p:cBhvr>
                                      <p:to>
                                        <p:strVal val="visible"/>
                                      </p:to>
                                    </p:set>
                                    <p:animEffect transition="in" filter="wedge">
                                      <p:cBhvr>
                                        <p:cTn id="25" dur="2000"/>
                                        <p:tgtEl>
                                          <p:spTgt spid="568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5058" name="Object 2"/>
          <p:cNvGraphicFramePr>
            <a:graphicFrameLocks noChangeAspect="1"/>
          </p:cNvGraphicFramePr>
          <p:nvPr/>
        </p:nvGraphicFramePr>
        <p:xfrm>
          <a:off x="1776414" y="1339851"/>
          <a:ext cx="8640067" cy="1355725"/>
        </p:xfrm>
        <a:graphic>
          <a:graphicData uri="http://schemas.openxmlformats.org/presentationml/2006/ole">
            <mc:AlternateContent xmlns:mc="http://schemas.openxmlformats.org/markup-compatibility/2006">
              <mc:Choice xmlns:v="urn:schemas-microsoft-com:vml" Requires="v">
                <p:oleObj spid="_x0000_s111894" name="Document" r:id="rId4" imgW="5386812" imgH="882635" progId="Word.Document.8">
                  <p:embed/>
                </p:oleObj>
              </mc:Choice>
              <mc:Fallback>
                <p:oleObj name="Document" r:id="rId4" imgW="5386812" imgH="882635" progId="Word.Document.8">
                  <p:embed/>
                  <p:pic>
                    <p:nvPicPr>
                      <p:cNvPr id="685058" name="Object 2"/>
                      <p:cNvPicPr>
                        <a:picLocks noChangeAspect="1" noChangeArrowheads="1"/>
                      </p:cNvPicPr>
                      <p:nvPr/>
                    </p:nvPicPr>
                    <p:blipFill>
                      <a:blip r:embed="rId5"/>
                      <a:srcRect/>
                      <a:stretch>
                        <a:fillRect/>
                      </a:stretch>
                    </p:blipFill>
                    <p:spPr bwMode="auto">
                      <a:xfrm>
                        <a:off x="1776414" y="1339851"/>
                        <a:ext cx="8640067" cy="1355725"/>
                      </a:xfrm>
                      <a:prstGeom prst="rect">
                        <a:avLst/>
                      </a:prstGeom>
                      <a:solidFill>
                        <a:schemeClr val="bg1"/>
                      </a:solidFill>
                      <a:ln>
                        <a:noFill/>
                      </a:ln>
                    </p:spPr>
                  </p:pic>
                </p:oleObj>
              </mc:Fallback>
            </mc:AlternateContent>
          </a:graphicData>
        </a:graphic>
      </p:graphicFrame>
      <p:sp>
        <p:nvSpPr>
          <p:cNvPr id="685059" name="Rectangle 3"/>
          <p:cNvSpPr>
            <a:spLocks noGrp="1" noChangeArrowheads="1"/>
          </p:cNvSpPr>
          <p:nvPr>
            <p:ph type="title"/>
          </p:nvPr>
        </p:nvSpPr>
        <p:spPr>
          <a:xfrm>
            <a:off x="2684464" y="534989"/>
            <a:ext cx="7158037" cy="746125"/>
          </a:xfrm>
          <a:noFill/>
        </p:spPr>
        <p:txBody>
          <a:bodyPr vert="horz" lIns="0" tIns="91440" rIns="0" bIns="91440" rtlCol="0" anchor="ctr">
            <a:normAutofit fontScale="90000"/>
          </a:bodyPr>
          <a:lstStyle/>
          <a:p>
            <a:pPr eaLnBrk="1" hangingPunct="1"/>
            <a:r>
              <a:rPr lang="es-ES" altLang="es-MX" sz="2400" b="1"/>
              <a:t>Ecuación de Estado de los Gases Ideales: </a:t>
            </a:r>
            <a:br>
              <a:rPr lang="es-ES" altLang="es-MX" sz="2400" b="1"/>
            </a:br>
            <a:r>
              <a:rPr lang="es-ES" altLang="es-MX" sz="2400" b="1"/>
              <a:t>Solución</a:t>
            </a:r>
          </a:p>
        </p:txBody>
      </p:sp>
      <p:sp>
        <p:nvSpPr>
          <p:cNvPr id="685060" name="Rectangle 4"/>
          <p:cNvSpPr>
            <a:spLocks noChangeArrowheads="1"/>
          </p:cNvSpPr>
          <p:nvPr/>
        </p:nvSpPr>
        <p:spPr bwMode="auto">
          <a:xfrm>
            <a:off x="6162675" y="0"/>
            <a:ext cx="3595688"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r" eaLnBrk="1" hangingPunct="1">
              <a:spcBef>
                <a:spcPct val="0"/>
              </a:spcBef>
              <a:buClrTx/>
              <a:buSzTx/>
              <a:buFontTx/>
              <a:buNone/>
            </a:pPr>
            <a:r>
              <a:rPr lang="es-ES" altLang="es-MX" sz="1600" dirty="0">
                <a:solidFill>
                  <a:schemeClr val="accent1"/>
                </a:solidFill>
              </a:rPr>
              <a:t>Ecuaciones de Estado</a:t>
            </a:r>
            <a:r>
              <a:rPr lang="es-ES" altLang="es-MX" sz="1600" dirty="0">
                <a:solidFill>
                  <a:srgbClr val="00B050"/>
                </a:solidFill>
              </a:rPr>
              <a:t>: Problema</a:t>
            </a:r>
          </a:p>
        </p:txBody>
      </p:sp>
      <p:graphicFrame>
        <p:nvGraphicFramePr>
          <p:cNvPr id="685097" name="Group 41"/>
          <p:cNvGraphicFramePr>
            <a:graphicFrameLocks noGrp="1"/>
          </p:cNvGraphicFramePr>
          <p:nvPr/>
        </p:nvGraphicFramePr>
        <p:xfrm>
          <a:off x="1920081" y="2818812"/>
          <a:ext cx="4343400" cy="1096998"/>
        </p:xfrm>
        <a:graphic>
          <a:graphicData uri="http://schemas.openxmlformats.org/drawingml/2006/table">
            <a:tbl>
              <a:tblPr/>
              <a:tblGrid>
                <a:gridCol w="942975">
                  <a:extLst>
                    <a:ext uri="{9D8B030D-6E8A-4147-A177-3AD203B41FA5}">
                      <a16:colId xmlns:a16="http://schemas.microsoft.com/office/drawing/2014/main" val="20000"/>
                    </a:ext>
                  </a:extLst>
                </a:gridCol>
                <a:gridCol w="738188">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gridCol w="885825">
                  <a:extLst>
                    <a:ext uri="{9D8B030D-6E8A-4147-A177-3AD203B41FA5}">
                      <a16:colId xmlns:a16="http://schemas.microsoft.com/office/drawing/2014/main" val="20003"/>
                    </a:ext>
                  </a:extLst>
                </a:gridCol>
                <a:gridCol w="887412">
                  <a:extLst>
                    <a:ext uri="{9D8B030D-6E8A-4147-A177-3AD203B41FA5}">
                      <a16:colId xmlns:a16="http://schemas.microsoft.com/office/drawing/2014/main" val="20004"/>
                    </a:ext>
                  </a:extLst>
                </a:gridCol>
              </a:tblGrid>
              <a:tr h="365654">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600" b="1" i="0" u="none" strike="noStrike" cap="none" normalizeH="0" baseline="0" dirty="0">
                          <a:ln>
                            <a:noFill/>
                          </a:ln>
                          <a:solidFill>
                            <a:schemeClr val="tx1"/>
                          </a:solidFill>
                          <a:effectLst/>
                          <a:latin typeface="Arial" charset="0"/>
                        </a:rPr>
                        <a:t>Estado</a:t>
                      </a:r>
                    </a:p>
                  </a:txBody>
                  <a:tcPr marT="45673" marB="45673" horzOverflow="overflow">
                    <a:lnL w="28575"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28575"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1" u="none" strike="noStrike" cap="none" normalizeH="0" baseline="0">
                          <a:ln>
                            <a:noFill/>
                          </a:ln>
                          <a:solidFill>
                            <a:schemeClr val="tx1"/>
                          </a:solidFill>
                          <a:effectLst/>
                          <a:latin typeface="Arial" charset="0"/>
                        </a:rPr>
                        <a:t>n</a:t>
                      </a:r>
                    </a:p>
                  </a:txBody>
                  <a:tcPr marT="45673" marB="45673"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28575"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a:ln>
                            <a:noFill/>
                          </a:ln>
                          <a:solidFill>
                            <a:schemeClr val="tx1"/>
                          </a:solidFill>
                          <a:effectLst/>
                          <a:latin typeface="Arial" charset="0"/>
                        </a:rPr>
                        <a:t>p</a:t>
                      </a:r>
                    </a:p>
                  </a:txBody>
                  <a:tcPr marT="45673" marB="45673"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28575"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a:ln>
                            <a:noFill/>
                          </a:ln>
                          <a:solidFill>
                            <a:schemeClr val="tx1"/>
                          </a:solidFill>
                          <a:effectLst/>
                          <a:latin typeface="Arial" charset="0"/>
                        </a:rPr>
                        <a:t>V</a:t>
                      </a:r>
                    </a:p>
                  </a:txBody>
                  <a:tcPr marT="45673" marB="45673"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28575"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a:ln>
                            <a:noFill/>
                          </a:ln>
                          <a:solidFill>
                            <a:schemeClr val="tx1"/>
                          </a:solidFill>
                          <a:effectLst/>
                          <a:latin typeface="Arial" charset="0"/>
                        </a:rPr>
                        <a:t>T</a:t>
                      </a:r>
                    </a:p>
                  </a:txBody>
                  <a:tcPr marT="45673" marB="45673" horzOverflow="overflow">
                    <a:lnL w="12700" cap="flat" cmpd="sng" algn="ctr">
                      <a:solidFill>
                        <a:schemeClr val="tx1"/>
                      </a:solidFill>
                      <a:prstDash val="solid"/>
                      <a:round/>
                      <a:headEnd type="none" w="med" len="med"/>
                      <a:tailEnd type="none" w="lg" len="lg"/>
                    </a:lnL>
                    <a:lnR w="28575" cap="flat" cmpd="sng" algn="ctr">
                      <a:solidFill>
                        <a:schemeClr val="tx1"/>
                      </a:solidFill>
                      <a:prstDash val="solid"/>
                      <a:round/>
                      <a:headEnd type="none" w="med" len="med"/>
                      <a:tailEnd type="none" w="lg" len="lg"/>
                    </a:lnR>
                    <a:lnT w="28575"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extLst>
                  <a:ext uri="{0D108BD9-81ED-4DB2-BD59-A6C34878D82A}">
                    <a16:rowId xmlns:a16="http://schemas.microsoft.com/office/drawing/2014/main" val="10000"/>
                  </a:ext>
                </a:extLst>
              </a:tr>
              <a:tr h="365654">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600" b="1" i="0" u="none" strike="noStrike" cap="none" normalizeH="0" baseline="0" dirty="0">
                          <a:ln>
                            <a:noFill/>
                          </a:ln>
                          <a:solidFill>
                            <a:schemeClr val="tx1"/>
                          </a:solidFill>
                          <a:effectLst/>
                          <a:latin typeface="Arial" charset="0"/>
                        </a:rPr>
                        <a:t>Inicial</a:t>
                      </a:r>
                    </a:p>
                  </a:txBody>
                  <a:tcPr marT="45673" marB="45673" horzOverflow="overflow">
                    <a:lnL w="28575"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err="1">
                          <a:ln>
                            <a:noFill/>
                          </a:ln>
                          <a:solidFill>
                            <a:schemeClr val="tx1"/>
                          </a:solidFill>
                          <a:effectLst/>
                          <a:latin typeface="Arial" charset="0"/>
                        </a:rPr>
                        <a:t>cte</a:t>
                      </a:r>
                      <a:endParaRPr kumimoji="0" lang="es-ES" altLang="es-MX" sz="1800" b="0" i="0" u="none" strike="noStrike" cap="none" normalizeH="0" baseline="0" dirty="0">
                        <a:ln>
                          <a:noFill/>
                        </a:ln>
                        <a:solidFill>
                          <a:schemeClr val="tx1"/>
                        </a:solidFill>
                        <a:effectLst/>
                        <a:latin typeface="Arial" charset="0"/>
                      </a:endParaRPr>
                    </a:p>
                  </a:txBody>
                  <a:tcPr marT="45673" marB="45673"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a:ln>
                            <a:noFill/>
                          </a:ln>
                          <a:solidFill>
                            <a:schemeClr val="tx1"/>
                          </a:solidFill>
                          <a:effectLst/>
                          <a:latin typeface="Arial" charset="0"/>
                        </a:rPr>
                        <a:t>100</a:t>
                      </a:r>
                    </a:p>
                  </a:txBody>
                  <a:tcPr marT="45673" marB="45673"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err="1">
                          <a:ln>
                            <a:noFill/>
                          </a:ln>
                          <a:solidFill>
                            <a:schemeClr val="tx1"/>
                          </a:solidFill>
                          <a:effectLst/>
                          <a:latin typeface="Arial" charset="0"/>
                        </a:rPr>
                        <a:t>cte</a:t>
                      </a:r>
                      <a:endParaRPr kumimoji="0" lang="es-ES" altLang="es-MX" sz="1800" b="0" i="0" u="none" strike="noStrike" cap="none" normalizeH="0" baseline="0" dirty="0">
                        <a:ln>
                          <a:noFill/>
                        </a:ln>
                        <a:solidFill>
                          <a:schemeClr val="tx1"/>
                        </a:solidFill>
                        <a:effectLst/>
                        <a:latin typeface="Arial" charset="0"/>
                      </a:endParaRPr>
                    </a:p>
                  </a:txBody>
                  <a:tcPr marT="45673" marB="45673"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a:ln>
                            <a:noFill/>
                          </a:ln>
                          <a:solidFill>
                            <a:schemeClr val="tx1"/>
                          </a:solidFill>
                          <a:effectLst/>
                          <a:latin typeface="Arial" charset="0"/>
                        </a:rPr>
                        <a:t>300</a:t>
                      </a:r>
                    </a:p>
                  </a:txBody>
                  <a:tcPr marT="45673" marB="45673" horzOverflow="overflow">
                    <a:lnL w="12700" cap="flat" cmpd="sng" algn="ctr">
                      <a:solidFill>
                        <a:schemeClr val="tx1"/>
                      </a:solidFill>
                      <a:prstDash val="solid"/>
                      <a:round/>
                      <a:headEnd type="none" w="med" len="med"/>
                      <a:tailEnd type="none" w="lg" len="lg"/>
                    </a:lnL>
                    <a:lnR w="28575"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12700" cap="flat" cmpd="sng" algn="ctr">
                      <a:solidFill>
                        <a:schemeClr val="tx1"/>
                      </a:solidFill>
                      <a:prstDash val="solid"/>
                      <a:round/>
                      <a:headEnd type="none" w="med" len="med"/>
                      <a:tailEnd type="none" w="lg" len="lg"/>
                    </a:lnB>
                    <a:lnTlToBr>
                      <a:noFill/>
                    </a:lnTlToBr>
                    <a:lnBlToTr>
                      <a:noFill/>
                    </a:lnBlToTr>
                    <a:noFill/>
                  </a:tcPr>
                </a:tc>
                <a:extLst>
                  <a:ext uri="{0D108BD9-81ED-4DB2-BD59-A6C34878D82A}">
                    <a16:rowId xmlns:a16="http://schemas.microsoft.com/office/drawing/2014/main" val="10001"/>
                  </a:ext>
                </a:extLst>
              </a:tr>
              <a:tr h="365654">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600" b="1" i="0" u="none" strike="noStrike" cap="none" normalizeH="0" baseline="0">
                          <a:ln>
                            <a:noFill/>
                          </a:ln>
                          <a:solidFill>
                            <a:schemeClr val="tx1"/>
                          </a:solidFill>
                          <a:effectLst/>
                          <a:latin typeface="Arial" charset="0"/>
                        </a:rPr>
                        <a:t>Final</a:t>
                      </a:r>
                    </a:p>
                  </a:txBody>
                  <a:tcPr marT="45673" marB="45673" horzOverflow="overflow">
                    <a:lnL w="28575"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28575"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a:ln>
                            <a:noFill/>
                          </a:ln>
                          <a:solidFill>
                            <a:schemeClr val="tx1"/>
                          </a:solidFill>
                          <a:effectLst/>
                          <a:latin typeface="Arial" charset="0"/>
                        </a:rPr>
                        <a:t>cte</a:t>
                      </a:r>
                    </a:p>
                  </a:txBody>
                  <a:tcPr marT="45673" marB="45673"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28575"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a:ln>
                            <a:noFill/>
                          </a:ln>
                          <a:solidFill>
                            <a:schemeClr val="tx1"/>
                          </a:solidFill>
                          <a:effectLst/>
                          <a:latin typeface="Arial" charset="0"/>
                        </a:rPr>
                        <a:t>?</a:t>
                      </a:r>
                    </a:p>
                  </a:txBody>
                  <a:tcPr marT="45673" marB="45673"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28575"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err="1">
                          <a:ln>
                            <a:noFill/>
                          </a:ln>
                          <a:solidFill>
                            <a:schemeClr val="tx1"/>
                          </a:solidFill>
                          <a:effectLst/>
                          <a:latin typeface="Arial" charset="0"/>
                        </a:rPr>
                        <a:t>cte</a:t>
                      </a:r>
                      <a:endParaRPr kumimoji="0" lang="es-ES" altLang="es-MX" sz="1800" b="0" i="0" u="none" strike="noStrike" cap="none" normalizeH="0" baseline="0" dirty="0">
                        <a:ln>
                          <a:noFill/>
                        </a:ln>
                        <a:solidFill>
                          <a:schemeClr val="tx1"/>
                        </a:solidFill>
                        <a:effectLst/>
                        <a:latin typeface="Arial" charset="0"/>
                      </a:endParaRPr>
                    </a:p>
                  </a:txBody>
                  <a:tcPr marT="45673" marB="45673" horzOverflow="overflow">
                    <a:lnL w="12700" cap="flat" cmpd="sng" algn="ctr">
                      <a:solidFill>
                        <a:schemeClr val="tx1"/>
                      </a:solidFill>
                      <a:prstDash val="solid"/>
                      <a:round/>
                      <a:headEnd type="none" w="med" len="med"/>
                      <a:tailEnd type="none" w="lg" len="lg"/>
                    </a:lnL>
                    <a:lnR w="12700"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28575" cap="flat" cmpd="sng" algn="ctr">
                      <a:solidFill>
                        <a:schemeClr val="tx1"/>
                      </a:solidFill>
                      <a:prstDash val="solid"/>
                      <a:round/>
                      <a:headEnd type="none" w="med" len="med"/>
                      <a:tailEnd type="none" w="lg" len="lg"/>
                    </a:lnB>
                    <a:lnTlToBr>
                      <a:noFill/>
                    </a:lnTlToBr>
                    <a:lnBlToTr>
                      <a:noFill/>
                    </a:lnBlToTr>
                    <a:noFill/>
                  </a:tcPr>
                </a:tc>
                <a:tc>
                  <a:txBody>
                    <a:bodyPr/>
                    <a:lstStyle>
                      <a:lvl1pPr>
                        <a:spcBef>
                          <a:spcPct val="20000"/>
                        </a:spcBef>
                        <a:buClr>
                          <a:schemeClr val="accent1"/>
                        </a:buClr>
                        <a:buSzPct val="70000"/>
                        <a:buFont typeface="Wingdings" pitchFamily="2" charset="2"/>
                        <a:defRPr sz="2800">
                          <a:solidFill>
                            <a:schemeClr val="tx1"/>
                          </a:solidFill>
                          <a:latin typeface="Arial" charset="0"/>
                        </a:defRPr>
                      </a:lvl1pPr>
                      <a:lvl2pPr marL="449263">
                        <a:spcBef>
                          <a:spcPct val="20000"/>
                        </a:spcBef>
                        <a:buClr>
                          <a:schemeClr val="hlink"/>
                        </a:buClr>
                        <a:buSzPct val="65000"/>
                        <a:buFont typeface="Wingdings" pitchFamily="2" charset="2"/>
                        <a:defRPr sz="2400">
                          <a:solidFill>
                            <a:schemeClr val="tx1"/>
                          </a:solidFill>
                          <a:latin typeface="Arial" charset="0"/>
                        </a:defRPr>
                      </a:lvl2pPr>
                      <a:lvl3pPr marL="890588">
                        <a:spcBef>
                          <a:spcPct val="20000"/>
                        </a:spcBef>
                        <a:buClr>
                          <a:schemeClr val="accent1"/>
                        </a:buClr>
                        <a:buSzPct val="70000"/>
                        <a:buFont typeface="Wingdings" pitchFamily="2" charset="2"/>
                        <a:defRPr sz="2000">
                          <a:solidFill>
                            <a:schemeClr val="tx1"/>
                          </a:solidFill>
                          <a:latin typeface="Arial" charset="0"/>
                        </a:defRPr>
                      </a:lvl3pPr>
                      <a:lvl4pPr marL="1295400">
                        <a:spcBef>
                          <a:spcPct val="20000"/>
                        </a:spcBef>
                        <a:buClr>
                          <a:schemeClr val="hlink"/>
                        </a:buClr>
                        <a:buSzPct val="75000"/>
                        <a:buFont typeface="Wingdings" pitchFamily="2" charset="2"/>
                        <a:defRPr>
                          <a:solidFill>
                            <a:schemeClr val="tx1"/>
                          </a:solidFill>
                          <a:latin typeface="Arial" charset="0"/>
                        </a:defRPr>
                      </a:lvl4pPr>
                      <a:lvl5pPr marL="1682750">
                        <a:spcBef>
                          <a:spcPct val="20000"/>
                        </a:spcBef>
                        <a:buClr>
                          <a:schemeClr val="accent1"/>
                        </a:buClr>
                        <a:buSzPct val="70000"/>
                        <a:buFont typeface="Wingdings" pitchFamily="2" charset="2"/>
                        <a:defRPr>
                          <a:solidFill>
                            <a:schemeClr val="tx1"/>
                          </a:solidFill>
                          <a:latin typeface="Arial" charset="0"/>
                        </a:defRPr>
                      </a:lvl5pPr>
                      <a:lvl6pPr marL="2139950" fontAlgn="base">
                        <a:spcBef>
                          <a:spcPct val="20000"/>
                        </a:spcBef>
                        <a:spcAft>
                          <a:spcPct val="0"/>
                        </a:spcAft>
                        <a:buClr>
                          <a:schemeClr val="accent1"/>
                        </a:buClr>
                        <a:buSzPct val="70000"/>
                        <a:buFont typeface="Wingdings" pitchFamily="2" charset="2"/>
                        <a:defRPr>
                          <a:solidFill>
                            <a:schemeClr val="tx1"/>
                          </a:solidFill>
                          <a:latin typeface="Arial" charset="0"/>
                        </a:defRPr>
                      </a:lvl6pPr>
                      <a:lvl7pPr marL="2597150" fontAlgn="base">
                        <a:spcBef>
                          <a:spcPct val="20000"/>
                        </a:spcBef>
                        <a:spcAft>
                          <a:spcPct val="0"/>
                        </a:spcAft>
                        <a:buClr>
                          <a:schemeClr val="accent1"/>
                        </a:buClr>
                        <a:buSzPct val="70000"/>
                        <a:buFont typeface="Wingdings" pitchFamily="2" charset="2"/>
                        <a:defRPr>
                          <a:solidFill>
                            <a:schemeClr val="tx1"/>
                          </a:solidFill>
                          <a:latin typeface="Arial" charset="0"/>
                        </a:defRPr>
                      </a:lvl7pPr>
                      <a:lvl8pPr marL="3054350" fontAlgn="base">
                        <a:spcBef>
                          <a:spcPct val="20000"/>
                        </a:spcBef>
                        <a:spcAft>
                          <a:spcPct val="0"/>
                        </a:spcAft>
                        <a:buClr>
                          <a:schemeClr val="accent1"/>
                        </a:buClr>
                        <a:buSzPct val="70000"/>
                        <a:buFont typeface="Wingdings" pitchFamily="2" charset="2"/>
                        <a:defRPr>
                          <a:solidFill>
                            <a:schemeClr val="tx1"/>
                          </a:solidFill>
                          <a:latin typeface="Arial" charset="0"/>
                        </a:defRPr>
                      </a:lvl8pPr>
                      <a:lvl9pPr marL="3511550" fontAlgn="base">
                        <a:spcBef>
                          <a:spcPct val="20000"/>
                        </a:spcBef>
                        <a:spcAft>
                          <a:spcPct val="0"/>
                        </a:spcAft>
                        <a:buClr>
                          <a:schemeClr val="accent1"/>
                        </a:buClr>
                        <a:buSzPct val="7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kumimoji="0" lang="es-ES" altLang="es-MX" sz="1800" b="0" i="0" u="none" strike="noStrike" cap="none" normalizeH="0" baseline="0" dirty="0">
                          <a:ln>
                            <a:noFill/>
                          </a:ln>
                          <a:solidFill>
                            <a:schemeClr val="tx1"/>
                          </a:solidFill>
                          <a:effectLst/>
                          <a:latin typeface="Arial" charset="0"/>
                        </a:rPr>
                        <a:t>500</a:t>
                      </a:r>
                    </a:p>
                  </a:txBody>
                  <a:tcPr marT="45673" marB="45673" horzOverflow="overflow">
                    <a:lnL w="12700" cap="flat" cmpd="sng" algn="ctr">
                      <a:solidFill>
                        <a:schemeClr val="tx1"/>
                      </a:solidFill>
                      <a:prstDash val="solid"/>
                      <a:round/>
                      <a:headEnd type="none" w="med" len="med"/>
                      <a:tailEnd type="none" w="lg" len="lg"/>
                    </a:lnL>
                    <a:lnR w="28575" cap="flat" cmpd="sng" algn="ctr">
                      <a:solidFill>
                        <a:schemeClr val="tx1"/>
                      </a:solidFill>
                      <a:prstDash val="solid"/>
                      <a:round/>
                      <a:headEnd type="none" w="med" len="med"/>
                      <a:tailEnd type="none" w="lg" len="lg"/>
                    </a:lnR>
                    <a:lnT w="12700" cap="flat" cmpd="sng" algn="ctr">
                      <a:solidFill>
                        <a:schemeClr val="tx1"/>
                      </a:solidFill>
                      <a:prstDash val="solid"/>
                      <a:round/>
                      <a:headEnd type="none" w="med" len="med"/>
                      <a:tailEnd type="none" w="lg" len="lg"/>
                    </a:lnT>
                    <a:lnB w="28575" cap="flat" cmpd="sng" algn="ctr">
                      <a:solidFill>
                        <a:schemeClr val="tx1"/>
                      </a:solidFill>
                      <a:prstDash val="solid"/>
                      <a:round/>
                      <a:headEnd type="none" w="med" len="med"/>
                      <a:tailEnd type="none" w="lg" len="lg"/>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685094" name="Object 38"/>
          <p:cNvGraphicFramePr>
            <a:graphicFrameLocks noChangeAspect="1"/>
          </p:cNvGraphicFramePr>
          <p:nvPr/>
        </p:nvGraphicFramePr>
        <p:xfrm>
          <a:off x="6384033" y="4187731"/>
          <a:ext cx="3647771" cy="1063522"/>
        </p:xfrm>
        <a:graphic>
          <a:graphicData uri="http://schemas.openxmlformats.org/presentationml/2006/ole">
            <mc:AlternateContent xmlns:mc="http://schemas.openxmlformats.org/markup-compatibility/2006">
              <mc:Choice xmlns:v="urn:schemas-microsoft-com:vml" Requires="v">
                <p:oleObj spid="_x0000_s111895" name="Equation" r:id="rId6" imgW="1460160" imgH="431640" progId="Equation.DSMT4">
                  <p:embed/>
                </p:oleObj>
              </mc:Choice>
              <mc:Fallback>
                <p:oleObj name="Equation" r:id="rId6" imgW="1460160" imgH="431640" progId="Equation.DSMT4">
                  <p:embed/>
                  <p:pic>
                    <p:nvPicPr>
                      <p:cNvPr id="685094" name="Object 38"/>
                      <p:cNvPicPr>
                        <a:picLocks noChangeAspect="1" noChangeArrowheads="1"/>
                      </p:cNvPicPr>
                      <p:nvPr/>
                    </p:nvPicPr>
                    <p:blipFill>
                      <a:blip r:embed="rId7">
                        <a:grayscl/>
                        <a:biLevel thresh="50000"/>
                      </a:blip>
                      <a:srcRect/>
                      <a:stretch>
                        <a:fillRect/>
                      </a:stretch>
                    </p:blipFill>
                    <p:spPr bwMode="auto">
                      <a:xfrm>
                        <a:off x="6384033" y="4187731"/>
                        <a:ext cx="3647771" cy="1063522"/>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685096" name="Object 40"/>
          <p:cNvGraphicFramePr>
            <a:graphicFrameLocks noChangeAspect="1"/>
          </p:cNvGraphicFramePr>
          <p:nvPr/>
        </p:nvGraphicFramePr>
        <p:xfrm>
          <a:off x="3535484" y="5661248"/>
          <a:ext cx="4592338" cy="922786"/>
        </p:xfrm>
        <a:graphic>
          <a:graphicData uri="http://schemas.openxmlformats.org/presentationml/2006/ole">
            <mc:AlternateContent xmlns:mc="http://schemas.openxmlformats.org/markup-compatibility/2006">
              <mc:Choice xmlns:v="urn:schemas-microsoft-com:vml" Requires="v">
                <p:oleObj spid="_x0000_s111896" name="Equation" r:id="rId8" imgW="2082600" imgH="393480" progId="Equation.DSMT4">
                  <p:embed/>
                </p:oleObj>
              </mc:Choice>
              <mc:Fallback>
                <p:oleObj name="Equation" r:id="rId8" imgW="2082600" imgH="393480" progId="Equation.DSMT4">
                  <p:embed/>
                  <p:pic>
                    <p:nvPicPr>
                      <p:cNvPr id="685096" name="Object 40"/>
                      <p:cNvPicPr>
                        <a:picLocks noChangeAspect="1" noChangeArrowheads="1"/>
                      </p:cNvPicPr>
                      <p:nvPr/>
                    </p:nvPicPr>
                    <p:blipFill>
                      <a:blip r:embed="rId9">
                        <a:grayscl/>
                        <a:biLevel thresh="50000"/>
                      </a:blip>
                      <a:srcRect/>
                      <a:stretch>
                        <a:fillRect/>
                      </a:stretch>
                    </p:blipFill>
                    <p:spPr bwMode="auto">
                      <a:xfrm>
                        <a:off x="3535484" y="5661248"/>
                        <a:ext cx="4592338" cy="922786"/>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685098" name="Object 42"/>
          <p:cNvGraphicFramePr>
            <a:graphicFrameLocks noChangeAspect="1"/>
          </p:cNvGraphicFramePr>
          <p:nvPr/>
        </p:nvGraphicFramePr>
        <p:xfrm>
          <a:off x="2927648" y="4251095"/>
          <a:ext cx="1970348" cy="1008112"/>
        </p:xfrm>
        <a:graphic>
          <a:graphicData uri="http://schemas.openxmlformats.org/presentationml/2006/ole">
            <mc:AlternateContent xmlns:mc="http://schemas.openxmlformats.org/markup-compatibility/2006">
              <mc:Choice xmlns:v="urn:schemas-microsoft-com:vml" Requires="v">
                <p:oleObj spid="_x0000_s111897" name="Equation" r:id="rId10" imgW="774360" imgH="431640" progId="Equation.DSMT4">
                  <p:embed/>
                </p:oleObj>
              </mc:Choice>
              <mc:Fallback>
                <p:oleObj name="Equation" r:id="rId10" imgW="774360" imgH="431640" progId="Equation.DSMT4">
                  <p:embed/>
                  <p:pic>
                    <p:nvPicPr>
                      <p:cNvPr id="685098" name="Object 42"/>
                      <p:cNvPicPr>
                        <a:picLocks noChangeAspect="1" noChangeArrowheads="1"/>
                      </p:cNvPicPr>
                      <p:nvPr/>
                    </p:nvPicPr>
                    <p:blipFill>
                      <a:blip r:embed="rId11">
                        <a:grayscl/>
                        <a:biLevel thresh="50000"/>
                      </a:blip>
                      <a:srcRect/>
                      <a:stretch>
                        <a:fillRect/>
                      </a:stretch>
                    </p:blipFill>
                    <p:spPr bwMode="auto">
                      <a:xfrm>
                        <a:off x="2927648" y="4251095"/>
                        <a:ext cx="1970348" cy="1008112"/>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cxnSp>
        <p:nvCxnSpPr>
          <p:cNvPr id="3" name="Conector recto de flecha 2"/>
          <p:cNvCxnSpPr/>
          <p:nvPr/>
        </p:nvCxnSpPr>
        <p:spPr>
          <a:xfrm flipH="1">
            <a:off x="3535484" y="3416913"/>
            <a:ext cx="1205430" cy="90889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ector recto de flecha 4"/>
          <p:cNvCxnSpPr/>
          <p:nvPr/>
        </p:nvCxnSpPr>
        <p:spPr>
          <a:xfrm flipH="1">
            <a:off x="4583832" y="3849055"/>
            <a:ext cx="314164" cy="4767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a:off x="3143672" y="3416914"/>
            <a:ext cx="0" cy="152425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a:off x="3378403" y="3789040"/>
            <a:ext cx="759797" cy="115212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8405333"/>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85060"/>
                                        </p:tgtEl>
                                        <p:attrNameLst>
                                          <p:attrName>style.visibility</p:attrName>
                                        </p:attrNameLst>
                                      </p:cBhvr>
                                      <p:to>
                                        <p:strVal val="visible"/>
                                      </p:to>
                                    </p:set>
                                    <p:animEffect transition="in" filter="slide(fromBottom)">
                                      <p:cBhvr>
                                        <p:cTn id="7" dur="2000"/>
                                        <p:tgtEl>
                                          <p:spTgt spid="685060"/>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685059"/>
                                        </p:tgtEl>
                                        <p:attrNameLst>
                                          <p:attrName>style.visibility</p:attrName>
                                        </p:attrNameLst>
                                      </p:cBhvr>
                                      <p:to>
                                        <p:strVal val="visible"/>
                                      </p:to>
                                    </p:set>
                                    <p:animEffect transition="in" filter="slide(fromBottom)">
                                      <p:cBhvr>
                                        <p:cTn id="10" dur="2000"/>
                                        <p:tgtEl>
                                          <p:spTgt spid="685059"/>
                                        </p:tgtEl>
                                      </p:cBhvr>
                                    </p:animEffect>
                                  </p:childTnLst>
                                </p:cTn>
                              </p:par>
                            </p:childTnLst>
                          </p:cTn>
                        </p:par>
                        <p:par>
                          <p:cTn id="11" fill="hold" nodeType="afterGroup">
                            <p:stCondLst>
                              <p:cond delay="2000"/>
                            </p:stCondLst>
                            <p:childTnLst>
                              <p:par>
                                <p:cTn id="12" presetID="23" presetClass="entr" presetSubtype="16" fill="hold" nodeType="afterEffect">
                                  <p:stCondLst>
                                    <p:cond delay="0"/>
                                  </p:stCondLst>
                                  <p:childTnLst>
                                    <p:set>
                                      <p:cBhvr>
                                        <p:cTn id="13" dur="1" fill="hold">
                                          <p:stCondLst>
                                            <p:cond delay="0"/>
                                          </p:stCondLst>
                                        </p:cTn>
                                        <p:tgtEl>
                                          <p:spTgt spid="685058"/>
                                        </p:tgtEl>
                                        <p:attrNameLst>
                                          <p:attrName>style.visibility</p:attrName>
                                        </p:attrNameLst>
                                      </p:cBhvr>
                                      <p:to>
                                        <p:strVal val="visible"/>
                                      </p:to>
                                    </p:set>
                                    <p:anim calcmode="lin" valueType="num">
                                      <p:cBhvr>
                                        <p:cTn id="14" dur="2000" fill="hold"/>
                                        <p:tgtEl>
                                          <p:spTgt spid="685058"/>
                                        </p:tgtEl>
                                        <p:attrNameLst>
                                          <p:attrName>ppt_w</p:attrName>
                                        </p:attrNameLst>
                                      </p:cBhvr>
                                      <p:tavLst>
                                        <p:tav tm="0">
                                          <p:val>
                                            <p:fltVal val="0"/>
                                          </p:val>
                                        </p:tav>
                                        <p:tav tm="100000">
                                          <p:val>
                                            <p:strVal val="#ppt_w"/>
                                          </p:val>
                                        </p:tav>
                                      </p:tavLst>
                                    </p:anim>
                                    <p:anim calcmode="lin" valueType="num">
                                      <p:cBhvr>
                                        <p:cTn id="15" dur="2000" fill="hold"/>
                                        <p:tgtEl>
                                          <p:spTgt spid="685058"/>
                                        </p:tgtEl>
                                        <p:attrNameLst>
                                          <p:attrName>ppt_h</p:attrName>
                                        </p:attrNameLst>
                                      </p:cBhvr>
                                      <p:tavLst>
                                        <p:tav tm="0">
                                          <p:val>
                                            <p:fltVal val="0"/>
                                          </p:val>
                                        </p:tav>
                                        <p:tav tm="100000">
                                          <p:val>
                                            <p:strVal val="#ppt_h"/>
                                          </p:val>
                                        </p:tav>
                                      </p:tavLst>
                                    </p:anim>
                                  </p:childTnLst>
                                </p:cTn>
                              </p:par>
                            </p:childTnLst>
                          </p:cTn>
                        </p:par>
                        <p:par>
                          <p:cTn id="16" fill="hold" nodeType="afterGroup">
                            <p:stCondLst>
                              <p:cond delay="4000"/>
                            </p:stCondLst>
                            <p:childTnLst>
                              <p:par>
                                <p:cTn id="17" presetID="55" presetClass="entr" presetSubtype="0" fill="hold" nodeType="afterEffect">
                                  <p:stCondLst>
                                    <p:cond delay="0"/>
                                  </p:stCondLst>
                                  <p:childTnLst>
                                    <p:set>
                                      <p:cBhvr>
                                        <p:cTn id="18" dur="1" fill="hold">
                                          <p:stCondLst>
                                            <p:cond delay="0"/>
                                          </p:stCondLst>
                                        </p:cTn>
                                        <p:tgtEl>
                                          <p:spTgt spid="685097"/>
                                        </p:tgtEl>
                                        <p:attrNameLst>
                                          <p:attrName>style.visibility</p:attrName>
                                        </p:attrNameLst>
                                      </p:cBhvr>
                                      <p:to>
                                        <p:strVal val="visible"/>
                                      </p:to>
                                    </p:set>
                                    <p:anim calcmode="lin" valueType="num">
                                      <p:cBhvr>
                                        <p:cTn id="19" dur="2000" fill="hold"/>
                                        <p:tgtEl>
                                          <p:spTgt spid="685097"/>
                                        </p:tgtEl>
                                        <p:attrNameLst>
                                          <p:attrName>ppt_w</p:attrName>
                                        </p:attrNameLst>
                                      </p:cBhvr>
                                      <p:tavLst>
                                        <p:tav tm="0">
                                          <p:val>
                                            <p:strVal val="#ppt_w*0.70"/>
                                          </p:val>
                                        </p:tav>
                                        <p:tav tm="100000">
                                          <p:val>
                                            <p:strVal val="#ppt_w"/>
                                          </p:val>
                                        </p:tav>
                                      </p:tavLst>
                                    </p:anim>
                                    <p:anim calcmode="lin" valueType="num">
                                      <p:cBhvr>
                                        <p:cTn id="20" dur="2000" fill="hold"/>
                                        <p:tgtEl>
                                          <p:spTgt spid="685097"/>
                                        </p:tgtEl>
                                        <p:attrNameLst>
                                          <p:attrName>ppt_h</p:attrName>
                                        </p:attrNameLst>
                                      </p:cBhvr>
                                      <p:tavLst>
                                        <p:tav tm="0">
                                          <p:val>
                                            <p:strVal val="#ppt_h"/>
                                          </p:val>
                                        </p:tav>
                                        <p:tav tm="100000">
                                          <p:val>
                                            <p:strVal val="#ppt_h"/>
                                          </p:val>
                                        </p:tav>
                                      </p:tavLst>
                                    </p:anim>
                                    <p:animEffect transition="in" filter="fade">
                                      <p:cBhvr>
                                        <p:cTn id="21" dur="2000"/>
                                        <p:tgtEl>
                                          <p:spTgt spid="68509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0" presetClass="entr" presetSubtype="0" fill="hold" nodeType="clickEffect">
                                  <p:stCondLst>
                                    <p:cond delay="0"/>
                                  </p:stCondLst>
                                  <p:childTnLst>
                                    <p:set>
                                      <p:cBhvr>
                                        <p:cTn id="25" dur="1" fill="hold">
                                          <p:stCondLst>
                                            <p:cond delay="0"/>
                                          </p:stCondLst>
                                        </p:cTn>
                                        <p:tgtEl>
                                          <p:spTgt spid="685098"/>
                                        </p:tgtEl>
                                        <p:attrNameLst>
                                          <p:attrName>style.visibility</p:attrName>
                                        </p:attrNameLst>
                                      </p:cBhvr>
                                      <p:to>
                                        <p:strVal val="visible"/>
                                      </p:to>
                                    </p:set>
                                    <p:animEffect transition="in" filter="wedge">
                                      <p:cBhvr>
                                        <p:cTn id="26" dur="2000"/>
                                        <p:tgtEl>
                                          <p:spTgt spid="68509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2" fill="hold" nodeType="clickEffect">
                                  <p:stCondLst>
                                    <p:cond delay="0"/>
                                  </p:stCondLst>
                                  <p:childTnLst>
                                    <p:set>
                                      <p:cBhvr>
                                        <p:cTn id="30" dur="1" fill="hold">
                                          <p:stCondLst>
                                            <p:cond delay="0"/>
                                          </p:stCondLst>
                                        </p:cTn>
                                        <p:tgtEl>
                                          <p:spTgt spid="685094"/>
                                        </p:tgtEl>
                                        <p:attrNameLst>
                                          <p:attrName>style.visibility</p:attrName>
                                        </p:attrNameLst>
                                      </p:cBhvr>
                                      <p:to>
                                        <p:strVal val="visible"/>
                                      </p:to>
                                    </p:set>
                                    <p:animEffect transition="in" filter="slide(fromRight)">
                                      <p:cBhvr>
                                        <p:cTn id="31" dur="2000"/>
                                        <p:tgtEl>
                                          <p:spTgt spid="68509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7" presetClass="entr" presetSubtype="0" fill="hold" nodeType="clickEffect">
                                  <p:stCondLst>
                                    <p:cond delay="0"/>
                                  </p:stCondLst>
                                  <p:childTnLst>
                                    <p:set>
                                      <p:cBhvr>
                                        <p:cTn id="35" dur="1" fill="hold">
                                          <p:stCondLst>
                                            <p:cond delay="0"/>
                                          </p:stCondLst>
                                        </p:cTn>
                                        <p:tgtEl>
                                          <p:spTgt spid="685096"/>
                                        </p:tgtEl>
                                        <p:attrNameLst>
                                          <p:attrName>style.visibility</p:attrName>
                                        </p:attrNameLst>
                                      </p:cBhvr>
                                      <p:to>
                                        <p:strVal val="visible"/>
                                      </p:to>
                                    </p:set>
                                    <p:animEffect transition="in" filter="fade">
                                      <p:cBhvr>
                                        <p:cTn id="36" dur="2000"/>
                                        <p:tgtEl>
                                          <p:spTgt spid="685096"/>
                                        </p:tgtEl>
                                      </p:cBhvr>
                                    </p:animEffect>
                                    <p:anim calcmode="lin" valueType="num">
                                      <p:cBhvr>
                                        <p:cTn id="37" dur="2000" fill="hold"/>
                                        <p:tgtEl>
                                          <p:spTgt spid="685096"/>
                                        </p:tgtEl>
                                        <p:attrNameLst>
                                          <p:attrName>ppt_x</p:attrName>
                                        </p:attrNameLst>
                                      </p:cBhvr>
                                      <p:tavLst>
                                        <p:tav tm="0">
                                          <p:val>
                                            <p:strVal val="#ppt_x"/>
                                          </p:val>
                                        </p:tav>
                                        <p:tav tm="100000">
                                          <p:val>
                                            <p:strVal val="#ppt_x"/>
                                          </p:val>
                                        </p:tav>
                                      </p:tavLst>
                                    </p:anim>
                                    <p:anim calcmode="lin" valueType="num">
                                      <p:cBhvr>
                                        <p:cTn id="38" dur="1800" decel="100000" fill="hold"/>
                                        <p:tgtEl>
                                          <p:spTgt spid="685096"/>
                                        </p:tgtEl>
                                        <p:attrNameLst>
                                          <p:attrName>ppt_y</p:attrName>
                                        </p:attrNameLst>
                                      </p:cBhvr>
                                      <p:tavLst>
                                        <p:tav tm="0">
                                          <p:val>
                                            <p:strVal val="#ppt_y+1"/>
                                          </p:val>
                                        </p:tav>
                                        <p:tav tm="100000">
                                          <p:val>
                                            <p:strVal val="#ppt_y-.03"/>
                                          </p:val>
                                        </p:tav>
                                      </p:tavLst>
                                    </p:anim>
                                    <p:anim calcmode="lin" valueType="num">
                                      <p:cBhvr>
                                        <p:cTn id="39" dur="200" accel="100000" fill="hold">
                                          <p:stCondLst>
                                            <p:cond delay="1800"/>
                                          </p:stCondLst>
                                        </p:cTn>
                                        <p:tgtEl>
                                          <p:spTgt spid="68509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5059" grpId="0"/>
      <p:bldP spid="68506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95400" y="906439"/>
            <a:ext cx="10873208" cy="4898826"/>
          </a:xfrm>
        </p:spPr>
        <p:txBody>
          <a:bodyPr>
            <a:normAutofit fontScale="70000" lnSpcReduction="20000"/>
          </a:bodyPr>
          <a:lstStyle/>
          <a:p>
            <a:pPr algn="just"/>
            <a:r>
              <a:rPr lang="es-MX" dirty="0">
                <a:latin typeface="Times New Roman" panose="02020603050405020304" pitchFamily="18" charset="0"/>
                <a:cs typeface="Times New Roman" panose="02020603050405020304" pitchFamily="18" charset="0"/>
              </a:rPr>
              <a:t>Se asume que cada molécula en un gas ideal, puro o en solución, esta en un vacío perfecto.</a:t>
            </a:r>
          </a:p>
          <a:p>
            <a:pPr marL="0" indent="0" algn="just">
              <a:buNone/>
            </a:pPr>
            <a:endParaRPr lang="es-MX" dirty="0">
              <a:latin typeface="Times New Roman" panose="02020603050405020304" pitchFamily="18" charset="0"/>
              <a:cs typeface="Times New Roman" panose="02020603050405020304" pitchFamily="18" charset="0"/>
            </a:endParaRPr>
          </a:p>
          <a:p>
            <a:pPr marL="0" indent="0" algn="just">
              <a:buNone/>
            </a:pPr>
            <a:endParaRPr lang="es-MX" dirty="0">
              <a:latin typeface="Times New Roman" panose="02020603050405020304" pitchFamily="18" charset="0"/>
              <a:cs typeface="Times New Roman" panose="02020603050405020304" pitchFamily="18" charset="0"/>
            </a:endParaRPr>
          </a:p>
          <a:p>
            <a:pPr algn="just"/>
            <a:r>
              <a:rPr lang="es-MX" i="1" u="sng" dirty="0">
                <a:latin typeface="Times New Roman" panose="02020603050405020304" pitchFamily="18" charset="0"/>
                <a:cs typeface="Times New Roman" panose="02020603050405020304" pitchFamily="18" charset="0"/>
              </a:rPr>
              <a:t>Los gases reales </a:t>
            </a:r>
            <a:r>
              <a:rPr lang="es-MX" dirty="0">
                <a:latin typeface="Times New Roman" panose="02020603050405020304" pitchFamily="18" charset="0"/>
                <a:cs typeface="Times New Roman" panose="02020603050405020304" pitchFamily="18" charset="0"/>
              </a:rPr>
              <a:t>interaccionan a escala molecular y sólo se puede esperar que </a:t>
            </a:r>
            <a:r>
              <a:rPr lang="es-MX" i="1" u="sng" dirty="0">
                <a:solidFill>
                  <a:srgbClr val="FF0000"/>
                </a:solidFill>
                <a:latin typeface="Times New Roman" panose="02020603050405020304" pitchFamily="18" charset="0"/>
                <a:cs typeface="Times New Roman" panose="02020603050405020304" pitchFamily="18" charset="0"/>
              </a:rPr>
              <a:t>se acerquen al comportamiento ideal</a:t>
            </a:r>
            <a:r>
              <a:rPr lang="es-MX" dirty="0">
                <a:latin typeface="Times New Roman" panose="02020603050405020304" pitchFamily="18" charset="0"/>
                <a:cs typeface="Times New Roman" panose="02020603050405020304" pitchFamily="18" charset="0"/>
              </a:rPr>
              <a:t> a densidades y presiones </a:t>
            </a:r>
            <a:r>
              <a:rPr lang="es-MX" i="1" u="sng" dirty="0">
                <a:solidFill>
                  <a:srgbClr val="FF0000"/>
                </a:solidFill>
                <a:latin typeface="Times New Roman" panose="02020603050405020304" pitchFamily="18" charset="0"/>
                <a:cs typeface="Times New Roman" panose="02020603050405020304" pitchFamily="18" charset="0"/>
              </a:rPr>
              <a:t>muy bajas</a:t>
            </a:r>
            <a:r>
              <a:rPr lang="es-MX" dirty="0">
                <a:latin typeface="Times New Roman" panose="02020603050405020304" pitchFamily="18" charset="0"/>
                <a:cs typeface="Times New Roman" panose="02020603050405020304" pitchFamily="18" charset="0"/>
              </a:rPr>
              <a:t>, o en el límite</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b="1" i="1" dirty="0">
                <a:latin typeface="Times New Roman" panose="02020603050405020304" pitchFamily="18" charset="0"/>
                <a:cs typeface="Times New Roman" panose="02020603050405020304" pitchFamily="18" charset="0"/>
              </a:rPr>
              <a:t>Una mol de un gas ideal ocupa 22.41 litros a 0 °C y 1 atm </a:t>
            </a:r>
            <a:r>
              <a:rPr lang="es-MX" dirty="0">
                <a:latin typeface="Times New Roman" panose="02020603050405020304" pitchFamily="18" charset="0"/>
                <a:cs typeface="Times New Roman" panose="02020603050405020304" pitchFamily="18" charset="0"/>
              </a:rPr>
              <a:t>(bar), de tal forma que una </a:t>
            </a:r>
          </a:p>
          <a:p>
            <a:pPr algn="just"/>
            <a:r>
              <a:rPr lang="es-MX" b="1" i="1" dirty="0">
                <a:latin typeface="Times New Roman" panose="02020603050405020304" pitchFamily="18" charset="0"/>
                <a:cs typeface="Times New Roman" panose="02020603050405020304" pitchFamily="18" charset="0"/>
              </a:rPr>
              <a:t>Una mol de gas ideal comprimido a un litro a 0 °C, tendrá una presión de 22.41 </a:t>
            </a:r>
            <a:r>
              <a:rPr lang="es-MX" b="1" i="1" dirty="0" err="1">
                <a:latin typeface="Times New Roman" panose="02020603050405020304" pitchFamily="18" charset="0"/>
                <a:cs typeface="Times New Roman" panose="02020603050405020304" pitchFamily="18" charset="0"/>
              </a:rPr>
              <a:t>bars</a:t>
            </a:r>
            <a:r>
              <a:rPr lang="es-MX" dirty="0">
                <a:latin typeface="Times New Roman" panose="02020603050405020304" pitchFamily="18" charset="0"/>
                <a:cs typeface="Times New Roman" panose="02020603050405020304" pitchFamily="18" charset="0"/>
              </a:rPr>
              <a:t>.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Dalton (1811) descubrió que mezclas de gases ejercerán una presión igual a la suma de las presiones que cada especie de gas ejercería si estuviera solo ocupando el mismo volumen. Esto se estableció usando gases a presiones relativamente bajas donde se comportan cercano a la realidad.</a:t>
            </a:r>
          </a:p>
        </p:txBody>
      </p:sp>
      <p:sp>
        <p:nvSpPr>
          <p:cNvPr id="4" name="3 CuadroTexto"/>
          <p:cNvSpPr txBox="1"/>
          <p:nvPr/>
        </p:nvSpPr>
        <p:spPr>
          <a:xfrm>
            <a:off x="3143672" y="102444"/>
            <a:ext cx="5233420" cy="523220"/>
          </a:xfrm>
          <a:prstGeom prst="rect">
            <a:avLst/>
          </a:prstGeom>
          <a:noFill/>
        </p:spPr>
        <p:txBody>
          <a:bodyPr wrap="none" rtlCol="0">
            <a:spAutoFit/>
          </a:bodyPr>
          <a:lstStyle/>
          <a:p>
            <a:r>
              <a:rPr lang="es-MX" sz="2800" dirty="0">
                <a:latin typeface="Times New Roman" panose="02020603050405020304" pitchFamily="18" charset="0"/>
                <a:cs typeface="Times New Roman" panose="02020603050405020304" pitchFamily="18" charset="0"/>
              </a:rPr>
              <a:t>El concepto teórico de un gas ideal</a:t>
            </a:r>
          </a:p>
        </p:txBody>
      </p:sp>
      <p:graphicFrame>
        <p:nvGraphicFramePr>
          <p:cNvPr id="5" name="4 Objeto"/>
          <p:cNvGraphicFramePr>
            <a:graphicFrameLocks noChangeAspect="1"/>
          </p:cNvGraphicFramePr>
          <p:nvPr>
            <p:extLst>
              <p:ext uri="{D42A27DB-BD31-4B8C-83A1-F6EECF244321}">
                <p14:modId xmlns:p14="http://schemas.microsoft.com/office/powerpoint/2010/main" val="2738542911"/>
              </p:ext>
            </p:extLst>
          </p:nvPr>
        </p:nvGraphicFramePr>
        <p:xfrm>
          <a:off x="5231904" y="2852936"/>
          <a:ext cx="1222375" cy="488950"/>
        </p:xfrm>
        <a:graphic>
          <a:graphicData uri="http://schemas.openxmlformats.org/presentationml/2006/ole">
            <mc:AlternateContent xmlns:mc="http://schemas.openxmlformats.org/markup-compatibility/2006">
              <mc:Choice xmlns:v="urn:schemas-microsoft-com:vml" Requires="v">
                <p:oleObj spid="_x0000_s112783" name="Equation" r:id="rId3" imgW="444114" imgH="177646" progId="Equation.DSMT4">
                  <p:embed/>
                </p:oleObj>
              </mc:Choice>
              <mc:Fallback>
                <p:oleObj name="Equation" r:id="rId3" imgW="444114" imgH="177646" progId="Equation.DSMT4">
                  <p:embed/>
                  <p:pic>
                    <p:nvPicPr>
                      <p:cNvPr id="5" name="4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1904" y="2852936"/>
                        <a:ext cx="12223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4 Objeto">
            <a:extLst>
              <a:ext uri="{FF2B5EF4-FFF2-40B4-BE49-F238E27FC236}">
                <a16:creationId xmlns:a16="http://schemas.microsoft.com/office/drawing/2014/main" id="{A444616E-8D4B-4DEA-9735-F842F95906A6}"/>
              </a:ext>
            </a:extLst>
          </p:cNvPr>
          <p:cNvGraphicFramePr>
            <a:graphicFrameLocks noChangeAspect="1"/>
          </p:cNvGraphicFramePr>
          <p:nvPr>
            <p:extLst>
              <p:ext uri="{D42A27DB-BD31-4B8C-83A1-F6EECF244321}">
                <p14:modId xmlns:p14="http://schemas.microsoft.com/office/powerpoint/2010/main" val="2699803048"/>
              </p:ext>
            </p:extLst>
          </p:nvPr>
        </p:nvGraphicFramePr>
        <p:xfrm>
          <a:off x="5231904" y="1327681"/>
          <a:ext cx="1222375" cy="488950"/>
        </p:xfrm>
        <a:graphic>
          <a:graphicData uri="http://schemas.openxmlformats.org/presentationml/2006/ole">
            <mc:AlternateContent xmlns:mc="http://schemas.openxmlformats.org/markup-compatibility/2006">
              <mc:Choice xmlns:v="urn:schemas-microsoft-com:vml" Requires="v">
                <p:oleObj spid="_x0000_s112784" name="Equation" r:id="rId3" imgW="444114" imgH="177646" progId="Equation.DSMT4">
                  <p:embed/>
                </p:oleObj>
              </mc:Choice>
              <mc:Fallback>
                <p:oleObj name="Equation" r:id="rId3" imgW="444114" imgH="177646" progId="Equation.DSMT4">
                  <p:embed/>
                  <p:pic>
                    <p:nvPicPr>
                      <p:cNvPr id="5" name="4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1904" y="1327681"/>
                        <a:ext cx="12223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95064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1" name="Rectangle 3"/>
          <p:cNvSpPr>
            <a:spLocks noChangeArrowheads="1"/>
          </p:cNvSpPr>
          <p:nvPr/>
        </p:nvSpPr>
        <p:spPr bwMode="auto">
          <a:xfrm>
            <a:off x="3353731" y="123623"/>
            <a:ext cx="5484539"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lvl1pPr>
              <a:defRPr sz="1500" b="1" i="1">
                <a:solidFill>
                  <a:schemeClr val="tx1"/>
                </a:solidFill>
                <a:latin typeface="Arial" panose="020B0604020202020204" pitchFamily="34" charset="0"/>
              </a:defRPr>
            </a:lvl1pPr>
            <a:lvl2pPr marL="742950" indent="-285750">
              <a:defRPr sz="1500" b="1" i="1">
                <a:solidFill>
                  <a:schemeClr val="tx1"/>
                </a:solidFill>
                <a:latin typeface="Arial" panose="020B0604020202020204" pitchFamily="34" charset="0"/>
              </a:defRPr>
            </a:lvl2pPr>
            <a:lvl3pPr marL="1143000" indent="-228600">
              <a:defRPr sz="1500" b="1" i="1">
                <a:solidFill>
                  <a:schemeClr val="tx1"/>
                </a:solidFill>
                <a:latin typeface="Arial" panose="020B0604020202020204" pitchFamily="34" charset="0"/>
              </a:defRPr>
            </a:lvl3pPr>
            <a:lvl4pPr marL="1600200" indent="-228600">
              <a:defRPr sz="1500" b="1" i="1">
                <a:solidFill>
                  <a:schemeClr val="tx1"/>
                </a:solidFill>
                <a:latin typeface="Arial" panose="020B0604020202020204" pitchFamily="34" charset="0"/>
              </a:defRPr>
            </a:lvl4pPr>
            <a:lvl5pPr marL="2057400" indent="-228600">
              <a:defRPr sz="1500" b="1" i="1">
                <a:solidFill>
                  <a:schemeClr val="tx1"/>
                </a:solidFill>
                <a:latin typeface="Arial" panose="020B0604020202020204" pitchFamily="34" charset="0"/>
              </a:defRPr>
            </a:lvl5pPr>
            <a:lvl6pPr marL="2514600" indent="-228600" eaLnBrk="0" fontAlgn="base" hangingPunct="0">
              <a:spcBef>
                <a:spcPct val="0"/>
              </a:spcBef>
              <a:spcAft>
                <a:spcPct val="0"/>
              </a:spcAft>
              <a:defRPr sz="1500" b="1" i="1">
                <a:solidFill>
                  <a:schemeClr val="tx1"/>
                </a:solidFill>
                <a:latin typeface="Arial" panose="020B0604020202020204" pitchFamily="34" charset="0"/>
              </a:defRPr>
            </a:lvl6pPr>
            <a:lvl7pPr marL="2971800" indent="-228600" eaLnBrk="0" fontAlgn="base" hangingPunct="0">
              <a:spcBef>
                <a:spcPct val="0"/>
              </a:spcBef>
              <a:spcAft>
                <a:spcPct val="0"/>
              </a:spcAft>
              <a:defRPr sz="1500" b="1" i="1">
                <a:solidFill>
                  <a:schemeClr val="tx1"/>
                </a:solidFill>
                <a:latin typeface="Arial" panose="020B0604020202020204" pitchFamily="34" charset="0"/>
              </a:defRPr>
            </a:lvl7pPr>
            <a:lvl8pPr marL="3429000" indent="-228600" eaLnBrk="0" fontAlgn="base" hangingPunct="0">
              <a:spcBef>
                <a:spcPct val="0"/>
              </a:spcBef>
              <a:spcAft>
                <a:spcPct val="0"/>
              </a:spcAft>
              <a:defRPr sz="1500" b="1" i="1">
                <a:solidFill>
                  <a:schemeClr val="tx1"/>
                </a:solidFill>
                <a:latin typeface="Arial" panose="020B0604020202020204" pitchFamily="34" charset="0"/>
              </a:defRPr>
            </a:lvl8pPr>
            <a:lvl9pPr marL="3886200" indent="-228600" eaLnBrk="0" fontAlgn="base" hangingPunct="0">
              <a:spcBef>
                <a:spcPct val="0"/>
              </a:spcBef>
              <a:spcAft>
                <a:spcPct val="0"/>
              </a:spcAft>
              <a:defRPr sz="1500" b="1" i="1">
                <a:solidFill>
                  <a:schemeClr val="tx1"/>
                </a:solidFill>
                <a:latin typeface="Arial" panose="020B0604020202020204" pitchFamily="34" charset="0"/>
              </a:defRPr>
            </a:lvl9pPr>
          </a:lstStyle>
          <a:p>
            <a:pPr algn="r" eaLnBrk="1" hangingPunct="1"/>
            <a:r>
              <a:rPr lang="es-ES" altLang="es-MX" sz="2000" dirty="0"/>
              <a:t>Ecuaciones de Estado: </a:t>
            </a:r>
            <a:r>
              <a:rPr lang="es-ES" altLang="es-MX" sz="2000" b="0" dirty="0"/>
              <a:t>Presión Parcial de un Gas Ideal</a:t>
            </a:r>
          </a:p>
        </p:txBody>
      </p:sp>
      <p:sp>
        <p:nvSpPr>
          <p:cNvPr id="754692" name="Rectangle 4"/>
          <p:cNvSpPr>
            <a:spLocks noGrp="1" noChangeArrowheads="1"/>
          </p:cNvSpPr>
          <p:nvPr>
            <p:ph type="body" idx="1"/>
          </p:nvPr>
        </p:nvSpPr>
        <p:spPr>
          <a:xfrm>
            <a:off x="1055440" y="703468"/>
            <a:ext cx="10153128" cy="1266900"/>
          </a:xfrm>
          <a:noFill/>
        </p:spPr>
        <p:txBody>
          <a:bodyPr/>
          <a:lstStyle/>
          <a:p>
            <a:r>
              <a:rPr lang="it-IT" altLang="es-MX" sz="2000" dirty="0">
                <a:latin typeface="Times New Roman" panose="02020603050405020304" pitchFamily="18" charset="0"/>
                <a:cs typeface="Times New Roman" panose="02020603050405020304" pitchFamily="18" charset="0"/>
              </a:rPr>
              <a:t>Hasta ahora sólo se ha considerado el caso de un gas puro.</a:t>
            </a:r>
          </a:p>
          <a:p>
            <a:r>
              <a:rPr lang="it-IT" altLang="es-MX" sz="2000" dirty="0">
                <a:latin typeface="Times New Roman" panose="02020603050405020304" pitchFamily="18" charset="0"/>
                <a:cs typeface="Times New Roman" panose="02020603050405020304" pitchFamily="18" charset="0"/>
              </a:rPr>
              <a:t>Pero en muchos casos nos encontramos con mezcla de gases (p.ej. Atmósfera).</a:t>
            </a:r>
          </a:p>
          <a:p>
            <a:r>
              <a:rPr lang="it-IT" altLang="es-MX" sz="2000" dirty="0">
                <a:latin typeface="Times New Roman" panose="02020603050405020304" pitchFamily="18" charset="0"/>
                <a:cs typeface="Times New Roman" panose="02020603050405020304" pitchFamily="18" charset="0"/>
              </a:rPr>
              <a:t>¿Cuál es la presión que ejerce una mezcla de gases ideales? </a:t>
            </a:r>
          </a:p>
        </p:txBody>
      </p:sp>
      <p:sp>
        <p:nvSpPr>
          <p:cNvPr id="754693" name="Rectangle 5"/>
          <p:cNvSpPr>
            <a:spLocks noChangeArrowheads="1"/>
          </p:cNvSpPr>
          <p:nvPr/>
        </p:nvSpPr>
        <p:spPr bwMode="auto">
          <a:xfrm>
            <a:off x="839416" y="2780928"/>
            <a:ext cx="10585176" cy="908173"/>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hlink"/>
              </a:buClr>
              <a:buSzPct val="65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hlink"/>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9pPr>
          </a:lstStyle>
          <a:p>
            <a:pPr marL="0" indent="0" algn="just">
              <a:lnSpc>
                <a:spcPct val="130000"/>
              </a:lnSpc>
              <a:buNone/>
              <a:defRPr/>
            </a:pPr>
            <a:r>
              <a:rPr lang="it-IT" sz="2000" b="1" dirty="0">
                <a:latin typeface="Times New Roman" panose="02020603050405020304" pitchFamily="18" charset="0"/>
                <a:cs typeface="Times New Roman" panose="02020603050405020304" pitchFamily="18" charset="0"/>
              </a:rPr>
              <a:t>DEFINICIÓN</a:t>
            </a:r>
            <a:r>
              <a:rPr lang="it-IT" sz="2000" dirty="0">
                <a:latin typeface="Times New Roman" panose="02020603050405020304" pitchFamily="18" charset="0"/>
                <a:cs typeface="Times New Roman" panose="02020603050405020304" pitchFamily="18" charset="0"/>
              </a:rPr>
              <a:t>: La presión parcial de un </a:t>
            </a:r>
            <a:r>
              <a:rPr lang="it-IT" sz="2000" u="sng" dirty="0">
                <a:latin typeface="Times New Roman" panose="02020603050405020304" pitchFamily="18" charset="0"/>
                <a:cs typeface="Times New Roman" panose="02020603050405020304" pitchFamily="18" charset="0"/>
              </a:rPr>
              <a:t>gas ideal</a:t>
            </a:r>
            <a:r>
              <a:rPr lang="it-IT" sz="2000" dirty="0">
                <a:latin typeface="Times New Roman" panose="02020603050405020304" pitchFamily="18" charset="0"/>
                <a:cs typeface="Times New Roman" panose="02020603050405020304" pitchFamily="18" charset="0"/>
              </a:rPr>
              <a:t> “</a:t>
            </a:r>
            <a:r>
              <a:rPr lang="it-IT" sz="2000" i="1" dirty="0">
                <a:latin typeface="Times New Roman" panose="02020603050405020304" pitchFamily="18" charset="0"/>
                <a:cs typeface="Times New Roman" panose="02020603050405020304" pitchFamily="18" charset="0"/>
              </a:rPr>
              <a:t>i</a:t>
            </a:r>
            <a:r>
              <a:rPr lang="it-IT" sz="2000" dirty="0">
                <a:latin typeface="Times New Roman" panose="02020603050405020304" pitchFamily="18" charset="0"/>
                <a:cs typeface="Times New Roman" panose="02020603050405020304" pitchFamily="18" charset="0"/>
              </a:rPr>
              <a:t>”  (</a:t>
            </a:r>
            <a:r>
              <a:rPr lang="it-IT" sz="2000" i="1" dirty="0">
                <a:latin typeface="Times New Roman" panose="02020603050405020304" pitchFamily="18" charset="0"/>
                <a:cs typeface="Times New Roman" panose="02020603050405020304" pitchFamily="18" charset="0"/>
              </a:rPr>
              <a:t>p</a:t>
            </a:r>
            <a:r>
              <a:rPr lang="it-IT" sz="2000" i="1" baseline="-25000" dirty="0">
                <a:latin typeface="Times New Roman" panose="02020603050405020304" pitchFamily="18" charset="0"/>
                <a:cs typeface="Times New Roman" panose="02020603050405020304" pitchFamily="18" charset="0"/>
              </a:rPr>
              <a:t>i</a:t>
            </a:r>
            <a:r>
              <a:rPr lang="it-IT" sz="2000" baseline="-25000" dirty="0">
                <a:latin typeface="Times New Roman" panose="02020603050405020304" pitchFamily="18" charset="0"/>
                <a:cs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 en una </a:t>
            </a:r>
            <a:r>
              <a:rPr lang="it-IT" sz="2000" b="1" u="sng" dirty="0">
                <a:latin typeface="Times New Roman" panose="02020603050405020304" pitchFamily="18" charset="0"/>
                <a:cs typeface="Times New Roman" panose="02020603050405020304" pitchFamily="18" charset="0"/>
              </a:rPr>
              <a:t>mezcla de gases</a:t>
            </a:r>
            <a:r>
              <a:rPr lang="it-IT" sz="2000" b="1" dirty="0">
                <a:latin typeface="Times New Roman" panose="02020603050405020304" pitchFamily="18" charset="0"/>
                <a:cs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con volumen </a:t>
            </a:r>
            <a:r>
              <a:rPr lang="it-IT" sz="2000" b="1" i="1" dirty="0">
                <a:latin typeface="Times New Roman" panose="02020603050405020304" pitchFamily="18" charset="0"/>
                <a:cs typeface="Times New Roman" panose="02020603050405020304" pitchFamily="18" charset="0"/>
              </a:rPr>
              <a:t>V</a:t>
            </a:r>
            <a:r>
              <a:rPr lang="it-IT" sz="2000" dirty="0">
                <a:latin typeface="Times New Roman" panose="02020603050405020304" pitchFamily="18" charset="0"/>
                <a:cs typeface="Times New Roman" panose="02020603050405020304" pitchFamily="18" charset="0"/>
              </a:rPr>
              <a:t>, es la presión que ejercería ese gas (</a:t>
            </a:r>
            <a:r>
              <a:rPr lang="it-IT" sz="2000" i="1" dirty="0">
                <a:latin typeface="Times New Roman" panose="02020603050405020304" pitchFamily="18" charset="0"/>
                <a:cs typeface="Times New Roman" panose="02020603050405020304" pitchFamily="18" charset="0"/>
              </a:rPr>
              <a:t>p</a:t>
            </a:r>
            <a:r>
              <a:rPr lang="it-IT" sz="2000" i="1" baseline="-25000" dirty="0">
                <a:latin typeface="Times New Roman" panose="02020603050405020304" pitchFamily="18" charset="0"/>
                <a:cs typeface="Times New Roman" panose="02020603050405020304" pitchFamily="18" charset="0"/>
              </a:rPr>
              <a:t>i</a:t>
            </a:r>
            <a:r>
              <a:rPr lang="it-IT" sz="2000" baseline="-25000" dirty="0">
                <a:latin typeface="Times New Roman" panose="02020603050405020304" pitchFamily="18" charset="0"/>
                <a:cs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 </a:t>
            </a:r>
            <a:r>
              <a:rPr lang="it-IT" sz="2000" i="1" u="sng" dirty="0" smtClean="0">
                <a:latin typeface="Times New Roman" panose="02020603050405020304" pitchFamily="18" charset="0"/>
                <a:cs typeface="Times New Roman" panose="02020603050405020304" pitchFamily="18" charset="0"/>
              </a:rPr>
              <a:t>sí</a:t>
            </a:r>
            <a:r>
              <a:rPr lang="it-IT" sz="2000" i="1" dirty="0" smtClean="0">
                <a:latin typeface="Times New Roman" panose="02020603050405020304" pitchFamily="18" charset="0"/>
                <a:cs typeface="Times New Roman" panose="02020603050405020304" pitchFamily="18" charset="0"/>
              </a:rPr>
              <a:t>  </a:t>
            </a:r>
            <a:r>
              <a:rPr lang="it-IT" sz="2000" dirty="0" smtClean="0">
                <a:latin typeface="Times New Roman" panose="02020603050405020304" pitchFamily="18" charset="0"/>
                <a:cs typeface="Times New Roman" panose="02020603050405020304" pitchFamily="18" charset="0"/>
              </a:rPr>
              <a:t>fuese </a:t>
            </a:r>
            <a:r>
              <a:rPr lang="it-IT" sz="2000" dirty="0">
                <a:latin typeface="Times New Roman" panose="02020603050405020304" pitchFamily="18" charset="0"/>
                <a:cs typeface="Times New Roman" panose="02020603050405020304" pitchFamily="18" charset="0"/>
              </a:rPr>
              <a:t>el unico gas </a:t>
            </a:r>
            <a:r>
              <a:rPr lang="it-IT" sz="2000" dirty="0" smtClean="0">
                <a:latin typeface="Times New Roman" panose="02020603050405020304" pitchFamily="18" charset="0"/>
                <a:cs typeface="Times New Roman" panose="02020603050405020304" pitchFamily="18" charset="0"/>
              </a:rPr>
              <a:t>en ese volumen a </a:t>
            </a:r>
            <a:r>
              <a:rPr lang="it-IT" sz="2000" dirty="0">
                <a:latin typeface="Times New Roman" panose="02020603050405020304" pitchFamily="18" charset="0"/>
                <a:cs typeface="Times New Roman" panose="02020603050405020304" pitchFamily="18" charset="0"/>
              </a:rPr>
              <a:t>la misma temperatura</a:t>
            </a:r>
            <a:r>
              <a:rPr lang="it-IT" sz="2000" dirty="0">
                <a:solidFill>
                  <a:srgbClr val="FFFF00"/>
                </a:solidFill>
                <a:latin typeface="Times New Roman" panose="02020603050405020304" pitchFamily="18" charset="0"/>
                <a:cs typeface="Times New Roman" panose="02020603050405020304" pitchFamily="18" charset="0"/>
              </a:rPr>
              <a:t>.</a:t>
            </a:r>
          </a:p>
        </p:txBody>
      </p:sp>
      <p:graphicFrame>
        <p:nvGraphicFramePr>
          <p:cNvPr id="2" name="Objeto 1"/>
          <p:cNvGraphicFramePr>
            <a:graphicFrameLocks noChangeAspect="1"/>
          </p:cNvGraphicFramePr>
          <p:nvPr>
            <p:extLst>
              <p:ext uri="{D42A27DB-BD31-4B8C-83A1-F6EECF244321}">
                <p14:modId xmlns:p14="http://schemas.microsoft.com/office/powerpoint/2010/main" val="1923470089"/>
              </p:ext>
            </p:extLst>
          </p:nvPr>
        </p:nvGraphicFramePr>
        <p:xfrm>
          <a:off x="3215680" y="4286572"/>
          <a:ext cx="6912768" cy="1904721"/>
        </p:xfrm>
        <a:graphic>
          <a:graphicData uri="http://schemas.openxmlformats.org/presentationml/2006/ole">
            <mc:AlternateContent xmlns:mc="http://schemas.openxmlformats.org/markup-compatibility/2006">
              <mc:Choice xmlns:v="urn:schemas-microsoft-com:vml" Requires="v">
                <p:oleObj spid="_x0000_s113771" name="Equation" r:id="rId3" imgW="3784320" imgH="1041120" progId="Equation.DSMT4">
                  <p:embed/>
                </p:oleObj>
              </mc:Choice>
              <mc:Fallback>
                <p:oleObj name="Equation" r:id="rId3" imgW="3784320" imgH="1041120" progId="Equation.DSMT4">
                  <p:embed/>
                  <p:pic>
                    <p:nvPicPr>
                      <p:cNvPr id="2" name="Objeto 1"/>
                      <p:cNvPicPr/>
                      <p:nvPr/>
                    </p:nvPicPr>
                    <p:blipFill>
                      <a:blip r:embed="rId4"/>
                      <a:stretch>
                        <a:fillRect/>
                      </a:stretch>
                    </p:blipFill>
                    <p:spPr>
                      <a:xfrm>
                        <a:off x="3215680" y="4286572"/>
                        <a:ext cx="6912768" cy="1904721"/>
                      </a:xfrm>
                      <a:prstGeom prst="rect">
                        <a:avLst/>
                      </a:prstGeom>
                    </p:spPr>
                  </p:pic>
                </p:oleObj>
              </mc:Fallback>
            </mc:AlternateContent>
          </a:graphicData>
        </a:graphic>
      </p:graphicFrame>
      <p:cxnSp>
        <p:nvCxnSpPr>
          <p:cNvPr id="4" name="Conector recto de flecha 3"/>
          <p:cNvCxnSpPr/>
          <p:nvPr/>
        </p:nvCxnSpPr>
        <p:spPr>
          <a:xfrm flipV="1">
            <a:off x="7752184" y="4650063"/>
            <a:ext cx="144016" cy="3600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flipV="1">
            <a:off x="7680176" y="4650063"/>
            <a:ext cx="2160240" cy="10831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CuadroTexto 4"/>
          <p:cNvSpPr txBox="1"/>
          <p:nvPr/>
        </p:nvSpPr>
        <p:spPr>
          <a:xfrm>
            <a:off x="1859102" y="2001750"/>
            <a:ext cx="9349466" cy="369332"/>
          </a:xfrm>
          <a:prstGeom prst="rect">
            <a:avLst/>
          </a:prstGeom>
          <a:noFill/>
        </p:spPr>
        <p:txBody>
          <a:bodyPr wrap="square" rtlCol="0">
            <a:spAutoFit/>
          </a:bodyPr>
          <a:lstStyle/>
          <a:p>
            <a:r>
              <a:rPr lang="es-MX" dirty="0">
                <a:latin typeface="Times New Roman" panose="02020603050405020304" pitchFamily="18" charset="0"/>
                <a:cs typeface="Times New Roman" panose="02020603050405020304" pitchFamily="18" charset="0"/>
              </a:rPr>
              <a:t>La atmosfera es un </a:t>
            </a:r>
            <a:r>
              <a:rPr lang="es-MX" b="1" i="1" dirty="0">
                <a:solidFill>
                  <a:srgbClr val="FF0000"/>
                </a:solidFill>
                <a:latin typeface="Times New Roman" panose="02020603050405020304" pitchFamily="18" charset="0"/>
                <a:cs typeface="Times New Roman" panose="02020603050405020304" pitchFamily="18" charset="0"/>
              </a:rPr>
              <a:t>Volumen de gas</a:t>
            </a:r>
            <a:r>
              <a:rPr lang="es-MX" dirty="0">
                <a:solidFill>
                  <a:srgbClr val="FF0000"/>
                </a:solidFill>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resultado de la </a:t>
            </a:r>
            <a:r>
              <a:rPr lang="es-MX" b="1" u="sng" dirty="0">
                <a:latin typeface="Times New Roman" panose="02020603050405020304" pitchFamily="18" charset="0"/>
                <a:cs typeface="Times New Roman" panose="02020603050405020304" pitchFamily="18" charset="0"/>
              </a:rPr>
              <a:t>mezcla de varios gases</a:t>
            </a:r>
            <a:r>
              <a:rPr lang="es-MX" dirty="0">
                <a:latin typeface="Times New Roman" panose="02020603050405020304" pitchFamily="18" charset="0"/>
                <a:cs typeface="Times New Roman" panose="02020603050405020304" pitchFamily="18" charset="0"/>
              </a:rPr>
              <a:t>: </a:t>
            </a:r>
            <a:r>
              <a:rPr lang="es-MX" b="1" dirty="0">
                <a:latin typeface="Times New Roman" panose="02020603050405020304" pitchFamily="18" charset="0"/>
                <a:cs typeface="Times New Roman" panose="02020603050405020304" pitchFamily="18" charset="0"/>
              </a:rPr>
              <a:t>N+O+Ar+CO</a:t>
            </a:r>
            <a:r>
              <a:rPr lang="es-MX" b="1" baseline="-25000" dirty="0">
                <a:latin typeface="Times New Roman" panose="02020603050405020304" pitchFamily="18" charset="0"/>
                <a:cs typeface="Times New Roman" panose="02020603050405020304" pitchFamily="18" charset="0"/>
              </a:rPr>
              <a:t>2</a:t>
            </a:r>
            <a:r>
              <a:rPr lang="es-MX" b="1" dirty="0">
                <a:latin typeface="Times New Roman" panose="02020603050405020304" pitchFamily="18" charset="0"/>
                <a:cs typeface="Times New Roman" panose="02020603050405020304" pitchFamily="18" charset="0"/>
              </a:rPr>
              <a:t>+etc</a:t>
            </a:r>
            <a:r>
              <a:rPr lang="es-MX" dirty="0">
                <a:latin typeface="Times New Roman" panose="02020603050405020304" pitchFamily="18" charset="0"/>
                <a:cs typeface="Times New Roman" panose="02020603050405020304" pitchFamily="18" charset="0"/>
              </a:rPr>
              <a:t>.</a:t>
            </a:r>
          </a:p>
        </p:txBody>
      </p:sp>
      <p:cxnSp>
        <p:nvCxnSpPr>
          <p:cNvPr id="7" name="Conector recto de flecha 6"/>
          <p:cNvCxnSpPr/>
          <p:nvPr/>
        </p:nvCxnSpPr>
        <p:spPr>
          <a:xfrm flipH="1">
            <a:off x="4187788" y="2276872"/>
            <a:ext cx="252028" cy="10801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a:off x="7680176" y="2333859"/>
            <a:ext cx="1080120" cy="5910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3" name="Objeto 2"/>
          <p:cNvGraphicFramePr>
            <a:graphicFrameLocks noChangeAspect="1"/>
          </p:cNvGraphicFramePr>
          <p:nvPr>
            <p:extLst>
              <p:ext uri="{D42A27DB-BD31-4B8C-83A1-F6EECF244321}">
                <p14:modId xmlns:p14="http://schemas.microsoft.com/office/powerpoint/2010/main" val="524497085"/>
              </p:ext>
            </p:extLst>
          </p:nvPr>
        </p:nvGraphicFramePr>
        <p:xfrm>
          <a:off x="2063553" y="5010104"/>
          <a:ext cx="1543951" cy="997135"/>
        </p:xfrm>
        <a:graphic>
          <a:graphicData uri="http://schemas.openxmlformats.org/presentationml/2006/ole">
            <mc:AlternateContent xmlns:mc="http://schemas.openxmlformats.org/markup-compatibility/2006">
              <mc:Choice xmlns:v="urn:schemas-microsoft-com:vml" Requires="v">
                <p:oleObj spid="_x0000_s113772" name="Equation" r:id="rId5" imgW="609480" imgH="393480" progId="Equation.DSMT4">
                  <p:embed/>
                </p:oleObj>
              </mc:Choice>
              <mc:Fallback>
                <p:oleObj name="Equation" r:id="rId5" imgW="609480" imgH="393480" progId="Equation.DSMT4">
                  <p:embed/>
                  <p:pic>
                    <p:nvPicPr>
                      <p:cNvPr id="0" name=""/>
                      <p:cNvPicPr/>
                      <p:nvPr/>
                    </p:nvPicPr>
                    <p:blipFill>
                      <a:blip r:embed="rId6"/>
                      <a:stretch>
                        <a:fillRect/>
                      </a:stretch>
                    </p:blipFill>
                    <p:spPr>
                      <a:xfrm>
                        <a:off x="2063553" y="5010104"/>
                        <a:ext cx="1543951" cy="997135"/>
                      </a:xfrm>
                      <a:prstGeom prst="rect">
                        <a:avLst/>
                      </a:prstGeom>
                    </p:spPr>
                  </p:pic>
                </p:oleObj>
              </mc:Fallback>
            </mc:AlternateContent>
          </a:graphicData>
        </a:graphic>
      </p:graphicFrame>
    </p:spTree>
    <p:extLst>
      <p:ext uri="{BB962C8B-B14F-4D97-AF65-F5344CB8AC3E}">
        <p14:creationId xmlns:p14="http://schemas.microsoft.com/office/powerpoint/2010/main" val="1706109323"/>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54691"/>
                                        </p:tgtEl>
                                        <p:attrNameLst>
                                          <p:attrName>style.visibility</p:attrName>
                                        </p:attrNameLst>
                                      </p:cBhvr>
                                      <p:to>
                                        <p:strVal val="visible"/>
                                      </p:to>
                                    </p:set>
                                    <p:animEffect transition="in" filter="slide(fromBottom)">
                                      <p:cBhvr>
                                        <p:cTn id="7" dur="2000"/>
                                        <p:tgtEl>
                                          <p:spTgt spid="7546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754692">
                                            <p:txEl>
                                              <p:pRg st="0" end="0"/>
                                            </p:txEl>
                                          </p:spTgt>
                                        </p:tgtEl>
                                        <p:attrNameLst>
                                          <p:attrName>style.visibility</p:attrName>
                                        </p:attrNameLst>
                                      </p:cBhvr>
                                      <p:to>
                                        <p:strVal val="visible"/>
                                      </p:to>
                                    </p:set>
                                    <p:animEffect transition="in" filter="strips(downRight)">
                                      <p:cBhvr>
                                        <p:cTn id="12" dur="1000"/>
                                        <p:tgtEl>
                                          <p:spTgt spid="75469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754692">
                                            <p:txEl>
                                              <p:pRg st="1" end="1"/>
                                            </p:txEl>
                                          </p:spTgt>
                                        </p:tgtEl>
                                        <p:attrNameLst>
                                          <p:attrName>style.visibility</p:attrName>
                                        </p:attrNameLst>
                                      </p:cBhvr>
                                      <p:to>
                                        <p:strVal val="visible"/>
                                      </p:to>
                                    </p:set>
                                    <p:animEffect transition="in" filter="strips(downRight)">
                                      <p:cBhvr>
                                        <p:cTn id="17" dur="1000"/>
                                        <p:tgtEl>
                                          <p:spTgt spid="75469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754692">
                                            <p:txEl>
                                              <p:pRg st="2" end="2"/>
                                            </p:txEl>
                                          </p:spTgt>
                                        </p:tgtEl>
                                        <p:attrNameLst>
                                          <p:attrName>style.visibility</p:attrName>
                                        </p:attrNameLst>
                                      </p:cBhvr>
                                      <p:to>
                                        <p:strVal val="visible"/>
                                      </p:to>
                                    </p:set>
                                    <p:animEffect transition="in" filter="strips(downRight)">
                                      <p:cBhvr>
                                        <p:cTn id="22" dur="1000"/>
                                        <p:tgtEl>
                                          <p:spTgt spid="754692">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754693">
                                            <p:bg/>
                                          </p:spTgt>
                                        </p:tgtEl>
                                        <p:attrNameLst>
                                          <p:attrName>style.visibility</p:attrName>
                                        </p:attrNameLst>
                                      </p:cBhvr>
                                      <p:to>
                                        <p:strVal val="visible"/>
                                      </p:to>
                                    </p:set>
                                    <p:animEffect transition="in" filter="strips(downRight)">
                                      <p:cBhvr>
                                        <p:cTn id="27" dur="1000"/>
                                        <p:tgtEl>
                                          <p:spTgt spid="754693">
                                            <p:bg/>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754693">
                                            <p:txEl>
                                              <p:pRg st="0" end="0"/>
                                            </p:txEl>
                                          </p:spTgt>
                                        </p:tgtEl>
                                        <p:attrNameLst>
                                          <p:attrName>style.visibility</p:attrName>
                                        </p:attrNameLst>
                                      </p:cBhvr>
                                      <p:to>
                                        <p:strVal val="visible"/>
                                      </p:to>
                                    </p:set>
                                    <p:animEffect transition="in" filter="strips(downRight)">
                                      <p:cBhvr>
                                        <p:cTn id="32" dur="1000"/>
                                        <p:tgtEl>
                                          <p:spTgt spid="75469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4691" grpId="0"/>
      <p:bldP spid="754692" grpId="0" build="p"/>
      <p:bldP spid="75469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91544" y="219419"/>
            <a:ext cx="8136904" cy="421653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Por lo tanto para mezclas de gases ideales,  cada especie de gas 1, 2, 3…, </a:t>
            </a:r>
            <a:r>
              <a:rPr lang="es-MX" dirty="0" err="1">
                <a:latin typeface="Times New Roman" panose="02020603050405020304" pitchFamily="18" charset="0"/>
                <a:cs typeface="Times New Roman" panose="02020603050405020304" pitchFamily="18" charset="0"/>
              </a:rPr>
              <a:t>etc</a:t>
            </a:r>
            <a:r>
              <a:rPr lang="es-MX" dirty="0">
                <a:latin typeface="Times New Roman" panose="02020603050405020304" pitchFamily="18" charset="0"/>
                <a:cs typeface="Times New Roman" panose="02020603050405020304" pitchFamily="18" charset="0"/>
              </a:rPr>
              <a:t> es:</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Y para una mezcla de gases                             de tal forma que:</a:t>
            </a:r>
          </a:p>
          <a:p>
            <a:pPr algn="just"/>
            <a:endParaRPr lang="es-MX" dirty="0">
              <a:latin typeface="Times New Roman" panose="02020603050405020304" pitchFamily="18" charset="0"/>
              <a:cs typeface="Times New Roman" panose="02020603050405020304" pitchFamily="18" charset="0"/>
            </a:endParaRPr>
          </a:p>
          <a:p>
            <a:pPr algn="just"/>
            <a:endParaRPr lang="es-MX" sz="2000" dirty="0">
              <a:latin typeface="Times New Roman" panose="02020603050405020304" pitchFamily="18" charset="0"/>
              <a:cs typeface="Times New Roman" panose="02020603050405020304" pitchFamily="18" charset="0"/>
            </a:endParaRPr>
          </a:p>
          <a:p>
            <a:pPr algn="just"/>
            <a:endParaRPr lang="es-MX" sz="2000" dirty="0">
              <a:latin typeface="Times New Roman" panose="02020603050405020304" pitchFamily="18" charset="0"/>
              <a:cs typeface="Times New Roman" panose="02020603050405020304" pitchFamily="18" charset="0"/>
            </a:endParaRPr>
          </a:p>
          <a:p>
            <a:pPr algn="just"/>
            <a:endParaRPr lang="es-MX" sz="2000" dirty="0">
              <a:latin typeface="Times New Roman" panose="02020603050405020304" pitchFamily="18" charset="0"/>
              <a:cs typeface="Times New Roman" panose="02020603050405020304" pitchFamily="18" charset="0"/>
            </a:endParaRP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De tal forma que las presiones parciales de cada gas serán</a:t>
            </a:r>
          </a:p>
          <a:p>
            <a:pPr algn="just"/>
            <a:endParaRPr lang="es-MX" sz="2000" dirty="0">
              <a:latin typeface="Times New Roman" panose="02020603050405020304" pitchFamily="18" charset="0"/>
              <a:cs typeface="Times New Roman" panose="02020603050405020304" pitchFamily="18" charset="0"/>
            </a:endParaRPr>
          </a:p>
          <a:p>
            <a:pPr algn="just"/>
            <a:endParaRPr lang="es-MX" sz="2000" dirty="0">
              <a:latin typeface="Times New Roman" panose="02020603050405020304" pitchFamily="18" charset="0"/>
              <a:cs typeface="Times New Roman" panose="02020603050405020304" pitchFamily="18" charset="0"/>
            </a:endParaRPr>
          </a:p>
          <a:p>
            <a:pPr algn="just"/>
            <a:endParaRPr lang="es-MX" sz="2000" dirty="0">
              <a:latin typeface="Times New Roman" panose="02020603050405020304" pitchFamily="18" charset="0"/>
              <a:cs typeface="Times New Roman" panose="02020603050405020304" pitchFamily="18" charset="0"/>
            </a:endParaRPr>
          </a:p>
        </p:txBody>
      </p:sp>
      <p:graphicFrame>
        <p:nvGraphicFramePr>
          <p:cNvPr id="5" name="Object 4"/>
          <p:cNvGraphicFramePr>
            <a:graphicFrameLocks noChangeAspect="1"/>
          </p:cNvGraphicFramePr>
          <p:nvPr/>
        </p:nvGraphicFramePr>
        <p:xfrm>
          <a:off x="4727848" y="620305"/>
          <a:ext cx="1080120" cy="648072"/>
        </p:xfrm>
        <a:graphic>
          <a:graphicData uri="http://schemas.openxmlformats.org/presentationml/2006/ole">
            <mc:AlternateContent xmlns:mc="http://schemas.openxmlformats.org/markup-compatibility/2006">
              <mc:Choice xmlns:v="urn:schemas-microsoft-com:vml" Requires="v">
                <p:oleObj spid="_x0000_s116204" name="Equation" r:id="rId3" imgW="761760" imgH="457200" progId="">
                  <p:embed/>
                </p:oleObj>
              </mc:Choice>
              <mc:Fallback>
                <p:oleObj name="Equation" r:id="rId3" imgW="761760" imgH="457200" progId="">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7848" y="620305"/>
                        <a:ext cx="1080120"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nvGraphicFramePr>
        <p:xfrm>
          <a:off x="4747850" y="1368858"/>
          <a:ext cx="1312146" cy="432048"/>
        </p:xfrm>
        <a:graphic>
          <a:graphicData uri="http://schemas.openxmlformats.org/presentationml/2006/ole">
            <mc:AlternateContent xmlns:mc="http://schemas.openxmlformats.org/markup-compatibility/2006">
              <mc:Choice xmlns:v="urn:schemas-microsoft-com:vml" Requires="v">
                <p:oleObj spid="_x0000_s116205" name="Equation" r:id="rId5" imgW="1041120" imgH="342720" progId="">
                  <p:embed/>
                </p:oleObj>
              </mc:Choice>
              <mc:Fallback>
                <p:oleObj name="Equation" r:id="rId5" imgW="1041120" imgH="342720" progId="">
                  <p:embed/>
                  <p:pic>
                    <p:nvPicPr>
                      <p:cNvPr id="6"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7850" y="1368858"/>
                        <a:ext cx="1312146"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4691844" y="1941766"/>
          <a:ext cx="1152128" cy="1165683"/>
        </p:xfrm>
        <a:graphic>
          <a:graphicData uri="http://schemas.openxmlformats.org/presentationml/2006/ole">
            <mc:AlternateContent xmlns:mc="http://schemas.openxmlformats.org/markup-compatibility/2006">
              <mc:Choice xmlns:v="urn:schemas-microsoft-com:vml" Requires="v">
                <p:oleObj spid="_x0000_s116206" name="Equation" r:id="rId7" imgW="1079280" imgH="1091880" progId="Equation.DSMT4">
                  <p:embed/>
                </p:oleObj>
              </mc:Choice>
              <mc:Fallback>
                <p:oleObj name="Equation" r:id="rId7" imgW="1079280" imgH="1091880" progId="Equation.DSMT4">
                  <p:embed/>
                  <p:pic>
                    <p:nvPicPr>
                      <p:cNvPr id="7"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1844" y="1941766"/>
                        <a:ext cx="1152128" cy="11656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847197900"/>
              </p:ext>
            </p:extLst>
          </p:nvPr>
        </p:nvGraphicFramePr>
        <p:xfrm>
          <a:off x="4486276" y="3540125"/>
          <a:ext cx="1133475" cy="863600"/>
        </p:xfrm>
        <a:graphic>
          <a:graphicData uri="http://schemas.openxmlformats.org/presentationml/2006/ole">
            <mc:AlternateContent xmlns:mc="http://schemas.openxmlformats.org/markup-compatibility/2006">
              <mc:Choice xmlns:v="urn:schemas-microsoft-com:vml" Requires="v">
                <p:oleObj spid="_x0000_s116207" name="Equation" r:id="rId9" imgW="850680" imgH="647640" progId="Equation.DSMT4">
                  <p:embed/>
                </p:oleObj>
              </mc:Choice>
              <mc:Fallback>
                <p:oleObj name="Equation" r:id="rId9" imgW="850680" imgH="647640" progId="Equation.DSMT4">
                  <p:embed/>
                  <p:pic>
                    <p:nvPicPr>
                      <p:cNvPr id="8" name="Object 7"/>
                      <p:cNvPicPr>
                        <a:picLocks noChangeAspect="1" noChangeArrowheads="1"/>
                      </p:cNvPicPr>
                      <p:nvPr/>
                    </p:nvPicPr>
                    <p:blipFill>
                      <a:blip r:embed="rId10"/>
                      <a:srcRect/>
                      <a:stretch>
                        <a:fillRect/>
                      </a:stretch>
                    </p:blipFill>
                    <p:spPr bwMode="auto">
                      <a:xfrm>
                        <a:off x="4486276" y="3540125"/>
                        <a:ext cx="1133475" cy="86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nvSpPr>
        <p:spPr>
          <a:xfrm>
            <a:off x="767408" y="4536438"/>
            <a:ext cx="11017224" cy="1200329"/>
          </a:xfrm>
          <a:prstGeom prst="rect">
            <a:avLst/>
          </a:prstGeom>
        </p:spPr>
        <p:txBody>
          <a:bodyPr wrap="square">
            <a:spAutoFit/>
          </a:bodyPr>
          <a:lstStyle/>
          <a:p>
            <a:pPr algn="just"/>
            <a:r>
              <a:rPr lang="es-ES" dirty="0">
                <a:latin typeface="Times New Roman" panose="02020603050405020304" pitchFamily="18" charset="0"/>
                <a:cs typeface="Times New Roman" panose="02020603050405020304" pitchFamily="18" charset="0"/>
              </a:rPr>
              <a:t>El agua gaseosa (</a:t>
            </a:r>
            <a:r>
              <a:rPr lang="es-ES" b="1" i="1" u="sng" dirty="0">
                <a:latin typeface="Times New Roman" panose="02020603050405020304" pitchFamily="18" charset="0"/>
                <a:cs typeface="Times New Roman" panose="02020603050405020304" pitchFamily="18" charset="0"/>
              </a:rPr>
              <a:t>vapor de agua</a:t>
            </a:r>
            <a:r>
              <a:rPr lang="es-ES" dirty="0">
                <a:latin typeface="Times New Roman" panose="02020603050405020304" pitchFamily="18" charset="0"/>
                <a:cs typeface="Times New Roman" panose="02020603050405020304" pitchFamily="18" charset="0"/>
              </a:rPr>
              <a:t>) </a:t>
            </a:r>
            <a:r>
              <a:rPr lang="es-ES" i="1" u="sng" dirty="0">
                <a:latin typeface="Times New Roman" panose="02020603050405020304" pitchFamily="18" charset="0"/>
                <a:cs typeface="Times New Roman" panose="02020603050405020304" pitchFamily="18" charset="0"/>
              </a:rPr>
              <a:t>a bajas presiones y temperaturas se aproxima al comportamiento de un gas ideal</a:t>
            </a:r>
            <a:r>
              <a:rPr lang="es-ES" dirty="0">
                <a:latin typeface="Times New Roman" panose="02020603050405020304" pitchFamily="18" charset="0"/>
                <a:cs typeface="Times New Roman" panose="02020603050405020304" pitchFamily="18" charset="0"/>
              </a:rPr>
              <a:t>. </a:t>
            </a:r>
            <a:r>
              <a:rPr lang="es-ES" b="1" i="1" u="sng" dirty="0">
                <a:solidFill>
                  <a:srgbClr val="FF0000"/>
                </a:solidFill>
                <a:latin typeface="Times New Roman" panose="02020603050405020304" pitchFamily="18" charset="0"/>
                <a:cs typeface="Times New Roman" panose="02020603050405020304" pitchFamily="18" charset="0"/>
              </a:rPr>
              <a:t>También para soluciones ideales</a:t>
            </a:r>
            <a:r>
              <a:rPr lang="es-ES" dirty="0">
                <a:latin typeface="Times New Roman" panose="02020603050405020304" pitchFamily="18" charset="0"/>
                <a:cs typeface="Times New Roman" panose="02020603050405020304" pitchFamily="18" charset="0"/>
              </a:rPr>
              <a:t>, el  % en volumen </a:t>
            </a:r>
            <a:r>
              <a:rPr lang="es-ES" b="1" u="sng" dirty="0">
                <a:latin typeface="Times New Roman" panose="02020603050405020304" pitchFamily="18" charset="0"/>
                <a:cs typeface="Times New Roman" panose="02020603050405020304" pitchFamily="18" charset="0"/>
              </a:rPr>
              <a:t>(</a:t>
            </a:r>
            <a:r>
              <a:rPr lang="es-ES" b="1" u="sng" dirty="0">
                <a:solidFill>
                  <a:srgbClr val="FF0000"/>
                </a:solidFill>
                <a:latin typeface="Times New Roman" panose="02020603050405020304" pitchFamily="18" charset="0"/>
                <a:cs typeface="Times New Roman" panose="02020603050405020304" pitchFamily="18" charset="0"/>
              </a:rPr>
              <a:t>%V</a:t>
            </a:r>
            <a:r>
              <a:rPr lang="es-ES" dirty="0">
                <a:latin typeface="Times New Roman" panose="02020603050405020304" pitchFamily="18" charset="0"/>
                <a:cs typeface="Times New Roman" panose="02020603050405020304" pitchFamily="18" charset="0"/>
              </a:rPr>
              <a:t>) de cada gas es proporcional al número de moles de cada gas, por lo cual también es igual a su fracción molar X, es decir </a:t>
            </a:r>
            <a:r>
              <a:rPr lang="es-ES" b="1" u="sng" dirty="0">
                <a:solidFill>
                  <a:srgbClr val="FF0000"/>
                </a:solidFill>
                <a:latin typeface="Times New Roman" panose="02020603050405020304" pitchFamily="18" charset="0"/>
                <a:cs typeface="Times New Roman" panose="02020603050405020304" pitchFamily="18" charset="0"/>
              </a:rPr>
              <a:t>%V=X</a:t>
            </a:r>
            <a:r>
              <a:rPr lang="es-ES" dirty="0">
                <a:latin typeface="Times New Roman" panose="02020603050405020304" pitchFamily="18" charset="0"/>
                <a:cs typeface="Times New Roman" panose="02020603050405020304" pitchFamily="18" charset="0"/>
              </a:rPr>
              <a:t>. Por lo </a:t>
            </a:r>
            <a:r>
              <a:rPr lang="es-ES" dirty="0" smtClean="0">
                <a:latin typeface="Times New Roman" panose="02020603050405020304" pitchFamily="18" charset="0"/>
                <a:cs typeface="Times New Roman" panose="02020603050405020304" pitchFamily="18" charset="0"/>
              </a:rPr>
              <a:t>tanto, </a:t>
            </a:r>
            <a:r>
              <a:rPr lang="es-ES" b="1" dirty="0">
                <a:latin typeface="Times New Roman" panose="02020603050405020304" pitchFamily="18" charset="0"/>
                <a:cs typeface="Times New Roman" panose="02020603050405020304" pitchFamily="18" charset="0"/>
              </a:rPr>
              <a:t>en una </a:t>
            </a:r>
            <a:r>
              <a:rPr lang="es-ES" b="1" dirty="0" smtClean="0">
                <a:latin typeface="Times New Roman" panose="02020603050405020304" pitchFamily="18" charset="0"/>
                <a:cs typeface="Times New Roman" panose="02020603050405020304" pitchFamily="18" charset="0"/>
              </a:rPr>
              <a:t>mezcla </a:t>
            </a:r>
            <a:r>
              <a:rPr lang="es-ES" b="1" i="1" u="sng" dirty="0" smtClean="0">
                <a:latin typeface="Times New Roman" panose="02020603050405020304" pitchFamily="18" charset="0"/>
                <a:cs typeface="Times New Roman" panose="02020603050405020304" pitchFamily="18" charset="0"/>
              </a:rPr>
              <a:t>gases ideales</a:t>
            </a:r>
            <a:r>
              <a:rPr lang="es-ES" b="1" dirty="0" smtClean="0">
                <a:latin typeface="Times New Roman" panose="02020603050405020304" pitchFamily="18" charset="0"/>
                <a:cs typeface="Times New Roman" panose="02020603050405020304" pitchFamily="18" charset="0"/>
              </a:rPr>
              <a:t>, </a:t>
            </a:r>
            <a:r>
              <a:rPr lang="es-ES" b="1" dirty="0">
                <a:latin typeface="Times New Roman" panose="02020603050405020304" pitchFamily="18" charset="0"/>
                <a:cs typeface="Times New Roman" panose="02020603050405020304" pitchFamily="18" charset="0"/>
              </a:rPr>
              <a:t>la fracción molar de cada gas es igual al % en </a:t>
            </a:r>
            <a:r>
              <a:rPr lang="es-ES" b="1" dirty="0" smtClean="0">
                <a:latin typeface="Times New Roman" panose="02020603050405020304" pitchFamily="18" charset="0"/>
                <a:cs typeface="Times New Roman" panose="02020603050405020304" pitchFamily="18" charset="0"/>
              </a:rPr>
              <a:t>volumen (%V)  </a:t>
            </a:r>
            <a:r>
              <a:rPr lang="es-ES" b="1" dirty="0">
                <a:latin typeface="Times New Roman" panose="02020603050405020304" pitchFamily="18" charset="0"/>
                <a:cs typeface="Times New Roman" panose="02020603050405020304" pitchFamily="18" charset="0"/>
              </a:rPr>
              <a:t>dividido por 100</a:t>
            </a:r>
            <a:r>
              <a:rPr lang="es-ES" dirty="0">
                <a:latin typeface="Times New Roman" panose="02020603050405020304" pitchFamily="18" charset="0"/>
                <a:cs typeface="Times New Roman" panose="02020603050405020304" pitchFamily="18" charset="0"/>
              </a:rPr>
              <a:t>, es </a:t>
            </a:r>
            <a:r>
              <a:rPr lang="es-ES" dirty="0" smtClean="0">
                <a:latin typeface="Times New Roman" panose="02020603050405020304" pitchFamily="18" charset="0"/>
                <a:cs typeface="Times New Roman" panose="02020603050405020304" pitchFamily="18" charset="0"/>
              </a:rPr>
              <a:t>decir</a:t>
            </a:r>
            <a:endParaRPr lang="es-MX" dirty="0">
              <a:latin typeface="Times New Roman" panose="02020603050405020304" pitchFamily="18" charset="0"/>
              <a:cs typeface="Times New Roman" panose="02020603050405020304" pitchFamily="18"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901598411"/>
              </p:ext>
            </p:extLst>
          </p:nvPr>
        </p:nvGraphicFramePr>
        <p:xfrm>
          <a:off x="5843972" y="5843710"/>
          <a:ext cx="974229" cy="629190"/>
        </p:xfrm>
        <a:graphic>
          <a:graphicData uri="http://schemas.openxmlformats.org/presentationml/2006/ole">
            <mc:AlternateContent xmlns:mc="http://schemas.openxmlformats.org/markup-compatibility/2006">
              <mc:Choice xmlns:v="urn:schemas-microsoft-com:vml" Requires="v">
                <p:oleObj spid="_x0000_s116208" name="Equation" r:id="rId11" imgW="609480" imgH="393480" progId="">
                  <p:embed/>
                </p:oleObj>
              </mc:Choice>
              <mc:Fallback>
                <p:oleObj name="Equation" r:id="rId11" imgW="609480" imgH="393480" progId="">
                  <p:embed/>
                  <p:pic>
                    <p:nvPicPr>
                      <p:cNvPr id="1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43972" y="5843710"/>
                        <a:ext cx="974229" cy="629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8 Objeto"/>
          <p:cNvGraphicFramePr>
            <a:graphicFrameLocks noChangeAspect="1"/>
          </p:cNvGraphicFramePr>
          <p:nvPr/>
        </p:nvGraphicFramePr>
        <p:xfrm>
          <a:off x="2207569" y="692696"/>
          <a:ext cx="1666471" cy="432048"/>
        </p:xfrm>
        <a:graphic>
          <a:graphicData uri="http://schemas.openxmlformats.org/presentationml/2006/ole">
            <mc:AlternateContent xmlns:mc="http://schemas.openxmlformats.org/markup-compatibility/2006">
              <mc:Choice xmlns:v="urn:schemas-microsoft-com:vml" Requires="v">
                <p:oleObj spid="_x0000_s116209" name="Equation" r:id="rId13" imgW="685800" imgH="177480" progId="Equation.DSMT4">
                  <p:embed/>
                </p:oleObj>
              </mc:Choice>
              <mc:Fallback>
                <p:oleObj name="Equation" r:id="rId13" imgW="685800" imgH="177480" progId="Equation.DSMT4">
                  <p:embed/>
                  <p:pic>
                    <p:nvPicPr>
                      <p:cNvPr id="11" name="8 Objeto"/>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07569" y="692696"/>
                        <a:ext cx="1666471"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to 1"/>
          <p:cNvGraphicFramePr>
            <a:graphicFrameLocks noChangeAspect="1"/>
          </p:cNvGraphicFramePr>
          <p:nvPr>
            <p:extLst>
              <p:ext uri="{D42A27DB-BD31-4B8C-83A1-F6EECF244321}">
                <p14:modId xmlns:p14="http://schemas.microsoft.com/office/powerpoint/2010/main" val="1783914004"/>
              </p:ext>
            </p:extLst>
          </p:nvPr>
        </p:nvGraphicFramePr>
        <p:xfrm>
          <a:off x="2254251" y="1844675"/>
          <a:ext cx="1781175" cy="890588"/>
        </p:xfrm>
        <a:graphic>
          <a:graphicData uri="http://schemas.openxmlformats.org/presentationml/2006/ole">
            <mc:AlternateContent xmlns:mc="http://schemas.openxmlformats.org/markup-compatibility/2006">
              <mc:Choice xmlns:v="urn:schemas-microsoft-com:vml" Requires="v">
                <p:oleObj spid="_x0000_s116210" name="Equation" r:id="rId15" imgW="863280" imgH="431640" progId="Equation.DSMT4">
                  <p:embed/>
                </p:oleObj>
              </mc:Choice>
              <mc:Fallback>
                <p:oleObj name="Equation" r:id="rId15" imgW="863280" imgH="431640" progId="Equation.DSMT4">
                  <p:embed/>
                  <p:pic>
                    <p:nvPicPr>
                      <p:cNvPr id="2" name="Objeto 1"/>
                      <p:cNvPicPr/>
                      <p:nvPr/>
                    </p:nvPicPr>
                    <p:blipFill>
                      <a:blip r:embed="rId16"/>
                      <a:stretch>
                        <a:fillRect/>
                      </a:stretch>
                    </p:blipFill>
                    <p:spPr>
                      <a:xfrm>
                        <a:off x="2254251" y="1844675"/>
                        <a:ext cx="1781175" cy="890588"/>
                      </a:xfrm>
                      <a:prstGeom prst="rect">
                        <a:avLst/>
                      </a:prstGeom>
                    </p:spPr>
                  </p:pic>
                </p:oleObj>
              </mc:Fallback>
            </mc:AlternateContent>
          </a:graphicData>
        </a:graphic>
      </p:graphicFrame>
    </p:spTree>
    <p:extLst>
      <p:ext uri="{BB962C8B-B14F-4D97-AF65-F5344CB8AC3E}">
        <p14:creationId xmlns:p14="http://schemas.microsoft.com/office/powerpoint/2010/main" val="317940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9" name="Rectangle 3"/>
          <p:cNvSpPr>
            <a:spLocks noChangeArrowheads="1"/>
          </p:cNvSpPr>
          <p:nvPr/>
        </p:nvSpPr>
        <p:spPr bwMode="auto">
          <a:xfrm>
            <a:off x="3215681" y="188640"/>
            <a:ext cx="4906715"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lvl1pPr>
              <a:defRPr sz="1500" b="1" i="1">
                <a:solidFill>
                  <a:schemeClr val="tx1"/>
                </a:solidFill>
                <a:latin typeface="Arial" panose="020B0604020202020204" pitchFamily="34" charset="0"/>
              </a:defRPr>
            </a:lvl1pPr>
            <a:lvl2pPr marL="742950" indent="-285750">
              <a:defRPr sz="1500" b="1" i="1">
                <a:solidFill>
                  <a:schemeClr val="tx1"/>
                </a:solidFill>
                <a:latin typeface="Arial" panose="020B0604020202020204" pitchFamily="34" charset="0"/>
              </a:defRPr>
            </a:lvl2pPr>
            <a:lvl3pPr marL="1143000" indent="-228600">
              <a:defRPr sz="1500" b="1" i="1">
                <a:solidFill>
                  <a:schemeClr val="tx1"/>
                </a:solidFill>
                <a:latin typeface="Arial" panose="020B0604020202020204" pitchFamily="34" charset="0"/>
              </a:defRPr>
            </a:lvl3pPr>
            <a:lvl4pPr marL="1600200" indent="-228600">
              <a:defRPr sz="1500" b="1" i="1">
                <a:solidFill>
                  <a:schemeClr val="tx1"/>
                </a:solidFill>
                <a:latin typeface="Arial" panose="020B0604020202020204" pitchFamily="34" charset="0"/>
              </a:defRPr>
            </a:lvl4pPr>
            <a:lvl5pPr marL="2057400" indent="-228600">
              <a:defRPr sz="1500" b="1" i="1">
                <a:solidFill>
                  <a:schemeClr val="tx1"/>
                </a:solidFill>
                <a:latin typeface="Arial" panose="020B0604020202020204" pitchFamily="34" charset="0"/>
              </a:defRPr>
            </a:lvl5pPr>
            <a:lvl6pPr marL="2514600" indent="-228600" eaLnBrk="0" fontAlgn="base" hangingPunct="0">
              <a:spcBef>
                <a:spcPct val="0"/>
              </a:spcBef>
              <a:spcAft>
                <a:spcPct val="0"/>
              </a:spcAft>
              <a:defRPr sz="1500" b="1" i="1">
                <a:solidFill>
                  <a:schemeClr val="tx1"/>
                </a:solidFill>
                <a:latin typeface="Arial" panose="020B0604020202020204" pitchFamily="34" charset="0"/>
              </a:defRPr>
            </a:lvl6pPr>
            <a:lvl7pPr marL="2971800" indent="-228600" eaLnBrk="0" fontAlgn="base" hangingPunct="0">
              <a:spcBef>
                <a:spcPct val="0"/>
              </a:spcBef>
              <a:spcAft>
                <a:spcPct val="0"/>
              </a:spcAft>
              <a:defRPr sz="1500" b="1" i="1">
                <a:solidFill>
                  <a:schemeClr val="tx1"/>
                </a:solidFill>
                <a:latin typeface="Arial" panose="020B0604020202020204" pitchFamily="34" charset="0"/>
              </a:defRPr>
            </a:lvl7pPr>
            <a:lvl8pPr marL="3429000" indent="-228600" eaLnBrk="0" fontAlgn="base" hangingPunct="0">
              <a:spcBef>
                <a:spcPct val="0"/>
              </a:spcBef>
              <a:spcAft>
                <a:spcPct val="0"/>
              </a:spcAft>
              <a:defRPr sz="1500" b="1" i="1">
                <a:solidFill>
                  <a:schemeClr val="tx1"/>
                </a:solidFill>
                <a:latin typeface="Arial" panose="020B0604020202020204" pitchFamily="34" charset="0"/>
              </a:defRPr>
            </a:lvl8pPr>
            <a:lvl9pPr marL="3886200" indent="-228600" eaLnBrk="0" fontAlgn="base" hangingPunct="0">
              <a:spcBef>
                <a:spcPct val="0"/>
              </a:spcBef>
              <a:spcAft>
                <a:spcPct val="0"/>
              </a:spcAft>
              <a:defRPr sz="1500" b="1" i="1">
                <a:solidFill>
                  <a:schemeClr val="tx1"/>
                </a:solidFill>
                <a:latin typeface="Arial" panose="020B0604020202020204" pitchFamily="34" charset="0"/>
              </a:defRPr>
            </a:lvl9pPr>
          </a:lstStyle>
          <a:p>
            <a:pPr algn="r" eaLnBrk="1" hangingPunct="1"/>
            <a:r>
              <a:rPr lang="es-ES" altLang="es-MX" sz="1600" dirty="0">
                <a:latin typeface="Times New Roman" panose="02020603050405020304" pitchFamily="18" charset="0"/>
                <a:cs typeface="Times New Roman" panose="02020603050405020304" pitchFamily="18" charset="0"/>
              </a:rPr>
              <a:t>Ecuaciones de Estado: Presión Parcial de un Gas Ideal</a:t>
            </a:r>
          </a:p>
        </p:txBody>
      </p:sp>
      <p:sp>
        <p:nvSpPr>
          <p:cNvPr id="756740" name="Rectangle 4"/>
          <p:cNvSpPr>
            <a:spLocks noChangeArrowheads="1"/>
          </p:cNvSpPr>
          <p:nvPr/>
        </p:nvSpPr>
        <p:spPr bwMode="auto">
          <a:xfrm>
            <a:off x="665555" y="754271"/>
            <a:ext cx="11113403" cy="495049"/>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hlink"/>
              </a:buClr>
              <a:buSzPct val="65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hlink"/>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9pPr>
          </a:lstStyle>
          <a:p>
            <a:pPr marL="0" indent="0">
              <a:lnSpc>
                <a:spcPct val="130000"/>
              </a:lnSpc>
              <a:spcBef>
                <a:spcPct val="0"/>
              </a:spcBef>
              <a:buNone/>
              <a:defRPr/>
            </a:pPr>
            <a:r>
              <a:rPr lang="it-IT" sz="1900" dirty="0"/>
              <a:t>DEFINICIÓN: La presión parcial de </a:t>
            </a:r>
            <a:r>
              <a:rPr lang="it-IT" sz="1900" u="sng" dirty="0"/>
              <a:t>cualquier gas</a:t>
            </a:r>
            <a:r>
              <a:rPr lang="it-IT" sz="1900" dirty="0"/>
              <a:t> (ideal o real)</a:t>
            </a:r>
            <a:r>
              <a:rPr lang="it-IT" sz="1900" i="1" dirty="0"/>
              <a:t> i </a:t>
            </a:r>
            <a:r>
              <a:rPr lang="it-IT" sz="1900" dirty="0"/>
              <a:t>(</a:t>
            </a:r>
            <a:r>
              <a:rPr lang="it-IT" sz="1900" i="1" dirty="0"/>
              <a:t>p</a:t>
            </a:r>
            <a:r>
              <a:rPr lang="it-IT" sz="1900" i="1" baseline="-25000" dirty="0"/>
              <a:t>i</a:t>
            </a:r>
            <a:r>
              <a:rPr lang="it-IT" sz="1900" dirty="0"/>
              <a:t>) en cualquier mezcla de gases es:</a:t>
            </a:r>
          </a:p>
        </p:txBody>
      </p:sp>
      <p:sp>
        <p:nvSpPr>
          <p:cNvPr id="756743" name="Text Box 7"/>
          <p:cNvSpPr txBox="1">
            <a:spLocks noChangeArrowheads="1"/>
          </p:cNvSpPr>
          <p:nvPr/>
        </p:nvSpPr>
        <p:spPr bwMode="auto">
          <a:xfrm>
            <a:off x="2135560" y="6241957"/>
            <a:ext cx="7453313" cy="457200"/>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50800">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500" b="1" i="1">
                <a:solidFill>
                  <a:schemeClr val="tx1"/>
                </a:solidFill>
                <a:latin typeface="Arial" panose="020B0604020202020204" pitchFamily="34" charset="0"/>
              </a:defRPr>
            </a:lvl1pPr>
            <a:lvl2pPr marL="742950" indent="-285750">
              <a:defRPr sz="1500" b="1" i="1">
                <a:solidFill>
                  <a:schemeClr val="tx1"/>
                </a:solidFill>
                <a:latin typeface="Arial" panose="020B0604020202020204" pitchFamily="34" charset="0"/>
              </a:defRPr>
            </a:lvl2pPr>
            <a:lvl3pPr marL="1143000" indent="-228600">
              <a:defRPr sz="1500" b="1" i="1">
                <a:solidFill>
                  <a:schemeClr val="tx1"/>
                </a:solidFill>
                <a:latin typeface="Arial" panose="020B0604020202020204" pitchFamily="34" charset="0"/>
              </a:defRPr>
            </a:lvl3pPr>
            <a:lvl4pPr marL="1600200" indent="-228600">
              <a:defRPr sz="1500" b="1" i="1">
                <a:solidFill>
                  <a:schemeClr val="tx1"/>
                </a:solidFill>
                <a:latin typeface="Arial" panose="020B0604020202020204" pitchFamily="34" charset="0"/>
              </a:defRPr>
            </a:lvl4pPr>
            <a:lvl5pPr marL="2057400" indent="-228600">
              <a:defRPr sz="1500" b="1" i="1">
                <a:solidFill>
                  <a:schemeClr val="tx1"/>
                </a:solidFill>
                <a:latin typeface="Arial" panose="020B0604020202020204" pitchFamily="34" charset="0"/>
              </a:defRPr>
            </a:lvl5pPr>
            <a:lvl6pPr marL="2514600" indent="-228600" eaLnBrk="0" fontAlgn="base" hangingPunct="0">
              <a:spcBef>
                <a:spcPct val="0"/>
              </a:spcBef>
              <a:spcAft>
                <a:spcPct val="0"/>
              </a:spcAft>
              <a:defRPr sz="1500" b="1" i="1">
                <a:solidFill>
                  <a:schemeClr val="tx1"/>
                </a:solidFill>
                <a:latin typeface="Arial" panose="020B0604020202020204" pitchFamily="34" charset="0"/>
              </a:defRPr>
            </a:lvl6pPr>
            <a:lvl7pPr marL="2971800" indent="-228600" eaLnBrk="0" fontAlgn="base" hangingPunct="0">
              <a:spcBef>
                <a:spcPct val="0"/>
              </a:spcBef>
              <a:spcAft>
                <a:spcPct val="0"/>
              </a:spcAft>
              <a:defRPr sz="1500" b="1" i="1">
                <a:solidFill>
                  <a:schemeClr val="tx1"/>
                </a:solidFill>
                <a:latin typeface="Arial" panose="020B0604020202020204" pitchFamily="34" charset="0"/>
              </a:defRPr>
            </a:lvl7pPr>
            <a:lvl8pPr marL="3429000" indent="-228600" eaLnBrk="0" fontAlgn="base" hangingPunct="0">
              <a:spcBef>
                <a:spcPct val="0"/>
              </a:spcBef>
              <a:spcAft>
                <a:spcPct val="0"/>
              </a:spcAft>
              <a:defRPr sz="1500" b="1" i="1">
                <a:solidFill>
                  <a:schemeClr val="tx1"/>
                </a:solidFill>
                <a:latin typeface="Arial" panose="020B0604020202020204" pitchFamily="34" charset="0"/>
              </a:defRPr>
            </a:lvl8pPr>
            <a:lvl9pPr marL="3886200" indent="-228600" eaLnBrk="0" fontAlgn="base" hangingPunct="0">
              <a:spcBef>
                <a:spcPct val="0"/>
              </a:spcBef>
              <a:spcAft>
                <a:spcPct val="0"/>
              </a:spcAft>
              <a:defRPr sz="1500" b="1" i="1">
                <a:solidFill>
                  <a:schemeClr val="tx1"/>
                </a:solidFill>
                <a:latin typeface="Arial" panose="020B0604020202020204" pitchFamily="34" charset="0"/>
              </a:defRPr>
            </a:lvl9pPr>
          </a:lstStyle>
          <a:p>
            <a:pPr eaLnBrk="1" hangingPunct="1"/>
            <a:r>
              <a:rPr lang="es-ES" altLang="es-MX" sz="2400" dirty="0"/>
              <a:t>Relación válida para gases reales y gases ideales</a:t>
            </a:r>
          </a:p>
        </p:txBody>
      </p:sp>
      <p:graphicFrame>
        <p:nvGraphicFramePr>
          <p:cNvPr id="4" name="Objeto 3"/>
          <p:cNvGraphicFramePr>
            <a:graphicFrameLocks noChangeAspect="1"/>
          </p:cNvGraphicFramePr>
          <p:nvPr>
            <p:extLst>
              <p:ext uri="{D42A27DB-BD31-4B8C-83A1-F6EECF244321}">
                <p14:modId xmlns:p14="http://schemas.microsoft.com/office/powerpoint/2010/main" val="152887579"/>
              </p:ext>
            </p:extLst>
          </p:nvPr>
        </p:nvGraphicFramePr>
        <p:xfrm>
          <a:off x="959261" y="1484784"/>
          <a:ext cx="8808627" cy="4711229"/>
        </p:xfrm>
        <a:graphic>
          <a:graphicData uri="http://schemas.openxmlformats.org/presentationml/2006/ole">
            <mc:AlternateContent xmlns:mc="http://schemas.openxmlformats.org/markup-compatibility/2006">
              <mc:Choice xmlns:v="urn:schemas-microsoft-com:vml" Requires="v">
                <p:oleObj spid="_x0000_s114764" name="Equation" r:id="rId4" imgW="4749480" imgH="2539800" progId="Equation.DSMT4">
                  <p:embed/>
                </p:oleObj>
              </mc:Choice>
              <mc:Fallback>
                <p:oleObj name="Equation" r:id="rId4" imgW="4749480" imgH="2539800" progId="Equation.DSMT4">
                  <p:embed/>
                  <p:pic>
                    <p:nvPicPr>
                      <p:cNvPr id="4" name="Objeto 3"/>
                      <p:cNvPicPr/>
                      <p:nvPr/>
                    </p:nvPicPr>
                    <p:blipFill>
                      <a:blip r:embed="rId5"/>
                      <a:stretch>
                        <a:fillRect/>
                      </a:stretch>
                    </p:blipFill>
                    <p:spPr>
                      <a:xfrm>
                        <a:off x="959261" y="1484784"/>
                        <a:ext cx="8808627" cy="4711229"/>
                      </a:xfrm>
                      <a:prstGeom prst="rect">
                        <a:avLst/>
                      </a:prstGeom>
                    </p:spPr>
                  </p:pic>
                </p:oleObj>
              </mc:Fallback>
            </mc:AlternateContent>
          </a:graphicData>
        </a:graphic>
      </p:graphicFrame>
      <p:sp>
        <p:nvSpPr>
          <p:cNvPr id="3" name="CuadroTexto 2"/>
          <p:cNvSpPr txBox="1"/>
          <p:nvPr/>
        </p:nvSpPr>
        <p:spPr>
          <a:xfrm>
            <a:off x="407368" y="2970985"/>
            <a:ext cx="11017224" cy="923330"/>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La presión total</a:t>
            </a:r>
            <a:r>
              <a:rPr lang="es-MX" i="1" dirty="0">
                <a:solidFill>
                  <a:srgbClr val="FF0000"/>
                </a:solidFill>
                <a:latin typeface="Times New Roman" panose="02020603050405020304" pitchFamily="18" charset="0"/>
                <a:cs typeface="Times New Roman" panose="02020603050405020304" pitchFamily="18" charset="0"/>
              </a:rPr>
              <a:t>  P</a:t>
            </a:r>
            <a:r>
              <a:rPr lang="es-MX" i="1" baseline="-25000" dirty="0">
                <a:solidFill>
                  <a:srgbClr val="FF0000"/>
                </a:solidFill>
                <a:latin typeface="Times New Roman" panose="02020603050405020304" pitchFamily="18" charset="0"/>
                <a:cs typeface="Times New Roman" panose="02020603050405020304" pitchFamily="18" charset="0"/>
              </a:rPr>
              <a:t>T</a:t>
            </a:r>
            <a:r>
              <a:rPr lang="es-MX" dirty="0">
                <a:latin typeface="Times New Roman" panose="02020603050405020304" pitchFamily="18" charset="0"/>
                <a:cs typeface="Times New Roman" panose="02020603050405020304" pitchFamily="18" charset="0"/>
              </a:rPr>
              <a:t> en la mezcla, es igual a la suma de las presiones parciales </a:t>
            </a:r>
            <a:r>
              <a:rPr lang="es-MX" i="1" dirty="0">
                <a:solidFill>
                  <a:srgbClr val="FF0000"/>
                </a:solidFill>
                <a:latin typeface="Times New Roman" panose="02020603050405020304" pitchFamily="18" charset="0"/>
                <a:cs typeface="Times New Roman" panose="02020603050405020304" pitchFamily="18" charset="0"/>
              </a:rPr>
              <a:t>P</a:t>
            </a:r>
            <a:r>
              <a:rPr lang="es-MX" i="1" baseline="-25000" dirty="0">
                <a:solidFill>
                  <a:srgbClr val="FF0000"/>
                </a:solidFill>
                <a:latin typeface="Times New Roman" panose="02020603050405020304" pitchFamily="18" charset="0"/>
                <a:cs typeface="Times New Roman" panose="02020603050405020304" pitchFamily="18" charset="0"/>
              </a:rPr>
              <a:t>A</a:t>
            </a:r>
            <a:r>
              <a:rPr lang="es-MX" i="1" dirty="0">
                <a:solidFill>
                  <a:srgbClr val="FF0000"/>
                </a:solidFill>
                <a:latin typeface="Times New Roman" panose="02020603050405020304" pitchFamily="18" charset="0"/>
                <a:cs typeface="Times New Roman" panose="02020603050405020304" pitchFamily="18" charset="0"/>
              </a:rPr>
              <a:t>+P</a:t>
            </a:r>
            <a:r>
              <a:rPr lang="es-MX" i="1" baseline="-25000" dirty="0">
                <a:solidFill>
                  <a:srgbClr val="FF0000"/>
                </a:solidFill>
                <a:latin typeface="Times New Roman" panose="02020603050405020304" pitchFamily="18" charset="0"/>
                <a:cs typeface="Times New Roman" panose="02020603050405020304" pitchFamily="18" charset="0"/>
              </a:rPr>
              <a:t>B</a:t>
            </a:r>
            <a:r>
              <a:rPr lang="es-MX" i="1" dirty="0">
                <a:solidFill>
                  <a:srgbClr val="FF0000"/>
                </a:solidFill>
                <a:latin typeface="Times New Roman" panose="02020603050405020304" pitchFamily="18" charset="0"/>
                <a:cs typeface="Times New Roman" panose="02020603050405020304" pitchFamily="18" charset="0"/>
              </a:rPr>
              <a:t>+…+P</a:t>
            </a:r>
            <a:r>
              <a:rPr lang="es-MX" i="1" baseline="-25000" dirty="0">
                <a:solidFill>
                  <a:srgbClr val="FF0000"/>
                </a:solidFill>
                <a:latin typeface="Times New Roman" panose="02020603050405020304" pitchFamily="18" charset="0"/>
                <a:cs typeface="Times New Roman" panose="02020603050405020304" pitchFamily="18" charset="0"/>
              </a:rPr>
              <a:t>i</a:t>
            </a:r>
            <a:r>
              <a:rPr lang="es-MX" dirty="0">
                <a:latin typeface="Times New Roman" panose="02020603050405020304" pitchFamily="18" charset="0"/>
                <a:cs typeface="Times New Roman" panose="02020603050405020304" pitchFamily="18" charset="0"/>
              </a:rPr>
              <a:t>. A su ves, las presiones parciales de cada gas (</a:t>
            </a:r>
            <a:r>
              <a:rPr lang="es-MX" i="1" dirty="0">
                <a:solidFill>
                  <a:srgbClr val="FF0000"/>
                </a:solidFill>
                <a:latin typeface="Times New Roman" panose="02020603050405020304" pitchFamily="18" charset="0"/>
                <a:cs typeface="Times New Roman" panose="02020603050405020304" pitchFamily="18" charset="0"/>
              </a:rPr>
              <a:t>P</a:t>
            </a:r>
            <a:r>
              <a:rPr lang="es-MX" i="1" baseline="-25000" dirty="0">
                <a:solidFill>
                  <a:srgbClr val="FF0000"/>
                </a:solidFill>
                <a:latin typeface="Times New Roman" panose="02020603050405020304" pitchFamily="18" charset="0"/>
                <a:cs typeface="Times New Roman" panose="02020603050405020304" pitchFamily="18" charset="0"/>
              </a:rPr>
              <a:t>i</a:t>
            </a:r>
            <a:r>
              <a:rPr lang="es-MX" dirty="0">
                <a:latin typeface="Times New Roman" panose="02020603050405020304" pitchFamily="18" charset="0"/>
                <a:cs typeface="Times New Roman" panose="02020603050405020304" pitchFamily="18" charset="0"/>
              </a:rPr>
              <a:t>) es igual al numero (</a:t>
            </a:r>
            <a:r>
              <a:rPr lang="es-MX" i="1" dirty="0">
                <a:latin typeface="Times New Roman" panose="02020603050405020304" pitchFamily="18" charset="0"/>
                <a:cs typeface="Times New Roman" panose="02020603050405020304" pitchFamily="18" charset="0"/>
              </a:rPr>
              <a:t>n</a:t>
            </a:r>
            <a:r>
              <a:rPr lang="es-MX" i="1" baseline="-25000" dirty="0">
                <a:latin typeface="Times New Roman" panose="02020603050405020304" pitchFamily="18" charset="0"/>
                <a:cs typeface="Times New Roman" panose="02020603050405020304" pitchFamily="18" charset="0"/>
              </a:rPr>
              <a:t>i</a:t>
            </a:r>
            <a:r>
              <a:rPr lang="es-MX" dirty="0">
                <a:latin typeface="Times New Roman" panose="02020603050405020304" pitchFamily="18" charset="0"/>
                <a:cs typeface="Times New Roman" panose="02020603050405020304" pitchFamily="18" charset="0"/>
              </a:rPr>
              <a:t>) de moles de  c/gas dividido por el numero total de moles (</a:t>
            </a:r>
            <a:r>
              <a:rPr lang="es-MX" b="1" i="1" dirty="0">
                <a:latin typeface="Times New Roman" panose="02020603050405020304" pitchFamily="18" charset="0"/>
                <a:cs typeface="Times New Roman" panose="02020603050405020304" pitchFamily="18" charset="0"/>
              </a:rPr>
              <a:t>n</a:t>
            </a:r>
            <a:r>
              <a:rPr lang="es-MX" dirty="0">
                <a:latin typeface="Times New Roman" panose="02020603050405020304" pitchFamily="18" charset="0"/>
                <a:cs typeface="Times New Roman" panose="02020603050405020304" pitchFamily="18" charset="0"/>
              </a:rPr>
              <a:t>) de la mezcla de gases, multiplicado por la presión total </a:t>
            </a:r>
            <a:r>
              <a:rPr lang="es-MX" b="1" i="1" dirty="0">
                <a:solidFill>
                  <a:srgbClr val="FF0000"/>
                </a:solidFill>
                <a:latin typeface="Times New Roman" panose="02020603050405020304" pitchFamily="18" charset="0"/>
                <a:cs typeface="Times New Roman" panose="02020603050405020304" pitchFamily="18" charset="0"/>
              </a:rPr>
              <a:t>P</a:t>
            </a:r>
            <a:r>
              <a:rPr lang="es-MX" b="1" i="1" baseline="-25000" dirty="0">
                <a:solidFill>
                  <a:srgbClr val="FF0000"/>
                </a:solidFill>
                <a:latin typeface="Times New Roman" panose="02020603050405020304" pitchFamily="18" charset="0"/>
                <a:cs typeface="Times New Roman" panose="02020603050405020304" pitchFamily="18" charset="0"/>
              </a:rPr>
              <a:t>T</a:t>
            </a:r>
            <a:r>
              <a:rPr lang="es-MX" dirty="0">
                <a:latin typeface="Times New Roman" panose="02020603050405020304" pitchFamily="18" charset="0"/>
                <a:cs typeface="Times New Roman" panose="02020603050405020304" pitchFamily="18" charset="0"/>
              </a:rPr>
              <a:t>.</a:t>
            </a:r>
          </a:p>
        </p:txBody>
      </p:sp>
      <p:cxnSp>
        <p:nvCxnSpPr>
          <p:cNvPr id="6" name="Conector recto de flecha 5"/>
          <p:cNvCxnSpPr>
            <a:cxnSpLocks/>
          </p:cNvCxnSpPr>
          <p:nvPr/>
        </p:nvCxnSpPr>
        <p:spPr>
          <a:xfrm>
            <a:off x="2997695" y="4505672"/>
            <a:ext cx="73969" cy="59600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a:cxnSpLocks/>
          </p:cNvCxnSpPr>
          <p:nvPr/>
        </p:nvCxnSpPr>
        <p:spPr>
          <a:xfrm>
            <a:off x="3575720" y="4509120"/>
            <a:ext cx="624154" cy="129614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a:cxnSpLocks/>
          </p:cNvCxnSpPr>
          <p:nvPr/>
        </p:nvCxnSpPr>
        <p:spPr>
          <a:xfrm>
            <a:off x="5519936" y="4509120"/>
            <a:ext cx="3960440" cy="15121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E21D01BD-A10C-4086-A97C-05B2DA69ADE6}"/>
              </a:ext>
            </a:extLst>
          </p:cNvPr>
          <p:cNvCxnSpPr/>
          <p:nvPr/>
        </p:nvCxnSpPr>
        <p:spPr>
          <a:xfrm>
            <a:off x="1847528" y="1864125"/>
            <a:ext cx="0" cy="1967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9AF480FC-7508-47B8-BBCC-5A95A5D47351}"/>
              </a:ext>
            </a:extLst>
          </p:cNvPr>
          <p:cNvCxnSpPr/>
          <p:nvPr/>
        </p:nvCxnSpPr>
        <p:spPr>
          <a:xfrm>
            <a:off x="2399422" y="1806083"/>
            <a:ext cx="936356" cy="3600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933A5575-460B-474B-9702-A567776B79DA}"/>
              </a:ext>
            </a:extLst>
          </p:cNvPr>
          <p:cNvCxnSpPr/>
          <p:nvPr/>
        </p:nvCxnSpPr>
        <p:spPr>
          <a:xfrm>
            <a:off x="3239599" y="1760139"/>
            <a:ext cx="1296144" cy="432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a:extLst>
              <a:ext uri="{FF2B5EF4-FFF2-40B4-BE49-F238E27FC236}">
                <a16:creationId xmlns:a16="http://schemas.microsoft.com/office/drawing/2014/main" id="{2EAFA1B7-F847-463B-8A96-7A8475C9AC43}"/>
              </a:ext>
            </a:extLst>
          </p:cNvPr>
          <p:cNvCxnSpPr/>
          <p:nvPr/>
        </p:nvCxnSpPr>
        <p:spPr>
          <a:xfrm flipH="1">
            <a:off x="1991544" y="2419874"/>
            <a:ext cx="3156267" cy="17740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Rectángulo 1">
            <a:extLst>
              <a:ext uri="{FF2B5EF4-FFF2-40B4-BE49-F238E27FC236}">
                <a16:creationId xmlns:a16="http://schemas.microsoft.com/office/drawing/2014/main" id="{05EB8501-7FF9-4F98-A71C-D315F0FA0BB4}"/>
              </a:ext>
            </a:extLst>
          </p:cNvPr>
          <p:cNvSpPr/>
          <p:nvPr/>
        </p:nvSpPr>
        <p:spPr>
          <a:xfrm>
            <a:off x="6528048" y="1772817"/>
            <a:ext cx="4896544" cy="738664"/>
          </a:xfrm>
          <a:prstGeom prst="rect">
            <a:avLst/>
          </a:prstGeom>
        </p:spPr>
        <p:txBody>
          <a:bodyPr wrap="square">
            <a:spAutoFit/>
          </a:bodyPr>
          <a:lstStyle/>
          <a:p>
            <a:pPr algn="just"/>
            <a:r>
              <a:rPr lang="es-MX" sz="1400" dirty="0">
                <a:latin typeface="Times New Roman" panose="02020603050405020304" pitchFamily="18" charset="0"/>
                <a:cs typeface="Times New Roman" panose="02020603050405020304" pitchFamily="18" charset="0"/>
              </a:rPr>
              <a:t>El  % en volumen (</a:t>
            </a:r>
            <a:r>
              <a:rPr lang="es-MX" sz="1400" b="1" i="1" dirty="0">
                <a:latin typeface="Times New Roman" panose="02020603050405020304" pitchFamily="18" charset="0"/>
                <a:cs typeface="Times New Roman" panose="02020603050405020304" pitchFamily="18" charset="0"/>
              </a:rPr>
              <a:t>%V</a:t>
            </a:r>
            <a:r>
              <a:rPr lang="es-MX" sz="1400" dirty="0">
                <a:latin typeface="Times New Roman" panose="02020603050405020304" pitchFamily="18" charset="0"/>
                <a:cs typeface="Times New Roman" panose="02020603050405020304" pitchFamily="18" charset="0"/>
              </a:rPr>
              <a:t>) de cada gas es proporcional al número de moles de cada gas, por lo cual también es igual a su fracción molar X, es decir </a:t>
            </a:r>
            <a:r>
              <a:rPr lang="es-MX" sz="1400" b="1" dirty="0">
                <a:latin typeface="Times New Roman" panose="02020603050405020304" pitchFamily="18" charset="0"/>
                <a:cs typeface="Times New Roman" panose="02020603050405020304" pitchFamily="18" charset="0"/>
              </a:rPr>
              <a:t>%V=X</a:t>
            </a:r>
          </a:p>
        </p:txBody>
      </p:sp>
      <p:cxnSp>
        <p:nvCxnSpPr>
          <p:cNvPr id="16" name="Conector recto de flecha 15">
            <a:extLst>
              <a:ext uri="{FF2B5EF4-FFF2-40B4-BE49-F238E27FC236}">
                <a16:creationId xmlns:a16="http://schemas.microsoft.com/office/drawing/2014/main" id="{124EB1CD-E947-4720-A98A-BACC4A3ECC7F}"/>
              </a:ext>
            </a:extLst>
          </p:cNvPr>
          <p:cNvCxnSpPr/>
          <p:nvPr/>
        </p:nvCxnSpPr>
        <p:spPr>
          <a:xfrm flipH="1">
            <a:off x="3335778" y="4437112"/>
            <a:ext cx="4632430" cy="6645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8456483"/>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56739"/>
                                        </p:tgtEl>
                                        <p:attrNameLst>
                                          <p:attrName>style.visibility</p:attrName>
                                        </p:attrNameLst>
                                      </p:cBhvr>
                                      <p:to>
                                        <p:strVal val="visible"/>
                                      </p:to>
                                    </p:set>
                                    <p:animEffect transition="in" filter="slide(fromBottom)">
                                      <p:cBhvr>
                                        <p:cTn id="7" dur="2000"/>
                                        <p:tgtEl>
                                          <p:spTgt spid="7567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756740">
                                            <p:bg/>
                                          </p:spTgt>
                                        </p:tgtEl>
                                        <p:attrNameLst>
                                          <p:attrName>style.visibility</p:attrName>
                                        </p:attrNameLst>
                                      </p:cBhvr>
                                      <p:to>
                                        <p:strVal val="visible"/>
                                      </p:to>
                                    </p:set>
                                    <p:animEffect transition="in" filter="strips(downRight)">
                                      <p:cBhvr>
                                        <p:cTn id="12" dur="1000"/>
                                        <p:tgtEl>
                                          <p:spTgt spid="756740">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756740">
                                            <p:txEl>
                                              <p:pRg st="0" end="0"/>
                                            </p:txEl>
                                          </p:spTgt>
                                        </p:tgtEl>
                                        <p:attrNameLst>
                                          <p:attrName>style.visibility</p:attrName>
                                        </p:attrNameLst>
                                      </p:cBhvr>
                                      <p:to>
                                        <p:strVal val="visible"/>
                                      </p:to>
                                    </p:set>
                                    <p:animEffect transition="in" filter="strips(downRight)">
                                      <p:cBhvr>
                                        <p:cTn id="17" dur="1000"/>
                                        <p:tgtEl>
                                          <p:spTgt spid="75674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756743"/>
                                        </p:tgtEl>
                                        <p:attrNameLst>
                                          <p:attrName>style.visibility</p:attrName>
                                        </p:attrNameLst>
                                      </p:cBhvr>
                                      <p:to>
                                        <p:strVal val="visible"/>
                                      </p:to>
                                    </p:set>
                                    <p:animEffect transition="in" filter="wedge">
                                      <p:cBhvr>
                                        <p:cTn id="22" dur="1000"/>
                                        <p:tgtEl>
                                          <p:spTgt spid="7567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6739" grpId="0"/>
      <p:bldP spid="756740" grpId="0" build="p" animBg="1"/>
      <p:bldP spid="75674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86" name="Rectangle 2"/>
          <p:cNvSpPr>
            <a:spLocks noGrp="1" noChangeArrowheads="1"/>
          </p:cNvSpPr>
          <p:nvPr>
            <p:ph type="title"/>
          </p:nvPr>
        </p:nvSpPr>
        <p:spPr>
          <a:xfrm>
            <a:off x="2287681" y="88277"/>
            <a:ext cx="7158037" cy="746125"/>
          </a:xfrm>
          <a:noFill/>
        </p:spPr>
        <p:txBody>
          <a:bodyPr vert="horz" lIns="0" tIns="91440" rIns="0" bIns="91440" rtlCol="0" anchor="ctr">
            <a:normAutofit/>
          </a:bodyPr>
          <a:lstStyle/>
          <a:p>
            <a:pPr eaLnBrk="1" hangingPunct="1"/>
            <a:r>
              <a:rPr lang="es-ES" altLang="es-MX" sz="2400" b="1" dirty="0"/>
              <a:t>Presión Parcial de los Gases Ideales:  Problema</a:t>
            </a:r>
          </a:p>
        </p:txBody>
      </p:sp>
      <p:graphicFrame>
        <p:nvGraphicFramePr>
          <p:cNvPr id="758789" name="Object 5"/>
          <p:cNvGraphicFramePr>
            <a:graphicFrameLocks noChangeAspect="1"/>
          </p:cNvGraphicFramePr>
          <p:nvPr/>
        </p:nvGraphicFramePr>
        <p:xfrm>
          <a:off x="4044780" y="4077072"/>
          <a:ext cx="3643838" cy="792088"/>
        </p:xfrm>
        <a:graphic>
          <a:graphicData uri="http://schemas.openxmlformats.org/presentationml/2006/ole">
            <mc:AlternateContent xmlns:mc="http://schemas.openxmlformats.org/markup-compatibility/2006">
              <mc:Choice xmlns:v="urn:schemas-microsoft-com:vml" Requires="v">
                <p:oleObj spid="_x0000_s116945" name="Equation" r:id="rId4" imgW="1562040" imgH="419040" progId="Equation.DSMT4">
                  <p:embed/>
                </p:oleObj>
              </mc:Choice>
              <mc:Fallback>
                <p:oleObj name="Equation" r:id="rId4" imgW="1562040" imgH="419040" progId="Equation.DSMT4">
                  <p:embed/>
                  <p:pic>
                    <p:nvPicPr>
                      <p:cNvPr id="758789" name="Object 5"/>
                      <p:cNvPicPr>
                        <a:picLocks noChangeAspect="1" noChangeArrowheads="1"/>
                      </p:cNvPicPr>
                      <p:nvPr/>
                    </p:nvPicPr>
                    <p:blipFill>
                      <a:blip r:embed="rId5">
                        <a:grayscl/>
                        <a:biLevel thresh="50000"/>
                      </a:blip>
                      <a:srcRect/>
                      <a:stretch>
                        <a:fillRect/>
                      </a:stretch>
                    </p:blipFill>
                    <p:spPr bwMode="auto">
                      <a:xfrm>
                        <a:off x="4044780" y="4077072"/>
                        <a:ext cx="3643838" cy="792088"/>
                      </a:xfrm>
                      <a:prstGeom prst="rect">
                        <a:avLst/>
                      </a:prstGeom>
                      <a:solidFill>
                        <a:schemeClr val="bg1"/>
                      </a:solidFill>
                      <a:ln>
                        <a:solidFill>
                          <a:schemeClr val="tx1"/>
                        </a:solidFill>
                      </a:ln>
                      <a:effectLst>
                        <a:outerShdw dist="35921" dir="2700000" algn="ctr" rotWithShape="0">
                          <a:schemeClr val="bg2"/>
                        </a:outerShdw>
                      </a:effectLst>
                    </p:spPr>
                  </p:pic>
                </p:oleObj>
              </mc:Fallback>
            </mc:AlternateContent>
          </a:graphicData>
        </a:graphic>
      </p:graphicFrame>
      <p:sp>
        <p:nvSpPr>
          <p:cNvPr id="758790" name="Rectangle 6"/>
          <p:cNvSpPr>
            <a:spLocks noGrp="1" noChangeArrowheads="1"/>
          </p:cNvSpPr>
          <p:nvPr>
            <p:ph type="body" idx="1"/>
          </p:nvPr>
        </p:nvSpPr>
        <p:spPr>
          <a:xfrm>
            <a:off x="1919536" y="3284984"/>
            <a:ext cx="8208912" cy="648072"/>
          </a:xfrm>
          <a:noFill/>
        </p:spPr>
        <p:txBody>
          <a:bodyPr>
            <a:noAutofit/>
          </a:bodyPr>
          <a:lstStyle/>
          <a:p>
            <a:pPr>
              <a:lnSpc>
                <a:spcPct val="80000"/>
              </a:lnSpc>
            </a:pPr>
            <a:r>
              <a:rPr lang="it-IT" altLang="es-MX" sz="1800" b="1" dirty="0"/>
              <a:t>PASO 1 :  Necesitamos conocer la fracción molar de cada componente. Para ello, hay que calcular el número de moles de cada especie de gas en la mezcla.</a:t>
            </a:r>
          </a:p>
        </p:txBody>
      </p:sp>
      <p:graphicFrame>
        <p:nvGraphicFramePr>
          <p:cNvPr id="758791" name="Object 7"/>
          <p:cNvGraphicFramePr>
            <a:graphicFrameLocks noChangeAspect="1"/>
          </p:cNvGraphicFramePr>
          <p:nvPr/>
        </p:nvGraphicFramePr>
        <p:xfrm>
          <a:off x="4044781" y="5301209"/>
          <a:ext cx="3771643" cy="1053221"/>
        </p:xfrm>
        <a:graphic>
          <a:graphicData uri="http://schemas.openxmlformats.org/presentationml/2006/ole">
            <mc:AlternateContent xmlns:mc="http://schemas.openxmlformats.org/markup-compatibility/2006">
              <mc:Choice xmlns:v="urn:schemas-microsoft-com:vml" Requires="v">
                <p:oleObj spid="_x0000_s116946" name="Equation" r:id="rId6" imgW="1981080" imgH="583920" progId="Equation.DSMT4">
                  <p:embed/>
                </p:oleObj>
              </mc:Choice>
              <mc:Fallback>
                <p:oleObj name="Equation" r:id="rId6" imgW="1981080" imgH="583920" progId="Equation.DSMT4">
                  <p:embed/>
                  <p:pic>
                    <p:nvPicPr>
                      <p:cNvPr id="758791" name="Object 7"/>
                      <p:cNvPicPr>
                        <a:picLocks noChangeAspect="1" noChangeArrowheads="1"/>
                      </p:cNvPicPr>
                      <p:nvPr/>
                    </p:nvPicPr>
                    <p:blipFill>
                      <a:blip r:embed="rId7">
                        <a:grayscl/>
                        <a:biLevel thresh="50000"/>
                      </a:blip>
                      <a:srcRect/>
                      <a:stretch>
                        <a:fillRect/>
                      </a:stretch>
                    </p:blipFill>
                    <p:spPr bwMode="auto">
                      <a:xfrm>
                        <a:off x="4044781" y="5301209"/>
                        <a:ext cx="3771643" cy="1053221"/>
                      </a:xfrm>
                      <a:prstGeom prst="rect">
                        <a:avLst/>
                      </a:prstGeom>
                      <a:solidFill>
                        <a:schemeClr val="bg1"/>
                      </a:solidFill>
                      <a:ln w="9525">
                        <a:solidFill>
                          <a:schemeClr val="tx1"/>
                        </a:solidFill>
                      </a:ln>
                      <a:effectLst>
                        <a:outerShdw dist="35921" dir="2700000" algn="ctr" rotWithShape="0">
                          <a:schemeClr val="bg2"/>
                        </a:outerShdw>
                      </a:effectLst>
                    </p:spPr>
                  </p:pic>
                </p:oleObj>
              </mc:Fallback>
            </mc:AlternateContent>
          </a:graphicData>
        </a:graphic>
      </p:graphicFrame>
      <p:sp>
        <p:nvSpPr>
          <p:cNvPr id="2" name="Rectángulo 1"/>
          <p:cNvSpPr/>
          <p:nvPr/>
        </p:nvSpPr>
        <p:spPr>
          <a:xfrm>
            <a:off x="911424" y="1117938"/>
            <a:ext cx="10945216" cy="1482970"/>
          </a:xfrm>
          <a:prstGeom prst="rect">
            <a:avLst/>
          </a:prstGeom>
        </p:spPr>
        <p:txBody>
          <a:bodyPr wrap="square">
            <a:spAutoFit/>
          </a:bodyPr>
          <a:lstStyle/>
          <a:p>
            <a:pPr indent="449580" algn="just">
              <a:lnSpc>
                <a:spcPct val="107000"/>
              </a:lnSpc>
              <a:spcAft>
                <a:spcPts val="800"/>
              </a:spcAft>
            </a:pPr>
            <a:r>
              <a:rPr lang="es-MX" dirty="0">
                <a:latin typeface="Times New Roman" panose="02020603050405020304" pitchFamily="18" charset="0"/>
                <a:ea typeface="Calibri" panose="020F0502020204030204" pitchFamily="34" charset="0"/>
                <a:cs typeface="Times New Roman" panose="02020603050405020304" pitchFamily="18" charset="0"/>
              </a:rPr>
              <a:t>La composición, en porcentaje en peso (% Peso), del aire al nivel del mar es aproximadamente: </a:t>
            </a:r>
            <a:r>
              <a:rPr lang="es-MX" b="1" dirty="0">
                <a:latin typeface="Times New Roman" panose="02020603050405020304" pitchFamily="18" charset="0"/>
                <a:ea typeface="Calibri" panose="020F0502020204030204" pitchFamily="34" charset="0"/>
                <a:cs typeface="Times New Roman" panose="02020603050405020304" pitchFamily="18" charset="0"/>
              </a:rPr>
              <a:t>N</a:t>
            </a:r>
            <a:r>
              <a:rPr lang="es-MX" b="1" baseline="-25000" dirty="0">
                <a:latin typeface="Times New Roman" panose="02020603050405020304" pitchFamily="18" charset="0"/>
                <a:ea typeface="Calibri" panose="020F0502020204030204" pitchFamily="34" charset="0"/>
                <a:cs typeface="Times New Roman" panose="02020603050405020304" pitchFamily="18" charset="0"/>
              </a:rPr>
              <a:t>2</a:t>
            </a:r>
            <a:r>
              <a:rPr lang="es-MX" dirty="0">
                <a:latin typeface="Times New Roman" panose="02020603050405020304" pitchFamily="18" charset="0"/>
                <a:ea typeface="Calibri" panose="020F0502020204030204" pitchFamily="34" charset="0"/>
                <a:cs typeface="Times New Roman" panose="02020603050405020304" pitchFamily="18" charset="0"/>
              </a:rPr>
              <a:t>= 75.5 </a:t>
            </a:r>
            <a:r>
              <a:rPr lang="es-MX" dirty="0" err="1">
                <a:latin typeface="Times New Roman" panose="02020603050405020304" pitchFamily="18" charset="0"/>
                <a:ea typeface="Calibri" panose="020F0502020204030204" pitchFamily="34" charset="0"/>
                <a:cs typeface="Times New Roman" panose="02020603050405020304" pitchFamily="18" charset="0"/>
              </a:rPr>
              <a:t>wt</a:t>
            </a:r>
            <a:r>
              <a:rPr lang="es-MX" dirty="0">
                <a:latin typeface="Times New Roman" panose="02020603050405020304" pitchFamily="18" charset="0"/>
                <a:ea typeface="Calibri" panose="020F0502020204030204" pitchFamily="34" charset="0"/>
                <a:cs typeface="Times New Roman" panose="02020603050405020304" pitchFamily="18" charset="0"/>
              </a:rPr>
              <a:t>.%; </a:t>
            </a:r>
            <a:r>
              <a:rPr lang="es-MX" b="1" dirty="0">
                <a:latin typeface="Times New Roman" panose="02020603050405020304" pitchFamily="18" charset="0"/>
                <a:ea typeface="Calibri" panose="020F0502020204030204" pitchFamily="34" charset="0"/>
                <a:cs typeface="Times New Roman" panose="02020603050405020304" pitchFamily="18" charset="0"/>
              </a:rPr>
              <a:t>O</a:t>
            </a:r>
            <a:r>
              <a:rPr lang="es-MX" b="1" baseline="-25000" dirty="0">
                <a:latin typeface="Times New Roman" panose="02020603050405020304" pitchFamily="18" charset="0"/>
                <a:ea typeface="Calibri" panose="020F0502020204030204" pitchFamily="34" charset="0"/>
                <a:cs typeface="Times New Roman" panose="02020603050405020304" pitchFamily="18" charset="0"/>
              </a:rPr>
              <a:t>2</a:t>
            </a:r>
            <a:r>
              <a:rPr lang="es-MX" dirty="0">
                <a:latin typeface="Times New Roman" panose="02020603050405020304" pitchFamily="18" charset="0"/>
                <a:ea typeface="Calibri" panose="020F0502020204030204" pitchFamily="34" charset="0"/>
                <a:cs typeface="Times New Roman" panose="02020603050405020304" pitchFamily="18" charset="0"/>
              </a:rPr>
              <a:t>= 23.3 </a:t>
            </a:r>
            <a:r>
              <a:rPr lang="es-MX" dirty="0" err="1">
                <a:latin typeface="Times New Roman" panose="02020603050405020304" pitchFamily="18" charset="0"/>
                <a:ea typeface="Calibri" panose="020F0502020204030204" pitchFamily="34" charset="0"/>
                <a:cs typeface="Times New Roman" panose="02020603050405020304" pitchFamily="18" charset="0"/>
              </a:rPr>
              <a:t>wt</a:t>
            </a:r>
            <a:r>
              <a:rPr lang="es-MX" dirty="0">
                <a:latin typeface="Times New Roman" panose="02020603050405020304" pitchFamily="18" charset="0"/>
                <a:ea typeface="Calibri" panose="020F0502020204030204" pitchFamily="34" charset="0"/>
                <a:cs typeface="Times New Roman" panose="02020603050405020304" pitchFamily="18" charset="0"/>
              </a:rPr>
              <a:t>.%; </a:t>
            </a:r>
            <a:r>
              <a:rPr lang="es-MX" b="1" dirty="0">
                <a:latin typeface="Times New Roman" panose="02020603050405020304" pitchFamily="18" charset="0"/>
                <a:ea typeface="Calibri" panose="020F0502020204030204" pitchFamily="34" charset="0"/>
                <a:cs typeface="Times New Roman" panose="02020603050405020304" pitchFamily="18" charset="0"/>
              </a:rPr>
              <a:t>Ar</a:t>
            </a:r>
            <a:r>
              <a:rPr lang="es-MX" dirty="0">
                <a:latin typeface="Times New Roman" panose="02020603050405020304" pitchFamily="18" charset="0"/>
                <a:ea typeface="Calibri" panose="020F0502020204030204" pitchFamily="34" charset="0"/>
                <a:cs typeface="Times New Roman" panose="02020603050405020304" pitchFamily="18" charset="0"/>
              </a:rPr>
              <a:t>= 1.3 </a:t>
            </a:r>
            <a:r>
              <a:rPr lang="es-MX" dirty="0" err="1">
                <a:latin typeface="Times New Roman" panose="02020603050405020304" pitchFamily="18" charset="0"/>
                <a:ea typeface="Calibri" panose="020F0502020204030204" pitchFamily="34" charset="0"/>
                <a:cs typeface="Times New Roman" panose="02020603050405020304" pitchFamily="18" charset="0"/>
              </a:rPr>
              <a:t>wt</a:t>
            </a:r>
            <a:r>
              <a:rPr lang="es-MX" dirty="0">
                <a:latin typeface="Times New Roman" panose="02020603050405020304" pitchFamily="18" charset="0"/>
                <a:ea typeface="Calibri" panose="020F0502020204030204" pitchFamily="34" charset="0"/>
                <a:cs typeface="Times New Roman" panose="02020603050405020304" pitchFamily="18" charset="0"/>
              </a:rPr>
              <a:t>.%. Calcular la presión parcial de cada componente cuando la presión total es 1.0 atm.</a:t>
            </a:r>
            <a:endParaRPr lang="es-MX"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Datos</a:t>
            </a:r>
            <a:r>
              <a:rPr lang="es-MX" dirty="0">
                <a:latin typeface="Times New Roman" panose="02020603050405020304" pitchFamily="18" charset="0"/>
                <a:ea typeface="Calibri" panose="020F0502020204030204" pitchFamily="34" charset="0"/>
                <a:cs typeface="Times New Roman" panose="02020603050405020304" pitchFamily="18" charset="0"/>
              </a:rPr>
              <a:t>: Pesos moleculares: </a:t>
            </a:r>
            <a:r>
              <a:rPr lang="es-MX" b="1" dirty="0">
                <a:latin typeface="Times New Roman" panose="02020603050405020304" pitchFamily="18" charset="0"/>
                <a:ea typeface="Calibri" panose="020F0502020204030204" pitchFamily="34" charset="0"/>
                <a:cs typeface="Times New Roman" panose="02020603050405020304" pitchFamily="18" charset="0"/>
              </a:rPr>
              <a:t>N</a:t>
            </a:r>
            <a:r>
              <a:rPr lang="es-MX" b="1" baseline="-25000" dirty="0">
                <a:latin typeface="Times New Roman" panose="02020603050405020304" pitchFamily="18" charset="0"/>
                <a:ea typeface="Calibri" panose="020F0502020204030204" pitchFamily="34" charset="0"/>
                <a:cs typeface="Times New Roman" panose="02020603050405020304" pitchFamily="18" charset="0"/>
              </a:rPr>
              <a:t>2</a:t>
            </a:r>
            <a:r>
              <a:rPr lang="es-MX" dirty="0">
                <a:latin typeface="Times New Roman" panose="02020603050405020304" pitchFamily="18" charset="0"/>
                <a:ea typeface="Calibri" panose="020F0502020204030204" pitchFamily="34" charset="0"/>
                <a:cs typeface="Times New Roman" panose="02020603050405020304" pitchFamily="18" charset="0"/>
              </a:rPr>
              <a:t>= 28.02 g mol</a:t>
            </a:r>
            <a:r>
              <a:rPr lang="es-MX" baseline="30000" dirty="0">
                <a:latin typeface="Times New Roman" panose="02020603050405020304" pitchFamily="18" charset="0"/>
                <a:ea typeface="Calibri" panose="020F0502020204030204" pitchFamily="34" charset="0"/>
                <a:cs typeface="Times New Roman" panose="02020603050405020304" pitchFamily="18" charset="0"/>
              </a:rPr>
              <a:t>-1</a:t>
            </a:r>
            <a:r>
              <a:rPr lang="es-MX" dirty="0">
                <a:latin typeface="Times New Roman" panose="02020603050405020304" pitchFamily="18" charset="0"/>
                <a:ea typeface="Calibri" panose="020F0502020204030204" pitchFamily="34" charset="0"/>
                <a:cs typeface="Times New Roman" panose="02020603050405020304" pitchFamily="18" charset="0"/>
              </a:rPr>
              <a:t>; </a:t>
            </a:r>
            <a:r>
              <a:rPr lang="es-MX" b="1" dirty="0">
                <a:latin typeface="Times New Roman" panose="02020603050405020304" pitchFamily="18" charset="0"/>
                <a:ea typeface="Calibri" panose="020F0502020204030204" pitchFamily="34" charset="0"/>
                <a:cs typeface="Times New Roman" panose="02020603050405020304" pitchFamily="18" charset="0"/>
              </a:rPr>
              <a:t>O</a:t>
            </a:r>
            <a:r>
              <a:rPr lang="es-MX" b="1" baseline="-25000" dirty="0">
                <a:latin typeface="Times New Roman" panose="02020603050405020304" pitchFamily="18" charset="0"/>
                <a:ea typeface="Calibri" panose="020F0502020204030204" pitchFamily="34" charset="0"/>
                <a:cs typeface="Times New Roman" panose="02020603050405020304" pitchFamily="18" charset="0"/>
              </a:rPr>
              <a:t>2</a:t>
            </a:r>
            <a:r>
              <a:rPr lang="es-MX" dirty="0">
                <a:latin typeface="Times New Roman" panose="02020603050405020304" pitchFamily="18" charset="0"/>
                <a:ea typeface="Calibri" panose="020F0502020204030204" pitchFamily="34" charset="0"/>
                <a:cs typeface="Times New Roman" panose="02020603050405020304" pitchFamily="18" charset="0"/>
              </a:rPr>
              <a:t>= 32.00 g mol-1; </a:t>
            </a:r>
            <a:r>
              <a:rPr lang="es-MX" b="1" dirty="0">
                <a:latin typeface="Times New Roman" panose="02020603050405020304" pitchFamily="18" charset="0"/>
                <a:ea typeface="Calibri" panose="020F0502020204030204" pitchFamily="34" charset="0"/>
                <a:cs typeface="Times New Roman" panose="02020603050405020304" pitchFamily="18" charset="0"/>
              </a:rPr>
              <a:t>Ar</a:t>
            </a:r>
            <a:r>
              <a:rPr lang="es-MX" dirty="0">
                <a:latin typeface="Times New Roman" panose="02020603050405020304" pitchFamily="18" charset="0"/>
                <a:ea typeface="Calibri" panose="020F0502020204030204" pitchFamily="34" charset="0"/>
                <a:cs typeface="Times New Roman" panose="02020603050405020304" pitchFamily="18" charset="0"/>
              </a:rPr>
              <a:t>= 39.95 g mol-1.</a:t>
            </a:r>
            <a:endParaRPr lang="es-MX"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Solución</a:t>
            </a:r>
            <a:r>
              <a:rPr lang="es-MX" dirty="0">
                <a:latin typeface="Times New Roman" panose="02020603050405020304" pitchFamily="18" charset="0"/>
                <a:ea typeface="Calibri" panose="020F0502020204030204" pitchFamily="34" charset="0"/>
                <a:cs typeface="Times New Roman" panose="02020603050405020304" pitchFamily="18" charset="0"/>
              </a:rPr>
              <a:t>: </a:t>
            </a:r>
            <a:r>
              <a:rPr lang="es-MX"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t>
            </a:r>
            <a:r>
              <a:rPr lang="es-MX" b="1" baseline="-250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t>
            </a:r>
            <a:r>
              <a:rPr lang="es-MX"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a:t>
            </a:r>
            <a:r>
              <a:rPr lang="es-MX"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)=0.780 atm; </a:t>
            </a:r>
            <a:r>
              <a:rPr lang="es-MX"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t>
            </a:r>
            <a:r>
              <a:rPr lang="es-MX" b="1" baseline="-250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t>
            </a:r>
            <a:r>
              <a:rPr lang="es-MX"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s-MX"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s-MX"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)=0.210 atm; </a:t>
            </a:r>
            <a:r>
              <a:rPr lang="es-MX"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t>
            </a:r>
            <a:r>
              <a:rPr lang="es-MX" b="1" baseline="-250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t>
            </a:r>
            <a:r>
              <a:rPr lang="es-MX"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(Ar)=0.0096 atm</a:t>
            </a:r>
            <a:r>
              <a:rPr lang="es-MX" dirty="0">
                <a:latin typeface="Times New Roman" panose="02020603050405020304" pitchFamily="18" charset="0"/>
                <a:ea typeface="Calibri" panose="020F0502020204030204" pitchFamily="34" charset="0"/>
                <a:cs typeface="Times New Roman" panose="02020603050405020304" pitchFamily="18" charset="0"/>
              </a:rPr>
              <a:t>.</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3" name="Conector recto de flecha 2"/>
          <p:cNvCxnSpPr/>
          <p:nvPr/>
        </p:nvCxnSpPr>
        <p:spPr>
          <a:xfrm flipH="1">
            <a:off x="5554931" y="1340768"/>
            <a:ext cx="5365605" cy="40324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ector recto de flecha 4"/>
          <p:cNvCxnSpPr/>
          <p:nvPr/>
        </p:nvCxnSpPr>
        <p:spPr>
          <a:xfrm>
            <a:off x="4223792" y="2067573"/>
            <a:ext cx="1224136" cy="38096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2629498"/>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58786"/>
                                        </p:tgtEl>
                                        <p:attrNameLst>
                                          <p:attrName>style.visibility</p:attrName>
                                        </p:attrNameLst>
                                      </p:cBhvr>
                                      <p:to>
                                        <p:strVal val="visible"/>
                                      </p:to>
                                    </p:set>
                                    <p:animEffect transition="in" filter="slide(fromBottom)">
                                      <p:cBhvr>
                                        <p:cTn id="7" dur="2000"/>
                                        <p:tgtEl>
                                          <p:spTgt spid="758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758790">
                                            <p:txEl>
                                              <p:pRg st="0" end="0"/>
                                            </p:txEl>
                                          </p:spTgt>
                                        </p:tgtEl>
                                        <p:attrNameLst>
                                          <p:attrName>style.visibility</p:attrName>
                                        </p:attrNameLst>
                                      </p:cBhvr>
                                      <p:to>
                                        <p:strVal val="visible"/>
                                      </p:to>
                                    </p:set>
                                    <p:animEffect transition="in" filter="strips(downRight)">
                                      <p:cBhvr>
                                        <p:cTn id="12" dur="1000"/>
                                        <p:tgtEl>
                                          <p:spTgt spid="75879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2" fill="hold" nodeType="clickEffect">
                                  <p:stCondLst>
                                    <p:cond delay="0"/>
                                  </p:stCondLst>
                                  <p:childTnLst>
                                    <p:set>
                                      <p:cBhvr>
                                        <p:cTn id="16" dur="1" fill="hold">
                                          <p:stCondLst>
                                            <p:cond delay="0"/>
                                          </p:stCondLst>
                                        </p:cTn>
                                        <p:tgtEl>
                                          <p:spTgt spid="758789"/>
                                        </p:tgtEl>
                                        <p:attrNameLst>
                                          <p:attrName>style.visibility</p:attrName>
                                        </p:attrNameLst>
                                      </p:cBhvr>
                                      <p:to>
                                        <p:strVal val="visible"/>
                                      </p:to>
                                    </p:set>
                                    <p:animEffect transition="in" filter="slide(fromRight)">
                                      <p:cBhvr>
                                        <p:cTn id="17" dur="2000"/>
                                        <p:tgtEl>
                                          <p:spTgt spid="75878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2" fill="hold" nodeType="clickEffect">
                                  <p:stCondLst>
                                    <p:cond delay="0"/>
                                  </p:stCondLst>
                                  <p:childTnLst>
                                    <p:set>
                                      <p:cBhvr>
                                        <p:cTn id="21" dur="1" fill="hold">
                                          <p:stCondLst>
                                            <p:cond delay="0"/>
                                          </p:stCondLst>
                                        </p:cTn>
                                        <p:tgtEl>
                                          <p:spTgt spid="758791"/>
                                        </p:tgtEl>
                                        <p:attrNameLst>
                                          <p:attrName>style.visibility</p:attrName>
                                        </p:attrNameLst>
                                      </p:cBhvr>
                                      <p:to>
                                        <p:strVal val="visible"/>
                                      </p:to>
                                    </p:set>
                                    <p:animEffect transition="in" filter="slide(fromRight)">
                                      <p:cBhvr>
                                        <p:cTn id="22" dur="2000"/>
                                        <p:tgtEl>
                                          <p:spTgt spid="758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786" grpId="0"/>
      <p:bldP spid="758790"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834" name="Rectangle 2"/>
          <p:cNvSpPr>
            <a:spLocks noGrp="1" noChangeArrowheads="1"/>
          </p:cNvSpPr>
          <p:nvPr>
            <p:ph type="title"/>
          </p:nvPr>
        </p:nvSpPr>
        <p:spPr>
          <a:xfrm>
            <a:off x="2684464" y="534989"/>
            <a:ext cx="7158037" cy="746125"/>
          </a:xfrm>
          <a:noFill/>
        </p:spPr>
        <p:txBody>
          <a:bodyPr vert="horz" lIns="0" tIns="91440" rIns="0" bIns="91440" rtlCol="0" anchor="ctr">
            <a:normAutofit fontScale="90000"/>
          </a:bodyPr>
          <a:lstStyle/>
          <a:p>
            <a:pPr eaLnBrk="1" hangingPunct="1"/>
            <a:r>
              <a:rPr lang="es-ES" altLang="es-MX" sz="2400" b="1"/>
              <a:t>Presión Parcial de los Gases Ideales: </a:t>
            </a:r>
            <a:br>
              <a:rPr lang="es-ES" altLang="es-MX" sz="2400" b="1"/>
            </a:br>
            <a:r>
              <a:rPr lang="es-ES" altLang="es-MX" sz="2400" b="1"/>
              <a:t>Problema 1.4</a:t>
            </a:r>
          </a:p>
        </p:txBody>
      </p:sp>
      <p:sp>
        <p:nvSpPr>
          <p:cNvPr id="760835" name="Rectangle 3"/>
          <p:cNvSpPr>
            <a:spLocks noChangeArrowheads="1"/>
          </p:cNvSpPr>
          <p:nvPr/>
        </p:nvSpPr>
        <p:spPr bwMode="auto">
          <a:xfrm>
            <a:off x="3226593" y="68019"/>
            <a:ext cx="5576888"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r" eaLnBrk="1" hangingPunct="1">
              <a:spcBef>
                <a:spcPct val="0"/>
              </a:spcBef>
              <a:buClrTx/>
              <a:buSzTx/>
              <a:buFontTx/>
              <a:buNone/>
            </a:pPr>
            <a:r>
              <a:rPr lang="es-ES" altLang="es-MX" sz="1600" dirty="0">
                <a:solidFill>
                  <a:schemeClr val="accent1"/>
                </a:solidFill>
              </a:rPr>
              <a:t>Ecuaciones de Estado: </a:t>
            </a:r>
            <a:r>
              <a:rPr lang="es-ES" altLang="es-MX" sz="1600" dirty="0">
                <a:solidFill>
                  <a:srgbClr val="00B050"/>
                </a:solidFill>
              </a:rPr>
              <a:t>Presión Parcial de un Gas Ideal</a:t>
            </a:r>
          </a:p>
        </p:txBody>
      </p:sp>
      <p:sp>
        <p:nvSpPr>
          <p:cNvPr id="760836" name="Rectangle 4"/>
          <p:cNvSpPr>
            <a:spLocks noGrp="1" noChangeArrowheads="1"/>
          </p:cNvSpPr>
          <p:nvPr>
            <p:ph type="body" idx="1"/>
          </p:nvPr>
        </p:nvSpPr>
        <p:spPr>
          <a:xfrm>
            <a:off x="1524001" y="1541413"/>
            <a:ext cx="8982075" cy="719138"/>
          </a:xfrm>
        </p:spPr>
        <p:txBody>
          <a:bodyPr/>
          <a:lstStyle/>
          <a:p>
            <a:pPr>
              <a:lnSpc>
                <a:spcPct val="80000"/>
              </a:lnSpc>
              <a:defRPr/>
            </a:pPr>
            <a:r>
              <a:rPr lang="it-IT" altLang="es-MX" sz="1800" b="1" dirty="0"/>
              <a:t>Cont. PASO 1 :  Necesitamos conocer la fracción molar de cada componente. Para ello, hay que calcular el número de moles de cada especie de gas en la mezcla.</a:t>
            </a:r>
          </a:p>
        </p:txBody>
      </p:sp>
      <p:graphicFrame>
        <p:nvGraphicFramePr>
          <p:cNvPr id="760837" name="Object 5"/>
          <p:cNvGraphicFramePr>
            <a:graphicFrameLocks noChangeAspect="1"/>
          </p:cNvGraphicFramePr>
          <p:nvPr/>
        </p:nvGraphicFramePr>
        <p:xfrm>
          <a:off x="4367808" y="3507393"/>
          <a:ext cx="3240360" cy="1121057"/>
        </p:xfrm>
        <a:graphic>
          <a:graphicData uri="http://schemas.openxmlformats.org/presentationml/2006/ole">
            <mc:AlternateContent xmlns:mc="http://schemas.openxmlformats.org/markup-compatibility/2006">
              <mc:Choice xmlns:v="urn:schemas-microsoft-com:vml" Requires="v">
                <p:oleObj spid="_x0000_s118042" name="Equation" r:id="rId4" imgW="1993680" imgH="761760" progId="Equation.DSMT4">
                  <p:embed/>
                </p:oleObj>
              </mc:Choice>
              <mc:Fallback>
                <p:oleObj name="Equation" r:id="rId4" imgW="1993680" imgH="761760" progId="Equation.DSMT4">
                  <p:embed/>
                  <p:pic>
                    <p:nvPicPr>
                      <p:cNvPr id="760837" name="Object 5"/>
                      <p:cNvPicPr>
                        <a:picLocks noChangeAspect="1" noChangeArrowheads="1"/>
                      </p:cNvPicPr>
                      <p:nvPr/>
                    </p:nvPicPr>
                    <p:blipFill>
                      <a:blip r:embed="rId5">
                        <a:grayscl/>
                        <a:biLevel thresh="50000"/>
                      </a:blip>
                      <a:srcRect/>
                      <a:stretch>
                        <a:fillRect/>
                      </a:stretch>
                    </p:blipFill>
                    <p:spPr bwMode="auto">
                      <a:xfrm>
                        <a:off x="4367808" y="3507393"/>
                        <a:ext cx="3240360" cy="1121057"/>
                      </a:xfrm>
                      <a:prstGeom prst="rect">
                        <a:avLst/>
                      </a:prstGeom>
                      <a:solidFill>
                        <a:schemeClr val="bg1"/>
                      </a:solidFill>
                      <a:ln>
                        <a:solidFill>
                          <a:schemeClr val="tx1"/>
                        </a:solidFill>
                      </a:ln>
                      <a:effectLst>
                        <a:outerShdw dist="35921" dir="2700000" algn="ctr" rotWithShape="0">
                          <a:schemeClr val="bg2"/>
                        </a:outerShdw>
                      </a:effectLst>
                    </p:spPr>
                  </p:pic>
                </p:oleObj>
              </mc:Fallback>
            </mc:AlternateContent>
          </a:graphicData>
        </a:graphic>
      </p:graphicFrame>
      <p:graphicFrame>
        <p:nvGraphicFramePr>
          <p:cNvPr id="760838" name="Object 6"/>
          <p:cNvGraphicFramePr>
            <a:graphicFrameLocks noChangeAspect="1"/>
          </p:cNvGraphicFramePr>
          <p:nvPr/>
        </p:nvGraphicFramePr>
        <p:xfrm>
          <a:off x="4367808" y="2204864"/>
          <a:ext cx="3240360" cy="1121058"/>
        </p:xfrm>
        <a:graphic>
          <a:graphicData uri="http://schemas.openxmlformats.org/presentationml/2006/ole">
            <mc:AlternateContent xmlns:mc="http://schemas.openxmlformats.org/markup-compatibility/2006">
              <mc:Choice xmlns:v="urn:schemas-microsoft-com:vml" Requires="v">
                <p:oleObj spid="_x0000_s118043" name="Equation" r:id="rId6" imgW="1942920" imgH="761760" progId="Equation.DSMT4">
                  <p:embed/>
                </p:oleObj>
              </mc:Choice>
              <mc:Fallback>
                <p:oleObj name="Equation" r:id="rId6" imgW="1942920" imgH="761760" progId="Equation.DSMT4">
                  <p:embed/>
                  <p:pic>
                    <p:nvPicPr>
                      <p:cNvPr id="760838" name="Object 6"/>
                      <p:cNvPicPr>
                        <a:picLocks noChangeAspect="1" noChangeArrowheads="1"/>
                      </p:cNvPicPr>
                      <p:nvPr/>
                    </p:nvPicPr>
                    <p:blipFill>
                      <a:blip r:embed="rId7">
                        <a:grayscl/>
                        <a:biLevel thresh="50000"/>
                      </a:blip>
                      <a:srcRect/>
                      <a:stretch>
                        <a:fillRect/>
                      </a:stretch>
                    </p:blipFill>
                    <p:spPr bwMode="auto">
                      <a:xfrm>
                        <a:off x="4367808" y="2204864"/>
                        <a:ext cx="3240360" cy="1121058"/>
                      </a:xfrm>
                      <a:prstGeom prst="rect">
                        <a:avLst/>
                      </a:prstGeom>
                      <a:solidFill>
                        <a:schemeClr val="bg1"/>
                      </a:solidFill>
                      <a:ln>
                        <a:solidFill>
                          <a:schemeClr val="tx1"/>
                        </a:solidFill>
                      </a:ln>
                      <a:effectLst>
                        <a:outerShdw dist="35921" dir="2700000" algn="ctr" rotWithShape="0">
                          <a:schemeClr val="bg2"/>
                        </a:outerShdw>
                      </a:effectLst>
                    </p:spPr>
                  </p:pic>
                </p:oleObj>
              </mc:Fallback>
            </mc:AlternateContent>
          </a:graphicData>
        </a:graphic>
      </p:graphicFrame>
      <p:graphicFrame>
        <p:nvGraphicFramePr>
          <p:cNvPr id="760839" name="Object 7"/>
          <p:cNvGraphicFramePr>
            <a:graphicFrameLocks noChangeAspect="1"/>
          </p:cNvGraphicFramePr>
          <p:nvPr/>
        </p:nvGraphicFramePr>
        <p:xfrm>
          <a:off x="4367808" y="4773162"/>
          <a:ext cx="3240360" cy="1124090"/>
        </p:xfrm>
        <a:graphic>
          <a:graphicData uri="http://schemas.openxmlformats.org/presentationml/2006/ole">
            <mc:AlternateContent xmlns:mc="http://schemas.openxmlformats.org/markup-compatibility/2006">
              <mc:Choice xmlns:v="urn:schemas-microsoft-com:vml" Requires="v">
                <p:oleObj spid="_x0000_s118044" name="Equation" r:id="rId8" imgW="1993680" imgH="761760" progId="Equation.DSMT4">
                  <p:embed/>
                </p:oleObj>
              </mc:Choice>
              <mc:Fallback>
                <p:oleObj name="Equation" r:id="rId8" imgW="1993680" imgH="761760" progId="Equation.DSMT4">
                  <p:embed/>
                  <p:pic>
                    <p:nvPicPr>
                      <p:cNvPr id="760839" name="Object 7"/>
                      <p:cNvPicPr>
                        <a:picLocks noChangeAspect="1" noChangeArrowheads="1"/>
                      </p:cNvPicPr>
                      <p:nvPr/>
                    </p:nvPicPr>
                    <p:blipFill>
                      <a:blip r:embed="rId9">
                        <a:grayscl/>
                        <a:biLevel thresh="50000"/>
                      </a:blip>
                      <a:srcRect/>
                      <a:stretch>
                        <a:fillRect/>
                      </a:stretch>
                    </p:blipFill>
                    <p:spPr bwMode="auto">
                      <a:xfrm>
                        <a:off x="4367808" y="4773162"/>
                        <a:ext cx="3240360" cy="1124090"/>
                      </a:xfrm>
                      <a:prstGeom prst="rect">
                        <a:avLst/>
                      </a:prstGeom>
                      <a:solidFill>
                        <a:schemeClr val="bg1"/>
                      </a:solidFill>
                      <a:ln>
                        <a:solidFill>
                          <a:schemeClr val="tx1"/>
                        </a:solidFill>
                      </a:ln>
                      <a:effectLst>
                        <a:outerShdw dist="35921" dir="2700000" algn="ctr" rotWithShape="0">
                          <a:schemeClr val="bg2"/>
                        </a:outerShdw>
                      </a:effectLst>
                    </p:spPr>
                  </p:pic>
                </p:oleObj>
              </mc:Fallback>
            </mc:AlternateContent>
          </a:graphicData>
        </a:graphic>
      </p:graphicFrame>
      <p:sp>
        <p:nvSpPr>
          <p:cNvPr id="760840" name="Rectangle 8"/>
          <p:cNvSpPr>
            <a:spLocks noChangeArrowheads="1"/>
          </p:cNvSpPr>
          <p:nvPr/>
        </p:nvSpPr>
        <p:spPr bwMode="auto">
          <a:xfrm>
            <a:off x="2063552" y="6077775"/>
            <a:ext cx="2971800" cy="34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hlink"/>
              </a:buClr>
              <a:buSzPct val="65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hlink"/>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80000"/>
              </a:lnSpc>
              <a:defRPr/>
            </a:pPr>
            <a:r>
              <a:rPr lang="it-IT" altLang="es-MX" sz="1800" dirty="0"/>
              <a:t>PASO 2 :  Calcular </a:t>
            </a:r>
            <a:r>
              <a:rPr lang="el-GR" altLang="es-MX" sz="1800" dirty="0">
                <a:latin typeface="Times New Roman" panose="02020603050405020304" pitchFamily="18" charset="0"/>
                <a:cs typeface="Times New Roman" panose="02020603050405020304" pitchFamily="18" charset="0"/>
              </a:rPr>
              <a:t>Σ</a:t>
            </a:r>
            <a:r>
              <a:rPr lang="it-IT" altLang="es-MX" sz="1800" dirty="0"/>
              <a:t>n</a:t>
            </a:r>
          </a:p>
        </p:txBody>
      </p:sp>
      <p:graphicFrame>
        <p:nvGraphicFramePr>
          <p:cNvPr id="2" name="1 Objeto"/>
          <p:cNvGraphicFramePr>
            <a:graphicFrameLocks noChangeAspect="1"/>
          </p:cNvGraphicFramePr>
          <p:nvPr/>
        </p:nvGraphicFramePr>
        <p:xfrm>
          <a:off x="6246568" y="6041965"/>
          <a:ext cx="3956050" cy="306388"/>
        </p:xfrm>
        <a:graphic>
          <a:graphicData uri="http://schemas.openxmlformats.org/presentationml/2006/ole">
            <mc:AlternateContent xmlns:mc="http://schemas.openxmlformats.org/markup-compatibility/2006">
              <mc:Choice xmlns:v="urn:schemas-microsoft-com:vml" Requires="v">
                <p:oleObj spid="_x0000_s118045" name="Equation" r:id="rId10" imgW="2298600" imgH="177480" progId="Equation.DSMT4">
                  <p:embed/>
                </p:oleObj>
              </mc:Choice>
              <mc:Fallback>
                <p:oleObj name="Equation" r:id="rId10" imgW="2298600" imgH="177480" progId="Equation.DSMT4">
                  <p:embed/>
                  <p:pic>
                    <p:nvPicPr>
                      <p:cNvPr id="2" name="1 Objeto"/>
                      <p:cNvPicPr/>
                      <p:nvPr/>
                    </p:nvPicPr>
                    <p:blipFill>
                      <a:blip r:embed="rId11"/>
                      <a:stretch>
                        <a:fillRect/>
                      </a:stretch>
                    </p:blipFill>
                    <p:spPr>
                      <a:xfrm>
                        <a:off x="6246568" y="6041965"/>
                        <a:ext cx="3956050" cy="306388"/>
                      </a:xfrm>
                      <a:prstGeom prst="rect">
                        <a:avLst/>
                      </a:prstGeom>
                    </p:spPr>
                  </p:pic>
                </p:oleObj>
              </mc:Fallback>
            </mc:AlternateContent>
          </a:graphicData>
        </a:graphic>
      </p:graphicFrame>
    </p:spTree>
    <p:extLst>
      <p:ext uri="{BB962C8B-B14F-4D97-AF65-F5344CB8AC3E}">
        <p14:creationId xmlns:p14="http://schemas.microsoft.com/office/powerpoint/2010/main" val="2362942295"/>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60835"/>
                                        </p:tgtEl>
                                        <p:attrNameLst>
                                          <p:attrName>style.visibility</p:attrName>
                                        </p:attrNameLst>
                                      </p:cBhvr>
                                      <p:to>
                                        <p:strVal val="visible"/>
                                      </p:to>
                                    </p:set>
                                    <p:animEffect transition="in" filter="slide(fromBottom)">
                                      <p:cBhvr>
                                        <p:cTn id="7" dur="2000"/>
                                        <p:tgtEl>
                                          <p:spTgt spid="760835"/>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60834"/>
                                        </p:tgtEl>
                                        <p:attrNameLst>
                                          <p:attrName>style.visibility</p:attrName>
                                        </p:attrNameLst>
                                      </p:cBhvr>
                                      <p:to>
                                        <p:strVal val="visible"/>
                                      </p:to>
                                    </p:set>
                                    <p:animEffect transition="in" filter="slide(fromBottom)">
                                      <p:cBhvr>
                                        <p:cTn id="10" dur="2000"/>
                                        <p:tgtEl>
                                          <p:spTgt spid="76083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760836">
                                            <p:txEl>
                                              <p:pRg st="0" end="0"/>
                                            </p:txEl>
                                          </p:spTgt>
                                        </p:tgtEl>
                                        <p:attrNameLst>
                                          <p:attrName>style.visibility</p:attrName>
                                        </p:attrNameLst>
                                      </p:cBhvr>
                                      <p:to>
                                        <p:strVal val="visible"/>
                                      </p:to>
                                    </p:set>
                                    <p:animEffect transition="in" filter="strips(downRight)">
                                      <p:cBhvr>
                                        <p:cTn id="15" dur="1000"/>
                                        <p:tgtEl>
                                          <p:spTgt spid="760836">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2" fill="hold" nodeType="clickEffect">
                                  <p:stCondLst>
                                    <p:cond delay="0"/>
                                  </p:stCondLst>
                                  <p:childTnLst>
                                    <p:set>
                                      <p:cBhvr>
                                        <p:cTn id="19" dur="1" fill="hold">
                                          <p:stCondLst>
                                            <p:cond delay="0"/>
                                          </p:stCondLst>
                                        </p:cTn>
                                        <p:tgtEl>
                                          <p:spTgt spid="760838"/>
                                        </p:tgtEl>
                                        <p:attrNameLst>
                                          <p:attrName>style.visibility</p:attrName>
                                        </p:attrNameLst>
                                      </p:cBhvr>
                                      <p:to>
                                        <p:strVal val="visible"/>
                                      </p:to>
                                    </p:set>
                                    <p:animEffect transition="in" filter="slide(fromRight)">
                                      <p:cBhvr>
                                        <p:cTn id="20" dur="2000"/>
                                        <p:tgtEl>
                                          <p:spTgt spid="76083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2" fill="hold" nodeType="clickEffect">
                                  <p:stCondLst>
                                    <p:cond delay="0"/>
                                  </p:stCondLst>
                                  <p:childTnLst>
                                    <p:set>
                                      <p:cBhvr>
                                        <p:cTn id="24" dur="1" fill="hold">
                                          <p:stCondLst>
                                            <p:cond delay="0"/>
                                          </p:stCondLst>
                                        </p:cTn>
                                        <p:tgtEl>
                                          <p:spTgt spid="760837"/>
                                        </p:tgtEl>
                                        <p:attrNameLst>
                                          <p:attrName>style.visibility</p:attrName>
                                        </p:attrNameLst>
                                      </p:cBhvr>
                                      <p:to>
                                        <p:strVal val="visible"/>
                                      </p:to>
                                    </p:set>
                                    <p:animEffect transition="in" filter="slide(fromRight)">
                                      <p:cBhvr>
                                        <p:cTn id="25" dur="2000"/>
                                        <p:tgtEl>
                                          <p:spTgt spid="76083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2" fill="hold" nodeType="clickEffect">
                                  <p:stCondLst>
                                    <p:cond delay="0"/>
                                  </p:stCondLst>
                                  <p:childTnLst>
                                    <p:set>
                                      <p:cBhvr>
                                        <p:cTn id="29" dur="1" fill="hold">
                                          <p:stCondLst>
                                            <p:cond delay="0"/>
                                          </p:stCondLst>
                                        </p:cTn>
                                        <p:tgtEl>
                                          <p:spTgt spid="760839"/>
                                        </p:tgtEl>
                                        <p:attrNameLst>
                                          <p:attrName>style.visibility</p:attrName>
                                        </p:attrNameLst>
                                      </p:cBhvr>
                                      <p:to>
                                        <p:strVal val="visible"/>
                                      </p:to>
                                    </p:set>
                                    <p:animEffect transition="in" filter="slide(fromRight)">
                                      <p:cBhvr>
                                        <p:cTn id="30" dur="2000"/>
                                        <p:tgtEl>
                                          <p:spTgt spid="76083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760840">
                                            <p:txEl>
                                              <p:pRg st="0" end="0"/>
                                            </p:txEl>
                                          </p:spTgt>
                                        </p:tgtEl>
                                        <p:attrNameLst>
                                          <p:attrName>style.visibility</p:attrName>
                                        </p:attrNameLst>
                                      </p:cBhvr>
                                      <p:to>
                                        <p:strVal val="visible"/>
                                      </p:to>
                                    </p:set>
                                    <p:animEffect transition="in" filter="strips(downRight)">
                                      <p:cBhvr>
                                        <p:cTn id="35" dur="1000"/>
                                        <p:tgtEl>
                                          <p:spTgt spid="7608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0834" grpId="0"/>
      <p:bldP spid="760835" grpId="0"/>
      <p:bldP spid="760836" grpId="0" build="p"/>
      <p:bldP spid="76084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a:xfrm>
            <a:off x="2684464" y="534989"/>
            <a:ext cx="7158037" cy="746125"/>
          </a:xfrm>
          <a:noFill/>
        </p:spPr>
        <p:txBody>
          <a:bodyPr vert="horz" lIns="0" tIns="91440" rIns="0" bIns="91440" rtlCol="0" anchor="ctr">
            <a:normAutofit fontScale="90000"/>
          </a:bodyPr>
          <a:lstStyle/>
          <a:p>
            <a:pPr eaLnBrk="1" hangingPunct="1"/>
            <a:r>
              <a:rPr lang="es-ES" altLang="es-MX" sz="2400" b="1"/>
              <a:t>Presión Parcial de los Gases Ideales: </a:t>
            </a:r>
            <a:br>
              <a:rPr lang="es-ES" altLang="es-MX" sz="2400" b="1"/>
            </a:br>
            <a:r>
              <a:rPr lang="es-ES" altLang="es-MX" sz="2400" b="1"/>
              <a:t>Problema 1.4</a:t>
            </a:r>
          </a:p>
        </p:txBody>
      </p:sp>
      <p:sp>
        <p:nvSpPr>
          <p:cNvPr id="762883" name="Rectangle 3"/>
          <p:cNvSpPr>
            <a:spLocks noChangeArrowheads="1"/>
          </p:cNvSpPr>
          <p:nvPr/>
        </p:nvSpPr>
        <p:spPr bwMode="auto">
          <a:xfrm>
            <a:off x="4067175" y="0"/>
            <a:ext cx="5691188"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r" eaLnBrk="1" hangingPunct="1">
              <a:spcBef>
                <a:spcPct val="0"/>
              </a:spcBef>
              <a:buClrTx/>
              <a:buSzTx/>
              <a:buFontTx/>
              <a:buNone/>
            </a:pPr>
            <a:r>
              <a:rPr lang="es-ES" altLang="es-MX" sz="1600">
                <a:solidFill>
                  <a:schemeClr val="accent1"/>
                </a:solidFill>
              </a:rPr>
              <a:t>Ecuaciones de Estado: </a:t>
            </a:r>
            <a:r>
              <a:rPr lang="es-ES" altLang="es-MX" sz="1600">
                <a:solidFill>
                  <a:srgbClr val="00B050"/>
                </a:solidFill>
              </a:rPr>
              <a:t>Presión Parcial de un Gas Ideal</a:t>
            </a:r>
          </a:p>
        </p:txBody>
      </p:sp>
      <p:sp>
        <p:nvSpPr>
          <p:cNvPr id="762884" name="Rectangle 4"/>
          <p:cNvSpPr>
            <a:spLocks noGrp="1" noChangeArrowheads="1"/>
          </p:cNvSpPr>
          <p:nvPr>
            <p:ph type="body" idx="1"/>
          </p:nvPr>
        </p:nvSpPr>
        <p:spPr>
          <a:xfrm>
            <a:off x="4248151" y="2000250"/>
            <a:ext cx="5934075" cy="446088"/>
          </a:xfrm>
        </p:spPr>
        <p:txBody>
          <a:bodyPr/>
          <a:lstStyle/>
          <a:p>
            <a:pPr>
              <a:lnSpc>
                <a:spcPct val="80000"/>
              </a:lnSpc>
              <a:defRPr/>
            </a:pPr>
            <a:r>
              <a:rPr lang="it-IT" altLang="es-MX" sz="1800" b="1" dirty="0"/>
              <a:t>PASO 3 :  Calcular la fracción molar de cada gas</a:t>
            </a:r>
          </a:p>
        </p:txBody>
      </p:sp>
      <p:graphicFrame>
        <p:nvGraphicFramePr>
          <p:cNvPr id="762885" name="Object 5"/>
          <p:cNvGraphicFramePr>
            <a:graphicFrameLocks noChangeAspect="1"/>
          </p:cNvGraphicFramePr>
          <p:nvPr/>
        </p:nvGraphicFramePr>
        <p:xfrm>
          <a:off x="2063552" y="3270085"/>
          <a:ext cx="3043010" cy="700335"/>
        </p:xfrm>
        <a:graphic>
          <a:graphicData uri="http://schemas.openxmlformats.org/presentationml/2006/ole">
            <mc:AlternateContent xmlns:mc="http://schemas.openxmlformats.org/markup-compatibility/2006">
              <mc:Choice xmlns:v="urn:schemas-microsoft-com:vml" Requires="v">
                <p:oleObj spid="_x0000_s119443" name="Equation" r:id="rId4" imgW="1574640" imgH="393480" progId="Equation.DSMT4">
                  <p:embed/>
                </p:oleObj>
              </mc:Choice>
              <mc:Fallback>
                <p:oleObj name="Equation" r:id="rId4" imgW="1574640" imgH="393480" progId="Equation.DSMT4">
                  <p:embed/>
                  <p:pic>
                    <p:nvPicPr>
                      <p:cNvPr id="762885" name="Object 5"/>
                      <p:cNvPicPr>
                        <a:picLocks noChangeAspect="1" noChangeArrowheads="1"/>
                      </p:cNvPicPr>
                      <p:nvPr/>
                    </p:nvPicPr>
                    <p:blipFill>
                      <a:blip r:embed="rId5">
                        <a:grayscl/>
                        <a:biLevel thresh="50000"/>
                      </a:blip>
                      <a:srcRect/>
                      <a:stretch>
                        <a:fillRect/>
                      </a:stretch>
                    </p:blipFill>
                    <p:spPr bwMode="auto">
                      <a:xfrm>
                        <a:off x="2063552" y="3270085"/>
                        <a:ext cx="3043010" cy="700335"/>
                      </a:xfrm>
                      <a:prstGeom prst="rect">
                        <a:avLst/>
                      </a:prstGeom>
                      <a:solidFill>
                        <a:schemeClr val="bg1"/>
                      </a:solidFill>
                      <a:ln>
                        <a:solidFill>
                          <a:schemeClr val="tx1"/>
                        </a:solidFill>
                      </a:ln>
                      <a:effectLst>
                        <a:outerShdw dist="35921" dir="2700000" algn="ctr" rotWithShape="0">
                          <a:schemeClr val="bg2"/>
                        </a:outerShdw>
                      </a:effectLst>
                    </p:spPr>
                  </p:pic>
                </p:oleObj>
              </mc:Fallback>
            </mc:AlternateContent>
          </a:graphicData>
        </a:graphic>
      </p:graphicFrame>
      <p:graphicFrame>
        <p:nvGraphicFramePr>
          <p:cNvPr id="762886" name="Object 6"/>
          <p:cNvGraphicFramePr>
            <a:graphicFrameLocks noChangeAspect="1"/>
          </p:cNvGraphicFramePr>
          <p:nvPr/>
        </p:nvGraphicFramePr>
        <p:xfrm>
          <a:off x="2740025" y="1557338"/>
          <a:ext cx="1543050" cy="1141412"/>
        </p:xfrm>
        <a:graphic>
          <a:graphicData uri="http://schemas.openxmlformats.org/presentationml/2006/ole">
            <mc:AlternateContent xmlns:mc="http://schemas.openxmlformats.org/markup-compatibility/2006">
              <mc:Choice xmlns:v="urn:schemas-microsoft-com:vml" Requires="v">
                <p:oleObj spid="_x0000_s119444" name="Equation" r:id="rId6" imgW="495000" imgH="419040" progId="Equation.DSMT4">
                  <p:embed/>
                </p:oleObj>
              </mc:Choice>
              <mc:Fallback>
                <p:oleObj name="Equation" r:id="rId6" imgW="495000" imgH="419040" progId="Equation.DSMT4">
                  <p:embed/>
                  <p:pic>
                    <p:nvPicPr>
                      <p:cNvPr id="762886" name="Object 6"/>
                      <p:cNvPicPr>
                        <a:picLocks noChangeAspect="1" noChangeArrowheads="1"/>
                      </p:cNvPicPr>
                      <p:nvPr/>
                    </p:nvPicPr>
                    <p:blipFill>
                      <a:blip r:embed="rId7">
                        <a:grayscl/>
                        <a:biLevel thresh="50000"/>
                      </a:blip>
                      <a:srcRect/>
                      <a:stretch>
                        <a:fillRect/>
                      </a:stretch>
                    </p:blipFill>
                    <p:spPr bwMode="auto">
                      <a:xfrm>
                        <a:off x="2740025" y="1557338"/>
                        <a:ext cx="1543050" cy="1141412"/>
                      </a:xfrm>
                      <a:prstGeom prst="rect">
                        <a:avLst/>
                      </a:prstGeom>
                      <a:solidFill>
                        <a:schemeClr val="bg1"/>
                      </a:solidFill>
                      <a:ln w="38100">
                        <a:solidFill>
                          <a:srgbClr val="FF6600"/>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762887" name="Object 7"/>
          <p:cNvGraphicFramePr>
            <a:graphicFrameLocks noChangeAspect="1"/>
          </p:cNvGraphicFramePr>
          <p:nvPr/>
        </p:nvGraphicFramePr>
        <p:xfrm>
          <a:off x="2073313" y="4213222"/>
          <a:ext cx="3073560" cy="688271"/>
        </p:xfrm>
        <a:graphic>
          <a:graphicData uri="http://schemas.openxmlformats.org/presentationml/2006/ole">
            <mc:AlternateContent xmlns:mc="http://schemas.openxmlformats.org/markup-compatibility/2006">
              <mc:Choice xmlns:v="urn:schemas-microsoft-com:vml" Requires="v">
                <p:oleObj spid="_x0000_s119445" name="Equation" r:id="rId8" imgW="1714320" imgH="393480" progId="Equation.DSMT4">
                  <p:embed/>
                </p:oleObj>
              </mc:Choice>
              <mc:Fallback>
                <p:oleObj name="Equation" r:id="rId8" imgW="1714320" imgH="393480" progId="Equation.DSMT4">
                  <p:embed/>
                  <p:pic>
                    <p:nvPicPr>
                      <p:cNvPr id="762887" name="Object 7"/>
                      <p:cNvPicPr>
                        <a:picLocks noChangeAspect="1" noChangeArrowheads="1"/>
                      </p:cNvPicPr>
                      <p:nvPr/>
                    </p:nvPicPr>
                    <p:blipFill>
                      <a:blip r:embed="rId9">
                        <a:grayscl/>
                        <a:biLevel thresh="50000"/>
                      </a:blip>
                      <a:srcRect/>
                      <a:stretch>
                        <a:fillRect/>
                      </a:stretch>
                    </p:blipFill>
                    <p:spPr bwMode="auto">
                      <a:xfrm>
                        <a:off x="2073313" y="4213222"/>
                        <a:ext cx="3073560" cy="688271"/>
                      </a:xfrm>
                      <a:prstGeom prst="rect">
                        <a:avLst/>
                      </a:prstGeom>
                      <a:solidFill>
                        <a:schemeClr val="bg1"/>
                      </a:solidFill>
                      <a:ln>
                        <a:solidFill>
                          <a:schemeClr val="tx1"/>
                        </a:solidFill>
                      </a:ln>
                      <a:effectLst>
                        <a:outerShdw dist="35921" dir="2700000" algn="ctr" rotWithShape="0">
                          <a:schemeClr val="bg2"/>
                        </a:outerShdw>
                      </a:effectLst>
                    </p:spPr>
                  </p:pic>
                </p:oleObj>
              </mc:Fallback>
            </mc:AlternateContent>
          </a:graphicData>
        </a:graphic>
      </p:graphicFrame>
      <p:graphicFrame>
        <p:nvGraphicFramePr>
          <p:cNvPr id="762888" name="Object 8"/>
          <p:cNvGraphicFramePr>
            <a:graphicFrameLocks noChangeAspect="1"/>
          </p:cNvGraphicFramePr>
          <p:nvPr/>
        </p:nvGraphicFramePr>
        <p:xfrm>
          <a:off x="2073315" y="5169863"/>
          <a:ext cx="3073559" cy="676305"/>
        </p:xfrm>
        <a:graphic>
          <a:graphicData uri="http://schemas.openxmlformats.org/presentationml/2006/ole">
            <mc:AlternateContent xmlns:mc="http://schemas.openxmlformats.org/markup-compatibility/2006">
              <mc:Choice xmlns:v="urn:schemas-microsoft-com:vml" Requires="v">
                <p:oleObj spid="_x0000_s119446" name="Equation" r:id="rId10" imgW="1803240" imgH="393480" progId="Equation.DSMT4">
                  <p:embed/>
                </p:oleObj>
              </mc:Choice>
              <mc:Fallback>
                <p:oleObj name="Equation" r:id="rId10" imgW="1803240" imgH="393480" progId="Equation.DSMT4">
                  <p:embed/>
                  <p:pic>
                    <p:nvPicPr>
                      <p:cNvPr id="762888" name="Object 8"/>
                      <p:cNvPicPr>
                        <a:picLocks noChangeAspect="1" noChangeArrowheads="1"/>
                      </p:cNvPicPr>
                      <p:nvPr/>
                    </p:nvPicPr>
                    <p:blipFill>
                      <a:blip r:embed="rId11">
                        <a:grayscl/>
                        <a:biLevel thresh="50000"/>
                      </a:blip>
                      <a:srcRect/>
                      <a:stretch>
                        <a:fillRect/>
                      </a:stretch>
                    </p:blipFill>
                    <p:spPr bwMode="auto">
                      <a:xfrm>
                        <a:off x="2073315" y="5169863"/>
                        <a:ext cx="3073559" cy="676305"/>
                      </a:xfrm>
                      <a:prstGeom prst="rect">
                        <a:avLst/>
                      </a:prstGeom>
                      <a:solidFill>
                        <a:schemeClr val="bg1"/>
                      </a:solidFill>
                      <a:ln>
                        <a:solidFill>
                          <a:schemeClr val="tx1"/>
                        </a:solidFill>
                      </a:ln>
                      <a:effectLst>
                        <a:outerShdw dist="35921" dir="2700000" algn="ctr" rotWithShape="0">
                          <a:schemeClr val="bg2"/>
                        </a:outerShdw>
                      </a:effectLst>
                    </p:spPr>
                  </p:pic>
                </p:oleObj>
              </mc:Fallback>
            </mc:AlternateContent>
          </a:graphicData>
        </a:graphic>
      </p:graphicFrame>
      <p:sp>
        <p:nvSpPr>
          <p:cNvPr id="762889" name="Rectangle 9"/>
          <p:cNvSpPr>
            <a:spLocks noChangeArrowheads="1"/>
          </p:cNvSpPr>
          <p:nvPr/>
        </p:nvSpPr>
        <p:spPr bwMode="auto">
          <a:xfrm>
            <a:off x="1835150" y="6178550"/>
            <a:ext cx="4603750" cy="44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hlink"/>
              </a:buClr>
              <a:buSzPct val="65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hlink"/>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80000"/>
              </a:lnSpc>
              <a:defRPr/>
            </a:pPr>
            <a:r>
              <a:rPr lang="it-IT" altLang="es-MX" sz="1800" dirty="0"/>
              <a:t>PASO 4 :  Calcular la presión parcial</a:t>
            </a:r>
          </a:p>
        </p:txBody>
      </p:sp>
      <p:graphicFrame>
        <p:nvGraphicFramePr>
          <p:cNvPr id="762890" name="Object 10"/>
          <p:cNvGraphicFramePr>
            <a:graphicFrameLocks noChangeAspect="1"/>
          </p:cNvGraphicFramePr>
          <p:nvPr/>
        </p:nvGraphicFramePr>
        <p:xfrm>
          <a:off x="6463153" y="4689365"/>
          <a:ext cx="3767137" cy="424255"/>
        </p:xfrm>
        <a:graphic>
          <a:graphicData uri="http://schemas.openxmlformats.org/presentationml/2006/ole">
            <mc:AlternateContent xmlns:mc="http://schemas.openxmlformats.org/markup-compatibility/2006">
              <mc:Choice xmlns:v="urn:schemas-microsoft-com:vml" Requires="v">
                <p:oleObj spid="_x0000_s119447" name="Equation" r:id="rId12" imgW="2082600" imgH="228600" progId="Equation.DSMT4">
                  <p:embed/>
                </p:oleObj>
              </mc:Choice>
              <mc:Fallback>
                <p:oleObj name="Equation" r:id="rId12" imgW="2082600" imgH="228600" progId="Equation.DSMT4">
                  <p:embed/>
                  <p:pic>
                    <p:nvPicPr>
                      <p:cNvPr id="762890" name="Object 10"/>
                      <p:cNvPicPr>
                        <a:picLocks noChangeAspect="1" noChangeArrowheads="1"/>
                      </p:cNvPicPr>
                      <p:nvPr/>
                    </p:nvPicPr>
                    <p:blipFill>
                      <a:blip r:embed="rId13">
                        <a:grayscl/>
                        <a:biLevel thresh="50000"/>
                      </a:blip>
                      <a:srcRect/>
                      <a:stretch>
                        <a:fillRect/>
                      </a:stretch>
                    </p:blipFill>
                    <p:spPr bwMode="auto">
                      <a:xfrm>
                        <a:off x="6463153" y="4689365"/>
                        <a:ext cx="3767137" cy="424255"/>
                      </a:xfrm>
                      <a:prstGeom prst="rect">
                        <a:avLst/>
                      </a:prstGeom>
                      <a:solidFill>
                        <a:schemeClr val="bg1"/>
                      </a:solidFill>
                      <a:ln>
                        <a:solidFill>
                          <a:schemeClr val="tx1"/>
                        </a:solidFill>
                      </a:ln>
                      <a:effectLst>
                        <a:outerShdw dist="35921" dir="2700000" algn="ctr" rotWithShape="0">
                          <a:schemeClr val="bg2"/>
                        </a:outerShdw>
                      </a:effectLst>
                    </p:spPr>
                  </p:pic>
                </p:oleObj>
              </mc:Fallback>
            </mc:AlternateContent>
          </a:graphicData>
        </a:graphic>
      </p:graphicFrame>
      <p:graphicFrame>
        <p:nvGraphicFramePr>
          <p:cNvPr id="762891" name="Object 11"/>
          <p:cNvGraphicFramePr>
            <a:graphicFrameLocks noChangeAspect="1"/>
          </p:cNvGraphicFramePr>
          <p:nvPr/>
        </p:nvGraphicFramePr>
        <p:xfrm>
          <a:off x="6873602" y="3613055"/>
          <a:ext cx="2273300" cy="565150"/>
        </p:xfrm>
        <a:graphic>
          <a:graphicData uri="http://schemas.openxmlformats.org/presentationml/2006/ole">
            <mc:AlternateContent xmlns:mc="http://schemas.openxmlformats.org/markup-compatibility/2006">
              <mc:Choice xmlns:v="urn:schemas-microsoft-com:vml" Requires="v">
                <p:oleObj spid="_x0000_s119448" name="Equation" r:id="rId14" imgW="672840" imgH="228600" progId="Equation.DSMT4">
                  <p:embed/>
                </p:oleObj>
              </mc:Choice>
              <mc:Fallback>
                <p:oleObj name="Equation" r:id="rId14" imgW="672840" imgH="228600" progId="Equation.DSMT4">
                  <p:embed/>
                  <p:pic>
                    <p:nvPicPr>
                      <p:cNvPr id="762891" name="Object 11"/>
                      <p:cNvPicPr>
                        <a:picLocks noChangeAspect="1" noChangeArrowheads="1"/>
                      </p:cNvPicPr>
                      <p:nvPr/>
                    </p:nvPicPr>
                    <p:blipFill>
                      <a:blip r:embed="rId15">
                        <a:grayscl/>
                        <a:biLevel thresh="50000"/>
                      </a:blip>
                      <a:srcRect/>
                      <a:stretch>
                        <a:fillRect/>
                      </a:stretch>
                    </p:blipFill>
                    <p:spPr bwMode="auto">
                      <a:xfrm>
                        <a:off x="6873602" y="3613055"/>
                        <a:ext cx="2273300" cy="565150"/>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762892" name="AutoShape 12"/>
          <p:cNvSpPr>
            <a:spLocks noChangeArrowheads="1"/>
          </p:cNvSpPr>
          <p:nvPr/>
        </p:nvSpPr>
        <p:spPr bwMode="auto">
          <a:xfrm>
            <a:off x="3181350" y="2724151"/>
            <a:ext cx="533400" cy="252413"/>
          </a:xfrm>
          <a:prstGeom prst="downArrow">
            <a:avLst>
              <a:gd name="adj1" fmla="val 50000"/>
              <a:gd name="adj2" fmla="val 25000"/>
            </a:avLst>
          </a:prstGeom>
          <a:solidFill>
            <a:srgbClr val="FF6600"/>
          </a:solidFill>
          <a:ln>
            <a:noFill/>
          </a:ln>
          <a:effectLst/>
          <a:extLst>
            <a:ext uri="{91240B29-F687-4F45-9708-019B960494DF}">
              <a14:hiddenLine xmlns:a14="http://schemas.microsoft.com/office/drawing/2010/main" w="50800">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500"/>
          </a:p>
        </p:txBody>
      </p:sp>
      <p:sp>
        <p:nvSpPr>
          <p:cNvPr id="762893" name="AutoShape 13"/>
          <p:cNvSpPr>
            <a:spLocks noChangeArrowheads="1"/>
          </p:cNvSpPr>
          <p:nvPr/>
        </p:nvSpPr>
        <p:spPr bwMode="auto">
          <a:xfrm rot="157892">
            <a:off x="7685689" y="3114009"/>
            <a:ext cx="533400" cy="252413"/>
          </a:xfrm>
          <a:prstGeom prst="downArrow">
            <a:avLst>
              <a:gd name="adj1" fmla="val 50000"/>
              <a:gd name="adj2" fmla="val 25000"/>
            </a:avLst>
          </a:prstGeom>
          <a:solidFill>
            <a:srgbClr val="3366FF"/>
          </a:solidFill>
          <a:ln>
            <a:noFill/>
          </a:ln>
          <a:effectLst/>
          <a:extLst>
            <a:ext uri="{91240B29-F687-4F45-9708-019B960494DF}">
              <a14:hiddenLine xmlns:a14="http://schemas.microsoft.com/office/drawing/2010/main" w="50800">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500"/>
          </a:p>
        </p:txBody>
      </p:sp>
      <p:graphicFrame>
        <p:nvGraphicFramePr>
          <p:cNvPr id="762894" name="Object 14"/>
          <p:cNvGraphicFramePr>
            <a:graphicFrameLocks noChangeAspect="1"/>
          </p:cNvGraphicFramePr>
          <p:nvPr/>
        </p:nvGraphicFramePr>
        <p:xfrm>
          <a:off x="6463152" y="5376602"/>
          <a:ext cx="3767139" cy="429887"/>
        </p:xfrm>
        <a:graphic>
          <a:graphicData uri="http://schemas.openxmlformats.org/presentationml/2006/ole">
            <mc:AlternateContent xmlns:mc="http://schemas.openxmlformats.org/markup-compatibility/2006">
              <mc:Choice xmlns:v="urn:schemas-microsoft-com:vml" Requires="v">
                <p:oleObj spid="_x0000_s119449" name="Equation" r:id="rId16" imgW="2234880" imgH="228600" progId="Equation.DSMT4">
                  <p:embed/>
                </p:oleObj>
              </mc:Choice>
              <mc:Fallback>
                <p:oleObj name="Equation" r:id="rId16" imgW="2234880" imgH="228600" progId="Equation.DSMT4">
                  <p:embed/>
                  <p:pic>
                    <p:nvPicPr>
                      <p:cNvPr id="762894" name="Object 14"/>
                      <p:cNvPicPr>
                        <a:picLocks noChangeAspect="1" noChangeArrowheads="1"/>
                      </p:cNvPicPr>
                      <p:nvPr/>
                    </p:nvPicPr>
                    <p:blipFill>
                      <a:blip r:embed="rId17">
                        <a:grayscl/>
                        <a:biLevel thresh="50000"/>
                      </a:blip>
                      <a:srcRect/>
                      <a:stretch>
                        <a:fillRect/>
                      </a:stretch>
                    </p:blipFill>
                    <p:spPr bwMode="auto">
                      <a:xfrm>
                        <a:off x="6463152" y="5376602"/>
                        <a:ext cx="3767139" cy="429887"/>
                      </a:xfrm>
                      <a:prstGeom prst="rect">
                        <a:avLst/>
                      </a:prstGeom>
                      <a:solidFill>
                        <a:schemeClr val="bg1"/>
                      </a:solidFill>
                      <a:ln>
                        <a:solidFill>
                          <a:schemeClr val="tx1"/>
                        </a:solidFill>
                      </a:ln>
                      <a:effectLst>
                        <a:outerShdw dist="35921" dir="2700000" algn="ctr" rotWithShape="0">
                          <a:schemeClr val="bg2"/>
                        </a:outerShdw>
                      </a:effectLst>
                    </p:spPr>
                  </p:pic>
                </p:oleObj>
              </mc:Fallback>
            </mc:AlternateContent>
          </a:graphicData>
        </a:graphic>
      </p:graphicFrame>
      <p:graphicFrame>
        <p:nvGraphicFramePr>
          <p:cNvPr id="762895" name="Object 15"/>
          <p:cNvGraphicFramePr>
            <a:graphicFrameLocks noChangeAspect="1"/>
          </p:cNvGraphicFramePr>
          <p:nvPr>
            <p:extLst>
              <p:ext uri="{D42A27DB-BD31-4B8C-83A1-F6EECF244321}">
                <p14:modId xmlns:p14="http://schemas.microsoft.com/office/powerpoint/2010/main" val="4063546594"/>
              </p:ext>
            </p:extLst>
          </p:nvPr>
        </p:nvGraphicFramePr>
        <p:xfrm>
          <a:off x="6381750" y="6145213"/>
          <a:ext cx="4173985" cy="427037"/>
        </p:xfrm>
        <a:graphic>
          <a:graphicData uri="http://schemas.openxmlformats.org/presentationml/2006/ole">
            <mc:AlternateContent xmlns:mc="http://schemas.openxmlformats.org/markup-compatibility/2006">
              <mc:Choice xmlns:v="urn:schemas-microsoft-com:vml" Requires="v">
                <p:oleObj spid="_x0000_s119450" name="Equation" r:id="rId18" imgW="2489040" imgH="228600" progId="Equation.DSMT4">
                  <p:embed/>
                </p:oleObj>
              </mc:Choice>
              <mc:Fallback>
                <p:oleObj name="Equation" r:id="rId18" imgW="2489040" imgH="228600" progId="Equation.DSMT4">
                  <p:embed/>
                  <p:pic>
                    <p:nvPicPr>
                      <p:cNvPr id="762895" name="Object 15"/>
                      <p:cNvPicPr>
                        <a:picLocks noChangeAspect="1" noChangeArrowheads="1"/>
                      </p:cNvPicPr>
                      <p:nvPr/>
                    </p:nvPicPr>
                    <p:blipFill>
                      <a:blip r:embed="rId19">
                        <a:grayscl/>
                        <a:biLevel thresh="50000"/>
                      </a:blip>
                      <a:srcRect/>
                      <a:stretch>
                        <a:fillRect/>
                      </a:stretch>
                    </p:blipFill>
                    <p:spPr bwMode="auto">
                      <a:xfrm>
                        <a:off x="6381750" y="6145213"/>
                        <a:ext cx="4173985" cy="427037"/>
                      </a:xfrm>
                      <a:prstGeom prst="rect">
                        <a:avLst/>
                      </a:prstGeom>
                      <a:solidFill>
                        <a:schemeClr val="bg1"/>
                      </a:solidFill>
                      <a:ln>
                        <a:solidFill>
                          <a:schemeClr val="tx1"/>
                        </a:solidFill>
                      </a:ln>
                      <a:effectLst>
                        <a:outerShdw dist="35921" dir="2700000" algn="ctr" rotWithShape="0">
                          <a:schemeClr val="bg2"/>
                        </a:outerShdw>
                      </a:effectLst>
                    </p:spPr>
                  </p:pic>
                </p:oleObj>
              </mc:Fallback>
            </mc:AlternateContent>
          </a:graphicData>
        </a:graphic>
      </p:graphicFrame>
      <p:graphicFrame>
        <p:nvGraphicFramePr>
          <p:cNvPr id="2" name="Objeto 1"/>
          <p:cNvGraphicFramePr>
            <a:graphicFrameLocks noChangeAspect="1"/>
          </p:cNvGraphicFramePr>
          <p:nvPr/>
        </p:nvGraphicFramePr>
        <p:xfrm>
          <a:off x="5913605" y="2383175"/>
          <a:ext cx="4316685" cy="574323"/>
        </p:xfrm>
        <a:graphic>
          <a:graphicData uri="http://schemas.openxmlformats.org/presentationml/2006/ole">
            <mc:AlternateContent xmlns:mc="http://schemas.openxmlformats.org/markup-compatibility/2006">
              <mc:Choice xmlns:v="urn:schemas-microsoft-com:vml" Requires="v">
                <p:oleObj spid="_x0000_s119451" name="Equation" r:id="rId20" imgW="2958840" imgH="393480" progId="Equation.DSMT4">
                  <p:embed/>
                </p:oleObj>
              </mc:Choice>
              <mc:Fallback>
                <p:oleObj name="Equation" r:id="rId20" imgW="2958840" imgH="393480" progId="Equation.DSMT4">
                  <p:embed/>
                  <p:pic>
                    <p:nvPicPr>
                      <p:cNvPr id="2" name="Objeto 1"/>
                      <p:cNvPicPr/>
                      <p:nvPr/>
                    </p:nvPicPr>
                    <p:blipFill>
                      <a:blip r:embed="rId21"/>
                      <a:stretch>
                        <a:fillRect/>
                      </a:stretch>
                    </p:blipFill>
                    <p:spPr>
                      <a:xfrm>
                        <a:off x="5913605" y="2383175"/>
                        <a:ext cx="4316685" cy="574323"/>
                      </a:xfrm>
                      <a:prstGeom prst="rect">
                        <a:avLst/>
                      </a:prstGeom>
                    </p:spPr>
                  </p:pic>
                </p:oleObj>
              </mc:Fallback>
            </mc:AlternateContent>
          </a:graphicData>
        </a:graphic>
      </p:graphicFrame>
      <p:cxnSp>
        <p:nvCxnSpPr>
          <p:cNvPr id="4" name="Conector recto de flecha 3"/>
          <p:cNvCxnSpPr/>
          <p:nvPr/>
        </p:nvCxnSpPr>
        <p:spPr>
          <a:xfrm flipV="1">
            <a:off x="5735960" y="5013176"/>
            <a:ext cx="702940" cy="11324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a:endCxn id="762894" idx="1"/>
          </p:cNvCxnSpPr>
          <p:nvPr/>
        </p:nvCxnSpPr>
        <p:spPr>
          <a:xfrm flipV="1">
            <a:off x="5951985" y="5591544"/>
            <a:ext cx="511167" cy="5870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a:endCxn id="762889" idx="3"/>
          </p:cNvCxnSpPr>
          <p:nvPr/>
        </p:nvCxnSpPr>
        <p:spPr>
          <a:xfrm>
            <a:off x="5913604" y="6320864"/>
            <a:ext cx="525296" cy="807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4299250"/>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62883"/>
                                        </p:tgtEl>
                                        <p:attrNameLst>
                                          <p:attrName>style.visibility</p:attrName>
                                        </p:attrNameLst>
                                      </p:cBhvr>
                                      <p:to>
                                        <p:strVal val="visible"/>
                                      </p:to>
                                    </p:set>
                                    <p:animEffect transition="in" filter="slide(fromBottom)">
                                      <p:cBhvr>
                                        <p:cTn id="7" dur="2000"/>
                                        <p:tgtEl>
                                          <p:spTgt spid="762883"/>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62882"/>
                                        </p:tgtEl>
                                        <p:attrNameLst>
                                          <p:attrName>style.visibility</p:attrName>
                                        </p:attrNameLst>
                                      </p:cBhvr>
                                      <p:to>
                                        <p:strVal val="visible"/>
                                      </p:to>
                                    </p:set>
                                    <p:animEffect transition="in" filter="slide(fromBottom)">
                                      <p:cBhvr>
                                        <p:cTn id="10" dur="2000"/>
                                        <p:tgtEl>
                                          <p:spTgt spid="76288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762884">
                                            <p:txEl>
                                              <p:pRg st="0" end="0"/>
                                            </p:txEl>
                                          </p:spTgt>
                                        </p:tgtEl>
                                        <p:attrNameLst>
                                          <p:attrName>style.visibility</p:attrName>
                                        </p:attrNameLst>
                                      </p:cBhvr>
                                      <p:to>
                                        <p:strVal val="visible"/>
                                      </p:to>
                                    </p:set>
                                    <p:animEffect transition="in" filter="strips(downRight)">
                                      <p:cBhvr>
                                        <p:cTn id="15" dur="1000"/>
                                        <p:tgtEl>
                                          <p:spTgt spid="762884">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2" fill="hold" nodeType="clickEffect">
                                  <p:stCondLst>
                                    <p:cond delay="0"/>
                                  </p:stCondLst>
                                  <p:childTnLst>
                                    <p:set>
                                      <p:cBhvr>
                                        <p:cTn id="19" dur="1" fill="hold">
                                          <p:stCondLst>
                                            <p:cond delay="0"/>
                                          </p:stCondLst>
                                        </p:cTn>
                                        <p:tgtEl>
                                          <p:spTgt spid="762886"/>
                                        </p:tgtEl>
                                        <p:attrNameLst>
                                          <p:attrName>style.visibility</p:attrName>
                                        </p:attrNameLst>
                                      </p:cBhvr>
                                      <p:to>
                                        <p:strVal val="visible"/>
                                      </p:to>
                                    </p:set>
                                    <p:animEffect transition="in" filter="slide(fromRight)">
                                      <p:cBhvr>
                                        <p:cTn id="20" dur="2000"/>
                                        <p:tgtEl>
                                          <p:spTgt spid="762886"/>
                                        </p:tgtEl>
                                      </p:cBhvr>
                                    </p:animEffect>
                                  </p:childTnLst>
                                </p:cTn>
                              </p:par>
                            </p:childTnLst>
                          </p:cTn>
                        </p:par>
                        <p:par>
                          <p:cTn id="21" fill="hold" nodeType="afterGroup">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762892"/>
                                        </p:tgtEl>
                                        <p:attrNameLst>
                                          <p:attrName>style.visibility</p:attrName>
                                        </p:attrNameLst>
                                      </p:cBhvr>
                                      <p:to>
                                        <p:strVal val="visible"/>
                                      </p:to>
                                    </p:set>
                                    <p:animEffect transition="in" filter="wipe(up)">
                                      <p:cBhvr>
                                        <p:cTn id="24" dur="500"/>
                                        <p:tgtEl>
                                          <p:spTgt spid="76289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2" fill="hold" nodeType="clickEffect">
                                  <p:stCondLst>
                                    <p:cond delay="0"/>
                                  </p:stCondLst>
                                  <p:childTnLst>
                                    <p:set>
                                      <p:cBhvr>
                                        <p:cTn id="28" dur="1" fill="hold">
                                          <p:stCondLst>
                                            <p:cond delay="0"/>
                                          </p:stCondLst>
                                        </p:cTn>
                                        <p:tgtEl>
                                          <p:spTgt spid="762885"/>
                                        </p:tgtEl>
                                        <p:attrNameLst>
                                          <p:attrName>style.visibility</p:attrName>
                                        </p:attrNameLst>
                                      </p:cBhvr>
                                      <p:to>
                                        <p:strVal val="visible"/>
                                      </p:to>
                                    </p:set>
                                    <p:animEffect transition="in" filter="slide(fromRight)">
                                      <p:cBhvr>
                                        <p:cTn id="29" dur="2000"/>
                                        <p:tgtEl>
                                          <p:spTgt spid="76288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2" presetClass="entr" presetSubtype="2" fill="hold" nodeType="clickEffect">
                                  <p:stCondLst>
                                    <p:cond delay="0"/>
                                  </p:stCondLst>
                                  <p:childTnLst>
                                    <p:set>
                                      <p:cBhvr>
                                        <p:cTn id="33" dur="1" fill="hold">
                                          <p:stCondLst>
                                            <p:cond delay="0"/>
                                          </p:stCondLst>
                                        </p:cTn>
                                        <p:tgtEl>
                                          <p:spTgt spid="762887"/>
                                        </p:tgtEl>
                                        <p:attrNameLst>
                                          <p:attrName>style.visibility</p:attrName>
                                        </p:attrNameLst>
                                      </p:cBhvr>
                                      <p:to>
                                        <p:strVal val="visible"/>
                                      </p:to>
                                    </p:set>
                                    <p:animEffect transition="in" filter="slide(fromRight)">
                                      <p:cBhvr>
                                        <p:cTn id="34" dur="2000"/>
                                        <p:tgtEl>
                                          <p:spTgt spid="76288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2" fill="hold" nodeType="clickEffect">
                                  <p:stCondLst>
                                    <p:cond delay="0"/>
                                  </p:stCondLst>
                                  <p:childTnLst>
                                    <p:set>
                                      <p:cBhvr>
                                        <p:cTn id="38" dur="1" fill="hold">
                                          <p:stCondLst>
                                            <p:cond delay="0"/>
                                          </p:stCondLst>
                                        </p:cTn>
                                        <p:tgtEl>
                                          <p:spTgt spid="762888"/>
                                        </p:tgtEl>
                                        <p:attrNameLst>
                                          <p:attrName>style.visibility</p:attrName>
                                        </p:attrNameLst>
                                      </p:cBhvr>
                                      <p:to>
                                        <p:strVal val="visible"/>
                                      </p:to>
                                    </p:set>
                                    <p:animEffect transition="in" filter="slide(fromRight)">
                                      <p:cBhvr>
                                        <p:cTn id="39" dur="2000"/>
                                        <p:tgtEl>
                                          <p:spTgt spid="76288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8" presetClass="entr" presetSubtype="6" fill="hold" grpId="0" nodeType="clickEffect">
                                  <p:stCondLst>
                                    <p:cond delay="0"/>
                                  </p:stCondLst>
                                  <p:childTnLst>
                                    <p:set>
                                      <p:cBhvr>
                                        <p:cTn id="43" dur="1" fill="hold">
                                          <p:stCondLst>
                                            <p:cond delay="0"/>
                                          </p:stCondLst>
                                        </p:cTn>
                                        <p:tgtEl>
                                          <p:spTgt spid="762889">
                                            <p:txEl>
                                              <p:pRg st="0" end="0"/>
                                            </p:txEl>
                                          </p:spTgt>
                                        </p:tgtEl>
                                        <p:attrNameLst>
                                          <p:attrName>style.visibility</p:attrName>
                                        </p:attrNameLst>
                                      </p:cBhvr>
                                      <p:to>
                                        <p:strVal val="visible"/>
                                      </p:to>
                                    </p:set>
                                    <p:animEffect transition="in" filter="strips(downRight)">
                                      <p:cBhvr>
                                        <p:cTn id="44" dur="1000"/>
                                        <p:tgtEl>
                                          <p:spTgt spid="762889">
                                            <p:txEl>
                                              <p:pRg st="0" end="0"/>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2" presetClass="entr" presetSubtype="2" fill="hold" nodeType="clickEffect">
                                  <p:stCondLst>
                                    <p:cond delay="0"/>
                                  </p:stCondLst>
                                  <p:childTnLst>
                                    <p:set>
                                      <p:cBhvr>
                                        <p:cTn id="48" dur="1" fill="hold">
                                          <p:stCondLst>
                                            <p:cond delay="0"/>
                                          </p:stCondLst>
                                        </p:cTn>
                                        <p:tgtEl>
                                          <p:spTgt spid="762891"/>
                                        </p:tgtEl>
                                        <p:attrNameLst>
                                          <p:attrName>style.visibility</p:attrName>
                                        </p:attrNameLst>
                                      </p:cBhvr>
                                      <p:to>
                                        <p:strVal val="visible"/>
                                      </p:to>
                                    </p:set>
                                    <p:animEffect transition="in" filter="slide(fromRight)">
                                      <p:cBhvr>
                                        <p:cTn id="49" dur="2000"/>
                                        <p:tgtEl>
                                          <p:spTgt spid="762891"/>
                                        </p:tgtEl>
                                      </p:cBhvr>
                                    </p:animEffect>
                                  </p:childTnLst>
                                </p:cTn>
                              </p:par>
                            </p:childTnLst>
                          </p:cTn>
                        </p:par>
                        <p:par>
                          <p:cTn id="50" fill="hold" nodeType="afterGroup">
                            <p:stCondLst>
                              <p:cond delay="2000"/>
                            </p:stCondLst>
                            <p:childTnLst>
                              <p:par>
                                <p:cTn id="51" presetID="22" presetClass="entr" presetSubtype="4" fill="hold" grpId="0" nodeType="afterEffect">
                                  <p:stCondLst>
                                    <p:cond delay="0"/>
                                  </p:stCondLst>
                                  <p:childTnLst>
                                    <p:set>
                                      <p:cBhvr>
                                        <p:cTn id="52" dur="1" fill="hold">
                                          <p:stCondLst>
                                            <p:cond delay="0"/>
                                          </p:stCondLst>
                                        </p:cTn>
                                        <p:tgtEl>
                                          <p:spTgt spid="762893"/>
                                        </p:tgtEl>
                                        <p:attrNameLst>
                                          <p:attrName>style.visibility</p:attrName>
                                        </p:attrNameLst>
                                      </p:cBhvr>
                                      <p:to>
                                        <p:strVal val="visible"/>
                                      </p:to>
                                    </p:set>
                                    <p:animEffect transition="in" filter="wipe(down)">
                                      <p:cBhvr>
                                        <p:cTn id="53" dur="1000"/>
                                        <p:tgtEl>
                                          <p:spTgt spid="762893"/>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2" presetClass="entr" presetSubtype="2" fill="hold" nodeType="clickEffect">
                                  <p:stCondLst>
                                    <p:cond delay="0"/>
                                  </p:stCondLst>
                                  <p:childTnLst>
                                    <p:set>
                                      <p:cBhvr>
                                        <p:cTn id="57" dur="1" fill="hold">
                                          <p:stCondLst>
                                            <p:cond delay="0"/>
                                          </p:stCondLst>
                                        </p:cTn>
                                        <p:tgtEl>
                                          <p:spTgt spid="762890"/>
                                        </p:tgtEl>
                                        <p:attrNameLst>
                                          <p:attrName>style.visibility</p:attrName>
                                        </p:attrNameLst>
                                      </p:cBhvr>
                                      <p:to>
                                        <p:strVal val="visible"/>
                                      </p:to>
                                    </p:set>
                                    <p:animEffect transition="in" filter="slide(fromRight)">
                                      <p:cBhvr>
                                        <p:cTn id="58" dur="2000"/>
                                        <p:tgtEl>
                                          <p:spTgt spid="762890"/>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2" presetClass="entr" presetSubtype="2" fill="hold" nodeType="clickEffect">
                                  <p:stCondLst>
                                    <p:cond delay="0"/>
                                  </p:stCondLst>
                                  <p:childTnLst>
                                    <p:set>
                                      <p:cBhvr>
                                        <p:cTn id="62" dur="1" fill="hold">
                                          <p:stCondLst>
                                            <p:cond delay="0"/>
                                          </p:stCondLst>
                                        </p:cTn>
                                        <p:tgtEl>
                                          <p:spTgt spid="762894"/>
                                        </p:tgtEl>
                                        <p:attrNameLst>
                                          <p:attrName>style.visibility</p:attrName>
                                        </p:attrNameLst>
                                      </p:cBhvr>
                                      <p:to>
                                        <p:strVal val="visible"/>
                                      </p:to>
                                    </p:set>
                                    <p:animEffect transition="in" filter="slide(fromRight)">
                                      <p:cBhvr>
                                        <p:cTn id="63" dur="2000"/>
                                        <p:tgtEl>
                                          <p:spTgt spid="762894"/>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2" presetClass="entr" presetSubtype="2" fill="hold" nodeType="clickEffect">
                                  <p:stCondLst>
                                    <p:cond delay="0"/>
                                  </p:stCondLst>
                                  <p:childTnLst>
                                    <p:set>
                                      <p:cBhvr>
                                        <p:cTn id="67" dur="1" fill="hold">
                                          <p:stCondLst>
                                            <p:cond delay="0"/>
                                          </p:stCondLst>
                                        </p:cTn>
                                        <p:tgtEl>
                                          <p:spTgt spid="762895"/>
                                        </p:tgtEl>
                                        <p:attrNameLst>
                                          <p:attrName>style.visibility</p:attrName>
                                        </p:attrNameLst>
                                      </p:cBhvr>
                                      <p:to>
                                        <p:strVal val="visible"/>
                                      </p:to>
                                    </p:set>
                                    <p:animEffect transition="in" filter="slide(fromRight)">
                                      <p:cBhvr>
                                        <p:cTn id="68" dur="2000"/>
                                        <p:tgtEl>
                                          <p:spTgt spid="762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882" grpId="0"/>
      <p:bldP spid="762883" grpId="0"/>
      <p:bldP spid="762884" grpId="0" build="p"/>
      <p:bldP spid="762889" grpId="0" build="p"/>
      <p:bldP spid="762892" grpId="0" animBg="1"/>
      <p:bldP spid="762893"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5418" name="Line 26"/>
          <p:cNvSpPr>
            <a:spLocks noChangeShapeType="1"/>
          </p:cNvSpPr>
          <p:nvPr/>
        </p:nvSpPr>
        <p:spPr bwMode="auto">
          <a:xfrm flipV="1">
            <a:off x="3143250" y="2133600"/>
            <a:ext cx="0" cy="2808288"/>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5394" name="Rectangle 2"/>
          <p:cNvSpPr>
            <a:spLocks noGrp="1" noChangeArrowheads="1"/>
          </p:cNvSpPr>
          <p:nvPr>
            <p:ph type="title"/>
          </p:nvPr>
        </p:nvSpPr>
        <p:spPr>
          <a:xfrm>
            <a:off x="2696104" y="660676"/>
            <a:ext cx="7056438" cy="539198"/>
          </a:xfrm>
        </p:spPr>
        <p:txBody>
          <a:bodyPr/>
          <a:lstStyle/>
          <a:p>
            <a:pPr eaLnBrk="1" hangingPunct="1">
              <a:defRPr/>
            </a:pPr>
            <a:r>
              <a:rPr lang="es-ES" sz="2600" b="1"/>
              <a:t>Descomposición de G en función de </a:t>
            </a:r>
            <a:r>
              <a:rPr lang="es-ES" sz="2600" b="1">
                <a:solidFill>
                  <a:srgbClr val="0066FF"/>
                </a:solidFill>
              </a:rPr>
              <a:t>p</a:t>
            </a:r>
            <a:r>
              <a:rPr lang="es-ES" sz="2600" b="1"/>
              <a:t> y </a:t>
            </a:r>
            <a:r>
              <a:rPr lang="es-ES" sz="2600" b="1">
                <a:solidFill>
                  <a:srgbClr val="FF0000"/>
                </a:solidFill>
              </a:rPr>
              <a:t>T</a:t>
            </a:r>
          </a:p>
        </p:txBody>
      </p:sp>
      <p:sp>
        <p:nvSpPr>
          <p:cNvPr id="315395" name="Rectangle 3"/>
          <p:cNvSpPr>
            <a:spLocks noChangeArrowheads="1"/>
          </p:cNvSpPr>
          <p:nvPr/>
        </p:nvSpPr>
        <p:spPr bwMode="auto">
          <a:xfrm>
            <a:off x="4150230" y="132037"/>
            <a:ext cx="4274493"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r" eaLnBrk="1" hangingPunct="1">
              <a:spcBef>
                <a:spcPct val="0"/>
              </a:spcBef>
              <a:buClrTx/>
              <a:buSzTx/>
              <a:buFontTx/>
              <a:buNone/>
            </a:pPr>
            <a:r>
              <a:rPr lang="es-ES" altLang="es-MX" sz="1600" b="1" i="1" dirty="0">
                <a:solidFill>
                  <a:schemeClr val="accent1"/>
                </a:solidFill>
              </a:rPr>
              <a:t>Energía de </a:t>
            </a:r>
            <a:r>
              <a:rPr lang="es-ES" altLang="es-MX" sz="1600" b="1" i="1" dirty="0" err="1">
                <a:solidFill>
                  <a:schemeClr val="accent1"/>
                </a:solidFill>
              </a:rPr>
              <a:t>Gibbs</a:t>
            </a:r>
            <a:r>
              <a:rPr lang="es-ES" altLang="es-MX" sz="1600" b="1" i="1" dirty="0">
                <a:solidFill>
                  <a:schemeClr val="accent1"/>
                </a:solidFill>
              </a:rPr>
              <a:t> – Dependencia de p y T</a:t>
            </a:r>
          </a:p>
        </p:txBody>
      </p:sp>
      <p:sp>
        <p:nvSpPr>
          <p:cNvPr id="315396" name="Rectangle 4"/>
          <p:cNvSpPr>
            <a:spLocks noGrp="1" noChangeArrowheads="1"/>
          </p:cNvSpPr>
          <p:nvPr>
            <p:ph type="body" idx="1"/>
          </p:nvPr>
        </p:nvSpPr>
        <p:spPr>
          <a:xfrm>
            <a:off x="6124574" y="1906933"/>
            <a:ext cx="5256583" cy="1615827"/>
          </a:xfrm>
          <a:noFill/>
        </p:spPr>
        <p:txBody>
          <a:bodyPr wrap="square">
            <a:spAutoFit/>
          </a:bodyPr>
          <a:lstStyle/>
          <a:p>
            <a:pPr algn="just">
              <a:lnSpc>
                <a:spcPct val="110000"/>
              </a:lnSpc>
              <a:spcBef>
                <a:spcPct val="30000"/>
              </a:spcBef>
              <a:spcAft>
                <a:spcPct val="10000"/>
              </a:spcAft>
            </a:pPr>
            <a:r>
              <a:rPr lang="es-ES" altLang="es-MX" sz="1800" dirty="0">
                <a:latin typeface="Comic Sans MS" pitchFamily="66" charset="0"/>
              </a:rPr>
              <a:t>Debido a que G es una función de estado, </a:t>
            </a:r>
            <a:r>
              <a:rPr lang="es-ES" altLang="es-MX" sz="1800" dirty="0">
                <a:solidFill>
                  <a:srgbClr val="FF0000"/>
                </a:solidFill>
                <a:latin typeface="Comic Sans MS" pitchFamily="66" charset="0"/>
              </a:rPr>
              <a:t>a partir de una presión y temperatura de referencia (“estándar”), se </a:t>
            </a:r>
            <a:r>
              <a:rPr lang="es-ES" altLang="es-MX" sz="1800" dirty="0">
                <a:latin typeface="Comic Sans MS" pitchFamily="66" charset="0"/>
              </a:rPr>
              <a:t>puede calcular G a otra </a:t>
            </a:r>
            <a:r>
              <a:rPr lang="es-ES" altLang="es-MX" sz="1800" u="sng" dirty="0">
                <a:latin typeface="Comic Sans MS" pitchFamily="66" charset="0"/>
              </a:rPr>
              <a:t>presión y temperatura</a:t>
            </a:r>
            <a:r>
              <a:rPr lang="es-ES" altLang="es-MX" sz="1800" dirty="0">
                <a:latin typeface="Comic Sans MS" pitchFamily="66" charset="0"/>
              </a:rPr>
              <a:t>, </a:t>
            </a:r>
            <a:r>
              <a:rPr lang="es-ES" altLang="es-MX" sz="1800" dirty="0">
                <a:solidFill>
                  <a:srgbClr val="FF0000"/>
                </a:solidFill>
                <a:latin typeface="Comic Sans MS" pitchFamily="66" charset="0"/>
              </a:rPr>
              <a:t>combinando un proceso isotérmico</a:t>
            </a:r>
            <a:r>
              <a:rPr lang="es-ES" altLang="es-MX" sz="1800" dirty="0">
                <a:solidFill>
                  <a:srgbClr val="FFFF99"/>
                </a:solidFill>
                <a:latin typeface="Comic Sans MS" pitchFamily="66" charset="0"/>
              </a:rPr>
              <a:t> </a:t>
            </a:r>
            <a:r>
              <a:rPr lang="es-ES" altLang="es-MX" sz="1800" dirty="0">
                <a:latin typeface="Comic Sans MS" pitchFamily="66" charset="0"/>
              </a:rPr>
              <a:t>con </a:t>
            </a:r>
            <a:r>
              <a:rPr lang="es-ES" altLang="es-MX" sz="1800" dirty="0">
                <a:solidFill>
                  <a:srgbClr val="FF0000"/>
                </a:solidFill>
                <a:latin typeface="Comic Sans MS" pitchFamily="66" charset="0"/>
              </a:rPr>
              <a:t>uno isobárico.</a:t>
            </a:r>
          </a:p>
        </p:txBody>
      </p:sp>
      <p:grpSp>
        <p:nvGrpSpPr>
          <p:cNvPr id="2" name="Group 6"/>
          <p:cNvGrpSpPr>
            <a:grpSpLocks/>
          </p:cNvGrpSpPr>
          <p:nvPr/>
        </p:nvGrpSpPr>
        <p:grpSpPr bwMode="auto">
          <a:xfrm>
            <a:off x="1919288" y="1989139"/>
            <a:ext cx="3803650" cy="4600575"/>
            <a:chOff x="3024" y="1680"/>
            <a:chExt cx="2400" cy="2112"/>
          </a:xfrm>
        </p:grpSpPr>
        <p:sp>
          <p:nvSpPr>
            <p:cNvPr id="46102" name="Line 7"/>
            <p:cNvSpPr>
              <a:spLocks noChangeShapeType="1"/>
            </p:cNvSpPr>
            <p:nvPr/>
          </p:nvSpPr>
          <p:spPr bwMode="auto">
            <a:xfrm>
              <a:off x="3312" y="1680"/>
              <a:ext cx="0" cy="2112"/>
            </a:xfrm>
            <a:prstGeom prst="line">
              <a:avLst/>
            </a:prstGeom>
            <a:noFill/>
            <a:ln w="38100" cap="sq">
              <a:solidFill>
                <a:schemeClr val="tx1"/>
              </a:solidFill>
              <a:round/>
              <a:headEnd type="triangle" w="med" len="med"/>
              <a:tailEnd/>
            </a:ln>
            <a:effectLst>
              <a:outerShdw dist="40161" dir="4293903" algn="ctr" rotWithShape="0">
                <a:schemeClr val="bg2"/>
              </a:outerShdw>
            </a:effectLst>
            <a:extLst>
              <a:ext uri="{909E8E84-426E-40DD-AFC4-6F175D3DCCD1}">
                <a14:hiddenFill xmlns:a14="http://schemas.microsoft.com/office/drawing/2010/main">
                  <a:noFill/>
                </a14:hiddenFill>
              </a:ext>
            </a:extLst>
          </p:spPr>
          <p:txBody>
            <a:bodyPr wrap="none"/>
            <a:lstStyle/>
            <a:p>
              <a:endParaRPr lang="es-MX"/>
            </a:p>
          </p:txBody>
        </p:sp>
        <p:sp>
          <p:nvSpPr>
            <p:cNvPr id="46103" name="Line 8"/>
            <p:cNvSpPr>
              <a:spLocks noChangeShapeType="1"/>
            </p:cNvSpPr>
            <p:nvPr/>
          </p:nvSpPr>
          <p:spPr bwMode="auto">
            <a:xfrm>
              <a:off x="3024" y="3648"/>
              <a:ext cx="2400" cy="0"/>
            </a:xfrm>
            <a:prstGeom prst="line">
              <a:avLst/>
            </a:prstGeom>
            <a:noFill/>
            <a:ln w="28575" cap="sq">
              <a:solidFill>
                <a:schemeClr val="tx1"/>
              </a:solidFill>
              <a:round/>
              <a:headEnd type="none" w="sm" len="sm"/>
              <a:tailEnd type="triangle" w="med" len="med"/>
            </a:ln>
            <a:effectLst>
              <a:outerShdw dist="40161" dir="4293903" algn="ctr" rotWithShape="0">
                <a:schemeClr val="bg2"/>
              </a:outerShdw>
            </a:effectLst>
            <a:extLst>
              <a:ext uri="{909E8E84-426E-40DD-AFC4-6F175D3DCCD1}">
                <a14:hiddenFill xmlns:a14="http://schemas.microsoft.com/office/drawing/2010/main">
                  <a:noFill/>
                </a14:hiddenFill>
              </a:ext>
            </a:extLst>
          </p:spPr>
          <p:txBody>
            <a:bodyPr wrap="none"/>
            <a:lstStyle/>
            <a:p>
              <a:endParaRPr lang="es-MX"/>
            </a:p>
          </p:txBody>
        </p:sp>
      </p:grpSp>
      <p:sp>
        <p:nvSpPr>
          <p:cNvPr id="315403" name="Text Box 11"/>
          <p:cNvSpPr txBox="1">
            <a:spLocks noChangeArrowheads="1"/>
          </p:cNvSpPr>
          <p:nvPr/>
        </p:nvSpPr>
        <p:spPr bwMode="auto">
          <a:xfrm>
            <a:off x="3968442" y="6338888"/>
            <a:ext cx="359393" cy="523220"/>
          </a:xfrm>
          <a:prstGeom prst="rect">
            <a:avLst/>
          </a:prstGeom>
          <a:noFill/>
          <a:ln w="12700" cap="sq">
            <a:noFill/>
            <a:miter lim="800000"/>
            <a:headEnd type="none" w="sm" len="sm"/>
            <a:tailEnd type="none" w="sm" len="sm"/>
          </a:ln>
          <a:effectLst/>
        </p:spPr>
        <p:txBody>
          <a:bodyPr wrap="none">
            <a:spAutoFit/>
          </a:bodyPr>
          <a:lstStyle/>
          <a:p>
            <a:pPr algn="ctr">
              <a:defRPr/>
            </a:pPr>
            <a:r>
              <a:rPr lang="it-IT" sz="2800">
                <a:solidFill>
                  <a:srgbClr val="FF0000"/>
                </a:solidFill>
                <a:effectLst>
                  <a:outerShdw blurRad="38100" dist="38100" dir="2700000" algn="tl">
                    <a:srgbClr val="000000"/>
                  </a:outerShdw>
                </a:effectLst>
              </a:rPr>
              <a:t>T</a:t>
            </a:r>
          </a:p>
        </p:txBody>
      </p:sp>
      <p:sp>
        <p:nvSpPr>
          <p:cNvPr id="315404" name="Text Box 12"/>
          <p:cNvSpPr txBox="1">
            <a:spLocks noChangeArrowheads="1"/>
          </p:cNvSpPr>
          <p:nvPr/>
        </p:nvSpPr>
        <p:spPr bwMode="auto">
          <a:xfrm>
            <a:off x="1847850" y="3789363"/>
            <a:ext cx="369888" cy="519112"/>
          </a:xfrm>
          <a:prstGeom prst="rect">
            <a:avLst/>
          </a:prstGeom>
          <a:noFill/>
          <a:ln w="12700" cap="sq">
            <a:noFill/>
            <a:miter lim="800000"/>
            <a:headEnd type="none" w="sm" len="sm"/>
            <a:tailEnd type="none" w="sm" len="sm"/>
          </a:ln>
          <a:effectLst/>
        </p:spPr>
        <p:txBody>
          <a:bodyPr wrap="none">
            <a:spAutoFit/>
          </a:bodyPr>
          <a:lstStyle/>
          <a:p>
            <a:pPr algn="ctr">
              <a:defRPr/>
            </a:pPr>
            <a:r>
              <a:rPr lang="it-IT" sz="2800">
                <a:solidFill>
                  <a:srgbClr val="0066FF"/>
                </a:solidFill>
                <a:effectLst>
                  <a:outerShdw blurRad="38100" dist="38100" dir="2700000" algn="tl">
                    <a:srgbClr val="000000"/>
                  </a:outerShdw>
                </a:effectLst>
              </a:rPr>
              <a:t>P</a:t>
            </a:r>
          </a:p>
        </p:txBody>
      </p:sp>
      <p:sp>
        <p:nvSpPr>
          <p:cNvPr id="315405" name="Line 13"/>
          <p:cNvSpPr>
            <a:spLocks noChangeShapeType="1"/>
          </p:cNvSpPr>
          <p:nvPr/>
        </p:nvSpPr>
        <p:spPr bwMode="auto">
          <a:xfrm flipV="1">
            <a:off x="3216275" y="2349500"/>
            <a:ext cx="1727200" cy="2592388"/>
          </a:xfrm>
          <a:prstGeom prst="line">
            <a:avLst/>
          </a:prstGeom>
          <a:noFill/>
          <a:ln w="57150" cap="sq">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wrap="none"/>
          <a:lstStyle/>
          <a:p>
            <a:endParaRPr lang="es-MX"/>
          </a:p>
        </p:txBody>
      </p:sp>
      <p:sp>
        <p:nvSpPr>
          <p:cNvPr id="315411" name="Text Box 19"/>
          <p:cNvSpPr txBox="1">
            <a:spLocks noChangeArrowheads="1"/>
          </p:cNvSpPr>
          <p:nvPr/>
        </p:nvSpPr>
        <p:spPr bwMode="auto">
          <a:xfrm>
            <a:off x="3324225" y="2426582"/>
            <a:ext cx="1511300" cy="3365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50000"/>
              </a:spcBef>
              <a:buClrTx/>
              <a:buSzTx/>
              <a:buFontTx/>
              <a:buNone/>
            </a:pPr>
            <a:r>
              <a:rPr lang="es-ES" altLang="es-MX" sz="1600" b="1" dirty="0">
                <a:solidFill>
                  <a:srgbClr val="0066FF"/>
                </a:solidFill>
                <a:latin typeface="Comic Sans MS" pitchFamily="66" charset="0"/>
              </a:rPr>
              <a:t>ISOBÁRICO</a:t>
            </a:r>
          </a:p>
        </p:txBody>
      </p:sp>
      <p:sp>
        <p:nvSpPr>
          <p:cNvPr id="315412" name="Text Box 20"/>
          <p:cNvSpPr txBox="1">
            <a:spLocks noChangeArrowheads="1"/>
          </p:cNvSpPr>
          <p:nvPr/>
        </p:nvSpPr>
        <p:spPr bwMode="auto">
          <a:xfrm rot="-5400000">
            <a:off x="2062163" y="3357563"/>
            <a:ext cx="16351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50000"/>
              </a:spcBef>
              <a:buClrTx/>
              <a:buSzTx/>
              <a:buFontTx/>
              <a:buNone/>
            </a:pPr>
            <a:r>
              <a:rPr lang="es-ES" altLang="es-MX" sz="1600" b="1">
                <a:solidFill>
                  <a:srgbClr val="FF0000"/>
                </a:solidFill>
                <a:latin typeface="Comic Sans MS" pitchFamily="66" charset="0"/>
              </a:rPr>
              <a:t>ISOTÉRMICO</a:t>
            </a:r>
          </a:p>
        </p:txBody>
      </p:sp>
      <p:sp>
        <p:nvSpPr>
          <p:cNvPr id="315413" name="Text Box 21"/>
          <p:cNvSpPr txBox="1">
            <a:spLocks noChangeArrowheads="1"/>
          </p:cNvSpPr>
          <p:nvPr/>
        </p:nvSpPr>
        <p:spPr bwMode="auto">
          <a:xfrm>
            <a:off x="2762598" y="5373688"/>
            <a:ext cx="1661416" cy="400110"/>
          </a:xfrm>
          <a:prstGeom prst="rect">
            <a:avLst/>
          </a:prstGeom>
          <a:noFill/>
          <a:ln w="12700" cap="sq">
            <a:noFill/>
            <a:miter lim="800000"/>
            <a:headEnd type="none" w="sm" len="sm"/>
            <a:tailEnd type="none" w="sm" len="sm"/>
          </a:ln>
          <a:effectLst/>
        </p:spPr>
        <p:txBody>
          <a:bodyPr wrap="none">
            <a:spAutoFit/>
          </a:bodyPr>
          <a:lstStyle/>
          <a:p>
            <a:pPr algn="ctr">
              <a:defRPr/>
            </a:pPr>
            <a:r>
              <a:rPr lang="it-IT" sz="2000" dirty="0">
                <a:solidFill>
                  <a:srgbClr val="FF0000"/>
                </a:solidFill>
                <a:effectLst>
                  <a:outerShdw blurRad="38100" dist="38100" dir="2700000" algn="tl">
                    <a:srgbClr val="000000"/>
                  </a:outerShdw>
                </a:effectLst>
              </a:rPr>
              <a:t>G (1bar, 298K)</a:t>
            </a:r>
          </a:p>
        </p:txBody>
      </p:sp>
      <p:sp>
        <p:nvSpPr>
          <p:cNvPr id="315414" name="Rectangle 22"/>
          <p:cNvSpPr>
            <a:spLocks noChangeArrowheads="1"/>
          </p:cNvSpPr>
          <p:nvPr/>
        </p:nvSpPr>
        <p:spPr bwMode="auto">
          <a:xfrm>
            <a:off x="6096001" y="4292600"/>
            <a:ext cx="525658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marL="342900" indent="-342900"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lnSpc>
                <a:spcPct val="110000"/>
              </a:lnSpc>
              <a:spcBef>
                <a:spcPct val="30000"/>
              </a:spcBef>
              <a:spcAft>
                <a:spcPct val="10000"/>
              </a:spcAft>
            </a:pPr>
            <a:r>
              <a:rPr lang="es-ES" altLang="es-MX" sz="1800" dirty="0">
                <a:latin typeface="Comic Sans MS" pitchFamily="66" charset="0"/>
              </a:rPr>
              <a:t>Para ello se evalúa como varía G con la </a:t>
            </a:r>
            <a:r>
              <a:rPr lang="es-ES" altLang="es-MX" sz="1800" dirty="0">
                <a:solidFill>
                  <a:srgbClr val="0066FF"/>
                </a:solidFill>
                <a:latin typeface="Comic Sans MS" pitchFamily="66" charset="0"/>
              </a:rPr>
              <a:t>presión</a:t>
            </a:r>
            <a:r>
              <a:rPr lang="es-ES" altLang="es-MX" sz="1800" dirty="0">
                <a:solidFill>
                  <a:srgbClr val="FFFF99"/>
                </a:solidFill>
                <a:latin typeface="Comic Sans MS" pitchFamily="66" charset="0"/>
              </a:rPr>
              <a:t> </a:t>
            </a:r>
            <a:r>
              <a:rPr lang="es-ES" altLang="es-MX" sz="1800" dirty="0">
                <a:solidFill>
                  <a:srgbClr val="FF0000"/>
                </a:solidFill>
                <a:latin typeface="Comic Sans MS" pitchFamily="66" charset="0"/>
              </a:rPr>
              <a:t>(proceso isotérmico </a:t>
            </a:r>
            <a:r>
              <a:rPr lang="es-ES" altLang="es-MX" sz="1800" dirty="0" err="1">
                <a:solidFill>
                  <a:srgbClr val="FF0000"/>
                </a:solidFill>
                <a:latin typeface="Comic Sans MS" pitchFamily="66" charset="0"/>
              </a:rPr>
              <a:t>dT</a:t>
            </a:r>
            <a:r>
              <a:rPr lang="es-ES" altLang="es-MX" sz="1800" dirty="0">
                <a:solidFill>
                  <a:srgbClr val="FF0000"/>
                </a:solidFill>
                <a:latin typeface="Comic Sans MS" pitchFamily="66" charset="0"/>
              </a:rPr>
              <a:t>=0)</a:t>
            </a:r>
            <a:r>
              <a:rPr lang="es-ES" altLang="es-MX" sz="1800" dirty="0">
                <a:solidFill>
                  <a:srgbClr val="FFFF99"/>
                </a:solidFill>
                <a:latin typeface="Comic Sans MS" pitchFamily="66" charset="0"/>
              </a:rPr>
              <a:t> </a:t>
            </a:r>
            <a:r>
              <a:rPr lang="es-ES" altLang="es-MX" sz="1800" dirty="0">
                <a:latin typeface="Comic Sans MS" pitchFamily="66" charset="0"/>
              </a:rPr>
              <a:t>y la </a:t>
            </a:r>
            <a:r>
              <a:rPr lang="es-ES" altLang="es-MX" sz="1800" dirty="0">
                <a:solidFill>
                  <a:srgbClr val="FF0000"/>
                </a:solidFill>
                <a:latin typeface="Comic Sans MS" pitchFamily="66" charset="0"/>
              </a:rPr>
              <a:t>temperatura</a:t>
            </a:r>
            <a:r>
              <a:rPr lang="es-ES" altLang="es-MX" sz="1800" dirty="0">
                <a:solidFill>
                  <a:srgbClr val="FFFF99"/>
                </a:solidFill>
                <a:latin typeface="Comic Sans MS" pitchFamily="66" charset="0"/>
              </a:rPr>
              <a:t> </a:t>
            </a:r>
            <a:r>
              <a:rPr lang="es-ES" altLang="es-MX" sz="1800" dirty="0">
                <a:solidFill>
                  <a:srgbClr val="FF0000"/>
                </a:solidFill>
                <a:latin typeface="Comic Sans MS" pitchFamily="66" charset="0"/>
              </a:rPr>
              <a:t>(proceso isobárico </a:t>
            </a:r>
            <a:r>
              <a:rPr lang="es-ES" altLang="es-MX" sz="1800" dirty="0" err="1">
                <a:solidFill>
                  <a:srgbClr val="FF0000"/>
                </a:solidFill>
                <a:latin typeface="Comic Sans MS" pitchFamily="66" charset="0"/>
              </a:rPr>
              <a:t>dP</a:t>
            </a:r>
            <a:r>
              <a:rPr lang="es-ES" altLang="es-MX" sz="1800" dirty="0">
                <a:solidFill>
                  <a:srgbClr val="FF0000"/>
                </a:solidFill>
                <a:latin typeface="Comic Sans MS" pitchFamily="66" charset="0"/>
              </a:rPr>
              <a:t>=0). </a:t>
            </a:r>
          </a:p>
          <a:p>
            <a:pPr algn="just" eaLnBrk="1" hangingPunct="1">
              <a:lnSpc>
                <a:spcPct val="110000"/>
              </a:lnSpc>
              <a:spcBef>
                <a:spcPct val="30000"/>
              </a:spcBef>
              <a:spcAft>
                <a:spcPct val="10000"/>
              </a:spcAft>
            </a:pPr>
            <a:r>
              <a:rPr lang="es-ES" altLang="es-MX" sz="1800" dirty="0">
                <a:latin typeface="Comic Sans MS" pitchFamily="66" charset="0"/>
              </a:rPr>
              <a:t>Combinando ambos se obtiene la </a:t>
            </a:r>
            <a:r>
              <a:rPr lang="es-ES" altLang="es-MX" sz="1800" dirty="0">
                <a:solidFill>
                  <a:schemeClr val="accent1"/>
                </a:solidFill>
                <a:latin typeface="Comic Sans MS" pitchFamily="66" charset="0"/>
              </a:rPr>
              <a:t>G a la presión (</a:t>
            </a:r>
            <a:r>
              <a:rPr lang="es-ES" altLang="es-MX" sz="1800" dirty="0">
                <a:latin typeface="Comic Sans MS" pitchFamily="66" charset="0"/>
              </a:rPr>
              <a:t>P</a:t>
            </a:r>
            <a:r>
              <a:rPr lang="es-ES" altLang="es-MX" sz="1800" dirty="0">
                <a:solidFill>
                  <a:schemeClr val="accent1"/>
                </a:solidFill>
                <a:latin typeface="Comic Sans MS" pitchFamily="66" charset="0"/>
              </a:rPr>
              <a:t>) y temperatura (</a:t>
            </a:r>
            <a:r>
              <a:rPr lang="es-ES" altLang="es-MX" sz="1800" dirty="0">
                <a:latin typeface="Comic Sans MS" pitchFamily="66" charset="0"/>
              </a:rPr>
              <a:t>T</a:t>
            </a:r>
            <a:r>
              <a:rPr lang="es-ES" altLang="es-MX" sz="1800" dirty="0">
                <a:solidFill>
                  <a:schemeClr val="accent1"/>
                </a:solidFill>
                <a:latin typeface="Comic Sans MS" pitchFamily="66" charset="0"/>
              </a:rPr>
              <a:t>) de interés (P,T)</a:t>
            </a:r>
            <a:r>
              <a:rPr lang="es-ES" altLang="es-MX" sz="1800" dirty="0">
                <a:solidFill>
                  <a:srgbClr val="FFFF99"/>
                </a:solidFill>
                <a:latin typeface="Comic Sans MS" pitchFamily="66" charset="0"/>
              </a:rPr>
              <a:t>.</a:t>
            </a:r>
          </a:p>
        </p:txBody>
      </p:sp>
      <p:sp>
        <p:nvSpPr>
          <p:cNvPr id="315415" name="Text Box 23"/>
          <p:cNvSpPr txBox="1">
            <a:spLocks noChangeArrowheads="1"/>
          </p:cNvSpPr>
          <p:nvPr/>
        </p:nvSpPr>
        <p:spPr bwMode="auto">
          <a:xfrm>
            <a:off x="4979988" y="1607900"/>
            <a:ext cx="1000125" cy="369332"/>
          </a:xfrm>
          <a:prstGeom prst="rect">
            <a:avLst/>
          </a:prstGeom>
          <a:noFill/>
          <a:ln w="12700" cap="sq">
            <a:solidFill>
              <a:schemeClr val="tx1"/>
            </a:solidFill>
            <a:miter lim="800000"/>
            <a:headEnd type="none" w="sm" len="sm"/>
            <a:tailEnd type="none" w="sm" len="sm"/>
          </a:ln>
          <a:effectLst/>
        </p:spPr>
        <p:txBody>
          <a:bodyPr>
            <a:spAutoFit/>
          </a:bodyPr>
          <a:lstStyle/>
          <a:p>
            <a:pPr algn="ctr">
              <a:defRPr/>
            </a:pPr>
            <a:r>
              <a:rPr lang="it-IT" dirty="0"/>
              <a:t>G(</a:t>
            </a:r>
            <a:r>
              <a:rPr lang="it-IT" b="1" dirty="0"/>
              <a:t>P,T</a:t>
            </a:r>
            <a:r>
              <a:rPr lang="it-IT" dirty="0"/>
              <a:t>)</a:t>
            </a:r>
          </a:p>
        </p:txBody>
      </p:sp>
      <p:sp>
        <p:nvSpPr>
          <p:cNvPr id="315416" name="Text Box 24"/>
          <p:cNvSpPr txBox="1">
            <a:spLocks noChangeArrowheads="1"/>
          </p:cNvSpPr>
          <p:nvPr/>
        </p:nvSpPr>
        <p:spPr bwMode="auto">
          <a:xfrm>
            <a:off x="2736055" y="5729877"/>
            <a:ext cx="174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Comic Sans MS" pitchFamily="66" charset="0"/>
              </a:rPr>
              <a:t>Estado Estándar</a:t>
            </a:r>
          </a:p>
        </p:txBody>
      </p:sp>
      <p:sp>
        <p:nvSpPr>
          <p:cNvPr id="315417" name="Rectangle 25"/>
          <p:cNvSpPr>
            <a:spLocks noChangeArrowheads="1"/>
          </p:cNvSpPr>
          <p:nvPr/>
        </p:nvSpPr>
        <p:spPr bwMode="auto">
          <a:xfrm>
            <a:off x="2855914" y="1628775"/>
            <a:ext cx="2116137" cy="3365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Comic Sans MS" pitchFamily="66" charset="0"/>
              </a:rPr>
              <a:t>Estado de Interés</a:t>
            </a:r>
            <a:r>
              <a:rPr lang="es-ES" altLang="es-MX" sz="1600" dirty="0">
                <a:latin typeface="Comic Sans MS" pitchFamily="66" charset="0"/>
                <a:sym typeface="Wingdings" pitchFamily="2" charset="2"/>
              </a:rPr>
              <a:t></a:t>
            </a:r>
            <a:endParaRPr lang="es-ES" altLang="es-MX" sz="1600" dirty="0">
              <a:latin typeface="Comic Sans MS" pitchFamily="66" charset="0"/>
            </a:endParaRPr>
          </a:p>
        </p:txBody>
      </p:sp>
      <p:sp>
        <p:nvSpPr>
          <p:cNvPr id="315419" name="Line 27"/>
          <p:cNvSpPr>
            <a:spLocks noChangeShapeType="1"/>
          </p:cNvSpPr>
          <p:nvPr/>
        </p:nvSpPr>
        <p:spPr bwMode="auto">
          <a:xfrm>
            <a:off x="3216276" y="5084763"/>
            <a:ext cx="1800225"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5420" name="Line 28"/>
          <p:cNvSpPr>
            <a:spLocks noChangeShapeType="1"/>
          </p:cNvSpPr>
          <p:nvPr/>
        </p:nvSpPr>
        <p:spPr bwMode="auto">
          <a:xfrm>
            <a:off x="3216276" y="2205038"/>
            <a:ext cx="1871663" cy="0"/>
          </a:xfrm>
          <a:prstGeom prst="line">
            <a:avLst/>
          </a:prstGeom>
          <a:noFill/>
          <a:ln w="38100" cap="rnd">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315421" name="Line 29"/>
          <p:cNvSpPr>
            <a:spLocks noChangeShapeType="1"/>
          </p:cNvSpPr>
          <p:nvPr/>
        </p:nvSpPr>
        <p:spPr bwMode="auto">
          <a:xfrm flipV="1">
            <a:off x="5087938" y="2205039"/>
            <a:ext cx="0" cy="2808287"/>
          </a:xfrm>
          <a:prstGeom prst="line">
            <a:avLst/>
          </a:prstGeom>
          <a:noFill/>
          <a:ln w="38100" cap="rnd">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315402" name="Oval 10"/>
          <p:cNvSpPr>
            <a:spLocks noChangeArrowheads="1"/>
          </p:cNvSpPr>
          <p:nvPr/>
        </p:nvSpPr>
        <p:spPr bwMode="auto">
          <a:xfrm>
            <a:off x="4872038" y="1989138"/>
            <a:ext cx="360362" cy="360362"/>
          </a:xfrm>
          <a:prstGeom prst="ellipse">
            <a:avLst/>
          </a:prstGeom>
          <a:solidFill>
            <a:schemeClr val="accent1"/>
          </a:solidFill>
          <a:ln w="12700" cap="sq">
            <a:solidFill>
              <a:schemeClr val="bg2"/>
            </a:solidFill>
            <a:round/>
            <a:headEnd type="none" w="sm" len="sm"/>
            <a:tailEnd type="none" w="sm" len="sm"/>
          </a:ln>
          <a:effectLst>
            <a:outerShdw dist="35921" dir="2700000" algn="ctr" rotWithShape="0">
              <a:schemeClr val="bg2"/>
            </a:outerShdw>
          </a:effec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endParaRPr lang="es-MX" altLang="es-MX" sz="1600" b="1">
              <a:solidFill>
                <a:schemeClr val="accent1"/>
              </a:solidFill>
              <a:latin typeface="Comic Sans MS" pitchFamily="66" charset="0"/>
            </a:endParaRPr>
          </a:p>
        </p:txBody>
      </p:sp>
      <p:sp>
        <p:nvSpPr>
          <p:cNvPr id="315401" name="Oval 9"/>
          <p:cNvSpPr>
            <a:spLocks noChangeArrowheads="1"/>
          </p:cNvSpPr>
          <p:nvPr/>
        </p:nvSpPr>
        <p:spPr bwMode="auto">
          <a:xfrm>
            <a:off x="2927351" y="4868864"/>
            <a:ext cx="360363" cy="358775"/>
          </a:xfrm>
          <a:prstGeom prst="ellipse">
            <a:avLst/>
          </a:prstGeom>
          <a:solidFill>
            <a:srgbClr val="99FF99"/>
          </a:solidFill>
          <a:ln w="12700" cap="sq">
            <a:solidFill>
              <a:schemeClr val="bg2"/>
            </a:solidFill>
            <a:round/>
            <a:headEnd type="none" w="sm" len="sm"/>
            <a:tailEnd type="none" w="sm" len="sm"/>
          </a:ln>
          <a:effectLst>
            <a:outerShdw dist="35921" dir="2700000" algn="ctr" rotWithShape="0">
              <a:schemeClr val="bg2"/>
            </a:outerShdw>
          </a:effec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cxnSp>
        <p:nvCxnSpPr>
          <p:cNvPr id="4" name="Conector recto de flecha 3">
            <a:extLst>
              <a:ext uri="{FF2B5EF4-FFF2-40B4-BE49-F238E27FC236}">
                <a16:creationId xmlns:a16="http://schemas.microsoft.com/office/drawing/2014/main" id="{B9D4F541-0528-4A9F-903A-14DA8945F93D}"/>
              </a:ext>
            </a:extLst>
          </p:cNvPr>
          <p:cNvCxnSpPr>
            <a:cxnSpLocks/>
          </p:cNvCxnSpPr>
          <p:nvPr/>
        </p:nvCxnSpPr>
        <p:spPr>
          <a:xfrm flipH="1">
            <a:off x="3575722" y="3119340"/>
            <a:ext cx="4752526" cy="23978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A76D1DBA-A95A-4D22-BA22-2E1DC0EED952}"/>
              </a:ext>
            </a:extLst>
          </p:cNvPr>
          <p:cNvCxnSpPr>
            <a:cxnSpLocks/>
            <a:endCxn id="315402" idx="6"/>
          </p:cNvCxnSpPr>
          <p:nvPr/>
        </p:nvCxnSpPr>
        <p:spPr>
          <a:xfrm flipH="1" flipV="1">
            <a:off x="5232400" y="2169319"/>
            <a:ext cx="3921432" cy="8491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id="{0BF45987-3BA4-4949-9804-6A51326BE450}"/>
              </a:ext>
            </a:extLst>
          </p:cNvPr>
          <p:cNvCxnSpPr>
            <a:endCxn id="315401" idx="6"/>
          </p:cNvCxnSpPr>
          <p:nvPr/>
        </p:nvCxnSpPr>
        <p:spPr>
          <a:xfrm flipH="1">
            <a:off x="3287714" y="3148573"/>
            <a:ext cx="5040534" cy="189967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2 Marcador de contenido">
            <a:extLst>
              <a:ext uri="{FF2B5EF4-FFF2-40B4-BE49-F238E27FC236}">
                <a16:creationId xmlns:a16="http://schemas.microsoft.com/office/drawing/2014/main" id="{15088272-5F71-4D39-9E94-23E7883999D4}"/>
              </a:ext>
            </a:extLst>
          </p:cNvPr>
          <p:cNvSpPr txBox="1">
            <a:spLocks/>
          </p:cNvSpPr>
          <p:nvPr/>
        </p:nvSpPr>
        <p:spPr>
          <a:xfrm>
            <a:off x="7488618" y="1314055"/>
            <a:ext cx="1872208" cy="360039"/>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VE" altLang="es-MX" i="1">
                <a:latin typeface="Times New Roman" panose="02020603050405020304" pitchFamily="18" charset="0"/>
                <a:cs typeface="Times New Roman" panose="02020603050405020304" pitchFamily="18" charset="0"/>
              </a:rPr>
              <a:t>dG=VdP-SdT</a:t>
            </a:r>
            <a:endParaRPr lang="es-MX" dirty="0">
              <a:latin typeface="Times New Roman" panose="02020603050405020304" pitchFamily="18" charset="0"/>
              <a:cs typeface="Times New Roman" panose="02020603050405020304" pitchFamily="18" charset="0"/>
            </a:endParaRPr>
          </a:p>
        </p:txBody>
      </p:sp>
      <p:sp>
        <p:nvSpPr>
          <p:cNvPr id="3" name="CuadroTexto 2"/>
          <p:cNvSpPr txBox="1"/>
          <p:nvPr/>
        </p:nvSpPr>
        <p:spPr>
          <a:xfrm>
            <a:off x="2550259" y="2345515"/>
            <a:ext cx="651140" cy="369332"/>
          </a:xfrm>
          <a:prstGeom prst="rect">
            <a:avLst/>
          </a:prstGeom>
          <a:noFill/>
        </p:spPr>
        <p:txBody>
          <a:bodyPr wrap="none" rtlCol="0">
            <a:spAutoFit/>
          </a:bodyPr>
          <a:lstStyle/>
          <a:p>
            <a:r>
              <a:rPr lang="es-ES" b="1" dirty="0" err="1"/>
              <a:t>dT</a:t>
            </a:r>
            <a:r>
              <a:rPr lang="es-ES" b="1" dirty="0"/>
              <a:t>=0</a:t>
            </a:r>
            <a:endParaRPr lang="en-US" b="1" dirty="0"/>
          </a:p>
        </p:txBody>
      </p:sp>
      <p:sp>
        <p:nvSpPr>
          <p:cNvPr id="29" name="CuadroTexto 28"/>
          <p:cNvSpPr txBox="1"/>
          <p:nvPr/>
        </p:nvSpPr>
        <p:spPr>
          <a:xfrm>
            <a:off x="3750759" y="2101985"/>
            <a:ext cx="663964" cy="369332"/>
          </a:xfrm>
          <a:prstGeom prst="rect">
            <a:avLst/>
          </a:prstGeom>
          <a:noFill/>
        </p:spPr>
        <p:txBody>
          <a:bodyPr wrap="none" rtlCol="0">
            <a:spAutoFit/>
          </a:bodyPr>
          <a:lstStyle/>
          <a:p>
            <a:r>
              <a:rPr lang="es-ES" b="1" dirty="0" err="1"/>
              <a:t>dP</a:t>
            </a:r>
            <a:r>
              <a:rPr lang="es-ES" b="1" dirty="0"/>
              <a:t>=0</a:t>
            </a:r>
            <a:endParaRPr lang="en-US" b="1" dirty="0"/>
          </a:p>
        </p:txBody>
      </p:sp>
      <p:cxnSp>
        <p:nvCxnSpPr>
          <p:cNvPr id="6" name="Conector recto de flecha 5"/>
          <p:cNvCxnSpPr/>
          <p:nvPr/>
        </p:nvCxnSpPr>
        <p:spPr>
          <a:xfrm flipH="1" flipV="1">
            <a:off x="5624009" y="1977235"/>
            <a:ext cx="1192717" cy="40891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31885062"/>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15395"/>
                                        </p:tgtEl>
                                        <p:attrNameLst>
                                          <p:attrName>style.visibility</p:attrName>
                                        </p:attrNameLst>
                                      </p:cBhvr>
                                      <p:to>
                                        <p:strVal val="visible"/>
                                      </p:to>
                                    </p:set>
                                    <p:animEffect transition="in" filter="slide(fromBottom)">
                                      <p:cBhvr>
                                        <p:cTn id="7" dur="2000"/>
                                        <p:tgtEl>
                                          <p:spTgt spid="315395"/>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15394"/>
                                        </p:tgtEl>
                                        <p:attrNameLst>
                                          <p:attrName>style.visibility</p:attrName>
                                        </p:attrNameLst>
                                      </p:cBhvr>
                                      <p:to>
                                        <p:strVal val="visible"/>
                                      </p:to>
                                    </p:set>
                                    <p:animEffect transition="in" filter="slide(fromBottom)">
                                      <p:cBhvr>
                                        <p:cTn id="10" dur="2000"/>
                                        <p:tgtEl>
                                          <p:spTgt spid="31539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315396">
                                            <p:txEl>
                                              <p:pRg st="0" end="0"/>
                                            </p:txEl>
                                          </p:spTgt>
                                        </p:tgtEl>
                                        <p:attrNameLst>
                                          <p:attrName>style.visibility</p:attrName>
                                        </p:attrNameLst>
                                      </p:cBhvr>
                                      <p:to>
                                        <p:strVal val="visible"/>
                                      </p:to>
                                    </p:set>
                                    <p:animEffect transition="in" filter="wipe(up)">
                                      <p:cBhvr>
                                        <p:cTn id="15" dur="2000"/>
                                        <p:tgtEl>
                                          <p:spTgt spid="315396">
                                            <p:txEl>
                                              <p:pRg st="0" end="0"/>
                                            </p:txEl>
                                          </p:spTgt>
                                        </p:tgtEl>
                                      </p:cBhvr>
                                    </p:animEffect>
                                  </p:childTnLst>
                                </p:cTn>
                              </p:par>
                            </p:childTnLst>
                          </p:cTn>
                        </p:par>
                        <p:par>
                          <p:cTn id="16" fill="hold" nodeType="afterGroup">
                            <p:stCondLst>
                              <p:cond delay="20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2000"/>
                                        <p:tgtEl>
                                          <p:spTgt spid="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5404"/>
                                        </p:tgtEl>
                                        <p:attrNameLst>
                                          <p:attrName>style.visibility</p:attrName>
                                        </p:attrNameLst>
                                      </p:cBhvr>
                                      <p:to>
                                        <p:strVal val="visible"/>
                                      </p:to>
                                    </p:set>
                                    <p:animEffect transition="in" filter="fade">
                                      <p:cBhvr>
                                        <p:cTn id="22" dur="2000"/>
                                        <p:tgtEl>
                                          <p:spTgt spid="31540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5403"/>
                                        </p:tgtEl>
                                        <p:attrNameLst>
                                          <p:attrName>style.visibility</p:attrName>
                                        </p:attrNameLst>
                                      </p:cBhvr>
                                      <p:to>
                                        <p:strVal val="visible"/>
                                      </p:to>
                                    </p:set>
                                    <p:animEffect transition="in" filter="fade">
                                      <p:cBhvr>
                                        <p:cTn id="25" dur="2000"/>
                                        <p:tgtEl>
                                          <p:spTgt spid="31540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15401"/>
                                        </p:tgtEl>
                                        <p:attrNameLst>
                                          <p:attrName>style.visibility</p:attrName>
                                        </p:attrNameLst>
                                      </p:cBhvr>
                                      <p:to>
                                        <p:strVal val="visible"/>
                                      </p:to>
                                    </p:set>
                                    <p:animEffect transition="in" filter="fade">
                                      <p:cBhvr>
                                        <p:cTn id="30" dur="2000"/>
                                        <p:tgtEl>
                                          <p:spTgt spid="315401"/>
                                        </p:tgtEl>
                                      </p:cBhvr>
                                    </p:animEffect>
                                  </p:childTnLst>
                                </p:cTn>
                              </p:par>
                            </p:childTnLst>
                          </p:cTn>
                        </p:par>
                        <p:par>
                          <p:cTn id="31" fill="hold" nodeType="afterGroup">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315402"/>
                                        </p:tgtEl>
                                        <p:attrNameLst>
                                          <p:attrName>style.visibility</p:attrName>
                                        </p:attrNameLst>
                                      </p:cBhvr>
                                      <p:to>
                                        <p:strVal val="visible"/>
                                      </p:to>
                                    </p:set>
                                    <p:animEffect transition="in" filter="fade">
                                      <p:cBhvr>
                                        <p:cTn id="34" dur="2000"/>
                                        <p:tgtEl>
                                          <p:spTgt spid="315402"/>
                                        </p:tgtEl>
                                      </p:cBhvr>
                                    </p:animEffect>
                                  </p:childTnLst>
                                </p:cTn>
                              </p:par>
                            </p:childTnLst>
                          </p:cTn>
                        </p:par>
                        <p:par>
                          <p:cTn id="35" fill="hold" nodeType="afterGroup">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315413"/>
                                        </p:tgtEl>
                                        <p:attrNameLst>
                                          <p:attrName>style.visibility</p:attrName>
                                        </p:attrNameLst>
                                      </p:cBhvr>
                                      <p:to>
                                        <p:strVal val="visible"/>
                                      </p:to>
                                    </p:set>
                                    <p:animEffect transition="in" filter="fade">
                                      <p:cBhvr>
                                        <p:cTn id="38" dur="2000"/>
                                        <p:tgtEl>
                                          <p:spTgt spid="315413"/>
                                        </p:tgtEl>
                                      </p:cBhvr>
                                    </p:animEffect>
                                  </p:childTnLst>
                                </p:cTn>
                              </p:par>
                            </p:childTnLst>
                          </p:cTn>
                        </p:par>
                        <p:par>
                          <p:cTn id="39" fill="hold" nodeType="afterGroup">
                            <p:stCondLst>
                              <p:cond delay="6000"/>
                            </p:stCondLst>
                            <p:childTnLst>
                              <p:par>
                                <p:cTn id="40" presetID="10" presetClass="entr" presetSubtype="0" fill="hold" grpId="0" nodeType="afterEffect">
                                  <p:stCondLst>
                                    <p:cond delay="0"/>
                                  </p:stCondLst>
                                  <p:childTnLst>
                                    <p:set>
                                      <p:cBhvr>
                                        <p:cTn id="41" dur="1" fill="hold">
                                          <p:stCondLst>
                                            <p:cond delay="0"/>
                                          </p:stCondLst>
                                        </p:cTn>
                                        <p:tgtEl>
                                          <p:spTgt spid="315416"/>
                                        </p:tgtEl>
                                        <p:attrNameLst>
                                          <p:attrName>style.visibility</p:attrName>
                                        </p:attrNameLst>
                                      </p:cBhvr>
                                      <p:to>
                                        <p:strVal val="visible"/>
                                      </p:to>
                                    </p:set>
                                    <p:animEffect transition="in" filter="fade">
                                      <p:cBhvr>
                                        <p:cTn id="42" dur="2000"/>
                                        <p:tgtEl>
                                          <p:spTgt spid="315416"/>
                                        </p:tgtEl>
                                      </p:cBhvr>
                                    </p:animEffect>
                                  </p:childTnLst>
                                </p:cTn>
                              </p:par>
                            </p:childTnLst>
                          </p:cTn>
                        </p:par>
                        <p:par>
                          <p:cTn id="43" fill="hold" nodeType="afterGroup">
                            <p:stCondLst>
                              <p:cond delay="8000"/>
                            </p:stCondLst>
                            <p:childTnLst>
                              <p:par>
                                <p:cTn id="44" presetID="10" presetClass="entr" presetSubtype="0" fill="hold" grpId="0" nodeType="afterEffect">
                                  <p:stCondLst>
                                    <p:cond delay="0"/>
                                  </p:stCondLst>
                                  <p:childTnLst>
                                    <p:set>
                                      <p:cBhvr>
                                        <p:cTn id="45" dur="1" fill="hold">
                                          <p:stCondLst>
                                            <p:cond delay="0"/>
                                          </p:stCondLst>
                                        </p:cTn>
                                        <p:tgtEl>
                                          <p:spTgt spid="315415"/>
                                        </p:tgtEl>
                                        <p:attrNameLst>
                                          <p:attrName>style.visibility</p:attrName>
                                        </p:attrNameLst>
                                      </p:cBhvr>
                                      <p:to>
                                        <p:strVal val="visible"/>
                                      </p:to>
                                    </p:set>
                                    <p:animEffect transition="in" filter="fade">
                                      <p:cBhvr>
                                        <p:cTn id="46" dur="2000"/>
                                        <p:tgtEl>
                                          <p:spTgt spid="315415"/>
                                        </p:tgtEl>
                                      </p:cBhvr>
                                    </p:animEffect>
                                  </p:childTnLst>
                                </p:cTn>
                              </p:par>
                            </p:childTnLst>
                          </p:cTn>
                        </p:par>
                        <p:par>
                          <p:cTn id="47" fill="hold" nodeType="afterGroup">
                            <p:stCondLst>
                              <p:cond delay="10000"/>
                            </p:stCondLst>
                            <p:childTnLst>
                              <p:par>
                                <p:cTn id="48" presetID="10" presetClass="entr" presetSubtype="0" fill="hold" grpId="0" nodeType="afterEffect">
                                  <p:stCondLst>
                                    <p:cond delay="0"/>
                                  </p:stCondLst>
                                  <p:childTnLst>
                                    <p:set>
                                      <p:cBhvr>
                                        <p:cTn id="49" dur="1" fill="hold">
                                          <p:stCondLst>
                                            <p:cond delay="0"/>
                                          </p:stCondLst>
                                        </p:cTn>
                                        <p:tgtEl>
                                          <p:spTgt spid="315417"/>
                                        </p:tgtEl>
                                        <p:attrNameLst>
                                          <p:attrName>style.visibility</p:attrName>
                                        </p:attrNameLst>
                                      </p:cBhvr>
                                      <p:to>
                                        <p:strVal val="visible"/>
                                      </p:to>
                                    </p:set>
                                    <p:animEffect transition="in" filter="fade">
                                      <p:cBhvr>
                                        <p:cTn id="50" dur="2000"/>
                                        <p:tgtEl>
                                          <p:spTgt spid="31541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315414">
                                            <p:txEl>
                                              <p:pRg st="0" end="0"/>
                                            </p:txEl>
                                          </p:spTgt>
                                        </p:tgtEl>
                                        <p:attrNameLst>
                                          <p:attrName>style.visibility</p:attrName>
                                        </p:attrNameLst>
                                      </p:cBhvr>
                                      <p:to>
                                        <p:strVal val="visible"/>
                                      </p:to>
                                    </p:set>
                                    <p:animEffect transition="in" filter="wipe(up)">
                                      <p:cBhvr>
                                        <p:cTn id="55" dur="2000"/>
                                        <p:tgtEl>
                                          <p:spTgt spid="315414">
                                            <p:txEl>
                                              <p:pRg st="0" end="0"/>
                                            </p:txEl>
                                          </p:spTgt>
                                        </p:tgtEl>
                                      </p:cBhvr>
                                    </p:animEffect>
                                  </p:childTnLst>
                                </p:cTn>
                              </p:par>
                            </p:childTnLst>
                          </p:cTn>
                        </p:par>
                        <p:par>
                          <p:cTn id="56" fill="hold" nodeType="afterGroup">
                            <p:stCondLst>
                              <p:cond delay="2000"/>
                            </p:stCondLst>
                            <p:childTnLst>
                              <p:par>
                                <p:cTn id="57" presetID="10" presetClass="entr" presetSubtype="0" fill="hold" grpId="0" nodeType="afterEffect">
                                  <p:stCondLst>
                                    <p:cond delay="0"/>
                                  </p:stCondLst>
                                  <p:childTnLst>
                                    <p:set>
                                      <p:cBhvr>
                                        <p:cTn id="58" dur="1" fill="hold">
                                          <p:stCondLst>
                                            <p:cond delay="0"/>
                                          </p:stCondLst>
                                        </p:cTn>
                                        <p:tgtEl>
                                          <p:spTgt spid="315411"/>
                                        </p:tgtEl>
                                        <p:attrNameLst>
                                          <p:attrName>style.visibility</p:attrName>
                                        </p:attrNameLst>
                                      </p:cBhvr>
                                      <p:to>
                                        <p:strVal val="visible"/>
                                      </p:to>
                                    </p:set>
                                    <p:animEffect transition="in" filter="fade">
                                      <p:cBhvr>
                                        <p:cTn id="59" dur="2000"/>
                                        <p:tgtEl>
                                          <p:spTgt spid="315411"/>
                                        </p:tgtEl>
                                      </p:cBhvr>
                                    </p:animEffect>
                                  </p:childTnLst>
                                </p:cTn>
                              </p:par>
                            </p:childTnLst>
                          </p:cTn>
                        </p:par>
                        <p:par>
                          <p:cTn id="60" fill="hold" nodeType="afterGroup">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315419"/>
                                        </p:tgtEl>
                                        <p:attrNameLst>
                                          <p:attrName>style.visibility</p:attrName>
                                        </p:attrNameLst>
                                      </p:cBhvr>
                                      <p:to>
                                        <p:strVal val="visible"/>
                                      </p:to>
                                    </p:set>
                                    <p:animEffect transition="in" filter="wipe(left)">
                                      <p:cBhvr>
                                        <p:cTn id="63" dur="2000"/>
                                        <p:tgtEl>
                                          <p:spTgt spid="315419"/>
                                        </p:tgtEl>
                                      </p:cBhvr>
                                    </p:animEffect>
                                  </p:childTnLst>
                                </p:cTn>
                              </p:par>
                            </p:childTnLst>
                          </p:cTn>
                        </p:par>
                        <p:par>
                          <p:cTn id="64" fill="hold" nodeType="afterGroup">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315412"/>
                                        </p:tgtEl>
                                        <p:attrNameLst>
                                          <p:attrName>style.visibility</p:attrName>
                                        </p:attrNameLst>
                                      </p:cBhvr>
                                      <p:to>
                                        <p:strVal val="visible"/>
                                      </p:to>
                                    </p:set>
                                    <p:animEffect transition="in" filter="fade">
                                      <p:cBhvr>
                                        <p:cTn id="67" dur="2000"/>
                                        <p:tgtEl>
                                          <p:spTgt spid="315412"/>
                                        </p:tgtEl>
                                      </p:cBhvr>
                                    </p:animEffect>
                                  </p:childTnLst>
                                </p:cTn>
                              </p:par>
                            </p:childTnLst>
                          </p:cTn>
                        </p:par>
                        <p:par>
                          <p:cTn id="68" fill="hold" nodeType="afterGroup">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315418"/>
                                        </p:tgtEl>
                                        <p:attrNameLst>
                                          <p:attrName>style.visibility</p:attrName>
                                        </p:attrNameLst>
                                      </p:cBhvr>
                                      <p:to>
                                        <p:strVal val="visible"/>
                                      </p:to>
                                    </p:set>
                                    <p:animEffect transition="in" filter="wipe(down)">
                                      <p:cBhvr>
                                        <p:cTn id="71" dur="2000"/>
                                        <p:tgtEl>
                                          <p:spTgt spid="315418"/>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1" fill="hold" grpId="0" nodeType="clickEffect">
                                  <p:stCondLst>
                                    <p:cond delay="0"/>
                                  </p:stCondLst>
                                  <p:childTnLst>
                                    <p:set>
                                      <p:cBhvr>
                                        <p:cTn id="75" dur="1" fill="hold">
                                          <p:stCondLst>
                                            <p:cond delay="0"/>
                                          </p:stCondLst>
                                        </p:cTn>
                                        <p:tgtEl>
                                          <p:spTgt spid="315414">
                                            <p:txEl>
                                              <p:pRg st="1" end="1"/>
                                            </p:txEl>
                                          </p:spTgt>
                                        </p:tgtEl>
                                        <p:attrNameLst>
                                          <p:attrName>style.visibility</p:attrName>
                                        </p:attrNameLst>
                                      </p:cBhvr>
                                      <p:to>
                                        <p:strVal val="visible"/>
                                      </p:to>
                                    </p:set>
                                    <p:animEffect transition="in" filter="wipe(up)">
                                      <p:cBhvr>
                                        <p:cTn id="76" dur="2000"/>
                                        <p:tgtEl>
                                          <p:spTgt spid="315414">
                                            <p:txEl>
                                              <p:pRg st="1" end="1"/>
                                            </p:txEl>
                                          </p:spTgt>
                                        </p:tgtEl>
                                      </p:cBhvr>
                                    </p:animEffect>
                                  </p:childTnLst>
                                </p:cTn>
                              </p:par>
                            </p:childTnLst>
                          </p:cTn>
                        </p:par>
                        <p:par>
                          <p:cTn id="77" fill="hold" nodeType="afterGroup">
                            <p:stCondLst>
                              <p:cond delay="2000"/>
                            </p:stCondLst>
                            <p:childTnLst>
                              <p:par>
                                <p:cTn id="78" presetID="22" presetClass="entr" presetSubtype="8" fill="hold" grpId="0" nodeType="afterEffect">
                                  <p:stCondLst>
                                    <p:cond delay="0"/>
                                  </p:stCondLst>
                                  <p:childTnLst>
                                    <p:set>
                                      <p:cBhvr>
                                        <p:cTn id="79" dur="1" fill="hold">
                                          <p:stCondLst>
                                            <p:cond delay="0"/>
                                          </p:stCondLst>
                                        </p:cTn>
                                        <p:tgtEl>
                                          <p:spTgt spid="315420"/>
                                        </p:tgtEl>
                                        <p:attrNameLst>
                                          <p:attrName>style.visibility</p:attrName>
                                        </p:attrNameLst>
                                      </p:cBhvr>
                                      <p:to>
                                        <p:strVal val="visible"/>
                                      </p:to>
                                    </p:set>
                                    <p:animEffect transition="in" filter="wipe(left)">
                                      <p:cBhvr>
                                        <p:cTn id="80" dur="2000"/>
                                        <p:tgtEl>
                                          <p:spTgt spid="315420"/>
                                        </p:tgtEl>
                                      </p:cBhvr>
                                    </p:animEffect>
                                  </p:childTnLst>
                                </p:cTn>
                              </p:par>
                            </p:childTnLst>
                          </p:cTn>
                        </p:par>
                        <p:par>
                          <p:cTn id="81" fill="hold" nodeType="afterGroup">
                            <p:stCondLst>
                              <p:cond delay="4000"/>
                            </p:stCondLst>
                            <p:childTnLst>
                              <p:par>
                                <p:cTn id="82" presetID="22" presetClass="entr" presetSubtype="4" fill="hold" grpId="0" nodeType="afterEffect">
                                  <p:stCondLst>
                                    <p:cond delay="0"/>
                                  </p:stCondLst>
                                  <p:childTnLst>
                                    <p:set>
                                      <p:cBhvr>
                                        <p:cTn id="83" dur="1" fill="hold">
                                          <p:stCondLst>
                                            <p:cond delay="0"/>
                                          </p:stCondLst>
                                        </p:cTn>
                                        <p:tgtEl>
                                          <p:spTgt spid="315421"/>
                                        </p:tgtEl>
                                        <p:attrNameLst>
                                          <p:attrName>style.visibility</p:attrName>
                                        </p:attrNameLst>
                                      </p:cBhvr>
                                      <p:to>
                                        <p:strVal val="visible"/>
                                      </p:to>
                                    </p:set>
                                    <p:animEffect transition="in" filter="wipe(down)">
                                      <p:cBhvr>
                                        <p:cTn id="84" dur="2000"/>
                                        <p:tgtEl>
                                          <p:spTgt spid="315421"/>
                                        </p:tgtEl>
                                      </p:cBhvr>
                                    </p:animEffect>
                                  </p:childTnLst>
                                </p:cTn>
                              </p:par>
                            </p:childTnLst>
                          </p:cTn>
                        </p:par>
                        <p:par>
                          <p:cTn id="85" fill="hold" nodeType="afterGroup">
                            <p:stCondLst>
                              <p:cond delay="6000"/>
                            </p:stCondLst>
                            <p:childTnLst>
                              <p:par>
                                <p:cTn id="86" presetID="22" presetClass="entr" presetSubtype="4" fill="hold" grpId="0" nodeType="afterEffect">
                                  <p:stCondLst>
                                    <p:cond delay="0"/>
                                  </p:stCondLst>
                                  <p:childTnLst>
                                    <p:set>
                                      <p:cBhvr>
                                        <p:cTn id="87" dur="1" fill="hold">
                                          <p:stCondLst>
                                            <p:cond delay="0"/>
                                          </p:stCondLst>
                                        </p:cTn>
                                        <p:tgtEl>
                                          <p:spTgt spid="315405"/>
                                        </p:tgtEl>
                                        <p:attrNameLst>
                                          <p:attrName>style.visibility</p:attrName>
                                        </p:attrNameLst>
                                      </p:cBhvr>
                                      <p:to>
                                        <p:strVal val="visible"/>
                                      </p:to>
                                    </p:set>
                                    <p:animEffect transition="in" filter="wipe(down)">
                                      <p:cBhvr>
                                        <p:cTn id="88" dur="2000"/>
                                        <p:tgtEl>
                                          <p:spTgt spid="315405"/>
                                        </p:tgtEl>
                                      </p:cBhvr>
                                    </p:animEffect>
                                  </p:childTnLst>
                                </p:cTn>
                              </p:par>
                            </p:childTnLst>
                          </p:cTn>
                        </p:par>
                        <p:par>
                          <p:cTn id="89" fill="hold" nodeType="afterGroup">
                            <p:stCondLst>
                              <p:cond delay="8000"/>
                            </p:stCondLst>
                            <p:childTnLst>
                              <p:par>
                                <p:cTn id="90" presetID="22" presetClass="entr" presetSubtype="4" fill="hold" grpId="1" nodeType="afterEffect">
                                  <p:stCondLst>
                                    <p:cond delay="0"/>
                                  </p:stCondLst>
                                  <p:childTnLst>
                                    <p:set>
                                      <p:cBhvr>
                                        <p:cTn id="91" dur="1" fill="hold">
                                          <p:stCondLst>
                                            <p:cond delay="0"/>
                                          </p:stCondLst>
                                        </p:cTn>
                                        <p:tgtEl>
                                          <p:spTgt spid="315405"/>
                                        </p:tgtEl>
                                        <p:attrNameLst>
                                          <p:attrName>style.visibility</p:attrName>
                                        </p:attrNameLst>
                                      </p:cBhvr>
                                      <p:to>
                                        <p:strVal val="visible"/>
                                      </p:to>
                                    </p:set>
                                    <p:animEffect transition="in" filter="wipe(down)">
                                      <p:cBhvr>
                                        <p:cTn id="92" dur="2000"/>
                                        <p:tgtEl>
                                          <p:spTgt spid="315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418" grpId="0" animBg="1"/>
      <p:bldP spid="315394" grpId="0"/>
      <p:bldP spid="315395" grpId="0"/>
      <p:bldP spid="315396" grpId="0" build="p" autoUpdateAnimBg="0"/>
      <p:bldP spid="315403" grpId="0"/>
      <p:bldP spid="315404" grpId="0"/>
      <p:bldP spid="315405" grpId="0" animBg="1"/>
      <p:bldP spid="315405" grpId="1" animBg="1"/>
      <p:bldP spid="315411" grpId="0" animBg="1"/>
      <p:bldP spid="315412" grpId="0"/>
      <p:bldP spid="315413" grpId="0"/>
      <p:bldP spid="315414" grpId="0" build="p" autoUpdateAnimBg="0"/>
      <p:bldP spid="315415" grpId="0" animBg="1"/>
      <p:bldP spid="315416" grpId="0"/>
      <p:bldP spid="315417" grpId="0" animBg="1"/>
      <p:bldP spid="315419" grpId="0" animBg="1"/>
      <p:bldP spid="315420" grpId="0" animBg="1"/>
      <p:bldP spid="315421" grpId="0" animBg="1"/>
      <p:bldP spid="315402" grpId="0" animBg="1"/>
      <p:bldP spid="315401"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8466" name="Line 2"/>
          <p:cNvSpPr>
            <a:spLocks noChangeShapeType="1"/>
          </p:cNvSpPr>
          <p:nvPr/>
        </p:nvSpPr>
        <p:spPr bwMode="auto">
          <a:xfrm flipV="1">
            <a:off x="3143250" y="2133600"/>
            <a:ext cx="0" cy="2808288"/>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8467" name="Rectangle 3"/>
          <p:cNvSpPr>
            <a:spLocks noGrp="1" noChangeArrowheads="1"/>
          </p:cNvSpPr>
          <p:nvPr>
            <p:ph type="title"/>
          </p:nvPr>
        </p:nvSpPr>
        <p:spPr>
          <a:xfrm>
            <a:off x="1919288" y="913679"/>
            <a:ext cx="5317052" cy="444032"/>
          </a:xfrm>
        </p:spPr>
        <p:txBody>
          <a:bodyPr>
            <a:normAutofit fontScale="90000"/>
          </a:bodyPr>
          <a:lstStyle/>
          <a:p>
            <a:pPr eaLnBrk="1" hangingPunct="1">
              <a:defRPr/>
            </a:pPr>
            <a:r>
              <a:rPr lang="es-ES" sz="2600" b="1" dirty="0"/>
              <a:t>Descomposición de G en función de </a:t>
            </a:r>
            <a:r>
              <a:rPr lang="es-ES" sz="2600" b="1" dirty="0">
                <a:solidFill>
                  <a:srgbClr val="0066FF"/>
                </a:solidFill>
              </a:rPr>
              <a:t>p</a:t>
            </a:r>
          </a:p>
        </p:txBody>
      </p:sp>
      <p:sp>
        <p:nvSpPr>
          <p:cNvPr id="318468" name="Rectangle 4"/>
          <p:cNvSpPr>
            <a:spLocks noChangeArrowheads="1"/>
          </p:cNvSpPr>
          <p:nvPr/>
        </p:nvSpPr>
        <p:spPr bwMode="auto">
          <a:xfrm>
            <a:off x="4052516" y="178268"/>
            <a:ext cx="4202485"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p y T</a:t>
            </a:r>
          </a:p>
        </p:txBody>
      </p:sp>
      <p:grpSp>
        <p:nvGrpSpPr>
          <p:cNvPr id="2" name="Group 6"/>
          <p:cNvGrpSpPr>
            <a:grpSpLocks/>
          </p:cNvGrpSpPr>
          <p:nvPr/>
        </p:nvGrpSpPr>
        <p:grpSpPr bwMode="auto">
          <a:xfrm>
            <a:off x="1919288" y="1989139"/>
            <a:ext cx="3803650" cy="4600575"/>
            <a:chOff x="3024" y="1680"/>
            <a:chExt cx="2400" cy="2112"/>
          </a:xfrm>
        </p:grpSpPr>
        <p:sp>
          <p:nvSpPr>
            <p:cNvPr id="48158" name="Line 7"/>
            <p:cNvSpPr>
              <a:spLocks noChangeShapeType="1"/>
            </p:cNvSpPr>
            <p:nvPr/>
          </p:nvSpPr>
          <p:spPr bwMode="auto">
            <a:xfrm>
              <a:off x="3312" y="1680"/>
              <a:ext cx="0" cy="2112"/>
            </a:xfrm>
            <a:prstGeom prst="line">
              <a:avLst/>
            </a:prstGeom>
            <a:noFill/>
            <a:ln w="38100" cap="sq">
              <a:solidFill>
                <a:schemeClr val="tx1"/>
              </a:solidFill>
              <a:round/>
              <a:headEnd type="triangle" w="med" len="med"/>
              <a:tailEnd/>
            </a:ln>
            <a:effectLst>
              <a:outerShdw dist="40161" dir="4293903" algn="ctr" rotWithShape="0">
                <a:schemeClr val="bg2"/>
              </a:outerShdw>
            </a:effectLst>
            <a:extLst>
              <a:ext uri="{909E8E84-426E-40DD-AFC4-6F175D3DCCD1}">
                <a14:hiddenFill xmlns:a14="http://schemas.microsoft.com/office/drawing/2010/main">
                  <a:noFill/>
                </a14:hiddenFill>
              </a:ext>
            </a:extLst>
          </p:spPr>
          <p:txBody>
            <a:bodyPr wrap="none"/>
            <a:lstStyle/>
            <a:p>
              <a:endParaRPr lang="es-MX"/>
            </a:p>
          </p:txBody>
        </p:sp>
        <p:sp>
          <p:nvSpPr>
            <p:cNvPr id="48159" name="Line 8"/>
            <p:cNvSpPr>
              <a:spLocks noChangeShapeType="1"/>
            </p:cNvSpPr>
            <p:nvPr/>
          </p:nvSpPr>
          <p:spPr bwMode="auto">
            <a:xfrm>
              <a:off x="3024" y="3648"/>
              <a:ext cx="2400" cy="0"/>
            </a:xfrm>
            <a:prstGeom prst="line">
              <a:avLst/>
            </a:prstGeom>
            <a:noFill/>
            <a:ln w="28575" cap="sq">
              <a:solidFill>
                <a:schemeClr val="tx1"/>
              </a:solidFill>
              <a:round/>
              <a:headEnd type="none" w="sm" len="sm"/>
              <a:tailEnd type="triangle" w="med" len="med"/>
            </a:ln>
            <a:effectLst>
              <a:outerShdw dist="40161" dir="4293903" algn="ctr" rotWithShape="0">
                <a:schemeClr val="bg2"/>
              </a:outerShdw>
            </a:effectLst>
            <a:extLst>
              <a:ext uri="{909E8E84-426E-40DD-AFC4-6F175D3DCCD1}">
                <a14:hiddenFill xmlns:a14="http://schemas.microsoft.com/office/drawing/2010/main">
                  <a:noFill/>
                </a14:hiddenFill>
              </a:ext>
            </a:extLst>
          </p:spPr>
          <p:txBody>
            <a:bodyPr wrap="none"/>
            <a:lstStyle/>
            <a:p>
              <a:endParaRPr lang="es-MX"/>
            </a:p>
          </p:txBody>
        </p:sp>
      </p:grpSp>
      <p:sp>
        <p:nvSpPr>
          <p:cNvPr id="318473" name="Text Box 9"/>
          <p:cNvSpPr txBox="1">
            <a:spLocks noChangeArrowheads="1"/>
          </p:cNvSpPr>
          <p:nvPr/>
        </p:nvSpPr>
        <p:spPr bwMode="auto">
          <a:xfrm>
            <a:off x="3968442" y="6338888"/>
            <a:ext cx="359393" cy="523220"/>
          </a:xfrm>
          <a:prstGeom prst="rect">
            <a:avLst/>
          </a:prstGeom>
          <a:noFill/>
          <a:ln w="12700" cap="sq">
            <a:noFill/>
            <a:miter lim="800000"/>
            <a:headEnd type="none" w="sm" len="sm"/>
            <a:tailEnd type="none" w="sm" len="sm"/>
          </a:ln>
          <a:effectLst/>
        </p:spPr>
        <p:txBody>
          <a:bodyPr wrap="none">
            <a:spAutoFit/>
          </a:bodyPr>
          <a:lstStyle/>
          <a:p>
            <a:pPr algn="ctr">
              <a:defRPr/>
            </a:pPr>
            <a:r>
              <a:rPr lang="it-IT" sz="2800">
                <a:solidFill>
                  <a:schemeClr val="accent1"/>
                </a:solidFill>
                <a:effectLst>
                  <a:outerShdw blurRad="38100" dist="38100" dir="2700000" algn="tl">
                    <a:srgbClr val="000000"/>
                  </a:outerShdw>
                </a:effectLst>
              </a:rPr>
              <a:t>T</a:t>
            </a:r>
          </a:p>
        </p:txBody>
      </p:sp>
      <p:sp>
        <p:nvSpPr>
          <p:cNvPr id="318474" name="Text Box 10"/>
          <p:cNvSpPr txBox="1">
            <a:spLocks noChangeArrowheads="1"/>
          </p:cNvSpPr>
          <p:nvPr/>
        </p:nvSpPr>
        <p:spPr bwMode="auto">
          <a:xfrm>
            <a:off x="1847850" y="3789363"/>
            <a:ext cx="369888" cy="519112"/>
          </a:xfrm>
          <a:prstGeom prst="rect">
            <a:avLst/>
          </a:prstGeom>
          <a:noFill/>
          <a:ln w="12700" cap="sq">
            <a:noFill/>
            <a:miter lim="800000"/>
            <a:headEnd type="none" w="sm" len="sm"/>
            <a:tailEnd type="none" w="sm" len="sm"/>
          </a:ln>
          <a:effectLst/>
        </p:spPr>
        <p:txBody>
          <a:bodyPr wrap="none">
            <a:spAutoFit/>
          </a:bodyPr>
          <a:lstStyle/>
          <a:p>
            <a:pPr algn="ctr">
              <a:defRPr/>
            </a:pPr>
            <a:r>
              <a:rPr lang="it-IT" sz="2800">
                <a:solidFill>
                  <a:srgbClr val="0066FF"/>
                </a:solidFill>
                <a:effectLst>
                  <a:outerShdw blurRad="38100" dist="38100" dir="2700000" algn="tl">
                    <a:srgbClr val="000000"/>
                  </a:outerShdw>
                </a:effectLst>
              </a:rPr>
              <a:t>P</a:t>
            </a:r>
          </a:p>
        </p:txBody>
      </p:sp>
      <p:sp>
        <p:nvSpPr>
          <p:cNvPr id="318477" name="Text Box 13"/>
          <p:cNvSpPr txBox="1">
            <a:spLocks noChangeArrowheads="1"/>
          </p:cNvSpPr>
          <p:nvPr/>
        </p:nvSpPr>
        <p:spPr bwMode="auto">
          <a:xfrm rot="16200000">
            <a:off x="2062163" y="3357563"/>
            <a:ext cx="16351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50000"/>
              </a:spcBef>
              <a:buClrTx/>
              <a:buSzTx/>
              <a:buFontTx/>
              <a:buNone/>
            </a:pPr>
            <a:r>
              <a:rPr lang="es-ES" altLang="es-MX" sz="1600" b="1">
                <a:solidFill>
                  <a:srgbClr val="FF0000"/>
                </a:solidFill>
                <a:latin typeface="Comic Sans MS" pitchFamily="66" charset="0"/>
              </a:rPr>
              <a:t>ISOTÉRMICO</a:t>
            </a:r>
          </a:p>
        </p:txBody>
      </p:sp>
      <p:sp>
        <p:nvSpPr>
          <p:cNvPr id="318478" name="Text Box 14"/>
          <p:cNvSpPr txBox="1">
            <a:spLocks noChangeArrowheads="1"/>
          </p:cNvSpPr>
          <p:nvPr/>
        </p:nvSpPr>
        <p:spPr bwMode="auto">
          <a:xfrm>
            <a:off x="2762598" y="5373688"/>
            <a:ext cx="1661416" cy="400110"/>
          </a:xfrm>
          <a:prstGeom prst="rect">
            <a:avLst/>
          </a:prstGeom>
          <a:noFill/>
          <a:ln w="12700" cap="sq">
            <a:noFill/>
            <a:miter lim="800000"/>
            <a:headEnd type="none" w="sm" len="sm"/>
            <a:tailEnd type="none" w="sm" len="sm"/>
          </a:ln>
          <a:effectLst/>
        </p:spPr>
        <p:txBody>
          <a:bodyPr wrap="none">
            <a:spAutoFit/>
          </a:bodyPr>
          <a:lstStyle/>
          <a:p>
            <a:pPr algn="ctr">
              <a:defRPr/>
            </a:pPr>
            <a:r>
              <a:rPr lang="it-IT" sz="2000" dirty="0">
                <a:effectLst>
                  <a:outerShdw blurRad="38100" dist="38100" dir="2700000" algn="tl">
                    <a:srgbClr val="000000"/>
                  </a:outerShdw>
                </a:effectLst>
              </a:rPr>
              <a:t>G (1bar, 298K)</a:t>
            </a:r>
          </a:p>
        </p:txBody>
      </p:sp>
      <p:sp>
        <p:nvSpPr>
          <p:cNvPr id="318480" name="Text Box 16"/>
          <p:cNvSpPr txBox="1">
            <a:spLocks noChangeArrowheads="1"/>
          </p:cNvSpPr>
          <p:nvPr/>
        </p:nvSpPr>
        <p:spPr bwMode="auto">
          <a:xfrm>
            <a:off x="4872039" y="1557339"/>
            <a:ext cx="1000125" cy="396875"/>
          </a:xfrm>
          <a:prstGeom prst="rect">
            <a:avLst/>
          </a:prstGeom>
          <a:noFill/>
          <a:ln w="12700" cap="sq">
            <a:noFill/>
            <a:miter lim="800000"/>
            <a:headEnd type="none" w="sm" len="sm"/>
            <a:tailEnd type="none" w="sm" len="sm"/>
          </a:ln>
          <a:effectLst/>
        </p:spPr>
        <p:txBody>
          <a:bodyPr>
            <a:spAutoFit/>
          </a:bodyPr>
          <a:lstStyle/>
          <a:p>
            <a:pPr algn="ctr">
              <a:defRPr/>
            </a:pPr>
            <a:r>
              <a:rPr lang="it-IT" sz="2000" dirty="0">
                <a:effectLst>
                  <a:outerShdw blurRad="38100" dist="38100" dir="2700000" algn="tl">
                    <a:srgbClr val="000000"/>
                  </a:outerShdw>
                </a:effectLst>
              </a:rPr>
              <a:t>G(P, T)</a:t>
            </a:r>
          </a:p>
        </p:txBody>
      </p:sp>
      <p:sp>
        <p:nvSpPr>
          <p:cNvPr id="318481" name="Text Box 17"/>
          <p:cNvSpPr txBox="1">
            <a:spLocks noChangeArrowheads="1"/>
          </p:cNvSpPr>
          <p:nvPr/>
        </p:nvSpPr>
        <p:spPr bwMode="auto">
          <a:xfrm>
            <a:off x="2640014" y="5734050"/>
            <a:ext cx="174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Comic Sans MS" pitchFamily="66" charset="0"/>
              </a:rPr>
              <a:t>Estado Estándar</a:t>
            </a:r>
          </a:p>
        </p:txBody>
      </p:sp>
      <p:sp>
        <p:nvSpPr>
          <p:cNvPr id="318482" name="Rectangle 18"/>
          <p:cNvSpPr>
            <a:spLocks noChangeArrowheads="1"/>
          </p:cNvSpPr>
          <p:nvPr/>
        </p:nvSpPr>
        <p:spPr bwMode="auto">
          <a:xfrm>
            <a:off x="2855914" y="1628775"/>
            <a:ext cx="21161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Comic Sans MS" pitchFamily="66" charset="0"/>
              </a:rPr>
              <a:t>Estado de Interés</a:t>
            </a:r>
            <a:r>
              <a:rPr lang="es-ES" altLang="es-MX" sz="1600" dirty="0">
                <a:latin typeface="Comic Sans MS" pitchFamily="66" charset="0"/>
                <a:sym typeface="Wingdings" pitchFamily="2" charset="2"/>
              </a:rPr>
              <a:t></a:t>
            </a:r>
            <a:endParaRPr lang="es-ES" altLang="es-MX" sz="1600" dirty="0">
              <a:latin typeface="Comic Sans MS" pitchFamily="66" charset="0"/>
            </a:endParaRPr>
          </a:p>
        </p:txBody>
      </p:sp>
      <p:sp>
        <p:nvSpPr>
          <p:cNvPr id="318486" name="Oval 22"/>
          <p:cNvSpPr>
            <a:spLocks noChangeArrowheads="1"/>
          </p:cNvSpPr>
          <p:nvPr/>
        </p:nvSpPr>
        <p:spPr bwMode="auto">
          <a:xfrm>
            <a:off x="4872038" y="1989138"/>
            <a:ext cx="360362" cy="360362"/>
          </a:xfrm>
          <a:prstGeom prst="ellipse">
            <a:avLst/>
          </a:prstGeom>
          <a:solidFill>
            <a:schemeClr val="accent1"/>
          </a:solidFill>
          <a:ln w="12700" cap="sq">
            <a:solidFill>
              <a:schemeClr val="bg2"/>
            </a:solidFill>
            <a:round/>
            <a:headEnd type="none" w="sm" len="sm"/>
            <a:tailEnd type="none" w="sm" len="sm"/>
          </a:ln>
          <a:effectLst>
            <a:outerShdw dist="35921" dir="2700000" algn="ctr" rotWithShape="0">
              <a:schemeClr val="bg2"/>
            </a:outerShdw>
          </a:effec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endParaRPr lang="es-MX" altLang="es-MX" sz="1600" b="1">
              <a:solidFill>
                <a:schemeClr val="accent1"/>
              </a:solidFill>
              <a:latin typeface="Comic Sans MS" pitchFamily="66" charset="0"/>
            </a:endParaRPr>
          </a:p>
        </p:txBody>
      </p:sp>
      <p:sp>
        <p:nvSpPr>
          <p:cNvPr id="318487" name="Oval 23"/>
          <p:cNvSpPr>
            <a:spLocks noChangeArrowheads="1"/>
          </p:cNvSpPr>
          <p:nvPr/>
        </p:nvSpPr>
        <p:spPr bwMode="auto">
          <a:xfrm>
            <a:off x="2927351" y="4868864"/>
            <a:ext cx="360363" cy="358775"/>
          </a:xfrm>
          <a:prstGeom prst="ellipse">
            <a:avLst/>
          </a:prstGeom>
          <a:solidFill>
            <a:srgbClr val="99FF99"/>
          </a:solidFill>
          <a:ln w="12700" cap="sq">
            <a:solidFill>
              <a:schemeClr val="bg2"/>
            </a:solidFill>
            <a:round/>
            <a:headEnd type="none" w="sm" len="sm"/>
            <a:tailEnd type="none" w="sm" len="sm"/>
          </a:ln>
          <a:effectLst>
            <a:outerShdw dist="35921" dir="2700000" algn="ctr" rotWithShape="0">
              <a:schemeClr val="bg2"/>
            </a:outerShdw>
          </a:effec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graphicFrame>
        <p:nvGraphicFramePr>
          <p:cNvPr id="318489" name="Object 25"/>
          <p:cNvGraphicFramePr>
            <a:graphicFrameLocks noChangeAspect="1"/>
          </p:cNvGraphicFramePr>
          <p:nvPr>
            <p:extLst>
              <p:ext uri="{D42A27DB-BD31-4B8C-83A1-F6EECF244321}">
                <p14:modId xmlns:p14="http://schemas.microsoft.com/office/powerpoint/2010/main" val="969499094"/>
              </p:ext>
            </p:extLst>
          </p:nvPr>
        </p:nvGraphicFramePr>
        <p:xfrm>
          <a:off x="6705600" y="3695700"/>
          <a:ext cx="2598738" cy="1154113"/>
        </p:xfrm>
        <a:graphic>
          <a:graphicData uri="http://schemas.openxmlformats.org/presentationml/2006/ole">
            <mc:AlternateContent xmlns:mc="http://schemas.openxmlformats.org/markup-compatibility/2006">
              <mc:Choice xmlns:v="urn:schemas-microsoft-com:vml" Requires="v">
                <p:oleObj spid="_x0000_s69325" name="Equation" r:id="rId4" imgW="888840" imgH="444240" progId="Equation.DSMT4">
                  <p:embed/>
                </p:oleObj>
              </mc:Choice>
              <mc:Fallback>
                <p:oleObj name="Equation" r:id="rId4" imgW="888840" imgH="444240" progId="Equation.DSMT4">
                  <p:embed/>
                  <p:pic>
                    <p:nvPicPr>
                      <p:cNvPr id="318489" name="Object 25"/>
                      <p:cNvPicPr>
                        <a:picLocks noChangeAspect="1" noChangeArrowheads="1"/>
                      </p:cNvPicPr>
                      <p:nvPr/>
                    </p:nvPicPr>
                    <p:blipFill>
                      <a:blip r:embed="rId5"/>
                      <a:srcRect/>
                      <a:stretch>
                        <a:fillRect/>
                      </a:stretch>
                    </p:blipFill>
                    <p:spPr bwMode="auto">
                      <a:xfrm>
                        <a:off x="6705600" y="3695700"/>
                        <a:ext cx="2598738" cy="1154113"/>
                      </a:xfrm>
                      <a:prstGeom prst="rect">
                        <a:avLst/>
                      </a:prstGeom>
                      <a:solidFill>
                        <a:schemeClr val="bg1"/>
                      </a:solidFill>
                      <a:ln w="19050">
                        <a:solidFill>
                          <a:srgbClr val="0000FF"/>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18490" name="Object 26"/>
          <p:cNvGraphicFramePr>
            <a:graphicFrameLocks noChangeAspect="1"/>
          </p:cNvGraphicFramePr>
          <p:nvPr>
            <p:extLst>
              <p:ext uri="{D42A27DB-BD31-4B8C-83A1-F6EECF244321}">
                <p14:modId xmlns:p14="http://schemas.microsoft.com/office/powerpoint/2010/main" val="2510118725"/>
              </p:ext>
            </p:extLst>
          </p:nvPr>
        </p:nvGraphicFramePr>
        <p:xfrm>
          <a:off x="6024564" y="1844676"/>
          <a:ext cx="4103687" cy="434975"/>
        </p:xfrm>
        <a:graphic>
          <a:graphicData uri="http://schemas.openxmlformats.org/presentationml/2006/ole">
            <mc:AlternateContent xmlns:mc="http://schemas.openxmlformats.org/markup-compatibility/2006">
              <mc:Choice xmlns:v="urn:schemas-microsoft-com:vml" Requires="v">
                <p:oleObj spid="_x0000_s69326" name="Ecuación" r:id="rId6" imgW="1466985" imgH="162015" progId="Equation.3">
                  <p:embed/>
                </p:oleObj>
              </mc:Choice>
              <mc:Fallback>
                <p:oleObj name="Ecuación" r:id="rId6" imgW="1466985" imgH="162015" progId="Equation.3">
                  <p:embed/>
                  <p:pic>
                    <p:nvPicPr>
                      <p:cNvPr id="318490" name="Object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24564" y="1844676"/>
                        <a:ext cx="4103687" cy="434975"/>
                      </a:xfrm>
                      <a:prstGeom prst="rect">
                        <a:avLst/>
                      </a:prstGeom>
                      <a:solidFill>
                        <a:schemeClr val="bg1"/>
                      </a:solidFill>
                      <a:ln w="12700">
                        <a:solidFill>
                          <a:srgbClr val="FF0000"/>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18491" name="Object 27"/>
          <p:cNvGraphicFramePr>
            <a:graphicFrameLocks noChangeAspect="1"/>
          </p:cNvGraphicFramePr>
          <p:nvPr>
            <p:extLst>
              <p:ext uri="{D42A27DB-BD31-4B8C-83A1-F6EECF244321}">
                <p14:modId xmlns:p14="http://schemas.microsoft.com/office/powerpoint/2010/main" val="649864643"/>
              </p:ext>
            </p:extLst>
          </p:nvPr>
        </p:nvGraphicFramePr>
        <p:xfrm>
          <a:off x="5930900" y="2541588"/>
          <a:ext cx="4306888" cy="1028700"/>
        </p:xfrm>
        <a:graphic>
          <a:graphicData uri="http://schemas.openxmlformats.org/presentationml/2006/ole">
            <mc:AlternateContent xmlns:mc="http://schemas.openxmlformats.org/markup-compatibility/2006">
              <mc:Choice xmlns:v="urn:schemas-microsoft-com:vml" Requires="v">
                <p:oleObj spid="_x0000_s69327" name="Equation" r:id="rId8" imgW="1803240" imgH="469800" progId="Equation.DSMT4">
                  <p:embed/>
                </p:oleObj>
              </mc:Choice>
              <mc:Fallback>
                <p:oleObj name="Equation" r:id="rId8" imgW="1803240" imgH="469800" progId="Equation.DSMT4">
                  <p:embed/>
                  <p:pic>
                    <p:nvPicPr>
                      <p:cNvPr id="318491" name="Object 27"/>
                      <p:cNvPicPr>
                        <a:picLocks noChangeAspect="1" noChangeArrowheads="1"/>
                      </p:cNvPicPr>
                      <p:nvPr/>
                    </p:nvPicPr>
                    <p:blipFill>
                      <a:blip r:embed="rId9"/>
                      <a:srcRect/>
                      <a:stretch>
                        <a:fillRect/>
                      </a:stretch>
                    </p:blipFill>
                    <p:spPr bwMode="auto">
                      <a:xfrm>
                        <a:off x="5930900" y="2541588"/>
                        <a:ext cx="4306888" cy="1028700"/>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18492" name="Line 28"/>
          <p:cNvSpPr>
            <a:spLocks noChangeShapeType="1"/>
          </p:cNvSpPr>
          <p:nvPr/>
        </p:nvSpPr>
        <p:spPr bwMode="auto">
          <a:xfrm>
            <a:off x="6635960" y="2575030"/>
            <a:ext cx="1439863" cy="93503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318493" name="Line 29"/>
          <p:cNvSpPr>
            <a:spLocks noChangeShapeType="1"/>
          </p:cNvSpPr>
          <p:nvPr/>
        </p:nvSpPr>
        <p:spPr bwMode="auto">
          <a:xfrm flipV="1">
            <a:off x="6564523" y="2646469"/>
            <a:ext cx="1366837" cy="7207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s-MX"/>
          </a:p>
        </p:txBody>
      </p:sp>
      <p:graphicFrame>
        <p:nvGraphicFramePr>
          <p:cNvPr id="318494" name="Object 30"/>
          <p:cNvGraphicFramePr>
            <a:graphicFrameLocks noChangeAspect="1"/>
          </p:cNvGraphicFramePr>
          <p:nvPr>
            <p:extLst>
              <p:ext uri="{D42A27DB-BD31-4B8C-83A1-F6EECF244321}">
                <p14:modId xmlns:p14="http://schemas.microsoft.com/office/powerpoint/2010/main" val="1282262351"/>
              </p:ext>
            </p:extLst>
          </p:nvPr>
        </p:nvGraphicFramePr>
        <p:xfrm>
          <a:off x="6391275" y="4979988"/>
          <a:ext cx="3246438" cy="804862"/>
        </p:xfrm>
        <a:graphic>
          <a:graphicData uri="http://schemas.openxmlformats.org/presentationml/2006/ole">
            <mc:AlternateContent xmlns:mc="http://schemas.openxmlformats.org/markup-compatibility/2006">
              <mc:Choice xmlns:v="urn:schemas-microsoft-com:vml" Requires="v">
                <p:oleObj spid="_x0000_s69328" name="Equation" r:id="rId10" imgW="863280" imgH="228600" progId="Equation.DSMT4">
                  <p:embed/>
                </p:oleObj>
              </mc:Choice>
              <mc:Fallback>
                <p:oleObj name="Equation" r:id="rId10" imgW="863280" imgH="228600" progId="Equation.DSMT4">
                  <p:embed/>
                  <p:pic>
                    <p:nvPicPr>
                      <p:cNvPr id="318494" name="Object 30"/>
                      <p:cNvPicPr>
                        <a:picLocks noChangeAspect="1" noChangeArrowheads="1"/>
                      </p:cNvPicPr>
                      <p:nvPr/>
                    </p:nvPicPr>
                    <p:blipFill>
                      <a:blip r:embed="rId11"/>
                      <a:srcRect/>
                      <a:stretch>
                        <a:fillRect/>
                      </a:stretch>
                    </p:blipFill>
                    <p:spPr bwMode="auto">
                      <a:xfrm>
                        <a:off x="6391275" y="4979988"/>
                        <a:ext cx="3246438" cy="804862"/>
                      </a:xfrm>
                      <a:prstGeom prst="rect">
                        <a:avLst/>
                      </a:prstGeom>
                      <a:solidFill>
                        <a:schemeClr val="bg1"/>
                      </a:solidFill>
                      <a:ln w="38100">
                        <a:solidFill>
                          <a:srgbClr val="0066FF"/>
                        </a:solidFill>
                        <a:miter lim="800000"/>
                        <a:headEnd/>
                        <a:tailEnd/>
                      </a:ln>
                      <a:effectLst>
                        <a:outerShdw dist="35921" dir="2700000" algn="ctr" rotWithShape="0">
                          <a:schemeClr val="bg2"/>
                        </a:outerShdw>
                      </a:effectLst>
                    </p:spPr>
                  </p:pic>
                </p:oleObj>
              </mc:Fallback>
            </mc:AlternateContent>
          </a:graphicData>
        </a:graphic>
      </p:graphicFrame>
      <p:sp>
        <p:nvSpPr>
          <p:cNvPr id="318495" name="Line 31"/>
          <p:cNvSpPr>
            <a:spLocks noChangeShapeType="1"/>
          </p:cNvSpPr>
          <p:nvPr/>
        </p:nvSpPr>
        <p:spPr bwMode="auto">
          <a:xfrm flipH="1">
            <a:off x="7752183" y="3021015"/>
            <a:ext cx="936205" cy="912811"/>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8496" name="Line 32"/>
          <p:cNvSpPr>
            <a:spLocks noChangeShapeType="1"/>
          </p:cNvSpPr>
          <p:nvPr/>
        </p:nvSpPr>
        <p:spPr bwMode="auto">
          <a:xfrm>
            <a:off x="6240463" y="3357564"/>
            <a:ext cx="647700" cy="1800225"/>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8497" name="Text Box 33"/>
          <p:cNvSpPr txBox="1">
            <a:spLocks noChangeArrowheads="1"/>
          </p:cNvSpPr>
          <p:nvPr/>
        </p:nvSpPr>
        <p:spPr bwMode="auto">
          <a:xfrm>
            <a:off x="7391400" y="1484313"/>
            <a:ext cx="1574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b="1" dirty="0">
                <a:solidFill>
                  <a:srgbClr val="FF0000"/>
                </a:solidFill>
                <a:latin typeface="Comic Sans MS" pitchFamily="66" charset="0"/>
              </a:rPr>
              <a:t>ISOTÉRMICO</a:t>
            </a:r>
          </a:p>
        </p:txBody>
      </p:sp>
      <p:sp>
        <p:nvSpPr>
          <p:cNvPr id="318499" name="AutoShape 35"/>
          <p:cNvSpPr>
            <a:spLocks/>
          </p:cNvSpPr>
          <p:nvPr/>
        </p:nvSpPr>
        <p:spPr bwMode="auto">
          <a:xfrm>
            <a:off x="3359151" y="2205039"/>
            <a:ext cx="73025" cy="2663825"/>
          </a:xfrm>
          <a:prstGeom prst="rightBrace">
            <a:avLst>
              <a:gd name="adj1" fmla="val 303986"/>
              <a:gd name="adj2" fmla="val 50000"/>
            </a:avLst>
          </a:pr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18500" name="Line 36"/>
          <p:cNvSpPr>
            <a:spLocks noChangeShapeType="1"/>
          </p:cNvSpPr>
          <p:nvPr/>
        </p:nvSpPr>
        <p:spPr bwMode="auto">
          <a:xfrm flipH="1">
            <a:off x="8688389" y="4437064"/>
            <a:ext cx="71437" cy="720725"/>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8501" name="Line 37"/>
          <p:cNvSpPr>
            <a:spLocks noChangeShapeType="1"/>
          </p:cNvSpPr>
          <p:nvPr/>
        </p:nvSpPr>
        <p:spPr bwMode="auto">
          <a:xfrm>
            <a:off x="8112125" y="2276475"/>
            <a:ext cx="0" cy="2159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8502" name="Text Box 38"/>
          <p:cNvSpPr txBox="1">
            <a:spLocks noChangeArrowheads="1"/>
          </p:cNvSpPr>
          <p:nvPr/>
        </p:nvSpPr>
        <p:spPr bwMode="auto">
          <a:xfrm>
            <a:off x="6179376" y="6035676"/>
            <a:ext cx="4032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es-ES" altLang="es-MX" sz="1400" dirty="0">
                <a:latin typeface="Comic Sans MS" pitchFamily="66" charset="0"/>
              </a:rPr>
              <a:t>La variación de G con la presión en condiciones isotérmicas depende de la variación del volumen con la presión</a:t>
            </a:r>
          </a:p>
        </p:txBody>
      </p:sp>
      <p:sp>
        <p:nvSpPr>
          <p:cNvPr id="318503" name="AutoShape 39"/>
          <p:cNvSpPr>
            <a:spLocks noChangeArrowheads="1"/>
          </p:cNvSpPr>
          <p:nvPr/>
        </p:nvSpPr>
        <p:spPr bwMode="auto">
          <a:xfrm>
            <a:off x="6179376" y="5734051"/>
            <a:ext cx="4032250" cy="1052513"/>
          </a:xfrm>
          <a:prstGeom prst="upArrowCallout">
            <a:avLst>
              <a:gd name="adj1" fmla="val 23612"/>
              <a:gd name="adj2" fmla="val 33282"/>
              <a:gd name="adj3" fmla="val 23079"/>
              <a:gd name="adj4" fmla="val 66667"/>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graphicFrame>
        <p:nvGraphicFramePr>
          <p:cNvPr id="318504" name="Object 40"/>
          <p:cNvGraphicFramePr>
            <a:graphicFrameLocks noChangeAspect="1"/>
          </p:cNvGraphicFramePr>
          <p:nvPr>
            <p:extLst>
              <p:ext uri="{D42A27DB-BD31-4B8C-83A1-F6EECF244321}">
                <p14:modId xmlns:p14="http://schemas.microsoft.com/office/powerpoint/2010/main" val="3775333739"/>
              </p:ext>
            </p:extLst>
          </p:nvPr>
        </p:nvGraphicFramePr>
        <p:xfrm>
          <a:off x="3575051" y="3068639"/>
          <a:ext cx="1152525" cy="884237"/>
        </p:xfrm>
        <a:graphic>
          <a:graphicData uri="http://schemas.openxmlformats.org/presentationml/2006/ole">
            <mc:AlternateContent xmlns:mc="http://schemas.openxmlformats.org/markup-compatibility/2006">
              <mc:Choice xmlns:v="urn:schemas-microsoft-com:vml" Requires="v">
                <p:oleObj spid="_x0000_s69329" name="Ecuación" r:id="rId12" imgW="562043" imgH="485775" progId="Equation.3">
                  <p:embed/>
                </p:oleObj>
              </mc:Choice>
              <mc:Fallback>
                <p:oleObj name="Ecuación" r:id="rId12" imgW="562043" imgH="485775" progId="Equation.3">
                  <p:embed/>
                  <p:pic>
                    <p:nvPicPr>
                      <p:cNvPr id="318504" name="Object 4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75051" y="3068639"/>
                        <a:ext cx="1152525" cy="884237"/>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2" name="2 Marcador de contenido"/>
          <p:cNvSpPr>
            <a:spLocks noGrp="1"/>
          </p:cNvSpPr>
          <p:nvPr>
            <p:ph idx="1"/>
          </p:nvPr>
        </p:nvSpPr>
        <p:spPr>
          <a:xfrm>
            <a:off x="7463359" y="1016164"/>
            <a:ext cx="1872208" cy="360039"/>
          </a:xfrm>
        </p:spPr>
        <p:txBody>
          <a:bodyPr>
            <a:normAutofit fontScale="70000" lnSpcReduction="20000"/>
          </a:bodyPr>
          <a:lstStyle/>
          <a:p>
            <a:pPr marL="0" indent="0">
              <a:buNone/>
            </a:pPr>
            <a:r>
              <a:rPr lang="es-VE" altLang="es-MX" i="1" dirty="0" err="1">
                <a:latin typeface="Times New Roman" panose="02020603050405020304" pitchFamily="18" charset="0"/>
                <a:cs typeface="Times New Roman" panose="02020603050405020304" pitchFamily="18" charset="0"/>
              </a:rPr>
              <a:t>dG</a:t>
            </a:r>
            <a:r>
              <a:rPr lang="es-VE" altLang="es-MX" i="1" dirty="0">
                <a:latin typeface="Times New Roman" panose="02020603050405020304" pitchFamily="18" charset="0"/>
                <a:cs typeface="Times New Roman" panose="02020603050405020304" pitchFamily="18" charset="0"/>
              </a:rPr>
              <a:t>=</a:t>
            </a:r>
            <a:r>
              <a:rPr lang="es-VE" altLang="es-MX" i="1" dirty="0" err="1">
                <a:latin typeface="Times New Roman" panose="02020603050405020304" pitchFamily="18" charset="0"/>
                <a:cs typeface="Times New Roman" panose="02020603050405020304" pitchFamily="18" charset="0"/>
              </a:rPr>
              <a:t>VdP-SdT</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5389992"/>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18468"/>
                                        </p:tgtEl>
                                        <p:attrNameLst>
                                          <p:attrName>style.visibility</p:attrName>
                                        </p:attrNameLst>
                                      </p:cBhvr>
                                      <p:to>
                                        <p:strVal val="visible"/>
                                      </p:to>
                                    </p:set>
                                    <p:animEffect transition="in" filter="slide(fromBottom)">
                                      <p:cBhvr>
                                        <p:cTn id="7" dur="2000"/>
                                        <p:tgtEl>
                                          <p:spTgt spid="318468"/>
                                        </p:tgtEl>
                                      </p:cBhvr>
                                    </p:animEffect>
                                  </p:childTnLst>
                                </p:cTn>
                              </p:par>
                            </p:childTnLst>
                          </p:cTn>
                        </p:par>
                        <p:par>
                          <p:cTn id="8" fill="hold" nodeType="afterGroup">
                            <p:stCondLst>
                              <p:cond delay="2000"/>
                            </p:stCondLst>
                            <p:childTnLst>
                              <p:par>
                                <p:cTn id="9" presetID="12" presetClass="entr" presetSubtype="4" fill="hold" grpId="0" nodeType="afterEffect">
                                  <p:stCondLst>
                                    <p:cond delay="0"/>
                                  </p:stCondLst>
                                  <p:childTnLst>
                                    <p:set>
                                      <p:cBhvr>
                                        <p:cTn id="10" dur="1" fill="hold">
                                          <p:stCondLst>
                                            <p:cond delay="0"/>
                                          </p:stCondLst>
                                        </p:cTn>
                                        <p:tgtEl>
                                          <p:spTgt spid="318467"/>
                                        </p:tgtEl>
                                        <p:attrNameLst>
                                          <p:attrName>style.visibility</p:attrName>
                                        </p:attrNameLst>
                                      </p:cBhvr>
                                      <p:to>
                                        <p:strVal val="visible"/>
                                      </p:to>
                                    </p:set>
                                    <p:animEffect transition="in" filter="slide(fromBottom)">
                                      <p:cBhvr>
                                        <p:cTn id="11" dur="2000"/>
                                        <p:tgtEl>
                                          <p:spTgt spid="31846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18473"/>
                                        </p:tgtEl>
                                        <p:attrNameLst>
                                          <p:attrName>style.visibility</p:attrName>
                                        </p:attrNameLst>
                                      </p:cBhvr>
                                      <p:to>
                                        <p:strVal val="visible"/>
                                      </p:to>
                                    </p:set>
                                    <p:animEffect transition="in" filter="fade">
                                      <p:cBhvr>
                                        <p:cTn id="16" dur="2000"/>
                                        <p:tgtEl>
                                          <p:spTgt spid="318473"/>
                                        </p:tgtEl>
                                      </p:cBhvr>
                                    </p:animEffect>
                                  </p:childTnLst>
                                </p:cTn>
                              </p:par>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2000"/>
                                        <p:tgtEl>
                                          <p:spTgt spid="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8474"/>
                                        </p:tgtEl>
                                        <p:attrNameLst>
                                          <p:attrName>style.visibility</p:attrName>
                                        </p:attrNameLst>
                                      </p:cBhvr>
                                      <p:to>
                                        <p:strVal val="visible"/>
                                      </p:to>
                                    </p:set>
                                    <p:animEffect transition="in" filter="fade">
                                      <p:cBhvr>
                                        <p:cTn id="22" dur="2000"/>
                                        <p:tgtEl>
                                          <p:spTgt spid="31847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8478"/>
                                        </p:tgtEl>
                                        <p:attrNameLst>
                                          <p:attrName>style.visibility</p:attrName>
                                        </p:attrNameLst>
                                      </p:cBhvr>
                                      <p:to>
                                        <p:strVal val="visible"/>
                                      </p:to>
                                    </p:set>
                                    <p:animEffect transition="in" filter="fade">
                                      <p:cBhvr>
                                        <p:cTn id="25" dur="2000"/>
                                        <p:tgtEl>
                                          <p:spTgt spid="31847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18481"/>
                                        </p:tgtEl>
                                        <p:attrNameLst>
                                          <p:attrName>style.visibility</p:attrName>
                                        </p:attrNameLst>
                                      </p:cBhvr>
                                      <p:to>
                                        <p:strVal val="visible"/>
                                      </p:to>
                                    </p:set>
                                    <p:animEffect transition="in" filter="fade">
                                      <p:cBhvr>
                                        <p:cTn id="28" dur="2000"/>
                                        <p:tgtEl>
                                          <p:spTgt spid="3184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8487"/>
                                        </p:tgtEl>
                                        <p:attrNameLst>
                                          <p:attrName>style.visibility</p:attrName>
                                        </p:attrNameLst>
                                      </p:cBhvr>
                                      <p:to>
                                        <p:strVal val="visible"/>
                                      </p:to>
                                    </p:set>
                                    <p:animEffect transition="in" filter="fade">
                                      <p:cBhvr>
                                        <p:cTn id="31" dur="2000"/>
                                        <p:tgtEl>
                                          <p:spTgt spid="318487"/>
                                        </p:tgtEl>
                                      </p:cBhvr>
                                    </p:animEffect>
                                  </p:childTnLst>
                                </p:cTn>
                              </p:par>
                            </p:childTnLst>
                          </p:cTn>
                        </p:par>
                        <p:par>
                          <p:cTn id="32" fill="hold" nodeType="afterGroup">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18482"/>
                                        </p:tgtEl>
                                        <p:attrNameLst>
                                          <p:attrName>style.visibility</p:attrName>
                                        </p:attrNameLst>
                                      </p:cBhvr>
                                      <p:to>
                                        <p:strVal val="visible"/>
                                      </p:to>
                                    </p:set>
                                    <p:animEffect transition="in" filter="fade">
                                      <p:cBhvr>
                                        <p:cTn id="35" dur="2000"/>
                                        <p:tgtEl>
                                          <p:spTgt spid="31848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8480"/>
                                        </p:tgtEl>
                                        <p:attrNameLst>
                                          <p:attrName>style.visibility</p:attrName>
                                        </p:attrNameLst>
                                      </p:cBhvr>
                                      <p:to>
                                        <p:strVal val="visible"/>
                                      </p:to>
                                    </p:set>
                                    <p:animEffect transition="in" filter="fade">
                                      <p:cBhvr>
                                        <p:cTn id="38" dur="2000"/>
                                        <p:tgtEl>
                                          <p:spTgt spid="31848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8486"/>
                                        </p:tgtEl>
                                        <p:attrNameLst>
                                          <p:attrName>style.visibility</p:attrName>
                                        </p:attrNameLst>
                                      </p:cBhvr>
                                      <p:to>
                                        <p:strVal val="visible"/>
                                      </p:to>
                                    </p:set>
                                    <p:animEffect transition="in" filter="fade">
                                      <p:cBhvr>
                                        <p:cTn id="41" dur="2000"/>
                                        <p:tgtEl>
                                          <p:spTgt spid="31848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318497"/>
                                        </p:tgtEl>
                                        <p:attrNameLst>
                                          <p:attrName>style.visibility</p:attrName>
                                        </p:attrNameLst>
                                      </p:cBhvr>
                                      <p:to>
                                        <p:strVal val="visible"/>
                                      </p:to>
                                    </p:set>
                                    <p:animEffect transition="in" filter="wipe(up)">
                                      <p:cBhvr>
                                        <p:cTn id="46" dur="2000"/>
                                        <p:tgtEl>
                                          <p:spTgt spid="318497"/>
                                        </p:tgtEl>
                                      </p:cBhvr>
                                    </p:animEffect>
                                  </p:childTnLst>
                                </p:cTn>
                              </p:par>
                            </p:childTnLst>
                          </p:cTn>
                        </p:par>
                        <p:par>
                          <p:cTn id="47" fill="hold" nodeType="afterGroup">
                            <p:stCondLst>
                              <p:cond delay="2000"/>
                            </p:stCondLst>
                            <p:childTnLst>
                              <p:par>
                                <p:cTn id="48" presetID="22" presetClass="entr" presetSubtype="1" fill="hold" nodeType="afterEffect">
                                  <p:stCondLst>
                                    <p:cond delay="0"/>
                                  </p:stCondLst>
                                  <p:childTnLst>
                                    <p:set>
                                      <p:cBhvr>
                                        <p:cTn id="49" dur="1" fill="hold">
                                          <p:stCondLst>
                                            <p:cond delay="0"/>
                                          </p:stCondLst>
                                        </p:cTn>
                                        <p:tgtEl>
                                          <p:spTgt spid="318490"/>
                                        </p:tgtEl>
                                        <p:attrNameLst>
                                          <p:attrName>style.visibility</p:attrName>
                                        </p:attrNameLst>
                                      </p:cBhvr>
                                      <p:to>
                                        <p:strVal val="visible"/>
                                      </p:to>
                                    </p:set>
                                    <p:animEffect transition="in" filter="wipe(up)">
                                      <p:cBhvr>
                                        <p:cTn id="50" dur="2000"/>
                                        <p:tgtEl>
                                          <p:spTgt spid="318490"/>
                                        </p:tgtEl>
                                      </p:cBhvr>
                                    </p:animEffect>
                                  </p:childTnLst>
                                </p:cTn>
                              </p:par>
                            </p:childTnLst>
                          </p:cTn>
                        </p:par>
                        <p:par>
                          <p:cTn id="51" fill="hold" nodeType="afterGroup">
                            <p:stCondLst>
                              <p:cond delay="4000"/>
                            </p:stCondLst>
                            <p:childTnLst>
                              <p:par>
                                <p:cTn id="52" presetID="22" presetClass="entr" presetSubtype="1" fill="hold" grpId="0" nodeType="afterEffect">
                                  <p:stCondLst>
                                    <p:cond delay="0"/>
                                  </p:stCondLst>
                                  <p:childTnLst>
                                    <p:set>
                                      <p:cBhvr>
                                        <p:cTn id="53" dur="1" fill="hold">
                                          <p:stCondLst>
                                            <p:cond delay="0"/>
                                          </p:stCondLst>
                                        </p:cTn>
                                        <p:tgtEl>
                                          <p:spTgt spid="318501"/>
                                        </p:tgtEl>
                                        <p:attrNameLst>
                                          <p:attrName>style.visibility</p:attrName>
                                        </p:attrNameLst>
                                      </p:cBhvr>
                                      <p:to>
                                        <p:strVal val="visible"/>
                                      </p:to>
                                    </p:set>
                                    <p:animEffect transition="in" filter="wipe(up)">
                                      <p:cBhvr>
                                        <p:cTn id="54" dur="2000"/>
                                        <p:tgtEl>
                                          <p:spTgt spid="318501"/>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318477"/>
                                        </p:tgtEl>
                                        <p:attrNameLst>
                                          <p:attrName>style.visibility</p:attrName>
                                        </p:attrNameLst>
                                      </p:cBhvr>
                                      <p:to>
                                        <p:strVal val="visible"/>
                                      </p:to>
                                    </p:set>
                                    <p:animEffect transition="in" filter="wipe(down)">
                                      <p:cBhvr>
                                        <p:cTn id="59" dur="3000"/>
                                        <p:tgtEl>
                                          <p:spTgt spid="318477"/>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318466"/>
                                        </p:tgtEl>
                                        <p:attrNameLst>
                                          <p:attrName>style.visibility</p:attrName>
                                        </p:attrNameLst>
                                      </p:cBhvr>
                                      <p:to>
                                        <p:strVal val="visible"/>
                                      </p:to>
                                    </p:set>
                                    <p:animEffect transition="in" filter="wipe(down)">
                                      <p:cBhvr>
                                        <p:cTn id="62" dur="3000"/>
                                        <p:tgtEl>
                                          <p:spTgt spid="31846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nodeType="clickEffect">
                                  <p:stCondLst>
                                    <p:cond delay="0"/>
                                  </p:stCondLst>
                                  <p:childTnLst>
                                    <p:set>
                                      <p:cBhvr>
                                        <p:cTn id="66" dur="1" fill="hold">
                                          <p:stCondLst>
                                            <p:cond delay="0"/>
                                          </p:stCondLst>
                                        </p:cTn>
                                        <p:tgtEl>
                                          <p:spTgt spid="318491"/>
                                        </p:tgtEl>
                                        <p:attrNameLst>
                                          <p:attrName>style.visibility</p:attrName>
                                        </p:attrNameLst>
                                      </p:cBhvr>
                                      <p:to>
                                        <p:strVal val="visible"/>
                                      </p:to>
                                    </p:set>
                                    <p:animEffect transition="in" filter="fade">
                                      <p:cBhvr>
                                        <p:cTn id="67" dur="2000"/>
                                        <p:tgtEl>
                                          <p:spTgt spid="318491"/>
                                        </p:tgtEl>
                                      </p:cBhvr>
                                    </p:animEffect>
                                  </p:childTnLst>
                                </p:cTn>
                              </p:par>
                            </p:childTnLst>
                          </p:cTn>
                        </p:par>
                        <p:par>
                          <p:cTn id="68" fill="hold" nodeType="afterGroup">
                            <p:stCondLst>
                              <p:cond delay="2000"/>
                            </p:stCondLst>
                            <p:childTnLst>
                              <p:par>
                                <p:cTn id="69" presetID="55" presetClass="entr" presetSubtype="0" fill="hold" grpId="0" nodeType="afterEffect">
                                  <p:stCondLst>
                                    <p:cond delay="0"/>
                                  </p:stCondLst>
                                  <p:childTnLst>
                                    <p:set>
                                      <p:cBhvr>
                                        <p:cTn id="70" dur="1" fill="hold">
                                          <p:stCondLst>
                                            <p:cond delay="0"/>
                                          </p:stCondLst>
                                        </p:cTn>
                                        <p:tgtEl>
                                          <p:spTgt spid="318493"/>
                                        </p:tgtEl>
                                        <p:attrNameLst>
                                          <p:attrName>style.visibility</p:attrName>
                                        </p:attrNameLst>
                                      </p:cBhvr>
                                      <p:to>
                                        <p:strVal val="visible"/>
                                      </p:to>
                                    </p:set>
                                    <p:anim calcmode="lin" valueType="num">
                                      <p:cBhvr>
                                        <p:cTn id="71" dur="1000" fill="hold"/>
                                        <p:tgtEl>
                                          <p:spTgt spid="318493"/>
                                        </p:tgtEl>
                                        <p:attrNameLst>
                                          <p:attrName>ppt_w</p:attrName>
                                        </p:attrNameLst>
                                      </p:cBhvr>
                                      <p:tavLst>
                                        <p:tav tm="0">
                                          <p:val>
                                            <p:strVal val="#ppt_w*0.70"/>
                                          </p:val>
                                        </p:tav>
                                        <p:tav tm="100000">
                                          <p:val>
                                            <p:strVal val="#ppt_w"/>
                                          </p:val>
                                        </p:tav>
                                      </p:tavLst>
                                    </p:anim>
                                    <p:anim calcmode="lin" valueType="num">
                                      <p:cBhvr>
                                        <p:cTn id="72" dur="1000" fill="hold"/>
                                        <p:tgtEl>
                                          <p:spTgt spid="318493"/>
                                        </p:tgtEl>
                                        <p:attrNameLst>
                                          <p:attrName>ppt_h</p:attrName>
                                        </p:attrNameLst>
                                      </p:cBhvr>
                                      <p:tavLst>
                                        <p:tav tm="0">
                                          <p:val>
                                            <p:strVal val="#ppt_h"/>
                                          </p:val>
                                        </p:tav>
                                        <p:tav tm="100000">
                                          <p:val>
                                            <p:strVal val="#ppt_h"/>
                                          </p:val>
                                        </p:tav>
                                      </p:tavLst>
                                    </p:anim>
                                    <p:animEffect transition="in" filter="fade">
                                      <p:cBhvr>
                                        <p:cTn id="73" dur="1000"/>
                                        <p:tgtEl>
                                          <p:spTgt spid="318493"/>
                                        </p:tgtEl>
                                      </p:cBhvr>
                                    </p:animEffect>
                                  </p:childTnLst>
                                </p:cTn>
                              </p:par>
                            </p:childTnLst>
                          </p:cTn>
                        </p:par>
                        <p:par>
                          <p:cTn id="74" fill="hold" nodeType="afterGroup">
                            <p:stCondLst>
                              <p:cond delay="3000"/>
                            </p:stCondLst>
                            <p:childTnLst>
                              <p:par>
                                <p:cTn id="75" presetID="55" presetClass="entr" presetSubtype="0" fill="hold" grpId="0" nodeType="afterEffect">
                                  <p:stCondLst>
                                    <p:cond delay="0"/>
                                  </p:stCondLst>
                                  <p:childTnLst>
                                    <p:set>
                                      <p:cBhvr>
                                        <p:cTn id="76" dur="1" fill="hold">
                                          <p:stCondLst>
                                            <p:cond delay="0"/>
                                          </p:stCondLst>
                                        </p:cTn>
                                        <p:tgtEl>
                                          <p:spTgt spid="318492"/>
                                        </p:tgtEl>
                                        <p:attrNameLst>
                                          <p:attrName>style.visibility</p:attrName>
                                        </p:attrNameLst>
                                      </p:cBhvr>
                                      <p:to>
                                        <p:strVal val="visible"/>
                                      </p:to>
                                    </p:set>
                                    <p:anim calcmode="lin" valueType="num">
                                      <p:cBhvr>
                                        <p:cTn id="77" dur="1000" fill="hold"/>
                                        <p:tgtEl>
                                          <p:spTgt spid="318492"/>
                                        </p:tgtEl>
                                        <p:attrNameLst>
                                          <p:attrName>ppt_w</p:attrName>
                                        </p:attrNameLst>
                                      </p:cBhvr>
                                      <p:tavLst>
                                        <p:tav tm="0">
                                          <p:val>
                                            <p:strVal val="#ppt_w*0.70"/>
                                          </p:val>
                                        </p:tav>
                                        <p:tav tm="100000">
                                          <p:val>
                                            <p:strVal val="#ppt_w"/>
                                          </p:val>
                                        </p:tav>
                                      </p:tavLst>
                                    </p:anim>
                                    <p:anim calcmode="lin" valueType="num">
                                      <p:cBhvr>
                                        <p:cTn id="78" dur="1000" fill="hold"/>
                                        <p:tgtEl>
                                          <p:spTgt spid="318492"/>
                                        </p:tgtEl>
                                        <p:attrNameLst>
                                          <p:attrName>ppt_h</p:attrName>
                                        </p:attrNameLst>
                                      </p:cBhvr>
                                      <p:tavLst>
                                        <p:tav tm="0">
                                          <p:val>
                                            <p:strVal val="#ppt_h"/>
                                          </p:val>
                                        </p:tav>
                                        <p:tav tm="100000">
                                          <p:val>
                                            <p:strVal val="#ppt_h"/>
                                          </p:val>
                                        </p:tav>
                                      </p:tavLst>
                                    </p:anim>
                                    <p:animEffect transition="in" filter="fade">
                                      <p:cBhvr>
                                        <p:cTn id="79" dur="1000"/>
                                        <p:tgtEl>
                                          <p:spTgt spid="318492"/>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318495"/>
                                        </p:tgtEl>
                                        <p:attrNameLst>
                                          <p:attrName>style.visibility</p:attrName>
                                        </p:attrNameLst>
                                      </p:cBhvr>
                                      <p:to>
                                        <p:strVal val="visible"/>
                                      </p:to>
                                    </p:set>
                                    <p:animEffect transition="in" filter="wipe(up)">
                                      <p:cBhvr>
                                        <p:cTn id="84" dur="500"/>
                                        <p:tgtEl>
                                          <p:spTgt spid="318495"/>
                                        </p:tgtEl>
                                      </p:cBhvr>
                                    </p:animEffect>
                                  </p:childTnLst>
                                </p:cTn>
                              </p:par>
                            </p:childTnLst>
                          </p:cTn>
                        </p:par>
                        <p:par>
                          <p:cTn id="85" fill="hold" nodeType="afterGroup">
                            <p:stCondLst>
                              <p:cond delay="500"/>
                            </p:stCondLst>
                            <p:childTnLst>
                              <p:par>
                                <p:cTn id="86" presetID="10" presetClass="entr" presetSubtype="0" fill="hold" nodeType="afterEffect">
                                  <p:stCondLst>
                                    <p:cond delay="0"/>
                                  </p:stCondLst>
                                  <p:childTnLst>
                                    <p:set>
                                      <p:cBhvr>
                                        <p:cTn id="87" dur="1" fill="hold">
                                          <p:stCondLst>
                                            <p:cond delay="0"/>
                                          </p:stCondLst>
                                        </p:cTn>
                                        <p:tgtEl>
                                          <p:spTgt spid="318489"/>
                                        </p:tgtEl>
                                        <p:attrNameLst>
                                          <p:attrName>style.visibility</p:attrName>
                                        </p:attrNameLst>
                                      </p:cBhvr>
                                      <p:to>
                                        <p:strVal val="visible"/>
                                      </p:to>
                                    </p:set>
                                    <p:animEffect transition="in" filter="fade">
                                      <p:cBhvr>
                                        <p:cTn id="88" dur="2000"/>
                                        <p:tgtEl>
                                          <p:spTgt spid="318489"/>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1" fill="hold" grpId="0" nodeType="clickEffect">
                                  <p:stCondLst>
                                    <p:cond delay="0"/>
                                  </p:stCondLst>
                                  <p:childTnLst>
                                    <p:set>
                                      <p:cBhvr>
                                        <p:cTn id="92" dur="1" fill="hold">
                                          <p:stCondLst>
                                            <p:cond delay="0"/>
                                          </p:stCondLst>
                                        </p:cTn>
                                        <p:tgtEl>
                                          <p:spTgt spid="318496"/>
                                        </p:tgtEl>
                                        <p:attrNameLst>
                                          <p:attrName>style.visibility</p:attrName>
                                        </p:attrNameLst>
                                      </p:cBhvr>
                                      <p:to>
                                        <p:strVal val="visible"/>
                                      </p:to>
                                    </p:set>
                                    <p:animEffect transition="in" filter="wipe(up)">
                                      <p:cBhvr>
                                        <p:cTn id="93" dur="2000"/>
                                        <p:tgtEl>
                                          <p:spTgt spid="318496"/>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318500"/>
                                        </p:tgtEl>
                                        <p:attrNameLst>
                                          <p:attrName>style.visibility</p:attrName>
                                        </p:attrNameLst>
                                      </p:cBhvr>
                                      <p:to>
                                        <p:strVal val="visible"/>
                                      </p:to>
                                    </p:set>
                                    <p:animEffect transition="in" filter="wipe(up)">
                                      <p:cBhvr>
                                        <p:cTn id="96" dur="2000"/>
                                        <p:tgtEl>
                                          <p:spTgt spid="318500"/>
                                        </p:tgtEl>
                                      </p:cBhvr>
                                    </p:animEffect>
                                  </p:childTnLst>
                                </p:cTn>
                              </p:par>
                            </p:childTnLst>
                          </p:cTn>
                        </p:par>
                        <p:par>
                          <p:cTn id="97" fill="hold" nodeType="afterGroup">
                            <p:stCondLst>
                              <p:cond delay="2000"/>
                            </p:stCondLst>
                            <p:childTnLst>
                              <p:par>
                                <p:cTn id="98" presetID="10" presetClass="entr" presetSubtype="0" fill="hold" nodeType="afterEffect">
                                  <p:stCondLst>
                                    <p:cond delay="0"/>
                                  </p:stCondLst>
                                  <p:childTnLst>
                                    <p:set>
                                      <p:cBhvr>
                                        <p:cTn id="99" dur="1" fill="hold">
                                          <p:stCondLst>
                                            <p:cond delay="0"/>
                                          </p:stCondLst>
                                        </p:cTn>
                                        <p:tgtEl>
                                          <p:spTgt spid="318494"/>
                                        </p:tgtEl>
                                        <p:attrNameLst>
                                          <p:attrName>style.visibility</p:attrName>
                                        </p:attrNameLst>
                                      </p:cBhvr>
                                      <p:to>
                                        <p:strVal val="visible"/>
                                      </p:to>
                                    </p:set>
                                    <p:animEffect transition="in" filter="fade">
                                      <p:cBhvr>
                                        <p:cTn id="100" dur="2000"/>
                                        <p:tgtEl>
                                          <p:spTgt spid="318494"/>
                                        </p:tgtEl>
                                      </p:cBhvr>
                                    </p:animEffect>
                                  </p:childTnLst>
                                </p:cTn>
                              </p:par>
                            </p:childTnLst>
                          </p:cTn>
                        </p:par>
                        <p:par>
                          <p:cTn id="101" fill="hold" nodeType="afterGroup">
                            <p:stCondLst>
                              <p:cond delay="4000"/>
                            </p:stCondLst>
                            <p:childTnLst>
                              <p:par>
                                <p:cTn id="102" presetID="55" presetClass="entr" presetSubtype="0" fill="hold" grpId="0" nodeType="afterEffect">
                                  <p:stCondLst>
                                    <p:cond delay="0"/>
                                  </p:stCondLst>
                                  <p:childTnLst>
                                    <p:set>
                                      <p:cBhvr>
                                        <p:cTn id="103" dur="1" fill="hold">
                                          <p:stCondLst>
                                            <p:cond delay="0"/>
                                          </p:stCondLst>
                                        </p:cTn>
                                        <p:tgtEl>
                                          <p:spTgt spid="318499"/>
                                        </p:tgtEl>
                                        <p:attrNameLst>
                                          <p:attrName>style.visibility</p:attrName>
                                        </p:attrNameLst>
                                      </p:cBhvr>
                                      <p:to>
                                        <p:strVal val="visible"/>
                                      </p:to>
                                    </p:set>
                                    <p:anim calcmode="lin" valueType="num">
                                      <p:cBhvr>
                                        <p:cTn id="104" dur="1000" fill="hold"/>
                                        <p:tgtEl>
                                          <p:spTgt spid="318499"/>
                                        </p:tgtEl>
                                        <p:attrNameLst>
                                          <p:attrName>ppt_w</p:attrName>
                                        </p:attrNameLst>
                                      </p:cBhvr>
                                      <p:tavLst>
                                        <p:tav tm="0">
                                          <p:val>
                                            <p:strVal val="#ppt_w*0.70"/>
                                          </p:val>
                                        </p:tav>
                                        <p:tav tm="100000">
                                          <p:val>
                                            <p:strVal val="#ppt_w"/>
                                          </p:val>
                                        </p:tav>
                                      </p:tavLst>
                                    </p:anim>
                                    <p:anim calcmode="lin" valueType="num">
                                      <p:cBhvr>
                                        <p:cTn id="105" dur="1000" fill="hold"/>
                                        <p:tgtEl>
                                          <p:spTgt spid="318499"/>
                                        </p:tgtEl>
                                        <p:attrNameLst>
                                          <p:attrName>ppt_h</p:attrName>
                                        </p:attrNameLst>
                                      </p:cBhvr>
                                      <p:tavLst>
                                        <p:tav tm="0">
                                          <p:val>
                                            <p:strVal val="#ppt_h"/>
                                          </p:val>
                                        </p:tav>
                                        <p:tav tm="100000">
                                          <p:val>
                                            <p:strVal val="#ppt_h"/>
                                          </p:val>
                                        </p:tav>
                                      </p:tavLst>
                                    </p:anim>
                                    <p:animEffect transition="in" filter="fade">
                                      <p:cBhvr>
                                        <p:cTn id="106" dur="1000"/>
                                        <p:tgtEl>
                                          <p:spTgt spid="318499"/>
                                        </p:tgtEl>
                                      </p:cBhvr>
                                    </p:animEffec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318502"/>
                                        </p:tgtEl>
                                        <p:attrNameLst>
                                          <p:attrName>style.visibility</p:attrName>
                                        </p:attrNameLst>
                                      </p:cBhvr>
                                      <p:to>
                                        <p:strVal val="visible"/>
                                      </p:to>
                                    </p:set>
                                    <p:animEffect transition="in" filter="fade">
                                      <p:cBhvr>
                                        <p:cTn id="111" dur="2000"/>
                                        <p:tgtEl>
                                          <p:spTgt spid="318502"/>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18503"/>
                                        </p:tgtEl>
                                        <p:attrNameLst>
                                          <p:attrName>style.visibility</p:attrName>
                                        </p:attrNameLst>
                                      </p:cBhvr>
                                      <p:to>
                                        <p:strVal val="visible"/>
                                      </p:to>
                                    </p:set>
                                    <p:animEffect transition="in" filter="fade">
                                      <p:cBhvr>
                                        <p:cTn id="114" dur="2000"/>
                                        <p:tgtEl>
                                          <p:spTgt spid="318503"/>
                                        </p:tgtEl>
                                      </p:cBhvr>
                                    </p:animEffect>
                                  </p:childTnLst>
                                </p:cTn>
                              </p:par>
                            </p:childTnLst>
                          </p:cTn>
                        </p:par>
                        <p:par>
                          <p:cTn id="115" fill="hold" nodeType="afterGroup">
                            <p:stCondLst>
                              <p:cond delay="2000"/>
                            </p:stCondLst>
                            <p:childTnLst>
                              <p:par>
                                <p:cTn id="116" presetID="10" presetClass="entr" presetSubtype="0" fill="hold" nodeType="afterEffect">
                                  <p:stCondLst>
                                    <p:cond delay="0"/>
                                  </p:stCondLst>
                                  <p:childTnLst>
                                    <p:set>
                                      <p:cBhvr>
                                        <p:cTn id="117" dur="1" fill="hold">
                                          <p:stCondLst>
                                            <p:cond delay="0"/>
                                          </p:stCondLst>
                                        </p:cTn>
                                        <p:tgtEl>
                                          <p:spTgt spid="318504"/>
                                        </p:tgtEl>
                                        <p:attrNameLst>
                                          <p:attrName>style.visibility</p:attrName>
                                        </p:attrNameLst>
                                      </p:cBhvr>
                                      <p:to>
                                        <p:strVal val="visible"/>
                                      </p:to>
                                    </p:set>
                                    <p:animEffect transition="in" filter="fade">
                                      <p:cBhvr>
                                        <p:cTn id="118" dur="2000"/>
                                        <p:tgtEl>
                                          <p:spTgt spid="318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6" grpId="0" animBg="1"/>
      <p:bldP spid="318467" grpId="0"/>
      <p:bldP spid="318468" grpId="0"/>
      <p:bldP spid="318473" grpId="0"/>
      <p:bldP spid="318474" grpId="0"/>
      <p:bldP spid="318477" grpId="0"/>
      <p:bldP spid="318478" grpId="0"/>
      <p:bldP spid="318480" grpId="0"/>
      <p:bldP spid="318481" grpId="0"/>
      <p:bldP spid="318482" grpId="0"/>
      <p:bldP spid="318486" grpId="0" animBg="1"/>
      <p:bldP spid="318487" grpId="0" animBg="1"/>
      <p:bldP spid="318492" grpId="0" animBg="1"/>
      <p:bldP spid="318493" grpId="0" animBg="1"/>
      <p:bldP spid="318495" grpId="0" animBg="1"/>
      <p:bldP spid="318496" grpId="0" animBg="1"/>
      <p:bldP spid="318497" grpId="0"/>
      <p:bldP spid="318499" grpId="0" animBg="1"/>
      <p:bldP spid="318500" grpId="0" animBg="1"/>
      <p:bldP spid="318501" grpId="0" animBg="1"/>
      <p:bldP spid="318502" grpId="0"/>
      <p:bldP spid="318503"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xfrm>
            <a:off x="2855640" y="695767"/>
            <a:ext cx="6768752" cy="714709"/>
          </a:xfrm>
        </p:spPr>
        <p:txBody>
          <a:bodyPr>
            <a:noAutofit/>
          </a:bodyPr>
          <a:lstStyle/>
          <a:p>
            <a:pPr algn="just" eaLnBrk="1" hangingPunct="1">
              <a:defRPr/>
            </a:pPr>
            <a:r>
              <a:rPr lang="it-IT" sz="2400" dirty="0"/>
              <a:t>Dependencia de G de </a:t>
            </a:r>
            <a:r>
              <a:rPr lang="it-IT" sz="2400" dirty="0">
                <a:solidFill>
                  <a:srgbClr val="0066FF"/>
                </a:solidFill>
              </a:rPr>
              <a:t>la presión Sección isotérmica</a:t>
            </a:r>
          </a:p>
        </p:txBody>
      </p:sp>
      <p:pic>
        <p:nvPicPr>
          <p:cNvPr id="278531" name="Picture 3"/>
          <p:cNvPicPr>
            <a:picLocks noChangeAspect="1" noChangeArrowheads="1"/>
          </p:cNvPicPr>
          <p:nvPr/>
        </p:nvPicPr>
        <p:blipFill>
          <a:blip r:embed="rId4">
            <a:lum bright="-18000" contrast="30000"/>
            <a:extLst>
              <a:ext uri="{28A0092B-C50C-407E-A947-70E740481C1C}">
                <a14:useLocalDpi xmlns:a14="http://schemas.microsoft.com/office/drawing/2010/main" val="0"/>
              </a:ext>
            </a:extLst>
          </a:blip>
          <a:srcRect/>
          <a:stretch>
            <a:fillRect/>
          </a:stretch>
        </p:blipFill>
        <p:spPr bwMode="auto">
          <a:xfrm>
            <a:off x="689496" y="1700808"/>
            <a:ext cx="4332287" cy="4608513"/>
          </a:xfrm>
          <a:prstGeom prst="rect">
            <a:avLst/>
          </a:prstGeom>
          <a:noFill/>
          <a:ln w="127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278532" name="Rectangle 4"/>
          <p:cNvSpPr>
            <a:spLocks noGrp="1" noChangeArrowheads="1"/>
          </p:cNvSpPr>
          <p:nvPr>
            <p:ph type="body" idx="1"/>
          </p:nvPr>
        </p:nvSpPr>
        <p:spPr>
          <a:xfrm>
            <a:off x="5303913" y="2492897"/>
            <a:ext cx="6408712" cy="3499420"/>
          </a:xfrm>
        </p:spPr>
        <p:txBody>
          <a:bodyPr wrap="square">
            <a:spAutoFit/>
          </a:bodyPr>
          <a:lstStyle/>
          <a:p>
            <a:pPr algn="just">
              <a:lnSpc>
                <a:spcPct val="115000"/>
              </a:lnSpc>
              <a:defRPr/>
            </a:pPr>
            <a:r>
              <a:rPr lang="es-ES" sz="1800" dirty="0">
                <a:latin typeface="Comic Sans MS" pitchFamily="66" charset="0"/>
              </a:rPr>
              <a:t>Una gráfica cualitativa de esta dependencia se obtiene considerando una sección isotérmica  (T constante).</a:t>
            </a:r>
          </a:p>
          <a:p>
            <a:pPr algn="just">
              <a:lnSpc>
                <a:spcPct val="115000"/>
              </a:lnSpc>
              <a:defRPr/>
            </a:pPr>
            <a:endParaRPr lang="es-ES" sz="1800" dirty="0">
              <a:latin typeface="Comic Sans MS" pitchFamily="66" charset="0"/>
            </a:endParaRPr>
          </a:p>
          <a:p>
            <a:pPr algn="just">
              <a:lnSpc>
                <a:spcPct val="115000"/>
              </a:lnSpc>
              <a:defRPr/>
            </a:pPr>
            <a:r>
              <a:rPr lang="es-ES" sz="1800" b="1" dirty="0">
                <a:solidFill>
                  <a:srgbClr val="0066FF"/>
                </a:solidFill>
                <a:latin typeface="Comic Sans MS" pitchFamily="66" charset="0"/>
              </a:rPr>
              <a:t>Líquidos</a:t>
            </a:r>
            <a:r>
              <a:rPr lang="es-ES" sz="1800" dirty="0">
                <a:latin typeface="Comic Sans MS" pitchFamily="66" charset="0"/>
              </a:rPr>
              <a:t> y </a:t>
            </a:r>
            <a:r>
              <a:rPr lang="es-ES" sz="1800" b="1" dirty="0">
                <a:solidFill>
                  <a:schemeClr val="accent2"/>
                </a:solidFill>
                <a:latin typeface="Comic Sans MS" pitchFamily="66" charset="0"/>
              </a:rPr>
              <a:t>Sólidos</a:t>
            </a:r>
            <a:r>
              <a:rPr lang="es-ES" sz="1800" dirty="0">
                <a:latin typeface="Comic Sans MS" pitchFamily="66" charset="0"/>
              </a:rPr>
              <a:t> no varían mucho su volumen con la presión. </a:t>
            </a:r>
            <a:r>
              <a:rPr lang="es-ES" sz="1800" b="1" i="1" u="sng" dirty="0">
                <a:latin typeface="Comic Sans MS" pitchFamily="66" charset="0"/>
              </a:rPr>
              <a:t>Por tanto, se puede considerar que G es independiente de P</a:t>
            </a:r>
            <a:r>
              <a:rPr lang="es-ES" sz="1800" dirty="0">
                <a:latin typeface="Comic Sans MS" pitchFamily="66" charset="0"/>
              </a:rPr>
              <a:t>. Se dice que los líquidos y sólidos son “</a:t>
            </a:r>
            <a:r>
              <a:rPr lang="es-ES" sz="1800" i="1" u="sng" dirty="0" err="1">
                <a:solidFill>
                  <a:srgbClr val="FF0000"/>
                </a:solidFill>
                <a:latin typeface="Comic Sans MS" pitchFamily="66" charset="0"/>
              </a:rPr>
              <a:t>incomprimibles</a:t>
            </a:r>
            <a:r>
              <a:rPr lang="es-ES" sz="1800" dirty="0">
                <a:latin typeface="Comic Sans MS" pitchFamily="66" charset="0"/>
              </a:rPr>
              <a:t>”</a:t>
            </a:r>
          </a:p>
          <a:p>
            <a:pPr algn="just">
              <a:lnSpc>
                <a:spcPct val="115000"/>
              </a:lnSpc>
              <a:defRPr/>
            </a:pPr>
            <a:endParaRPr lang="es-ES" sz="1800" dirty="0">
              <a:latin typeface="Comic Sans MS" pitchFamily="66" charset="0"/>
            </a:endParaRPr>
          </a:p>
          <a:p>
            <a:pPr algn="just">
              <a:lnSpc>
                <a:spcPct val="115000"/>
              </a:lnSpc>
              <a:defRPr/>
            </a:pPr>
            <a:r>
              <a:rPr lang="es-ES" sz="1800" dirty="0">
                <a:latin typeface="Comic Sans MS" pitchFamily="66" charset="0"/>
              </a:rPr>
              <a:t>Para los </a:t>
            </a:r>
            <a:r>
              <a:rPr lang="es-ES" sz="1800" i="1" u="sng" dirty="0">
                <a:latin typeface="Comic Sans MS" pitchFamily="66" charset="0"/>
              </a:rPr>
              <a:t>Gases</a:t>
            </a:r>
            <a:r>
              <a:rPr lang="es-ES" sz="1800" dirty="0">
                <a:latin typeface="Comic Sans MS" pitchFamily="66" charset="0"/>
              </a:rPr>
              <a:t>, el volumen varía fuertemente con la presión y, por tanto, </a:t>
            </a:r>
            <a:r>
              <a:rPr lang="es-ES" sz="1800" b="1" i="1" u="sng" dirty="0">
                <a:latin typeface="Comic Sans MS" pitchFamily="66" charset="0"/>
              </a:rPr>
              <a:t>G es muy dependiente de P</a:t>
            </a:r>
            <a:r>
              <a:rPr lang="es-ES" sz="1800" dirty="0">
                <a:latin typeface="Comic Sans MS" pitchFamily="66" charset="0"/>
              </a:rPr>
              <a:t>.</a:t>
            </a:r>
          </a:p>
        </p:txBody>
      </p:sp>
      <p:sp>
        <p:nvSpPr>
          <p:cNvPr id="278533" name="Rectangle 5"/>
          <p:cNvSpPr>
            <a:spLocks noChangeArrowheads="1"/>
          </p:cNvSpPr>
          <p:nvPr/>
        </p:nvSpPr>
        <p:spPr bwMode="auto">
          <a:xfrm>
            <a:off x="3935760" y="116632"/>
            <a:ext cx="4427984"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solidFill>
                  <a:schemeClr val="accent1"/>
                </a:solidFill>
              </a:rPr>
              <a:t>Energía de </a:t>
            </a:r>
            <a:r>
              <a:rPr lang="es-ES" altLang="es-MX" sz="1600" b="1" i="1" dirty="0" err="1">
                <a:solidFill>
                  <a:schemeClr val="accent1"/>
                </a:solidFill>
              </a:rPr>
              <a:t>Gibbs</a:t>
            </a:r>
            <a:r>
              <a:rPr lang="es-ES" altLang="es-MX" sz="1600" b="1" i="1" dirty="0">
                <a:solidFill>
                  <a:schemeClr val="accent1"/>
                </a:solidFill>
              </a:rPr>
              <a:t> – Dependencia de p y T</a:t>
            </a:r>
          </a:p>
        </p:txBody>
      </p:sp>
      <p:graphicFrame>
        <p:nvGraphicFramePr>
          <p:cNvPr id="278536" name="Object 8"/>
          <p:cNvGraphicFramePr>
            <a:graphicFrameLocks noChangeAspect="1"/>
          </p:cNvGraphicFramePr>
          <p:nvPr>
            <p:extLst>
              <p:ext uri="{D42A27DB-BD31-4B8C-83A1-F6EECF244321}">
                <p14:modId xmlns:p14="http://schemas.microsoft.com/office/powerpoint/2010/main" val="64629750"/>
              </p:ext>
            </p:extLst>
          </p:nvPr>
        </p:nvGraphicFramePr>
        <p:xfrm>
          <a:off x="6950931" y="1582592"/>
          <a:ext cx="3114675" cy="738188"/>
        </p:xfrm>
        <a:graphic>
          <a:graphicData uri="http://schemas.openxmlformats.org/presentationml/2006/ole">
            <mc:AlternateContent xmlns:mc="http://schemas.openxmlformats.org/markup-compatibility/2006">
              <mc:Choice xmlns:v="urn:schemas-microsoft-com:vml" Requires="v">
                <p:oleObj spid="_x0000_s69779" name="Ecuación" r:id="rId5" imgW="828743" imgH="209460" progId="Equation.3">
                  <p:embed/>
                </p:oleObj>
              </mc:Choice>
              <mc:Fallback>
                <p:oleObj name="Ecuación" r:id="rId5" imgW="828743" imgH="209460" progId="Equation.3">
                  <p:embed/>
                  <p:pic>
                    <p:nvPicPr>
                      <p:cNvPr id="27853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0931" y="1582592"/>
                        <a:ext cx="3114675" cy="738188"/>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pic>
                </p:oleObj>
              </mc:Fallback>
            </mc:AlternateContent>
          </a:graphicData>
        </a:graphic>
      </p:graphicFrame>
    </p:spTree>
    <p:extLst>
      <p:ext uri="{BB962C8B-B14F-4D97-AF65-F5344CB8AC3E}">
        <p14:creationId xmlns:p14="http://schemas.microsoft.com/office/powerpoint/2010/main" val="4801399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78530"/>
                                        </p:tgtEl>
                                        <p:attrNameLst>
                                          <p:attrName>style.visibility</p:attrName>
                                        </p:attrNameLst>
                                      </p:cBhvr>
                                      <p:to>
                                        <p:strVal val="visible"/>
                                      </p:to>
                                    </p:set>
                                    <p:animEffect transition="in" filter="slide(fromBottom)">
                                      <p:cBhvr>
                                        <p:cTn id="7" dur="2000"/>
                                        <p:tgtEl>
                                          <p:spTgt spid="278530"/>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78533"/>
                                        </p:tgtEl>
                                        <p:attrNameLst>
                                          <p:attrName>style.visibility</p:attrName>
                                        </p:attrNameLst>
                                      </p:cBhvr>
                                      <p:to>
                                        <p:strVal val="visible"/>
                                      </p:to>
                                    </p:set>
                                    <p:animEffect transition="in" filter="slide(fromBottom)">
                                      <p:cBhvr>
                                        <p:cTn id="10" dur="2000"/>
                                        <p:tgtEl>
                                          <p:spTgt spid="278533"/>
                                        </p:tgtEl>
                                      </p:cBhvr>
                                    </p:animEffect>
                                  </p:childTnLst>
                                </p:cTn>
                              </p:par>
                            </p:childTnLst>
                          </p:cTn>
                        </p:par>
                        <p:par>
                          <p:cTn id="11" fill="hold" nodeType="afterGroup">
                            <p:stCondLst>
                              <p:cond delay="2000"/>
                            </p:stCondLst>
                            <p:childTnLst>
                              <p:par>
                                <p:cTn id="12" presetID="9" presetClass="entr" presetSubtype="0" fill="hold" nodeType="afterEffect">
                                  <p:stCondLst>
                                    <p:cond delay="0"/>
                                  </p:stCondLst>
                                  <p:childTnLst>
                                    <p:set>
                                      <p:cBhvr>
                                        <p:cTn id="13" dur="1" fill="hold">
                                          <p:stCondLst>
                                            <p:cond delay="0"/>
                                          </p:stCondLst>
                                        </p:cTn>
                                        <p:tgtEl>
                                          <p:spTgt spid="278536"/>
                                        </p:tgtEl>
                                        <p:attrNameLst>
                                          <p:attrName>style.visibility</p:attrName>
                                        </p:attrNameLst>
                                      </p:cBhvr>
                                      <p:to>
                                        <p:strVal val="visible"/>
                                      </p:to>
                                    </p:set>
                                    <p:animEffect transition="in" filter="dissolve">
                                      <p:cBhvr>
                                        <p:cTn id="14" dur="1000"/>
                                        <p:tgtEl>
                                          <p:spTgt spid="278536"/>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nodeType="clickEffect">
                                  <p:stCondLst>
                                    <p:cond delay="0"/>
                                  </p:stCondLst>
                                  <p:childTnLst>
                                    <p:set>
                                      <p:cBhvr>
                                        <p:cTn id="18" dur="1" fill="hold">
                                          <p:stCondLst>
                                            <p:cond delay="0"/>
                                          </p:stCondLst>
                                        </p:cTn>
                                        <p:tgtEl>
                                          <p:spTgt spid="278531"/>
                                        </p:tgtEl>
                                        <p:attrNameLst>
                                          <p:attrName>style.visibility</p:attrName>
                                        </p:attrNameLst>
                                      </p:cBhvr>
                                      <p:to>
                                        <p:strVal val="visible"/>
                                      </p:to>
                                    </p:set>
                                    <p:animEffect transition="in" filter="dissolve">
                                      <p:cBhvr>
                                        <p:cTn id="19" dur="2000"/>
                                        <p:tgtEl>
                                          <p:spTgt spid="27853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78532">
                                            <p:txEl>
                                              <p:pRg st="0" end="0"/>
                                            </p:txEl>
                                          </p:spTgt>
                                        </p:tgtEl>
                                        <p:attrNameLst>
                                          <p:attrName>style.visibility</p:attrName>
                                        </p:attrNameLst>
                                      </p:cBhvr>
                                      <p:to>
                                        <p:strVal val="visible"/>
                                      </p:to>
                                    </p:set>
                                    <p:animEffect transition="in" filter="wipe(left)">
                                      <p:cBhvr>
                                        <p:cTn id="24" dur="2000"/>
                                        <p:tgtEl>
                                          <p:spTgt spid="278532">
                                            <p:txEl>
                                              <p:pRg st="0" end="0"/>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78532">
                                            <p:txEl>
                                              <p:pRg st="2" end="2"/>
                                            </p:txEl>
                                          </p:spTgt>
                                        </p:tgtEl>
                                        <p:attrNameLst>
                                          <p:attrName>style.visibility</p:attrName>
                                        </p:attrNameLst>
                                      </p:cBhvr>
                                      <p:to>
                                        <p:strVal val="visible"/>
                                      </p:to>
                                    </p:set>
                                    <p:animEffect transition="in" filter="wipe(left)">
                                      <p:cBhvr>
                                        <p:cTn id="29" dur="2000"/>
                                        <p:tgtEl>
                                          <p:spTgt spid="278532">
                                            <p:txEl>
                                              <p:pRg st="2" end="2"/>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78532">
                                            <p:txEl>
                                              <p:pRg st="4" end="4"/>
                                            </p:txEl>
                                          </p:spTgt>
                                        </p:tgtEl>
                                        <p:attrNameLst>
                                          <p:attrName>style.visibility</p:attrName>
                                        </p:attrNameLst>
                                      </p:cBhvr>
                                      <p:to>
                                        <p:strVal val="visible"/>
                                      </p:to>
                                    </p:set>
                                    <p:animEffect transition="in" filter="wipe(left)">
                                      <p:cBhvr>
                                        <p:cTn id="34" dur="2000"/>
                                        <p:tgtEl>
                                          <p:spTgt spid="2785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0" grpId="0"/>
      <p:bldP spid="278532" grpId="0" build="p" bldLvl="2" autoUpdateAnimBg="0"/>
      <p:bldP spid="27853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5941" name="Rectangle 5"/>
          <p:cNvSpPr>
            <a:spLocks noChangeArrowheads="1"/>
          </p:cNvSpPr>
          <p:nvPr/>
        </p:nvSpPr>
        <p:spPr bwMode="auto">
          <a:xfrm>
            <a:off x="3647729" y="168735"/>
            <a:ext cx="4530437"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p y T</a:t>
            </a:r>
          </a:p>
        </p:txBody>
      </p:sp>
      <p:graphicFrame>
        <p:nvGraphicFramePr>
          <p:cNvPr id="295949" name="Object 13"/>
          <p:cNvGraphicFramePr>
            <a:graphicFrameLocks noChangeAspect="1"/>
          </p:cNvGraphicFramePr>
          <p:nvPr>
            <p:extLst>
              <p:ext uri="{D42A27DB-BD31-4B8C-83A1-F6EECF244321}">
                <p14:modId xmlns:p14="http://schemas.microsoft.com/office/powerpoint/2010/main" val="1781842792"/>
              </p:ext>
            </p:extLst>
          </p:nvPr>
        </p:nvGraphicFramePr>
        <p:xfrm>
          <a:off x="5858024" y="2372892"/>
          <a:ext cx="3168352" cy="1039005"/>
        </p:xfrm>
        <a:graphic>
          <a:graphicData uri="http://schemas.openxmlformats.org/presentationml/2006/ole">
            <mc:AlternateContent xmlns:mc="http://schemas.openxmlformats.org/markup-compatibility/2006">
              <mc:Choice xmlns:v="urn:schemas-microsoft-com:vml" Requires="v">
                <p:oleObj spid="_x0000_s71084" name="Ecuación" r:id="rId4" imgW="1419157" imgH="485775" progId="Equation.3">
                  <p:embed/>
                </p:oleObj>
              </mc:Choice>
              <mc:Fallback>
                <p:oleObj name="Ecuación" r:id="rId4" imgW="1419157" imgH="485775" progId="Equation.3">
                  <p:embed/>
                  <p:pic>
                    <p:nvPicPr>
                      <p:cNvPr id="295949"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8024" y="2372892"/>
                        <a:ext cx="3168352" cy="1039005"/>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pic>
        <p:nvPicPr>
          <p:cNvPr id="295951" name="Picture 15"/>
          <p:cNvPicPr>
            <a:picLocks noChangeAspect="1" noChangeArrowheads="1"/>
          </p:cNvPicPr>
          <p:nvPr/>
        </p:nvPicPr>
        <p:blipFill>
          <a:blip r:embed="rId6">
            <a:lum bright="-18000" contrast="30000"/>
            <a:extLst>
              <a:ext uri="{28A0092B-C50C-407E-A947-70E740481C1C}">
                <a14:useLocalDpi xmlns:a14="http://schemas.microsoft.com/office/drawing/2010/main" val="0"/>
              </a:ext>
            </a:extLst>
          </a:blip>
          <a:srcRect/>
          <a:stretch>
            <a:fillRect/>
          </a:stretch>
        </p:blipFill>
        <p:spPr bwMode="auto">
          <a:xfrm>
            <a:off x="703089" y="1474725"/>
            <a:ext cx="2368550" cy="2519362"/>
          </a:xfrm>
          <a:prstGeom prst="rect">
            <a:avLst/>
          </a:prstGeom>
          <a:noFill/>
          <a:ln w="127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295953" name="Text Box 17"/>
          <p:cNvSpPr txBox="1">
            <a:spLocks noChangeArrowheads="1"/>
          </p:cNvSpPr>
          <p:nvPr/>
        </p:nvSpPr>
        <p:spPr bwMode="auto">
          <a:xfrm>
            <a:off x="3359696" y="1609777"/>
            <a:ext cx="8064896"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es-ES" altLang="es-MX" sz="1800" dirty="0">
                <a:latin typeface="Comic Sans MS" pitchFamily="66" charset="0"/>
              </a:rPr>
              <a:t>Pueden tratarse como incompresibles, por lo tanto el </a:t>
            </a:r>
            <a:r>
              <a:rPr lang="es-ES" altLang="es-MX" sz="1800" b="1" i="1" u="sng" dirty="0">
                <a:latin typeface="Comic Sans MS" pitchFamily="66" charset="0"/>
              </a:rPr>
              <a:t>Volumen no depende de la presión</a:t>
            </a:r>
          </a:p>
        </p:txBody>
      </p:sp>
      <p:graphicFrame>
        <p:nvGraphicFramePr>
          <p:cNvPr id="295954" name="Object 18"/>
          <p:cNvGraphicFramePr>
            <a:graphicFrameLocks noChangeAspect="1"/>
          </p:cNvGraphicFramePr>
          <p:nvPr>
            <p:extLst>
              <p:ext uri="{D42A27DB-BD31-4B8C-83A1-F6EECF244321}">
                <p14:modId xmlns:p14="http://schemas.microsoft.com/office/powerpoint/2010/main" val="1384593992"/>
              </p:ext>
            </p:extLst>
          </p:nvPr>
        </p:nvGraphicFramePr>
        <p:xfrm>
          <a:off x="5628060" y="4028498"/>
          <a:ext cx="3744168" cy="1116012"/>
        </p:xfrm>
        <a:graphic>
          <a:graphicData uri="http://schemas.openxmlformats.org/presentationml/2006/ole">
            <mc:AlternateContent xmlns:mc="http://schemas.openxmlformats.org/markup-compatibility/2006">
              <mc:Choice xmlns:v="urn:schemas-microsoft-com:vml" Requires="v">
                <p:oleObj spid="_x0000_s71085" name="Ecuación" r:id="rId7" imgW="1438343" imgH="485775" progId="Equation.3">
                  <p:embed/>
                </p:oleObj>
              </mc:Choice>
              <mc:Fallback>
                <p:oleObj name="Ecuación" r:id="rId7" imgW="1438343" imgH="485775" progId="Equation.3">
                  <p:embed/>
                  <p:pic>
                    <p:nvPicPr>
                      <p:cNvPr id="295954"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28060" y="4028498"/>
                        <a:ext cx="3744168" cy="1116012"/>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295955" name="Object 19"/>
          <p:cNvGraphicFramePr>
            <a:graphicFrameLocks noChangeAspect="1"/>
          </p:cNvGraphicFramePr>
          <p:nvPr>
            <p:extLst>
              <p:ext uri="{D42A27DB-BD31-4B8C-83A1-F6EECF244321}">
                <p14:modId xmlns:p14="http://schemas.microsoft.com/office/powerpoint/2010/main" val="3809710329"/>
              </p:ext>
            </p:extLst>
          </p:nvPr>
        </p:nvGraphicFramePr>
        <p:xfrm>
          <a:off x="4656138" y="5373688"/>
          <a:ext cx="5688012" cy="1008062"/>
        </p:xfrm>
        <a:graphic>
          <a:graphicData uri="http://schemas.openxmlformats.org/presentationml/2006/ole">
            <mc:AlternateContent xmlns:mc="http://schemas.openxmlformats.org/markup-compatibility/2006">
              <mc:Choice xmlns:v="urn:schemas-microsoft-com:vml" Requires="v">
                <p:oleObj spid="_x0000_s71086" name="Ecuación" r:id="rId9" imgW="1324043" imgH="219165" progId="Equation.3">
                  <p:embed/>
                </p:oleObj>
              </mc:Choice>
              <mc:Fallback>
                <p:oleObj name="Ecuación" r:id="rId9" imgW="1324043" imgH="219165" progId="Equation.3">
                  <p:embed/>
                  <p:pic>
                    <p:nvPicPr>
                      <p:cNvPr id="295955"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56138" y="5373688"/>
                        <a:ext cx="5688012" cy="1008062"/>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295956" name="Rectangle 20"/>
          <p:cNvSpPr>
            <a:spLocks noChangeArrowheads="1"/>
          </p:cNvSpPr>
          <p:nvPr/>
        </p:nvSpPr>
        <p:spPr bwMode="auto">
          <a:xfrm>
            <a:off x="1917110" y="762102"/>
            <a:ext cx="8422645" cy="637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it-IT" altLang="es-MX" sz="2000" dirty="0"/>
              <a:t>Variación Isotérmica de G con la presión: </a:t>
            </a:r>
            <a:r>
              <a:rPr lang="it-IT" altLang="es-MX" sz="2000" b="1" i="1" u="sng" dirty="0">
                <a:solidFill>
                  <a:srgbClr val="FF0000"/>
                </a:solidFill>
              </a:rPr>
              <a:t>Caso de Sólidos y Líquidos</a:t>
            </a:r>
          </a:p>
        </p:txBody>
      </p:sp>
      <p:sp>
        <p:nvSpPr>
          <p:cNvPr id="295958" name="Text Box 22"/>
          <p:cNvSpPr txBox="1">
            <a:spLocks noChangeArrowheads="1"/>
          </p:cNvSpPr>
          <p:nvPr/>
        </p:nvSpPr>
        <p:spPr bwMode="auto">
          <a:xfrm>
            <a:off x="4727575" y="6405563"/>
            <a:ext cx="54292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Comic Sans MS" pitchFamily="66" charset="0"/>
              </a:rPr>
              <a:t>No es válida si los cambios de presión son considerables</a:t>
            </a:r>
          </a:p>
        </p:txBody>
      </p:sp>
      <p:pic>
        <p:nvPicPr>
          <p:cNvPr id="295959" name="Picture 23"/>
          <p:cNvPicPr>
            <a:picLocks noChangeAspect="1" noChangeArrowheads="1"/>
          </p:cNvPicPr>
          <p:nvPr/>
        </p:nvPicPr>
        <p:blipFill>
          <a:blip r:embed="rId11" cstate="print">
            <a:extLst>
              <a:ext uri="{BEBA8EAE-BF5A-486C-A8C5-ECC9F3942E4B}">
                <a14:imgProps xmlns:a14="http://schemas.microsoft.com/office/drawing/2010/main">
                  <a14:imgLayer r:embed="rId12">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39416" y="4188139"/>
            <a:ext cx="1944018" cy="2440973"/>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295960" name="Text Box 24"/>
          <p:cNvSpPr txBox="1">
            <a:spLocks noChangeArrowheads="1"/>
          </p:cNvSpPr>
          <p:nvPr/>
        </p:nvSpPr>
        <p:spPr bwMode="auto">
          <a:xfrm>
            <a:off x="3359697" y="3500438"/>
            <a:ext cx="6408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dirty="0">
                <a:latin typeface="Comic Sans MS" pitchFamily="66" charset="0"/>
              </a:rPr>
              <a:t>Dado que V es </a:t>
            </a:r>
            <a:r>
              <a:rPr lang="es-ES" altLang="es-MX" sz="1800" dirty="0" err="1">
                <a:latin typeface="Comic Sans MS" pitchFamily="66" charset="0"/>
              </a:rPr>
              <a:t>cte</a:t>
            </a:r>
            <a:r>
              <a:rPr lang="es-ES" altLang="es-MX" sz="1800" dirty="0">
                <a:latin typeface="Comic Sans MS" pitchFamily="66" charset="0"/>
              </a:rPr>
              <a:t>, lo podemos sacar de la integral.</a:t>
            </a:r>
            <a:endParaRPr lang="es-ES" altLang="es-MX" sz="1800" dirty="0">
              <a:solidFill>
                <a:srgbClr val="FFFF00"/>
              </a:solidFill>
              <a:latin typeface="Comic Sans MS" pitchFamily="66" charset="0"/>
            </a:endParaRPr>
          </a:p>
        </p:txBody>
      </p:sp>
    </p:spTree>
    <p:extLst>
      <p:ext uri="{BB962C8B-B14F-4D97-AF65-F5344CB8AC3E}">
        <p14:creationId xmlns:p14="http://schemas.microsoft.com/office/powerpoint/2010/main" val="136182429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95941"/>
                                        </p:tgtEl>
                                        <p:attrNameLst>
                                          <p:attrName>style.visibility</p:attrName>
                                        </p:attrNameLst>
                                      </p:cBhvr>
                                      <p:to>
                                        <p:strVal val="visible"/>
                                      </p:to>
                                    </p:set>
                                    <p:animEffect transition="in" filter="slide(fromBottom)">
                                      <p:cBhvr>
                                        <p:cTn id="7" dur="2000"/>
                                        <p:tgtEl>
                                          <p:spTgt spid="295941"/>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95956"/>
                                        </p:tgtEl>
                                        <p:attrNameLst>
                                          <p:attrName>style.visibility</p:attrName>
                                        </p:attrNameLst>
                                      </p:cBhvr>
                                      <p:to>
                                        <p:strVal val="visible"/>
                                      </p:to>
                                    </p:set>
                                    <p:animEffect transition="in" filter="slide(fromBottom)">
                                      <p:cBhvr>
                                        <p:cTn id="10" dur="2000"/>
                                        <p:tgtEl>
                                          <p:spTgt spid="29595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95953"/>
                                        </p:tgtEl>
                                        <p:attrNameLst>
                                          <p:attrName>style.visibility</p:attrName>
                                        </p:attrNameLst>
                                      </p:cBhvr>
                                      <p:to>
                                        <p:strVal val="visible"/>
                                      </p:to>
                                    </p:set>
                                    <p:animEffect transition="in" filter="wipe(left)">
                                      <p:cBhvr>
                                        <p:cTn id="15" dur="2000"/>
                                        <p:tgtEl>
                                          <p:spTgt spid="29595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295951"/>
                                        </p:tgtEl>
                                        <p:attrNameLst>
                                          <p:attrName>style.visibility</p:attrName>
                                        </p:attrNameLst>
                                      </p:cBhvr>
                                      <p:to>
                                        <p:strVal val="visible"/>
                                      </p:to>
                                    </p:set>
                                    <p:animEffect transition="in" filter="dissolve">
                                      <p:cBhvr>
                                        <p:cTn id="20" dur="2000"/>
                                        <p:tgtEl>
                                          <p:spTgt spid="29595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295949"/>
                                        </p:tgtEl>
                                        <p:attrNameLst>
                                          <p:attrName>style.visibility</p:attrName>
                                        </p:attrNameLst>
                                      </p:cBhvr>
                                      <p:to>
                                        <p:strVal val="visible"/>
                                      </p:to>
                                    </p:set>
                                    <p:animEffect transition="in" filter="dissolve">
                                      <p:cBhvr>
                                        <p:cTn id="25" dur="2000"/>
                                        <p:tgtEl>
                                          <p:spTgt spid="29594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95960"/>
                                        </p:tgtEl>
                                        <p:attrNameLst>
                                          <p:attrName>style.visibility</p:attrName>
                                        </p:attrNameLst>
                                      </p:cBhvr>
                                      <p:to>
                                        <p:strVal val="visible"/>
                                      </p:to>
                                    </p:set>
                                    <p:animEffect transition="in" filter="wipe(left)">
                                      <p:cBhvr>
                                        <p:cTn id="30" dur="2000"/>
                                        <p:tgtEl>
                                          <p:spTgt spid="29596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nodeType="clickEffect">
                                  <p:stCondLst>
                                    <p:cond delay="0"/>
                                  </p:stCondLst>
                                  <p:childTnLst>
                                    <p:set>
                                      <p:cBhvr>
                                        <p:cTn id="34" dur="1" fill="hold">
                                          <p:stCondLst>
                                            <p:cond delay="0"/>
                                          </p:stCondLst>
                                        </p:cTn>
                                        <p:tgtEl>
                                          <p:spTgt spid="295954"/>
                                        </p:tgtEl>
                                        <p:attrNameLst>
                                          <p:attrName>style.visibility</p:attrName>
                                        </p:attrNameLst>
                                      </p:cBhvr>
                                      <p:to>
                                        <p:strVal val="visible"/>
                                      </p:to>
                                    </p:set>
                                    <p:animEffect transition="in" filter="dissolve">
                                      <p:cBhvr>
                                        <p:cTn id="35" dur="2000"/>
                                        <p:tgtEl>
                                          <p:spTgt spid="29595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nodeType="clickEffect">
                                  <p:stCondLst>
                                    <p:cond delay="0"/>
                                  </p:stCondLst>
                                  <p:childTnLst>
                                    <p:set>
                                      <p:cBhvr>
                                        <p:cTn id="39" dur="1" fill="hold">
                                          <p:stCondLst>
                                            <p:cond delay="0"/>
                                          </p:stCondLst>
                                        </p:cTn>
                                        <p:tgtEl>
                                          <p:spTgt spid="295955"/>
                                        </p:tgtEl>
                                        <p:attrNameLst>
                                          <p:attrName>style.visibility</p:attrName>
                                        </p:attrNameLst>
                                      </p:cBhvr>
                                      <p:to>
                                        <p:strVal val="visible"/>
                                      </p:to>
                                    </p:set>
                                    <p:animEffect transition="in" filter="dissolve">
                                      <p:cBhvr>
                                        <p:cTn id="40" dur="2000"/>
                                        <p:tgtEl>
                                          <p:spTgt spid="29595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295959"/>
                                        </p:tgtEl>
                                        <p:attrNameLst>
                                          <p:attrName>style.visibility</p:attrName>
                                        </p:attrNameLst>
                                      </p:cBhvr>
                                      <p:to>
                                        <p:strVal val="visible"/>
                                      </p:to>
                                    </p:set>
                                    <p:animEffect transition="in" filter="fade">
                                      <p:cBhvr>
                                        <p:cTn id="45" dur="2000"/>
                                        <p:tgtEl>
                                          <p:spTgt spid="295959"/>
                                        </p:tgtEl>
                                      </p:cBhvr>
                                    </p:animEffect>
                                  </p:childTnLst>
                                </p:cTn>
                              </p:par>
                            </p:childTnLst>
                          </p:cTn>
                        </p:par>
                        <p:par>
                          <p:cTn id="46" fill="hold" nodeType="afterGroup">
                            <p:stCondLst>
                              <p:cond delay="2000"/>
                            </p:stCondLst>
                            <p:childTnLst>
                              <p:par>
                                <p:cTn id="47" presetID="55" presetClass="entr" presetSubtype="0" fill="hold" grpId="0" nodeType="afterEffect">
                                  <p:stCondLst>
                                    <p:cond delay="0"/>
                                  </p:stCondLst>
                                  <p:childTnLst>
                                    <p:set>
                                      <p:cBhvr>
                                        <p:cTn id="48" dur="1" fill="hold">
                                          <p:stCondLst>
                                            <p:cond delay="0"/>
                                          </p:stCondLst>
                                        </p:cTn>
                                        <p:tgtEl>
                                          <p:spTgt spid="295958"/>
                                        </p:tgtEl>
                                        <p:attrNameLst>
                                          <p:attrName>style.visibility</p:attrName>
                                        </p:attrNameLst>
                                      </p:cBhvr>
                                      <p:to>
                                        <p:strVal val="visible"/>
                                      </p:to>
                                    </p:set>
                                    <p:anim calcmode="lin" valueType="num">
                                      <p:cBhvr>
                                        <p:cTn id="49" dur="1000" fill="hold"/>
                                        <p:tgtEl>
                                          <p:spTgt spid="295958"/>
                                        </p:tgtEl>
                                        <p:attrNameLst>
                                          <p:attrName>ppt_w</p:attrName>
                                        </p:attrNameLst>
                                      </p:cBhvr>
                                      <p:tavLst>
                                        <p:tav tm="0">
                                          <p:val>
                                            <p:strVal val="#ppt_w*0.70"/>
                                          </p:val>
                                        </p:tav>
                                        <p:tav tm="100000">
                                          <p:val>
                                            <p:strVal val="#ppt_w"/>
                                          </p:val>
                                        </p:tav>
                                      </p:tavLst>
                                    </p:anim>
                                    <p:anim calcmode="lin" valueType="num">
                                      <p:cBhvr>
                                        <p:cTn id="50" dur="1000" fill="hold"/>
                                        <p:tgtEl>
                                          <p:spTgt spid="295958"/>
                                        </p:tgtEl>
                                        <p:attrNameLst>
                                          <p:attrName>ppt_h</p:attrName>
                                        </p:attrNameLst>
                                      </p:cBhvr>
                                      <p:tavLst>
                                        <p:tav tm="0">
                                          <p:val>
                                            <p:strVal val="#ppt_h"/>
                                          </p:val>
                                        </p:tav>
                                        <p:tav tm="100000">
                                          <p:val>
                                            <p:strVal val="#ppt_h"/>
                                          </p:val>
                                        </p:tav>
                                      </p:tavLst>
                                    </p:anim>
                                    <p:animEffect transition="in" filter="fade">
                                      <p:cBhvr>
                                        <p:cTn id="51" dur="1000"/>
                                        <p:tgtEl>
                                          <p:spTgt spid="295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41" grpId="0"/>
      <p:bldP spid="295953" grpId="0"/>
      <p:bldP spid="295956" grpId="0"/>
      <p:bldP spid="295958" grpId="0"/>
      <p:bldP spid="295960"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42" name="Rectangle 2"/>
          <p:cNvSpPr>
            <a:spLocks noChangeArrowheads="1"/>
          </p:cNvSpPr>
          <p:nvPr/>
        </p:nvSpPr>
        <p:spPr bwMode="auto">
          <a:xfrm>
            <a:off x="3881499" y="125596"/>
            <a:ext cx="4355975"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p y T</a:t>
            </a:r>
          </a:p>
        </p:txBody>
      </p:sp>
      <p:graphicFrame>
        <p:nvGraphicFramePr>
          <p:cNvPr id="317446" name="Object 6"/>
          <p:cNvGraphicFramePr>
            <a:graphicFrameLocks noChangeAspect="1"/>
          </p:cNvGraphicFramePr>
          <p:nvPr>
            <p:extLst>
              <p:ext uri="{D42A27DB-BD31-4B8C-83A1-F6EECF244321}">
                <p14:modId xmlns:p14="http://schemas.microsoft.com/office/powerpoint/2010/main" val="2332969404"/>
              </p:ext>
            </p:extLst>
          </p:nvPr>
        </p:nvGraphicFramePr>
        <p:xfrm>
          <a:off x="4368205" y="2219235"/>
          <a:ext cx="3455590" cy="879475"/>
        </p:xfrm>
        <a:graphic>
          <a:graphicData uri="http://schemas.openxmlformats.org/presentationml/2006/ole">
            <mc:AlternateContent xmlns:mc="http://schemas.openxmlformats.org/markup-compatibility/2006">
              <mc:Choice xmlns:v="urn:schemas-microsoft-com:vml" Requires="v">
                <p:oleObj spid="_x0000_s72254" name="Ecuación" r:id="rId4" imgW="1895543" imgH="485775" progId="Equation.3">
                  <p:embed/>
                </p:oleObj>
              </mc:Choice>
              <mc:Fallback>
                <p:oleObj name="Ecuación" r:id="rId4" imgW="1895543" imgH="485775" progId="Equation.3">
                  <p:embed/>
                  <p:pic>
                    <p:nvPicPr>
                      <p:cNvPr id="317446"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8205" y="2219235"/>
                        <a:ext cx="3455590" cy="879475"/>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17448" name="Rectangle 8"/>
          <p:cNvSpPr>
            <a:spLocks noChangeArrowheads="1"/>
          </p:cNvSpPr>
          <p:nvPr/>
        </p:nvSpPr>
        <p:spPr bwMode="auto">
          <a:xfrm>
            <a:off x="2883954" y="716563"/>
            <a:ext cx="635106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400" dirty="0"/>
              <a:t>Variación Isotérmica de G con la presión:</a:t>
            </a:r>
            <a:br>
              <a:rPr lang="it-IT" altLang="es-MX" sz="2400" dirty="0"/>
            </a:br>
            <a:r>
              <a:rPr lang="it-IT" altLang="es-MX" sz="2400" dirty="0"/>
              <a:t>Caso de los Sólidos – Condiciones Estándar</a:t>
            </a:r>
          </a:p>
        </p:txBody>
      </p:sp>
      <p:sp>
        <p:nvSpPr>
          <p:cNvPr id="317449" name="Text Box 9"/>
          <p:cNvSpPr txBox="1">
            <a:spLocks noChangeArrowheads="1"/>
          </p:cNvSpPr>
          <p:nvPr/>
        </p:nvSpPr>
        <p:spPr bwMode="auto">
          <a:xfrm>
            <a:off x="911424" y="1503766"/>
            <a:ext cx="10585176"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2000" dirty="0">
                <a:latin typeface="Comic Sans MS" pitchFamily="66" charset="0"/>
              </a:rPr>
              <a:t>Para el caso de una reacción o transición de fase que involucre sólidos y asumiendo que los sólidos son incompresibles:</a:t>
            </a:r>
          </a:p>
        </p:txBody>
      </p:sp>
      <p:sp>
        <p:nvSpPr>
          <p:cNvPr id="317452" name="Text Box 12"/>
          <p:cNvSpPr txBox="1">
            <a:spLocks noChangeArrowheads="1"/>
          </p:cNvSpPr>
          <p:nvPr/>
        </p:nvSpPr>
        <p:spPr bwMode="auto">
          <a:xfrm>
            <a:off x="911424" y="3213100"/>
            <a:ext cx="1036915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dirty="0">
                <a:latin typeface="Comic Sans MS" pitchFamily="66" charset="0"/>
              </a:rPr>
              <a:t>Si consideramos que partimos de condiciones estándar donde la presión inicial de referencia es 1bar:</a:t>
            </a:r>
          </a:p>
        </p:txBody>
      </p:sp>
      <p:graphicFrame>
        <p:nvGraphicFramePr>
          <p:cNvPr id="317453" name="Object 13"/>
          <p:cNvGraphicFramePr>
            <a:graphicFrameLocks noChangeAspect="1"/>
          </p:cNvGraphicFramePr>
          <p:nvPr>
            <p:extLst>
              <p:ext uri="{D42A27DB-BD31-4B8C-83A1-F6EECF244321}">
                <p14:modId xmlns:p14="http://schemas.microsoft.com/office/powerpoint/2010/main" val="2603926986"/>
              </p:ext>
            </p:extLst>
          </p:nvPr>
        </p:nvGraphicFramePr>
        <p:xfrm>
          <a:off x="2495601" y="4221089"/>
          <a:ext cx="6969025" cy="1000125"/>
        </p:xfrm>
        <a:graphic>
          <a:graphicData uri="http://schemas.openxmlformats.org/presentationml/2006/ole">
            <mc:AlternateContent xmlns:mc="http://schemas.openxmlformats.org/markup-compatibility/2006">
              <mc:Choice xmlns:v="urn:schemas-microsoft-com:vml" Requires="v">
                <p:oleObj spid="_x0000_s72255" name="Ecuación" r:id="rId6" imgW="3438457" imgH="466635" progId="Equation.3">
                  <p:embed/>
                </p:oleObj>
              </mc:Choice>
              <mc:Fallback>
                <p:oleObj name="Ecuación" r:id="rId6" imgW="3438457" imgH="466635" progId="Equation.3">
                  <p:embed/>
                  <p:pic>
                    <p:nvPicPr>
                      <p:cNvPr id="317453"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5601" y="4221089"/>
                        <a:ext cx="6969025" cy="1000125"/>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17454" name="Object 14"/>
          <p:cNvGraphicFramePr>
            <a:graphicFrameLocks noChangeAspect="1"/>
          </p:cNvGraphicFramePr>
          <p:nvPr>
            <p:extLst>
              <p:ext uri="{D42A27DB-BD31-4B8C-83A1-F6EECF244321}">
                <p14:modId xmlns:p14="http://schemas.microsoft.com/office/powerpoint/2010/main" val="2848489682"/>
              </p:ext>
            </p:extLst>
          </p:nvPr>
        </p:nvGraphicFramePr>
        <p:xfrm>
          <a:off x="3097212" y="5403782"/>
          <a:ext cx="4979988" cy="557212"/>
        </p:xfrm>
        <a:graphic>
          <a:graphicData uri="http://schemas.openxmlformats.org/presentationml/2006/ole">
            <mc:AlternateContent xmlns:mc="http://schemas.openxmlformats.org/markup-compatibility/2006">
              <mc:Choice xmlns:v="urn:schemas-microsoft-com:vml" Requires="v">
                <p:oleObj spid="_x0000_s72256" name="Ecuación" r:id="rId8" imgW="1971743" imgH="238035" progId="Equation.3">
                  <p:embed/>
                </p:oleObj>
              </mc:Choice>
              <mc:Fallback>
                <p:oleObj name="Ecuación" r:id="rId8" imgW="1971743" imgH="238035" progId="Equation.3">
                  <p:embed/>
                  <p:pic>
                    <p:nvPicPr>
                      <p:cNvPr id="317454"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97212" y="5403782"/>
                        <a:ext cx="4979988" cy="557212"/>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17455" name="Object 15"/>
          <p:cNvGraphicFramePr>
            <a:graphicFrameLocks noChangeAspect="1"/>
          </p:cNvGraphicFramePr>
          <p:nvPr>
            <p:extLst>
              <p:ext uri="{D42A27DB-BD31-4B8C-83A1-F6EECF244321}">
                <p14:modId xmlns:p14="http://schemas.microsoft.com/office/powerpoint/2010/main" val="3266029040"/>
              </p:ext>
            </p:extLst>
          </p:nvPr>
        </p:nvGraphicFramePr>
        <p:xfrm>
          <a:off x="5087888" y="3645024"/>
          <a:ext cx="1512242" cy="474662"/>
        </p:xfrm>
        <a:graphic>
          <a:graphicData uri="http://schemas.openxmlformats.org/presentationml/2006/ole">
            <mc:AlternateContent xmlns:mc="http://schemas.openxmlformats.org/markup-compatibility/2006">
              <mc:Choice xmlns:v="urn:schemas-microsoft-com:vml" Requires="v">
                <p:oleObj spid="_x0000_s72257" name="Ecuación" r:id="rId10" imgW="657157" imgH="209460" progId="Equation.3">
                  <p:embed/>
                </p:oleObj>
              </mc:Choice>
              <mc:Fallback>
                <p:oleObj name="Ecuación" r:id="rId10" imgW="657157" imgH="209460" progId="Equation.3">
                  <p:embed/>
                  <p:pic>
                    <p:nvPicPr>
                      <p:cNvPr id="317455"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87888" y="3645024"/>
                        <a:ext cx="1512242" cy="474662"/>
                      </a:xfrm>
                      <a:prstGeom prst="rect">
                        <a:avLst/>
                      </a:prstGeom>
                      <a:solidFill>
                        <a:schemeClr val="bg1"/>
                      </a:solidFill>
                      <a:ln w="317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17456" name="Text Box 16"/>
          <p:cNvSpPr txBox="1">
            <a:spLocks noChangeArrowheads="1"/>
          </p:cNvSpPr>
          <p:nvPr/>
        </p:nvSpPr>
        <p:spPr bwMode="auto">
          <a:xfrm>
            <a:off x="1991351" y="6237288"/>
            <a:ext cx="82092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solidFill>
                  <a:srgbClr val="FF0000"/>
                </a:solidFill>
                <a:latin typeface="Comic Sans MS" pitchFamily="66" charset="0"/>
              </a:rPr>
              <a:t>ATENCIÓN</a:t>
            </a:r>
            <a:r>
              <a:rPr lang="es-ES" altLang="es-MX" sz="1600" dirty="0">
                <a:latin typeface="Comic Sans MS" pitchFamily="66" charset="0"/>
              </a:rPr>
              <a:t> </a:t>
            </a:r>
            <a:r>
              <a:rPr lang="es-ES" altLang="es-MX" sz="1600" dirty="0">
                <a:latin typeface="Comic Sans MS" pitchFamily="66" charset="0"/>
                <a:sym typeface="Wingdings" pitchFamily="2" charset="2"/>
              </a:rPr>
              <a:t> </a:t>
            </a:r>
            <a:r>
              <a:rPr lang="es-ES" altLang="es-MX" sz="1600" b="1" i="1" dirty="0">
                <a:latin typeface="Comic Sans MS" pitchFamily="66" charset="0"/>
              </a:rPr>
              <a:t>Sólo válida en el caso en que la presión final se exprese en  </a:t>
            </a:r>
            <a:r>
              <a:rPr lang="es-ES" altLang="es-MX" sz="1600" b="1" i="1" dirty="0" err="1">
                <a:latin typeface="Comic Sans MS" pitchFamily="66" charset="0"/>
              </a:rPr>
              <a:t>bars</a:t>
            </a:r>
            <a:endParaRPr lang="es-ES" altLang="es-MX" sz="1600" b="1" i="1" dirty="0">
              <a:latin typeface="Comic Sans MS" pitchFamily="66" charset="0"/>
            </a:endParaRPr>
          </a:p>
        </p:txBody>
      </p:sp>
      <p:sp>
        <p:nvSpPr>
          <p:cNvPr id="317457" name="Rectangle 17"/>
          <p:cNvSpPr>
            <a:spLocks noChangeArrowheads="1"/>
          </p:cNvSpPr>
          <p:nvPr/>
        </p:nvSpPr>
        <p:spPr bwMode="auto">
          <a:xfrm>
            <a:off x="2063751" y="6237288"/>
            <a:ext cx="7993063" cy="360362"/>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17458" name="Line 18"/>
          <p:cNvSpPr>
            <a:spLocks noChangeShapeType="1"/>
          </p:cNvSpPr>
          <p:nvPr/>
        </p:nvSpPr>
        <p:spPr bwMode="auto">
          <a:xfrm flipV="1">
            <a:off x="7104112" y="5805488"/>
            <a:ext cx="0" cy="431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98685376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17442"/>
                                        </p:tgtEl>
                                        <p:attrNameLst>
                                          <p:attrName>style.visibility</p:attrName>
                                        </p:attrNameLst>
                                      </p:cBhvr>
                                      <p:to>
                                        <p:strVal val="visible"/>
                                      </p:to>
                                    </p:set>
                                    <p:animEffect transition="in" filter="slide(fromBottom)">
                                      <p:cBhvr>
                                        <p:cTn id="7" dur="2000"/>
                                        <p:tgtEl>
                                          <p:spTgt spid="317442"/>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17448"/>
                                        </p:tgtEl>
                                        <p:attrNameLst>
                                          <p:attrName>style.visibility</p:attrName>
                                        </p:attrNameLst>
                                      </p:cBhvr>
                                      <p:to>
                                        <p:strVal val="visible"/>
                                      </p:to>
                                    </p:set>
                                    <p:animEffect transition="in" filter="slide(fromBottom)">
                                      <p:cBhvr>
                                        <p:cTn id="10" dur="2000"/>
                                        <p:tgtEl>
                                          <p:spTgt spid="31744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317449"/>
                                        </p:tgtEl>
                                        <p:attrNameLst>
                                          <p:attrName>style.visibility</p:attrName>
                                        </p:attrNameLst>
                                      </p:cBhvr>
                                      <p:to>
                                        <p:strVal val="visible"/>
                                      </p:to>
                                    </p:set>
                                    <p:anim calcmode="lin" valueType="num">
                                      <p:cBhvr>
                                        <p:cTn id="15" dur="1000" fill="hold"/>
                                        <p:tgtEl>
                                          <p:spTgt spid="317449"/>
                                        </p:tgtEl>
                                        <p:attrNameLst>
                                          <p:attrName>ppt_w</p:attrName>
                                        </p:attrNameLst>
                                      </p:cBhvr>
                                      <p:tavLst>
                                        <p:tav tm="0">
                                          <p:val>
                                            <p:strVal val="#ppt_w*0.70"/>
                                          </p:val>
                                        </p:tav>
                                        <p:tav tm="100000">
                                          <p:val>
                                            <p:strVal val="#ppt_w"/>
                                          </p:val>
                                        </p:tav>
                                      </p:tavLst>
                                    </p:anim>
                                    <p:anim calcmode="lin" valueType="num">
                                      <p:cBhvr>
                                        <p:cTn id="16" dur="1000" fill="hold"/>
                                        <p:tgtEl>
                                          <p:spTgt spid="317449"/>
                                        </p:tgtEl>
                                        <p:attrNameLst>
                                          <p:attrName>ppt_h</p:attrName>
                                        </p:attrNameLst>
                                      </p:cBhvr>
                                      <p:tavLst>
                                        <p:tav tm="0">
                                          <p:val>
                                            <p:strVal val="#ppt_h"/>
                                          </p:val>
                                        </p:tav>
                                        <p:tav tm="100000">
                                          <p:val>
                                            <p:strVal val="#ppt_h"/>
                                          </p:val>
                                        </p:tav>
                                      </p:tavLst>
                                    </p:anim>
                                    <p:animEffect transition="in" filter="fade">
                                      <p:cBhvr>
                                        <p:cTn id="17" dur="1000"/>
                                        <p:tgtEl>
                                          <p:spTgt spid="317449"/>
                                        </p:tgtEl>
                                      </p:cBhvr>
                                    </p:animEffect>
                                  </p:childTnLst>
                                </p:cTn>
                              </p:par>
                            </p:childTnLst>
                          </p:cTn>
                        </p:par>
                        <p:par>
                          <p:cTn id="18" fill="hold" nodeType="afterGroup">
                            <p:stCondLst>
                              <p:cond delay="1000"/>
                            </p:stCondLst>
                            <p:childTnLst>
                              <p:par>
                                <p:cTn id="19" presetID="9" presetClass="entr" presetSubtype="0" fill="hold" nodeType="afterEffect">
                                  <p:stCondLst>
                                    <p:cond delay="0"/>
                                  </p:stCondLst>
                                  <p:childTnLst>
                                    <p:set>
                                      <p:cBhvr>
                                        <p:cTn id="20" dur="1" fill="hold">
                                          <p:stCondLst>
                                            <p:cond delay="0"/>
                                          </p:stCondLst>
                                        </p:cTn>
                                        <p:tgtEl>
                                          <p:spTgt spid="317446"/>
                                        </p:tgtEl>
                                        <p:attrNameLst>
                                          <p:attrName>style.visibility</p:attrName>
                                        </p:attrNameLst>
                                      </p:cBhvr>
                                      <p:to>
                                        <p:strVal val="visible"/>
                                      </p:to>
                                    </p:set>
                                    <p:animEffect transition="in" filter="dissolve">
                                      <p:cBhvr>
                                        <p:cTn id="21" dur="2000"/>
                                        <p:tgtEl>
                                          <p:spTgt spid="31744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17452"/>
                                        </p:tgtEl>
                                        <p:attrNameLst>
                                          <p:attrName>style.visibility</p:attrName>
                                        </p:attrNameLst>
                                      </p:cBhvr>
                                      <p:to>
                                        <p:strVal val="visible"/>
                                      </p:to>
                                    </p:set>
                                    <p:anim calcmode="lin" valueType="num">
                                      <p:cBhvr>
                                        <p:cTn id="26" dur="1000" fill="hold"/>
                                        <p:tgtEl>
                                          <p:spTgt spid="317452"/>
                                        </p:tgtEl>
                                        <p:attrNameLst>
                                          <p:attrName>ppt_w</p:attrName>
                                        </p:attrNameLst>
                                      </p:cBhvr>
                                      <p:tavLst>
                                        <p:tav tm="0">
                                          <p:val>
                                            <p:strVal val="#ppt_w*0.70"/>
                                          </p:val>
                                        </p:tav>
                                        <p:tav tm="100000">
                                          <p:val>
                                            <p:strVal val="#ppt_w"/>
                                          </p:val>
                                        </p:tav>
                                      </p:tavLst>
                                    </p:anim>
                                    <p:anim calcmode="lin" valueType="num">
                                      <p:cBhvr>
                                        <p:cTn id="27" dur="1000" fill="hold"/>
                                        <p:tgtEl>
                                          <p:spTgt spid="317452"/>
                                        </p:tgtEl>
                                        <p:attrNameLst>
                                          <p:attrName>ppt_h</p:attrName>
                                        </p:attrNameLst>
                                      </p:cBhvr>
                                      <p:tavLst>
                                        <p:tav tm="0">
                                          <p:val>
                                            <p:strVal val="#ppt_h"/>
                                          </p:val>
                                        </p:tav>
                                        <p:tav tm="100000">
                                          <p:val>
                                            <p:strVal val="#ppt_h"/>
                                          </p:val>
                                        </p:tav>
                                      </p:tavLst>
                                    </p:anim>
                                    <p:animEffect transition="in" filter="fade">
                                      <p:cBhvr>
                                        <p:cTn id="28" dur="1000"/>
                                        <p:tgtEl>
                                          <p:spTgt spid="317452"/>
                                        </p:tgtEl>
                                      </p:cBhvr>
                                    </p:animEffect>
                                  </p:childTnLst>
                                </p:cTn>
                              </p:par>
                            </p:childTnLst>
                          </p:cTn>
                        </p:par>
                        <p:par>
                          <p:cTn id="29" fill="hold" nodeType="afterGroup">
                            <p:stCondLst>
                              <p:cond delay="1000"/>
                            </p:stCondLst>
                            <p:childTnLst>
                              <p:par>
                                <p:cTn id="30" presetID="9" presetClass="entr" presetSubtype="0" fill="hold" nodeType="afterEffect">
                                  <p:stCondLst>
                                    <p:cond delay="0"/>
                                  </p:stCondLst>
                                  <p:childTnLst>
                                    <p:set>
                                      <p:cBhvr>
                                        <p:cTn id="31" dur="1" fill="hold">
                                          <p:stCondLst>
                                            <p:cond delay="0"/>
                                          </p:stCondLst>
                                        </p:cTn>
                                        <p:tgtEl>
                                          <p:spTgt spid="317455"/>
                                        </p:tgtEl>
                                        <p:attrNameLst>
                                          <p:attrName>style.visibility</p:attrName>
                                        </p:attrNameLst>
                                      </p:cBhvr>
                                      <p:to>
                                        <p:strVal val="visible"/>
                                      </p:to>
                                    </p:set>
                                    <p:animEffect transition="in" filter="dissolve">
                                      <p:cBhvr>
                                        <p:cTn id="32" dur="2000"/>
                                        <p:tgtEl>
                                          <p:spTgt spid="31745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17453"/>
                                        </p:tgtEl>
                                        <p:attrNameLst>
                                          <p:attrName>style.visibility</p:attrName>
                                        </p:attrNameLst>
                                      </p:cBhvr>
                                      <p:to>
                                        <p:strVal val="visible"/>
                                      </p:to>
                                    </p:set>
                                    <p:animEffect transition="in" filter="dissolve">
                                      <p:cBhvr>
                                        <p:cTn id="37" dur="2000"/>
                                        <p:tgtEl>
                                          <p:spTgt spid="31745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317454"/>
                                        </p:tgtEl>
                                        <p:attrNameLst>
                                          <p:attrName>style.visibility</p:attrName>
                                        </p:attrNameLst>
                                      </p:cBhvr>
                                      <p:to>
                                        <p:strVal val="visible"/>
                                      </p:to>
                                    </p:set>
                                    <p:animEffect transition="in" filter="dissolve">
                                      <p:cBhvr>
                                        <p:cTn id="42" dur="2000"/>
                                        <p:tgtEl>
                                          <p:spTgt spid="31745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17457"/>
                                        </p:tgtEl>
                                        <p:attrNameLst>
                                          <p:attrName>style.visibility</p:attrName>
                                        </p:attrNameLst>
                                      </p:cBhvr>
                                      <p:to>
                                        <p:strVal val="visible"/>
                                      </p:to>
                                    </p:set>
                                    <p:animEffect transition="in" filter="wipe(down)">
                                      <p:cBhvr>
                                        <p:cTn id="47" dur="2000"/>
                                        <p:tgtEl>
                                          <p:spTgt spid="31745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7456"/>
                                        </p:tgtEl>
                                        <p:attrNameLst>
                                          <p:attrName>style.visibility</p:attrName>
                                        </p:attrNameLst>
                                      </p:cBhvr>
                                      <p:to>
                                        <p:strVal val="visible"/>
                                      </p:to>
                                    </p:set>
                                    <p:animEffect transition="in" filter="wipe(left)">
                                      <p:cBhvr>
                                        <p:cTn id="50" dur="500"/>
                                        <p:tgtEl>
                                          <p:spTgt spid="31745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317458"/>
                                        </p:tgtEl>
                                        <p:attrNameLst>
                                          <p:attrName>style.visibility</p:attrName>
                                        </p:attrNameLst>
                                      </p:cBhvr>
                                      <p:to>
                                        <p:strVal val="visible"/>
                                      </p:to>
                                    </p:set>
                                    <p:animEffect transition="in" filter="wipe(down)">
                                      <p:cBhvr>
                                        <p:cTn id="53" dur="2000"/>
                                        <p:tgtEl>
                                          <p:spTgt spid="317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2" grpId="0"/>
      <p:bldP spid="317448" grpId="0"/>
      <p:bldP spid="317449" grpId="0"/>
      <p:bldP spid="317452" grpId="0"/>
      <p:bldP spid="317456" grpId="0"/>
      <p:bldP spid="317457" grpId="0" animBg="1"/>
      <p:bldP spid="317458"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ChangeArrowheads="1"/>
          </p:cNvSpPr>
          <p:nvPr/>
        </p:nvSpPr>
        <p:spPr bwMode="auto">
          <a:xfrm>
            <a:off x="3719736" y="332656"/>
            <a:ext cx="4544988"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p y T</a:t>
            </a:r>
          </a:p>
        </p:txBody>
      </p:sp>
      <p:sp>
        <p:nvSpPr>
          <p:cNvPr id="299011" name="Rectangle 3"/>
          <p:cNvSpPr>
            <a:spLocks noChangeArrowheads="1"/>
          </p:cNvSpPr>
          <p:nvPr/>
        </p:nvSpPr>
        <p:spPr bwMode="auto">
          <a:xfrm>
            <a:off x="983432" y="1196752"/>
            <a:ext cx="9937104" cy="9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it-IT" altLang="es-MX" sz="2400" dirty="0"/>
              <a:t>Variación Isotérmica de G con la presión: Caso de Líquidos y Gases  </a:t>
            </a:r>
          </a:p>
          <a:p>
            <a:pPr algn="just" eaLnBrk="1" hangingPunct="1">
              <a:spcBef>
                <a:spcPct val="0"/>
              </a:spcBef>
              <a:buClrTx/>
              <a:buSzTx/>
              <a:buFontTx/>
              <a:buNone/>
            </a:pPr>
            <a:endParaRPr lang="it-IT" altLang="es-MX" sz="2400" dirty="0"/>
          </a:p>
          <a:p>
            <a:pPr algn="just" eaLnBrk="1" hangingPunct="1">
              <a:spcBef>
                <a:spcPct val="0"/>
              </a:spcBef>
              <a:buClrTx/>
              <a:buSzTx/>
              <a:buFontTx/>
              <a:buNone/>
            </a:pPr>
            <a:r>
              <a:rPr lang="it-IT" altLang="es-MX" sz="2400" dirty="0"/>
              <a:t>Ejemplo (I)</a:t>
            </a:r>
          </a:p>
        </p:txBody>
      </p:sp>
      <p:sp>
        <p:nvSpPr>
          <p:cNvPr id="299012" name="Text Box 4"/>
          <p:cNvSpPr txBox="1">
            <a:spLocks noChangeArrowheads="1"/>
          </p:cNvSpPr>
          <p:nvPr/>
        </p:nvSpPr>
        <p:spPr bwMode="auto">
          <a:xfrm>
            <a:off x="839416" y="2564904"/>
            <a:ext cx="10729192" cy="3046988"/>
          </a:xfrm>
          <a:prstGeom prst="rect">
            <a:avLst/>
          </a:prstGeom>
          <a:noFill/>
          <a:ln w="38100">
            <a:noFill/>
            <a:miter lim="800000"/>
            <a:headEnd/>
            <a:tailEnd/>
          </a:ln>
          <a:effectLst/>
        </p:spPr>
        <p:txBody>
          <a:bodyPr wrap="square">
            <a:spAutoFit/>
          </a:bodyPr>
          <a:lstStyle/>
          <a:p>
            <a:pPr algn="just">
              <a:defRPr/>
            </a:pPr>
            <a:r>
              <a:rPr lang="es-ES" sz="2400" dirty="0">
                <a:latin typeface="Times New Roman" panose="02020603050405020304" pitchFamily="18" charset="0"/>
                <a:cs typeface="Times New Roman" panose="02020603050405020304" pitchFamily="18" charset="0"/>
              </a:rPr>
              <a:t>Calcular cual es el cambio en la energía de </a:t>
            </a:r>
            <a:r>
              <a:rPr lang="es-ES" sz="2400" dirty="0" err="1">
                <a:latin typeface="Times New Roman" panose="02020603050405020304" pitchFamily="18" charset="0"/>
                <a:cs typeface="Times New Roman" panose="02020603050405020304" pitchFamily="18" charset="0"/>
              </a:rPr>
              <a:t>Gibbs</a:t>
            </a:r>
            <a:r>
              <a:rPr lang="es-ES" sz="2400" dirty="0">
                <a:latin typeface="Times New Roman" panose="02020603050405020304" pitchFamily="18" charset="0"/>
                <a:cs typeface="Times New Roman" panose="02020603050405020304" pitchFamily="18" charset="0"/>
              </a:rPr>
              <a:t> molar cuando la presión se incrementa isotérmicamente de </a:t>
            </a:r>
            <a:r>
              <a:rPr lang="es-ES" sz="2400" b="1" dirty="0">
                <a:latin typeface="Times New Roman" panose="02020603050405020304" pitchFamily="18" charset="0"/>
                <a:cs typeface="Times New Roman" panose="02020603050405020304" pitchFamily="18" charset="0"/>
              </a:rPr>
              <a:t>1.0 a 2.0 bar, a 298 K</a:t>
            </a:r>
            <a:r>
              <a:rPr lang="es-ES" sz="2400" dirty="0">
                <a:latin typeface="Times New Roman" panose="02020603050405020304" pitchFamily="18" charset="0"/>
                <a:cs typeface="Times New Roman" panose="02020603050405020304" pitchFamily="18" charset="0"/>
              </a:rPr>
              <a:t>, para el caso de:</a:t>
            </a:r>
          </a:p>
          <a:p>
            <a:pPr algn="just">
              <a:defRPr/>
            </a:pPr>
            <a:endParaRPr lang="es-ES" sz="2400" dirty="0">
              <a:solidFill>
                <a:schemeClr val="accent1"/>
              </a:solidFill>
              <a:latin typeface="Times New Roman" panose="02020603050405020304" pitchFamily="18" charset="0"/>
              <a:cs typeface="Times New Roman" panose="02020603050405020304" pitchFamily="18" charset="0"/>
            </a:endParaRPr>
          </a:p>
          <a:p>
            <a:pPr algn="just">
              <a:defRPr/>
            </a:pPr>
            <a:r>
              <a:rPr lang="es-ES" sz="2400" dirty="0">
                <a:solidFill>
                  <a:srgbClr val="FF0000"/>
                </a:solidFill>
                <a:latin typeface="Times New Roman" panose="02020603050405020304" pitchFamily="18" charset="0"/>
                <a:cs typeface="Times New Roman" panose="02020603050405020304" pitchFamily="18" charset="0"/>
              </a:rPr>
              <a:t>a) Agua líquida considerándola como un </a:t>
            </a:r>
            <a:r>
              <a:rPr lang="es-ES" sz="2400" i="1" u="sng" dirty="0">
                <a:solidFill>
                  <a:srgbClr val="FF0000"/>
                </a:solidFill>
                <a:latin typeface="Times New Roman" panose="02020603050405020304" pitchFamily="18" charset="0"/>
                <a:cs typeface="Times New Roman" panose="02020603050405020304" pitchFamily="18" charset="0"/>
              </a:rPr>
              <a:t>fluido </a:t>
            </a:r>
            <a:r>
              <a:rPr lang="es-ES" sz="2400" i="1" u="sng" dirty="0" err="1">
                <a:solidFill>
                  <a:srgbClr val="FF0000"/>
                </a:solidFill>
                <a:latin typeface="Times New Roman" panose="02020603050405020304" pitchFamily="18" charset="0"/>
                <a:cs typeface="Times New Roman" panose="02020603050405020304" pitchFamily="18" charset="0"/>
              </a:rPr>
              <a:t>incomprimible</a:t>
            </a:r>
            <a:r>
              <a:rPr lang="es-ES" sz="2400" dirty="0">
                <a:solidFill>
                  <a:srgbClr val="FF0000"/>
                </a:solidFill>
                <a:latin typeface="Times New Roman" panose="02020603050405020304" pitchFamily="18" charset="0"/>
                <a:cs typeface="Times New Roman" panose="02020603050405020304" pitchFamily="18" charset="0"/>
              </a:rPr>
              <a:t>.</a:t>
            </a:r>
          </a:p>
          <a:p>
            <a:pPr algn="just">
              <a:defRPr/>
            </a:pPr>
            <a:endParaRPr lang="es-ES" sz="2400" dirty="0">
              <a:solidFill>
                <a:srgbClr val="FF0000"/>
              </a:solidFill>
              <a:latin typeface="Times New Roman" panose="02020603050405020304" pitchFamily="18" charset="0"/>
              <a:cs typeface="Times New Roman" panose="02020603050405020304" pitchFamily="18" charset="0"/>
            </a:endParaRPr>
          </a:p>
          <a:p>
            <a:pPr algn="just">
              <a:defRPr/>
            </a:pPr>
            <a:r>
              <a:rPr lang="es-ES" sz="2400" dirty="0">
                <a:solidFill>
                  <a:srgbClr val="FF0000"/>
                </a:solidFill>
                <a:latin typeface="Times New Roman" panose="02020603050405020304" pitchFamily="18" charset="0"/>
                <a:cs typeface="Times New Roman" panose="02020603050405020304" pitchFamily="18" charset="0"/>
              </a:rPr>
              <a:t>b) Vapor de agua considerándolo como un </a:t>
            </a:r>
            <a:r>
              <a:rPr lang="es-ES" sz="2400" i="1" u="sng" dirty="0">
                <a:solidFill>
                  <a:srgbClr val="FF0000"/>
                </a:solidFill>
                <a:latin typeface="Times New Roman" panose="02020603050405020304" pitchFamily="18" charset="0"/>
                <a:cs typeface="Times New Roman" panose="02020603050405020304" pitchFamily="18" charset="0"/>
              </a:rPr>
              <a:t>gas perfecto</a:t>
            </a:r>
            <a:r>
              <a:rPr lang="es-ES" sz="2400" dirty="0">
                <a:solidFill>
                  <a:srgbClr val="FF0000"/>
                </a:solidFill>
                <a:latin typeface="Times New Roman" panose="02020603050405020304" pitchFamily="18" charset="0"/>
                <a:cs typeface="Times New Roman" panose="02020603050405020304" pitchFamily="18" charset="0"/>
              </a:rPr>
              <a:t>.</a:t>
            </a:r>
          </a:p>
          <a:p>
            <a:pPr algn="just">
              <a:defRPr/>
            </a:pPr>
            <a:endParaRPr lang="es-ES" sz="2400" dirty="0">
              <a:solidFill>
                <a:schemeClr val="accent1"/>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a:p>
            <a:pPr algn="just">
              <a:defRPr/>
            </a:pPr>
            <a:r>
              <a:rPr lang="es-ES" sz="2400" dirty="0">
                <a:latin typeface="Times New Roman" panose="02020603050405020304" pitchFamily="18" charset="0"/>
                <a:cs typeface="Times New Roman" panose="02020603050405020304" pitchFamily="18" charset="0"/>
              </a:rPr>
              <a:t>Datos: Volumen molar del agua a 298 K</a:t>
            </a:r>
            <a:r>
              <a:rPr lang="es-ES" sz="2400" dirty="0">
                <a:latin typeface="Times New Roman" panose="02020603050405020304" pitchFamily="18" charset="0"/>
                <a:cs typeface="Times New Roman" panose="02020603050405020304" pitchFamily="18" charset="0"/>
                <a:sym typeface="Wingdings" pitchFamily="2" charset="2"/>
              </a:rPr>
              <a:t> </a:t>
            </a:r>
            <a:r>
              <a:rPr lang="es-ES" sz="2400" dirty="0" err="1">
                <a:latin typeface="Times New Roman" panose="02020603050405020304" pitchFamily="18" charset="0"/>
                <a:cs typeface="Times New Roman" panose="02020603050405020304" pitchFamily="18" charset="0"/>
                <a:sym typeface="Wingdings" pitchFamily="2" charset="2"/>
              </a:rPr>
              <a:t>Vm</a:t>
            </a:r>
            <a:r>
              <a:rPr lang="es-ES" sz="2400" dirty="0">
                <a:latin typeface="Times New Roman" panose="02020603050405020304" pitchFamily="18" charset="0"/>
                <a:cs typeface="Times New Roman" panose="02020603050405020304" pitchFamily="18" charset="0"/>
                <a:sym typeface="Wingdings" pitchFamily="2" charset="2"/>
              </a:rPr>
              <a:t>= 18 cm</a:t>
            </a:r>
            <a:r>
              <a:rPr lang="es-ES" sz="2400" baseline="30000" dirty="0">
                <a:latin typeface="Times New Roman" panose="02020603050405020304" pitchFamily="18" charset="0"/>
                <a:cs typeface="Times New Roman" panose="02020603050405020304" pitchFamily="18" charset="0"/>
                <a:sym typeface="Wingdings" pitchFamily="2" charset="2"/>
              </a:rPr>
              <a:t>3</a:t>
            </a:r>
            <a:r>
              <a:rPr lang="es-ES" sz="2400" dirty="0">
                <a:latin typeface="Times New Roman" panose="02020603050405020304" pitchFamily="18" charset="0"/>
                <a:cs typeface="Times New Roman" panose="02020603050405020304" pitchFamily="18" charset="0"/>
                <a:sym typeface="Wingdings" pitchFamily="2" charset="2"/>
              </a:rPr>
              <a:t>mol</a:t>
            </a:r>
            <a:r>
              <a:rPr lang="es-ES" sz="2400" baseline="30000" dirty="0">
                <a:latin typeface="Times New Roman" panose="02020603050405020304" pitchFamily="18" charset="0"/>
                <a:cs typeface="Times New Roman" panose="02020603050405020304" pitchFamily="18" charset="0"/>
                <a:sym typeface="Wingdings" pitchFamily="2" charset="2"/>
              </a:rPr>
              <a:t>-1</a:t>
            </a:r>
            <a:endParaRPr lang="es-ES" sz="2400" baseline="30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311408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99011"/>
                                        </p:tgtEl>
                                        <p:attrNameLst>
                                          <p:attrName>style.visibility</p:attrName>
                                        </p:attrNameLst>
                                      </p:cBhvr>
                                      <p:to>
                                        <p:strVal val="visible"/>
                                      </p:to>
                                    </p:set>
                                    <p:animEffect transition="in" filter="slide(fromBottom)">
                                      <p:cBhvr>
                                        <p:cTn id="7" dur="2000"/>
                                        <p:tgtEl>
                                          <p:spTgt spid="299011"/>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99010"/>
                                        </p:tgtEl>
                                        <p:attrNameLst>
                                          <p:attrName>style.visibility</p:attrName>
                                        </p:attrNameLst>
                                      </p:cBhvr>
                                      <p:to>
                                        <p:strVal val="visible"/>
                                      </p:to>
                                    </p:set>
                                    <p:animEffect transition="in" filter="slide(fromBottom)">
                                      <p:cBhvr>
                                        <p:cTn id="10" dur="2000"/>
                                        <p:tgtEl>
                                          <p:spTgt spid="2990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99012"/>
                                        </p:tgtEl>
                                        <p:attrNameLst>
                                          <p:attrName>style.visibility</p:attrName>
                                        </p:attrNameLst>
                                      </p:cBhvr>
                                      <p:to>
                                        <p:strVal val="visible"/>
                                      </p:to>
                                    </p:set>
                                    <p:animEffect transition="in" filter="wipe(up)">
                                      <p:cBhvr>
                                        <p:cTn id="15" dur="2000"/>
                                        <p:tgtEl>
                                          <p:spTgt spid="299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0" grpId="0"/>
      <p:bldP spid="299011" grpId="0"/>
      <p:bldP spid="299012"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1058" name="Rectangle 2"/>
          <p:cNvSpPr>
            <a:spLocks noChangeArrowheads="1"/>
          </p:cNvSpPr>
          <p:nvPr/>
        </p:nvSpPr>
        <p:spPr bwMode="auto">
          <a:xfrm>
            <a:off x="3637247" y="110087"/>
            <a:ext cx="4299968"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p y T</a:t>
            </a:r>
          </a:p>
        </p:txBody>
      </p:sp>
      <p:sp>
        <p:nvSpPr>
          <p:cNvPr id="301059" name="Rectangle 3"/>
          <p:cNvSpPr>
            <a:spLocks noChangeArrowheads="1"/>
          </p:cNvSpPr>
          <p:nvPr/>
        </p:nvSpPr>
        <p:spPr bwMode="auto">
          <a:xfrm>
            <a:off x="2043112" y="660950"/>
            <a:ext cx="72453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400" dirty="0"/>
              <a:t>Variación Isotérmica de G con la presión:</a:t>
            </a:r>
            <a:br>
              <a:rPr lang="it-IT" altLang="es-MX" sz="2400" dirty="0"/>
            </a:br>
            <a:r>
              <a:rPr lang="it-IT" altLang="es-MX" sz="2400" dirty="0"/>
              <a:t>Caso de Líquidos y Gases – Ejemplo (II)</a:t>
            </a:r>
          </a:p>
        </p:txBody>
      </p:sp>
      <p:sp>
        <p:nvSpPr>
          <p:cNvPr id="301061" name="Text Box 5"/>
          <p:cNvSpPr txBox="1">
            <a:spLocks noChangeArrowheads="1"/>
          </p:cNvSpPr>
          <p:nvPr/>
        </p:nvSpPr>
        <p:spPr bwMode="auto">
          <a:xfrm>
            <a:off x="2495551" y="1555107"/>
            <a:ext cx="64091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2400" dirty="0">
                <a:latin typeface="Comic Sans MS" pitchFamily="66" charset="0"/>
              </a:rPr>
              <a:t>a) Caso del Agua como fluido </a:t>
            </a:r>
            <a:r>
              <a:rPr lang="es-ES" altLang="es-MX" sz="2400" dirty="0" err="1">
                <a:latin typeface="Comic Sans MS" pitchFamily="66" charset="0"/>
              </a:rPr>
              <a:t>incomprimible</a:t>
            </a:r>
            <a:r>
              <a:rPr lang="es-ES" altLang="es-MX" sz="2400" dirty="0">
                <a:latin typeface="Comic Sans MS" pitchFamily="66" charset="0"/>
              </a:rPr>
              <a:t>:</a:t>
            </a:r>
          </a:p>
        </p:txBody>
      </p:sp>
      <p:graphicFrame>
        <p:nvGraphicFramePr>
          <p:cNvPr id="301062" name="Object 6"/>
          <p:cNvGraphicFramePr>
            <a:graphicFrameLocks noChangeAspect="1"/>
          </p:cNvGraphicFramePr>
          <p:nvPr>
            <p:extLst>
              <p:ext uri="{D42A27DB-BD31-4B8C-83A1-F6EECF244321}">
                <p14:modId xmlns:p14="http://schemas.microsoft.com/office/powerpoint/2010/main" val="893348414"/>
              </p:ext>
            </p:extLst>
          </p:nvPr>
        </p:nvGraphicFramePr>
        <p:xfrm>
          <a:off x="4079776" y="2882781"/>
          <a:ext cx="3365376" cy="670177"/>
        </p:xfrm>
        <a:graphic>
          <a:graphicData uri="http://schemas.openxmlformats.org/presentationml/2006/ole">
            <mc:AlternateContent xmlns:mc="http://schemas.openxmlformats.org/markup-compatibility/2006">
              <mc:Choice xmlns:v="urn:schemas-microsoft-com:vml" Requires="v">
                <p:oleObj spid="_x0000_s74171" name="Equation" r:id="rId4" imgW="2485957" imgH="466635" progId="Equation.DSMT4">
                  <p:embed/>
                </p:oleObj>
              </mc:Choice>
              <mc:Fallback>
                <p:oleObj name="Equation" r:id="rId4" imgW="2485957" imgH="466635" progId="Equation.DSMT4">
                  <p:embed/>
                  <p:pic>
                    <p:nvPicPr>
                      <p:cNvPr id="301062"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9776" y="2882781"/>
                        <a:ext cx="3365376" cy="670177"/>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1063" name="Rectangle 7"/>
          <p:cNvSpPr>
            <a:spLocks noChangeArrowheads="1"/>
          </p:cNvSpPr>
          <p:nvPr/>
        </p:nvSpPr>
        <p:spPr bwMode="auto">
          <a:xfrm>
            <a:off x="1919289" y="3848559"/>
            <a:ext cx="6258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Comic Sans MS" pitchFamily="66" charset="0"/>
              </a:rPr>
              <a:t>Al ser </a:t>
            </a:r>
            <a:r>
              <a:rPr lang="es-ES" altLang="es-MX" sz="1600" dirty="0" err="1">
                <a:latin typeface="Comic Sans MS" pitchFamily="66" charset="0"/>
              </a:rPr>
              <a:t>incomprimible</a:t>
            </a:r>
            <a:r>
              <a:rPr lang="es-ES" altLang="es-MX" sz="1600" dirty="0">
                <a:latin typeface="Comic Sans MS" pitchFamily="66" charset="0"/>
              </a:rPr>
              <a:t>, el Volumen es independiente de la presión:</a:t>
            </a:r>
          </a:p>
        </p:txBody>
      </p:sp>
      <p:graphicFrame>
        <p:nvGraphicFramePr>
          <p:cNvPr id="301064" name="Object 8"/>
          <p:cNvGraphicFramePr>
            <a:graphicFrameLocks noChangeAspect="1"/>
          </p:cNvGraphicFramePr>
          <p:nvPr>
            <p:extLst>
              <p:ext uri="{D42A27DB-BD31-4B8C-83A1-F6EECF244321}">
                <p14:modId xmlns:p14="http://schemas.microsoft.com/office/powerpoint/2010/main" val="4033214179"/>
              </p:ext>
            </p:extLst>
          </p:nvPr>
        </p:nvGraphicFramePr>
        <p:xfrm>
          <a:off x="1919289" y="5484209"/>
          <a:ext cx="8352928" cy="1278039"/>
        </p:xfrm>
        <a:graphic>
          <a:graphicData uri="http://schemas.openxmlformats.org/presentationml/2006/ole">
            <mc:AlternateContent xmlns:mc="http://schemas.openxmlformats.org/markup-compatibility/2006">
              <mc:Choice xmlns:v="urn:schemas-microsoft-com:vml" Requires="v">
                <p:oleObj spid="_x0000_s74172" name="Equation" r:id="rId6" imgW="5473440" imgH="787320" progId="Equation.DSMT4">
                  <p:embed/>
                </p:oleObj>
              </mc:Choice>
              <mc:Fallback>
                <p:oleObj name="Equation" r:id="rId6" imgW="5473440" imgH="787320" progId="Equation.DSMT4">
                  <p:embed/>
                  <p:pic>
                    <p:nvPicPr>
                      <p:cNvPr id="301064" name="Object 8"/>
                      <p:cNvPicPr>
                        <a:picLocks noChangeAspect="1" noChangeArrowheads="1"/>
                      </p:cNvPicPr>
                      <p:nvPr/>
                    </p:nvPicPr>
                    <p:blipFill>
                      <a:blip r:embed="rId7"/>
                      <a:srcRect/>
                      <a:stretch>
                        <a:fillRect/>
                      </a:stretch>
                    </p:blipFill>
                    <p:spPr bwMode="auto">
                      <a:xfrm>
                        <a:off x="1919289" y="5484209"/>
                        <a:ext cx="8352928" cy="1278039"/>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1065" name="Rectangle 9"/>
          <p:cNvSpPr>
            <a:spLocks noChangeArrowheads="1"/>
          </p:cNvSpPr>
          <p:nvPr/>
        </p:nvSpPr>
        <p:spPr bwMode="auto">
          <a:xfrm>
            <a:off x="1919289" y="2420938"/>
            <a:ext cx="8220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Comic Sans MS" pitchFamily="66" charset="0"/>
              </a:rPr>
              <a:t>Al ser isotérmico, </a:t>
            </a:r>
            <a:r>
              <a:rPr lang="es-ES" altLang="es-MX" sz="1600" dirty="0" smtClean="0">
                <a:latin typeface="Comic Sans MS" pitchFamily="66" charset="0"/>
              </a:rPr>
              <a:t>el cambio de  G (</a:t>
            </a:r>
            <a:r>
              <a:rPr lang="es-ES" altLang="es-MX" sz="1600" b="1" dirty="0" err="1" smtClean="0">
                <a:solidFill>
                  <a:srgbClr val="FF0000"/>
                </a:solidFill>
                <a:latin typeface="Comic Sans MS" pitchFamily="66" charset="0"/>
              </a:rPr>
              <a:t>dG</a:t>
            </a:r>
            <a:r>
              <a:rPr lang="es-ES" altLang="es-MX" sz="1600" b="1" dirty="0" smtClean="0">
                <a:solidFill>
                  <a:srgbClr val="FF0000"/>
                </a:solidFill>
                <a:latin typeface="Comic Sans MS" pitchFamily="66" charset="0"/>
              </a:rPr>
              <a:t>, </a:t>
            </a:r>
            <a:r>
              <a:rPr lang="es-ES" altLang="es-MX" sz="1600" b="1" dirty="0" smtClean="0">
                <a:solidFill>
                  <a:srgbClr val="FF0000"/>
                </a:solidFill>
                <a:latin typeface="Times New Roman" panose="02020603050405020304" pitchFamily="18" charset="0"/>
                <a:cs typeface="Times New Roman" panose="02020603050405020304" pitchFamily="18" charset="0"/>
              </a:rPr>
              <a:t>∆G</a:t>
            </a:r>
            <a:r>
              <a:rPr lang="es-ES" altLang="es-MX" sz="1600" dirty="0" smtClean="0">
                <a:latin typeface="Comic Sans MS" pitchFamily="66" charset="0"/>
              </a:rPr>
              <a:t>) dependiente de </a:t>
            </a:r>
            <a:r>
              <a:rPr lang="es-ES" altLang="es-MX" sz="1600" dirty="0">
                <a:latin typeface="Comic Sans MS" pitchFamily="66" charset="0"/>
              </a:rPr>
              <a:t>la presión se </a:t>
            </a:r>
            <a:r>
              <a:rPr lang="es-ES" altLang="es-MX" sz="1600" dirty="0" smtClean="0">
                <a:latin typeface="Comic Sans MS" pitchFamily="66" charset="0"/>
              </a:rPr>
              <a:t>expresa así:</a:t>
            </a:r>
            <a:endParaRPr lang="es-ES" altLang="es-MX" sz="1600" dirty="0">
              <a:latin typeface="Comic Sans MS" pitchFamily="66" charset="0"/>
            </a:endParaRPr>
          </a:p>
        </p:txBody>
      </p:sp>
      <p:graphicFrame>
        <p:nvGraphicFramePr>
          <p:cNvPr id="301066" name="Object 10"/>
          <p:cNvGraphicFramePr>
            <a:graphicFrameLocks noChangeAspect="1"/>
          </p:cNvGraphicFramePr>
          <p:nvPr>
            <p:extLst>
              <p:ext uri="{D42A27DB-BD31-4B8C-83A1-F6EECF244321}">
                <p14:modId xmlns:p14="http://schemas.microsoft.com/office/powerpoint/2010/main" val="1270507100"/>
              </p:ext>
            </p:extLst>
          </p:nvPr>
        </p:nvGraphicFramePr>
        <p:xfrm>
          <a:off x="4127109" y="4343285"/>
          <a:ext cx="2735882" cy="907734"/>
        </p:xfrm>
        <a:graphic>
          <a:graphicData uri="http://schemas.openxmlformats.org/presentationml/2006/ole">
            <mc:AlternateContent xmlns:mc="http://schemas.openxmlformats.org/markup-compatibility/2006">
              <mc:Choice xmlns:v="urn:schemas-microsoft-com:vml" Requires="v">
                <p:oleObj spid="_x0000_s74173" name="Ecuación" r:id="rId8" imgW="1304857" imgH="466635" progId="Equation.3">
                  <p:embed/>
                </p:oleObj>
              </mc:Choice>
              <mc:Fallback>
                <p:oleObj name="Ecuación" r:id="rId8" imgW="1304857" imgH="466635" progId="Equation.3">
                  <p:embed/>
                  <p:pic>
                    <p:nvPicPr>
                      <p:cNvPr id="301066"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7109" y="4343285"/>
                        <a:ext cx="2735882" cy="907734"/>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1067" name="Rectangle 11"/>
          <p:cNvSpPr>
            <a:spLocks noChangeArrowheads="1"/>
          </p:cNvSpPr>
          <p:nvPr/>
        </p:nvSpPr>
        <p:spPr bwMode="auto">
          <a:xfrm>
            <a:off x="3071813" y="2060575"/>
            <a:ext cx="57022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Comic Sans MS" pitchFamily="66" charset="0"/>
              </a:rPr>
              <a:t>Datos: Volumen molar del agua a 298 K</a:t>
            </a:r>
            <a:r>
              <a:rPr lang="es-ES" altLang="es-MX" sz="1600" dirty="0">
                <a:latin typeface="Comic Sans MS" pitchFamily="66" charset="0"/>
                <a:sym typeface="Wingdings" pitchFamily="2" charset="2"/>
              </a:rPr>
              <a:t> </a:t>
            </a:r>
            <a:r>
              <a:rPr lang="es-ES" altLang="es-MX" sz="1600" dirty="0" err="1">
                <a:latin typeface="Comic Sans MS" pitchFamily="66" charset="0"/>
                <a:sym typeface="Wingdings" pitchFamily="2" charset="2"/>
              </a:rPr>
              <a:t>V</a:t>
            </a:r>
            <a:r>
              <a:rPr lang="es-ES" altLang="es-MX" sz="1600" baseline="-25000" dirty="0" err="1">
                <a:latin typeface="Comic Sans MS" pitchFamily="66" charset="0"/>
                <a:sym typeface="Wingdings" pitchFamily="2" charset="2"/>
              </a:rPr>
              <a:t>m</a:t>
            </a:r>
            <a:r>
              <a:rPr lang="es-ES" altLang="es-MX" sz="1600" dirty="0">
                <a:latin typeface="Comic Sans MS" pitchFamily="66" charset="0"/>
                <a:sym typeface="Wingdings" pitchFamily="2" charset="2"/>
              </a:rPr>
              <a:t>= </a:t>
            </a:r>
            <a:r>
              <a:rPr lang="es-ES" altLang="es-MX" sz="1600" b="1" dirty="0">
                <a:solidFill>
                  <a:srgbClr val="FF0000"/>
                </a:solidFill>
                <a:latin typeface="Comic Sans MS" pitchFamily="66" charset="0"/>
                <a:sym typeface="Wingdings" pitchFamily="2" charset="2"/>
              </a:rPr>
              <a:t>18 cm</a:t>
            </a:r>
            <a:r>
              <a:rPr lang="es-ES" altLang="es-MX" sz="1600" b="1" baseline="30000" dirty="0">
                <a:solidFill>
                  <a:srgbClr val="FF0000"/>
                </a:solidFill>
                <a:latin typeface="Comic Sans MS" pitchFamily="66" charset="0"/>
                <a:sym typeface="Wingdings" pitchFamily="2" charset="2"/>
              </a:rPr>
              <a:t>3</a:t>
            </a:r>
            <a:r>
              <a:rPr lang="es-ES" altLang="es-MX" sz="1600" b="1" dirty="0">
                <a:solidFill>
                  <a:srgbClr val="FF0000"/>
                </a:solidFill>
                <a:latin typeface="Comic Sans MS" pitchFamily="66" charset="0"/>
                <a:sym typeface="Wingdings" pitchFamily="2" charset="2"/>
              </a:rPr>
              <a:t>mol</a:t>
            </a:r>
            <a:r>
              <a:rPr lang="es-ES" altLang="es-MX" sz="1600" b="1" baseline="30000" dirty="0">
                <a:solidFill>
                  <a:srgbClr val="FF0000"/>
                </a:solidFill>
                <a:latin typeface="Comic Sans MS" pitchFamily="66" charset="0"/>
                <a:sym typeface="Wingdings" pitchFamily="2" charset="2"/>
              </a:rPr>
              <a:t>-1</a:t>
            </a:r>
          </a:p>
        </p:txBody>
      </p:sp>
      <p:cxnSp>
        <p:nvCxnSpPr>
          <p:cNvPr id="4" name="Conector recto de flecha 3"/>
          <p:cNvCxnSpPr/>
          <p:nvPr/>
        </p:nvCxnSpPr>
        <p:spPr>
          <a:xfrm>
            <a:off x="7896200" y="2276872"/>
            <a:ext cx="1728192" cy="3672408"/>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Rectángulo 1">
            <a:extLst>
              <a:ext uri="{FF2B5EF4-FFF2-40B4-BE49-F238E27FC236}">
                <a16:creationId xmlns:a16="http://schemas.microsoft.com/office/drawing/2014/main" id="{AA8282BF-52DB-48B0-89AA-FA71BAC1CD4F}"/>
              </a:ext>
            </a:extLst>
          </p:cNvPr>
          <p:cNvSpPr/>
          <p:nvPr/>
        </p:nvSpPr>
        <p:spPr>
          <a:xfrm>
            <a:off x="8400257" y="2996952"/>
            <a:ext cx="2010487" cy="369332"/>
          </a:xfrm>
          <a:prstGeom prst="rect">
            <a:avLst/>
          </a:prstGeom>
        </p:spPr>
        <p:txBody>
          <a:bodyPr wrap="none">
            <a:spAutoFit/>
          </a:bodyPr>
          <a:lstStyle/>
          <a:p>
            <a:r>
              <a:rPr lang="es-MX" b="1" dirty="0">
                <a:solidFill>
                  <a:srgbClr val="FF0000"/>
                </a:solidFill>
              </a:rPr>
              <a:t>1 cm</a:t>
            </a:r>
            <a:r>
              <a:rPr lang="es-MX" b="1" baseline="30000" dirty="0">
                <a:solidFill>
                  <a:srgbClr val="FF0000"/>
                </a:solidFill>
              </a:rPr>
              <a:t>3</a:t>
            </a:r>
            <a:r>
              <a:rPr lang="es-MX" b="1" dirty="0">
                <a:solidFill>
                  <a:srgbClr val="FF0000"/>
                </a:solidFill>
              </a:rPr>
              <a:t> = 0.10 Jbar-1</a:t>
            </a:r>
          </a:p>
        </p:txBody>
      </p:sp>
      <p:cxnSp>
        <p:nvCxnSpPr>
          <p:cNvPr id="5" name="Conector recto de flecha 4">
            <a:extLst>
              <a:ext uri="{FF2B5EF4-FFF2-40B4-BE49-F238E27FC236}">
                <a16:creationId xmlns:a16="http://schemas.microsoft.com/office/drawing/2014/main" id="{E87D8B76-1490-41B9-A00A-BEB5613F4E85}"/>
              </a:ext>
            </a:extLst>
          </p:cNvPr>
          <p:cNvCxnSpPr/>
          <p:nvPr/>
        </p:nvCxnSpPr>
        <p:spPr>
          <a:xfrm flipH="1">
            <a:off x="3503712" y="4869160"/>
            <a:ext cx="1944216" cy="10081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6FBBC261-3912-4088-9E67-12F300173DA0}"/>
              </a:ext>
            </a:extLst>
          </p:cNvPr>
          <p:cNvCxnSpPr>
            <a:cxnSpLocks/>
          </p:cNvCxnSpPr>
          <p:nvPr/>
        </p:nvCxnSpPr>
        <p:spPr>
          <a:xfrm flipH="1">
            <a:off x="3935760" y="4581128"/>
            <a:ext cx="1800200" cy="13681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91C122FD-4D4D-431F-B123-002B1F5D5AED}"/>
              </a:ext>
            </a:extLst>
          </p:cNvPr>
          <p:cNvCxnSpPr>
            <a:stCxn id="301066" idx="2"/>
          </p:cNvCxnSpPr>
          <p:nvPr/>
        </p:nvCxnSpPr>
        <p:spPr>
          <a:xfrm flipH="1">
            <a:off x="4688471" y="5251019"/>
            <a:ext cx="806579" cy="7231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191823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01059"/>
                                        </p:tgtEl>
                                        <p:attrNameLst>
                                          <p:attrName>style.visibility</p:attrName>
                                        </p:attrNameLst>
                                      </p:cBhvr>
                                      <p:to>
                                        <p:strVal val="visible"/>
                                      </p:to>
                                    </p:set>
                                    <p:animEffect transition="in" filter="slide(fromBottom)">
                                      <p:cBhvr>
                                        <p:cTn id="7" dur="2000"/>
                                        <p:tgtEl>
                                          <p:spTgt spid="30105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01058"/>
                                        </p:tgtEl>
                                        <p:attrNameLst>
                                          <p:attrName>style.visibility</p:attrName>
                                        </p:attrNameLst>
                                      </p:cBhvr>
                                      <p:to>
                                        <p:strVal val="visible"/>
                                      </p:to>
                                    </p:set>
                                    <p:animEffect transition="in" filter="slide(fromBottom)">
                                      <p:cBhvr>
                                        <p:cTn id="10" dur="2000"/>
                                        <p:tgtEl>
                                          <p:spTgt spid="301058"/>
                                        </p:tgtEl>
                                      </p:cBhvr>
                                    </p:animEffect>
                                  </p:childTnLst>
                                </p:cTn>
                              </p:par>
                            </p:childTnLst>
                          </p:cTn>
                        </p:par>
                        <p:par>
                          <p:cTn id="11" fill="hold" nodeType="afterGroup">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301061"/>
                                        </p:tgtEl>
                                        <p:attrNameLst>
                                          <p:attrName>style.visibility</p:attrName>
                                        </p:attrNameLst>
                                      </p:cBhvr>
                                      <p:to>
                                        <p:strVal val="visible"/>
                                      </p:to>
                                    </p:set>
                                    <p:animEffect transition="in" filter="wipe(left)">
                                      <p:cBhvr>
                                        <p:cTn id="14" dur="2000"/>
                                        <p:tgtEl>
                                          <p:spTgt spid="301061"/>
                                        </p:tgtEl>
                                      </p:cBhvr>
                                    </p:animEffect>
                                  </p:childTnLst>
                                </p:cTn>
                              </p:par>
                            </p:childTnLst>
                          </p:cTn>
                        </p:par>
                        <p:par>
                          <p:cTn id="15" fill="hold" nodeType="afterGroup">
                            <p:stCondLst>
                              <p:cond delay="4000"/>
                            </p:stCondLst>
                            <p:childTnLst>
                              <p:par>
                                <p:cTn id="16" presetID="22" presetClass="entr" presetSubtype="8" fill="hold" grpId="0" nodeType="afterEffect">
                                  <p:stCondLst>
                                    <p:cond delay="0"/>
                                  </p:stCondLst>
                                  <p:childTnLst>
                                    <p:set>
                                      <p:cBhvr>
                                        <p:cTn id="17" dur="1" fill="hold">
                                          <p:stCondLst>
                                            <p:cond delay="0"/>
                                          </p:stCondLst>
                                        </p:cTn>
                                        <p:tgtEl>
                                          <p:spTgt spid="301067"/>
                                        </p:tgtEl>
                                        <p:attrNameLst>
                                          <p:attrName>style.visibility</p:attrName>
                                        </p:attrNameLst>
                                      </p:cBhvr>
                                      <p:to>
                                        <p:strVal val="visible"/>
                                      </p:to>
                                    </p:set>
                                    <p:animEffect transition="in" filter="wipe(left)">
                                      <p:cBhvr>
                                        <p:cTn id="18" dur="2000"/>
                                        <p:tgtEl>
                                          <p:spTgt spid="30106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01065"/>
                                        </p:tgtEl>
                                        <p:attrNameLst>
                                          <p:attrName>style.visibility</p:attrName>
                                        </p:attrNameLst>
                                      </p:cBhvr>
                                      <p:to>
                                        <p:strVal val="visible"/>
                                      </p:to>
                                    </p:set>
                                    <p:animEffect transition="in" filter="wipe(left)">
                                      <p:cBhvr>
                                        <p:cTn id="23" dur="2000"/>
                                        <p:tgtEl>
                                          <p:spTgt spid="301065"/>
                                        </p:tgtEl>
                                      </p:cBhvr>
                                    </p:animEffect>
                                  </p:childTnLst>
                                </p:cTn>
                              </p:par>
                            </p:childTnLst>
                          </p:cTn>
                        </p:par>
                        <p:par>
                          <p:cTn id="24" fill="hold" nodeType="afterGroup">
                            <p:stCondLst>
                              <p:cond delay="2000"/>
                            </p:stCondLst>
                            <p:childTnLst>
                              <p:par>
                                <p:cTn id="25" presetID="9" presetClass="entr" presetSubtype="0" fill="hold" nodeType="afterEffect">
                                  <p:stCondLst>
                                    <p:cond delay="0"/>
                                  </p:stCondLst>
                                  <p:childTnLst>
                                    <p:set>
                                      <p:cBhvr>
                                        <p:cTn id="26" dur="1" fill="hold">
                                          <p:stCondLst>
                                            <p:cond delay="0"/>
                                          </p:stCondLst>
                                        </p:cTn>
                                        <p:tgtEl>
                                          <p:spTgt spid="301062"/>
                                        </p:tgtEl>
                                        <p:attrNameLst>
                                          <p:attrName>style.visibility</p:attrName>
                                        </p:attrNameLst>
                                      </p:cBhvr>
                                      <p:to>
                                        <p:strVal val="visible"/>
                                      </p:to>
                                    </p:set>
                                    <p:animEffect transition="in" filter="dissolve">
                                      <p:cBhvr>
                                        <p:cTn id="27" dur="2000"/>
                                        <p:tgtEl>
                                          <p:spTgt spid="30106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01063"/>
                                        </p:tgtEl>
                                        <p:attrNameLst>
                                          <p:attrName>style.visibility</p:attrName>
                                        </p:attrNameLst>
                                      </p:cBhvr>
                                      <p:to>
                                        <p:strVal val="visible"/>
                                      </p:to>
                                    </p:set>
                                    <p:animEffect transition="in" filter="wipe(left)">
                                      <p:cBhvr>
                                        <p:cTn id="32" dur="2000"/>
                                        <p:tgtEl>
                                          <p:spTgt spid="301063"/>
                                        </p:tgtEl>
                                      </p:cBhvr>
                                    </p:animEffect>
                                  </p:childTnLst>
                                </p:cTn>
                              </p:par>
                            </p:childTnLst>
                          </p:cTn>
                        </p:par>
                        <p:par>
                          <p:cTn id="33" fill="hold" nodeType="afterGroup">
                            <p:stCondLst>
                              <p:cond delay="2000"/>
                            </p:stCondLst>
                            <p:childTnLst>
                              <p:par>
                                <p:cTn id="34" presetID="9" presetClass="entr" presetSubtype="0" fill="hold" nodeType="afterEffect">
                                  <p:stCondLst>
                                    <p:cond delay="0"/>
                                  </p:stCondLst>
                                  <p:childTnLst>
                                    <p:set>
                                      <p:cBhvr>
                                        <p:cTn id="35" dur="1" fill="hold">
                                          <p:stCondLst>
                                            <p:cond delay="0"/>
                                          </p:stCondLst>
                                        </p:cTn>
                                        <p:tgtEl>
                                          <p:spTgt spid="301066"/>
                                        </p:tgtEl>
                                        <p:attrNameLst>
                                          <p:attrName>style.visibility</p:attrName>
                                        </p:attrNameLst>
                                      </p:cBhvr>
                                      <p:to>
                                        <p:strVal val="visible"/>
                                      </p:to>
                                    </p:set>
                                    <p:animEffect transition="in" filter="dissolve">
                                      <p:cBhvr>
                                        <p:cTn id="36" dur="2000"/>
                                        <p:tgtEl>
                                          <p:spTgt spid="30106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301064"/>
                                        </p:tgtEl>
                                        <p:attrNameLst>
                                          <p:attrName>style.visibility</p:attrName>
                                        </p:attrNameLst>
                                      </p:cBhvr>
                                      <p:to>
                                        <p:strVal val="visible"/>
                                      </p:to>
                                    </p:set>
                                    <p:animEffect transition="in" filter="wipe(left)">
                                      <p:cBhvr>
                                        <p:cTn id="41" dur="2000"/>
                                        <p:tgtEl>
                                          <p:spTgt spid="301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058" grpId="0"/>
      <p:bldP spid="301059" grpId="0"/>
      <p:bldP spid="301061" grpId="0"/>
      <p:bldP spid="301063" grpId="0"/>
      <p:bldP spid="301065" grpId="0"/>
      <p:bldP spid="301067" grpId="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2082" name="Rectangle 2"/>
          <p:cNvSpPr>
            <a:spLocks noChangeArrowheads="1"/>
          </p:cNvSpPr>
          <p:nvPr/>
        </p:nvSpPr>
        <p:spPr bwMode="auto">
          <a:xfrm>
            <a:off x="3747978" y="278050"/>
            <a:ext cx="4341889" cy="49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latin typeface="Times New Roman" panose="02020603050405020304" pitchFamily="18" charset="0"/>
                <a:cs typeface="Times New Roman" panose="02020603050405020304" pitchFamily="18" charset="0"/>
              </a:rPr>
              <a:t>Energía de </a:t>
            </a:r>
            <a:r>
              <a:rPr lang="es-ES" altLang="es-MX" sz="1600" b="1" i="1" dirty="0" err="1">
                <a:latin typeface="Times New Roman" panose="02020603050405020304" pitchFamily="18" charset="0"/>
                <a:cs typeface="Times New Roman" panose="02020603050405020304" pitchFamily="18" charset="0"/>
              </a:rPr>
              <a:t>Gibbs</a:t>
            </a:r>
            <a:r>
              <a:rPr lang="es-ES" altLang="es-MX" sz="1600" b="1" i="1" dirty="0">
                <a:latin typeface="Times New Roman" panose="02020603050405020304" pitchFamily="18" charset="0"/>
                <a:cs typeface="Times New Roman" panose="02020603050405020304" pitchFamily="18" charset="0"/>
              </a:rPr>
              <a:t> – Dependencia de p y T</a:t>
            </a:r>
          </a:p>
        </p:txBody>
      </p:sp>
      <p:sp>
        <p:nvSpPr>
          <p:cNvPr id="302083" name="Rectangle 3"/>
          <p:cNvSpPr>
            <a:spLocks noChangeArrowheads="1"/>
          </p:cNvSpPr>
          <p:nvPr/>
        </p:nvSpPr>
        <p:spPr bwMode="auto">
          <a:xfrm>
            <a:off x="911201" y="784438"/>
            <a:ext cx="10225136" cy="503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000" dirty="0"/>
              <a:t>Variación Isotérmica de G con la </a:t>
            </a:r>
            <a:r>
              <a:rPr lang="it-IT" altLang="es-MX" sz="2000" dirty="0" smtClean="0"/>
              <a:t>presión: Caso </a:t>
            </a:r>
            <a:r>
              <a:rPr lang="it-IT" altLang="es-MX" sz="2000" dirty="0"/>
              <a:t>de los Líquidos y Gases – Ejemplo (III)</a:t>
            </a:r>
          </a:p>
        </p:txBody>
      </p:sp>
      <p:sp>
        <p:nvSpPr>
          <p:cNvPr id="302084" name="Text Box 4"/>
          <p:cNvSpPr txBox="1">
            <a:spLocks noChangeArrowheads="1"/>
          </p:cNvSpPr>
          <p:nvPr/>
        </p:nvSpPr>
        <p:spPr bwMode="auto">
          <a:xfrm>
            <a:off x="2874145" y="1454560"/>
            <a:ext cx="60895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2400" dirty="0">
                <a:latin typeface="Times New Roman" panose="02020603050405020304" pitchFamily="18" charset="0"/>
                <a:cs typeface="Times New Roman" panose="02020603050405020304" pitchFamily="18" charset="0"/>
              </a:rPr>
              <a:t>b) Caso del Vapor de Agua como </a:t>
            </a:r>
            <a:r>
              <a:rPr lang="es-ES" altLang="es-MX" sz="2400" b="1" u="sng" dirty="0">
                <a:solidFill>
                  <a:srgbClr val="FF0000"/>
                </a:solidFill>
                <a:latin typeface="Times New Roman" panose="02020603050405020304" pitchFamily="18" charset="0"/>
                <a:cs typeface="Times New Roman" panose="02020603050405020304" pitchFamily="18" charset="0"/>
              </a:rPr>
              <a:t>Gas Perfecto</a:t>
            </a:r>
            <a:r>
              <a:rPr lang="es-ES" altLang="es-MX" sz="2400" dirty="0">
                <a:latin typeface="Times New Roman" panose="02020603050405020304" pitchFamily="18" charset="0"/>
                <a:cs typeface="Times New Roman" panose="02020603050405020304" pitchFamily="18" charset="0"/>
              </a:rPr>
              <a:t>:</a:t>
            </a:r>
          </a:p>
        </p:txBody>
      </p:sp>
      <p:graphicFrame>
        <p:nvGraphicFramePr>
          <p:cNvPr id="302085" name="Object 5"/>
          <p:cNvGraphicFramePr>
            <a:graphicFrameLocks noChangeAspect="1"/>
          </p:cNvGraphicFramePr>
          <p:nvPr>
            <p:extLst>
              <p:ext uri="{D42A27DB-BD31-4B8C-83A1-F6EECF244321}">
                <p14:modId xmlns:p14="http://schemas.microsoft.com/office/powerpoint/2010/main" val="1775955355"/>
              </p:ext>
            </p:extLst>
          </p:nvPr>
        </p:nvGraphicFramePr>
        <p:xfrm>
          <a:off x="4385568" y="2476700"/>
          <a:ext cx="3671689" cy="781645"/>
        </p:xfrm>
        <a:graphic>
          <a:graphicData uri="http://schemas.openxmlformats.org/presentationml/2006/ole">
            <mc:AlternateContent xmlns:mc="http://schemas.openxmlformats.org/markup-compatibility/2006">
              <mc:Choice xmlns:v="urn:schemas-microsoft-com:vml" Requires="v">
                <p:oleObj spid="_x0000_s75183" name="Ecuación" r:id="rId4" imgW="2485957" imgH="466635" progId="Equation.3">
                  <p:embed/>
                </p:oleObj>
              </mc:Choice>
              <mc:Fallback>
                <p:oleObj name="Ecuación" r:id="rId4" imgW="2485957" imgH="466635" progId="Equation.3">
                  <p:embed/>
                  <p:pic>
                    <p:nvPicPr>
                      <p:cNvPr id="30208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5568" y="2476700"/>
                        <a:ext cx="3671689" cy="781645"/>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2086" name="Rectangle 6"/>
          <p:cNvSpPr>
            <a:spLocks noChangeArrowheads="1"/>
          </p:cNvSpPr>
          <p:nvPr/>
        </p:nvSpPr>
        <p:spPr bwMode="auto">
          <a:xfrm>
            <a:off x="767185" y="3469358"/>
            <a:ext cx="1051316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 typeface="Wingdings" pitchFamily="2" charset="2"/>
              <a:buChar char="ü"/>
            </a:pPr>
            <a:r>
              <a:rPr lang="es-ES" altLang="es-MX" sz="1600" dirty="0">
                <a:latin typeface="Times New Roman" panose="02020603050405020304" pitchFamily="18" charset="0"/>
                <a:cs typeface="Times New Roman" panose="02020603050405020304" pitchFamily="18" charset="0"/>
              </a:rPr>
              <a:t> Los gases varían fuertemente su volumen con la presión. Por tanto, no podemos considerarlos incompresibles; es decir, su Volumen no es constante con la variación de </a:t>
            </a:r>
            <a:r>
              <a:rPr lang="es-ES" altLang="es-MX" sz="1600" b="1" dirty="0">
                <a:solidFill>
                  <a:srgbClr val="FF0000"/>
                </a:solidFill>
                <a:latin typeface="Times New Roman" panose="02020603050405020304" pitchFamily="18" charset="0"/>
                <a:cs typeface="Times New Roman" panose="02020603050405020304" pitchFamily="18" charset="0"/>
              </a:rPr>
              <a:t>P</a:t>
            </a:r>
            <a:r>
              <a:rPr lang="es-ES" altLang="es-MX" sz="1600" dirty="0">
                <a:latin typeface="Times New Roman" panose="02020603050405020304" pitchFamily="18" charset="0"/>
                <a:cs typeface="Times New Roman" panose="02020603050405020304" pitchFamily="18" charset="0"/>
              </a:rPr>
              <a:t>.</a:t>
            </a:r>
          </a:p>
          <a:p>
            <a:pPr algn="just" eaLnBrk="1" hangingPunct="1">
              <a:spcBef>
                <a:spcPct val="0"/>
              </a:spcBef>
              <a:buClrTx/>
              <a:buSzTx/>
              <a:buFont typeface="Wingdings" pitchFamily="2" charset="2"/>
              <a:buChar char="ü"/>
            </a:pPr>
            <a:r>
              <a:rPr lang="es-ES" altLang="es-MX" sz="1600" dirty="0">
                <a:latin typeface="Times New Roman" panose="02020603050405020304" pitchFamily="18" charset="0"/>
                <a:cs typeface="Times New Roman" panose="02020603050405020304" pitchFamily="18" charset="0"/>
              </a:rPr>
              <a:t> Para evaluar la integral necesitamos expresar </a:t>
            </a:r>
            <a:r>
              <a:rPr lang="es-ES" altLang="es-MX" sz="1600" b="1" dirty="0">
                <a:solidFill>
                  <a:srgbClr val="FF0000"/>
                </a:solidFill>
                <a:latin typeface="Times New Roman" panose="02020603050405020304" pitchFamily="18" charset="0"/>
                <a:cs typeface="Times New Roman" panose="02020603050405020304" pitchFamily="18" charset="0"/>
              </a:rPr>
              <a:t>V</a:t>
            </a:r>
            <a:r>
              <a:rPr lang="es-ES" altLang="es-MX" sz="1600" dirty="0">
                <a:latin typeface="Times New Roman" panose="02020603050405020304" pitchFamily="18" charset="0"/>
                <a:cs typeface="Times New Roman" panose="02020603050405020304" pitchFamily="18" charset="0"/>
              </a:rPr>
              <a:t> como función de </a:t>
            </a:r>
            <a:r>
              <a:rPr lang="es-ES" altLang="es-MX" sz="1600" b="1" dirty="0">
                <a:solidFill>
                  <a:srgbClr val="FF0000"/>
                </a:solidFill>
                <a:latin typeface="Times New Roman" panose="02020603050405020304" pitchFamily="18" charset="0"/>
                <a:cs typeface="Times New Roman" panose="02020603050405020304" pitchFamily="18" charset="0"/>
              </a:rPr>
              <a:t>P</a:t>
            </a:r>
            <a:r>
              <a:rPr lang="es-ES" altLang="es-MX" sz="1600" dirty="0">
                <a:latin typeface="Times New Roman" panose="02020603050405020304" pitchFamily="18" charset="0"/>
                <a:cs typeface="Times New Roman" panose="02020603050405020304" pitchFamily="18" charset="0"/>
              </a:rPr>
              <a:t>. Por tanto, necesitamos una Ecuación de Estado. Si consideramos el vapor de agua como un gas perfecto podemos utilizar la ecuación de estado de los gases ideales o perfectos:</a:t>
            </a:r>
          </a:p>
        </p:txBody>
      </p:sp>
      <p:sp>
        <p:nvSpPr>
          <p:cNvPr id="302088" name="Rectangle 8"/>
          <p:cNvSpPr>
            <a:spLocks noChangeArrowheads="1"/>
          </p:cNvSpPr>
          <p:nvPr/>
        </p:nvSpPr>
        <p:spPr bwMode="auto">
          <a:xfrm>
            <a:off x="2639017" y="2053246"/>
            <a:ext cx="65598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Times New Roman" panose="02020603050405020304" pitchFamily="18" charset="0"/>
                <a:cs typeface="Times New Roman" panose="02020603050405020304" pitchFamily="18" charset="0"/>
              </a:rPr>
              <a:t>Al ser isotérmico, la dependencia de G de la presión se puede expresar como:</a:t>
            </a:r>
          </a:p>
        </p:txBody>
      </p:sp>
      <p:graphicFrame>
        <p:nvGraphicFramePr>
          <p:cNvPr id="302089" name="Object 9"/>
          <p:cNvGraphicFramePr>
            <a:graphicFrameLocks noChangeAspect="1"/>
          </p:cNvGraphicFramePr>
          <p:nvPr>
            <p:extLst>
              <p:ext uri="{D42A27DB-BD31-4B8C-83A1-F6EECF244321}">
                <p14:modId xmlns:p14="http://schemas.microsoft.com/office/powerpoint/2010/main" val="3132336414"/>
              </p:ext>
            </p:extLst>
          </p:nvPr>
        </p:nvGraphicFramePr>
        <p:xfrm>
          <a:off x="7248129" y="4941169"/>
          <a:ext cx="1028709" cy="648071"/>
        </p:xfrm>
        <a:graphic>
          <a:graphicData uri="http://schemas.openxmlformats.org/presentationml/2006/ole">
            <mc:AlternateContent xmlns:mc="http://schemas.openxmlformats.org/markup-compatibility/2006">
              <mc:Choice xmlns:v="urn:schemas-microsoft-com:vml" Requires="v">
                <p:oleObj spid="_x0000_s75184" name="Ecuación" r:id="rId6" imgW="514485" imgH="400050" progId="Equation.3">
                  <p:embed/>
                </p:oleObj>
              </mc:Choice>
              <mc:Fallback>
                <p:oleObj name="Ecuación" r:id="rId6" imgW="514485" imgH="400050" progId="Equation.3">
                  <p:embed/>
                  <p:pic>
                    <p:nvPicPr>
                      <p:cNvPr id="302089"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48129" y="4941169"/>
                        <a:ext cx="1028709" cy="648071"/>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02091" name="Object 11"/>
          <p:cNvGraphicFramePr>
            <a:graphicFrameLocks noChangeAspect="1"/>
          </p:cNvGraphicFramePr>
          <p:nvPr>
            <p:extLst>
              <p:ext uri="{D42A27DB-BD31-4B8C-83A1-F6EECF244321}">
                <p14:modId xmlns:p14="http://schemas.microsoft.com/office/powerpoint/2010/main" val="2242488999"/>
              </p:ext>
            </p:extLst>
          </p:nvPr>
        </p:nvGraphicFramePr>
        <p:xfrm>
          <a:off x="1637390" y="5799134"/>
          <a:ext cx="8779090" cy="745726"/>
        </p:xfrm>
        <a:graphic>
          <a:graphicData uri="http://schemas.openxmlformats.org/presentationml/2006/ole">
            <mc:AlternateContent xmlns:mc="http://schemas.openxmlformats.org/markup-compatibility/2006">
              <mc:Choice xmlns:v="urn:schemas-microsoft-com:vml" Requires="v">
                <p:oleObj spid="_x0000_s75185" name="Equation" r:id="rId8" imgW="5016240" imgH="469800" progId="Equation.DSMT4">
                  <p:embed/>
                </p:oleObj>
              </mc:Choice>
              <mc:Fallback>
                <p:oleObj name="Equation" r:id="rId8" imgW="5016240" imgH="469800" progId="Equation.DSMT4">
                  <p:embed/>
                  <p:pic>
                    <p:nvPicPr>
                      <p:cNvPr id="302091" name="Object 11"/>
                      <p:cNvPicPr>
                        <a:picLocks noChangeAspect="1" noChangeArrowheads="1"/>
                      </p:cNvPicPr>
                      <p:nvPr/>
                    </p:nvPicPr>
                    <p:blipFill>
                      <a:blip r:embed="rId9"/>
                      <a:srcRect/>
                      <a:stretch>
                        <a:fillRect/>
                      </a:stretch>
                    </p:blipFill>
                    <p:spPr bwMode="auto">
                      <a:xfrm>
                        <a:off x="1637390" y="5799134"/>
                        <a:ext cx="8779090" cy="745726"/>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2092" name="Text Box 12"/>
          <p:cNvSpPr txBox="1">
            <a:spLocks noChangeArrowheads="1"/>
          </p:cNvSpPr>
          <p:nvPr/>
        </p:nvSpPr>
        <p:spPr bwMode="auto">
          <a:xfrm>
            <a:off x="1793610" y="4815116"/>
            <a:ext cx="14542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dirty="0">
                <a:latin typeface="Times New Roman" panose="02020603050405020304" pitchFamily="18" charset="0"/>
                <a:cs typeface="Times New Roman" panose="02020603050405020304" pitchFamily="18" charset="0"/>
              </a:rPr>
              <a:t>Sustituyendo:</a:t>
            </a:r>
          </a:p>
        </p:txBody>
      </p:sp>
      <p:sp>
        <p:nvSpPr>
          <p:cNvPr id="302095" name="Line 15"/>
          <p:cNvSpPr>
            <a:spLocks noChangeShapeType="1"/>
          </p:cNvSpPr>
          <p:nvPr/>
        </p:nvSpPr>
        <p:spPr bwMode="auto">
          <a:xfrm>
            <a:off x="2999656" y="5234147"/>
            <a:ext cx="0" cy="78714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02096" name="Text Box 16"/>
          <p:cNvSpPr txBox="1">
            <a:spLocks noChangeArrowheads="1"/>
          </p:cNvSpPr>
          <p:nvPr/>
        </p:nvSpPr>
        <p:spPr bwMode="auto">
          <a:xfrm>
            <a:off x="3906696" y="5252863"/>
            <a:ext cx="24871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Times New Roman" panose="02020603050405020304" pitchFamily="18" charset="0"/>
                <a:cs typeface="Times New Roman" panose="02020603050405020304" pitchFamily="18" charset="0"/>
              </a:rPr>
              <a:t>Donde R y T son constantes</a:t>
            </a:r>
          </a:p>
        </p:txBody>
      </p:sp>
      <p:sp>
        <p:nvSpPr>
          <p:cNvPr id="302094" name="Line 14"/>
          <p:cNvSpPr>
            <a:spLocks noChangeShapeType="1"/>
          </p:cNvSpPr>
          <p:nvPr/>
        </p:nvSpPr>
        <p:spPr bwMode="auto">
          <a:xfrm flipH="1">
            <a:off x="2999656" y="5229201"/>
            <a:ext cx="4320480" cy="494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s-MX"/>
          </a:p>
        </p:txBody>
      </p:sp>
      <mc:AlternateContent xmlns:mc="http://schemas.openxmlformats.org/markup-compatibility/2006" xmlns:a14="http://schemas.microsoft.com/office/drawing/2010/main">
        <mc:Choice Requires="a14">
          <p:sp>
            <p:nvSpPr>
              <p:cNvPr id="16" name="Rectángulo 15">
                <a:extLst>
                  <a:ext uri="{FF2B5EF4-FFF2-40B4-BE49-F238E27FC236}">
                    <a16:creationId xmlns:a16="http://schemas.microsoft.com/office/drawing/2014/main" id="{B3C777D5-F641-4AB0-B01F-F57E8533B144}"/>
                  </a:ext>
                </a:extLst>
              </p:cNvPr>
              <p:cNvSpPr/>
              <p:nvPr/>
            </p:nvSpPr>
            <p:spPr>
              <a:xfrm>
                <a:off x="8544272" y="4941169"/>
                <a:ext cx="1728192" cy="61645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MX" i="1">
                          <a:latin typeface="Cambria Math" panose="02040503050406030204" pitchFamily="18" charset="0"/>
                        </a:rPr>
                        <m:t>𝑑𝐺</m:t>
                      </m:r>
                      <m:r>
                        <a:rPr lang="es-MX">
                          <a:latin typeface="Cambria Math" panose="02040503050406030204" pitchFamily="18" charset="0"/>
                        </a:rPr>
                        <m:t>=</m:t>
                      </m:r>
                      <m:r>
                        <a:rPr lang="es-MX" i="1">
                          <a:latin typeface="Cambria Math" panose="02040503050406030204" pitchFamily="18" charset="0"/>
                        </a:rPr>
                        <m:t>𝑅𝑇</m:t>
                      </m:r>
                      <m:f>
                        <m:fPr>
                          <m:ctrlPr>
                            <a:rPr lang="es-MX" i="1">
                              <a:latin typeface="Cambria Math" panose="02040503050406030204" pitchFamily="18" charset="0"/>
                            </a:rPr>
                          </m:ctrlPr>
                        </m:fPr>
                        <m:num>
                          <m:r>
                            <a:rPr lang="es-MX" i="1">
                              <a:latin typeface="Cambria Math" panose="02040503050406030204" pitchFamily="18" charset="0"/>
                            </a:rPr>
                            <m:t>𝑑𝑃</m:t>
                          </m:r>
                        </m:num>
                        <m:den>
                          <m:r>
                            <a:rPr lang="es-MX" i="1">
                              <a:latin typeface="Cambria Math" panose="02040503050406030204" pitchFamily="18" charset="0"/>
                            </a:rPr>
                            <m:t>𝑃</m:t>
                          </m:r>
                        </m:den>
                      </m:f>
                    </m:oMath>
                  </m:oMathPara>
                </a14:m>
                <a:endParaRPr lang="es-MX" dirty="0"/>
              </a:p>
            </p:txBody>
          </p:sp>
        </mc:Choice>
        <mc:Fallback xmlns="">
          <p:sp>
            <p:nvSpPr>
              <p:cNvPr id="16" name="Rectángulo 15">
                <a:extLst>
                  <a:ext uri="{FF2B5EF4-FFF2-40B4-BE49-F238E27FC236}">
                    <a16:creationId xmlns:a16="http://schemas.microsoft.com/office/drawing/2014/main" id="{B3C777D5-F641-4AB0-B01F-F57E8533B144}"/>
                  </a:ext>
                </a:extLst>
              </p:cNvPr>
              <p:cNvSpPr>
                <a:spLocks noRot="1" noChangeAspect="1" noMove="1" noResize="1" noEditPoints="1" noAdjustHandles="1" noChangeArrowheads="1" noChangeShapeType="1" noTextEdit="1"/>
              </p:cNvSpPr>
              <p:nvPr/>
            </p:nvSpPr>
            <p:spPr>
              <a:xfrm>
                <a:off x="8544272" y="4941169"/>
                <a:ext cx="1728192" cy="616451"/>
              </a:xfrm>
              <a:prstGeom prst="rect">
                <a:avLst/>
              </a:prstGeom>
              <a:blipFill>
                <a:blip r:embed="rId10"/>
                <a:stretch>
                  <a:fillRect/>
                </a:stretch>
              </a:blipFill>
            </p:spPr>
            <p:txBody>
              <a:bodyPr/>
              <a:lstStyle/>
              <a:p>
                <a:r>
                  <a:rPr lang="es-MX">
                    <a:noFill/>
                  </a:rPr>
                  <a:t> </a:t>
                </a:r>
              </a:p>
            </p:txBody>
          </p:sp>
        </mc:Fallback>
      </mc:AlternateContent>
      <p:cxnSp>
        <p:nvCxnSpPr>
          <p:cNvPr id="4" name="Conector recto de flecha 3">
            <a:extLst>
              <a:ext uri="{FF2B5EF4-FFF2-40B4-BE49-F238E27FC236}">
                <a16:creationId xmlns:a16="http://schemas.microsoft.com/office/drawing/2014/main" id="{36016AF1-D9DE-4DE2-A971-1D9D5C52CADB}"/>
              </a:ext>
            </a:extLst>
          </p:cNvPr>
          <p:cNvCxnSpPr/>
          <p:nvPr/>
        </p:nvCxnSpPr>
        <p:spPr>
          <a:xfrm flipH="1">
            <a:off x="7392144" y="2924944"/>
            <a:ext cx="288032" cy="223224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8805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2082"/>
                                        </p:tgtEl>
                                        <p:attrNameLst>
                                          <p:attrName>style.visibility</p:attrName>
                                        </p:attrNameLst>
                                      </p:cBhvr>
                                      <p:to>
                                        <p:strVal val="visible"/>
                                      </p:to>
                                    </p:set>
                                    <p:animEffect transition="in" filter="slide(fromBottom)">
                                      <p:cBhvr>
                                        <p:cTn id="7" dur="2000"/>
                                        <p:tgtEl>
                                          <p:spTgt spid="302082"/>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02083"/>
                                        </p:tgtEl>
                                        <p:attrNameLst>
                                          <p:attrName>style.visibility</p:attrName>
                                        </p:attrNameLst>
                                      </p:cBhvr>
                                      <p:to>
                                        <p:strVal val="visible"/>
                                      </p:to>
                                    </p:set>
                                    <p:animEffect transition="in" filter="slide(fromBottom)">
                                      <p:cBhvr>
                                        <p:cTn id="10" dur="2000"/>
                                        <p:tgtEl>
                                          <p:spTgt spid="30208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302084"/>
                                        </p:tgtEl>
                                        <p:attrNameLst>
                                          <p:attrName>style.visibility</p:attrName>
                                        </p:attrNameLst>
                                      </p:cBhvr>
                                      <p:to>
                                        <p:strVal val="visible"/>
                                      </p:to>
                                    </p:set>
                                    <p:animEffect transition="in" filter="slide(fromBottom)">
                                      <p:cBhvr>
                                        <p:cTn id="15" dur="2000"/>
                                        <p:tgtEl>
                                          <p:spTgt spid="30208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02088"/>
                                        </p:tgtEl>
                                        <p:attrNameLst>
                                          <p:attrName>style.visibility</p:attrName>
                                        </p:attrNameLst>
                                      </p:cBhvr>
                                      <p:to>
                                        <p:strVal val="visible"/>
                                      </p:to>
                                    </p:set>
                                    <p:animEffect transition="in" filter="wipe(left)">
                                      <p:cBhvr>
                                        <p:cTn id="20" dur="2000"/>
                                        <p:tgtEl>
                                          <p:spTgt spid="302088"/>
                                        </p:tgtEl>
                                      </p:cBhvr>
                                    </p:animEffect>
                                  </p:childTnLst>
                                </p:cTn>
                              </p:par>
                            </p:childTnLst>
                          </p:cTn>
                        </p:par>
                        <p:par>
                          <p:cTn id="21" fill="hold" nodeType="afterGroup">
                            <p:stCondLst>
                              <p:cond delay="2000"/>
                            </p:stCondLst>
                            <p:childTnLst>
                              <p:par>
                                <p:cTn id="22" presetID="22" presetClass="entr" presetSubtype="8" fill="hold" nodeType="afterEffect">
                                  <p:stCondLst>
                                    <p:cond delay="0"/>
                                  </p:stCondLst>
                                  <p:childTnLst>
                                    <p:set>
                                      <p:cBhvr>
                                        <p:cTn id="23" dur="1" fill="hold">
                                          <p:stCondLst>
                                            <p:cond delay="0"/>
                                          </p:stCondLst>
                                        </p:cTn>
                                        <p:tgtEl>
                                          <p:spTgt spid="302085"/>
                                        </p:tgtEl>
                                        <p:attrNameLst>
                                          <p:attrName>style.visibility</p:attrName>
                                        </p:attrNameLst>
                                      </p:cBhvr>
                                      <p:to>
                                        <p:strVal val="visible"/>
                                      </p:to>
                                    </p:set>
                                    <p:animEffect transition="in" filter="wipe(left)">
                                      <p:cBhvr>
                                        <p:cTn id="24" dur="2000"/>
                                        <p:tgtEl>
                                          <p:spTgt spid="30208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302086">
                                            <p:txEl>
                                              <p:pRg st="0" end="0"/>
                                            </p:txEl>
                                          </p:spTgt>
                                        </p:tgtEl>
                                        <p:attrNameLst>
                                          <p:attrName>style.visibility</p:attrName>
                                        </p:attrNameLst>
                                      </p:cBhvr>
                                      <p:to>
                                        <p:strVal val="visible"/>
                                      </p:to>
                                    </p:set>
                                    <p:animEffect transition="in" filter="wipe(left)">
                                      <p:cBhvr>
                                        <p:cTn id="29" dur="2000"/>
                                        <p:tgtEl>
                                          <p:spTgt spid="302086">
                                            <p:txEl>
                                              <p:pRg st="0" end="0"/>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302086">
                                            <p:txEl>
                                              <p:pRg st="1" end="1"/>
                                            </p:txEl>
                                          </p:spTgt>
                                        </p:tgtEl>
                                        <p:attrNameLst>
                                          <p:attrName>style.visibility</p:attrName>
                                        </p:attrNameLst>
                                      </p:cBhvr>
                                      <p:to>
                                        <p:strVal val="visible"/>
                                      </p:to>
                                    </p:set>
                                    <p:animEffect transition="in" filter="wipe(left)">
                                      <p:cBhvr>
                                        <p:cTn id="34" dur="2000"/>
                                        <p:tgtEl>
                                          <p:spTgt spid="302086">
                                            <p:txEl>
                                              <p:pRg st="1" end="1"/>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302089"/>
                                        </p:tgtEl>
                                        <p:attrNameLst>
                                          <p:attrName>style.visibility</p:attrName>
                                        </p:attrNameLst>
                                      </p:cBhvr>
                                      <p:to>
                                        <p:strVal val="visible"/>
                                      </p:to>
                                    </p:set>
                                    <p:animEffect transition="in" filter="fade">
                                      <p:cBhvr>
                                        <p:cTn id="39" dur="2000"/>
                                        <p:tgtEl>
                                          <p:spTgt spid="30208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02092"/>
                                        </p:tgtEl>
                                        <p:attrNameLst>
                                          <p:attrName>style.visibility</p:attrName>
                                        </p:attrNameLst>
                                      </p:cBhvr>
                                      <p:to>
                                        <p:strVal val="visible"/>
                                      </p:to>
                                    </p:set>
                                    <p:animEffect transition="in" filter="wipe(left)">
                                      <p:cBhvr>
                                        <p:cTn id="44" dur="2000"/>
                                        <p:tgtEl>
                                          <p:spTgt spid="302092"/>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nodeType="clickEffect">
                                  <p:stCondLst>
                                    <p:cond delay="0"/>
                                  </p:stCondLst>
                                  <p:childTnLst>
                                    <p:set>
                                      <p:cBhvr>
                                        <p:cTn id="48" dur="1" fill="hold">
                                          <p:stCondLst>
                                            <p:cond delay="0"/>
                                          </p:stCondLst>
                                        </p:cTn>
                                        <p:tgtEl>
                                          <p:spTgt spid="302091"/>
                                        </p:tgtEl>
                                        <p:attrNameLst>
                                          <p:attrName>style.visibility</p:attrName>
                                        </p:attrNameLst>
                                      </p:cBhvr>
                                      <p:to>
                                        <p:strVal val="visible"/>
                                      </p:to>
                                    </p:set>
                                    <p:animEffect transition="in" filter="wipe(left)">
                                      <p:cBhvr>
                                        <p:cTn id="49" dur="2000"/>
                                        <p:tgtEl>
                                          <p:spTgt spid="302091"/>
                                        </p:tgtEl>
                                      </p:cBhvr>
                                    </p:animEffect>
                                  </p:childTnLst>
                                </p:cTn>
                              </p:par>
                            </p:childTnLst>
                          </p:cTn>
                        </p:par>
                        <p:par>
                          <p:cTn id="50" fill="hold" nodeType="afterGroup">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302094"/>
                                        </p:tgtEl>
                                        <p:attrNameLst>
                                          <p:attrName>style.visibility</p:attrName>
                                        </p:attrNameLst>
                                      </p:cBhvr>
                                      <p:to>
                                        <p:strVal val="visible"/>
                                      </p:to>
                                    </p:set>
                                    <p:animEffect transition="in" filter="wipe(right)">
                                      <p:cBhvr>
                                        <p:cTn id="53" dur="500"/>
                                        <p:tgtEl>
                                          <p:spTgt spid="302094"/>
                                        </p:tgtEl>
                                      </p:cBhvr>
                                    </p:animEffect>
                                  </p:childTnLst>
                                </p:cTn>
                              </p:par>
                            </p:childTnLst>
                          </p:cTn>
                        </p:par>
                        <p:par>
                          <p:cTn id="54" fill="hold" nodeType="afterGroup">
                            <p:stCondLst>
                              <p:cond delay="2500"/>
                            </p:stCondLst>
                            <p:childTnLst>
                              <p:par>
                                <p:cTn id="55" presetID="22" presetClass="entr" presetSubtype="1" fill="hold" grpId="0" nodeType="afterEffect">
                                  <p:stCondLst>
                                    <p:cond delay="0"/>
                                  </p:stCondLst>
                                  <p:childTnLst>
                                    <p:set>
                                      <p:cBhvr>
                                        <p:cTn id="56" dur="1" fill="hold">
                                          <p:stCondLst>
                                            <p:cond delay="0"/>
                                          </p:stCondLst>
                                        </p:cTn>
                                        <p:tgtEl>
                                          <p:spTgt spid="302095"/>
                                        </p:tgtEl>
                                        <p:attrNameLst>
                                          <p:attrName>style.visibility</p:attrName>
                                        </p:attrNameLst>
                                      </p:cBhvr>
                                      <p:to>
                                        <p:strVal val="visible"/>
                                      </p:to>
                                    </p:set>
                                    <p:animEffect transition="in" filter="wipe(up)">
                                      <p:cBhvr>
                                        <p:cTn id="57" dur="500"/>
                                        <p:tgtEl>
                                          <p:spTgt spid="302095"/>
                                        </p:tgtEl>
                                      </p:cBhvr>
                                    </p:animEffect>
                                  </p:childTnLst>
                                </p:cTn>
                              </p:par>
                            </p:childTnLst>
                          </p:cTn>
                        </p:par>
                        <p:par>
                          <p:cTn id="58" fill="hold" nodeType="afterGroup">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302096"/>
                                        </p:tgtEl>
                                        <p:attrNameLst>
                                          <p:attrName>style.visibility</p:attrName>
                                        </p:attrNameLst>
                                      </p:cBhvr>
                                      <p:to>
                                        <p:strVal val="visible"/>
                                      </p:to>
                                    </p:set>
                                    <p:animEffect transition="in" filter="fade">
                                      <p:cBhvr>
                                        <p:cTn id="61" dur="2000"/>
                                        <p:tgtEl>
                                          <p:spTgt spid="302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2" grpId="0"/>
      <p:bldP spid="302083" grpId="0"/>
      <p:bldP spid="302084" grpId="0"/>
      <p:bldP spid="302088" grpId="0"/>
      <p:bldP spid="302092" grpId="0"/>
      <p:bldP spid="302095" grpId="0" animBg="1"/>
      <p:bldP spid="302096" grpId="0"/>
      <p:bldP spid="30209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6021B0C-0534-490E-98B4-A2718810F46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3978" t="37424" r="33763" b="10493"/>
          <a:stretch/>
        </p:blipFill>
        <p:spPr>
          <a:xfrm>
            <a:off x="3071664" y="188640"/>
            <a:ext cx="6768752" cy="6610813"/>
          </a:xfrm>
          <a:prstGeom prst="rect">
            <a:avLst/>
          </a:prstGeom>
        </p:spPr>
      </p:pic>
      <p:sp>
        <p:nvSpPr>
          <p:cNvPr id="6" name="Rectángulo 5">
            <a:extLst>
              <a:ext uri="{FF2B5EF4-FFF2-40B4-BE49-F238E27FC236}">
                <a16:creationId xmlns:a16="http://schemas.microsoft.com/office/drawing/2014/main" id="{4693A186-010E-4CC3-AB93-45BD42ACB910}"/>
              </a:ext>
            </a:extLst>
          </p:cNvPr>
          <p:cNvSpPr/>
          <p:nvPr/>
        </p:nvSpPr>
        <p:spPr>
          <a:xfrm>
            <a:off x="7176120" y="3068960"/>
            <a:ext cx="2016224" cy="216024"/>
          </a:xfrm>
          <a:prstGeom prst="rect">
            <a:avLst/>
          </a:prstGeom>
          <a:solidFill>
            <a:srgbClr val="FF0000">
              <a:alpha val="13000"/>
            </a:srgb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4870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4130" name="Rectangle 2"/>
          <p:cNvSpPr>
            <a:spLocks noChangeArrowheads="1"/>
          </p:cNvSpPr>
          <p:nvPr/>
        </p:nvSpPr>
        <p:spPr bwMode="auto">
          <a:xfrm>
            <a:off x="3647728" y="182267"/>
            <a:ext cx="4202485"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p y T</a:t>
            </a:r>
          </a:p>
        </p:txBody>
      </p:sp>
      <p:sp>
        <p:nvSpPr>
          <p:cNvPr id="304131" name="Rectangle 3"/>
          <p:cNvSpPr>
            <a:spLocks noChangeArrowheads="1"/>
          </p:cNvSpPr>
          <p:nvPr/>
        </p:nvSpPr>
        <p:spPr bwMode="auto">
          <a:xfrm>
            <a:off x="853902" y="662562"/>
            <a:ext cx="10642698" cy="46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200" b="1" dirty="0">
                <a:latin typeface="Times New Roman" panose="02020603050405020304" pitchFamily="18" charset="0"/>
                <a:cs typeface="Times New Roman" panose="02020603050405020304" pitchFamily="18" charset="0"/>
              </a:rPr>
              <a:t>Variación Isotérmica de G con la </a:t>
            </a:r>
            <a:r>
              <a:rPr lang="it-IT" altLang="es-MX" sz="2200" b="1" dirty="0" smtClean="0">
                <a:latin typeface="Times New Roman" panose="02020603050405020304" pitchFamily="18" charset="0"/>
                <a:cs typeface="Times New Roman" panose="02020603050405020304" pitchFamily="18" charset="0"/>
              </a:rPr>
              <a:t>presión: Caso </a:t>
            </a:r>
            <a:r>
              <a:rPr lang="it-IT" altLang="es-MX" sz="2200" b="1" dirty="0">
                <a:latin typeface="Times New Roman" panose="02020603050405020304" pitchFamily="18" charset="0"/>
                <a:cs typeface="Times New Roman" panose="02020603050405020304" pitchFamily="18" charset="0"/>
              </a:rPr>
              <a:t>de los Líquidos y Gases – Ejemplo (IV)</a:t>
            </a:r>
          </a:p>
        </p:txBody>
      </p:sp>
      <p:sp>
        <p:nvSpPr>
          <p:cNvPr id="304132" name="Text Box 4"/>
          <p:cNvSpPr txBox="1">
            <a:spLocks noChangeArrowheads="1"/>
          </p:cNvSpPr>
          <p:nvPr/>
        </p:nvSpPr>
        <p:spPr bwMode="auto">
          <a:xfrm>
            <a:off x="2574206" y="1244748"/>
            <a:ext cx="68467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2400" dirty="0">
                <a:latin typeface="Comic Sans MS" pitchFamily="66" charset="0"/>
              </a:rPr>
              <a:t>b) Caso del Vapor de Agua como </a:t>
            </a:r>
            <a:r>
              <a:rPr lang="es-ES" altLang="es-MX" sz="2400" b="1" dirty="0">
                <a:solidFill>
                  <a:srgbClr val="FF0000"/>
                </a:solidFill>
                <a:latin typeface="Comic Sans MS" pitchFamily="66" charset="0"/>
              </a:rPr>
              <a:t>Gas Perfecto</a:t>
            </a:r>
            <a:r>
              <a:rPr lang="es-ES" altLang="es-MX" sz="2400" dirty="0">
                <a:latin typeface="Comic Sans MS" pitchFamily="66" charset="0"/>
              </a:rPr>
              <a:t>:</a:t>
            </a:r>
          </a:p>
        </p:txBody>
      </p:sp>
      <p:graphicFrame>
        <p:nvGraphicFramePr>
          <p:cNvPr id="304137" name="Object 9"/>
          <p:cNvGraphicFramePr>
            <a:graphicFrameLocks noChangeAspect="1"/>
          </p:cNvGraphicFramePr>
          <p:nvPr>
            <p:extLst>
              <p:ext uri="{D42A27DB-BD31-4B8C-83A1-F6EECF244321}">
                <p14:modId xmlns:p14="http://schemas.microsoft.com/office/powerpoint/2010/main" val="3940824579"/>
              </p:ext>
            </p:extLst>
          </p:nvPr>
        </p:nvGraphicFramePr>
        <p:xfrm>
          <a:off x="2962275" y="1850651"/>
          <a:ext cx="6038850" cy="838200"/>
        </p:xfrm>
        <a:graphic>
          <a:graphicData uri="http://schemas.openxmlformats.org/presentationml/2006/ole">
            <mc:AlternateContent xmlns:mc="http://schemas.openxmlformats.org/markup-compatibility/2006">
              <mc:Choice xmlns:v="urn:schemas-microsoft-com:vml" Requires="v">
                <p:oleObj spid="_x0000_s78394" name="Equation" r:id="rId4" imgW="3352680" imgH="482400" progId="Equation.DSMT4">
                  <p:embed/>
                </p:oleObj>
              </mc:Choice>
              <mc:Fallback>
                <p:oleObj name="Equation" r:id="rId4" imgW="3352680" imgH="482400" progId="Equation.DSMT4">
                  <p:embed/>
                  <p:pic>
                    <p:nvPicPr>
                      <p:cNvPr id="304137" name="Object 9"/>
                      <p:cNvPicPr>
                        <a:picLocks noChangeAspect="1" noChangeArrowheads="1"/>
                      </p:cNvPicPr>
                      <p:nvPr/>
                    </p:nvPicPr>
                    <p:blipFill>
                      <a:blip r:embed="rId5"/>
                      <a:srcRect/>
                      <a:stretch>
                        <a:fillRect/>
                      </a:stretch>
                    </p:blipFill>
                    <p:spPr bwMode="auto">
                      <a:xfrm>
                        <a:off x="2962275" y="1850651"/>
                        <a:ext cx="6038850" cy="838200"/>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4138" name="Text Box 10"/>
          <p:cNvSpPr txBox="1">
            <a:spLocks noChangeArrowheads="1"/>
          </p:cNvSpPr>
          <p:nvPr/>
        </p:nvSpPr>
        <p:spPr bwMode="auto">
          <a:xfrm>
            <a:off x="1774825" y="2760289"/>
            <a:ext cx="16589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a:latin typeface="Comic Sans MS" pitchFamily="66" charset="0"/>
              </a:rPr>
              <a:t>Sustituyendo:</a:t>
            </a:r>
          </a:p>
        </p:txBody>
      </p:sp>
      <p:graphicFrame>
        <p:nvGraphicFramePr>
          <p:cNvPr id="304139" name="Object 11"/>
          <p:cNvGraphicFramePr>
            <a:graphicFrameLocks noChangeAspect="1"/>
          </p:cNvGraphicFramePr>
          <p:nvPr>
            <p:extLst>
              <p:ext uri="{D42A27DB-BD31-4B8C-83A1-F6EECF244321}">
                <p14:modId xmlns:p14="http://schemas.microsoft.com/office/powerpoint/2010/main" val="90839953"/>
              </p:ext>
            </p:extLst>
          </p:nvPr>
        </p:nvGraphicFramePr>
        <p:xfrm>
          <a:off x="3562486" y="2872220"/>
          <a:ext cx="4640932" cy="697481"/>
        </p:xfrm>
        <a:graphic>
          <a:graphicData uri="http://schemas.openxmlformats.org/presentationml/2006/ole">
            <mc:AlternateContent xmlns:mc="http://schemas.openxmlformats.org/markup-compatibility/2006">
              <mc:Choice xmlns:v="urn:schemas-microsoft-com:vml" Requires="v">
                <p:oleObj spid="_x0000_s78395" name="Equation" r:id="rId6" imgW="2666880" imgH="393480" progId="Equation.DSMT4">
                  <p:embed/>
                </p:oleObj>
              </mc:Choice>
              <mc:Fallback>
                <p:oleObj name="Equation" r:id="rId6" imgW="2666880" imgH="393480" progId="Equation.DSMT4">
                  <p:embed/>
                  <p:pic>
                    <p:nvPicPr>
                      <p:cNvPr id="304139" name="Object 11"/>
                      <p:cNvPicPr>
                        <a:picLocks noChangeAspect="1" noChangeArrowheads="1"/>
                      </p:cNvPicPr>
                      <p:nvPr/>
                    </p:nvPicPr>
                    <p:blipFill>
                      <a:blip r:embed="rId7"/>
                      <a:srcRect/>
                      <a:stretch>
                        <a:fillRect/>
                      </a:stretch>
                    </p:blipFill>
                    <p:spPr bwMode="auto">
                      <a:xfrm>
                        <a:off x="3562486" y="2872220"/>
                        <a:ext cx="4640932" cy="697481"/>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4140" name="Text Box 12"/>
          <p:cNvSpPr txBox="1">
            <a:spLocks noChangeArrowheads="1"/>
          </p:cNvSpPr>
          <p:nvPr/>
        </p:nvSpPr>
        <p:spPr bwMode="auto">
          <a:xfrm>
            <a:off x="839416" y="3839789"/>
            <a:ext cx="1029714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dirty="0">
                <a:latin typeface="Times New Roman" panose="02020603050405020304" pitchFamily="18" charset="0"/>
                <a:cs typeface="Times New Roman" panose="02020603050405020304" pitchFamily="18" charset="0"/>
              </a:rPr>
              <a:t>Si comparamos la variación isotérmica de G con el aumento de 1 bar de presión en el caso de agua líquida y vapor:</a:t>
            </a:r>
          </a:p>
        </p:txBody>
      </p:sp>
      <p:graphicFrame>
        <p:nvGraphicFramePr>
          <p:cNvPr id="304141" name="Object 13"/>
          <p:cNvGraphicFramePr>
            <a:graphicFrameLocks noChangeAspect="1"/>
          </p:cNvGraphicFramePr>
          <p:nvPr>
            <p:extLst>
              <p:ext uri="{D42A27DB-BD31-4B8C-83A1-F6EECF244321}">
                <p14:modId xmlns:p14="http://schemas.microsoft.com/office/powerpoint/2010/main" val="4058813167"/>
              </p:ext>
            </p:extLst>
          </p:nvPr>
        </p:nvGraphicFramePr>
        <p:xfrm>
          <a:off x="5894600" y="5027309"/>
          <a:ext cx="3012985" cy="607872"/>
        </p:xfrm>
        <a:graphic>
          <a:graphicData uri="http://schemas.openxmlformats.org/presentationml/2006/ole">
            <mc:AlternateContent xmlns:mc="http://schemas.openxmlformats.org/markup-compatibility/2006">
              <mc:Choice xmlns:v="urn:schemas-microsoft-com:vml" Requires="v">
                <p:oleObj spid="_x0000_s78396" name="Equation" r:id="rId8" imgW="1841400" imgH="393480" progId="Equation.DSMT4">
                  <p:embed/>
                </p:oleObj>
              </mc:Choice>
              <mc:Fallback>
                <p:oleObj name="Equation" r:id="rId8" imgW="1841400" imgH="393480" progId="Equation.DSMT4">
                  <p:embed/>
                  <p:pic>
                    <p:nvPicPr>
                      <p:cNvPr id="304141" name="Object 13"/>
                      <p:cNvPicPr>
                        <a:picLocks noChangeAspect="1" noChangeArrowheads="1"/>
                      </p:cNvPicPr>
                      <p:nvPr/>
                    </p:nvPicPr>
                    <p:blipFill>
                      <a:blip r:embed="rId9"/>
                      <a:srcRect/>
                      <a:stretch>
                        <a:fillRect/>
                      </a:stretch>
                    </p:blipFill>
                    <p:spPr bwMode="auto">
                      <a:xfrm>
                        <a:off x="5894600" y="5027309"/>
                        <a:ext cx="3012985" cy="607872"/>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04142" name="Object 14"/>
          <p:cNvGraphicFramePr>
            <a:graphicFrameLocks noChangeAspect="1"/>
          </p:cNvGraphicFramePr>
          <p:nvPr>
            <p:extLst>
              <p:ext uri="{D42A27DB-BD31-4B8C-83A1-F6EECF244321}">
                <p14:modId xmlns:p14="http://schemas.microsoft.com/office/powerpoint/2010/main" val="4250087543"/>
              </p:ext>
            </p:extLst>
          </p:nvPr>
        </p:nvGraphicFramePr>
        <p:xfrm>
          <a:off x="5894599" y="4243565"/>
          <a:ext cx="2590452" cy="617781"/>
        </p:xfrm>
        <a:graphic>
          <a:graphicData uri="http://schemas.openxmlformats.org/presentationml/2006/ole">
            <mc:AlternateContent xmlns:mc="http://schemas.openxmlformats.org/markup-compatibility/2006">
              <mc:Choice xmlns:v="urn:schemas-microsoft-com:vml" Requires="v">
                <p:oleObj spid="_x0000_s78397" name="Equation" r:id="rId10" imgW="1549080" imgH="393480" progId="Equation.DSMT4">
                  <p:embed/>
                </p:oleObj>
              </mc:Choice>
              <mc:Fallback>
                <p:oleObj name="Equation" r:id="rId10" imgW="1549080" imgH="393480" progId="Equation.DSMT4">
                  <p:embed/>
                  <p:pic>
                    <p:nvPicPr>
                      <p:cNvPr id="304142" name="Object 14"/>
                      <p:cNvPicPr>
                        <a:picLocks noChangeAspect="1" noChangeArrowheads="1"/>
                      </p:cNvPicPr>
                      <p:nvPr/>
                    </p:nvPicPr>
                    <p:blipFill>
                      <a:blip r:embed="rId11"/>
                      <a:srcRect/>
                      <a:stretch>
                        <a:fillRect/>
                      </a:stretch>
                    </p:blipFill>
                    <p:spPr bwMode="auto">
                      <a:xfrm>
                        <a:off x="5894599" y="4243565"/>
                        <a:ext cx="2590452" cy="617781"/>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4143" name="Text Box 15"/>
          <p:cNvSpPr txBox="1">
            <a:spLocks noChangeArrowheads="1"/>
          </p:cNvSpPr>
          <p:nvPr/>
        </p:nvSpPr>
        <p:spPr bwMode="auto">
          <a:xfrm>
            <a:off x="853902" y="5638898"/>
            <a:ext cx="1008112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dirty="0">
                <a:latin typeface="Times New Roman" panose="02020603050405020304" pitchFamily="18" charset="0"/>
                <a:cs typeface="Times New Roman" panose="02020603050405020304" pitchFamily="18" charset="0"/>
              </a:rPr>
              <a:t>El efecto de la presión sobre G en el caso del vapor de agua  es 1000 veces superior que en el caso de agua líquida.</a:t>
            </a:r>
          </a:p>
        </p:txBody>
      </p:sp>
    </p:spTree>
    <p:extLst>
      <p:ext uri="{BB962C8B-B14F-4D97-AF65-F5344CB8AC3E}">
        <p14:creationId xmlns:p14="http://schemas.microsoft.com/office/powerpoint/2010/main" val="21951910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4131"/>
                                        </p:tgtEl>
                                        <p:attrNameLst>
                                          <p:attrName>style.visibility</p:attrName>
                                        </p:attrNameLst>
                                      </p:cBhvr>
                                      <p:to>
                                        <p:strVal val="visible"/>
                                      </p:to>
                                    </p:set>
                                    <p:animEffect transition="in" filter="slide(fromBottom)">
                                      <p:cBhvr>
                                        <p:cTn id="7" dur="2000"/>
                                        <p:tgtEl>
                                          <p:spTgt spid="304131"/>
                                        </p:tgtEl>
                                      </p:cBhvr>
                                    </p:animEffect>
                                  </p:childTnLst>
                                </p:cTn>
                              </p:par>
                            </p:childTnLst>
                          </p:cTn>
                        </p:par>
                        <p:par>
                          <p:cTn id="8" fill="hold" nodeType="afterGroup">
                            <p:stCondLst>
                              <p:cond delay="2000"/>
                            </p:stCondLst>
                            <p:childTnLst>
                              <p:par>
                                <p:cTn id="9" presetID="12" presetClass="entr" presetSubtype="4" fill="hold" grpId="0" nodeType="afterEffect">
                                  <p:stCondLst>
                                    <p:cond delay="0"/>
                                  </p:stCondLst>
                                  <p:childTnLst>
                                    <p:set>
                                      <p:cBhvr>
                                        <p:cTn id="10" dur="1" fill="hold">
                                          <p:stCondLst>
                                            <p:cond delay="0"/>
                                          </p:stCondLst>
                                        </p:cTn>
                                        <p:tgtEl>
                                          <p:spTgt spid="304130"/>
                                        </p:tgtEl>
                                        <p:attrNameLst>
                                          <p:attrName>style.visibility</p:attrName>
                                        </p:attrNameLst>
                                      </p:cBhvr>
                                      <p:to>
                                        <p:strVal val="visible"/>
                                      </p:to>
                                    </p:set>
                                    <p:animEffect transition="in" filter="slide(fromBottom)">
                                      <p:cBhvr>
                                        <p:cTn id="11" dur="2000"/>
                                        <p:tgtEl>
                                          <p:spTgt spid="30413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04132"/>
                                        </p:tgtEl>
                                        <p:attrNameLst>
                                          <p:attrName>style.visibility</p:attrName>
                                        </p:attrNameLst>
                                      </p:cBhvr>
                                      <p:to>
                                        <p:strVal val="visible"/>
                                      </p:to>
                                    </p:set>
                                    <p:animEffect transition="in" filter="wipe(left)">
                                      <p:cBhvr>
                                        <p:cTn id="16" dur="2000"/>
                                        <p:tgtEl>
                                          <p:spTgt spid="30413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304137"/>
                                        </p:tgtEl>
                                        <p:attrNameLst>
                                          <p:attrName>style.visibility</p:attrName>
                                        </p:attrNameLst>
                                      </p:cBhvr>
                                      <p:to>
                                        <p:strVal val="visible"/>
                                      </p:to>
                                    </p:set>
                                    <p:animEffect transition="in" filter="wipe(left)">
                                      <p:cBhvr>
                                        <p:cTn id="21" dur="2000"/>
                                        <p:tgtEl>
                                          <p:spTgt spid="30413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04138"/>
                                        </p:tgtEl>
                                        <p:attrNameLst>
                                          <p:attrName>style.visibility</p:attrName>
                                        </p:attrNameLst>
                                      </p:cBhvr>
                                      <p:to>
                                        <p:strVal val="visible"/>
                                      </p:to>
                                    </p:set>
                                    <p:animEffect transition="in" filter="wipe(left)">
                                      <p:cBhvr>
                                        <p:cTn id="26" dur="2000"/>
                                        <p:tgtEl>
                                          <p:spTgt spid="30413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304139"/>
                                        </p:tgtEl>
                                        <p:attrNameLst>
                                          <p:attrName>style.visibility</p:attrName>
                                        </p:attrNameLst>
                                      </p:cBhvr>
                                      <p:to>
                                        <p:strVal val="visible"/>
                                      </p:to>
                                    </p:set>
                                    <p:animEffect transition="in" filter="wipe(left)">
                                      <p:cBhvr>
                                        <p:cTn id="31" dur="2000"/>
                                        <p:tgtEl>
                                          <p:spTgt spid="30413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04140"/>
                                        </p:tgtEl>
                                        <p:attrNameLst>
                                          <p:attrName>style.visibility</p:attrName>
                                        </p:attrNameLst>
                                      </p:cBhvr>
                                      <p:to>
                                        <p:strVal val="visible"/>
                                      </p:to>
                                    </p:set>
                                    <p:animEffect transition="in" filter="wipe(left)">
                                      <p:cBhvr>
                                        <p:cTn id="36" dur="2000"/>
                                        <p:tgtEl>
                                          <p:spTgt spid="30414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nodeType="clickEffect">
                                  <p:stCondLst>
                                    <p:cond delay="0"/>
                                  </p:stCondLst>
                                  <p:childTnLst>
                                    <p:set>
                                      <p:cBhvr>
                                        <p:cTn id="40" dur="1" fill="hold">
                                          <p:stCondLst>
                                            <p:cond delay="0"/>
                                          </p:stCondLst>
                                        </p:cTn>
                                        <p:tgtEl>
                                          <p:spTgt spid="304142"/>
                                        </p:tgtEl>
                                        <p:attrNameLst>
                                          <p:attrName>style.visibility</p:attrName>
                                        </p:attrNameLst>
                                      </p:cBhvr>
                                      <p:to>
                                        <p:strVal val="visible"/>
                                      </p:to>
                                    </p:set>
                                    <p:animEffect transition="in" filter="dissolve">
                                      <p:cBhvr>
                                        <p:cTn id="41" dur="500"/>
                                        <p:tgtEl>
                                          <p:spTgt spid="30414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ntr" presetSubtype="0" fill="hold" nodeType="clickEffect">
                                  <p:stCondLst>
                                    <p:cond delay="0"/>
                                  </p:stCondLst>
                                  <p:childTnLst>
                                    <p:set>
                                      <p:cBhvr>
                                        <p:cTn id="45" dur="1" fill="hold">
                                          <p:stCondLst>
                                            <p:cond delay="0"/>
                                          </p:stCondLst>
                                        </p:cTn>
                                        <p:tgtEl>
                                          <p:spTgt spid="304141"/>
                                        </p:tgtEl>
                                        <p:attrNameLst>
                                          <p:attrName>style.visibility</p:attrName>
                                        </p:attrNameLst>
                                      </p:cBhvr>
                                      <p:to>
                                        <p:strVal val="visible"/>
                                      </p:to>
                                    </p:set>
                                    <p:animEffect transition="in" filter="dissolve">
                                      <p:cBhvr>
                                        <p:cTn id="46" dur="500"/>
                                        <p:tgtEl>
                                          <p:spTgt spid="30414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04143"/>
                                        </p:tgtEl>
                                        <p:attrNameLst>
                                          <p:attrName>style.visibility</p:attrName>
                                        </p:attrNameLst>
                                      </p:cBhvr>
                                      <p:to>
                                        <p:strVal val="visible"/>
                                      </p:to>
                                    </p:set>
                                    <p:animEffect transition="in" filter="wipe(left)">
                                      <p:cBhvr>
                                        <p:cTn id="49" dur="2000"/>
                                        <p:tgtEl>
                                          <p:spTgt spid="304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0" grpId="0"/>
      <p:bldP spid="304131" grpId="0"/>
      <p:bldP spid="304132" grpId="0"/>
      <p:bldP spid="304138" grpId="0"/>
      <p:bldP spid="304140" grpId="0"/>
      <p:bldP spid="304143"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5154" name="Rectangle 2"/>
          <p:cNvSpPr>
            <a:spLocks noChangeArrowheads="1"/>
          </p:cNvSpPr>
          <p:nvPr/>
        </p:nvSpPr>
        <p:spPr bwMode="auto">
          <a:xfrm>
            <a:off x="4062251" y="-1588"/>
            <a:ext cx="4211960"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p y T</a:t>
            </a:r>
          </a:p>
        </p:txBody>
      </p:sp>
      <p:graphicFrame>
        <p:nvGraphicFramePr>
          <p:cNvPr id="305155" name="Object 3"/>
          <p:cNvGraphicFramePr>
            <a:graphicFrameLocks noChangeAspect="1"/>
          </p:cNvGraphicFramePr>
          <p:nvPr>
            <p:extLst>
              <p:ext uri="{D42A27DB-BD31-4B8C-83A1-F6EECF244321}">
                <p14:modId xmlns:p14="http://schemas.microsoft.com/office/powerpoint/2010/main" val="2008982020"/>
              </p:ext>
            </p:extLst>
          </p:nvPr>
        </p:nvGraphicFramePr>
        <p:xfrm>
          <a:off x="2424114" y="2708276"/>
          <a:ext cx="3889375" cy="1057275"/>
        </p:xfrm>
        <a:graphic>
          <a:graphicData uri="http://schemas.openxmlformats.org/presentationml/2006/ole">
            <mc:AlternateContent xmlns:mc="http://schemas.openxmlformats.org/markup-compatibility/2006">
              <mc:Choice xmlns:v="urn:schemas-microsoft-com:vml" Requires="v">
                <p:oleObj spid="_x0000_s79134" name="Ecuación" r:id="rId4" imgW="1419157" imgH="485775" progId="Equation.3">
                  <p:embed/>
                </p:oleObj>
              </mc:Choice>
              <mc:Fallback>
                <p:oleObj name="Ecuación" r:id="rId4" imgW="1419157" imgH="485775" progId="Equation.3">
                  <p:embed/>
                  <p:pic>
                    <p:nvPicPr>
                      <p:cNvPr id="3051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4114" y="2708276"/>
                        <a:ext cx="3889375" cy="1057275"/>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5157" name="Text Box 5"/>
          <p:cNvSpPr txBox="1">
            <a:spLocks noChangeArrowheads="1"/>
          </p:cNvSpPr>
          <p:nvPr/>
        </p:nvSpPr>
        <p:spPr bwMode="auto">
          <a:xfrm>
            <a:off x="263352" y="1432718"/>
            <a:ext cx="11089231"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es-ES" altLang="es-MX" sz="1800" dirty="0">
                <a:latin typeface="Comic Sans MS" pitchFamily="66" charset="0"/>
              </a:rPr>
              <a:t>Como se vio en el ejemplo anterior, los gases reducen fuertemente su volumen con la presión. </a:t>
            </a:r>
            <a:r>
              <a:rPr lang="es-ES" altLang="es-MX" sz="1800" dirty="0">
                <a:solidFill>
                  <a:srgbClr val="FF0000"/>
                </a:solidFill>
                <a:latin typeface="Comic Sans MS" pitchFamily="66" charset="0"/>
              </a:rPr>
              <a:t>El VOLUMEN depende de la presión y necesitamos expresar el volumen dentro de la integral como una función de la presión</a:t>
            </a:r>
            <a:r>
              <a:rPr lang="es-ES" altLang="es-MX" sz="1800" dirty="0">
                <a:latin typeface="Comic Sans MS" pitchFamily="66" charset="0"/>
              </a:rPr>
              <a:t>.</a:t>
            </a:r>
          </a:p>
        </p:txBody>
      </p:sp>
      <p:sp>
        <p:nvSpPr>
          <p:cNvPr id="305160" name="Rectangle 8"/>
          <p:cNvSpPr>
            <a:spLocks noChangeArrowheads="1"/>
          </p:cNvSpPr>
          <p:nvPr/>
        </p:nvSpPr>
        <p:spPr bwMode="auto">
          <a:xfrm>
            <a:off x="3168872" y="573624"/>
            <a:ext cx="5998716"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400" dirty="0"/>
              <a:t>Variación Isotérmica de G con la presión:</a:t>
            </a:r>
            <a:br>
              <a:rPr lang="it-IT" altLang="es-MX" sz="2400" dirty="0"/>
            </a:br>
            <a:r>
              <a:rPr lang="it-IT" altLang="es-MX" sz="2400" dirty="0"/>
              <a:t>Caso de los Gases – </a:t>
            </a:r>
            <a:r>
              <a:rPr lang="it-IT" altLang="es-MX" sz="2400" b="1" dirty="0">
                <a:solidFill>
                  <a:srgbClr val="FF0000"/>
                </a:solidFill>
              </a:rPr>
              <a:t>Gases Perfectos</a:t>
            </a:r>
          </a:p>
        </p:txBody>
      </p:sp>
      <p:sp>
        <p:nvSpPr>
          <p:cNvPr id="305164" name="Text Box 12"/>
          <p:cNvSpPr txBox="1">
            <a:spLocks noChangeArrowheads="1"/>
          </p:cNvSpPr>
          <p:nvPr/>
        </p:nvSpPr>
        <p:spPr bwMode="auto">
          <a:xfrm>
            <a:off x="263352" y="3867126"/>
            <a:ext cx="671027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es-ES" altLang="es-MX" sz="1800" dirty="0">
                <a:latin typeface="Comic Sans MS" pitchFamily="66" charset="0"/>
              </a:rPr>
              <a:t>Para ello necesitamos una Ecuación de Estado. En el caso de los Gases Perfectos, en el Tema 1 derivamos una ecuación de estado que nos permite calcular  V en función de p y, por tanto, evaluar la integral:</a:t>
            </a:r>
          </a:p>
        </p:txBody>
      </p:sp>
      <p:pic>
        <p:nvPicPr>
          <p:cNvPr id="305165" name="Picture 1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05651" y="2708276"/>
            <a:ext cx="3362936" cy="36250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305166" name="Object 14"/>
          <p:cNvGraphicFramePr>
            <a:graphicFrameLocks noChangeAspect="1"/>
          </p:cNvGraphicFramePr>
          <p:nvPr>
            <p:extLst>
              <p:ext uri="{D42A27DB-BD31-4B8C-83A1-F6EECF244321}">
                <p14:modId xmlns:p14="http://schemas.microsoft.com/office/powerpoint/2010/main" val="1025172748"/>
              </p:ext>
            </p:extLst>
          </p:nvPr>
        </p:nvGraphicFramePr>
        <p:xfrm>
          <a:off x="4367809" y="5445225"/>
          <a:ext cx="1656407" cy="1241425"/>
        </p:xfrm>
        <a:graphic>
          <a:graphicData uri="http://schemas.openxmlformats.org/presentationml/2006/ole">
            <mc:AlternateContent xmlns:mc="http://schemas.openxmlformats.org/markup-compatibility/2006">
              <mc:Choice xmlns:v="urn:schemas-microsoft-com:vml" Requires="v">
                <p:oleObj spid="_x0000_s79135" name="Ecuación" r:id="rId7" imgW="580957" imgH="400050" progId="Equation.3">
                  <p:embed/>
                </p:oleObj>
              </mc:Choice>
              <mc:Fallback>
                <p:oleObj name="Ecuación" r:id="rId7" imgW="580957" imgH="400050" progId="Equation.3">
                  <p:embed/>
                  <p:pic>
                    <p:nvPicPr>
                      <p:cNvPr id="305166"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7809" y="5445225"/>
                        <a:ext cx="1656407" cy="1241425"/>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5167" name="Line 15"/>
          <p:cNvSpPr>
            <a:spLocks noChangeShapeType="1"/>
          </p:cNvSpPr>
          <p:nvPr/>
        </p:nvSpPr>
        <p:spPr bwMode="auto">
          <a:xfrm flipV="1">
            <a:off x="6024564" y="3500439"/>
            <a:ext cx="1800225" cy="3024187"/>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05168" name="Line 16"/>
          <p:cNvSpPr>
            <a:spLocks noChangeShapeType="1"/>
          </p:cNvSpPr>
          <p:nvPr/>
        </p:nvSpPr>
        <p:spPr bwMode="auto">
          <a:xfrm>
            <a:off x="6240463" y="3716339"/>
            <a:ext cx="2374900" cy="1728787"/>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05169" name="Rectangle 17"/>
          <p:cNvSpPr>
            <a:spLocks noChangeArrowheads="1"/>
          </p:cNvSpPr>
          <p:nvPr/>
        </p:nvSpPr>
        <p:spPr bwMode="auto">
          <a:xfrm>
            <a:off x="5159375" y="2781300"/>
            <a:ext cx="1081088" cy="935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Tree>
    <p:extLst>
      <p:ext uri="{BB962C8B-B14F-4D97-AF65-F5344CB8AC3E}">
        <p14:creationId xmlns:p14="http://schemas.microsoft.com/office/powerpoint/2010/main" val="19287608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05154"/>
                                        </p:tgtEl>
                                        <p:attrNameLst>
                                          <p:attrName>style.visibility</p:attrName>
                                        </p:attrNameLst>
                                      </p:cBhvr>
                                      <p:to>
                                        <p:strVal val="visible"/>
                                      </p:to>
                                    </p:set>
                                    <p:animEffect transition="in" filter="slide(fromBottom)">
                                      <p:cBhvr>
                                        <p:cTn id="7" dur="2000"/>
                                        <p:tgtEl>
                                          <p:spTgt spid="305154"/>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05160"/>
                                        </p:tgtEl>
                                        <p:attrNameLst>
                                          <p:attrName>style.visibility</p:attrName>
                                        </p:attrNameLst>
                                      </p:cBhvr>
                                      <p:to>
                                        <p:strVal val="visible"/>
                                      </p:to>
                                    </p:set>
                                    <p:animEffect transition="in" filter="slide(fromBottom)">
                                      <p:cBhvr>
                                        <p:cTn id="10" dur="2000"/>
                                        <p:tgtEl>
                                          <p:spTgt spid="305160"/>
                                        </p:tgtEl>
                                      </p:cBhvr>
                                    </p:animEffect>
                                  </p:childTnLst>
                                </p:cTn>
                              </p:par>
                            </p:childTnLst>
                          </p:cTn>
                        </p:par>
                        <p:par>
                          <p:cTn id="11" fill="hold" nodeType="afterGroup">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305157"/>
                                        </p:tgtEl>
                                        <p:attrNameLst>
                                          <p:attrName>style.visibility</p:attrName>
                                        </p:attrNameLst>
                                      </p:cBhvr>
                                      <p:to>
                                        <p:strVal val="visible"/>
                                      </p:to>
                                    </p:set>
                                    <p:animEffect transition="in" filter="fade">
                                      <p:cBhvr>
                                        <p:cTn id="14" dur="2000"/>
                                        <p:tgtEl>
                                          <p:spTgt spid="30515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305155"/>
                                        </p:tgtEl>
                                        <p:attrNameLst>
                                          <p:attrName>style.visibility</p:attrName>
                                        </p:attrNameLst>
                                      </p:cBhvr>
                                      <p:to>
                                        <p:strVal val="visible"/>
                                      </p:to>
                                    </p:set>
                                    <p:animEffect transition="in" filter="fade">
                                      <p:cBhvr>
                                        <p:cTn id="19" dur="2000"/>
                                        <p:tgtEl>
                                          <p:spTgt spid="30515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05164"/>
                                        </p:tgtEl>
                                        <p:attrNameLst>
                                          <p:attrName>style.visibility</p:attrName>
                                        </p:attrNameLst>
                                      </p:cBhvr>
                                      <p:to>
                                        <p:strVal val="visible"/>
                                      </p:to>
                                    </p:set>
                                    <p:animEffect transition="in" filter="fade">
                                      <p:cBhvr>
                                        <p:cTn id="24" dur="2000"/>
                                        <p:tgtEl>
                                          <p:spTgt spid="30516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3" presetClass="entr" presetSubtype="16" fill="hold" nodeType="clickEffect">
                                  <p:stCondLst>
                                    <p:cond delay="0"/>
                                  </p:stCondLst>
                                  <p:childTnLst>
                                    <p:set>
                                      <p:cBhvr>
                                        <p:cTn id="28" dur="1" fill="hold">
                                          <p:stCondLst>
                                            <p:cond delay="0"/>
                                          </p:stCondLst>
                                        </p:cTn>
                                        <p:tgtEl>
                                          <p:spTgt spid="305166"/>
                                        </p:tgtEl>
                                        <p:attrNameLst>
                                          <p:attrName>style.visibility</p:attrName>
                                        </p:attrNameLst>
                                      </p:cBhvr>
                                      <p:to>
                                        <p:strVal val="visible"/>
                                      </p:to>
                                    </p:set>
                                    <p:anim calcmode="lin" valueType="num">
                                      <p:cBhvr>
                                        <p:cTn id="29" dur="2000" fill="hold"/>
                                        <p:tgtEl>
                                          <p:spTgt spid="305166"/>
                                        </p:tgtEl>
                                        <p:attrNameLst>
                                          <p:attrName>ppt_w</p:attrName>
                                        </p:attrNameLst>
                                      </p:cBhvr>
                                      <p:tavLst>
                                        <p:tav tm="0">
                                          <p:val>
                                            <p:fltVal val="0"/>
                                          </p:val>
                                        </p:tav>
                                        <p:tav tm="100000">
                                          <p:val>
                                            <p:strVal val="#ppt_w"/>
                                          </p:val>
                                        </p:tav>
                                      </p:tavLst>
                                    </p:anim>
                                    <p:anim calcmode="lin" valueType="num">
                                      <p:cBhvr>
                                        <p:cTn id="30" dur="2000" fill="hold"/>
                                        <p:tgtEl>
                                          <p:spTgt spid="305166"/>
                                        </p:tgtEl>
                                        <p:attrNameLst>
                                          <p:attrName>ppt_h</p:attrName>
                                        </p:attrNameLst>
                                      </p:cBhvr>
                                      <p:tavLst>
                                        <p:tav tm="0">
                                          <p:val>
                                            <p:fltVal val="0"/>
                                          </p:val>
                                        </p:tav>
                                        <p:tav tm="100000">
                                          <p:val>
                                            <p:strVal val="#ppt_h"/>
                                          </p:val>
                                        </p:tav>
                                      </p:tavLst>
                                    </p:anim>
                                  </p:childTnLst>
                                </p:cTn>
                              </p:par>
                              <p:par>
                                <p:cTn id="31" presetID="10" presetClass="entr" presetSubtype="0" fill="hold" nodeType="withEffect">
                                  <p:stCondLst>
                                    <p:cond delay="0"/>
                                  </p:stCondLst>
                                  <p:childTnLst>
                                    <p:set>
                                      <p:cBhvr>
                                        <p:cTn id="32" dur="1" fill="hold">
                                          <p:stCondLst>
                                            <p:cond delay="0"/>
                                          </p:stCondLst>
                                        </p:cTn>
                                        <p:tgtEl>
                                          <p:spTgt spid="305165"/>
                                        </p:tgtEl>
                                        <p:attrNameLst>
                                          <p:attrName>style.visibility</p:attrName>
                                        </p:attrNameLst>
                                      </p:cBhvr>
                                      <p:to>
                                        <p:strVal val="visible"/>
                                      </p:to>
                                    </p:set>
                                    <p:animEffect transition="in" filter="fade">
                                      <p:cBhvr>
                                        <p:cTn id="33" dur="2000"/>
                                        <p:tgtEl>
                                          <p:spTgt spid="305165"/>
                                        </p:tgtEl>
                                      </p:cBhvr>
                                    </p:animEffect>
                                  </p:childTnLst>
                                </p:cTn>
                              </p:par>
                            </p:childTnLst>
                          </p:cTn>
                        </p:par>
                        <p:par>
                          <p:cTn id="34" fill="hold" nodeType="afterGroup">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305167"/>
                                        </p:tgtEl>
                                        <p:attrNameLst>
                                          <p:attrName>style.visibility</p:attrName>
                                        </p:attrNameLst>
                                      </p:cBhvr>
                                      <p:to>
                                        <p:strVal val="visible"/>
                                      </p:to>
                                    </p:set>
                                    <p:animEffect transition="in" filter="wipe(down)">
                                      <p:cBhvr>
                                        <p:cTn id="37" dur="2000"/>
                                        <p:tgtEl>
                                          <p:spTgt spid="30516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05169"/>
                                        </p:tgtEl>
                                        <p:attrNameLst>
                                          <p:attrName>style.visibility</p:attrName>
                                        </p:attrNameLst>
                                      </p:cBhvr>
                                      <p:to>
                                        <p:strVal val="visible"/>
                                      </p:to>
                                    </p:set>
                                    <p:animEffect transition="in" filter="wipe(up)">
                                      <p:cBhvr>
                                        <p:cTn id="42" dur="2000"/>
                                        <p:tgtEl>
                                          <p:spTgt spid="305169"/>
                                        </p:tgtEl>
                                      </p:cBhvr>
                                    </p:animEffect>
                                  </p:childTnLst>
                                </p:cTn>
                              </p:par>
                            </p:childTnLst>
                          </p:cTn>
                        </p:par>
                        <p:par>
                          <p:cTn id="43" fill="hold" nodeType="afterGroup">
                            <p:stCondLst>
                              <p:cond delay="2000"/>
                            </p:stCondLst>
                            <p:childTnLst>
                              <p:par>
                                <p:cTn id="44" presetID="22" presetClass="entr" presetSubtype="1" fill="hold" grpId="0" nodeType="afterEffect">
                                  <p:stCondLst>
                                    <p:cond delay="0"/>
                                  </p:stCondLst>
                                  <p:childTnLst>
                                    <p:set>
                                      <p:cBhvr>
                                        <p:cTn id="45" dur="1" fill="hold">
                                          <p:stCondLst>
                                            <p:cond delay="0"/>
                                          </p:stCondLst>
                                        </p:cTn>
                                        <p:tgtEl>
                                          <p:spTgt spid="305168"/>
                                        </p:tgtEl>
                                        <p:attrNameLst>
                                          <p:attrName>style.visibility</p:attrName>
                                        </p:attrNameLst>
                                      </p:cBhvr>
                                      <p:to>
                                        <p:strVal val="visible"/>
                                      </p:to>
                                    </p:set>
                                    <p:animEffect transition="in" filter="wipe(up)">
                                      <p:cBhvr>
                                        <p:cTn id="46" dur="2000"/>
                                        <p:tgtEl>
                                          <p:spTgt spid="305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4" grpId="0"/>
      <p:bldP spid="305157" grpId="0"/>
      <p:bldP spid="305160" grpId="0"/>
      <p:bldP spid="305164" grpId="0"/>
      <p:bldP spid="305167" grpId="0" animBg="1"/>
      <p:bldP spid="305168" grpId="0" animBg="1"/>
      <p:bldP spid="30516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66193" y="367060"/>
            <a:ext cx="2505472" cy="648071"/>
          </a:xfrm>
        </p:spPr>
        <p:txBody>
          <a:bodyPr/>
          <a:lstStyle/>
          <a:p>
            <a:pPr marL="0" indent="0">
              <a:buNone/>
            </a:pPr>
            <a:r>
              <a:rPr lang="es-VE" altLang="es-MX" i="1" dirty="0" err="1">
                <a:latin typeface="Times New Roman" panose="02020603050405020304" pitchFamily="18" charset="0"/>
                <a:cs typeface="Times New Roman" panose="02020603050405020304" pitchFamily="18" charset="0"/>
              </a:rPr>
              <a:t>dG</a:t>
            </a:r>
            <a:r>
              <a:rPr lang="es-VE" altLang="es-MX" i="1" dirty="0">
                <a:latin typeface="Times New Roman" panose="02020603050405020304" pitchFamily="18" charset="0"/>
                <a:cs typeface="Times New Roman" panose="02020603050405020304" pitchFamily="18" charset="0"/>
              </a:rPr>
              <a:t>=</a:t>
            </a:r>
            <a:r>
              <a:rPr lang="es-VE" altLang="es-MX" i="1" dirty="0" err="1">
                <a:latin typeface="Times New Roman" panose="02020603050405020304" pitchFamily="18" charset="0"/>
                <a:cs typeface="Times New Roman" panose="02020603050405020304" pitchFamily="18" charset="0"/>
              </a:rPr>
              <a:t>VdP-SdT</a:t>
            </a:r>
            <a:endParaRPr lang="es-MX" dirty="0">
              <a:latin typeface="Times New Roman" panose="02020603050405020304" pitchFamily="18" charset="0"/>
              <a:cs typeface="Times New Roman" panose="02020603050405020304" pitchFamily="18" charset="0"/>
            </a:endParaRPr>
          </a:p>
        </p:txBody>
      </p:sp>
      <p:sp>
        <p:nvSpPr>
          <p:cNvPr id="5" name="4 CuadroTexto"/>
          <p:cNvSpPr txBox="1"/>
          <p:nvPr/>
        </p:nvSpPr>
        <p:spPr>
          <a:xfrm>
            <a:off x="1919537" y="496887"/>
            <a:ext cx="3710055" cy="369332"/>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Recordamos la ecuación fundamental</a:t>
            </a:r>
          </a:p>
        </p:txBody>
      </p:sp>
      <p:sp>
        <p:nvSpPr>
          <p:cNvPr id="6" name="5 CuadroTexto"/>
          <p:cNvSpPr txBox="1"/>
          <p:nvPr/>
        </p:nvSpPr>
        <p:spPr>
          <a:xfrm>
            <a:off x="623392" y="1052737"/>
            <a:ext cx="11017224" cy="646331"/>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la cual para cambios infinitesimales en  energía libre </a:t>
            </a:r>
            <a:r>
              <a:rPr lang="es-MX" i="1" dirty="0">
                <a:latin typeface="Times New Roman" panose="02020603050405020304" pitchFamily="18" charset="0"/>
                <a:cs typeface="Times New Roman" panose="02020603050405020304" pitchFamily="18" charset="0"/>
              </a:rPr>
              <a:t>(G) </a:t>
            </a:r>
            <a:r>
              <a:rPr lang="es-MX" i="1" dirty="0" err="1">
                <a:latin typeface="Times New Roman" panose="02020603050405020304" pitchFamily="18" charset="0"/>
                <a:cs typeface="Times New Roman" panose="02020603050405020304" pitchFamily="18" charset="0"/>
              </a:rPr>
              <a:t>dG</a:t>
            </a:r>
            <a:r>
              <a:rPr lang="es-MX" i="1"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y presión  </a:t>
            </a:r>
            <a:r>
              <a:rPr lang="es-MX" i="1" dirty="0">
                <a:latin typeface="Times New Roman" panose="02020603050405020304" pitchFamily="18" charset="0"/>
                <a:cs typeface="Times New Roman" panose="02020603050405020304" pitchFamily="18" charset="0"/>
              </a:rPr>
              <a:t>(P ) </a:t>
            </a:r>
            <a:r>
              <a:rPr lang="es-MX" i="1" dirty="0" err="1">
                <a:latin typeface="Times New Roman" panose="02020603050405020304" pitchFamily="18" charset="0"/>
                <a:cs typeface="Times New Roman" panose="02020603050405020304" pitchFamily="18" charset="0"/>
              </a:rPr>
              <a:t>dP</a:t>
            </a:r>
            <a:r>
              <a:rPr lang="es-MX" i="1"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a temperatura </a:t>
            </a:r>
            <a:r>
              <a:rPr lang="es-MX" i="1" dirty="0">
                <a:latin typeface="Times New Roman" panose="02020603050405020304" pitchFamily="18" charset="0"/>
                <a:cs typeface="Times New Roman" panose="02020603050405020304" pitchFamily="18" charset="0"/>
              </a:rPr>
              <a:t>(T)  </a:t>
            </a:r>
            <a:r>
              <a:rPr lang="es-MX" dirty="0">
                <a:latin typeface="Times New Roman" panose="02020603050405020304" pitchFamily="18" charset="0"/>
                <a:cs typeface="Times New Roman" panose="02020603050405020304" pitchFamily="18" charset="0"/>
              </a:rPr>
              <a:t>constante </a:t>
            </a:r>
            <a:r>
              <a:rPr lang="es-MX" i="1" dirty="0" err="1">
                <a:latin typeface="Times New Roman" panose="02020603050405020304" pitchFamily="18" charset="0"/>
                <a:cs typeface="Times New Roman" panose="02020603050405020304" pitchFamily="18" charset="0"/>
              </a:rPr>
              <a:t>dT</a:t>
            </a:r>
            <a:r>
              <a:rPr lang="es-MX" i="1" dirty="0">
                <a:latin typeface="Times New Roman" panose="02020603050405020304" pitchFamily="18" charset="0"/>
                <a:cs typeface="Times New Roman" panose="02020603050405020304" pitchFamily="18" charset="0"/>
              </a:rPr>
              <a:t>=0 </a:t>
            </a:r>
            <a:r>
              <a:rPr lang="es-MX" dirty="0">
                <a:latin typeface="Times New Roman" panose="02020603050405020304" pitchFamily="18" charset="0"/>
                <a:cs typeface="Times New Roman" panose="02020603050405020304" pitchFamily="18" charset="0"/>
              </a:rPr>
              <a:t>la ecuación se reduce a</a:t>
            </a:r>
          </a:p>
        </p:txBody>
      </p:sp>
      <p:sp>
        <p:nvSpPr>
          <p:cNvPr id="7" name="2 Marcador de contenido"/>
          <p:cNvSpPr txBox="1">
            <a:spLocks/>
          </p:cNvSpPr>
          <p:nvPr/>
        </p:nvSpPr>
        <p:spPr>
          <a:xfrm>
            <a:off x="5159896" y="1772816"/>
            <a:ext cx="1728192" cy="576064"/>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VE" altLang="es-MX" i="1" dirty="0" err="1">
                <a:latin typeface="Times New Roman" panose="02020603050405020304" pitchFamily="18" charset="0"/>
                <a:cs typeface="Times New Roman" panose="02020603050405020304" pitchFamily="18" charset="0"/>
              </a:rPr>
              <a:t>dG</a:t>
            </a:r>
            <a:r>
              <a:rPr lang="es-VE" altLang="es-MX" i="1" dirty="0">
                <a:latin typeface="Times New Roman" panose="02020603050405020304" pitchFamily="18" charset="0"/>
                <a:cs typeface="Times New Roman" panose="02020603050405020304" pitchFamily="18" charset="0"/>
              </a:rPr>
              <a:t>=</a:t>
            </a:r>
            <a:r>
              <a:rPr lang="es-VE" altLang="es-MX" i="1" dirty="0" err="1">
                <a:latin typeface="Times New Roman" panose="02020603050405020304" pitchFamily="18" charset="0"/>
                <a:cs typeface="Times New Roman" panose="02020603050405020304" pitchFamily="18" charset="0"/>
              </a:rPr>
              <a:t>VdP</a:t>
            </a:r>
            <a:endParaRPr lang="es-MX" dirty="0">
              <a:latin typeface="Times New Roman" panose="02020603050405020304" pitchFamily="18" charset="0"/>
              <a:cs typeface="Times New Roman" panose="02020603050405020304" pitchFamily="18" charset="0"/>
            </a:endParaRPr>
          </a:p>
        </p:txBody>
      </p:sp>
      <p:sp>
        <p:nvSpPr>
          <p:cNvPr id="8" name="7 CuadroTexto"/>
          <p:cNvSpPr txBox="1"/>
          <p:nvPr/>
        </p:nvSpPr>
        <p:spPr>
          <a:xfrm>
            <a:off x="623392" y="2348881"/>
            <a:ext cx="11017224" cy="4247317"/>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Podemos usar la anterior ecuación para calcular el cambio de energía libre </a:t>
            </a:r>
            <a:r>
              <a:rPr lang="es-MX" dirty="0" err="1">
                <a:latin typeface="Times New Roman" panose="02020603050405020304" pitchFamily="18" charset="0"/>
                <a:cs typeface="Times New Roman" panose="02020603050405020304" pitchFamily="18" charset="0"/>
              </a:rPr>
              <a:t>dG</a:t>
            </a:r>
            <a:r>
              <a:rPr lang="es-MX" dirty="0">
                <a:latin typeface="Times New Roman" panose="02020603050405020304" pitchFamily="18" charset="0"/>
                <a:cs typeface="Times New Roman" panose="02020603050405020304" pitchFamily="18" charset="0"/>
              </a:rPr>
              <a:t> de una mol de un </a:t>
            </a:r>
            <a:r>
              <a:rPr lang="es-MX" i="1" u="sng" dirty="0">
                <a:latin typeface="Times New Roman" panose="02020603050405020304" pitchFamily="18" charset="0"/>
                <a:cs typeface="Times New Roman" panose="02020603050405020304" pitchFamily="18" charset="0"/>
              </a:rPr>
              <a:t>gas ideal en función de la presión</a:t>
            </a:r>
            <a:r>
              <a:rPr lang="es-MX" dirty="0">
                <a:latin typeface="Times New Roman" panose="02020603050405020304" pitchFamily="18" charset="0"/>
                <a:cs typeface="Times New Roman" panose="02020603050405020304" pitchFamily="18" charset="0"/>
              </a:rPr>
              <a:t> a temperatura constante (</a:t>
            </a:r>
            <a:r>
              <a:rPr lang="es-MX" i="1" dirty="0" err="1">
                <a:latin typeface="Times New Roman" panose="02020603050405020304" pitchFamily="18" charset="0"/>
                <a:cs typeface="Times New Roman" panose="02020603050405020304" pitchFamily="18" charset="0"/>
              </a:rPr>
              <a:t>dT</a:t>
            </a:r>
            <a:r>
              <a:rPr lang="es-MX" i="1" dirty="0">
                <a:latin typeface="Times New Roman" panose="02020603050405020304" pitchFamily="18" charset="0"/>
                <a:cs typeface="Times New Roman" panose="02020603050405020304" pitchFamily="18" charset="0"/>
              </a:rPr>
              <a:t>=0</a:t>
            </a:r>
            <a:r>
              <a:rPr lang="es-MX" dirty="0">
                <a:latin typeface="Times New Roman" panose="02020603050405020304" pitchFamily="18" charset="0"/>
                <a:cs typeface="Times New Roman" panose="02020603050405020304" pitchFamily="18" charset="0"/>
              </a:rPr>
              <a:t>).</a:t>
            </a:r>
          </a:p>
          <a:p>
            <a:pPr algn="just"/>
            <a:r>
              <a:rPr lang="es-MX" dirty="0">
                <a:latin typeface="Times New Roman" panose="02020603050405020304" pitchFamily="18" charset="0"/>
                <a:cs typeface="Times New Roman" panose="02020603050405020304" pitchFamily="18" charset="0"/>
              </a:rPr>
              <a:t>Dado que el volumen de un gas varia con la presión, debemos encontrar una expresión para el volumen en la ecuación anterior, utilizando una ecuación que relaciones volumen a</a:t>
            </a:r>
          </a:p>
          <a:p>
            <a:pPr algn="just"/>
            <a:r>
              <a:rPr lang="es-MX" dirty="0">
                <a:latin typeface="Times New Roman" panose="02020603050405020304" pitchFamily="18" charset="0"/>
                <a:cs typeface="Times New Roman" panose="02020603050405020304" pitchFamily="18" charset="0"/>
              </a:rPr>
              <a:t>la presión.  De acuerdo a la Ley de los Gases Ideales, el volumen de una mol de gas es:</a:t>
            </a: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de donde despejamos V y sustituimos V en la ecuación diferencial  anterior</a:t>
            </a: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                                                                                   </a:t>
            </a:r>
          </a:p>
          <a:p>
            <a:r>
              <a:rPr lang="es-MX" dirty="0">
                <a:latin typeface="Times New Roman" panose="02020603050405020304" pitchFamily="18" charset="0"/>
                <a:cs typeface="Times New Roman" panose="02020603050405020304" pitchFamily="18" charset="0"/>
              </a:rPr>
              <a:t>                                    Si n=1 tendremos</a:t>
            </a:r>
          </a:p>
          <a:p>
            <a:endParaRPr lang="es-MX" dirty="0">
              <a:latin typeface="Times New Roman" panose="02020603050405020304" pitchFamily="18" charset="0"/>
              <a:cs typeface="Times New Roman" panose="02020603050405020304" pitchFamily="18" charset="0"/>
            </a:endParaRPr>
          </a:p>
        </p:txBody>
      </p:sp>
      <p:graphicFrame>
        <p:nvGraphicFramePr>
          <p:cNvPr id="9" name="8 Objeto"/>
          <p:cNvGraphicFramePr>
            <a:graphicFrameLocks noChangeAspect="1"/>
          </p:cNvGraphicFramePr>
          <p:nvPr>
            <p:extLst>
              <p:ext uri="{D42A27DB-BD31-4B8C-83A1-F6EECF244321}">
                <p14:modId xmlns:p14="http://schemas.microsoft.com/office/powerpoint/2010/main" val="962206552"/>
              </p:ext>
            </p:extLst>
          </p:nvPr>
        </p:nvGraphicFramePr>
        <p:xfrm>
          <a:off x="1847529" y="3861048"/>
          <a:ext cx="1666471" cy="432048"/>
        </p:xfrm>
        <a:graphic>
          <a:graphicData uri="http://schemas.openxmlformats.org/presentationml/2006/ole">
            <mc:AlternateContent xmlns:mc="http://schemas.openxmlformats.org/markup-compatibility/2006">
              <mc:Choice xmlns:v="urn:schemas-microsoft-com:vml" Requires="v">
                <p:oleObj spid="_x0000_s129123" name="Equation" r:id="rId3" imgW="685800" imgH="177480" progId="Equation.DSMT4">
                  <p:embed/>
                </p:oleObj>
              </mc:Choice>
              <mc:Fallback>
                <p:oleObj name="Equation" r:id="rId3" imgW="685800" imgH="177480" progId="Equation.DSMT4">
                  <p:embed/>
                  <p:pic>
                    <p:nvPicPr>
                      <p:cNvPr id="0"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529" y="3861048"/>
                        <a:ext cx="1666471"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9 Objeto"/>
          <p:cNvGraphicFramePr>
            <a:graphicFrameLocks noChangeAspect="1"/>
          </p:cNvGraphicFramePr>
          <p:nvPr>
            <p:extLst>
              <p:ext uri="{D42A27DB-BD31-4B8C-83A1-F6EECF244321}">
                <p14:modId xmlns:p14="http://schemas.microsoft.com/office/powerpoint/2010/main" val="2853625876"/>
              </p:ext>
            </p:extLst>
          </p:nvPr>
        </p:nvGraphicFramePr>
        <p:xfrm>
          <a:off x="1919536" y="4869160"/>
          <a:ext cx="1368152" cy="902398"/>
        </p:xfrm>
        <a:graphic>
          <a:graphicData uri="http://schemas.openxmlformats.org/presentationml/2006/ole">
            <mc:AlternateContent xmlns:mc="http://schemas.openxmlformats.org/markup-compatibility/2006">
              <mc:Choice xmlns:v="urn:schemas-microsoft-com:vml" Requires="v">
                <p:oleObj spid="_x0000_s129124" name="Equation" r:id="rId5" imgW="596880" imgH="393480" progId="">
                  <p:embed/>
                </p:oleObj>
              </mc:Choice>
              <mc:Fallback>
                <p:oleObj name="Equation" r:id="rId5" imgW="596880" imgH="393480" progId="">
                  <p:embed/>
                  <p:pic>
                    <p:nvPicPr>
                      <p:cNvPr id="0" name="Picture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9536" y="4869160"/>
                        <a:ext cx="1368152" cy="902398"/>
                      </a:xfrm>
                      <a:prstGeom prst="rect">
                        <a:avLst/>
                      </a:prstGeom>
                      <a:noFill/>
                    </p:spPr>
                  </p:pic>
                </p:oleObj>
              </mc:Fallback>
            </mc:AlternateContent>
          </a:graphicData>
        </a:graphic>
      </p:graphicFrame>
      <p:graphicFrame>
        <p:nvGraphicFramePr>
          <p:cNvPr id="11" name="10 Objeto"/>
          <p:cNvGraphicFramePr>
            <a:graphicFrameLocks noChangeAspect="1"/>
          </p:cNvGraphicFramePr>
          <p:nvPr>
            <p:extLst>
              <p:ext uri="{D42A27DB-BD31-4B8C-83A1-F6EECF244321}">
                <p14:modId xmlns:p14="http://schemas.microsoft.com/office/powerpoint/2010/main" val="3960834205"/>
              </p:ext>
            </p:extLst>
          </p:nvPr>
        </p:nvGraphicFramePr>
        <p:xfrm>
          <a:off x="3910392" y="4946503"/>
          <a:ext cx="1690687" cy="747712"/>
        </p:xfrm>
        <a:graphic>
          <a:graphicData uri="http://schemas.openxmlformats.org/presentationml/2006/ole">
            <mc:AlternateContent xmlns:mc="http://schemas.openxmlformats.org/markup-compatibility/2006">
              <mc:Choice xmlns:v="urn:schemas-microsoft-com:vml" Requires="v">
                <p:oleObj spid="_x0000_s129125" name="Equation" r:id="rId7" imgW="888840" imgH="393480" progId="Equation.DSMT4">
                  <p:embed/>
                </p:oleObj>
              </mc:Choice>
              <mc:Fallback>
                <p:oleObj name="Equation" r:id="rId7" imgW="888840" imgH="393480" progId="Equation.DSMT4">
                  <p:embed/>
                  <p:pic>
                    <p:nvPicPr>
                      <p:cNvPr id="0" name="Picture 41"/>
                      <p:cNvPicPr>
                        <a:picLocks noChangeAspect="1" noChangeArrowheads="1"/>
                      </p:cNvPicPr>
                      <p:nvPr/>
                    </p:nvPicPr>
                    <p:blipFill>
                      <a:blip r:embed="rId8"/>
                      <a:srcRect/>
                      <a:stretch>
                        <a:fillRect/>
                      </a:stretch>
                    </p:blipFill>
                    <p:spPr bwMode="auto">
                      <a:xfrm>
                        <a:off x="3910392" y="4946503"/>
                        <a:ext cx="1690687" cy="747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12 Objeto"/>
          <p:cNvGraphicFramePr>
            <a:graphicFrameLocks noChangeAspect="1"/>
          </p:cNvGraphicFramePr>
          <p:nvPr>
            <p:extLst>
              <p:ext uri="{D42A27DB-BD31-4B8C-83A1-F6EECF244321}">
                <p14:modId xmlns:p14="http://schemas.microsoft.com/office/powerpoint/2010/main" val="96431833"/>
              </p:ext>
            </p:extLst>
          </p:nvPr>
        </p:nvGraphicFramePr>
        <p:xfrm>
          <a:off x="6349703" y="4941717"/>
          <a:ext cx="2341213" cy="626025"/>
        </p:xfrm>
        <a:graphic>
          <a:graphicData uri="http://schemas.openxmlformats.org/presentationml/2006/ole">
            <mc:AlternateContent xmlns:mc="http://schemas.openxmlformats.org/markup-compatibility/2006">
              <mc:Choice xmlns:v="urn:schemas-microsoft-com:vml" Requires="v">
                <p:oleObj spid="_x0000_s129126" name="Equation" r:id="rId9" imgW="1473120" imgH="393480" progId="Equation.DSMT4">
                  <p:embed/>
                </p:oleObj>
              </mc:Choice>
              <mc:Fallback>
                <p:oleObj name="Equation" r:id="rId9" imgW="1473120" imgH="393480" progId="Equation.DSMT4">
                  <p:embed/>
                  <p:pic>
                    <p:nvPicPr>
                      <p:cNvPr id="0" name="Picture 42"/>
                      <p:cNvPicPr>
                        <a:picLocks noChangeAspect="1" noChangeArrowheads="1"/>
                      </p:cNvPicPr>
                      <p:nvPr/>
                    </p:nvPicPr>
                    <p:blipFill>
                      <a:blip r:embed="rId10"/>
                      <a:srcRect/>
                      <a:stretch>
                        <a:fillRect/>
                      </a:stretch>
                    </p:blipFill>
                    <p:spPr bwMode="auto">
                      <a:xfrm>
                        <a:off x="6349703" y="4941717"/>
                        <a:ext cx="2341213" cy="626025"/>
                      </a:xfrm>
                      <a:prstGeom prst="rect">
                        <a:avLst/>
                      </a:prstGeom>
                      <a:noFill/>
                    </p:spPr>
                  </p:pic>
                </p:oleObj>
              </mc:Fallback>
            </mc:AlternateContent>
          </a:graphicData>
        </a:graphic>
      </p:graphicFrame>
      <p:sp>
        <p:nvSpPr>
          <p:cNvPr id="12" name="2 Marcador de contenido"/>
          <p:cNvSpPr txBox="1">
            <a:spLocks/>
          </p:cNvSpPr>
          <p:nvPr/>
        </p:nvSpPr>
        <p:spPr>
          <a:xfrm>
            <a:off x="6384033" y="3861049"/>
            <a:ext cx="1456979" cy="419691"/>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VE" altLang="es-MX" i="1" dirty="0" err="1">
                <a:latin typeface="Times New Roman" panose="02020603050405020304" pitchFamily="18" charset="0"/>
                <a:cs typeface="Times New Roman" panose="02020603050405020304" pitchFamily="18" charset="0"/>
              </a:rPr>
              <a:t>dG</a:t>
            </a:r>
            <a:r>
              <a:rPr lang="es-VE" altLang="es-MX" i="1" dirty="0">
                <a:latin typeface="Times New Roman" panose="02020603050405020304" pitchFamily="18" charset="0"/>
                <a:cs typeface="Times New Roman" panose="02020603050405020304" pitchFamily="18" charset="0"/>
              </a:rPr>
              <a:t>=</a:t>
            </a:r>
            <a:r>
              <a:rPr lang="es-VE" altLang="es-MX" i="1" dirty="0" err="1">
                <a:latin typeface="Times New Roman" panose="02020603050405020304" pitchFamily="18" charset="0"/>
                <a:cs typeface="Times New Roman" panose="02020603050405020304" pitchFamily="18" charset="0"/>
              </a:rPr>
              <a:t>VdP</a:t>
            </a:r>
            <a:endParaRPr lang="es-MX" dirty="0">
              <a:latin typeface="Times New Roman" panose="02020603050405020304" pitchFamily="18" charset="0"/>
              <a:cs typeface="Times New Roman" panose="02020603050405020304" pitchFamily="18" charset="0"/>
            </a:endParaRPr>
          </a:p>
        </p:txBody>
      </p:sp>
      <p:cxnSp>
        <p:nvCxnSpPr>
          <p:cNvPr id="4" name="Conector recto de flecha 3"/>
          <p:cNvCxnSpPr/>
          <p:nvPr/>
        </p:nvCxnSpPr>
        <p:spPr>
          <a:xfrm flipV="1">
            <a:off x="4271236" y="5320360"/>
            <a:ext cx="384604" cy="7369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flipH="1" flipV="1">
            <a:off x="7841012" y="866220"/>
            <a:ext cx="199205" cy="1842701"/>
          </a:xfrm>
          <a:prstGeom prst="straightConnector1">
            <a:avLst/>
          </a:prstGeom>
          <a:ln w="1905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6" name="Conector recto de flecha 15"/>
          <p:cNvCxnSpPr>
            <a:cxnSpLocks/>
          </p:cNvCxnSpPr>
          <p:nvPr/>
        </p:nvCxnSpPr>
        <p:spPr>
          <a:xfrm flipH="1">
            <a:off x="6888088" y="2708921"/>
            <a:ext cx="3113166" cy="1152127"/>
          </a:xfrm>
          <a:prstGeom prst="straightConnector1">
            <a:avLst/>
          </a:prstGeom>
          <a:ln w="1905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8" name="Conector recto de flecha 17"/>
          <p:cNvCxnSpPr>
            <a:cxnSpLocks/>
          </p:cNvCxnSpPr>
          <p:nvPr/>
        </p:nvCxnSpPr>
        <p:spPr>
          <a:xfrm flipH="1">
            <a:off x="4223792" y="4077073"/>
            <a:ext cx="2232248" cy="1124399"/>
          </a:xfrm>
          <a:prstGeom prst="straightConnector1">
            <a:avLst/>
          </a:prstGeom>
          <a:ln w="19050">
            <a:solidFill>
              <a:srgbClr val="FF0000"/>
            </a:solidFill>
            <a:tailEnd type="triangle"/>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23" name="Rectángulo 22"/>
              <p:cNvSpPr/>
              <p:nvPr/>
            </p:nvSpPr>
            <p:spPr>
              <a:xfrm>
                <a:off x="9132689" y="4946503"/>
                <a:ext cx="1526001" cy="61645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MX" i="1">
                          <a:latin typeface="Cambria Math" panose="02040503050406030204" pitchFamily="18" charset="0"/>
                        </a:rPr>
                        <m:t>𝑑𝐺</m:t>
                      </m:r>
                      <m:r>
                        <a:rPr lang="es-MX">
                          <a:latin typeface="Cambria Math" panose="02040503050406030204" pitchFamily="18" charset="0"/>
                        </a:rPr>
                        <m:t>=</m:t>
                      </m:r>
                      <m:r>
                        <a:rPr lang="es-MX" i="1">
                          <a:latin typeface="Cambria Math" panose="02040503050406030204" pitchFamily="18" charset="0"/>
                        </a:rPr>
                        <m:t>𝑅𝑇</m:t>
                      </m:r>
                      <m:f>
                        <m:fPr>
                          <m:ctrlPr>
                            <a:rPr lang="es-MX" i="1">
                              <a:latin typeface="Cambria Math" panose="02040503050406030204" pitchFamily="18" charset="0"/>
                            </a:rPr>
                          </m:ctrlPr>
                        </m:fPr>
                        <m:num>
                          <m:r>
                            <a:rPr lang="es-MX" i="1">
                              <a:latin typeface="Cambria Math" panose="02040503050406030204" pitchFamily="18" charset="0"/>
                            </a:rPr>
                            <m:t>𝑑𝑃</m:t>
                          </m:r>
                        </m:num>
                        <m:den>
                          <m:r>
                            <a:rPr lang="es-MX" i="1">
                              <a:latin typeface="Cambria Math" panose="02040503050406030204" pitchFamily="18" charset="0"/>
                            </a:rPr>
                            <m:t>𝑃</m:t>
                          </m:r>
                        </m:den>
                      </m:f>
                    </m:oMath>
                  </m:oMathPara>
                </a14:m>
                <a:endParaRPr lang="es-MX" dirty="0"/>
              </a:p>
            </p:txBody>
          </p:sp>
        </mc:Choice>
        <mc:Fallback xmlns="">
          <p:sp>
            <p:nvSpPr>
              <p:cNvPr id="23" name="Rectángulo 22"/>
              <p:cNvSpPr>
                <a:spLocks noRot="1" noChangeAspect="1" noMove="1" noResize="1" noEditPoints="1" noAdjustHandles="1" noChangeArrowheads="1" noChangeShapeType="1" noTextEdit="1"/>
              </p:cNvSpPr>
              <p:nvPr/>
            </p:nvSpPr>
            <p:spPr>
              <a:xfrm>
                <a:off x="9132689" y="4946503"/>
                <a:ext cx="1526001" cy="616451"/>
              </a:xfrm>
              <a:prstGeom prst="rect">
                <a:avLst/>
              </a:prstGeom>
              <a:blipFill>
                <a:blip r:embed="rId11"/>
                <a:stretch>
                  <a:fillRect/>
                </a:stretch>
              </a:blipFill>
            </p:spPr>
            <p:txBody>
              <a:bodyPr/>
              <a:lstStyle/>
              <a:p>
                <a:r>
                  <a:rPr lang="es-MX">
                    <a:noFill/>
                  </a:rPr>
                  <a:t> </a:t>
                </a:r>
              </a:p>
            </p:txBody>
          </p:sp>
        </mc:Fallback>
      </mc:AlternateContent>
    </p:spTree>
    <p:extLst>
      <p:ext uri="{BB962C8B-B14F-4D97-AF65-F5344CB8AC3E}">
        <p14:creationId xmlns:p14="http://schemas.microsoft.com/office/powerpoint/2010/main" val="3825031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6178" name="Rectangle 2"/>
          <p:cNvSpPr>
            <a:spLocks noChangeArrowheads="1"/>
          </p:cNvSpPr>
          <p:nvPr/>
        </p:nvSpPr>
        <p:spPr bwMode="auto">
          <a:xfrm>
            <a:off x="4125045" y="100807"/>
            <a:ext cx="4418509"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p y T</a:t>
            </a:r>
          </a:p>
        </p:txBody>
      </p:sp>
      <p:graphicFrame>
        <p:nvGraphicFramePr>
          <p:cNvPr id="306179" name="Object 3"/>
          <p:cNvGraphicFramePr>
            <a:graphicFrameLocks noChangeAspect="1"/>
          </p:cNvGraphicFramePr>
          <p:nvPr>
            <p:extLst>
              <p:ext uri="{D42A27DB-BD31-4B8C-83A1-F6EECF244321}">
                <p14:modId xmlns:p14="http://schemas.microsoft.com/office/powerpoint/2010/main" val="4107402769"/>
              </p:ext>
            </p:extLst>
          </p:nvPr>
        </p:nvGraphicFramePr>
        <p:xfrm>
          <a:off x="1993901" y="2322514"/>
          <a:ext cx="4676775" cy="1247775"/>
        </p:xfrm>
        <a:graphic>
          <a:graphicData uri="http://schemas.openxmlformats.org/presentationml/2006/ole">
            <mc:AlternateContent xmlns:mc="http://schemas.openxmlformats.org/markup-compatibility/2006">
              <mc:Choice xmlns:v="urn:schemas-microsoft-com:vml" Requires="v">
                <p:oleObj spid="_x0000_s80426" name="Equation" r:id="rId4" imgW="1511280" imgH="507960" progId="Equation.DSMT4">
                  <p:embed/>
                </p:oleObj>
              </mc:Choice>
              <mc:Fallback>
                <p:oleObj name="Equation" r:id="rId4" imgW="1511280" imgH="507960" progId="Equation.DSMT4">
                  <p:embed/>
                  <p:pic>
                    <p:nvPicPr>
                      <p:cNvPr id="306179" name="Object 3"/>
                      <p:cNvPicPr>
                        <a:picLocks noChangeAspect="1" noChangeArrowheads="1"/>
                      </p:cNvPicPr>
                      <p:nvPr/>
                    </p:nvPicPr>
                    <p:blipFill>
                      <a:blip r:embed="rId5"/>
                      <a:srcRect/>
                      <a:stretch>
                        <a:fillRect/>
                      </a:stretch>
                    </p:blipFill>
                    <p:spPr bwMode="auto">
                      <a:xfrm>
                        <a:off x="1993901" y="2322514"/>
                        <a:ext cx="4676775" cy="1247775"/>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6181" name="Rectangle 5"/>
          <p:cNvSpPr>
            <a:spLocks noChangeArrowheads="1"/>
          </p:cNvSpPr>
          <p:nvPr/>
        </p:nvSpPr>
        <p:spPr bwMode="auto">
          <a:xfrm>
            <a:off x="2711623" y="759822"/>
            <a:ext cx="72453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400" dirty="0"/>
              <a:t>Variación Isotérmica de G con la presión:</a:t>
            </a:r>
            <a:br>
              <a:rPr lang="it-IT" altLang="es-MX" sz="2400" dirty="0"/>
            </a:br>
            <a:r>
              <a:rPr lang="it-IT" altLang="es-MX" sz="2400" dirty="0"/>
              <a:t>Caso de los Gases – Gases Perfectos</a:t>
            </a:r>
          </a:p>
        </p:txBody>
      </p:sp>
      <p:sp>
        <p:nvSpPr>
          <p:cNvPr id="306182" name="Text Box 6"/>
          <p:cNvSpPr txBox="1">
            <a:spLocks noChangeArrowheads="1"/>
          </p:cNvSpPr>
          <p:nvPr/>
        </p:nvSpPr>
        <p:spPr bwMode="auto">
          <a:xfrm>
            <a:off x="1919289" y="3644901"/>
            <a:ext cx="72723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a:latin typeface="Comic Sans MS" pitchFamily="66" charset="0"/>
              </a:rPr>
              <a:t>Sustituyendo obtenemos:</a:t>
            </a:r>
            <a:endParaRPr lang="es-ES" altLang="es-MX" sz="1800">
              <a:solidFill>
                <a:srgbClr val="FFFF00"/>
              </a:solidFill>
              <a:latin typeface="Comic Sans MS" pitchFamily="66" charset="0"/>
            </a:endParaRPr>
          </a:p>
        </p:txBody>
      </p:sp>
      <p:graphicFrame>
        <p:nvGraphicFramePr>
          <p:cNvPr id="306184" name="Object 8"/>
          <p:cNvGraphicFramePr>
            <a:graphicFrameLocks noChangeAspect="1"/>
          </p:cNvGraphicFramePr>
          <p:nvPr>
            <p:extLst>
              <p:ext uri="{D42A27DB-BD31-4B8C-83A1-F6EECF244321}">
                <p14:modId xmlns:p14="http://schemas.microsoft.com/office/powerpoint/2010/main" val="998396554"/>
              </p:ext>
            </p:extLst>
          </p:nvPr>
        </p:nvGraphicFramePr>
        <p:xfrm>
          <a:off x="7491399" y="2322513"/>
          <a:ext cx="1944687" cy="1047750"/>
        </p:xfrm>
        <a:graphic>
          <a:graphicData uri="http://schemas.openxmlformats.org/presentationml/2006/ole">
            <mc:AlternateContent xmlns:mc="http://schemas.openxmlformats.org/markup-compatibility/2006">
              <mc:Choice xmlns:v="urn:schemas-microsoft-com:vml" Requires="v">
                <p:oleObj spid="_x0000_s80427" name="Ecuación" r:id="rId6" imgW="580957" imgH="400050" progId="Equation.3">
                  <p:embed/>
                </p:oleObj>
              </mc:Choice>
              <mc:Fallback>
                <p:oleObj name="Ecuación" r:id="rId6" imgW="580957" imgH="400050" progId="Equation.3">
                  <p:embed/>
                  <p:pic>
                    <p:nvPicPr>
                      <p:cNvPr id="306184"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91399" y="2322513"/>
                        <a:ext cx="1944687" cy="1047750"/>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06187" name="Text Box 11"/>
          <p:cNvSpPr txBox="1">
            <a:spLocks noChangeArrowheads="1"/>
          </p:cNvSpPr>
          <p:nvPr/>
        </p:nvSpPr>
        <p:spPr bwMode="auto">
          <a:xfrm>
            <a:off x="1992314" y="1916113"/>
            <a:ext cx="42497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a:latin typeface="Comic Sans MS" pitchFamily="66" charset="0"/>
              </a:rPr>
              <a:t>Dependencia isotérmica de G de la presión:</a:t>
            </a:r>
          </a:p>
        </p:txBody>
      </p:sp>
      <p:sp>
        <p:nvSpPr>
          <p:cNvPr id="306188" name="Rectangle 12"/>
          <p:cNvSpPr>
            <a:spLocks noChangeArrowheads="1"/>
          </p:cNvSpPr>
          <p:nvPr/>
        </p:nvSpPr>
        <p:spPr bwMode="auto">
          <a:xfrm>
            <a:off x="7391401" y="1700214"/>
            <a:ext cx="230346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a:latin typeface="Comic Sans MS" pitchFamily="66" charset="0"/>
              </a:rPr>
              <a:t>Ecuación de Estado de los Gases Perfectos</a:t>
            </a:r>
          </a:p>
        </p:txBody>
      </p:sp>
      <p:graphicFrame>
        <p:nvGraphicFramePr>
          <p:cNvPr id="306189" name="Object 13"/>
          <p:cNvGraphicFramePr>
            <a:graphicFrameLocks noChangeAspect="1"/>
          </p:cNvGraphicFramePr>
          <p:nvPr>
            <p:extLst>
              <p:ext uri="{D42A27DB-BD31-4B8C-83A1-F6EECF244321}">
                <p14:modId xmlns:p14="http://schemas.microsoft.com/office/powerpoint/2010/main" val="2655866765"/>
              </p:ext>
            </p:extLst>
          </p:nvPr>
        </p:nvGraphicFramePr>
        <p:xfrm>
          <a:off x="2389339" y="4226976"/>
          <a:ext cx="7125290" cy="963650"/>
        </p:xfrm>
        <a:graphic>
          <a:graphicData uri="http://schemas.openxmlformats.org/presentationml/2006/ole">
            <mc:AlternateContent xmlns:mc="http://schemas.openxmlformats.org/markup-compatibility/2006">
              <mc:Choice xmlns:v="urn:schemas-microsoft-com:vml" Requires="v">
                <p:oleObj spid="_x0000_s80428" name="Equation" r:id="rId8" imgW="3695400" imgH="533160" progId="Equation.DSMT4">
                  <p:embed/>
                </p:oleObj>
              </mc:Choice>
              <mc:Fallback>
                <p:oleObj name="Equation" r:id="rId8" imgW="3695400" imgH="533160" progId="Equation.DSMT4">
                  <p:embed/>
                  <p:pic>
                    <p:nvPicPr>
                      <p:cNvPr id="306189" name="Object 13"/>
                      <p:cNvPicPr>
                        <a:picLocks noChangeAspect="1" noChangeArrowheads="1"/>
                      </p:cNvPicPr>
                      <p:nvPr/>
                    </p:nvPicPr>
                    <p:blipFill>
                      <a:blip r:embed="rId9"/>
                      <a:srcRect/>
                      <a:stretch>
                        <a:fillRect/>
                      </a:stretch>
                    </p:blipFill>
                    <p:spPr bwMode="auto">
                      <a:xfrm>
                        <a:off x="2389339" y="4226976"/>
                        <a:ext cx="7125290" cy="963650"/>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06190" name="Object 14"/>
          <p:cNvGraphicFramePr>
            <a:graphicFrameLocks noChangeAspect="1"/>
          </p:cNvGraphicFramePr>
          <p:nvPr>
            <p:extLst>
              <p:ext uri="{D42A27DB-BD31-4B8C-83A1-F6EECF244321}">
                <p14:modId xmlns:p14="http://schemas.microsoft.com/office/powerpoint/2010/main" val="3083340679"/>
              </p:ext>
            </p:extLst>
          </p:nvPr>
        </p:nvGraphicFramePr>
        <p:xfrm>
          <a:off x="3935761" y="5589240"/>
          <a:ext cx="3344465" cy="900482"/>
        </p:xfrm>
        <a:graphic>
          <a:graphicData uri="http://schemas.openxmlformats.org/presentationml/2006/ole">
            <mc:AlternateContent xmlns:mc="http://schemas.openxmlformats.org/markup-compatibility/2006">
              <mc:Choice xmlns:v="urn:schemas-microsoft-com:vml" Requires="v">
                <p:oleObj spid="_x0000_s80429" name="Equation" r:id="rId10" imgW="2070000" imgH="507960" progId="Equation.DSMT4">
                  <p:embed/>
                </p:oleObj>
              </mc:Choice>
              <mc:Fallback>
                <p:oleObj name="Equation" r:id="rId10" imgW="2070000" imgH="507960" progId="Equation.DSMT4">
                  <p:embed/>
                  <p:pic>
                    <p:nvPicPr>
                      <p:cNvPr id="306190" name="Object 14"/>
                      <p:cNvPicPr>
                        <a:picLocks noChangeAspect="1" noChangeArrowheads="1"/>
                      </p:cNvPicPr>
                      <p:nvPr/>
                    </p:nvPicPr>
                    <p:blipFill>
                      <a:blip r:embed="rId11"/>
                      <a:srcRect/>
                      <a:stretch>
                        <a:fillRect/>
                      </a:stretch>
                    </p:blipFill>
                    <p:spPr bwMode="auto">
                      <a:xfrm>
                        <a:off x="3935761" y="5589240"/>
                        <a:ext cx="3344465" cy="900482"/>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pSp>
        <p:nvGrpSpPr>
          <p:cNvPr id="2" name="Grupo 1"/>
          <p:cNvGrpSpPr/>
          <p:nvPr/>
        </p:nvGrpSpPr>
        <p:grpSpPr>
          <a:xfrm>
            <a:off x="5951984" y="2492375"/>
            <a:ext cx="1512440" cy="229436"/>
            <a:chOff x="4427984" y="2492375"/>
            <a:chExt cx="1512440" cy="229436"/>
          </a:xfrm>
        </p:grpSpPr>
        <p:sp>
          <p:nvSpPr>
            <p:cNvPr id="306192" name="Line 16"/>
            <p:cNvSpPr>
              <a:spLocks noChangeShapeType="1"/>
            </p:cNvSpPr>
            <p:nvPr/>
          </p:nvSpPr>
          <p:spPr bwMode="auto">
            <a:xfrm>
              <a:off x="4427984" y="2505911"/>
              <a:ext cx="0" cy="2159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06193" name="Line 17"/>
            <p:cNvSpPr>
              <a:spLocks noChangeShapeType="1"/>
            </p:cNvSpPr>
            <p:nvPr/>
          </p:nvSpPr>
          <p:spPr bwMode="auto">
            <a:xfrm flipH="1">
              <a:off x="4427984" y="2492375"/>
              <a:ext cx="151244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s-MX"/>
            </a:p>
          </p:txBody>
        </p:sp>
      </p:grpSp>
      <p:sp>
        <p:nvSpPr>
          <p:cNvPr id="306194" name="Line 18"/>
          <p:cNvSpPr>
            <a:spLocks noChangeShapeType="1"/>
          </p:cNvSpPr>
          <p:nvPr/>
        </p:nvSpPr>
        <p:spPr bwMode="auto">
          <a:xfrm>
            <a:off x="8401050" y="3500439"/>
            <a:ext cx="0" cy="4333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251265564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06178"/>
                                        </p:tgtEl>
                                        <p:attrNameLst>
                                          <p:attrName>style.visibility</p:attrName>
                                        </p:attrNameLst>
                                      </p:cBhvr>
                                      <p:to>
                                        <p:strVal val="visible"/>
                                      </p:to>
                                    </p:set>
                                    <p:animEffect transition="in" filter="slide(fromBottom)">
                                      <p:cBhvr>
                                        <p:cTn id="7" dur="2000"/>
                                        <p:tgtEl>
                                          <p:spTgt spid="30617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06181"/>
                                        </p:tgtEl>
                                        <p:attrNameLst>
                                          <p:attrName>style.visibility</p:attrName>
                                        </p:attrNameLst>
                                      </p:cBhvr>
                                      <p:to>
                                        <p:strVal val="visible"/>
                                      </p:to>
                                    </p:set>
                                    <p:animEffect transition="in" filter="slide(fromBottom)">
                                      <p:cBhvr>
                                        <p:cTn id="10" dur="2000"/>
                                        <p:tgtEl>
                                          <p:spTgt spid="30618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06187"/>
                                        </p:tgtEl>
                                        <p:attrNameLst>
                                          <p:attrName>style.visibility</p:attrName>
                                        </p:attrNameLst>
                                      </p:cBhvr>
                                      <p:to>
                                        <p:strVal val="visible"/>
                                      </p:to>
                                    </p:set>
                                    <p:animEffect transition="in" filter="wipe(left)">
                                      <p:cBhvr>
                                        <p:cTn id="15" dur="2000"/>
                                        <p:tgtEl>
                                          <p:spTgt spid="306187"/>
                                        </p:tgtEl>
                                      </p:cBhvr>
                                    </p:animEffect>
                                  </p:childTnLst>
                                </p:cTn>
                              </p:par>
                            </p:childTnLst>
                          </p:cTn>
                        </p:par>
                        <p:par>
                          <p:cTn id="16" fill="hold" nodeType="afterGroup">
                            <p:stCondLst>
                              <p:cond delay="2000"/>
                            </p:stCondLst>
                            <p:childTnLst>
                              <p:par>
                                <p:cTn id="17" presetID="22" presetClass="entr" presetSubtype="8" fill="hold" nodeType="afterEffect">
                                  <p:stCondLst>
                                    <p:cond delay="0"/>
                                  </p:stCondLst>
                                  <p:childTnLst>
                                    <p:set>
                                      <p:cBhvr>
                                        <p:cTn id="18" dur="1" fill="hold">
                                          <p:stCondLst>
                                            <p:cond delay="0"/>
                                          </p:stCondLst>
                                        </p:cTn>
                                        <p:tgtEl>
                                          <p:spTgt spid="306179"/>
                                        </p:tgtEl>
                                        <p:attrNameLst>
                                          <p:attrName>style.visibility</p:attrName>
                                        </p:attrNameLst>
                                      </p:cBhvr>
                                      <p:to>
                                        <p:strVal val="visible"/>
                                      </p:to>
                                    </p:set>
                                    <p:animEffect transition="in" filter="wipe(left)">
                                      <p:cBhvr>
                                        <p:cTn id="19" dur="2000"/>
                                        <p:tgtEl>
                                          <p:spTgt spid="30617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06188"/>
                                        </p:tgtEl>
                                        <p:attrNameLst>
                                          <p:attrName>style.visibility</p:attrName>
                                        </p:attrNameLst>
                                      </p:cBhvr>
                                      <p:to>
                                        <p:strVal val="visible"/>
                                      </p:to>
                                    </p:set>
                                    <p:animEffect transition="in" filter="wipe(left)">
                                      <p:cBhvr>
                                        <p:cTn id="24" dur="2000"/>
                                        <p:tgtEl>
                                          <p:spTgt spid="306188"/>
                                        </p:tgtEl>
                                      </p:cBhvr>
                                    </p:animEffect>
                                  </p:childTnLst>
                                </p:cTn>
                              </p:par>
                              <p:par>
                                <p:cTn id="25" presetID="22" presetClass="entr" presetSubtype="8" fill="hold" nodeType="withEffect">
                                  <p:stCondLst>
                                    <p:cond delay="0"/>
                                  </p:stCondLst>
                                  <p:childTnLst>
                                    <p:set>
                                      <p:cBhvr>
                                        <p:cTn id="26" dur="1" fill="hold">
                                          <p:stCondLst>
                                            <p:cond delay="0"/>
                                          </p:stCondLst>
                                        </p:cTn>
                                        <p:tgtEl>
                                          <p:spTgt spid="306184"/>
                                        </p:tgtEl>
                                        <p:attrNameLst>
                                          <p:attrName>style.visibility</p:attrName>
                                        </p:attrNameLst>
                                      </p:cBhvr>
                                      <p:to>
                                        <p:strVal val="visible"/>
                                      </p:to>
                                    </p:set>
                                    <p:animEffect transition="in" filter="wipe(left)">
                                      <p:cBhvr>
                                        <p:cTn id="27" dur="2000"/>
                                        <p:tgtEl>
                                          <p:spTgt spid="30618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06182"/>
                                        </p:tgtEl>
                                        <p:attrNameLst>
                                          <p:attrName>style.visibility</p:attrName>
                                        </p:attrNameLst>
                                      </p:cBhvr>
                                      <p:to>
                                        <p:strVal val="visible"/>
                                      </p:to>
                                    </p:set>
                                    <p:animEffect transition="in" filter="wipe(left)">
                                      <p:cBhvr>
                                        <p:cTn id="32" dur="2000"/>
                                        <p:tgtEl>
                                          <p:spTgt spid="306182"/>
                                        </p:tgtEl>
                                      </p:cBhvr>
                                    </p:animEffect>
                                  </p:childTnLst>
                                </p:cTn>
                              </p:par>
                            </p:childTnLst>
                          </p:cTn>
                        </p:par>
                        <p:par>
                          <p:cTn id="33" fill="hold" nodeType="afterGroup">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306194"/>
                                        </p:tgtEl>
                                        <p:attrNameLst>
                                          <p:attrName>style.visibility</p:attrName>
                                        </p:attrNameLst>
                                      </p:cBhvr>
                                      <p:to>
                                        <p:strVal val="visible"/>
                                      </p:to>
                                    </p:set>
                                    <p:animEffect transition="in" filter="wipe(up)">
                                      <p:cBhvr>
                                        <p:cTn id="36" dur="2000"/>
                                        <p:tgtEl>
                                          <p:spTgt spid="30619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306189"/>
                                        </p:tgtEl>
                                        <p:attrNameLst>
                                          <p:attrName>style.visibility</p:attrName>
                                        </p:attrNameLst>
                                      </p:cBhvr>
                                      <p:to>
                                        <p:strVal val="visible"/>
                                      </p:to>
                                    </p:set>
                                    <p:animEffect transition="in" filter="wipe(left)">
                                      <p:cBhvr>
                                        <p:cTn id="41" dur="3000"/>
                                        <p:tgtEl>
                                          <p:spTgt spid="306189"/>
                                        </p:tgtEl>
                                      </p:cBhvr>
                                    </p:animEffect>
                                  </p:childTnLst>
                                </p:cTn>
                              </p:par>
                            </p:childTnLst>
                          </p:cTn>
                        </p:par>
                        <p:par>
                          <p:cTn id="42" fill="hold" nodeType="afterGroup">
                            <p:stCondLst>
                              <p:cond delay="3000"/>
                            </p:stCondLst>
                            <p:childTnLst>
                              <p:par>
                                <p:cTn id="43" presetID="23" presetClass="entr" presetSubtype="16" fill="hold" nodeType="afterEffect">
                                  <p:stCondLst>
                                    <p:cond delay="0"/>
                                  </p:stCondLst>
                                  <p:childTnLst>
                                    <p:set>
                                      <p:cBhvr>
                                        <p:cTn id="44" dur="1" fill="hold">
                                          <p:stCondLst>
                                            <p:cond delay="0"/>
                                          </p:stCondLst>
                                        </p:cTn>
                                        <p:tgtEl>
                                          <p:spTgt spid="306190"/>
                                        </p:tgtEl>
                                        <p:attrNameLst>
                                          <p:attrName>style.visibility</p:attrName>
                                        </p:attrNameLst>
                                      </p:cBhvr>
                                      <p:to>
                                        <p:strVal val="visible"/>
                                      </p:to>
                                    </p:set>
                                    <p:anim calcmode="lin" valueType="num">
                                      <p:cBhvr>
                                        <p:cTn id="45" dur="2000" fill="hold"/>
                                        <p:tgtEl>
                                          <p:spTgt spid="306190"/>
                                        </p:tgtEl>
                                        <p:attrNameLst>
                                          <p:attrName>ppt_w</p:attrName>
                                        </p:attrNameLst>
                                      </p:cBhvr>
                                      <p:tavLst>
                                        <p:tav tm="0">
                                          <p:val>
                                            <p:fltVal val="0"/>
                                          </p:val>
                                        </p:tav>
                                        <p:tav tm="100000">
                                          <p:val>
                                            <p:strVal val="#ppt_w"/>
                                          </p:val>
                                        </p:tav>
                                      </p:tavLst>
                                    </p:anim>
                                    <p:anim calcmode="lin" valueType="num">
                                      <p:cBhvr>
                                        <p:cTn id="46" dur="2000" fill="hold"/>
                                        <p:tgtEl>
                                          <p:spTgt spid="30619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78" grpId="0"/>
      <p:bldP spid="306181" grpId="0"/>
      <p:bldP spid="306182" grpId="0"/>
      <p:bldP spid="306187" grpId="0"/>
      <p:bldP spid="306188" grpId="0"/>
      <p:bldP spid="306194"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02" name="Rectangle 2"/>
          <p:cNvSpPr>
            <a:spLocks noChangeArrowheads="1"/>
          </p:cNvSpPr>
          <p:nvPr/>
        </p:nvSpPr>
        <p:spPr bwMode="auto">
          <a:xfrm>
            <a:off x="4062760" y="146523"/>
            <a:ext cx="4283968"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p y T</a:t>
            </a:r>
          </a:p>
        </p:txBody>
      </p:sp>
      <p:sp>
        <p:nvSpPr>
          <p:cNvPr id="307204" name="Rectangle 4"/>
          <p:cNvSpPr>
            <a:spLocks noChangeArrowheads="1"/>
          </p:cNvSpPr>
          <p:nvPr/>
        </p:nvSpPr>
        <p:spPr bwMode="auto">
          <a:xfrm>
            <a:off x="875420" y="675959"/>
            <a:ext cx="10369152" cy="50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it-IT" altLang="es-MX" sz="2400" dirty="0"/>
              <a:t>Variación Isotérmica de G con la </a:t>
            </a:r>
            <a:r>
              <a:rPr lang="it-IT" altLang="es-MX" sz="2400" dirty="0" smtClean="0"/>
              <a:t>presión: Caso </a:t>
            </a:r>
            <a:r>
              <a:rPr lang="it-IT" altLang="es-MX" sz="2400" dirty="0"/>
              <a:t>de los Gases Perfectos  (II)</a:t>
            </a:r>
          </a:p>
        </p:txBody>
      </p:sp>
      <p:graphicFrame>
        <p:nvGraphicFramePr>
          <p:cNvPr id="307210" name="Object 10"/>
          <p:cNvGraphicFramePr>
            <a:graphicFrameLocks noChangeAspect="1"/>
          </p:cNvGraphicFramePr>
          <p:nvPr>
            <p:extLst>
              <p:ext uri="{D42A27DB-BD31-4B8C-83A1-F6EECF244321}">
                <p14:modId xmlns:p14="http://schemas.microsoft.com/office/powerpoint/2010/main" val="2185314325"/>
              </p:ext>
            </p:extLst>
          </p:nvPr>
        </p:nvGraphicFramePr>
        <p:xfrm>
          <a:off x="4220282" y="1499070"/>
          <a:ext cx="4202286" cy="951392"/>
        </p:xfrm>
        <a:graphic>
          <a:graphicData uri="http://schemas.openxmlformats.org/presentationml/2006/ole">
            <mc:AlternateContent xmlns:mc="http://schemas.openxmlformats.org/markup-compatibility/2006">
              <mc:Choice xmlns:v="urn:schemas-microsoft-com:vml" Requires="v">
                <p:oleObj spid="_x0000_s81466" name="Equation" r:id="rId4" imgW="2070000" imgH="507960" progId="Equation.DSMT4">
                  <p:embed/>
                </p:oleObj>
              </mc:Choice>
              <mc:Fallback>
                <p:oleObj name="Equation" r:id="rId4" imgW="2070000" imgH="507960" progId="Equation.DSMT4">
                  <p:embed/>
                  <p:pic>
                    <p:nvPicPr>
                      <p:cNvPr id="307210" name="Object 10"/>
                      <p:cNvPicPr>
                        <a:picLocks noChangeAspect="1" noChangeArrowheads="1"/>
                      </p:cNvPicPr>
                      <p:nvPr/>
                    </p:nvPicPr>
                    <p:blipFill>
                      <a:blip r:embed="rId5"/>
                      <a:srcRect/>
                      <a:stretch>
                        <a:fillRect/>
                      </a:stretch>
                    </p:blipFill>
                    <p:spPr bwMode="auto">
                      <a:xfrm>
                        <a:off x="4220282" y="1499070"/>
                        <a:ext cx="4202286" cy="951392"/>
                      </a:xfrm>
                      <a:prstGeom prst="rect">
                        <a:avLst/>
                      </a:prstGeom>
                      <a:solidFill>
                        <a:schemeClr val="bg1"/>
                      </a:solidFill>
                      <a:ln w="38100">
                        <a:solidFill>
                          <a:srgbClr val="0000FF"/>
                        </a:solidFill>
                        <a:miter lim="800000"/>
                        <a:headEnd/>
                        <a:tailEnd/>
                      </a:ln>
                      <a:effectLst>
                        <a:outerShdw dist="35921" dir="2700000" algn="ctr" rotWithShape="0">
                          <a:schemeClr val="bg2"/>
                        </a:outerShdw>
                      </a:effectLst>
                    </p:spPr>
                  </p:pic>
                </p:oleObj>
              </mc:Fallback>
            </mc:AlternateContent>
          </a:graphicData>
        </a:graphic>
      </p:graphicFrame>
      <p:sp>
        <p:nvSpPr>
          <p:cNvPr id="307211" name="Text Box 11"/>
          <p:cNvSpPr txBox="1">
            <a:spLocks noChangeArrowheads="1"/>
          </p:cNvSpPr>
          <p:nvPr/>
        </p:nvSpPr>
        <p:spPr bwMode="auto">
          <a:xfrm>
            <a:off x="1919289" y="2781771"/>
            <a:ext cx="5254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a:latin typeface="Comic Sans MS" pitchFamily="66" charset="0"/>
              </a:rPr>
              <a:t>Si la presión inicial es la  presión “estandar” de 1  bar:</a:t>
            </a:r>
          </a:p>
        </p:txBody>
      </p:sp>
      <p:graphicFrame>
        <p:nvGraphicFramePr>
          <p:cNvPr id="307212" name="Object 12"/>
          <p:cNvGraphicFramePr>
            <a:graphicFrameLocks noChangeAspect="1"/>
          </p:cNvGraphicFramePr>
          <p:nvPr>
            <p:extLst>
              <p:ext uri="{D42A27DB-BD31-4B8C-83A1-F6EECF244321}">
                <p14:modId xmlns:p14="http://schemas.microsoft.com/office/powerpoint/2010/main" val="385675198"/>
              </p:ext>
            </p:extLst>
          </p:nvPr>
        </p:nvGraphicFramePr>
        <p:xfrm>
          <a:off x="7897020" y="2775002"/>
          <a:ext cx="1944687" cy="421526"/>
        </p:xfrm>
        <a:graphic>
          <a:graphicData uri="http://schemas.openxmlformats.org/presentationml/2006/ole">
            <mc:AlternateContent xmlns:mc="http://schemas.openxmlformats.org/markup-compatibility/2006">
              <mc:Choice xmlns:v="urn:schemas-microsoft-com:vml" Requires="v">
                <p:oleObj spid="_x0000_s81467" name="Ecuación" r:id="rId6" imgW="981143" imgH="219165" progId="Equation.3">
                  <p:embed/>
                </p:oleObj>
              </mc:Choice>
              <mc:Fallback>
                <p:oleObj name="Ecuación" r:id="rId6" imgW="981143" imgH="219165" progId="Equation.3">
                  <p:embed/>
                  <p:pic>
                    <p:nvPicPr>
                      <p:cNvPr id="307212"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97020" y="2775002"/>
                        <a:ext cx="1944687" cy="421526"/>
                      </a:xfrm>
                      <a:prstGeom prst="rect">
                        <a:avLst/>
                      </a:prstGeom>
                      <a:solidFill>
                        <a:schemeClr val="bg1"/>
                      </a:solidFill>
                      <a:ln w="38100">
                        <a:solidFill>
                          <a:srgbClr val="FF0000"/>
                        </a:solidFill>
                        <a:miter lim="800000"/>
                        <a:headEnd/>
                        <a:tailEnd/>
                      </a:ln>
                      <a:effectLst>
                        <a:outerShdw dist="35921" dir="2700000" algn="ctr" rotWithShape="0">
                          <a:schemeClr val="bg2"/>
                        </a:outerShdw>
                      </a:effectLst>
                    </p:spPr>
                  </p:pic>
                </p:oleObj>
              </mc:Fallback>
            </mc:AlternateContent>
          </a:graphicData>
        </a:graphic>
      </p:graphicFrame>
      <p:sp>
        <p:nvSpPr>
          <p:cNvPr id="307213" name="Rectangle 13"/>
          <p:cNvSpPr>
            <a:spLocks noChangeArrowheads="1"/>
          </p:cNvSpPr>
          <p:nvPr/>
        </p:nvSpPr>
        <p:spPr bwMode="auto">
          <a:xfrm>
            <a:off x="1919289" y="3356446"/>
            <a:ext cx="2936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a:latin typeface="Comic Sans MS" pitchFamily="66" charset="0"/>
              </a:rPr>
              <a:t>La expresión se convierte en:</a:t>
            </a:r>
          </a:p>
        </p:txBody>
      </p:sp>
      <p:graphicFrame>
        <p:nvGraphicFramePr>
          <p:cNvPr id="307214" name="Object 14"/>
          <p:cNvGraphicFramePr>
            <a:graphicFrameLocks noChangeAspect="1"/>
          </p:cNvGraphicFramePr>
          <p:nvPr>
            <p:extLst>
              <p:ext uri="{D42A27DB-BD31-4B8C-83A1-F6EECF244321}">
                <p14:modId xmlns:p14="http://schemas.microsoft.com/office/powerpoint/2010/main" val="3082870532"/>
              </p:ext>
            </p:extLst>
          </p:nvPr>
        </p:nvGraphicFramePr>
        <p:xfrm>
          <a:off x="2266380" y="3838396"/>
          <a:ext cx="6941914" cy="920926"/>
        </p:xfrm>
        <a:graphic>
          <a:graphicData uri="http://schemas.openxmlformats.org/presentationml/2006/ole">
            <mc:AlternateContent xmlns:mc="http://schemas.openxmlformats.org/markup-compatibility/2006">
              <mc:Choice xmlns:v="urn:schemas-microsoft-com:vml" Requires="v">
                <p:oleObj spid="_x0000_s81468" name="Equation" r:id="rId8" imgW="3543120" imgH="507960" progId="Equation.DSMT4">
                  <p:embed/>
                </p:oleObj>
              </mc:Choice>
              <mc:Fallback>
                <p:oleObj name="Equation" r:id="rId8" imgW="3543120" imgH="507960" progId="Equation.DSMT4">
                  <p:embed/>
                  <p:pic>
                    <p:nvPicPr>
                      <p:cNvPr id="307214" name="Object 14"/>
                      <p:cNvPicPr>
                        <a:picLocks noChangeAspect="1" noChangeArrowheads="1"/>
                      </p:cNvPicPr>
                      <p:nvPr/>
                    </p:nvPicPr>
                    <p:blipFill>
                      <a:blip r:embed="rId9"/>
                      <a:srcRect/>
                      <a:stretch>
                        <a:fillRect/>
                      </a:stretch>
                    </p:blipFill>
                    <p:spPr bwMode="auto">
                      <a:xfrm>
                        <a:off x="2266380" y="3838396"/>
                        <a:ext cx="6941914" cy="920926"/>
                      </a:xfrm>
                      <a:prstGeom prst="rect">
                        <a:avLst/>
                      </a:prstGeom>
                      <a:solidFill>
                        <a:schemeClr val="bg1"/>
                      </a:solidFill>
                      <a:ln w="38100">
                        <a:solidFill>
                          <a:srgbClr val="0000FF"/>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07215" name="Object 15"/>
          <p:cNvGraphicFramePr>
            <a:graphicFrameLocks noChangeAspect="1"/>
          </p:cNvGraphicFramePr>
          <p:nvPr>
            <p:extLst>
              <p:ext uri="{D42A27DB-BD31-4B8C-83A1-F6EECF244321}">
                <p14:modId xmlns:p14="http://schemas.microsoft.com/office/powerpoint/2010/main" val="3136514104"/>
              </p:ext>
            </p:extLst>
          </p:nvPr>
        </p:nvGraphicFramePr>
        <p:xfrm>
          <a:off x="2279576" y="5085332"/>
          <a:ext cx="7560840" cy="657782"/>
        </p:xfrm>
        <a:graphic>
          <a:graphicData uri="http://schemas.openxmlformats.org/presentationml/2006/ole">
            <mc:AlternateContent xmlns:mc="http://schemas.openxmlformats.org/markup-compatibility/2006">
              <mc:Choice xmlns:v="urn:schemas-microsoft-com:vml" Requires="v">
                <p:oleObj spid="_x0000_s81469" name="Equation" r:id="rId10" imgW="3517560" imgH="330120" progId="Equation.DSMT4">
                  <p:embed/>
                </p:oleObj>
              </mc:Choice>
              <mc:Fallback>
                <p:oleObj name="Equation" r:id="rId10" imgW="3517560" imgH="330120" progId="Equation.DSMT4">
                  <p:embed/>
                  <p:pic>
                    <p:nvPicPr>
                      <p:cNvPr id="307215" name="Object 15"/>
                      <p:cNvPicPr>
                        <a:picLocks noChangeAspect="1" noChangeArrowheads="1"/>
                      </p:cNvPicPr>
                      <p:nvPr/>
                    </p:nvPicPr>
                    <p:blipFill>
                      <a:blip r:embed="rId11"/>
                      <a:srcRect/>
                      <a:stretch>
                        <a:fillRect/>
                      </a:stretch>
                    </p:blipFill>
                    <p:spPr bwMode="auto">
                      <a:xfrm>
                        <a:off x="2279576" y="5085332"/>
                        <a:ext cx="7560840" cy="657782"/>
                      </a:xfrm>
                      <a:prstGeom prst="rect">
                        <a:avLst/>
                      </a:prstGeom>
                      <a:solidFill>
                        <a:schemeClr val="bg1"/>
                      </a:solidFill>
                      <a:ln w="38100">
                        <a:solidFill>
                          <a:srgbClr val="0000FF"/>
                        </a:solidFill>
                        <a:miter lim="800000"/>
                        <a:headEnd/>
                        <a:tailEnd/>
                      </a:ln>
                      <a:effectLst>
                        <a:outerShdw dist="35921" dir="2700000" algn="ctr" rotWithShape="0">
                          <a:schemeClr val="bg2"/>
                        </a:outerShdw>
                      </a:effectLst>
                    </p:spPr>
                  </p:pic>
                </p:oleObj>
              </mc:Fallback>
            </mc:AlternateContent>
          </a:graphicData>
        </a:graphic>
      </p:graphicFrame>
      <p:sp>
        <p:nvSpPr>
          <p:cNvPr id="307216" name="Text Box 16"/>
          <p:cNvSpPr txBox="1">
            <a:spLocks noChangeArrowheads="1"/>
          </p:cNvSpPr>
          <p:nvPr/>
        </p:nvSpPr>
        <p:spPr bwMode="auto">
          <a:xfrm>
            <a:off x="2495550" y="6093296"/>
            <a:ext cx="7651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a:latin typeface="Comic Sans MS" pitchFamily="66" charset="0"/>
              </a:rPr>
              <a:t>ATENCIÓN </a:t>
            </a:r>
            <a:r>
              <a:rPr lang="es-ES" altLang="es-MX" sz="1600">
                <a:latin typeface="Comic Sans MS" pitchFamily="66" charset="0"/>
                <a:sym typeface="Wingdings" pitchFamily="2" charset="2"/>
              </a:rPr>
              <a:t> </a:t>
            </a:r>
            <a:r>
              <a:rPr lang="es-ES" altLang="es-MX" sz="1600">
                <a:latin typeface="Comic Sans MS" pitchFamily="66" charset="0"/>
              </a:rPr>
              <a:t>Sólo válida en el caso en que la presión final se exprese en  bars</a:t>
            </a:r>
          </a:p>
        </p:txBody>
      </p:sp>
      <p:sp>
        <p:nvSpPr>
          <p:cNvPr id="307217" name="Rectangle 17"/>
          <p:cNvSpPr>
            <a:spLocks noChangeArrowheads="1"/>
          </p:cNvSpPr>
          <p:nvPr/>
        </p:nvSpPr>
        <p:spPr bwMode="auto">
          <a:xfrm>
            <a:off x="2208213" y="6093296"/>
            <a:ext cx="7993062" cy="360362"/>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07218" name="Line 18"/>
          <p:cNvSpPr>
            <a:spLocks noChangeShapeType="1"/>
          </p:cNvSpPr>
          <p:nvPr/>
        </p:nvSpPr>
        <p:spPr bwMode="auto">
          <a:xfrm flipV="1">
            <a:off x="9408368" y="5661396"/>
            <a:ext cx="0" cy="431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07219" name="Line 19"/>
          <p:cNvSpPr>
            <a:spLocks noChangeShapeType="1"/>
          </p:cNvSpPr>
          <p:nvPr/>
        </p:nvSpPr>
        <p:spPr bwMode="auto">
          <a:xfrm>
            <a:off x="8040216" y="3141116"/>
            <a:ext cx="576064" cy="136815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07220" name="Line 20"/>
          <p:cNvSpPr>
            <a:spLocks noChangeShapeType="1"/>
          </p:cNvSpPr>
          <p:nvPr/>
        </p:nvSpPr>
        <p:spPr bwMode="auto">
          <a:xfrm>
            <a:off x="7824788" y="2348384"/>
            <a:ext cx="144462" cy="5762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010409295"/>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07202"/>
                                        </p:tgtEl>
                                        <p:attrNameLst>
                                          <p:attrName>style.visibility</p:attrName>
                                        </p:attrNameLst>
                                      </p:cBhvr>
                                      <p:to>
                                        <p:strVal val="visible"/>
                                      </p:to>
                                    </p:set>
                                    <p:animEffect transition="in" filter="slide(fromBottom)">
                                      <p:cBhvr>
                                        <p:cTn id="7" dur="2000"/>
                                        <p:tgtEl>
                                          <p:spTgt spid="307202"/>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07204"/>
                                        </p:tgtEl>
                                        <p:attrNameLst>
                                          <p:attrName>style.visibility</p:attrName>
                                        </p:attrNameLst>
                                      </p:cBhvr>
                                      <p:to>
                                        <p:strVal val="visible"/>
                                      </p:to>
                                    </p:set>
                                    <p:animEffect transition="in" filter="slide(fromBottom)">
                                      <p:cBhvr>
                                        <p:cTn id="10" dur="2000"/>
                                        <p:tgtEl>
                                          <p:spTgt spid="30720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307210"/>
                                        </p:tgtEl>
                                        <p:attrNameLst>
                                          <p:attrName>style.visibility</p:attrName>
                                        </p:attrNameLst>
                                      </p:cBhvr>
                                      <p:to>
                                        <p:strVal val="visible"/>
                                      </p:to>
                                    </p:set>
                                    <p:animEffect transition="in" filter="dissolve">
                                      <p:cBhvr>
                                        <p:cTn id="15" dur="500"/>
                                        <p:tgtEl>
                                          <p:spTgt spid="30721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07211"/>
                                        </p:tgtEl>
                                        <p:attrNameLst>
                                          <p:attrName>style.visibility</p:attrName>
                                        </p:attrNameLst>
                                      </p:cBhvr>
                                      <p:to>
                                        <p:strVal val="visible"/>
                                      </p:to>
                                    </p:set>
                                    <p:animEffect transition="in" filter="wipe(left)">
                                      <p:cBhvr>
                                        <p:cTn id="20" dur="2000"/>
                                        <p:tgtEl>
                                          <p:spTgt spid="307211"/>
                                        </p:tgtEl>
                                      </p:cBhvr>
                                    </p:animEffect>
                                  </p:childTnLst>
                                </p:cTn>
                              </p:par>
                            </p:childTnLst>
                          </p:cTn>
                        </p:par>
                        <p:par>
                          <p:cTn id="21" fill="hold" nodeType="afterGroup">
                            <p:stCondLst>
                              <p:cond delay="2000"/>
                            </p:stCondLst>
                            <p:childTnLst>
                              <p:par>
                                <p:cTn id="22" presetID="9" presetClass="entr" presetSubtype="0" fill="hold" nodeType="afterEffect">
                                  <p:stCondLst>
                                    <p:cond delay="0"/>
                                  </p:stCondLst>
                                  <p:childTnLst>
                                    <p:set>
                                      <p:cBhvr>
                                        <p:cTn id="23" dur="1" fill="hold">
                                          <p:stCondLst>
                                            <p:cond delay="0"/>
                                          </p:stCondLst>
                                        </p:cTn>
                                        <p:tgtEl>
                                          <p:spTgt spid="307212"/>
                                        </p:tgtEl>
                                        <p:attrNameLst>
                                          <p:attrName>style.visibility</p:attrName>
                                        </p:attrNameLst>
                                      </p:cBhvr>
                                      <p:to>
                                        <p:strVal val="visible"/>
                                      </p:to>
                                    </p:set>
                                    <p:animEffect transition="in" filter="dissolve">
                                      <p:cBhvr>
                                        <p:cTn id="24" dur="2000"/>
                                        <p:tgtEl>
                                          <p:spTgt spid="30721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07213"/>
                                        </p:tgtEl>
                                        <p:attrNameLst>
                                          <p:attrName>style.visibility</p:attrName>
                                        </p:attrNameLst>
                                      </p:cBhvr>
                                      <p:to>
                                        <p:strVal val="visible"/>
                                      </p:to>
                                    </p:set>
                                    <p:animEffect transition="in" filter="wipe(left)">
                                      <p:cBhvr>
                                        <p:cTn id="29" dur="2000"/>
                                        <p:tgtEl>
                                          <p:spTgt spid="307213"/>
                                        </p:tgtEl>
                                      </p:cBhvr>
                                    </p:animEffect>
                                  </p:childTnLst>
                                </p:cTn>
                              </p:par>
                            </p:childTnLst>
                          </p:cTn>
                        </p:par>
                        <p:par>
                          <p:cTn id="30" fill="hold" nodeType="afterGroup">
                            <p:stCondLst>
                              <p:cond delay="2000"/>
                            </p:stCondLst>
                            <p:childTnLst>
                              <p:par>
                                <p:cTn id="31" presetID="9" presetClass="entr" presetSubtype="0" fill="hold" nodeType="afterEffect">
                                  <p:stCondLst>
                                    <p:cond delay="0"/>
                                  </p:stCondLst>
                                  <p:childTnLst>
                                    <p:set>
                                      <p:cBhvr>
                                        <p:cTn id="32" dur="1" fill="hold">
                                          <p:stCondLst>
                                            <p:cond delay="0"/>
                                          </p:stCondLst>
                                        </p:cTn>
                                        <p:tgtEl>
                                          <p:spTgt spid="307214"/>
                                        </p:tgtEl>
                                        <p:attrNameLst>
                                          <p:attrName>style.visibility</p:attrName>
                                        </p:attrNameLst>
                                      </p:cBhvr>
                                      <p:to>
                                        <p:strVal val="visible"/>
                                      </p:to>
                                    </p:set>
                                    <p:animEffect transition="in" filter="dissolve">
                                      <p:cBhvr>
                                        <p:cTn id="33" dur="2000"/>
                                        <p:tgtEl>
                                          <p:spTgt spid="307214"/>
                                        </p:tgtEl>
                                      </p:cBhvr>
                                    </p:animEffect>
                                  </p:childTnLst>
                                </p:cTn>
                              </p:par>
                            </p:childTnLst>
                          </p:cTn>
                        </p:par>
                        <p:par>
                          <p:cTn id="34" fill="hold" nodeType="afterGroup">
                            <p:stCondLst>
                              <p:cond delay="4000"/>
                            </p:stCondLst>
                            <p:childTnLst>
                              <p:par>
                                <p:cTn id="35" presetID="22" presetClass="entr" presetSubtype="1" fill="hold" grpId="0" nodeType="afterEffect">
                                  <p:stCondLst>
                                    <p:cond delay="0"/>
                                  </p:stCondLst>
                                  <p:childTnLst>
                                    <p:set>
                                      <p:cBhvr>
                                        <p:cTn id="36" dur="1" fill="hold">
                                          <p:stCondLst>
                                            <p:cond delay="0"/>
                                          </p:stCondLst>
                                        </p:cTn>
                                        <p:tgtEl>
                                          <p:spTgt spid="307220"/>
                                        </p:tgtEl>
                                        <p:attrNameLst>
                                          <p:attrName>style.visibility</p:attrName>
                                        </p:attrNameLst>
                                      </p:cBhvr>
                                      <p:to>
                                        <p:strVal val="visible"/>
                                      </p:to>
                                    </p:set>
                                    <p:animEffect transition="in" filter="wipe(up)">
                                      <p:cBhvr>
                                        <p:cTn id="37" dur="2000"/>
                                        <p:tgtEl>
                                          <p:spTgt spid="307220"/>
                                        </p:tgtEl>
                                      </p:cBhvr>
                                    </p:animEffect>
                                  </p:childTnLst>
                                </p:cTn>
                              </p:par>
                            </p:childTnLst>
                          </p:cTn>
                        </p:par>
                        <p:par>
                          <p:cTn id="38" fill="hold" nodeType="afterGroup">
                            <p:stCondLst>
                              <p:cond delay="6000"/>
                            </p:stCondLst>
                            <p:childTnLst>
                              <p:par>
                                <p:cTn id="39" presetID="22" presetClass="entr" presetSubtype="1" fill="hold" grpId="0" nodeType="afterEffect">
                                  <p:stCondLst>
                                    <p:cond delay="0"/>
                                  </p:stCondLst>
                                  <p:childTnLst>
                                    <p:set>
                                      <p:cBhvr>
                                        <p:cTn id="40" dur="1" fill="hold">
                                          <p:stCondLst>
                                            <p:cond delay="0"/>
                                          </p:stCondLst>
                                        </p:cTn>
                                        <p:tgtEl>
                                          <p:spTgt spid="307219"/>
                                        </p:tgtEl>
                                        <p:attrNameLst>
                                          <p:attrName>style.visibility</p:attrName>
                                        </p:attrNameLst>
                                      </p:cBhvr>
                                      <p:to>
                                        <p:strVal val="visible"/>
                                      </p:to>
                                    </p:set>
                                    <p:animEffect transition="in" filter="wipe(up)">
                                      <p:cBhvr>
                                        <p:cTn id="41" dur="2000"/>
                                        <p:tgtEl>
                                          <p:spTgt spid="30721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3" presetClass="entr" presetSubtype="16" fill="hold" nodeType="clickEffect">
                                  <p:stCondLst>
                                    <p:cond delay="0"/>
                                  </p:stCondLst>
                                  <p:childTnLst>
                                    <p:set>
                                      <p:cBhvr>
                                        <p:cTn id="45" dur="1" fill="hold">
                                          <p:stCondLst>
                                            <p:cond delay="0"/>
                                          </p:stCondLst>
                                        </p:cTn>
                                        <p:tgtEl>
                                          <p:spTgt spid="307215"/>
                                        </p:tgtEl>
                                        <p:attrNameLst>
                                          <p:attrName>style.visibility</p:attrName>
                                        </p:attrNameLst>
                                      </p:cBhvr>
                                      <p:to>
                                        <p:strVal val="visible"/>
                                      </p:to>
                                    </p:set>
                                    <p:anim calcmode="lin" valueType="num">
                                      <p:cBhvr>
                                        <p:cTn id="46" dur="2000" fill="hold"/>
                                        <p:tgtEl>
                                          <p:spTgt spid="307215"/>
                                        </p:tgtEl>
                                        <p:attrNameLst>
                                          <p:attrName>ppt_w</p:attrName>
                                        </p:attrNameLst>
                                      </p:cBhvr>
                                      <p:tavLst>
                                        <p:tav tm="0">
                                          <p:val>
                                            <p:fltVal val="0"/>
                                          </p:val>
                                        </p:tav>
                                        <p:tav tm="100000">
                                          <p:val>
                                            <p:strVal val="#ppt_w"/>
                                          </p:val>
                                        </p:tav>
                                      </p:tavLst>
                                    </p:anim>
                                    <p:anim calcmode="lin" valueType="num">
                                      <p:cBhvr>
                                        <p:cTn id="47" dur="2000" fill="hold"/>
                                        <p:tgtEl>
                                          <p:spTgt spid="307215"/>
                                        </p:tgtEl>
                                        <p:attrNameLst>
                                          <p:attrName>ppt_h</p:attrName>
                                        </p:attrNameLst>
                                      </p:cBhvr>
                                      <p:tavLst>
                                        <p:tav tm="0">
                                          <p:val>
                                            <p:fltVal val="0"/>
                                          </p:val>
                                        </p:tav>
                                        <p:tav tm="100000">
                                          <p:val>
                                            <p:strVal val="#ppt_h"/>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07217"/>
                                        </p:tgtEl>
                                        <p:attrNameLst>
                                          <p:attrName>style.visibility</p:attrName>
                                        </p:attrNameLst>
                                      </p:cBhvr>
                                      <p:to>
                                        <p:strVal val="visible"/>
                                      </p:to>
                                    </p:set>
                                    <p:animEffect transition="in" filter="wipe(down)">
                                      <p:cBhvr>
                                        <p:cTn id="52" dur="2000"/>
                                        <p:tgtEl>
                                          <p:spTgt spid="30721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7216"/>
                                        </p:tgtEl>
                                        <p:attrNameLst>
                                          <p:attrName>style.visibility</p:attrName>
                                        </p:attrNameLst>
                                      </p:cBhvr>
                                      <p:to>
                                        <p:strVal val="visible"/>
                                      </p:to>
                                    </p:set>
                                    <p:animEffect transition="in" filter="wipe(left)">
                                      <p:cBhvr>
                                        <p:cTn id="55" dur="500"/>
                                        <p:tgtEl>
                                          <p:spTgt spid="307216"/>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07218"/>
                                        </p:tgtEl>
                                        <p:attrNameLst>
                                          <p:attrName>style.visibility</p:attrName>
                                        </p:attrNameLst>
                                      </p:cBhvr>
                                      <p:to>
                                        <p:strVal val="visible"/>
                                      </p:to>
                                    </p:set>
                                    <p:animEffect transition="in" filter="wipe(down)">
                                      <p:cBhvr>
                                        <p:cTn id="58" dur="2000"/>
                                        <p:tgtEl>
                                          <p:spTgt spid="307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2" grpId="0"/>
      <p:bldP spid="307204" grpId="0"/>
      <p:bldP spid="307211" grpId="0"/>
      <p:bldP spid="307213" grpId="0"/>
      <p:bldP spid="307216" grpId="0"/>
      <p:bldP spid="307217" grpId="0" animBg="1"/>
      <p:bldP spid="307218" grpId="0" animBg="1"/>
      <p:bldP spid="307219" grpId="0" animBg="1"/>
      <p:bldP spid="307220"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8226" name="Rectangle 2"/>
          <p:cNvSpPr>
            <a:spLocks noChangeArrowheads="1"/>
          </p:cNvSpPr>
          <p:nvPr/>
        </p:nvSpPr>
        <p:spPr bwMode="auto">
          <a:xfrm>
            <a:off x="3481963" y="305551"/>
            <a:ext cx="5156064"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Gibbs – Dependencia de la Presión</a:t>
            </a:r>
          </a:p>
        </p:txBody>
      </p:sp>
      <p:sp>
        <p:nvSpPr>
          <p:cNvPr id="308227" name="Rectangle 3"/>
          <p:cNvSpPr>
            <a:spLocks noChangeArrowheads="1"/>
          </p:cNvSpPr>
          <p:nvPr/>
        </p:nvSpPr>
        <p:spPr bwMode="auto">
          <a:xfrm>
            <a:off x="695398" y="779623"/>
            <a:ext cx="10729193" cy="386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200" dirty="0"/>
              <a:t>Variación Isotérmica de G con la </a:t>
            </a:r>
            <a:r>
              <a:rPr lang="it-IT" altLang="es-MX" sz="2200" dirty="0" smtClean="0"/>
              <a:t>presión: Caso </a:t>
            </a:r>
            <a:r>
              <a:rPr lang="it-IT" altLang="es-MX" sz="2200" dirty="0"/>
              <a:t>de los Gases ideales o Perfectos  (II)</a:t>
            </a:r>
          </a:p>
        </p:txBody>
      </p:sp>
      <p:graphicFrame>
        <p:nvGraphicFramePr>
          <p:cNvPr id="308233" name="Object 9"/>
          <p:cNvGraphicFramePr>
            <a:graphicFrameLocks noChangeAspect="1"/>
          </p:cNvGraphicFramePr>
          <p:nvPr>
            <p:extLst>
              <p:ext uri="{D42A27DB-BD31-4B8C-83A1-F6EECF244321}">
                <p14:modId xmlns:p14="http://schemas.microsoft.com/office/powerpoint/2010/main" val="1521213749"/>
              </p:ext>
            </p:extLst>
          </p:nvPr>
        </p:nvGraphicFramePr>
        <p:xfrm>
          <a:off x="6241208" y="1489958"/>
          <a:ext cx="3263900" cy="997631"/>
        </p:xfrm>
        <a:graphic>
          <a:graphicData uri="http://schemas.openxmlformats.org/presentationml/2006/ole">
            <mc:AlternateContent xmlns:mc="http://schemas.openxmlformats.org/markup-compatibility/2006">
              <mc:Choice xmlns:v="urn:schemas-microsoft-com:vml" Requires="v">
                <p:oleObj spid="_x0000_s82351" name="Equation" r:id="rId4" imgW="1739880" imgH="507960" progId="Equation.DSMT4">
                  <p:embed/>
                </p:oleObj>
              </mc:Choice>
              <mc:Fallback>
                <p:oleObj name="Equation" r:id="rId4" imgW="1739880" imgH="507960" progId="Equation.DSMT4">
                  <p:embed/>
                  <p:pic>
                    <p:nvPicPr>
                      <p:cNvPr id="308233" name="Object 9"/>
                      <p:cNvPicPr>
                        <a:picLocks noChangeAspect="1" noChangeArrowheads="1"/>
                      </p:cNvPicPr>
                      <p:nvPr/>
                    </p:nvPicPr>
                    <p:blipFill>
                      <a:blip r:embed="rId5"/>
                      <a:srcRect/>
                      <a:stretch>
                        <a:fillRect/>
                      </a:stretch>
                    </p:blipFill>
                    <p:spPr bwMode="auto">
                      <a:xfrm>
                        <a:off x="6241208" y="1489958"/>
                        <a:ext cx="3263900" cy="997631"/>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pic>
        <p:nvPicPr>
          <p:cNvPr id="308234"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424" y="1489958"/>
            <a:ext cx="3921125" cy="4319588"/>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308235" name="Text Box 11"/>
          <p:cNvSpPr txBox="1">
            <a:spLocks noChangeArrowheads="1"/>
          </p:cNvSpPr>
          <p:nvPr/>
        </p:nvSpPr>
        <p:spPr bwMode="auto">
          <a:xfrm>
            <a:off x="4992180" y="2765645"/>
            <a:ext cx="607237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50000"/>
              </a:spcBef>
              <a:buClrTx/>
              <a:buSzTx/>
              <a:buFontTx/>
              <a:buNone/>
            </a:pPr>
            <a:r>
              <a:rPr lang="es-ES" altLang="es-MX" sz="2000" dirty="0">
                <a:latin typeface="Times New Roman" panose="02020603050405020304" pitchFamily="18" charset="0"/>
                <a:cs typeface="Times New Roman" panose="02020603050405020304" pitchFamily="18" charset="0"/>
              </a:rPr>
              <a:t>Nos indica que, para el caso de un gas ideal, la dependencia de G de la presión es de tipo logarítmico.  </a:t>
            </a:r>
          </a:p>
          <a:p>
            <a:pPr eaLnBrk="1" hangingPunct="1">
              <a:spcBef>
                <a:spcPct val="50000"/>
              </a:spcBef>
              <a:buClrTx/>
              <a:buSzTx/>
              <a:buFontTx/>
              <a:buNone/>
            </a:pPr>
            <a:r>
              <a:rPr lang="es-ES" altLang="es-MX" sz="2000" dirty="0">
                <a:latin typeface="Times New Roman" panose="02020603050405020304" pitchFamily="18" charset="0"/>
                <a:cs typeface="Times New Roman" panose="02020603050405020304" pitchFamily="18" charset="0"/>
              </a:rPr>
              <a:t>Cuando p = </a:t>
            </a:r>
            <a:r>
              <a:rPr lang="es-ES" altLang="es-MX" sz="2000" dirty="0" err="1">
                <a:latin typeface="Times New Roman" panose="02020603050405020304" pitchFamily="18" charset="0"/>
                <a:cs typeface="Times New Roman" panose="02020603050405020304" pitchFamily="18" charset="0"/>
              </a:rPr>
              <a:t>p</a:t>
            </a:r>
            <a:r>
              <a:rPr lang="es-ES" altLang="es-MX" sz="2000" baseline="30000" dirty="0" err="1">
                <a:latin typeface="Times New Roman" panose="02020603050405020304" pitchFamily="18" charset="0"/>
                <a:cs typeface="Times New Roman" panose="02020603050405020304" pitchFamily="18" charset="0"/>
              </a:rPr>
              <a:t>o</a:t>
            </a:r>
            <a:r>
              <a:rPr lang="es-ES" altLang="es-MX" sz="2000" baseline="30000" dirty="0">
                <a:latin typeface="Times New Roman" panose="02020603050405020304" pitchFamily="18" charset="0"/>
                <a:cs typeface="Times New Roman" panose="02020603050405020304" pitchFamily="18" charset="0"/>
              </a:rPr>
              <a:t> </a:t>
            </a:r>
            <a:r>
              <a:rPr lang="es-ES" altLang="es-MX" sz="2000" dirty="0">
                <a:latin typeface="Times New Roman" panose="02020603050405020304" pitchFamily="18" charset="0"/>
                <a:cs typeface="Times New Roman" panose="02020603050405020304" pitchFamily="18" charset="0"/>
              </a:rPr>
              <a:t>= 1 bar:</a:t>
            </a:r>
          </a:p>
        </p:txBody>
      </p:sp>
      <p:sp>
        <p:nvSpPr>
          <p:cNvPr id="308236" name="Line 12"/>
          <p:cNvSpPr>
            <a:spLocks noChangeShapeType="1"/>
          </p:cNvSpPr>
          <p:nvPr/>
        </p:nvSpPr>
        <p:spPr bwMode="auto">
          <a:xfrm flipH="1">
            <a:off x="4727848" y="2047360"/>
            <a:ext cx="1584798" cy="134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aphicFrame>
        <p:nvGraphicFramePr>
          <p:cNvPr id="308237" name="Object 13"/>
          <p:cNvGraphicFramePr>
            <a:graphicFrameLocks noChangeAspect="1"/>
          </p:cNvGraphicFramePr>
          <p:nvPr>
            <p:extLst>
              <p:ext uri="{D42A27DB-BD31-4B8C-83A1-F6EECF244321}">
                <p14:modId xmlns:p14="http://schemas.microsoft.com/office/powerpoint/2010/main" val="4202423658"/>
              </p:ext>
            </p:extLst>
          </p:nvPr>
        </p:nvGraphicFramePr>
        <p:xfrm>
          <a:off x="6505390" y="4083544"/>
          <a:ext cx="2735535" cy="624355"/>
        </p:xfrm>
        <a:graphic>
          <a:graphicData uri="http://schemas.openxmlformats.org/presentationml/2006/ole">
            <mc:AlternateContent xmlns:mc="http://schemas.openxmlformats.org/markup-compatibility/2006">
              <mc:Choice xmlns:v="urn:schemas-microsoft-com:vml" Requires="v">
                <p:oleObj spid="_x0000_s82352" name="Ecuación" r:id="rId7" imgW="1619385" imgH="438060" progId="Equation.3">
                  <p:embed/>
                </p:oleObj>
              </mc:Choice>
              <mc:Fallback>
                <p:oleObj name="Ecuación" r:id="rId7" imgW="1619385" imgH="438060" progId="Equation.3">
                  <p:embed/>
                  <p:pic>
                    <p:nvPicPr>
                      <p:cNvPr id="308237"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5390" y="4083544"/>
                        <a:ext cx="2735535" cy="624355"/>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08238" name="Object 14"/>
          <p:cNvGraphicFramePr>
            <a:graphicFrameLocks noChangeAspect="1"/>
          </p:cNvGraphicFramePr>
          <p:nvPr>
            <p:extLst>
              <p:ext uri="{D42A27DB-BD31-4B8C-83A1-F6EECF244321}">
                <p14:modId xmlns:p14="http://schemas.microsoft.com/office/powerpoint/2010/main" val="1925388839"/>
              </p:ext>
            </p:extLst>
          </p:nvPr>
        </p:nvGraphicFramePr>
        <p:xfrm>
          <a:off x="7004001" y="4905949"/>
          <a:ext cx="1738312" cy="628650"/>
        </p:xfrm>
        <a:graphic>
          <a:graphicData uri="http://schemas.openxmlformats.org/presentationml/2006/ole">
            <mc:AlternateContent xmlns:mc="http://schemas.openxmlformats.org/markup-compatibility/2006">
              <mc:Choice xmlns:v="urn:schemas-microsoft-com:vml" Requires="v">
                <p:oleObj spid="_x0000_s82353" name="Equation" r:id="rId9" imgW="685800" imgH="228600" progId="Equation.DSMT4">
                  <p:embed/>
                </p:oleObj>
              </mc:Choice>
              <mc:Fallback>
                <p:oleObj name="Equation" r:id="rId9" imgW="685800" imgH="228600" progId="Equation.DSMT4">
                  <p:embed/>
                  <p:pic>
                    <p:nvPicPr>
                      <p:cNvPr id="308238" name="Object 14"/>
                      <p:cNvPicPr>
                        <a:picLocks noChangeAspect="1" noChangeArrowheads="1"/>
                      </p:cNvPicPr>
                      <p:nvPr/>
                    </p:nvPicPr>
                    <p:blipFill>
                      <a:blip r:embed="rId10"/>
                      <a:srcRect/>
                      <a:stretch>
                        <a:fillRect/>
                      </a:stretch>
                    </p:blipFill>
                    <p:spPr bwMode="auto">
                      <a:xfrm>
                        <a:off x="7004001" y="4905949"/>
                        <a:ext cx="1738312" cy="628650"/>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Tree>
    <p:extLst>
      <p:ext uri="{BB962C8B-B14F-4D97-AF65-F5344CB8AC3E}">
        <p14:creationId xmlns:p14="http://schemas.microsoft.com/office/powerpoint/2010/main" val="78785760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8226"/>
                                        </p:tgtEl>
                                        <p:attrNameLst>
                                          <p:attrName>style.visibility</p:attrName>
                                        </p:attrNameLst>
                                      </p:cBhvr>
                                      <p:to>
                                        <p:strVal val="visible"/>
                                      </p:to>
                                    </p:set>
                                    <p:animEffect transition="in" filter="slide(fromBottom)">
                                      <p:cBhvr>
                                        <p:cTn id="7" dur="2000"/>
                                        <p:tgtEl>
                                          <p:spTgt spid="308226"/>
                                        </p:tgtEl>
                                      </p:cBhvr>
                                    </p:animEffect>
                                  </p:childTnLst>
                                </p:cTn>
                              </p:par>
                            </p:childTnLst>
                          </p:cTn>
                        </p:par>
                        <p:par>
                          <p:cTn id="8" fill="hold" nodeType="afterGroup">
                            <p:stCondLst>
                              <p:cond delay="2000"/>
                            </p:stCondLst>
                            <p:childTnLst>
                              <p:par>
                                <p:cTn id="9" presetID="12" presetClass="entr" presetSubtype="4" fill="hold" grpId="0" nodeType="afterEffect">
                                  <p:stCondLst>
                                    <p:cond delay="0"/>
                                  </p:stCondLst>
                                  <p:childTnLst>
                                    <p:set>
                                      <p:cBhvr>
                                        <p:cTn id="10" dur="1" fill="hold">
                                          <p:stCondLst>
                                            <p:cond delay="0"/>
                                          </p:stCondLst>
                                        </p:cTn>
                                        <p:tgtEl>
                                          <p:spTgt spid="308227"/>
                                        </p:tgtEl>
                                        <p:attrNameLst>
                                          <p:attrName>style.visibility</p:attrName>
                                        </p:attrNameLst>
                                      </p:cBhvr>
                                      <p:to>
                                        <p:strVal val="visible"/>
                                      </p:to>
                                    </p:set>
                                    <p:animEffect transition="in" filter="slide(fromBottom)">
                                      <p:cBhvr>
                                        <p:cTn id="11" dur="2000"/>
                                        <p:tgtEl>
                                          <p:spTgt spid="30822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308234"/>
                                        </p:tgtEl>
                                        <p:attrNameLst>
                                          <p:attrName>style.visibility</p:attrName>
                                        </p:attrNameLst>
                                      </p:cBhvr>
                                      <p:to>
                                        <p:strVal val="visible"/>
                                      </p:to>
                                    </p:set>
                                    <p:animEffect transition="in" filter="fade">
                                      <p:cBhvr>
                                        <p:cTn id="16" dur="2000"/>
                                        <p:tgtEl>
                                          <p:spTgt spid="30823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308233"/>
                                        </p:tgtEl>
                                        <p:attrNameLst>
                                          <p:attrName>style.visibility</p:attrName>
                                        </p:attrNameLst>
                                      </p:cBhvr>
                                      <p:to>
                                        <p:strVal val="visible"/>
                                      </p:to>
                                    </p:set>
                                    <p:animEffect transition="in" filter="wipe(down)">
                                      <p:cBhvr>
                                        <p:cTn id="21" dur="1000"/>
                                        <p:tgtEl>
                                          <p:spTgt spid="308233"/>
                                        </p:tgtEl>
                                      </p:cBhvr>
                                    </p:animEffect>
                                  </p:childTnLst>
                                </p:cTn>
                              </p:par>
                            </p:childTnLst>
                          </p:cTn>
                        </p:par>
                        <p:par>
                          <p:cTn id="22" fill="hold" nodeType="afterGroup">
                            <p:stCondLst>
                              <p:cond delay="1000"/>
                            </p:stCondLst>
                            <p:childTnLst>
                              <p:par>
                                <p:cTn id="23" presetID="10" presetClass="entr" presetSubtype="0" fill="hold" nodeType="afterEffect">
                                  <p:stCondLst>
                                    <p:cond delay="0"/>
                                  </p:stCondLst>
                                  <p:childTnLst>
                                    <p:set>
                                      <p:cBhvr>
                                        <p:cTn id="24" dur="1" fill="hold">
                                          <p:stCondLst>
                                            <p:cond delay="0"/>
                                          </p:stCondLst>
                                        </p:cTn>
                                        <p:tgtEl>
                                          <p:spTgt spid="308235">
                                            <p:txEl>
                                              <p:pRg st="0" end="0"/>
                                            </p:txEl>
                                          </p:spTgt>
                                        </p:tgtEl>
                                        <p:attrNameLst>
                                          <p:attrName>style.visibility</p:attrName>
                                        </p:attrNameLst>
                                      </p:cBhvr>
                                      <p:to>
                                        <p:strVal val="visible"/>
                                      </p:to>
                                    </p:set>
                                    <p:animEffect transition="in" filter="fade">
                                      <p:cBhvr>
                                        <p:cTn id="25" dur="2000"/>
                                        <p:tgtEl>
                                          <p:spTgt spid="308235">
                                            <p:txEl>
                                              <p:pRg st="0" end="0"/>
                                            </p:txEl>
                                          </p:spTgt>
                                        </p:tgtEl>
                                      </p:cBhvr>
                                    </p:animEffect>
                                  </p:childTnLst>
                                </p:cTn>
                              </p:par>
                            </p:childTnLst>
                          </p:cTn>
                        </p:par>
                        <p:par>
                          <p:cTn id="26" fill="hold" nodeType="afterGroup">
                            <p:stCondLst>
                              <p:cond delay="3000"/>
                            </p:stCondLst>
                            <p:childTnLst>
                              <p:par>
                                <p:cTn id="27" presetID="10" presetClass="entr" presetSubtype="0" fill="hold" nodeType="afterEffect">
                                  <p:stCondLst>
                                    <p:cond delay="0"/>
                                  </p:stCondLst>
                                  <p:childTnLst>
                                    <p:set>
                                      <p:cBhvr>
                                        <p:cTn id="28" dur="1" fill="hold">
                                          <p:stCondLst>
                                            <p:cond delay="0"/>
                                          </p:stCondLst>
                                        </p:cTn>
                                        <p:tgtEl>
                                          <p:spTgt spid="308235">
                                            <p:txEl>
                                              <p:pRg st="1" end="1"/>
                                            </p:txEl>
                                          </p:spTgt>
                                        </p:tgtEl>
                                        <p:attrNameLst>
                                          <p:attrName>style.visibility</p:attrName>
                                        </p:attrNameLst>
                                      </p:cBhvr>
                                      <p:to>
                                        <p:strVal val="visible"/>
                                      </p:to>
                                    </p:set>
                                    <p:animEffect transition="in" filter="fade">
                                      <p:cBhvr>
                                        <p:cTn id="29" dur="2000"/>
                                        <p:tgtEl>
                                          <p:spTgt spid="308235">
                                            <p:txEl>
                                              <p:pRg st="1" end="1"/>
                                            </p:txEl>
                                          </p:spTgt>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08236"/>
                                        </p:tgtEl>
                                        <p:attrNameLst>
                                          <p:attrName>style.visibility</p:attrName>
                                        </p:attrNameLst>
                                      </p:cBhvr>
                                      <p:to>
                                        <p:strVal val="visible"/>
                                      </p:to>
                                    </p:set>
                                    <p:animEffect transition="in" filter="wipe(right)">
                                      <p:cBhvr>
                                        <p:cTn id="32" dur="2000"/>
                                        <p:tgtEl>
                                          <p:spTgt spid="30823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308237"/>
                                        </p:tgtEl>
                                        <p:attrNameLst>
                                          <p:attrName>style.visibility</p:attrName>
                                        </p:attrNameLst>
                                      </p:cBhvr>
                                      <p:to>
                                        <p:strVal val="visible"/>
                                      </p:to>
                                    </p:set>
                                    <p:animEffect transition="in" filter="wipe(down)">
                                      <p:cBhvr>
                                        <p:cTn id="37" dur="1000"/>
                                        <p:tgtEl>
                                          <p:spTgt spid="308237"/>
                                        </p:tgtEl>
                                      </p:cBhvr>
                                    </p:animEffect>
                                  </p:childTnLst>
                                </p:cTn>
                              </p:par>
                            </p:childTnLst>
                          </p:cTn>
                        </p:par>
                        <p:par>
                          <p:cTn id="38" fill="hold" nodeType="afterGroup">
                            <p:stCondLst>
                              <p:cond delay="1000"/>
                            </p:stCondLst>
                            <p:childTnLst>
                              <p:par>
                                <p:cTn id="39" presetID="22" presetClass="entr" presetSubtype="4" fill="hold" nodeType="afterEffect">
                                  <p:stCondLst>
                                    <p:cond delay="0"/>
                                  </p:stCondLst>
                                  <p:childTnLst>
                                    <p:set>
                                      <p:cBhvr>
                                        <p:cTn id="40" dur="1" fill="hold">
                                          <p:stCondLst>
                                            <p:cond delay="0"/>
                                          </p:stCondLst>
                                        </p:cTn>
                                        <p:tgtEl>
                                          <p:spTgt spid="308238"/>
                                        </p:tgtEl>
                                        <p:attrNameLst>
                                          <p:attrName>style.visibility</p:attrName>
                                        </p:attrNameLst>
                                      </p:cBhvr>
                                      <p:to>
                                        <p:strVal val="visible"/>
                                      </p:to>
                                    </p:set>
                                    <p:animEffect transition="in" filter="wipe(down)">
                                      <p:cBhvr>
                                        <p:cTn id="41" dur="1000"/>
                                        <p:tgtEl>
                                          <p:spTgt spid="308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6" grpId="0"/>
      <p:bldP spid="308227" grpId="0"/>
      <p:bldP spid="308236"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9250" name="Rectangle 2"/>
          <p:cNvSpPr>
            <a:spLocks noChangeArrowheads="1"/>
          </p:cNvSpPr>
          <p:nvPr/>
        </p:nvSpPr>
        <p:spPr bwMode="auto">
          <a:xfrm>
            <a:off x="3265114" y="243078"/>
            <a:ext cx="5067300"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a:t>
            </a:r>
            <a:r>
              <a:rPr lang="es-ES" altLang="es-MX" sz="1600" b="1" i="1" dirty="0" err="1"/>
              <a:t>de</a:t>
            </a:r>
            <a:r>
              <a:rPr lang="es-ES" altLang="es-MX" sz="1600" b="1" i="1" dirty="0"/>
              <a:t> la Presión</a:t>
            </a:r>
          </a:p>
        </p:txBody>
      </p:sp>
      <p:sp>
        <p:nvSpPr>
          <p:cNvPr id="309251" name="Rectangle 3"/>
          <p:cNvSpPr>
            <a:spLocks noChangeArrowheads="1"/>
          </p:cNvSpPr>
          <p:nvPr/>
        </p:nvSpPr>
        <p:spPr bwMode="auto">
          <a:xfrm>
            <a:off x="460969" y="816670"/>
            <a:ext cx="10675591" cy="450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200" dirty="0"/>
              <a:t>Variación Isotérmica de G con la </a:t>
            </a:r>
            <a:r>
              <a:rPr lang="it-IT" altLang="es-MX" sz="2200" dirty="0" smtClean="0"/>
              <a:t>presión: Desviación </a:t>
            </a:r>
            <a:r>
              <a:rPr lang="it-IT" altLang="es-MX" sz="2200" dirty="0"/>
              <a:t>de la idealidad – Fugacidad (I)</a:t>
            </a:r>
          </a:p>
        </p:txBody>
      </p:sp>
      <p:sp>
        <p:nvSpPr>
          <p:cNvPr id="309254" name="Text Box 6"/>
          <p:cNvSpPr txBox="1">
            <a:spLocks noChangeArrowheads="1"/>
          </p:cNvSpPr>
          <p:nvPr/>
        </p:nvSpPr>
        <p:spPr bwMode="auto">
          <a:xfrm>
            <a:off x="4007768" y="1723729"/>
            <a:ext cx="734481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50000"/>
              </a:spcBef>
              <a:buClrTx/>
              <a:buSzTx/>
              <a:buFontTx/>
              <a:buNone/>
            </a:pPr>
            <a:r>
              <a:rPr lang="es-ES" altLang="es-MX" sz="2000" dirty="0">
                <a:latin typeface="Times New Roman" panose="02020603050405020304" pitchFamily="18" charset="0"/>
                <a:cs typeface="Times New Roman" panose="02020603050405020304" pitchFamily="18" charset="0"/>
              </a:rPr>
              <a:t>Como ya se vio antes, las fuerzas de atracción y repulsión afectan al volumen de los gases reales y por tanto a su presión G.</a:t>
            </a:r>
          </a:p>
        </p:txBody>
      </p:sp>
      <p:pic>
        <p:nvPicPr>
          <p:cNvPr id="3092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374" y="1318332"/>
            <a:ext cx="3343275" cy="4868862"/>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309256" name="Text Box 8"/>
          <p:cNvSpPr txBox="1">
            <a:spLocks noChangeArrowheads="1"/>
          </p:cNvSpPr>
          <p:nvPr/>
        </p:nvSpPr>
        <p:spPr bwMode="auto">
          <a:xfrm>
            <a:off x="4079776" y="4508500"/>
            <a:ext cx="720080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50000"/>
              </a:spcBef>
              <a:buClrTx/>
              <a:buSzTx/>
              <a:buFontTx/>
              <a:buNone/>
            </a:pPr>
            <a:r>
              <a:rPr lang="es-ES" altLang="es-MX" sz="2000" dirty="0">
                <a:latin typeface="Times New Roman" panose="02020603050405020304" pitchFamily="18" charset="0"/>
                <a:cs typeface="Times New Roman" panose="02020603050405020304" pitchFamily="18" charset="0"/>
              </a:rPr>
              <a:t>Para un valor de P,  el valor de G de un </a:t>
            </a:r>
            <a:r>
              <a:rPr lang="es-ES" altLang="es-MX" sz="2000" dirty="0">
                <a:solidFill>
                  <a:srgbClr val="FF0000"/>
                </a:solidFill>
                <a:latin typeface="Times New Roman" panose="02020603050405020304" pitchFamily="18" charset="0"/>
                <a:cs typeface="Times New Roman" panose="02020603050405020304" pitchFamily="18" charset="0"/>
              </a:rPr>
              <a:t>gas real </a:t>
            </a:r>
            <a:r>
              <a:rPr lang="es-ES" altLang="es-MX" sz="2000" dirty="0">
                <a:latin typeface="Times New Roman" panose="02020603050405020304" pitchFamily="18" charset="0"/>
                <a:cs typeface="Times New Roman" panose="02020603050405020304" pitchFamily="18" charset="0"/>
              </a:rPr>
              <a:t>va a ser mayor o menor que en el caso de un </a:t>
            </a:r>
            <a:r>
              <a:rPr lang="es-ES" altLang="es-MX" sz="2000" dirty="0">
                <a:solidFill>
                  <a:srgbClr val="00CC00"/>
                </a:solidFill>
                <a:latin typeface="Times New Roman" panose="02020603050405020304" pitchFamily="18" charset="0"/>
                <a:cs typeface="Times New Roman" panose="02020603050405020304" pitchFamily="18" charset="0"/>
              </a:rPr>
              <a:t>gas perfecto</a:t>
            </a:r>
            <a:r>
              <a:rPr lang="es-ES" altLang="es-MX" sz="2000" dirty="0">
                <a:solidFill>
                  <a:srgbClr val="FFFF99"/>
                </a:solidFill>
                <a:latin typeface="Times New Roman" panose="02020603050405020304" pitchFamily="18" charset="0"/>
                <a:cs typeface="Times New Roman" panose="02020603050405020304" pitchFamily="18" charset="0"/>
              </a:rPr>
              <a:t>, </a:t>
            </a:r>
            <a:r>
              <a:rPr lang="es-ES" altLang="es-MX" sz="2000" dirty="0">
                <a:latin typeface="Times New Roman" panose="02020603050405020304" pitchFamily="18" charset="0"/>
                <a:cs typeface="Times New Roman" panose="02020603050405020304" pitchFamily="18" charset="0"/>
              </a:rPr>
              <a:t>dependiendo de que dominen las fuerzas de atracción o de repulsión.</a:t>
            </a:r>
          </a:p>
        </p:txBody>
      </p:sp>
      <p:sp>
        <p:nvSpPr>
          <p:cNvPr id="309258" name="Line 10"/>
          <p:cNvSpPr>
            <a:spLocks noChangeShapeType="1"/>
          </p:cNvSpPr>
          <p:nvPr/>
        </p:nvSpPr>
        <p:spPr bwMode="auto">
          <a:xfrm flipH="1">
            <a:off x="2999656" y="3572471"/>
            <a:ext cx="1225202" cy="545"/>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09260" name="Rectangle 12"/>
          <p:cNvSpPr>
            <a:spLocks noChangeArrowheads="1"/>
          </p:cNvSpPr>
          <p:nvPr/>
        </p:nvSpPr>
        <p:spPr bwMode="auto">
          <a:xfrm>
            <a:off x="4079776" y="3284539"/>
            <a:ext cx="72728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es-ES" altLang="es-MX" sz="2000" dirty="0">
                <a:latin typeface="Times New Roman" panose="02020603050405020304" pitchFamily="18" charset="0"/>
                <a:cs typeface="Times New Roman" panose="02020603050405020304" pitchFamily="18" charset="0"/>
              </a:rPr>
              <a:t>En un diagrama de G en función de p,  el valor de G de un </a:t>
            </a:r>
            <a:r>
              <a:rPr lang="es-ES" altLang="es-MX" sz="2000" dirty="0">
                <a:solidFill>
                  <a:srgbClr val="FF0000"/>
                </a:solidFill>
                <a:latin typeface="Times New Roman" panose="02020603050405020304" pitchFamily="18" charset="0"/>
                <a:cs typeface="Times New Roman" panose="02020603050405020304" pitchFamily="18" charset="0"/>
              </a:rPr>
              <a:t>gas real </a:t>
            </a:r>
            <a:r>
              <a:rPr lang="es-ES" altLang="es-MX" sz="2000" dirty="0">
                <a:latin typeface="Times New Roman" panose="02020603050405020304" pitchFamily="18" charset="0"/>
                <a:cs typeface="Times New Roman" panose="02020603050405020304" pitchFamily="18" charset="0"/>
              </a:rPr>
              <a:t>se desvía del de un </a:t>
            </a:r>
            <a:r>
              <a:rPr lang="es-ES" altLang="es-MX" sz="2000" dirty="0">
                <a:solidFill>
                  <a:srgbClr val="00CC00"/>
                </a:solidFill>
                <a:latin typeface="Times New Roman" panose="02020603050405020304" pitchFamily="18" charset="0"/>
                <a:cs typeface="Times New Roman" panose="02020603050405020304" pitchFamily="18" charset="0"/>
              </a:rPr>
              <a:t>gas perfecto</a:t>
            </a:r>
            <a:r>
              <a:rPr lang="es-ES" altLang="es-MX" sz="2000" dirty="0">
                <a:solidFill>
                  <a:srgbClr val="FFFF99"/>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066344252"/>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09250"/>
                                        </p:tgtEl>
                                        <p:attrNameLst>
                                          <p:attrName>style.visibility</p:attrName>
                                        </p:attrNameLst>
                                      </p:cBhvr>
                                      <p:to>
                                        <p:strVal val="visible"/>
                                      </p:to>
                                    </p:set>
                                    <p:animEffect transition="in" filter="slide(fromBottom)">
                                      <p:cBhvr>
                                        <p:cTn id="7" dur="2000"/>
                                        <p:tgtEl>
                                          <p:spTgt spid="309250"/>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09251"/>
                                        </p:tgtEl>
                                        <p:attrNameLst>
                                          <p:attrName>style.visibility</p:attrName>
                                        </p:attrNameLst>
                                      </p:cBhvr>
                                      <p:to>
                                        <p:strVal val="visible"/>
                                      </p:to>
                                    </p:set>
                                    <p:animEffect transition="in" filter="slide(fromBottom)">
                                      <p:cBhvr>
                                        <p:cTn id="10" dur="2000"/>
                                        <p:tgtEl>
                                          <p:spTgt spid="30925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9254"/>
                                        </p:tgtEl>
                                        <p:attrNameLst>
                                          <p:attrName>style.visibility</p:attrName>
                                        </p:attrNameLst>
                                      </p:cBhvr>
                                      <p:to>
                                        <p:strVal val="visible"/>
                                      </p:to>
                                    </p:set>
                                    <p:animEffect transition="in" filter="fade">
                                      <p:cBhvr>
                                        <p:cTn id="15" dur="2000"/>
                                        <p:tgtEl>
                                          <p:spTgt spid="30925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09260"/>
                                        </p:tgtEl>
                                        <p:attrNameLst>
                                          <p:attrName>style.visibility</p:attrName>
                                        </p:attrNameLst>
                                      </p:cBhvr>
                                      <p:to>
                                        <p:strVal val="visible"/>
                                      </p:to>
                                    </p:set>
                                    <p:animEffect transition="in" filter="fade">
                                      <p:cBhvr>
                                        <p:cTn id="20" dur="2000"/>
                                        <p:tgtEl>
                                          <p:spTgt spid="309260"/>
                                        </p:tgtEl>
                                      </p:cBhvr>
                                    </p:animEffect>
                                  </p:childTnLst>
                                </p:cTn>
                              </p:par>
                              <p:par>
                                <p:cTn id="21" presetID="10" presetClass="entr" presetSubtype="0" fill="hold" nodeType="withEffect">
                                  <p:stCondLst>
                                    <p:cond delay="0"/>
                                  </p:stCondLst>
                                  <p:childTnLst>
                                    <p:set>
                                      <p:cBhvr>
                                        <p:cTn id="22" dur="1" fill="hold">
                                          <p:stCondLst>
                                            <p:cond delay="0"/>
                                          </p:stCondLst>
                                        </p:cTn>
                                        <p:tgtEl>
                                          <p:spTgt spid="309255"/>
                                        </p:tgtEl>
                                        <p:attrNameLst>
                                          <p:attrName>style.visibility</p:attrName>
                                        </p:attrNameLst>
                                      </p:cBhvr>
                                      <p:to>
                                        <p:strVal val="visible"/>
                                      </p:to>
                                    </p:set>
                                    <p:animEffect transition="in" filter="fade">
                                      <p:cBhvr>
                                        <p:cTn id="23" dur="3000"/>
                                        <p:tgtEl>
                                          <p:spTgt spid="309255"/>
                                        </p:tgtEl>
                                      </p:cBhvr>
                                    </p:animEffect>
                                  </p:childTnLst>
                                </p:cTn>
                              </p:par>
                            </p:childTnLst>
                          </p:cTn>
                        </p:par>
                        <p:par>
                          <p:cTn id="24" fill="hold" nodeType="afterGroup">
                            <p:stCondLst>
                              <p:cond delay="3000"/>
                            </p:stCondLst>
                            <p:childTnLst>
                              <p:par>
                                <p:cTn id="25" presetID="22" presetClass="entr" presetSubtype="2" fill="hold" grpId="0" nodeType="afterEffect">
                                  <p:stCondLst>
                                    <p:cond delay="0"/>
                                  </p:stCondLst>
                                  <p:childTnLst>
                                    <p:set>
                                      <p:cBhvr>
                                        <p:cTn id="26" dur="1" fill="hold">
                                          <p:stCondLst>
                                            <p:cond delay="0"/>
                                          </p:stCondLst>
                                        </p:cTn>
                                        <p:tgtEl>
                                          <p:spTgt spid="309258"/>
                                        </p:tgtEl>
                                        <p:attrNameLst>
                                          <p:attrName>style.visibility</p:attrName>
                                        </p:attrNameLst>
                                      </p:cBhvr>
                                      <p:to>
                                        <p:strVal val="visible"/>
                                      </p:to>
                                    </p:set>
                                    <p:animEffect transition="in" filter="wipe(right)">
                                      <p:cBhvr>
                                        <p:cTn id="27" dur="2000"/>
                                        <p:tgtEl>
                                          <p:spTgt spid="30925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9256"/>
                                        </p:tgtEl>
                                        <p:attrNameLst>
                                          <p:attrName>style.visibility</p:attrName>
                                        </p:attrNameLst>
                                      </p:cBhvr>
                                      <p:to>
                                        <p:strVal val="visible"/>
                                      </p:to>
                                    </p:set>
                                    <p:animEffect transition="in" filter="fade">
                                      <p:cBhvr>
                                        <p:cTn id="32" dur="2000"/>
                                        <p:tgtEl>
                                          <p:spTgt spid="309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0" grpId="0"/>
      <p:bldP spid="309251" grpId="0"/>
      <p:bldP spid="309254" grpId="0"/>
      <p:bldP spid="309256" grpId="0"/>
      <p:bldP spid="309258" grpId="0" animBg="1"/>
      <p:bldP spid="309260"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p:cNvSpPr>
            <a:spLocks noChangeArrowheads="1"/>
          </p:cNvSpPr>
          <p:nvPr/>
        </p:nvSpPr>
        <p:spPr bwMode="auto">
          <a:xfrm>
            <a:off x="3310593" y="133035"/>
            <a:ext cx="5298554" cy="38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a:t>
            </a:r>
            <a:r>
              <a:rPr lang="es-ES" altLang="es-MX" sz="1600" b="1" i="1" dirty="0" err="1"/>
              <a:t>de</a:t>
            </a:r>
            <a:r>
              <a:rPr lang="es-ES" altLang="es-MX" sz="1600" b="1" i="1" dirty="0"/>
              <a:t> la Presión</a:t>
            </a:r>
          </a:p>
        </p:txBody>
      </p:sp>
      <p:sp>
        <p:nvSpPr>
          <p:cNvPr id="310275" name="Rectangle 3"/>
          <p:cNvSpPr>
            <a:spLocks noChangeArrowheads="1"/>
          </p:cNvSpPr>
          <p:nvPr/>
        </p:nvSpPr>
        <p:spPr bwMode="auto">
          <a:xfrm>
            <a:off x="2711451" y="576740"/>
            <a:ext cx="66246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400" dirty="0"/>
              <a:t>Variación Isotérmica de G con la presión:</a:t>
            </a:r>
            <a:br>
              <a:rPr lang="it-IT" altLang="es-MX" sz="2400" dirty="0"/>
            </a:br>
            <a:r>
              <a:rPr lang="it-IT" altLang="es-MX" sz="2400" dirty="0"/>
              <a:t>Desviación de la idealidad – Fugacidad (II)</a:t>
            </a:r>
          </a:p>
        </p:txBody>
      </p:sp>
      <p:sp>
        <p:nvSpPr>
          <p:cNvPr id="310276" name="Text Box 4"/>
          <p:cNvSpPr txBox="1">
            <a:spLocks noChangeArrowheads="1"/>
          </p:cNvSpPr>
          <p:nvPr/>
        </p:nvSpPr>
        <p:spPr bwMode="auto">
          <a:xfrm>
            <a:off x="4447382" y="1671568"/>
            <a:ext cx="697721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50000"/>
              </a:spcBef>
              <a:buClrTx/>
              <a:buSzTx/>
              <a:buFontTx/>
              <a:buNone/>
            </a:pPr>
            <a:r>
              <a:rPr lang="es-ES" altLang="es-MX" sz="1800" dirty="0">
                <a:latin typeface="Comic Sans MS" pitchFamily="66" charset="0"/>
              </a:rPr>
              <a:t>Para considerar estas desviaciones se introduce el concepto de </a:t>
            </a:r>
            <a:r>
              <a:rPr lang="es-ES" altLang="es-MX" sz="1800" b="1" dirty="0">
                <a:solidFill>
                  <a:srgbClr val="0066FF"/>
                </a:solidFill>
                <a:latin typeface="Comic Sans MS" pitchFamily="66" charset="0"/>
              </a:rPr>
              <a:t>FUGACIDAD</a:t>
            </a:r>
            <a:r>
              <a:rPr lang="es-ES" altLang="es-MX" sz="1800" dirty="0">
                <a:latin typeface="Comic Sans MS" pitchFamily="66" charset="0"/>
              </a:rPr>
              <a:t>. (i.e., tendencia a “fugarse” o a desviarse del comportamiento </a:t>
            </a:r>
            <a:r>
              <a:rPr lang="es-ES" altLang="es-MX" sz="1800" b="1" dirty="0">
                <a:solidFill>
                  <a:srgbClr val="FF0000"/>
                </a:solidFill>
                <a:latin typeface="Comic Sans MS" pitchFamily="66" charset="0"/>
              </a:rPr>
              <a:t>ideal</a:t>
            </a:r>
            <a:r>
              <a:rPr lang="es-ES" altLang="es-MX" sz="1800" dirty="0">
                <a:latin typeface="Comic Sans MS" pitchFamily="66" charset="0"/>
              </a:rPr>
              <a:t>).</a:t>
            </a:r>
          </a:p>
        </p:txBody>
      </p:sp>
      <p:pic>
        <p:nvPicPr>
          <p:cNvPr id="3102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121" y="1700808"/>
            <a:ext cx="3343275" cy="4868862"/>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310280" name="Rectangle 8"/>
          <p:cNvSpPr>
            <a:spLocks noChangeArrowheads="1"/>
          </p:cNvSpPr>
          <p:nvPr/>
        </p:nvSpPr>
        <p:spPr bwMode="auto">
          <a:xfrm>
            <a:off x="4447382" y="2708276"/>
            <a:ext cx="697721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es-ES" altLang="es-MX" sz="1800" dirty="0">
                <a:latin typeface="Comic Sans MS" pitchFamily="66" charset="0"/>
              </a:rPr>
              <a:t>Para calcular G correctamente y tener en cuenta estas desviaciones, </a:t>
            </a:r>
            <a:r>
              <a:rPr lang="es-ES" altLang="es-MX" sz="1800" b="1" dirty="0">
                <a:latin typeface="Comic Sans MS" pitchFamily="66" charset="0"/>
              </a:rPr>
              <a:t>la presión se corrige mediante una presión efectiva a la que se le denomina</a:t>
            </a:r>
            <a:r>
              <a:rPr lang="es-ES" altLang="es-MX" sz="1800" dirty="0">
                <a:latin typeface="Comic Sans MS" pitchFamily="66" charset="0"/>
              </a:rPr>
              <a:t> </a:t>
            </a:r>
            <a:r>
              <a:rPr lang="es-ES" altLang="es-MX" sz="1800" dirty="0">
                <a:solidFill>
                  <a:srgbClr val="0066FF"/>
                </a:solidFill>
                <a:latin typeface="Comic Sans MS" pitchFamily="66" charset="0"/>
              </a:rPr>
              <a:t>FUGACIDAD (</a:t>
            </a:r>
            <a:r>
              <a:rPr lang="es-ES" altLang="es-MX" sz="1800" i="1" dirty="0">
                <a:solidFill>
                  <a:srgbClr val="0066FF"/>
                </a:solidFill>
              </a:rPr>
              <a:t>f </a:t>
            </a:r>
            <a:r>
              <a:rPr lang="es-ES" altLang="es-MX" sz="1800" dirty="0">
                <a:solidFill>
                  <a:srgbClr val="0066FF"/>
                </a:solidFill>
                <a:latin typeface="Comic Sans MS" pitchFamily="66" charset="0"/>
              </a:rPr>
              <a:t>).</a:t>
            </a:r>
          </a:p>
        </p:txBody>
      </p:sp>
      <p:graphicFrame>
        <p:nvGraphicFramePr>
          <p:cNvPr id="310281" name="Object 9"/>
          <p:cNvGraphicFramePr>
            <a:graphicFrameLocks noChangeAspect="1"/>
          </p:cNvGraphicFramePr>
          <p:nvPr>
            <p:extLst>
              <p:ext uri="{D42A27DB-BD31-4B8C-83A1-F6EECF244321}">
                <p14:modId xmlns:p14="http://schemas.microsoft.com/office/powerpoint/2010/main" val="1391163646"/>
              </p:ext>
            </p:extLst>
          </p:nvPr>
        </p:nvGraphicFramePr>
        <p:xfrm>
          <a:off x="6045201" y="4297363"/>
          <a:ext cx="3629025" cy="855662"/>
        </p:xfrm>
        <a:graphic>
          <a:graphicData uri="http://schemas.openxmlformats.org/presentationml/2006/ole">
            <mc:AlternateContent xmlns:mc="http://schemas.openxmlformats.org/markup-compatibility/2006">
              <mc:Choice xmlns:v="urn:schemas-microsoft-com:vml" Requires="v">
                <p:oleObj spid="_x0000_s83304" name="Equation" r:id="rId5" imgW="1803240" imgH="457200" progId="Equation.DSMT4">
                  <p:embed/>
                </p:oleObj>
              </mc:Choice>
              <mc:Fallback>
                <p:oleObj name="Equation" r:id="rId5" imgW="1803240" imgH="457200" progId="Equation.DSMT4">
                  <p:embed/>
                  <p:pic>
                    <p:nvPicPr>
                      <p:cNvPr id="310281" name="Object 9"/>
                      <p:cNvPicPr>
                        <a:picLocks noChangeAspect="1" noChangeArrowheads="1"/>
                      </p:cNvPicPr>
                      <p:nvPr/>
                    </p:nvPicPr>
                    <p:blipFill>
                      <a:blip r:embed="rId6"/>
                      <a:srcRect/>
                      <a:stretch>
                        <a:fillRect/>
                      </a:stretch>
                    </p:blipFill>
                    <p:spPr bwMode="auto">
                      <a:xfrm>
                        <a:off x="6045201" y="4297363"/>
                        <a:ext cx="3629025" cy="855662"/>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10282" name="Line 10"/>
          <p:cNvSpPr>
            <a:spLocks noChangeShapeType="1"/>
          </p:cNvSpPr>
          <p:nvPr/>
        </p:nvSpPr>
        <p:spPr bwMode="auto">
          <a:xfrm>
            <a:off x="9048328" y="3501008"/>
            <a:ext cx="72008" cy="936104"/>
          </a:xfrm>
          <a:prstGeom prst="line">
            <a:avLst/>
          </a:prstGeom>
          <a:noFill/>
          <a:ln w="38100">
            <a:solidFill>
              <a:srgbClr val="0033CC"/>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aphicFrame>
        <p:nvGraphicFramePr>
          <p:cNvPr id="310283" name="Object 11"/>
          <p:cNvGraphicFramePr>
            <a:graphicFrameLocks noChangeAspect="1"/>
          </p:cNvGraphicFramePr>
          <p:nvPr>
            <p:extLst>
              <p:ext uri="{D42A27DB-BD31-4B8C-83A1-F6EECF244321}">
                <p14:modId xmlns:p14="http://schemas.microsoft.com/office/powerpoint/2010/main" val="214517518"/>
              </p:ext>
            </p:extLst>
          </p:nvPr>
        </p:nvGraphicFramePr>
        <p:xfrm>
          <a:off x="945358" y="2658070"/>
          <a:ext cx="2349500" cy="566738"/>
        </p:xfrm>
        <a:graphic>
          <a:graphicData uri="http://schemas.openxmlformats.org/presentationml/2006/ole">
            <mc:AlternateContent xmlns:mc="http://schemas.openxmlformats.org/markup-compatibility/2006">
              <mc:Choice xmlns:v="urn:schemas-microsoft-com:vml" Requires="v">
                <p:oleObj spid="_x0000_s83305" name="Equation" r:id="rId7" imgW="1650960" imgH="431640" progId="Equation.DSMT4">
                  <p:embed/>
                </p:oleObj>
              </mc:Choice>
              <mc:Fallback>
                <p:oleObj name="Equation" r:id="rId7" imgW="1650960" imgH="431640" progId="Equation.DSMT4">
                  <p:embed/>
                  <p:pic>
                    <p:nvPicPr>
                      <p:cNvPr id="310283" name="Object 11"/>
                      <p:cNvPicPr>
                        <a:picLocks noChangeAspect="1" noChangeArrowheads="1"/>
                      </p:cNvPicPr>
                      <p:nvPr/>
                    </p:nvPicPr>
                    <p:blipFill>
                      <a:blip r:embed="rId8"/>
                      <a:srcRect/>
                      <a:stretch>
                        <a:fillRect/>
                      </a:stretch>
                    </p:blipFill>
                    <p:spPr bwMode="auto">
                      <a:xfrm>
                        <a:off x="945358" y="2658070"/>
                        <a:ext cx="2349500" cy="566738"/>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10284" name="Line 12"/>
          <p:cNvSpPr>
            <a:spLocks noChangeShapeType="1"/>
          </p:cNvSpPr>
          <p:nvPr/>
        </p:nvSpPr>
        <p:spPr bwMode="auto">
          <a:xfrm>
            <a:off x="2480470" y="3212109"/>
            <a:ext cx="431800" cy="865187"/>
          </a:xfrm>
          <a:prstGeom prst="line">
            <a:avLst/>
          </a:prstGeom>
          <a:noFill/>
          <a:ln w="38100">
            <a:solidFill>
              <a:srgbClr val="00CC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0285" name="Line 13"/>
          <p:cNvSpPr>
            <a:spLocks noChangeShapeType="1"/>
          </p:cNvSpPr>
          <p:nvPr/>
        </p:nvSpPr>
        <p:spPr bwMode="auto">
          <a:xfrm flipH="1" flipV="1">
            <a:off x="3310592" y="4047082"/>
            <a:ext cx="2224227" cy="1263422"/>
          </a:xfrm>
          <a:prstGeom prst="line">
            <a:avLst/>
          </a:prstGeom>
          <a:noFill/>
          <a:ln w="38100">
            <a:solidFill>
              <a:srgbClr val="0033CC"/>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0287" name="Rectangle 15"/>
          <p:cNvSpPr>
            <a:spLocks noChangeArrowheads="1"/>
          </p:cNvSpPr>
          <p:nvPr/>
        </p:nvSpPr>
        <p:spPr bwMode="auto">
          <a:xfrm>
            <a:off x="4447382" y="5301208"/>
            <a:ext cx="683319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0"/>
              </a:spcBef>
              <a:buClrTx/>
              <a:buSzTx/>
              <a:buFontTx/>
              <a:buNone/>
            </a:pPr>
            <a:r>
              <a:rPr lang="es-ES" altLang="es-MX" sz="1800" dirty="0">
                <a:solidFill>
                  <a:srgbClr val="0066FF"/>
                </a:solidFill>
                <a:latin typeface="Comic Sans MS" pitchFamily="66" charset="0"/>
              </a:rPr>
              <a:t>La fugacidad (</a:t>
            </a:r>
            <a:r>
              <a:rPr lang="es-ES" altLang="es-MX" sz="1800" i="1" dirty="0">
                <a:solidFill>
                  <a:srgbClr val="0066FF"/>
                </a:solidFill>
              </a:rPr>
              <a:t>f </a:t>
            </a:r>
            <a:r>
              <a:rPr lang="es-ES" altLang="es-MX" sz="1800" dirty="0">
                <a:latin typeface="Comic Sans MS" pitchFamily="66" charset="0"/>
              </a:rPr>
              <a:t>) es una presión, y por tanto, tiene unidades de presión.</a:t>
            </a:r>
          </a:p>
        </p:txBody>
      </p:sp>
      <p:sp>
        <p:nvSpPr>
          <p:cNvPr id="310288" name="Line 16"/>
          <p:cNvSpPr>
            <a:spLocks noChangeShapeType="1"/>
          </p:cNvSpPr>
          <p:nvPr/>
        </p:nvSpPr>
        <p:spPr bwMode="auto">
          <a:xfrm flipH="1">
            <a:off x="1183484" y="4869458"/>
            <a:ext cx="1152525" cy="0"/>
          </a:xfrm>
          <a:prstGeom prst="line">
            <a:avLst/>
          </a:prstGeom>
          <a:noFill/>
          <a:ln w="38100" cap="rnd">
            <a:solidFill>
              <a:srgbClr val="0066FF"/>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310289" name="Line 17"/>
          <p:cNvSpPr>
            <a:spLocks noChangeShapeType="1"/>
          </p:cNvSpPr>
          <p:nvPr/>
        </p:nvSpPr>
        <p:spPr bwMode="auto">
          <a:xfrm>
            <a:off x="2191545" y="4869458"/>
            <a:ext cx="0" cy="1079500"/>
          </a:xfrm>
          <a:prstGeom prst="line">
            <a:avLst/>
          </a:prstGeom>
          <a:noFill/>
          <a:ln w="38100" cap="rnd">
            <a:solidFill>
              <a:srgbClr val="0066FF"/>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310290" name="Rectangle 18"/>
          <p:cNvSpPr>
            <a:spLocks noChangeArrowheads="1"/>
          </p:cNvSpPr>
          <p:nvPr/>
        </p:nvSpPr>
        <p:spPr bwMode="auto">
          <a:xfrm>
            <a:off x="1975645" y="594895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i="1">
                <a:solidFill>
                  <a:srgbClr val="0066FF"/>
                </a:solidFill>
                <a:latin typeface="Comic Sans MS" pitchFamily="66" charset="0"/>
              </a:rPr>
              <a:t>f</a:t>
            </a:r>
          </a:p>
        </p:txBody>
      </p:sp>
      <p:graphicFrame>
        <p:nvGraphicFramePr>
          <p:cNvPr id="16" name="Object 10">
            <a:extLst>
              <a:ext uri="{FF2B5EF4-FFF2-40B4-BE49-F238E27FC236}">
                <a16:creationId xmlns:a16="http://schemas.microsoft.com/office/drawing/2014/main" id="{D77BF18C-B9D0-43A0-87CB-C9FC792047B5}"/>
              </a:ext>
            </a:extLst>
          </p:cNvPr>
          <p:cNvGraphicFramePr>
            <a:graphicFrameLocks noChangeAspect="1"/>
          </p:cNvGraphicFramePr>
          <p:nvPr>
            <p:extLst>
              <p:ext uri="{D42A27DB-BD31-4B8C-83A1-F6EECF244321}">
                <p14:modId xmlns:p14="http://schemas.microsoft.com/office/powerpoint/2010/main" val="1004181158"/>
              </p:ext>
            </p:extLst>
          </p:nvPr>
        </p:nvGraphicFramePr>
        <p:xfrm>
          <a:off x="6441355" y="5845913"/>
          <a:ext cx="2989263" cy="684212"/>
        </p:xfrm>
        <a:graphic>
          <a:graphicData uri="http://schemas.openxmlformats.org/presentationml/2006/ole">
            <mc:AlternateContent xmlns:mc="http://schemas.openxmlformats.org/markup-compatibility/2006">
              <mc:Choice xmlns:v="urn:schemas-microsoft-com:vml" Requires="v">
                <p:oleObj spid="_x0000_s83306" name="Equation" r:id="rId9" imgW="2044440" imgH="507960" progId="Equation.DSMT4">
                  <p:embed/>
                </p:oleObj>
              </mc:Choice>
              <mc:Fallback>
                <p:oleObj name="Equation" r:id="rId9" imgW="2044440" imgH="507960" progId="Equation.DSMT4">
                  <p:embed/>
                  <p:pic>
                    <p:nvPicPr>
                      <p:cNvPr id="307210" name="Object 10"/>
                      <p:cNvPicPr>
                        <a:picLocks noChangeAspect="1" noChangeArrowheads="1"/>
                      </p:cNvPicPr>
                      <p:nvPr/>
                    </p:nvPicPr>
                    <p:blipFill>
                      <a:blip r:embed="rId10"/>
                      <a:srcRect/>
                      <a:stretch>
                        <a:fillRect/>
                      </a:stretch>
                    </p:blipFill>
                    <p:spPr bwMode="auto">
                      <a:xfrm>
                        <a:off x="6441355" y="5845913"/>
                        <a:ext cx="2989263" cy="684212"/>
                      </a:xfrm>
                      <a:prstGeom prst="rect">
                        <a:avLst/>
                      </a:prstGeom>
                      <a:solidFill>
                        <a:schemeClr val="bg1"/>
                      </a:solidFill>
                      <a:ln w="38100">
                        <a:solidFill>
                          <a:srgbClr val="0000FF"/>
                        </a:solidFill>
                        <a:miter lim="800000"/>
                        <a:headEnd/>
                        <a:tailEnd/>
                      </a:ln>
                      <a:effectLst>
                        <a:outerShdw dist="35921" dir="2700000" algn="ctr" rotWithShape="0">
                          <a:schemeClr val="bg2"/>
                        </a:outerShdw>
                      </a:effectLst>
                    </p:spPr>
                  </p:pic>
                </p:oleObj>
              </mc:Fallback>
            </mc:AlternateContent>
          </a:graphicData>
        </a:graphic>
      </p:graphicFrame>
      <p:cxnSp>
        <p:nvCxnSpPr>
          <p:cNvPr id="3" name="Conector recto de flecha 2"/>
          <p:cNvCxnSpPr>
            <a:stCxn id="310283" idx="3"/>
          </p:cNvCxnSpPr>
          <p:nvPr/>
        </p:nvCxnSpPr>
        <p:spPr>
          <a:xfrm>
            <a:off x="3294858" y="2941439"/>
            <a:ext cx="5465438" cy="1567681"/>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2527383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10274"/>
                                        </p:tgtEl>
                                        <p:attrNameLst>
                                          <p:attrName>style.visibility</p:attrName>
                                        </p:attrNameLst>
                                      </p:cBhvr>
                                      <p:to>
                                        <p:strVal val="visible"/>
                                      </p:to>
                                    </p:set>
                                    <p:animEffect transition="in" filter="slide(fromBottom)">
                                      <p:cBhvr>
                                        <p:cTn id="7" dur="2000"/>
                                        <p:tgtEl>
                                          <p:spTgt spid="310274"/>
                                        </p:tgtEl>
                                      </p:cBhvr>
                                    </p:animEffect>
                                  </p:childTnLst>
                                </p:cTn>
                              </p:par>
                            </p:childTnLst>
                          </p:cTn>
                        </p:par>
                        <p:par>
                          <p:cTn id="8" fill="hold" nodeType="afterGroup">
                            <p:stCondLst>
                              <p:cond delay="2000"/>
                            </p:stCondLst>
                            <p:childTnLst>
                              <p:par>
                                <p:cTn id="9" presetID="12" presetClass="entr" presetSubtype="4" fill="hold" grpId="0" nodeType="afterEffect">
                                  <p:stCondLst>
                                    <p:cond delay="0"/>
                                  </p:stCondLst>
                                  <p:childTnLst>
                                    <p:set>
                                      <p:cBhvr>
                                        <p:cTn id="10" dur="1" fill="hold">
                                          <p:stCondLst>
                                            <p:cond delay="0"/>
                                          </p:stCondLst>
                                        </p:cTn>
                                        <p:tgtEl>
                                          <p:spTgt spid="310275"/>
                                        </p:tgtEl>
                                        <p:attrNameLst>
                                          <p:attrName>style.visibility</p:attrName>
                                        </p:attrNameLst>
                                      </p:cBhvr>
                                      <p:to>
                                        <p:strVal val="visible"/>
                                      </p:to>
                                    </p:set>
                                    <p:animEffect transition="in" filter="slide(fromBottom)">
                                      <p:cBhvr>
                                        <p:cTn id="11" dur="2000"/>
                                        <p:tgtEl>
                                          <p:spTgt spid="31027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310277"/>
                                        </p:tgtEl>
                                        <p:attrNameLst>
                                          <p:attrName>style.visibility</p:attrName>
                                        </p:attrNameLst>
                                      </p:cBhvr>
                                      <p:to>
                                        <p:strVal val="visible"/>
                                      </p:to>
                                    </p:set>
                                    <p:animEffect transition="in" filter="fade">
                                      <p:cBhvr>
                                        <p:cTn id="16" dur="2000"/>
                                        <p:tgtEl>
                                          <p:spTgt spid="310277"/>
                                        </p:tgtEl>
                                      </p:cBhvr>
                                    </p:animEffect>
                                  </p:childTnLst>
                                </p:cTn>
                              </p:par>
                            </p:childTnLst>
                          </p:cTn>
                        </p:par>
                        <p:par>
                          <p:cTn id="17" fill="hold" nodeType="afterGroup">
                            <p:stCondLst>
                              <p:cond delay="2000"/>
                            </p:stCondLst>
                            <p:childTnLst>
                              <p:par>
                                <p:cTn id="18" presetID="10" presetClass="entr" presetSubtype="0" fill="hold" nodeType="afterEffect">
                                  <p:stCondLst>
                                    <p:cond delay="0"/>
                                  </p:stCondLst>
                                  <p:childTnLst>
                                    <p:set>
                                      <p:cBhvr>
                                        <p:cTn id="19" dur="1" fill="hold">
                                          <p:stCondLst>
                                            <p:cond delay="0"/>
                                          </p:stCondLst>
                                        </p:cTn>
                                        <p:tgtEl>
                                          <p:spTgt spid="310283"/>
                                        </p:tgtEl>
                                        <p:attrNameLst>
                                          <p:attrName>style.visibility</p:attrName>
                                        </p:attrNameLst>
                                      </p:cBhvr>
                                      <p:to>
                                        <p:strVal val="visible"/>
                                      </p:to>
                                    </p:set>
                                    <p:animEffect transition="in" filter="fade">
                                      <p:cBhvr>
                                        <p:cTn id="20" dur="2000"/>
                                        <p:tgtEl>
                                          <p:spTgt spid="310283"/>
                                        </p:tgtEl>
                                      </p:cBhvr>
                                    </p:animEffect>
                                  </p:childTnLst>
                                </p:cTn>
                              </p:par>
                            </p:childTnLst>
                          </p:cTn>
                        </p:par>
                        <p:par>
                          <p:cTn id="21" fill="hold" nodeType="afterGroup">
                            <p:stCondLst>
                              <p:cond delay="4000"/>
                            </p:stCondLst>
                            <p:childTnLst>
                              <p:par>
                                <p:cTn id="22" presetID="10" presetClass="entr" presetSubtype="0" fill="hold" grpId="0" nodeType="afterEffect">
                                  <p:stCondLst>
                                    <p:cond delay="0"/>
                                  </p:stCondLst>
                                  <p:childTnLst>
                                    <p:set>
                                      <p:cBhvr>
                                        <p:cTn id="23" dur="1" fill="hold">
                                          <p:stCondLst>
                                            <p:cond delay="0"/>
                                          </p:stCondLst>
                                        </p:cTn>
                                        <p:tgtEl>
                                          <p:spTgt spid="310284"/>
                                        </p:tgtEl>
                                        <p:attrNameLst>
                                          <p:attrName>style.visibility</p:attrName>
                                        </p:attrNameLst>
                                      </p:cBhvr>
                                      <p:to>
                                        <p:strVal val="visible"/>
                                      </p:to>
                                    </p:set>
                                    <p:animEffect transition="in" filter="fade">
                                      <p:cBhvr>
                                        <p:cTn id="24" dur="2000"/>
                                        <p:tgtEl>
                                          <p:spTgt spid="31028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10276"/>
                                        </p:tgtEl>
                                        <p:attrNameLst>
                                          <p:attrName>style.visibility</p:attrName>
                                        </p:attrNameLst>
                                      </p:cBhvr>
                                      <p:to>
                                        <p:strVal val="visible"/>
                                      </p:to>
                                    </p:set>
                                    <p:animEffect transition="in" filter="fade">
                                      <p:cBhvr>
                                        <p:cTn id="29" dur="2000"/>
                                        <p:tgtEl>
                                          <p:spTgt spid="31027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310280">
                                            <p:txEl>
                                              <p:pRg st="0" end="0"/>
                                            </p:txEl>
                                          </p:spTgt>
                                        </p:tgtEl>
                                        <p:attrNameLst>
                                          <p:attrName>style.visibility</p:attrName>
                                        </p:attrNameLst>
                                      </p:cBhvr>
                                      <p:to>
                                        <p:strVal val="visible"/>
                                      </p:to>
                                    </p:set>
                                    <p:animEffect transition="in" filter="fade">
                                      <p:cBhvr>
                                        <p:cTn id="34" dur="2000"/>
                                        <p:tgtEl>
                                          <p:spTgt spid="310280">
                                            <p:txEl>
                                              <p:pRg st="0" end="0"/>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310281"/>
                                        </p:tgtEl>
                                        <p:attrNameLst>
                                          <p:attrName>style.visibility</p:attrName>
                                        </p:attrNameLst>
                                      </p:cBhvr>
                                      <p:to>
                                        <p:strVal val="visible"/>
                                      </p:to>
                                    </p:set>
                                    <p:animEffect transition="in" filter="fade">
                                      <p:cBhvr>
                                        <p:cTn id="39" dur="2000"/>
                                        <p:tgtEl>
                                          <p:spTgt spid="310281"/>
                                        </p:tgtEl>
                                      </p:cBhvr>
                                    </p:animEffect>
                                  </p:childTnLst>
                                </p:cTn>
                              </p:par>
                            </p:childTnLst>
                          </p:cTn>
                        </p:par>
                        <p:par>
                          <p:cTn id="40" fill="hold" nodeType="afterGroup">
                            <p:stCondLst>
                              <p:cond delay="2000"/>
                            </p:stCondLst>
                            <p:childTnLst>
                              <p:par>
                                <p:cTn id="41" presetID="22" presetClass="entr" presetSubtype="1" fill="hold" grpId="0" nodeType="afterEffect">
                                  <p:stCondLst>
                                    <p:cond delay="0"/>
                                  </p:stCondLst>
                                  <p:childTnLst>
                                    <p:set>
                                      <p:cBhvr>
                                        <p:cTn id="42" dur="1" fill="hold">
                                          <p:stCondLst>
                                            <p:cond delay="0"/>
                                          </p:stCondLst>
                                        </p:cTn>
                                        <p:tgtEl>
                                          <p:spTgt spid="310282"/>
                                        </p:tgtEl>
                                        <p:attrNameLst>
                                          <p:attrName>style.visibility</p:attrName>
                                        </p:attrNameLst>
                                      </p:cBhvr>
                                      <p:to>
                                        <p:strVal val="visible"/>
                                      </p:to>
                                    </p:set>
                                    <p:animEffect transition="in" filter="wipe(up)">
                                      <p:cBhvr>
                                        <p:cTn id="43" dur="500"/>
                                        <p:tgtEl>
                                          <p:spTgt spid="310282"/>
                                        </p:tgtEl>
                                      </p:cBhvr>
                                    </p:animEffect>
                                  </p:childTnLst>
                                </p:cTn>
                              </p:par>
                            </p:childTnLst>
                          </p:cTn>
                        </p:par>
                        <p:par>
                          <p:cTn id="44" fill="hold" nodeType="afterGroup">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310285"/>
                                        </p:tgtEl>
                                        <p:attrNameLst>
                                          <p:attrName>style.visibility</p:attrName>
                                        </p:attrNameLst>
                                      </p:cBhvr>
                                      <p:to>
                                        <p:strVal val="visible"/>
                                      </p:to>
                                    </p:set>
                                    <p:animEffect transition="in" filter="wipe(down)">
                                      <p:cBhvr>
                                        <p:cTn id="47" dur="2000"/>
                                        <p:tgtEl>
                                          <p:spTgt spid="31028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310288"/>
                                        </p:tgtEl>
                                        <p:attrNameLst>
                                          <p:attrName>style.visibility</p:attrName>
                                        </p:attrNameLst>
                                      </p:cBhvr>
                                      <p:to>
                                        <p:strVal val="visible"/>
                                      </p:to>
                                    </p:set>
                                    <p:animEffect transition="in" filter="wipe(right)">
                                      <p:cBhvr>
                                        <p:cTn id="52" dur="500"/>
                                        <p:tgtEl>
                                          <p:spTgt spid="31028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310289"/>
                                        </p:tgtEl>
                                        <p:attrNameLst>
                                          <p:attrName>style.visibility</p:attrName>
                                        </p:attrNameLst>
                                      </p:cBhvr>
                                      <p:to>
                                        <p:strVal val="visible"/>
                                      </p:to>
                                    </p:set>
                                    <p:animEffect transition="in" filter="wipe(up)">
                                      <p:cBhvr>
                                        <p:cTn id="57" dur="500"/>
                                        <p:tgtEl>
                                          <p:spTgt spid="310289"/>
                                        </p:tgtEl>
                                      </p:cBhvr>
                                    </p:animEffect>
                                  </p:childTnLst>
                                </p:cTn>
                              </p:par>
                            </p:childTnLst>
                          </p:cTn>
                        </p:par>
                        <p:par>
                          <p:cTn id="58" fill="hold" nodeType="afterGroup">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310290"/>
                                        </p:tgtEl>
                                        <p:attrNameLst>
                                          <p:attrName>style.visibility</p:attrName>
                                        </p:attrNameLst>
                                      </p:cBhvr>
                                      <p:to>
                                        <p:strVal val="visible"/>
                                      </p:to>
                                    </p:set>
                                    <p:animEffect transition="in" filter="fade">
                                      <p:cBhvr>
                                        <p:cTn id="61" dur="2000"/>
                                        <p:tgtEl>
                                          <p:spTgt spid="310290"/>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10287"/>
                                        </p:tgtEl>
                                        <p:attrNameLst>
                                          <p:attrName>style.visibility</p:attrName>
                                        </p:attrNameLst>
                                      </p:cBhvr>
                                      <p:to>
                                        <p:strVal val="visible"/>
                                      </p:to>
                                    </p:set>
                                    <p:animEffect transition="in" filter="fade">
                                      <p:cBhvr>
                                        <p:cTn id="66" dur="2000"/>
                                        <p:tgtEl>
                                          <p:spTgt spid="310287"/>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dissolve">
                                      <p:cBhvr>
                                        <p:cTn id="7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4" grpId="0"/>
      <p:bldP spid="310275" grpId="0"/>
      <p:bldP spid="310276" grpId="0"/>
      <p:bldP spid="310282" grpId="0" animBg="1"/>
      <p:bldP spid="310284" grpId="0" animBg="1"/>
      <p:bldP spid="310285" grpId="0" animBg="1"/>
      <p:bldP spid="310287" grpId="0"/>
      <p:bldP spid="310288" grpId="0" animBg="1"/>
      <p:bldP spid="310289" grpId="0" animBg="1"/>
      <p:bldP spid="310290" grpId="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3586" name="Line 2"/>
          <p:cNvSpPr>
            <a:spLocks noChangeShapeType="1"/>
          </p:cNvSpPr>
          <p:nvPr/>
        </p:nvSpPr>
        <p:spPr bwMode="auto">
          <a:xfrm flipV="1">
            <a:off x="3143250" y="2348879"/>
            <a:ext cx="422" cy="2593008"/>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23587" name="Rectangle 3"/>
          <p:cNvSpPr>
            <a:spLocks noGrp="1" noChangeArrowheads="1"/>
          </p:cNvSpPr>
          <p:nvPr>
            <p:ph type="title"/>
          </p:nvPr>
        </p:nvSpPr>
        <p:spPr>
          <a:xfrm>
            <a:off x="4260217" y="678658"/>
            <a:ext cx="3816027" cy="506412"/>
          </a:xfrm>
        </p:spPr>
        <p:txBody>
          <a:bodyPr>
            <a:normAutofit/>
          </a:bodyPr>
          <a:lstStyle/>
          <a:p>
            <a:pPr eaLnBrk="1" hangingPunct="1">
              <a:defRPr/>
            </a:pPr>
            <a:r>
              <a:rPr lang="es-ES" sz="2400" b="1" dirty="0"/>
              <a:t>Resumen: G en función de p</a:t>
            </a:r>
          </a:p>
        </p:txBody>
      </p:sp>
      <p:sp>
        <p:nvSpPr>
          <p:cNvPr id="323588" name="Rectangle 4"/>
          <p:cNvSpPr>
            <a:spLocks noChangeArrowheads="1"/>
          </p:cNvSpPr>
          <p:nvPr/>
        </p:nvSpPr>
        <p:spPr bwMode="auto">
          <a:xfrm>
            <a:off x="3670943" y="153008"/>
            <a:ext cx="499457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la presión</a:t>
            </a:r>
          </a:p>
        </p:txBody>
      </p:sp>
      <p:grpSp>
        <p:nvGrpSpPr>
          <p:cNvPr id="2" name="Group 5"/>
          <p:cNvGrpSpPr>
            <a:grpSpLocks/>
          </p:cNvGrpSpPr>
          <p:nvPr/>
        </p:nvGrpSpPr>
        <p:grpSpPr bwMode="auto">
          <a:xfrm>
            <a:off x="1919288" y="1989139"/>
            <a:ext cx="3803650" cy="4600575"/>
            <a:chOff x="3024" y="1680"/>
            <a:chExt cx="2400" cy="2112"/>
          </a:xfrm>
        </p:grpSpPr>
        <p:sp>
          <p:nvSpPr>
            <p:cNvPr id="71704" name="Line 6"/>
            <p:cNvSpPr>
              <a:spLocks noChangeShapeType="1"/>
            </p:cNvSpPr>
            <p:nvPr/>
          </p:nvSpPr>
          <p:spPr bwMode="auto">
            <a:xfrm>
              <a:off x="3312" y="1680"/>
              <a:ext cx="0" cy="2112"/>
            </a:xfrm>
            <a:prstGeom prst="line">
              <a:avLst/>
            </a:prstGeom>
            <a:noFill/>
            <a:ln w="38100" cap="sq">
              <a:solidFill>
                <a:schemeClr val="tx1"/>
              </a:solidFill>
              <a:round/>
              <a:headEnd type="triangle" w="med" len="med"/>
              <a:tailEnd/>
            </a:ln>
            <a:effectLst>
              <a:outerShdw dist="40161" dir="4293903" algn="ctr" rotWithShape="0">
                <a:schemeClr val="bg2"/>
              </a:outerShdw>
            </a:effectLst>
            <a:extLst>
              <a:ext uri="{909E8E84-426E-40DD-AFC4-6F175D3DCCD1}">
                <a14:hiddenFill xmlns:a14="http://schemas.microsoft.com/office/drawing/2010/main">
                  <a:noFill/>
                </a14:hiddenFill>
              </a:ext>
            </a:extLst>
          </p:spPr>
          <p:txBody>
            <a:bodyPr wrap="none"/>
            <a:lstStyle/>
            <a:p>
              <a:endParaRPr lang="es-MX"/>
            </a:p>
          </p:txBody>
        </p:sp>
        <p:sp>
          <p:nvSpPr>
            <p:cNvPr id="71705" name="Line 7"/>
            <p:cNvSpPr>
              <a:spLocks noChangeShapeType="1"/>
            </p:cNvSpPr>
            <p:nvPr/>
          </p:nvSpPr>
          <p:spPr bwMode="auto">
            <a:xfrm>
              <a:off x="3024" y="3648"/>
              <a:ext cx="2400" cy="0"/>
            </a:xfrm>
            <a:prstGeom prst="line">
              <a:avLst/>
            </a:prstGeom>
            <a:noFill/>
            <a:ln w="28575" cap="sq">
              <a:solidFill>
                <a:schemeClr val="tx1"/>
              </a:solidFill>
              <a:round/>
              <a:headEnd type="none" w="sm" len="sm"/>
              <a:tailEnd type="triangle" w="med" len="med"/>
            </a:ln>
            <a:effectLst>
              <a:outerShdw dist="40161" dir="4293903" algn="ctr" rotWithShape="0">
                <a:schemeClr val="bg2"/>
              </a:outerShdw>
            </a:effectLst>
            <a:extLst>
              <a:ext uri="{909E8E84-426E-40DD-AFC4-6F175D3DCCD1}">
                <a14:hiddenFill xmlns:a14="http://schemas.microsoft.com/office/drawing/2010/main">
                  <a:noFill/>
                </a14:hiddenFill>
              </a:ext>
            </a:extLst>
          </p:spPr>
          <p:txBody>
            <a:bodyPr wrap="none"/>
            <a:lstStyle/>
            <a:p>
              <a:endParaRPr lang="es-MX"/>
            </a:p>
          </p:txBody>
        </p:sp>
      </p:grpSp>
      <p:sp>
        <p:nvSpPr>
          <p:cNvPr id="323592" name="Text Box 8"/>
          <p:cNvSpPr txBox="1">
            <a:spLocks noChangeArrowheads="1"/>
          </p:cNvSpPr>
          <p:nvPr/>
        </p:nvSpPr>
        <p:spPr bwMode="auto">
          <a:xfrm>
            <a:off x="3968442" y="6338888"/>
            <a:ext cx="359393" cy="523220"/>
          </a:xfrm>
          <a:prstGeom prst="rect">
            <a:avLst/>
          </a:prstGeom>
          <a:noFill/>
          <a:ln w="12700" cap="sq">
            <a:noFill/>
            <a:miter lim="800000"/>
            <a:headEnd type="none" w="sm" len="sm"/>
            <a:tailEnd type="none" w="sm" len="sm"/>
          </a:ln>
          <a:effectLst/>
        </p:spPr>
        <p:txBody>
          <a:bodyPr wrap="none">
            <a:spAutoFit/>
          </a:bodyPr>
          <a:lstStyle/>
          <a:p>
            <a:pPr algn="ctr">
              <a:defRPr/>
            </a:pPr>
            <a:r>
              <a:rPr lang="it-IT" sz="2800">
                <a:solidFill>
                  <a:srgbClr val="FF0000"/>
                </a:solidFill>
                <a:effectLst>
                  <a:outerShdw blurRad="38100" dist="38100" dir="2700000" algn="tl">
                    <a:srgbClr val="000000"/>
                  </a:outerShdw>
                </a:effectLst>
              </a:rPr>
              <a:t>T</a:t>
            </a:r>
          </a:p>
        </p:txBody>
      </p:sp>
      <p:sp>
        <p:nvSpPr>
          <p:cNvPr id="323593" name="Text Box 9"/>
          <p:cNvSpPr txBox="1">
            <a:spLocks noChangeArrowheads="1"/>
          </p:cNvSpPr>
          <p:nvPr/>
        </p:nvSpPr>
        <p:spPr bwMode="auto">
          <a:xfrm>
            <a:off x="1847850" y="3789363"/>
            <a:ext cx="369888" cy="519112"/>
          </a:xfrm>
          <a:prstGeom prst="rect">
            <a:avLst/>
          </a:prstGeom>
          <a:noFill/>
          <a:ln w="12700" cap="sq">
            <a:noFill/>
            <a:miter lim="800000"/>
            <a:headEnd type="none" w="sm" len="sm"/>
            <a:tailEnd type="none" w="sm" len="sm"/>
          </a:ln>
          <a:effectLst/>
        </p:spPr>
        <p:txBody>
          <a:bodyPr wrap="none">
            <a:spAutoFit/>
          </a:bodyPr>
          <a:lstStyle/>
          <a:p>
            <a:pPr algn="ctr">
              <a:defRPr/>
            </a:pPr>
            <a:r>
              <a:rPr lang="it-IT" sz="2800">
                <a:solidFill>
                  <a:srgbClr val="0066FF"/>
                </a:solidFill>
                <a:effectLst>
                  <a:outerShdw blurRad="38100" dist="38100" dir="2700000" algn="tl">
                    <a:srgbClr val="000000"/>
                  </a:outerShdw>
                </a:effectLst>
              </a:rPr>
              <a:t>P</a:t>
            </a:r>
          </a:p>
        </p:txBody>
      </p:sp>
      <p:sp>
        <p:nvSpPr>
          <p:cNvPr id="323594" name="Text Box 10"/>
          <p:cNvSpPr txBox="1">
            <a:spLocks noChangeArrowheads="1"/>
          </p:cNvSpPr>
          <p:nvPr/>
        </p:nvSpPr>
        <p:spPr bwMode="auto">
          <a:xfrm rot="16200000">
            <a:off x="2062163" y="3357563"/>
            <a:ext cx="16351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50000"/>
              </a:spcBef>
              <a:buClrTx/>
              <a:buSzTx/>
              <a:buFontTx/>
              <a:buNone/>
            </a:pPr>
            <a:r>
              <a:rPr lang="es-ES" altLang="es-MX" sz="1600" b="1">
                <a:solidFill>
                  <a:srgbClr val="FF0000"/>
                </a:solidFill>
                <a:latin typeface="Comic Sans MS" pitchFamily="66" charset="0"/>
              </a:rPr>
              <a:t>ISOTÉRMICO</a:t>
            </a:r>
          </a:p>
        </p:txBody>
      </p:sp>
      <p:sp>
        <p:nvSpPr>
          <p:cNvPr id="323595" name="Text Box 11"/>
          <p:cNvSpPr txBox="1">
            <a:spLocks noChangeArrowheads="1"/>
          </p:cNvSpPr>
          <p:nvPr/>
        </p:nvSpPr>
        <p:spPr bwMode="auto">
          <a:xfrm>
            <a:off x="2762598" y="5373688"/>
            <a:ext cx="1661416" cy="400110"/>
          </a:xfrm>
          <a:prstGeom prst="rect">
            <a:avLst/>
          </a:prstGeom>
          <a:noFill/>
          <a:ln w="12700" cap="sq">
            <a:noFill/>
            <a:miter lim="800000"/>
            <a:headEnd type="none" w="sm" len="sm"/>
            <a:tailEnd type="none" w="sm" len="sm"/>
          </a:ln>
          <a:effectLst/>
        </p:spPr>
        <p:txBody>
          <a:bodyPr wrap="none">
            <a:spAutoFit/>
          </a:bodyPr>
          <a:lstStyle/>
          <a:p>
            <a:pPr algn="ctr">
              <a:defRPr/>
            </a:pPr>
            <a:r>
              <a:rPr lang="it-IT" sz="2000" dirty="0"/>
              <a:t>G (1bar, 298K)</a:t>
            </a:r>
          </a:p>
        </p:txBody>
      </p:sp>
      <p:sp>
        <p:nvSpPr>
          <p:cNvPr id="323596" name="Text Box 12"/>
          <p:cNvSpPr txBox="1">
            <a:spLocks noChangeArrowheads="1"/>
          </p:cNvSpPr>
          <p:nvPr/>
        </p:nvSpPr>
        <p:spPr bwMode="auto">
          <a:xfrm>
            <a:off x="4727849" y="1484785"/>
            <a:ext cx="1000125" cy="396875"/>
          </a:xfrm>
          <a:prstGeom prst="rect">
            <a:avLst/>
          </a:prstGeom>
          <a:noFill/>
          <a:ln w="12700" cap="sq">
            <a:noFill/>
            <a:miter lim="800000"/>
            <a:headEnd type="none" w="sm" len="sm"/>
            <a:tailEnd type="none" w="sm" len="sm"/>
          </a:ln>
          <a:effectLst/>
        </p:spPr>
        <p:txBody>
          <a:bodyPr>
            <a:spAutoFit/>
          </a:bodyPr>
          <a:lstStyle/>
          <a:p>
            <a:pPr algn="ctr">
              <a:defRPr/>
            </a:pPr>
            <a:r>
              <a:rPr lang="it-IT" sz="2000" dirty="0">
                <a:solidFill>
                  <a:schemeClr val="accent1"/>
                </a:solidFill>
                <a:effectLst>
                  <a:outerShdw blurRad="38100" dist="38100" dir="2700000" algn="tl">
                    <a:srgbClr val="000000"/>
                  </a:outerShdw>
                </a:effectLst>
              </a:rPr>
              <a:t>G(p, T)</a:t>
            </a:r>
          </a:p>
        </p:txBody>
      </p:sp>
      <p:sp>
        <p:nvSpPr>
          <p:cNvPr id="323597" name="Text Box 13"/>
          <p:cNvSpPr txBox="1">
            <a:spLocks noChangeArrowheads="1"/>
          </p:cNvSpPr>
          <p:nvPr/>
        </p:nvSpPr>
        <p:spPr bwMode="auto">
          <a:xfrm>
            <a:off x="2640014" y="5734050"/>
            <a:ext cx="174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600" dirty="0">
                <a:latin typeface="Comic Sans MS" pitchFamily="66" charset="0"/>
              </a:rPr>
              <a:t>Estado Estándar</a:t>
            </a:r>
          </a:p>
        </p:txBody>
      </p:sp>
      <p:sp>
        <p:nvSpPr>
          <p:cNvPr id="323599" name="Oval 15"/>
          <p:cNvSpPr>
            <a:spLocks noChangeArrowheads="1"/>
          </p:cNvSpPr>
          <p:nvPr/>
        </p:nvSpPr>
        <p:spPr bwMode="auto">
          <a:xfrm>
            <a:off x="4871864" y="1916832"/>
            <a:ext cx="360362" cy="360362"/>
          </a:xfrm>
          <a:prstGeom prst="ellipse">
            <a:avLst/>
          </a:prstGeom>
          <a:solidFill>
            <a:schemeClr val="accent1"/>
          </a:solidFill>
          <a:ln w="12700" cap="sq">
            <a:solidFill>
              <a:srgbClr val="FF0000"/>
            </a:solidFill>
            <a:round/>
            <a:headEnd type="none" w="sm" len="sm"/>
            <a:tailEnd type="none" w="sm" len="sm"/>
          </a:ln>
          <a:effectLst>
            <a:outerShdw dist="35921" dir="2700000" algn="ctr" rotWithShape="0">
              <a:schemeClr val="bg2"/>
            </a:outerShdw>
          </a:effec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endParaRPr lang="es-MX" altLang="es-MX" sz="1600" b="1">
              <a:solidFill>
                <a:schemeClr val="accent1"/>
              </a:solidFill>
              <a:latin typeface="Comic Sans MS" pitchFamily="66" charset="0"/>
            </a:endParaRPr>
          </a:p>
        </p:txBody>
      </p:sp>
      <p:sp>
        <p:nvSpPr>
          <p:cNvPr id="323600" name="Oval 16"/>
          <p:cNvSpPr>
            <a:spLocks noChangeArrowheads="1"/>
          </p:cNvSpPr>
          <p:nvPr/>
        </p:nvSpPr>
        <p:spPr bwMode="auto">
          <a:xfrm>
            <a:off x="2927649" y="4941169"/>
            <a:ext cx="360363" cy="358775"/>
          </a:xfrm>
          <a:prstGeom prst="ellipse">
            <a:avLst/>
          </a:prstGeom>
          <a:solidFill>
            <a:srgbClr val="99FF99"/>
          </a:solidFill>
          <a:ln w="12700" cap="sq">
            <a:solidFill>
              <a:srgbClr val="FF0000"/>
            </a:solidFill>
            <a:round/>
            <a:headEnd type="none" w="sm" len="sm"/>
            <a:tailEnd type="none" w="sm" len="sm"/>
          </a:ln>
          <a:effectLst>
            <a:outerShdw dist="35921" dir="2700000" algn="ctr" rotWithShape="0">
              <a:schemeClr val="bg2"/>
            </a:outerShdw>
          </a:effec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23616" name="Text Box 32"/>
          <p:cNvSpPr txBox="1">
            <a:spLocks noChangeArrowheads="1"/>
          </p:cNvSpPr>
          <p:nvPr/>
        </p:nvSpPr>
        <p:spPr bwMode="auto">
          <a:xfrm>
            <a:off x="5880100" y="1412875"/>
            <a:ext cx="43561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dirty="0">
                <a:latin typeface="Comic Sans MS" pitchFamily="66" charset="0"/>
              </a:rPr>
              <a:t>a) Caso </a:t>
            </a:r>
            <a:r>
              <a:rPr lang="es-ES" altLang="es-MX" sz="1800" dirty="0" err="1">
                <a:latin typeface="Comic Sans MS" pitchFamily="66" charset="0"/>
              </a:rPr>
              <a:t>incomprimible</a:t>
            </a:r>
            <a:r>
              <a:rPr lang="es-ES" altLang="es-MX" sz="1800" dirty="0">
                <a:latin typeface="Comic Sans MS" pitchFamily="66" charset="0"/>
              </a:rPr>
              <a:t> (i.e., el volumen es independiente de la presión)</a:t>
            </a:r>
          </a:p>
        </p:txBody>
      </p:sp>
      <p:graphicFrame>
        <p:nvGraphicFramePr>
          <p:cNvPr id="323617" name="Object 33"/>
          <p:cNvGraphicFramePr>
            <a:graphicFrameLocks noChangeAspect="1"/>
          </p:cNvGraphicFramePr>
          <p:nvPr>
            <p:extLst>
              <p:ext uri="{D42A27DB-BD31-4B8C-83A1-F6EECF244321}">
                <p14:modId xmlns:p14="http://schemas.microsoft.com/office/powerpoint/2010/main" val="3022429916"/>
              </p:ext>
            </p:extLst>
          </p:nvPr>
        </p:nvGraphicFramePr>
        <p:xfrm>
          <a:off x="6096001" y="2132856"/>
          <a:ext cx="3621037" cy="509698"/>
        </p:xfrm>
        <a:graphic>
          <a:graphicData uri="http://schemas.openxmlformats.org/presentationml/2006/ole">
            <mc:AlternateContent xmlns:mc="http://schemas.openxmlformats.org/markup-compatibility/2006">
              <mc:Choice xmlns:v="urn:schemas-microsoft-com:vml" Requires="v">
                <p:oleObj spid="_x0000_s86578" name="Equation" r:id="rId4" imgW="2070000" imgH="279360" progId="Equation.DSMT4">
                  <p:embed/>
                </p:oleObj>
              </mc:Choice>
              <mc:Fallback>
                <p:oleObj name="Equation" r:id="rId4" imgW="2070000" imgH="279360" progId="Equation.DSMT4">
                  <p:embed/>
                  <p:pic>
                    <p:nvPicPr>
                      <p:cNvPr id="323617" name="Object 33"/>
                      <p:cNvPicPr>
                        <a:picLocks noChangeAspect="1" noChangeArrowheads="1"/>
                      </p:cNvPicPr>
                      <p:nvPr/>
                    </p:nvPicPr>
                    <p:blipFill>
                      <a:blip r:embed="rId5"/>
                      <a:srcRect/>
                      <a:stretch>
                        <a:fillRect/>
                      </a:stretch>
                    </p:blipFill>
                    <p:spPr bwMode="auto">
                      <a:xfrm>
                        <a:off x="6096001" y="2132856"/>
                        <a:ext cx="3621037" cy="509698"/>
                      </a:xfrm>
                      <a:prstGeom prst="rect">
                        <a:avLst/>
                      </a:prstGeom>
                      <a:solidFill>
                        <a:schemeClr val="bg1"/>
                      </a:solidFill>
                      <a:ln w="9525">
                        <a:solidFill>
                          <a:srgbClr val="100B55"/>
                        </a:solidFill>
                        <a:miter lim="800000"/>
                        <a:headEnd/>
                        <a:tailEnd/>
                      </a:ln>
                      <a:effectLst>
                        <a:outerShdw dist="35921" dir="2700000" algn="ctr" rotWithShape="0">
                          <a:schemeClr val="bg2"/>
                        </a:outerShdw>
                      </a:effectLst>
                    </p:spPr>
                  </p:pic>
                </p:oleObj>
              </mc:Fallback>
            </mc:AlternateContent>
          </a:graphicData>
        </a:graphic>
      </p:graphicFrame>
      <p:sp>
        <p:nvSpPr>
          <p:cNvPr id="323619" name="Text Box 35"/>
          <p:cNvSpPr txBox="1">
            <a:spLocks noChangeArrowheads="1"/>
          </p:cNvSpPr>
          <p:nvPr/>
        </p:nvSpPr>
        <p:spPr bwMode="auto">
          <a:xfrm>
            <a:off x="5880100" y="2781300"/>
            <a:ext cx="417634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dirty="0">
                <a:latin typeface="Comic Sans MS" pitchFamily="66" charset="0"/>
              </a:rPr>
              <a:t>b) Caso comprimible (i.e., el volumen depende de la presión)</a:t>
            </a:r>
          </a:p>
        </p:txBody>
      </p:sp>
      <p:sp>
        <p:nvSpPr>
          <p:cNvPr id="323620" name="Oval 36"/>
          <p:cNvSpPr>
            <a:spLocks noChangeArrowheads="1"/>
          </p:cNvSpPr>
          <p:nvPr/>
        </p:nvSpPr>
        <p:spPr bwMode="auto">
          <a:xfrm>
            <a:off x="2999657" y="1916833"/>
            <a:ext cx="360363" cy="358775"/>
          </a:xfrm>
          <a:prstGeom prst="ellipse">
            <a:avLst/>
          </a:prstGeom>
          <a:solidFill>
            <a:srgbClr val="0066FF"/>
          </a:solidFill>
          <a:ln w="12700" cap="sq">
            <a:solidFill>
              <a:srgbClr val="FF0000"/>
            </a:solidFill>
            <a:round/>
            <a:headEnd type="none" w="sm" len="sm"/>
            <a:tailEnd type="none" w="sm" len="sm"/>
          </a:ln>
          <a:effectLst>
            <a:outerShdw dist="35921" dir="2700000" algn="ctr" rotWithShape="0">
              <a:schemeClr val="bg2"/>
            </a:outerShdw>
          </a:effectLst>
        </p:spPr>
        <p:txBody>
          <a:bodyPr wrap="none"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endParaRPr lang="es-MX" altLang="es-MX" sz="1600">
              <a:latin typeface="Comic Sans MS" pitchFamily="66" charset="0"/>
            </a:endParaRPr>
          </a:p>
        </p:txBody>
      </p:sp>
      <p:sp>
        <p:nvSpPr>
          <p:cNvPr id="323621" name="Text Box 37"/>
          <p:cNvSpPr txBox="1">
            <a:spLocks noChangeArrowheads="1"/>
          </p:cNvSpPr>
          <p:nvPr/>
        </p:nvSpPr>
        <p:spPr bwMode="auto">
          <a:xfrm>
            <a:off x="2659565" y="1484313"/>
            <a:ext cx="1340432" cy="400110"/>
          </a:xfrm>
          <a:prstGeom prst="rect">
            <a:avLst/>
          </a:prstGeom>
          <a:noFill/>
          <a:ln w="12700" cap="sq">
            <a:noFill/>
            <a:miter lim="800000"/>
            <a:headEnd type="none" w="sm" len="sm"/>
            <a:tailEnd type="none" w="sm" len="sm"/>
          </a:ln>
          <a:effectLst/>
        </p:spPr>
        <p:txBody>
          <a:bodyPr wrap="none">
            <a:spAutoFit/>
          </a:bodyPr>
          <a:lstStyle/>
          <a:p>
            <a:pPr algn="ctr">
              <a:defRPr/>
            </a:pPr>
            <a:r>
              <a:rPr lang="it-IT" sz="2000" dirty="0">
                <a:solidFill>
                  <a:srgbClr val="0066FF"/>
                </a:solidFill>
              </a:rPr>
              <a:t>G (p, 278K)</a:t>
            </a:r>
          </a:p>
        </p:txBody>
      </p:sp>
      <p:graphicFrame>
        <p:nvGraphicFramePr>
          <p:cNvPr id="323622" name="Object 38"/>
          <p:cNvGraphicFramePr>
            <a:graphicFrameLocks noChangeAspect="1"/>
          </p:cNvGraphicFramePr>
          <p:nvPr>
            <p:extLst>
              <p:ext uri="{D42A27DB-BD31-4B8C-83A1-F6EECF244321}">
                <p14:modId xmlns:p14="http://schemas.microsoft.com/office/powerpoint/2010/main" val="925495935"/>
              </p:ext>
            </p:extLst>
          </p:nvPr>
        </p:nvGraphicFramePr>
        <p:xfrm>
          <a:off x="6094414" y="3432176"/>
          <a:ext cx="2581275" cy="677863"/>
        </p:xfrm>
        <a:graphic>
          <a:graphicData uri="http://schemas.openxmlformats.org/presentationml/2006/ole">
            <mc:AlternateContent xmlns:mc="http://schemas.openxmlformats.org/markup-compatibility/2006">
              <mc:Choice xmlns:v="urn:schemas-microsoft-com:vml" Requires="v">
                <p:oleObj spid="_x0000_s86579" name="Equation" r:id="rId6" imgW="1790640" imgH="482400" progId="Equation.DSMT4">
                  <p:embed/>
                </p:oleObj>
              </mc:Choice>
              <mc:Fallback>
                <p:oleObj name="Equation" r:id="rId6" imgW="1790640" imgH="482400" progId="Equation.DSMT4">
                  <p:embed/>
                  <p:pic>
                    <p:nvPicPr>
                      <p:cNvPr id="323622" name="Object 38"/>
                      <p:cNvPicPr>
                        <a:picLocks noChangeAspect="1" noChangeArrowheads="1"/>
                      </p:cNvPicPr>
                      <p:nvPr/>
                    </p:nvPicPr>
                    <p:blipFill>
                      <a:blip r:embed="rId7"/>
                      <a:srcRect/>
                      <a:stretch>
                        <a:fillRect/>
                      </a:stretch>
                    </p:blipFill>
                    <p:spPr bwMode="auto">
                      <a:xfrm>
                        <a:off x="6094414" y="3432176"/>
                        <a:ext cx="2581275" cy="677863"/>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23623" name="Text Box 39"/>
          <p:cNvSpPr txBox="1">
            <a:spLocks noChangeArrowheads="1"/>
          </p:cNvSpPr>
          <p:nvPr/>
        </p:nvSpPr>
        <p:spPr bwMode="auto">
          <a:xfrm>
            <a:off x="6024564" y="4221163"/>
            <a:ext cx="44639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dirty="0">
                <a:latin typeface="Comic Sans MS" pitchFamily="66" charset="0"/>
              </a:rPr>
              <a:t>b.1) Caso comprimible – gases perfectos</a:t>
            </a:r>
          </a:p>
        </p:txBody>
      </p:sp>
      <p:graphicFrame>
        <p:nvGraphicFramePr>
          <p:cNvPr id="323625" name="Object 41"/>
          <p:cNvGraphicFramePr>
            <a:graphicFrameLocks noChangeAspect="1"/>
          </p:cNvGraphicFramePr>
          <p:nvPr>
            <p:extLst>
              <p:ext uri="{D42A27DB-BD31-4B8C-83A1-F6EECF244321}">
                <p14:modId xmlns:p14="http://schemas.microsoft.com/office/powerpoint/2010/main" val="1549614"/>
              </p:ext>
            </p:extLst>
          </p:nvPr>
        </p:nvGraphicFramePr>
        <p:xfrm>
          <a:off x="6102350" y="4734448"/>
          <a:ext cx="3219722" cy="483961"/>
        </p:xfrm>
        <a:graphic>
          <a:graphicData uri="http://schemas.openxmlformats.org/presentationml/2006/ole">
            <mc:AlternateContent xmlns:mc="http://schemas.openxmlformats.org/markup-compatibility/2006">
              <mc:Choice xmlns:v="urn:schemas-microsoft-com:vml" Requires="v">
                <p:oleObj spid="_x0000_s86580" name="Equation" r:id="rId8" imgW="1917360" imgH="253800" progId="Equation.DSMT4">
                  <p:embed/>
                </p:oleObj>
              </mc:Choice>
              <mc:Fallback>
                <p:oleObj name="Equation" r:id="rId8" imgW="1917360" imgH="253800" progId="Equation.DSMT4">
                  <p:embed/>
                  <p:pic>
                    <p:nvPicPr>
                      <p:cNvPr id="323625" name="Object 41"/>
                      <p:cNvPicPr>
                        <a:picLocks noChangeAspect="1" noChangeArrowheads="1"/>
                      </p:cNvPicPr>
                      <p:nvPr/>
                    </p:nvPicPr>
                    <p:blipFill>
                      <a:blip r:embed="rId9"/>
                      <a:srcRect/>
                      <a:stretch>
                        <a:fillRect/>
                      </a:stretch>
                    </p:blipFill>
                    <p:spPr bwMode="auto">
                      <a:xfrm>
                        <a:off x="6102350" y="4734448"/>
                        <a:ext cx="3219722" cy="483961"/>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
        <p:nvSpPr>
          <p:cNvPr id="323626" name="Text Box 42"/>
          <p:cNvSpPr txBox="1">
            <a:spLocks noChangeArrowheads="1"/>
          </p:cNvSpPr>
          <p:nvPr/>
        </p:nvSpPr>
        <p:spPr bwMode="auto">
          <a:xfrm>
            <a:off x="6096000" y="5445126"/>
            <a:ext cx="414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0"/>
              </a:spcBef>
              <a:buClrTx/>
              <a:buSzTx/>
              <a:buFontTx/>
              <a:buNone/>
            </a:pPr>
            <a:r>
              <a:rPr lang="es-ES" altLang="es-MX" sz="1800" dirty="0">
                <a:latin typeface="Comic Sans MS" pitchFamily="66" charset="0"/>
              </a:rPr>
              <a:t>b.2) Caso comprimible – gases reales</a:t>
            </a:r>
          </a:p>
        </p:txBody>
      </p:sp>
      <p:graphicFrame>
        <p:nvGraphicFramePr>
          <p:cNvPr id="323627" name="Object 43"/>
          <p:cNvGraphicFramePr>
            <a:graphicFrameLocks noChangeAspect="1"/>
          </p:cNvGraphicFramePr>
          <p:nvPr>
            <p:extLst>
              <p:ext uri="{D42A27DB-BD31-4B8C-83A1-F6EECF244321}">
                <p14:modId xmlns:p14="http://schemas.microsoft.com/office/powerpoint/2010/main" val="2217846186"/>
              </p:ext>
            </p:extLst>
          </p:nvPr>
        </p:nvGraphicFramePr>
        <p:xfrm>
          <a:off x="6102351" y="6013160"/>
          <a:ext cx="3522041" cy="506270"/>
        </p:xfrm>
        <a:graphic>
          <a:graphicData uri="http://schemas.openxmlformats.org/presentationml/2006/ole">
            <mc:AlternateContent xmlns:mc="http://schemas.openxmlformats.org/markup-compatibility/2006">
              <mc:Choice xmlns:v="urn:schemas-microsoft-com:vml" Requires="v">
                <p:oleObj spid="_x0000_s86581" name="Equation" r:id="rId10" imgW="1917360" imgH="253800" progId="Equation.DSMT4">
                  <p:embed/>
                </p:oleObj>
              </mc:Choice>
              <mc:Fallback>
                <p:oleObj name="Equation" r:id="rId10" imgW="1917360" imgH="253800" progId="Equation.DSMT4">
                  <p:embed/>
                  <p:pic>
                    <p:nvPicPr>
                      <p:cNvPr id="323627" name="Object 43"/>
                      <p:cNvPicPr>
                        <a:picLocks noChangeAspect="1" noChangeArrowheads="1"/>
                      </p:cNvPicPr>
                      <p:nvPr/>
                    </p:nvPicPr>
                    <p:blipFill>
                      <a:blip r:embed="rId11"/>
                      <a:srcRect/>
                      <a:stretch>
                        <a:fillRect/>
                      </a:stretch>
                    </p:blipFill>
                    <p:spPr bwMode="auto">
                      <a:xfrm>
                        <a:off x="6102351" y="6013160"/>
                        <a:ext cx="3522041" cy="506270"/>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oleObj>
              </mc:Fallback>
            </mc:AlternateContent>
          </a:graphicData>
        </a:graphic>
      </p:graphicFrame>
    </p:spTree>
    <p:extLst>
      <p:ext uri="{BB962C8B-B14F-4D97-AF65-F5344CB8AC3E}">
        <p14:creationId xmlns:p14="http://schemas.microsoft.com/office/powerpoint/2010/main" val="3981950387"/>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23588"/>
                                        </p:tgtEl>
                                        <p:attrNameLst>
                                          <p:attrName>style.visibility</p:attrName>
                                        </p:attrNameLst>
                                      </p:cBhvr>
                                      <p:to>
                                        <p:strVal val="visible"/>
                                      </p:to>
                                    </p:set>
                                    <p:animEffect transition="in" filter="slide(fromBottom)">
                                      <p:cBhvr>
                                        <p:cTn id="7" dur="2000"/>
                                        <p:tgtEl>
                                          <p:spTgt spid="32358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23587"/>
                                        </p:tgtEl>
                                        <p:attrNameLst>
                                          <p:attrName>style.visibility</p:attrName>
                                        </p:attrNameLst>
                                      </p:cBhvr>
                                      <p:to>
                                        <p:strVal val="visible"/>
                                      </p:to>
                                    </p:set>
                                    <p:animEffect transition="in" filter="slide(fromBottom)">
                                      <p:cBhvr>
                                        <p:cTn id="10" dur="2000"/>
                                        <p:tgtEl>
                                          <p:spTgt spid="323587"/>
                                        </p:tgtEl>
                                      </p:cBhvr>
                                    </p:animEffect>
                                  </p:childTnLst>
                                </p:cTn>
                              </p:par>
                            </p:childTnLst>
                          </p:cTn>
                        </p:par>
                        <p:par>
                          <p:cTn id="11" fill="hold" nodeType="afterGroup">
                            <p:stCondLst>
                              <p:cond delay="2000"/>
                            </p:stCondLst>
                            <p:childTnLst>
                              <p:par>
                                <p:cTn id="12" presetID="10"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23593"/>
                                        </p:tgtEl>
                                        <p:attrNameLst>
                                          <p:attrName>style.visibility</p:attrName>
                                        </p:attrNameLst>
                                      </p:cBhvr>
                                      <p:to>
                                        <p:strVal val="visible"/>
                                      </p:to>
                                    </p:set>
                                    <p:animEffect transition="in" filter="fade">
                                      <p:cBhvr>
                                        <p:cTn id="17" dur="2000"/>
                                        <p:tgtEl>
                                          <p:spTgt spid="32359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23592"/>
                                        </p:tgtEl>
                                        <p:attrNameLst>
                                          <p:attrName>style.visibility</p:attrName>
                                        </p:attrNameLst>
                                      </p:cBhvr>
                                      <p:to>
                                        <p:strVal val="visible"/>
                                      </p:to>
                                    </p:set>
                                    <p:animEffect transition="in" filter="fade">
                                      <p:cBhvr>
                                        <p:cTn id="20" dur="2000"/>
                                        <p:tgtEl>
                                          <p:spTgt spid="323592"/>
                                        </p:tgtEl>
                                      </p:cBhvr>
                                    </p:animEffect>
                                  </p:childTnLst>
                                </p:cTn>
                              </p:par>
                            </p:childTnLst>
                          </p:cTn>
                        </p:par>
                        <p:par>
                          <p:cTn id="21" fill="hold" nodeType="afterGroup">
                            <p:stCondLst>
                              <p:cond delay="4000"/>
                            </p:stCondLst>
                            <p:childTnLst>
                              <p:par>
                                <p:cTn id="22" presetID="10" presetClass="entr" presetSubtype="0" fill="hold" grpId="0" nodeType="afterEffect">
                                  <p:stCondLst>
                                    <p:cond delay="0"/>
                                  </p:stCondLst>
                                  <p:childTnLst>
                                    <p:set>
                                      <p:cBhvr>
                                        <p:cTn id="23" dur="1" fill="hold">
                                          <p:stCondLst>
                                            <p:cond delay="0"/>
                                          </p:stCondLst>
                                        </p:cTn>
                                        <p:tgtEl>
                                          <p:spTgt spid="323600"/>
                                        </p:tgtEl>
                                        <p:attrNameLst>
                                          <p:attrName>style.visibility</p:attrName>
                                        </p:attrNameLst>
                                      </p:cBhvr>
                                      <p:to>
                                        <p:strVal val="visible"/>
                                      </p:to>
                                    </p:set>
                                    <p:animEffect transition="in" filter="fade">
                                      <p:cBhvr>
                                        <p:cTn id="24" dur="2000"/>
                                        <p:tgtEl>
                                          <p:spTgt spid="323600"/>
                                        </p:tgtEl>
                                      </p:cBhvr>
                                    </p:animEffect>
                                  </p:childTnLst>
                                </p:cTn>
                              </p:par>
                            </p:childTnLst>
                          </p:cTn>
                        </p:par>
                        <p:par>
                          <p:cTn id="25" fill="hold" nodeType="afterGroup">
                            <p:stCondLst>
                              <p:cond delay="6000"/>
                            </p:stCondLst>
                            <p:childTnLst>
                              <p:par>
                                <p:cTn id="26" presetID="10" presetClass="entr" presetSubtype="0" fill="hold" grpId="0" nodeType="afterEffect">
                                  <p:stCondLst>
                                    <p:cond delay="0"/>
                                  </p:stCondLst>
                                  <p:childTnLst>
                                    <p:set>
                                      <p:cBhvr>
                                        <p:cTn id="27" dur="1" fill="hold">
                                          <p:stCondLst>
                                            <p:cond delay="0"/>
                                          </p:stCondLst>
                                        </p:cTn>
                                        <p:tgtEl>
                                          <p:spTgt spid="323599"/>
                                        </p:tgtEl>
                                        <p:attrNameLst>
                                          <p:attrName>style.visibility</p:attrName>
                                        </p:attrNameLst>
                                      </p:cBhvr>
                                      <p:to>
                                        <p:strVal val="visible"/>
                                      </p:to>
                                    </p:set>
                                    <p:animEffect transition="in" filter="fade">
                                      <p:cBhvr>
                                        <p:cTn id="28" dur="2000"/>
                                        <p:tgtEl>
                                          <p:spTgt spid="323599"/>
                                        </p:tgtEl>
                                      </p:cBhvr>
                                    </p:animEffect>
                                  </p:childTnLst>
                                </p:cTn>
                              </p:par>
                            </p:childTnLst>
                          </p:cTn>
                        </p:par>
                        <p:par>
                          <p:cTn id="29" fill="hold" nodeType="afterGroup">
                            <p:stCondLst>
                              <p:cond delay="8000"/>
                            </p:stCondLst>
                            <p:childTnLst>
                              <p:par>
                                <p:cTn id="30" presetID="10" presetClass="entr" presetSubtype="0" fill="hold" grpId="0" nodeType="afterEffect">
                                  <p:stCondLst>
                                    <p:cond delay="0"/>
                                  </p:stCondLst>
                                  <p:childTnLst>
                                    <p:set>
                                      <p:cBhvr>
                                        <p:cTn id="31" dur="1" fill="hold">
                                          <p:stCondLst>
                                            <p:cond delay="0"/>
                                          </p:stCondLst>
                                        </p:cTn>
                                        <p:tgtEl>
                                          <p:spTgt spid="323595"/>
                                        </p:tgtEl>
                                        <p:attrNameLst>
                                          <p:attrName>style.visibility</p:attrName>
                                        </p:attrNameLst>
                                      </p:cBhvr>
                                      <p:to>
                                        <p:strVal val="visible"/>
                                      </p:to>
                                    </p:set>
                                    <p:animEffect transition="in" filter="fade">
                                      <p:cBhvr>
                                        <p:cTn id="32" dur="2000"/>
                                        <p:tgtEl>
                                          <p:spTgt spid="323595"/>
                                        </p:tgtEl>
                                      </p:cBhvr>
                                    </p:animEffect>
                                  </p:childTnLst>
                                </p:cTn>
                              </p:par>
                            </p:childTnLst>
                          </p:cTn>
                        </p:par>
                        <p:par>
                          <p:cTn id="33" fill="hold" nodeType="afterGroup">
                            <p:stCondLst>
                              <p:cond delay="10000"/>
                            </p:stCondLst>
                            <p:childTnLst>
                              <p:par>
                                <p:cTn id="34" presetID="10" presetClass="entr" presetSubtype="0" fill="hold" grpId="0" nodeType="afterEffect">
                                  <p:stCondLst>
                                    <p:cond delay="0"/>
                                  </p:stCondLst>
                                  <p:childTnLst>
                                    <p:set>
                                      <p:cBhvr>
                                        <p:cTn id="35" dur="1" fill="hold">
                                          <p:stCondLst>
                                            <p:cond delay="0"/>
                                          </p:stCondLst>
                                        </p:cTn>
                                        <p:tgtEl>
                                          <p:spTgt spid="323597"/>
                                        </p:tgtEl>
                                        <p:attrNameLst>
                                          <p:attrName>style.visibility</p:attrName>
                                        </p:attrNameLst>
                                      </p:cBhvr>
                                      <p:to>
                                        <p:strVal val="visible"/>
                                      </p:to>
                                    </p:set>
                                    <p:animEffect transition="in" filter="fade">
                                      <p:cBhvr>
                                        <p:cTn id="36" dur="2000"/>
                                        <p:tgtEl>
                                          <p:spTgt spid="323597"/>
                                        </p:tgtEl>
                                      </p:cBhvr>
                                    </p:animEffect>
                                  </p:childTnLst>
                                </p:cTn>
                              </p:par>
                            </p:childTnLst>
                          </p:cTn>
                        </p:par>
                        <p:par>
                          <p:cTn id="37" fill="hold" nodeType="afterGroup">
                            <p:stCondLst>
                              <p:cond delay="12000"/>
                            </p:stCondLst>
                            <p:childTnLst>
                              <p:par>
                                <p:cTn id="38" presetID="10" presetClass="entr" presetSubtype="0" fill="hold" grpId="0" nodeType="afterEffect">
                                  <p:stCondLst>
                                    <p:cond delay="0"/>
                                  </p:stCondLst>
                                  <p:childTnLst>
                                    <p:set>
                                      <p:cBhvr>
                                        <p:cTn id="39" dur="1" fill="hold">
                                          <p:stCondLst>
                                            <p:cond delay="0"/>
                                          </p:stCondLst>
                                        </p:cTn>
                                        <p:tgtEl>
                                          <p:spTgt spid="323594"/>
                                        </p:tgtEl>
                                        <p:attrNameLst>
                                          <p:attrName>style.visibility</p:attrName>
                                        </p:attrNameLst>
                                      </p:cBhvr>
                                      <p:to>
                                        <p:strVal val="visible"/>
                                      </p:to>
                                    </p:set>
                                    <p:animEffect transition="in" filter="fade">
                                      <p:cBhvr>
                                        <p:cTn id="40" dur="2000"/>
                                        <p:tgtEl>
                                          <p:spTgt spid="323594"/>
                                        </p:tgtEl>
                                      </p:cBhvr>
                                    </p:animEffect>
                                  </p:childTnLst>
                                </p:cTn>
                              </p:par>
                            </p:childTnLst>
                          </p:cTn>
                        </p:par>
                        <p:par>
                          <p:cTn id="41" fill="hold" nodeType="afterGroup">
                            <p:stCondLst>
                              <p:cond delay="14000"/>
                            </p:stCondLst>
                            <p:childTnLst>
                              <p:par>
                                <p:cTn id="42" presetID="22" presetClass="entr" presetSubtype="4" fill="hold" grpId="0" nodeType="afterEffect">
                                  <p:stCondLst>
                                    <p:cond delay="0"/>
                                  </p:stCondLst>
                                  <p:childTnLst>
                                    <p:set>
                                      <p:cBhvr>
                                        <p:cTn id="43" dur="1" fill="hold">
                                          <p:stCondLst>
                                            <p:cond delay="0"/>
                                          </p:stCondLst>
                                        </p:cTn>
                                        <p:tgtEl>
                                          <p:spTgt spid="323586"/>
                                        </p:tgtEl>
                                        <p:attrNameLst>
                                          <p:attrName>style.visibility</p:attrName>
                                        </p:attrNameLst>
                                      </p:cBhvr>
                                      <p:to>
                                        <p:strVal val="visible"/>
                                      </p:to>
                                    </p:set>
                                    <p:animEffect transition="in" filter="wipe(down)">
                                      <p:cBhvr>
                                        <p:cTn id="44" dur="500"/>
                                        <p:tgtEl>
                                          <p:spTgt spid="323586"/>
                                        </p:tgtEl>
                                      </p:cBhvr>
                                    </p:animEffect>
                                  </p:childTnLst>
                                </p:cTn>
                              </p:par>
                            </p:childTnLst>
                          </p:cTn>
                        </p:par>
                        <p:par>
                          <p:cTn id="45" fill="hold" nodeType="afterGroup">
                            <p:stCondLst>
                              <p:cond delay="14500"/>
                            </p:stCondLst>
                            <p:childTnLst>
                              <p:par>
                                <p:cTn id="46" presetID="10" presetClass="entr" presetSubtype="0" fill="hold" grpId="0" nodeType="afterEffect">
                                  <p:stCondLst>
                                    <p:cond delay="0"/>
                                  </p:stCondLst>
                                  <p:childTnLst>
                                    <p:set>
                                      <p:cBhvr>
                                        <p:cTn id="47" dur="1" fill="hold">
                                          <p:stCondLst>
                                            <p:cond delay="0"/>
                                          </p:stCondLst>
                                        </p:cTn>
                                        <p:tgtEl>
                                          <p:spTgt spid="323596"/>
                                        </p:tgtEl>
                                        <p:attrNameLst>
                                          <p:attrName>style.visibility</p:attrName>
                                        </p:attrNameLst>
                                      </p:cBhvr>
                                      <p:to>
                                        <p:strVal val="visible"/>
                                      </p:to>
                                    </p:set>
                                    <p:animEffect transition="in" filter="fade">
                                      <p:cBhvr>
                                        <p:cTn id="48" dur="2000"/>
                                        <p:tgtEl>
                                          <p:spTgt spid="323596"/>
                                        </p:tgtEl>
                                      </p:cBhvr>
                                    </p:animEffect>
                                  </p:childTnLst>
                                </p:cTn>
                              </p:par>
                            </p:childTnLst>
                          </p:cTn>
                        </p:par>
                        <p:par>
                          <p:cTn id="49" fill="hold" nodeType="afterGroup">
                            <p:stCondLst>
                              <p:cond delay="16500"/>
                            </p:stCondLst>
                            <p:childTnLst>
                              <p:par>
                                <p:cTn id="50" presetID="10" presetClass="entr" presetSubtype="0" fill="hold" grpId="0" nodeType="afterEffect">
                                  <p:stCondLst>
                                    <p:cond delay="0"/>
                                  </p:stCondLst>
                                  <p:childTnLst>
                                    <p:set>
                                      <p:cBhvr>
                                        <p:cTn id="51" dur="1" fill="hold">
                                          <p:stCondLst>
                                            <p:cond delay="0"/>
                                          </p:stCondLst>
                                        </p:cTn>
                                        <p:tgtEl>
                                          <p:spTgt spid="323620"/>
                                        </p:tgtEl>
                                        <p:attrNameLst>
                                          <p:attrName>style.visibility</p:attrName>
                                        </p:attrNameLst>
                                      </p:cBhvr>
                                      <p:to>
                                        <p:strVal val="visible"/>
                                      </p:to>
                                    </p:set>
                                    <p:animEffect transition="in" filter="fade">
                                      <p:cBhvr>
                                        <p:cTn id="52" dur="2000"/>
                                        <p:tgtEl>
                                          <p:spTgt spid="323620"/>
                                        </p:tgtEl>
                                      </p:cBhvr>
                                    </p:animEffect>
                                  </p:childTnLst>
                                </p:cTn>
                              </p:par>
                            </p:childTnLst>
                          </p:cTn>
                        </p:par>
                        <p:par>
                          <p:cTn id="53" fill="hold" nodeType="afterGroup">
                            <p:stCondLst>
                              <p:cond delay="18500"/>
                            </p:stCondLst>
                            <p:childTnLst>
                              <p:par>
                                <p:cTn id="54" presetID="10" presetClass="entr" presetSubtype="0" fill="hold" grpId="0" nodeType="afterEffect">
                                  <p:stCondLst>
                                    <p:cond delay="0"/>
                                  </p:stCondLst>
                                  <p:childTnLst>
                                    <p:set>
                                      <p:cBhvr>
                                        <p:cTn id="55" dur="1" fill="hold">
                                          <p:stCondLst>
                                            <p:cond delay="0"/>
                                          </p:stCondLst>
                                        </p:cTn>
                                        <p:tgtEl>
                                          <p:spTgt spid="323621"/>
                                        </p:tgtEl>
                                        <p:attrNameLst>
                                          <p:attrName>style.visibility</p:attrName>
                                        </p:attrNameLst>
                                      </p:cBhvr>
                                      <p:to>
                                        <p:strVal val="visible"/>
                                      </p:to>
                                    </p:set>
                                    <p:animEffect transition="in" filter="fade">
                                      <p:cBhvr>
                                        <p:cTn id="56" dur="2000"/>
                                        <p:tgtEl>
                                          <p:spTgt spid="323621"/>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323616"/>
                                        </p:tgtEl>
                                        <p:attrNameLst>
                                          <p:attrName>style.visibility</p:attrName>
                                        </p:attrNameLst>
                                      </p:cBhvr>
                                      <p:to>
                                        <p:strVal val="visible"/>
                                      </p:to>
                                    </p:set>
                                    <p:animEffect transition="in" filter="wipe(left)">
                                      <p:cBhvr>
                                        <p:cTn id="61" dur="2000"/>
                                        <p:tgtEl>
                                          <p:spTgt spid="323616"/>
                                        </p:tgtEl>
                                      </p:cBhvr>
                                    </p:animEffect>
                                  </p:childTnLst>
                                </p:cTn>
                              </p:par>
                            </p:childTnLst>
                          </p:cTn>
                        </p:par>
                        <p:par>
                          <p:cTn id="62" fill="hold" nodeType="afterGroup">
                            <p:stCondLst>
                              <p:cond delay="2000"/>
                            </p:stCondLst>
                            <p:childTnLst>
                              <p:par>
                                <p:cTn id="63" presetID="9" presetClass="entr" presetSubtype="0" fill="hold" nodeType="afterEffect">
                                  <p:stCondLst>
                                    <p:cond delay="0"/>
                                  </p:stCondLst>
                                  <p:childTnLst>
                                    <p:set>
                                      <p:cBhvr>
                                        <p:cTn id="64" dur="1" fill="hold">
                                          <p:stCondLst>
                                            <p:cond delay="0"/>
                                          </p:stCondLst>
                                        </p:cTn>
                                        <p:tgtEl>
                                          <p:spTgt spid="323617"/>
                                        </p:tgtEl>
                                        <p:attrNameLst>
                                          <p:attrName>style.visibility</p:attrName>
                                        </p:attrNameLst>
                                      </p:cBhvr>
                                      <p:to>
                                        <p:strVal val="visible"/>
                                      </p:to>
                                    </p:set>
                                    <p:animEffect transition="in" filter="dissolve">
                                      <p:cBhvr>
                                        <p:cTn id="65" dur="2000"/>
                                        <p:tgtEl>
                                          <p:spTgt spid="32361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323619"/>
                                        </p:tgtEl>
                                        <p:attrNameLst>
                                          <p:attrName>style.visibility</p:attrName>
                                        </p:attrNameLst>
                                      </p:cBhvr>
                                      <p:to>
                                        <p:strVal val="visible"/>
                                      </p:to>
                                    </p:set>
                                    <p:animEffect transition="in" filter="wipe(left)">
                                      <p:cBhvr>
                                        <p:cTn id="70" dur="2000"/>
                                        <p:tgtEl>
                                          <p:spTgt spid="323619"/>
                                        </p:tgtEl>
                                      </p:cBhvr>
                                    </p:animEffect>
                                  </p:childTnLst>
                                </p:cTn>
                              </p:par>
                            </p:childTnLst>
                          </p:cTn>
                        </p:par>
                        <p:par>
                          <p:cTn id="71" fill="hold" nodeType="afterGroup">
                            <p:stCondLst>
                              <p:cond delay="2000"/>
                            </p:stCondLst>
                            <p:childTnLst>
                              <p:par>
                                <p:cTn id="72" presetID="9" presetClass="entr" presetSubtype="0" fill="hold" nodeType="afterEffect">
                                  <p:stCondLst>
                                    <p:cond delay="0"/>
                                  </p:stCondLst>
                                  <p:childTnLst>
                                    <p:set>
                                      <p:cBhvr>
                                        <p:cTn id="73" dur="1" fill="hold">
                                          <p:stCondLst>
                                            <p:cond delay="0"/>
                                          </p:stCondLst>
                                        </p:cTn>
                                        <p:tgtEl>
                                          <p:spTgt spid="323622"/>
                                        </p:tgtEl>
                                        <p:attrNameLst>
                                          <p:attrName>style.visibility</p:attrName>
                                        </p:attrNameLst>
                                      </p:cBhvr>
                                      <p:to>
                                        <p:strVal val="visible"/>
                                      </p:to>
                                    </p:set>
                                    <p:animEffect transition="in" filter="dissolve">
                                      <p:cBhvr>
                                        <p:cTn id="74" dur="2000"/>
                                        <p:tgtEl>
                                          <p:spTgt spid="323622"/>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3623"/>
                                        </p:tgtEl>
                                        <p:attrNameLst>
                                          <p:attrName>style.visibility</p:attrName>
                                        </p:attrNameLst>
                                      </p:cBhvr>
                                      <p:to>
                                        <p:strVal val="visible"/>
                                      </p:to>
                                    </p:set>
                                    <p:animEffect transition="in" filter="wipe(left)">
                                      <p:cBhvr>
                                        <p:cTn id="79" dur="2000"/>
                                        <p:tgtEl>
                                          <p:spTgt spid="323623"/>
                                        </p:tgtEl>
                                      </p:cBhvr>
                                    </p:animEffect>
                                  </p:childTnLst>
                                </p:cTn>
                              </p:par>
                            </p:childTnLst>
                          </p:cTn>
                        </p:par>
                        <p:par>
                          <p:cTn id="80" fill="hold" nodeType="afterGroup">
                            <p:stCondLst>
                              <p:cond delay="2000"/>
                            </p:stCondLst>
                            <p:childTnLst>
                              <p:par>
                                <p:cTn id="81" presetID="23" presetClass="entr" presetSubtype="16" fill="hold" nodeType="afterEffect">
                                  <p:stCondLst>
                                    <p:cond delay="0"/>
                                  </p:stCondLst>
                                  <p:childTnLst>
                                    <p:set>
                                      <p:cBhvr>
                                        <p:cTn id="82" dur="1" fill="hold">
                                          <p:stCondLst>
                                            <p:cond delay="0"/>
                                          </p:stCondLst>
                                        </p:cTn>
                                        <p:tgtEl>
                                          <p:spTgt spid="323625"/>
                                        </p:tgtEl>
                                        <p:attrNameLst>
                                          <p:attrName>style.visibility</p:attrName>
                                        </p:attrNameLst>
                                      </p:cBhvr>
                                      <p:to>
                                        <p:strVal val="visible"/>
                                      </p:to>
                                    </p:set>
                                    <p:anim calcmode="lin" valueType="num">
                                      <p:cBhvr>
                                        <p:cTn id="83" dur="2000" fill="hold"/>
                                        <p:tgtEl>
                                          <p:spTgt spid="323625"/>
                                        </p:tgtEl>
                                        <p:attrNameLst>
                                          <p:attrName>ppt_w</p:attrName>
                                        </p:attrNameLst>
                                      </p:cBhvr>
                                      <p:tavLst>
                                        <p:tav tm="0">
                                          <p:val>
                                            <p:fltVal val="0"/>
                                          </p:val>
                                        </p:tav>
                                        <p:tav tm="100000">
                                          <p:val>
                                            <p:strVal val="#ppt_w"/>
                                          </p:val>
                                        </p:tav>
                                      </p:tavLst>
                                    </p:anim>
                                    <p:anim calcmode="lin" valueType="num">
                                      <p:cBhvr>
                                        <p:cTn id="84" dur="2000" fill="hold"/>
                                        <p:tgtEl>
                                          <p:spTgt spid="323625"/>
                                        </p:tgtEl>
                                        <p:attrNameLst>
                                          <p:attrName>ppt_h</p:attrName>
                                        </p:attrNameLst>
                                      </p:cBhvr>
                                      <p:tavLst>
                                        <p:tav tm="0">
                                          <p:val>
                                            <p:fltVal val="0"/>
                                          </p:val>
                                        </p:tav>
                                        <p:tav tm="100000">
                                          <p:val>
                                            <p:strVal val="#ppt_h"/>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323626"/>
                                        </p:tgtEl>
                                        <p:attrNameLst>
                                          <p:attrName>style.visibility</p:attrName>
                                        </p:attrNameLst>
                                      </p:cBhvr>
                                      <p:to>
                                        <p:strVal val="visible"/>
                                      </p:to>
                                    </p:set>
                                    <p:animEffect transition="in" filter="wipe(left)">
                                      <p:cBhvr>
                                        <p:cTn id="89" dur="2000"/>
                                        <p:tgtEl>
                                          <p:spTgt spid="323626"/>
                                        </p:tgtEl>
                                      </p:cBhvr>
                                    </p:animEffect>
                                  </p:childTnLst>
                                </p:cTn>
                              </p:par>
                            </p:childTnLst>
                          </p:cTn>
                        </p:par>
                        <p:par>
                          <p:cTn id="90" fill="hold" nodeType="afterGroup">
                            <p:stCondLst>
                              <p:cond delay="2000"/>
                            </p:stCondLst>
                            <p:childTnLst>
                              <p:par>
                                <p:cTn id="91" presetID="23" presetClass="entr" presetSubtype="16" fill="hold" nodeType="afterEffect">
                                  <p:stCondLst>
                                    <p:cond delay="0"/>
                                  </p:stCondLst>
                                  <p:childTnLst>
                                    <p:set>
                                      <p:cBhvr>
                                        <p:cTn id="92" dur="1" fill="hold">
                                          <p:stCondLst>
                                            <p:cond delay="0"/>
                                          </p:stCondLst>
                                        </p:cTn>
                                        <p:tgtEl>
                                          <p:spTgt spid="323627"/>
                                        </p:tgtEl>
                                        <p:attrNameLst>
                                          <p:attrName>style.visibility</p:attrName>
                                        </p:attrNameLst>
                                      </p:cBhvr>
                                      <p:to>
                                        <p:strVal val="visible"/>
                                      </p:to>
                                    </p:set>
                                    <p:anim calcmode="lin" valueType="num">
                                      <p:cBhvr>
                                        <p:cTn id="93" dur="2000" fill="hold"/>
                                        <p:tgtEl>
                                          <p:spTgt spid="323627"/>
                                        </p:tgtEl>
                                        <p:attrNameLst>
                                          <p:attrName>ppt_w</p:attrName>
                                        </p:attrNameLst>
                                      </p:cBhvr>
                                      <p:tavLst>
                                        <p:tav tm="0">
                                          <p:val>
                                            <p:fltVal val="0"/>
                                          </p:val>
                                        </p:tav>
                                        <p:tav tm="100000">
                                          <p:val>
                                            <p:strVal val="#ppt_w"/>
                                          </p:val>
                                        </p:tav>
                                      </p:tavLst>
                                    </p:anim>
                                    <p:anim calcmode="lin" valueType="num">
                                      <p:cBhvr>
                                        <p:cTn id="94" dur="2000" fill="hold"/>
                                        <p:tgtEl>
                                          <p:spTgt spid="3236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6" grpId="0" animBg="1"/>
      <p:bldP spid="323587" grpId="0"/>
      <p:bldP spid="323588" grpId="0"/>
      <p:bldP spid="323592" grpId="0"/>
      <p:bldP spid="323593" grpId="0"/>
      <p:bldP spid="323594" grpId="0"/>
      <p:bldP spid="323595" grpId="0"/>
      <p:bldP spid="323596" grpId="0"/>
      <p:bldP spid="323597" grpId="0"/>
      <p:bldP spid="323599" grpId="0" animBg="1"/>
      <p:bldP spid="323600" grpId="0" animBg="1"/>
      <p:bldP spid="323616" grpId="0"/>
      <p:bldP spid="323619" grpId="0"/>
      <p:bldP spid="323620" grpId="0" animBg="1"/>
      <p:bldP spid="323621" grpId="0"/>
      <p:bldP spid="323623" grpId="0"/>
      <p:bldP spid="32362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695400" y="1052736"/>
            <a:ext cx="10639184" cy="4401205"/>
          </a:xfrm>
          <a:prstGeom prst="rect">
            <a:avLst/>
          </a:prstGeom>
        </p:spPr>
        <p:txBody>
          <a:bodyPr wrap="square">
            <a:spAutoFit/>
          </a:bodyPr>
          <a:lstStyle/>
          <a:p>
            <a:r>
              <a:rPr lang="es-MX" sz="2000" b="1" u="sng" dirty="0">
                <a:latin typeface="Times New Roman" panose="02020603050405020304" pitchFamily="18" charset="0"/>
                <a:cs typeface="Times New Roman" panose="02020603050405020304" pitchFamily="18" charset="0"/>
              </a:rPr>
              <a:t>FUGACIDAD</a:t>
            </a:r>
            <a:r>
              <a:rPr lang="es-MX" sz="2000" u="sng" dirty="0">
                <a:latin typeface="Times New Roman" panose="02020603050405020304" pitchFamily="18" charset="0"/>
                <a:cs typeface="Times New Roman" panose="02020603050405020304" pitchFamily="18" charset="0"/>
              </a:rPr>
              <a:t> (soluciones gaseosas)</a:t>
            </a:r>
          </a:p>
          <a:p>
            <a:pPr algn="just"/>
            <a:r>
              <a:rPr lang="es-MX" sz="2000" u="sng" dirty="0">
                <a:latin typeface="Times New Roman" panose="02020603050405020304" pitchFamily="18" charset="0"/>
                <a:cs typeface="Times New Roman" panose="02020603050405020304" pitchFamily="18" charset="0"/>
              </a:rPr>
              <a:t/>
            </a:r>
            <a:br>
              <a:rPr lang="es-MX" sz="2000" u="sng" dirty="0">
                <a:latin typeface="Times New Roman" panose="02020603050405020304" pitchFamily="18" charset="0"/>
                <a:cs typeface="Times New Roman" panose="02020603050405020304" pitchFamily="18" charset="0"/>
              </a:rPr>
            </a:br>
            <a:r>
              <a:rPr lang="es-MX" sz="2000" dirty="0">
                <a:latin typeface="Times New Roman" panose="02020603050405020304" pitchFamily="18" charset="0"/>
                <a:cs typeface="Times New Roman" panose="02020603050405020304" pitchFamily="18" charset="0"/>
              </a:rPr>
              <a:t>El termino fugacidad fue por primera vez usado por G. N. Lewis en 1901 y se volvió (</a:t>
            </a:r>
            <a:r>
              <a:rPr lang="es-MX" sz="2000" b="1" i="1" u="sng" dirty="0">
                <a:solidFill>
                  <a:srgbClr val="FF0000"/>
                </a:solidFill>
                <a:latin typeface="Times New Roman" panose="02020603050405020304" pitchFamily="18" charset="0"/>
                <a:cs typeface="Times New Roman" panose="02020603050405020304" pitchFamily="18" charset="0"/>
              </a:rPr>
              <a:t>viral</a:t>
            </a:r>
            <a:r>
              <a:rPr lang="es-MX" sz="2000" dirty="0">
                <a:latin typeface="Times New Roman" panose="02020603050405020304" pitchFamily="18" charset="0"/>
                <a:cs typeface="Times New Roman" panose="02020603050405020304" pitchFamily="18" charset="0"/>
              </a:rPr>
              <a:t>) un termino ampliamente usado después de la publicación del influyente libro </a:t>
            </a:r>
            <a:r>
              <a:rPr lang="en-US" sz="2000" dirty="0">
                <a:latin typeface="Times New Roman" panose="02020603050405020304" pitchFamily="18" charset="0"/>
                <a:cs typeface="Times New Roman" panose="02020603050405020304" pitchFamily="18" charset="0"/>
              </a:rPr>
              <a:t>Thermodynamics, </a:t>
            </a:r>
            <a:r>
              <a:rPr lang="es-MX" sz="2000" dirty="0">
                <a:latin typeface="Times New Roman" panose="02020603050405020304" pitchFamily="18" charset="0"/>
                <a:cs typeface="Times New Roman" panose="02020603050405020304" pitchFamily="18" charset="0"/>
              </a:rPr>
              <a:t>por Lewis y Randall en 1923.</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a:t>
            </a:r>
            <a:br>
              <a:rPr lang="es-MX" sz="2000" dirty="0">
                <a:latin typeface="Times New Roman" panose="02020603050405020304" pitchFamily="18" charset="0"/>
                <a:cs typeface="Times New Roman" panose="02020603050405020304" pitchFamily="18" charset="0"/>
              </a:rPr>
            </a:br>
            <a:r>
              <a:rPr lang="es-MX" sz="2000" dirty="0">
                <a:latin typeface="Times New Roman" panose="02020603050405020304" pitchFamily="18" charset="0"/>
                <a:cs typeface="Times New Roman" panose="02020603050405020304" pitchFamily="18" charset="0"/>
              </a:rPr>
              <a:t>Lewis definió al flujo de materia de una </a:t>
            </a:r>
            <a:r>
              <a:rPr lang="es-MX" sz="2000" b="1" dirty="0">
                <a:latin typeface="Times New Roman" panose="02020603050405020304" pitchFamily="18" charset="0"/>
                <a:cs typeface="Times New Roman" panose="02020603050405020304" pitchFamily="18" charset="0"/>
              </a:rPr>
              <a:t>fase a otra</a:t>
            </a:r>
            <a:r>
              <a:rPr lang="es-MX" sz="2000" dirty="0">
                <a:latin typeface="Times New Roman" panose="02020603050405020304" pitchFamily="18" charset="0"/>
                <a:cs typeface="Times New Roman" panose="02020603050405020304" pitchFamily="18" charset="0"/>
              </a:rPr>
              <a:t> como una “</a:t>
            </a:r>
            <a:r>
              <a:rPr lang="es-MX" sz="2000" b="1" i="1" dirty="0">
                <a:latin typeface="Times New Roman" panose="02020603050405020304" pitchFamily="18" charset="0"/>
                <a:cs typeface="Times New Roman" panose="02020603050405020304" pitchFamily="18" charset="0"/>
              </a:rPr>
              <a:t>tendencia de escape, es decir a fugarse</a:t>
            </a:r>
            <a:r>
              <a:rPr lang="es-MX" sz="2000" dirty="0">
                <a:latin typeface="Times New Roman" panose="02020603050405020304" pitchFamily="18" charset="0"/>
                <a:cs typeface="Times New Roman" panose="02020603050405020304" pitchFamily="18" charset="0"/>
              </a:rPr>
              <a:t>”, tal como un liquido escapa en forma de gas para alcanzar una presión de vapor de equilibrio (</a:t>
            </a:r>
            <a:r>
              <a:rPr lang="es-MX" sz="2000" i="1" u="sng" dirty="0">
                <a:solidFill>
                  <a:srgbClr val="FF0000"/>
                </a:solidFill>
                <a:latin typeface="Times New Roman" panose="02020603050405020304" pitchFamily="18" charset="0"/>
                <a:cs typeface="Times New Roman" panose="02020603050405020304" pitchFamily="18" charset="0"/>
              </a:rPr>
              <a:t>como el gas carbónico en el refresco que al agitarlo tiende a escapar</a:t>
            </a:r>
            <a:r>
              <a:rPr lang="es-MX" sz="2000" dirty="0">
                <a:latin typeface="Times New Roman" panose="02020603050405020304" pitchFamily="18" charset="0"/>
                <a:cs typeface="Times New Roman" panose="02020603050405020304" pitchFamily="18" charset="0"/>
              </a:rPr>
              <a:t>), de hecho esto ocurre entre fases en numerosas condiciones.</a:t>
            </a:r>
          </a:p>
          <a:p>
            <a:pPr algn="just"/>
            <a:r>
              <a:rPr lang="es-MX" sz="2000" dirty="0">
                <a:latin typeface="Times New Roman" panose="02020603050405020304" pitchFamily="18" charset="0"/>
                <a:cs typeface="Times New Roman" panose="02020603050405020304" pitchFamily="18" charset="0"/>
              </a:rPr>
              <a:t>  </a:t>
            </a:r>
            <a:br>
              <a:rPr lang="es-MX" sz="2000" dirty="0">
                <a:latin typeface="Times New Roman" panose="02020603050405020304" pitchFamily="18" charset="0"/>
                <a:cs typeface="Times New Roman" panose="02020603050405020304" pitchFamily="18" charset="0"/>
              </a:rPr>
            </a:br>
            <a:r>
              <a:rPr lang="es-MX" sz="2000" dirty="0">
                <a:latin typeface="Times New Roman" panose="02020603050405020304" pitchFamily="18" charset="0"/>
                <a:cs typeface="Times New Roman" panose="02020603050405020304" pitchFamily="18" charset="0"/>
              </a:rPr>
              <a:t>Lewis define a una función que seria muy parecida la presión de vapor, la cual seria una especie de presión de equilibrio entre fases en equilibrio, aun en gases no-ideales y aun en ausencia de gases.</a:t>
            </a:r>
          </a:p>
        </p:txBody>
      </p:sp>
      <p:graphicFrame>
        <p:nvGraphicFramePr>
          <p:cNvPr id="6" name="5 Objeto"/>
          <p:cNvGraphicFramePr>
            <a:graphicFrameLocks noChangeAspect="1"/>
          </p:cNvGraphicFramePr>
          <p:nvPr>
            <p:extLst>
              <p:ext uri="{D42A27DB-BD31-4B8C-83A1-F6EECF244321}">
                <p14:modId xmlns:p14="http://schemas.microsoft.com/office/powerpoint/2010/main" val="1687065415"/>
              </p:ext>
            </p:extLst>
          </p:nvPr>
        </p:nvGraphicFramePr>
        <p:xfrm>
          <a:off x="5231904" y="2636912"/>
          <a:ext cx="1260138" cy="504056"/>
        </p:xfrm>
        <a:graphic>
          <a:graphicData uri="http://schemas.openxmlformats.org/presentationml/2006/ole">
            <mc:AlternateContent xmlns:mc="http://schemas.openxmlformats.org/markup-compatibility/2006">
              <mc:Choice xmlns:v="urn:schemas-microsoft-com:vml" Requires="v">
                <p:oleObj spid="_x0000_s52416" name="Equation" r:id="rId4" imgW="444240" imgH="177480" progId="">
                  <p:embed/>
                </p:oleObj>
              </mc:Choice>
              <mc:Fallback>
                <p:oleObj name="Equation" r:id="rId4" imgW="444240" imgH="17748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1904" y="2636912"/>
                        <a:ext cx="1260138" cy="504056"/>
                      </a:xfrm>
                      <a:prstGeom prst="rect">
                        <a:avLst/>
                      </a:prstGeom>
                      <a:noFill/>
                    </p:spPr>
                  </p:pic>
                </p:oleObj>
              </mc:Fallback>
            </mc:AlternateContent>
          </a:graphicData>
        </a:graphic>
      </p:graphicFrame>
    </p:spTree>
    <p:extLst>
      <p:ext uri="{BB962C8B-B14F-4D97-AF65-F5344CB8AC3E}">
        <p14:creationId xmlns:p14="http://schemas.microsoft.com/office/powerpoint/2010/main" val="1988155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116424" y="262223"/>
            <a:ext cx="3384376" cy="417512"/>
          </a:xfrm>
        </p:spPr>
        <p:txBody>
          <a:bodyPr>
            <a:normAutofit fontScale="90000"/>
          </a:bodyPr>
          <a:lstStyle/>
          <a:p>
            <a:r>
              <a:rPr lang="es-ES" altLang="es-MX" sz="2400" dirty="0">
                <a:latin typeface="Times New Roman" panose="02020603050405020304" pitchFamily="18" charset="0"/>
                <a:cs typeface="Times New Roman" panose="02020603050405020304" pitchFamily="18" charset="0"/>
              </a:rPr>
              <a:t>Fugacidad y Presión Parcial</a:t>
            </a:r>
          </a:p>
        </p:txBody>
      </p:sp>
      <p:sp>
        <p:nvSpPr>
          <p:cNvPr id="48131" name="Rectangle 3"/>
          <p:cNvSpPr>
            <a:spLocks noGrp="1" noChangeArrowheads="1"/>
          </p:cNvSpPr>
          <p:nvPr>
            <p:ph type="body" idx="1"/>
          </p:nvPr>
        </p:nvSpPr>
        <p:spPr>
          <a:xfrm>
            <a:off x="516024" y="946689"/>
            <a:ext cx="10585176" cy="2087760"/>
          </a:xfrm>
        </p:spPr>
        <p:txBody>
          <a:bodyPr>
            <a:noAutofit/>
          </a:bodyPr>
          <a:lstStyle/>
          <a:p>
            <a:pPr algn="just">
              <a:lnSpc>
                <a:spcPct val="80000"/>
              </a:lnSpc>
            </a:pPr>
            <a:r>
              <a:rPr lang="es-ES" altLang="es-MX" sz="2400" dirty="0">
                <a:latin typeface="Times New Roman" panose="02020603050405020304" pitchFamily="18" charset="0"/>
                <a:cs typeface="Times New Roman" panose="02020603050405020304" pitchFamily="18" charset="0"/>
              </a:rPr>
              <a:t>El </a:t>
            </a:r>
            <a:r>
              <a:rPr lang="es-ES" altLang="es-MX" sz="2400" b="1" dirty="0">
                <a:solidFill>
                  <a:srgbClr val="FF0000"/>
                </a:solidFill>
                <a:latin typeface="Times New Roman" panose="02020603050405020304" pitchFamily="18" charset="0"/>
                <a:cs typeface="Times New Roman" panose="02020603050405020304" pitchFamily="18" charset="0"/>
              </a:rPr>
              <a:t>CO</a:t>
            </a:r>
            <a:r>
              <a:rPr lang="es-ES" altLang="es-MX" sz="2400" b="1" baseline="-25000" dirty="0">
                <a:solidFill>
                  <a:srgbClr val="FF0000"/>
                </a:solidFill>
                <a:latin typeface="Times New Roman" panose="02020603050405020304" pitchFamily="18" charset="0"/>
                <a:cs typeface="Times New Roman" panose="02020603050405020304" pitchFamily="18" charset="0"/>
              </a:rPr>
              <a:t>2</a:t>
            </a:r>
            <a:r>
              <a:rPr lang="es-ES" altLang="es-MX" sz="2400" dirty="0">
                <a:latin typeface="Times New Roman" panose="02020603050405020304" pitchFamily="18" charset="0"/>
                <a:cs typeface="Times New Roman" panose="02020603050405020304" pitchFamily="18" charset="0"/>
              </a:rPr>
              <a:t> en una mezcla con agua, se separa en fase de gas más fácilmente que </a:t>
            </a:r>
            <a:r>
              <a:rPr lang="es-ES" altLang="es-MX" sz="2400" b="1" dirty="0">
                <a:solidFill>
                  <a:srgbClr val="FF0000"/>
                </a:solidFill>
                <a:latin typeface="Times New Roman" panose="02020603050405020304" pitchFamily="18" charset="0"/>
                <a:cs typeface="Times New Roman" panose="02020603050405020304" pitchFamily="18" charset="0"/>
              </a:rPr>
              <a:t>H</a:t>
            </a:r>
            <a:r>
              <a:rPr lang="es-ES" altLang="es-MX" sz="2400" b="1" baseline="-25000" dirty="0">
                <a:solidFill>
                  <a:srgbClr val="FF0000"/>
                </a:solidFill>
                <a:latin typeface="Times New Roman" panose="02020603050405020304" pitchFamily="18" charset="0"/>
                <a:cs typeface="Times New Roman" panose="02020603050405020304" pitchFamily="18" charset="0"/>
              </a:rPr>
              <a:t>2</a:t>
            </a:r>
            <a:r>
              <a:rPr lang="es-ES" altLang="es-MX" sz="2400" b="1" dirty="0">
                <a:solidFill>
                  <a:srgbClr val="FF0000"/>
                </a:solidFill>
                <a:latin typeface="Times New Roman" panose="02020603050405020304" pitchFamily="18" charset="0"/>
                <a:cs typeface="Times New Roman" panose="02020603050405020304" pitchFamily="18" charset="0"/>
              </a:rPr>
              <a:t>O</a:t>
            </a:r>
          </a:p>
          <a:p>
            <a:pPr algn="just">
              <a:lnSpc>
                <a:spcPct val="80000"/>
              </a:lnSpc>
            </a:pPr>
            <a:r>
              <a:rPr lang="es-ES" altLang="es-MX" sz="2400" dirty="0">
                <a:latin typeface="Times New Roman" panose="02020603050405020304" pitchFamily="18" charset="0"/>
                <a:cs typeface="Times New Roman" panose="02020603050405020304" pitchFamily="18" charset="0"/>
              </a:rPr>
              <a:t>Botella sellada- el espacio sobre el liquido es llenado por </a:t>
            </a:r>
            <a:r>
              <a:rPr lang="es-ES" altLang="es-MX" sz="2400" b="1" dirty="0">
                <a:solidFill>
                  <a:srgbClr val="FF0000"/>
                </a:solidFill>
                <a:latin typeface="Times New Roman" panose="02020603050405020304" pitchFamily="18" charset="0"/>
                <a:cs typeface="Times New Roman" panose="02020603050405020304" pitchFamily="18" charset="0"/>
              </a:rPr>
              <a:t>CO</a:t>
            </a:r>
            <a:r>
              <a:rPr lang="es-ES" altLang="es-MX" sz="2400" b="1" baseline="-25000" dirty="0">
                <a:solidFill>
                  <a:srgbClr val="FF0000"/>
                </a:solidFill>
                <a:latin typeface="Times New Roman" panose="02020603050405020304" pitchFamily="18" charset="0"/>
                <a:cs typeface="Times New Roman" panose="02020603050405020304" pitchFamily="18" charset="0"/>
              </a:rPr>
              <a:t>2</a:t>
            </a:r>
            <a:r>
              <a:rPr lang="es-ES" altLang="es-MX" sz="2400" dirty="0">
                <a:latin typeface="Times New Roman" panose="02020603050405020304" pitchFamily="18" charset="0"/>
                <a:cs typeface="Times New Roman" panose="02020603050405020304" pitchFamily="18" charset="0"/>
              </a:rPr>
              <a:t> a presión mayor que la atmosférica</a:t>
            </a:r>
          </a:p>
          <a:p>
            <a:pPr algn="just">
              <a:lnSpc>
                <a:spcPct val="80000"/>
              </a:lnSpc>
            </a:pPr>
            <a:r>
              <a:rPr lang="es-ES" altLang="es-MX" sz="2400" dirty="0">
                <a:latin typeface="Times New Roman" panose="02020603050405020304" pitchFamily="18" charset="0"/>
                <a:cs typeface="Times New Roman" panose="02020603050405020304" pitchFamily="18" charset="0"/>
              </a:rPr>
              <a:t>Al agitar la botella y abrirla el gas escapa. La presión por encima del liquido decrece. Se forman burbujas de </a:t>
            </a:r>
            <a:r>
              <a:rPr lang="es-ES" altLang="es-MX" sz="2400" b="1" dirty="0">
                <a:solidFill>
                  <a:srgbClr val="FF0000"/>
                </a:solidFill>
                <a:latin typeface="Times New Roman" panose="02020603050405020304" pitchFamily="18" charset="0"/>
                <a:cs typeface="Times New Roman" panose="02020603050405020304" pitchFamily="18" charset="0"/>
              </a:rPr>
              <a:t>CO</a:t>
            </a:r>
            <a:r>
              <a:rPr lang="es-ES" altLang="es-MX" sz="2400" b="1" baseline="-25000" dirty="0">
                <a:solidFill>
                  <a:srgbClr val="FF0000"/>
                </a:solidFill>
                <a:latin typeface="Times New Roman" panose="02020603050405020304" pitchFamily="18" charset="0"/>
                <a:cs typeface="Times New Roman" panose="02020603050405020304" pitchFamily="18" charset="0"/>
              </a:rPr>
              <a:t>2</a:t>
            </a:r>
            <a:r>
              <a:rPr lang="es-ES" altLang="es-MX" sz="2400" dirty="0">
                <a:latin typeface="Times New Roman" panose="02020603050405020304" pitchFamily="18" charset="0"/>
                <a:cs typeface="Times New Roman" panose="02020603050405020304" pitchFamily="18" charset="0"/>
              </a:rPr>
              <a:t> tanto en la mezcla liquida como encima, puesto que el </a:t>
            </a:r>
            <a:r>
              <a:rPr lang="es-ES" altLang="es-MX" sz="2400" b="1" dirty="0">
                <a:solidFill>
                  <a:srgbClr val="FF0000"/>
                </a:solidFill>
                <a:latin typeface="Times New Roman" panose="02020603050405020304" pitchFamily="18" charset="0"/>
                <a:cs typeface="Times New Roman" panose="02020603050405020304" pitchFamily="18" charset="0"/>
              </a:rPr>
              <a:t>CO</a:t>
            </a:r>
            <a:r>
              <a:rPr lang="es-ES" altLang="es-MX" sz="2400" b="1" baseline="-25000" dirty="0">
                <a:solidFill>
                  <a:srgbClr val="FF0000"/>
                </a:solidFill>
                <a:latin typeface="Times New Roman" panose="02020603050405020304" pitchFamily="18" charset="0"/>
                <a:cs typeface="Times New Roman" panose="02020603050405020304" pitchFamily="18" charset="0"/>
              </a:rPr>
              <a:t>2</a:t>
            </a:r>
            <a:r>
              <a:rPr lang="es-ES" altLang="es-MX" sz="2400" dirty="0">
                <a:latin typeface="Times New Roman" panose="02020603050405020304" pitchFamily="18" charset="0"/>
                <a:cs typeface="Times New Roman" panose="02020603050405020304" pitchFamily="18" charset="0"/>
              </a:rPr>
              <a:t> no esta en equilibrio.</a:t>
            </a:r>
          </a:p>
        </p:txBody>
      </p:sp>
      <p:pic>
        <p:nvPicPr>
          <p:cNvPr id="481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757" y="3196374"/>
            <a:ext cx="1590675"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Line 5"/>
          <p:cNvSpPr>
            <a:spLocks noChangeShapeType="1"/>
          </p:cNvSpPr>
          <p:nvPr/>
        </p:nvSpPr>
        <p:spPr bwMode="auto">
          <a:xfrm>
            <a:off x="4728318" y="4852136"/>
            <a:ext cx="2160588" cy="0"/>
          </a:xfrm>
          <a:prstGeom prst="line">
            <a:avLst/>
          </a:prstGeom>
          <a:noFill/>
          <a:ln w="476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pic>
        <p:nvPicPr>
          <p:cNvPr id="4813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2144" y="2980474"/>
            <a:ext cx="1787525"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8245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1298" name="Rectangle 2"/>
          <p:cNvSpPr>
            <a:spLocks noChangeArrowheads="1"/>
          </p:cNvSpPr>
          <p:nvPr/>
        </p:nvSpPr>
        <p:spPr bwMode="auto">
          <a:xfrm>
            <a:off x="3747127" y="219979"/>
            <a:ext cx="5020269" cy="5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a:t>
            </a:r>
            <a:r>
              <a:rPr lang="es-ES" altLang="es-MX" sz="1600" b="1" i="1" dirty="0" err="1"/>
              <a:t>Gibbs</a:t>
            </a:r>
            <a:r>
              <a:rPr lang="es-ES" altLang="es-MX" sz="1600" b="1" i="1" dirty="0"/>
              <a:t> – Dependencia de la Presión</a:t>
            </a:r>
          </a:p>
        </p:txBody>
      </p:sp>
      <p:sp>
        <p:nvSpPr>
          <p:cNvPr id="311299" name="Rectangle 3"/>
          <p:cNvSpPr>
            <a:spLocks noChangeArrowheads="1"/>
          </p:cNvSpPr>
          <p:nvPr/>
        </p:nvSpPr>
        <p:spPr bwMode="auto">
          <a:xfrm>
            <a:off x="3126846" y="812538"/>
            <a:ext cx="626082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400" dirty="0"/>
              <a:t>Variación Isotérmica de G con la presión:</a:t>
            </a:r>
            <a:br>
              <a:rPr lang="it-IT" altLang="es-MX" sz="2400" dirty="0"/>
            </a:br>
            <a:r>
              <a:rPr lang="it-IT" altLang="es-MX" sz="2400" dirty="0"/>
              <a:t>Desviación de la idealidad – Fugacidad (III)</a:t>
            </a:r>
          </a:p>
        </p:txBody>
      </p:sp>
      <p:sp>
        <p:nvSpPr>
          <p:cNvPr id="311300" name="Text Box 4"/>
          <p:cNvSpPr txBox="1">
            <a:spLocks noChangeArrowheads="1"/>
          </p:cNvSpPr>
          <p:nvPr/>
        </p:nvSpPr>
        <p:spPr bwMode="auto">
          <a:xfrm>
            <a:off x="5303838" y="1700214"/>
            <a:ext cx="468059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50000"/>
              </a:spcBef>
              <a:buClrTx/>
              <a:buSzTx/>
              <a:buFontTx/>
              <a:buNone/>
            </a:pPr>
            <a:r>
              <a:rPr lang="es-ES" altLang="es-MX" sz="2000" dirty="0">
                <a:latin typeface="Comic Sans MS" pitchFamily="66" charset="0"/>
              </a:rPr>
              <a:t>La </a:t>
            </a:r>
            <a:r>
              <a:rPr lang="es-ES" altLang="es-MX" sz="2000" dirty="0">
                <a:solidFill>
                  <a:srgbClr val="FF0000"/>
                </a:solidFill>
                <a:latin typeface="Comic Sans MS" pitchFamily="66" charset="0"/>
              </a:rPr>
              <a:t>presión </a:t>
            </a:r>
            <a:r>
              <a:rPr lang="es-ES" altLang="es-MX" sz="2000" b="1" dirty="0">
                <a:latin typeface="Comic Sans MS" pitchFamily="66" charset="0"/>
              </a:rPr>
              <a:t>y la </a:t>
            </a:r>
            <a:r>
              <a:rPr lang="es-ES" altLang="es-MX" sz="2000" dirty="0">
                <a:solidFill>
                  <a:srgbClr val="0066FF"/>
                </a:solidFill>
                <a:latin typeface="Comic Sans MS" pitchFamily="66" charset="0"/>
              </a:rPr>
              <a:t>fugacidad</a:t>
            </a:r>
            <a:r>
              <a:rPr lang="es-ES" altLang="es-MX" sz="2000" dirty="0">
                <a:solidFill>
                  <a:srgbClr val="FFFF99"/>
                </a:solidFill>
                <a:latin typeface="Comic Sans MS" pitchFamily="66" charset="0"/>
              </a:rPr>
              <a:t> </a:t>
            </a:r>
            <a:r>
              <a:rPr lang="es-ES" altLang="es-MX" sz="2000" dirty="0">
                <a:latin typeface="Comic Sans MS" pitchFamily="66" charset="0"/>
              </a:rPr>
              <a:t>están relacionados mediante el </a:t>
            </a:r>
            <a:r>
              <a:rPr lang="es-ES" altLang="es-MX" sz="2000" b="1" dirty="0">
                <a:solidFill>
                  <a:schemeClr val="accent1"/>
                </a:solidFill>
                <a:latin typeface="Comic Sans MS" pitchFamily="66" charset="0"/>
              </a:rPr>
              <a:t>COEFICIENTE DE FUGACIDAD (</a:t>
            </a:r>
            <a:r>
              <a:rPr lang="es-ES" altLang="es-MX" sz="2000" b="1" dirty="0">
                <a:solidFill>
                  <a:schemeClr val="accent1"/>
                </a:solidFill>
                <a:latin typeface="Comic Sans MS" pitchFamily="66" charset="0"/>
                <a:sym typeface="Symbol" panose="05050102010706020507" pitchFamily="18" charset="2"/>
              </a:rPr>
              <a:t></a:t>
            </a:r>
            <a:r>
              <a:rPr lang="es-ES" altLang="es-MX" sz="2000" b="1" dirty="0">
                <a:solidFill>
                  <a:schemeClr val="accent1"/>
                </a:solidFill>
                <a:latin typeface="Comic Sans MS" pitchFamily="66" charset="0"/>
              </a:rPr>
              <a:t>)</a:t>
            </a:r>
            <a:r>
              <a:rPr lang="es-ES" altLang="es-MX" sz="2000" dirty="0">
                <a:solidFill>
                  <a:schemeClr val="accent1"/>
                </a:solidFill>
                <a:latin typeface="Comic Sans MS" pitchFamily="66" charset="0"/>
              </a:rPr>
              <a:t>.</a:t>
            </a:r>
          </a:p>
        </p:txBody>
      </p:sp>
      <p:pic>
        <p:nvPicPr>
          <p:cNvPr id="3113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826" y="1773238"/>
            <a:ext cx="3343275" cy="4868862"/>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311303" name="Object 7"/>
          <p:cNvGraphicFramePr>
            <a:graphicFrameLocks noChangeAspect="1"/>
          </p:cNvGraphicFramePr>
          <p:nvPr>
            <p:extLst>
              <p:ext uri="{D42A27DB-BD31-4B8C-83A1-F6EECF244321}">
                <p14:modId xmlns:p14="http://schemas.microsoft.com/office/powerpoint/2010/main" val="4261489314"/>
              </p:ext>
            </p:extLst>
          </p:nvPr>
        </p:nvGraphicFramePr>
        <p:xfrm>
          <a:off x="3000375" y="5229225"/>
          <a:ext cx="1873250" cy="471488"/>
        </p:xfrm>
        <a:graphic>
          <a:graphicData uri="http://schemas.openxmlformats.org/presentationml/2006/ole">
            <mc:AlternateContent xmlns:mc="http://schemas.openxmlformats.org/markup-compatibility/2006">
              <mc:Choice xmlns:v="urn:schemas-microsoft-com:vml" Requires="v">
                <p:oleObj spid="_x0000_s84396" name="Equation" r:id="rId5" imgW="1619385" imgH="438060" progId="Equation.DSMT4">
                  <p:embed/>
                </p:oleObj>
              </mc:Choice>
              <mc:Fallback>
                <p:oleObj name="Equation" r:id="rId5" imgW="1619385" imgH="438060" progId="Equation.DSMT4">
                  <p:embed/>
                  <p:pic>
                    <p:nvPicPr>
                      <p:cNvPr id="311303"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0375" y="5229225"/>
                        <a:ext cx="1873250" cy="471488"/>
                      </a:xfrm>
                      <a:prstGeom prst="rect">
                        <a:avLst/>
                      </a:prstGeom>
                      <a:solidFill>
                        <a:schemeClr val="bg1"/>
                      </a:solidFill>
                      <a:ln w="38100">
                        <a:solidFill>
                          <a:srgbClr val="0000FF"/>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11305" name="Object 9"/>
          <p:cNvGraphicFramePr>
            <a:graphicFrameLocks noChangeAspect="1"/>
          </p:cNvGraphicFramePr>
          <p:nvPr>
            <p:extLst>
              <p:ext uri="{D42A27DB-BD31-4B8C-83A1-F6EECF244321}">
                <p14:modId xmlns:p14="http://schemas.microsoft.com/office/powerpoint/2010/main" val="1790547820"/>
              </p:ext>
            </p:extLst>
          </p:nvPr>
        </p:nvGraphicFramePr>
        <p:xfrm>
          <a:off x="2208214" y="3213101"/>
          <a:ext cx="1944687" cy="517525"/>
        </p:xfrm>
        <a:graphic>
          <a:graphicData uri="http://schemas.openxmlformats.org/presentationml/2006/ole">
            <mc:AlternateContent xmlns:mc="http://schemas.openxmlformats.org/markup-compatibility/2006">
              <mc:Choice xmlns:v="urn:schemas-microsoft-com:vml" Requires="v">
                <p:oleObj spid="_x0000_s84397" name="Ecuación" r:id="rId7" imgW="1619385" imgH="466635" progId="Equation.3">
                  <p:embed/>
                </p:oleObj>
              </mc:Choice>
              <mc:Fallback>
                <p:oleObj name="Ecuación" r:id="rId7" imgW="1619385" imgH="466635" progId="Equation.3">
                  <p:embed/>
                  <p:pic>
                    <p:nvPicPr>
                      <p:cNvPr id="311305"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8214" y="3213101"/>
                        <a:ext cx="1944687" cy="517525"/>
                      </a:xfrm>
                      <a:prstGeom prst="rect">
                        <a:avLst/>
                      </a:prstGeom>
                      <a:solidFill>
                        <a:schemeClr val="bg1"/>
                      </a:solidFill>
                      <a:ln w="3175">
                        <a:solidFill>
                          <a:srgbClr val="99CC00"/>
                        </a:solidFill>
                        <a:miter lim="800000"/>
                        <a:headEnd/>
                        <a:tailEnd/>
                      </a:ln>
                      <a:effectLst>
                        <a:outerShdw dist="35921" dir="2700000" algn="ctr" rotWithShape="0">
                          <a:schemeClr val="bg2"/>
                        </a:outerShdw>
                      </a:effectLst>
                    </p:spPr>
                  </p:pic>
                </p:oleObj>
              </mc:Fallback>
            </mc:AlternateContent>
          </a:graphicData>
        </a:graphic>
      </p:graphicFrame>
      <p:sp>
        <p:nvSpPr>
          <p:cNvPr id="311306" name="Line 10"/>
          <p:cNvSpPr>
            <a:spLocks noChangeShapeType="1"/>
          </p:cNvSpPr>
          <p:nvPr/>
        </p:nvSpPr>
        <p:spPr bwMode="auto">
          <a:xfrm>
            <a:off x="3648075" y="3716339"/>
            <a:ext cx="215900" cy="433387"/>
          </a:xfrm>
          <a:prstGeom prst="line">
            <a:avLst/>
          </a:prstGeom>
          <a:noFill/>
          <a:ln w="38100">
            <a:solidFill>
              <a:srgbClr val="00CC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1307" name="Line 11"/>
          <p:cNvSpPr>
            <a:spLocks noChangeShapeType="1"/>
          </p:cNvSpPr>
          <p:nvPr/>
        </p:nvSpPr>
        <p:spPr bwMode="auto">
          <a:xfrm flipH="1" flipV="1">
            <a:off x="3935413" y="4365626"/>
            <a:ext cx="360362" cy="792163"/>
          </a:xfrm>
          <a:prstGeom prst="line">
            <a:avLst/>
          </a:prstGeom>
          <a:noFill/>
          <a:ln w="38100">
            <a:solidFill>
              <a:srgbClr val="0033CC"/>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aphicFrame>
        <p:nvGraphicFramePr>
          <p:cNvPr id="311309" name="Object 13"/>
          <p:cNvGraphicFramePr>
            <a:graphicFrameLocks noChangeAspect="1"/>
          </p:cNvGraphicFramePr>
          <p:nvPr>
            <p:extLst>
              <p:ext uri="{D42A27DB-BD31-4B8C-83A1-F6EECF244321}">
                <p14:modId xmlns:p14="http://schemas.microsoft.com/office/powerpoint/2010/main" val="798649452"/>
              </p:ext>
            </p:extLst>
          </p:nvPr>
        </p:nvGraphicFramePr>
        <p:xfrm>
          <a:off x="6710364" y="2806700"/>
          <a:ext cx="2371725" cy="846138"/>
        </p:xfrm>
        <a:graphic>
          <a:graphicData uri="http://schemas.openxmlformats.org/presentationml/2006/ole">
            <mc:AlternateContent xmlns:mc="http://schemas.openxmlformats.org/markup-compatibility/2006">
              <mc:Choice xmlns:v="urn:schemas-microsoft-com:vml" Requires="v">
                <p:oleObj spid="_x0000_s84398" name="Equation" r:id="rId9" imgW="558720" imgH="203040" progId="Equation.DSMT4">
                  <p:embed/>
                </p:oleObj>
              </mc:Choice>
              <mc:Fallback>
                <p:oleObj name="Equation" r:id="rId9" imgW="558720" imgH="203040" progId="Equation.DSMT4">
                  <p:embed/>
                  <p:pic>
                    <p:nvPicPr>
                      <p:cNvPr id="311309" name="Object 13"/>
                      <p:cNvPicPr>
                        <a:picLocks noChangeAspect="1" noChangeArrowheads="1"/>
                      </p:cNvPicPr>
                      <p:nvPr/>
                    </p:nvPicPr>
                    <p:blipFill>
                      <a:blip r:embed="rId10"/>
                      <a:srcRect/>
                      <a:stretch>
                        <a:fillRect/>
                      </a:stretch>
                    </p:blipFill>
                    <p:spPr bwMode="auto">
                      <a:xfrm>
                        <a:off x="6710364" y="2806700"/>
                        <a:ext cx="2371725" cy="846138"/>
                      </a:xfrm>
                      <a:prstGeom prst="rect">
                        <a:avLst/>
                      </a:prstGeom>
                      <a:solidFill>
                        <a:schemeClr val="bg1"/>
                      </a:solidFill>
                      <a:ln w="38100">
                        <a:solidFill>
                          <a:srgbClr val="FF9900"/>
                        </a:solidFill>
                        <a:miter lim="800000"/>
                        <a:headEnd/>
                        <a:tailEnd/>
                      </a:ln>
                      <a:effectLst>
                        <a:outerShdw dist="35921" dir="2700000" algn="ctr" rotWithShape="0">
                          <a:schemeClr val="bg2"/>
                        </a:outerShdw>
                      </a:effectLst>
                    </p:spPr>
                  </p:pic>
                </p:oleObj>
              </mc:Fallback>
            </mc:AlternateContent>
          </a:graphicData>
        </a:graphic>
      </p:graphicFrame>
      <p:sp>
        <p:nvSpPr>
          <p:cNvPr id="311311" name="Text Box 15"/>
          <p:cNvSpPr txBox="1">
            <a:spLocks noChangeArrowheads="1"/>
          </p:cNvSpPr>
          <p:nvPr/>
        </p:nvSpPr>
        <p:spPr bwMode="auto">
          <a:xfrm>
            <a:off x="5303838" y="3789363"/>
            <a:ext cx="51117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50000"/>
              </a:spcBef>
              <a:buClrTx/>
              <a:buSzTx/>
              <a:buFontTx/>
              <a:buNone/>
            </a:pPr>
            <a:r>
              <a:rPr lang="es-ES" altLang="es-MX" sz="1600" dirty="0">
                <a:latin typeface="Comic Sans MS" pitchFamily="66" charset="0"/>
              </a:rPr>
              <a:t>El </a:t>
            </a:r>
            <a:r>
              <a:rPr lang="es-ES" altLang="es-MX" sz="1600" dirty="0">
                <a:solidFill>
                  <a:schemeClr val="accent1"/>
                </a:solidFill>
                <a:latin typeface="Comic Sans MS" pitchFamily="66" charset="0"/>
              </a:rPr>
              <a:t>coeficiente de fugacidad</a:t>
            </a:r>
            <a:r>
              <a:rPr lang="es-ES" altLang="es-MX" sz="1600" b="1" dirty="0">
                <a:solidFill>
                  <a:srgbClr val="0066FF"/>
                </a:solidFill>
                <a:latin typeface="Comic Sans MS" pitchFamily="66" charset="0"/>
              </a:rPr>
              <a:t> </a:t>
            </a:r>
            <a:r>
              <a:rPr lang="es-ES" altLang="es-MX" sz="1600" dirty="0">
                <a:solidFill>
                  <a:schemeClr val="accent1"/>
                </a:solidFill>
                <a:latin typeface="Comic Sans MS" pitchFamily="66" charset="0"/>
              </a:rPr>
              <a:t>(</a:t>
            </a:r>
            <a:r>
              <a:rPr lang="es-ES" altLang="es-MX" sz="1800" dirty="0">
                <a:solidFill>
                  <a:schemeClr val="accent1"/>
                </a:solidFill>
                <a:latin typeface="Symbol" pitchFamily="18" charset="2"/>
              </a:rPr>
              <a:t>f</a:t>
            </a:r>
            <a:r>
              <a:rPr lang="es-ES" altLang="es-MX" sz="1600" dirty="0">
                <a:solidFill>
                  <a:schemeClr val="accent1"/>
                </a:solidFill>
                <a:latin typeface="Comic Sans MS" pitchFamily="66" charset="0"/>
              </a:rPr>
              <a:t>)</a:t>
            </a:r>
            <a:r>
              <a:rPr lang="es-ES" altLang="es-MX" sz="1600" dirty="0">
                <a:solidFill>
                  <a:srgbClr val="FFFF99"/>
                </a:solidFill>
                <a:latin typeface="Comic Sans MS" pitchFamily="66" charset="0"/>
              </a:rPr>
              <a:t> </a:t>
            </a:r>
            <a:r>
              <a:rPr lang="es-ES" altLang="es-MX" sz="1600" dirty="0">
                <a:latin typeface="Comic Sans MS" pitchFamily="66" charset="0"/>
              </a:rPr>
              <a:t>es adimensional y simplemente “corrige” la presión de las desviaciones del comportamiento de un gas perfecto.</a:t>
            </a:r>
          </a:p>
        </p:txBody>
      </p:sp>
      <p:grpSp>
        <p:nvGrpSpPr>
          <p:cNvPr id="2" name="Grupo 1">
            <a:extLst>
              <a:ext uri="{FF2B5EF4-FFF2-40B4-BE49-F238E27FC236}">
                <a16:creationId xmlns:a16="http://schemas.microsoft.com/office/drawing/2014/main" id="{35C3063C-0397-4D3B-BA61-DA09659CE366}"/>
              </a:ext>
            </a:extLst>
          </p:cNvPr>
          <p:cNvGrpSpPr/>
          <p:nvPr/>
        </p:nvGrpSpPr>
        <p:grpSpPr>
          <a:xfrm>
            <a:off x="5303913" y="4653137"/>
            <a:ext cx="5113337" cy="1519118"/>
            <a:chOff x="3779838" y="4797425"/>
            <a:chExt cx="5113337" cy="1448166"/>
          </a:xfrm>
        </p:grpSpPr>
        <p:sp>
          <p:nvSpPr>
            <p:cNvPr id="311313" name="Text Box 17"/>
            <p:cNvSpPr txBox="1">
              <a:spLocks noChangeArrowheads="1"/>
            </p:cNvSpPr>
            <p:nvPr/>
          </p:nvSpPr>
          <p:spPr bwMode="auto">
            <a:xfrm>
              <a:off x="3779838" y="4797425"/>
              <a:ext cx="5113337" cy="44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50000"/>
                </a:spcBef>
                <a:buClrTx/>
                <a:buSzTx/>
                <a:buFontTx/>
                <a:buNone/>
              </a:pPr>
              <a:r>
                <a:rPr lang="es-ES" altLang="es-MX" sz="2000" dirty="0">
                  <a:solidFill>
                    <a:srgbClr val="FF0000"/>
                  </a:solidFill>
                  <a:latin typeface="Comic Sans MS" pitchFamily="66" charset="0"/>
                </a:rPr>
                <a:t>Si  </a:t>
              </a:r>
              <a:r>
                <a:rPr lang="es-ES" altLang="es-MX" sz="2400" dirty="0">
                  <a:solidFill>
                    <a:schemeClr val="accent1"/>
                  </a:solidFill>
                  <a:latin typeface="Symbol" pitchFamily="18" charset="2"/>
                  <a:sym typeface="Symbol" panose="05050102010706020507" pitchFamily="18" charset="2"/>
                </a:rPr>
                <a:t></a:t>
              </a:r>
              <a:r>
                <a:rPr lang="es-ES" altLang="es-MX" sz="2000" dirty="0">
                  <a:solidFill>
                    <a:schemeClr val="accent1"/>
                  </a:solidFill>
                  <a:latin typeface="Comic Sans MS" pitchFamily="66" charset="0"/>
                </a:rPr>
                <a:t> = 1</a:t>
              </a:r>
              <a:r>
                <a:rPr lang="es-ES" altLang="es-MX" sz="2000" dirty="0">
                  <a:solidFill>
                    <a:srgbClr val="0066FF"/>
                  </a:solidFill>
                  <a:latin typeface="Comic Sans MS" pitchFamily="66" charset="0"/>
                </a:rPr>
                <a:t>, fugacidad</a:t>
              </a:r>
              <a:r>
                <a:rPr lang="es-ES" altLang="es-MX" sz="2000" dirty="0">
                  <a:latin typeface="Comic Sans MS" pitchFamily="66" charset="0"/>
                </a:rPr>
                <a:t> =</a:t>
              </a:r>
              <a:r>
                <a:rPr lang="es-ES" altLang="es-MX" sz="2000" dirty="0">
                  <a:solidFill>
                    <a:srgbClr val="0066FF"/>
                  </a:solidFill>
                  <a:latin typeface="Comic Sans MS" pitchFamily="66" charset="0"/>
                </a:rPr>
                <a:t> </a:t>
              </a:r>
              <a:r>
                <a:rPr lang="es-ES" altLang="es-MX" sz="2000" dirty="0">
                  <a:solidFill>
                    <a:srgbClr val="FF0000"/>
                  </a:solidFill>
                  <a:latin typeface="Comic Sans MS" pitchFamily="66" charset="0"/>
                </a:rPr>
                <a:t>presión</a:t>
              </a:r>
              <a:r>
                <a:rPr lang="es-ES" altLang="es-MX" sz="2000" dirty="0">
                  <a:latin typeface="Comic Sans MS" pitchFamily="66" charset="0"/>
                </a:rPr>
                <a:t>;</a:t>
              </a:r>
              <a:r>
                <a:rPr lang="es-ES" altLang="es-MX" sz="2000" dirty="0">
                  <a:solidFill>
                    <a:srgbClr val="99FF99"/>
                  </a:solidFill>
                  <a:latin typeface="Comic Sans MS" pitchFamily="66" charset="0"/>
                </a:rPr>
                <a:t> </a:t>
              </a:r>
              <a:r>
                <a:rPr lang="es-ES" altLang="es-MX" sz="2000" dirty="0" err="1">
                  <a:latin typeface="Comic Sans MS" pitchFamily="66" charset="0"/>
                </a:rPr>
                <a:t>G</a:t>
              </a:r>
              <a:r>
                <a:rPr lang="es-ES" altLang="es-MX" sz="2000" baseline="-25000" dirty="0" err="1">
                  <a:latin typeface="Comic Sans MS" pitchFamily="66" charset="0"/>
                </a:rPr>
                <a:t>real</a:t>
              </a:r>
              <a:r>
                <a:rPr lang="es-ES" altLang="es-MX" sz="2000" dirty="0">
                  <a:latin typeface="Comic Sans MS" pitchFamily="66" charset="0"/>
                </a:rPr>
                <a:t> = </a:t>
              </a:r>
              <a:r>
                <a:rPr lang="es-ES" altLang="es-MX" sz="2000" dirty="0" err="1">
                  <a:latin typeface="Comic Sans MS" pitchFamily="66" charset="0"/>
                </a:rPr>
                <a:t>G</a:t>
              </a:r>
              <a:r>
                <a:rPr lang="es-ES" altLang="es-MX" sz="2000" baseline="-25000" dirty="0" err="1">
                  <a:latin typeface="Comic Sans MS" pitchFamily="66" charset="0"/>
                </a:rPr>
                <a:t>ideal</a:t>
              </a:r>
              <a:endParaRPr lang="es-ES" altLang="es-MX" sz="2000" baseline="-25000" dirty="0">
                <a:latin typeface="Comic Sans MS" pitchFamily="66" charset="0"/>
              </a:endParaRPr>
            </a:p>
          </p:txBody>
        </p:sp>
        <p:sp>
          <p:nvSpPr>
            <p:cNvPr id="311314" name="Text Box 18"/>
            <p:cNvSpPr txBox="1">
              <a:spLocks noChangeArrowheads="1"/>
            </p:cNvSpPr>
            <p:nvPr/>
          </p:nvSpPr>
          <p:spPr bwMode="auto">
            <a:xfrm>
              <a:off x="3779838" y="5302250"/>
              <a:ext cx="5040312" cy="44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50000"/>
                </a:spcBef>
                <a:buClrTx/>
                <a:buSzTx/>
                <a:buFontTx/>
                <a:buNone/>
              </a:pPr>
              <a:r>
                <a:rPr lang="es-ES" altLang="es-MX" sz="2000" dirty="0">
                  <a:solidFill>
                    <a:srgbClr val="FF0000"/>
                  </a:solidFill>
                  <a:latin typeface="Comic Sans MS" pitchFamily="66" charset="0"/>
                </a:rPr>
                <a:t>Si </a:t>
              </a:r>
              <a:r>
                <a:rPr lang="es-ES" altLang="es-MX" sz="2000" dirty="0">
                  <a:solidFill>
                    <a:srgbClr val="0066FF"/>
                  </a:solidFill>
                  <a:latin typeface="Comic Sans MS" pitchFamily="66" charset="0"/>
                </a:rPr>
                <a:t> </a:t>
              </a:r>
              <a:r>
                <a:rPr lang="es-ES" altLang="es-MX" sz="2400" dirty="0">
                  <a:solidFill>
                    <a:schemeClr val="accent1"/>
                  </a:solidFill>
                  <a:latin typeface="Symbol" pitchFamily="18" charset="2"/>
                  <a:sym typeface="Symbol" panose="05050102010706020507" pitchFamily="18" charset="2"/>
                </a:rPr>
                <a:t></a:t>
              </a:r>
              <a:r>
                <a:rPr lang="es-ES" altLang="es-MX" sz="2000" dirty="0">
                  <a:solidFill>
                    <a:schemeClr val="accent1"/>
                  </a:solidFill>
                  <a:latin typeface="Comic Sans MS" pitchFamily="66" charset="0"/>
                </a:rPr>
                <a:t> &lt; 1</a:t>
              </a:r>
              <a:r>
                <a:rPr lang="es-ES" altLang="es-MX" sz="2000" dirty="0">
                  <a:solidFill>
                    <a:srgbClr val="0066FF"/>
                  </a:solidFill>
                  <a:latin typeface="Comic Sans MS" pitchFamily="66" charset="0"/>
                </a:rPr>
                <a:t>, fugacidad </a:t>
              </a:r>
              <a:r>
                <a:rPr lang="es-ES" altLang="es-MX" sz="2000" dirty="0">
                  <a:latin typeface="Comic Sans MS" pitchFamily="66" charset="0"/>
                </a:rPr>
                <a:t>&lt;</a:t>
              </a:r>
              <a:r>
                <a:rPr lang="es-ES" altLang="es-MX" sz="2000" dirty="0">
                  <a:solidFill>
                    <a:srgbClr val="0066FF"/>
                  </a:solidFill>
                  <a:latin typeface="Comic Sans MS" pitchFamily="66" charset="0"/>
                </a:rPr>
                <a:t> </a:t>
              </a:r>
              <a:r>
                <a:rPr lang="es-ES" altLang="es-MX" sz="2000" dirty="0">
                  <a:solidFill>
                    <a:srgbClr val="FF0000"/>
                  </a:solidFill>
                  <a:latin typeface="Comic Sans MS" pitchFamily="66" charset="0"/>
                </a:rPr>
                <a:t>presión</a:t>
              </a:r>
              <a:r>
                <a:rPr lang="es-ES" altLang="es-MX" sz="2000" dirty="0">
                  <a:latin typeface="Comic Sans MS" pitchFamily="66" charset="0"/>
                </a:rPr>
                <a:t>;  </a:t>
              </a:r>
              <a:r>
                <a:rPr lang="es-ES" altLang="es-MX" sz="2000" dirty="0" err="1">
                  <a:latin typeface="Comic Sans MS" pitchFamily="66" charset="0"/>
                </a:rPr>
                <a:t>G</a:t>
              </a:r>
              <a:r>
                <a:rPr lang="es-ES" altLang="es-MX" sz="2000" baseline="-25000" dirty="0" err="1">
                  <a:latin typeface="Comic Sans MS" pitchFamily="66" charset="0"/>
                </a:rPr>
                <a:t>real</a:t>
              </a:r>
              <a:r>
                <a:rPr lang="es-ES" altLang="es-MX" sz="2000" dirty="0">
                  <a:latin typeface="Comic Sans MS" pitchFamily="66" charset="0"/>
                </a:rPr>
                <a:t> &lt; </a:t>
              </a:r>
              <a:r>
                <a:rPr lang="es-ES" altLang="es-MX" sz="2000" dirty="0" err="1">
                  <a:latin typeface="Comic Sans MS" pitchFamily="66" charset="0"/>
                </a:rPr>
                <a:t>G</a:t>
              </a:r>
              <a:r>
                <a:rPr lang="es-ES" altLang="es-MX" sz="2000" baseline="-25000" dirty="0" err="1">
                  <a:latin typeface="Comic Sans MS" pitchFamily="66" charset="0"/>
                </a:rPr>
                <a:t>ideal</a:t>
              </a:r>
              <a:endParaRPr lang="es-ES" altLang="es-MX" sz="2000" dirty="0">
                <a:latin typeface="Comic Sans MS" pitchFamily="66" charset="0"/>
              </a:endParaRPr>
            </a:p>
          </p:txBody>
        </p:sp>
        <p:sp>
          <p:nvSpPr>
            <p:cNvPr id="311315" name="Text Box 19"/>
            <p:cNvSpPr txBox="1">
              <a:spLocks noChangeArrowheads="1"/>
            </p:cNvSpPr>
            <p:nvPr/>
          </p:nvSpPr>
          <p:spPr bwMode="auto">
            <a:xfrm>
              <a:off x="3779838" y="5805488"/>
              <a:ext cx="5040312" cy="44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50000"/>
                </a:spcBef>
                <a:buClrTx/>
                <a:buSzTx/>
                <a:buFontTx/>
                <a:buNone/>
              </a:pPr>
              <a:r>
                <a:rPr lang="es-ES" altLang="es-MX" sz="2000" dirty="0">
                  <a:solidFill>
                    <a:srgbClr val="FF0000"/>
                  </a:solidFill>
                  <a:latin typeface="Comic Sans MS" pitchFamily="66" charset="0"/>
                </a:rPr>
                <a:t>Si </a:t>
              </a:r>
              <a:r>
                <a:rPr lang="es-ES" altLang="es-MX" sz="2000" dirty="0">
                  <a:solidFill>
                    <a:srgbClr val="0066FF"/>
                  </a:solidFill>
                  <a:latin typeface="Comic Sans MS" pitchFamily="66" charset="0"/>
                </a:rPr>
                <a:t> </a:t>
              </a:r>
              <a:r>
                <a:rPr lang="es-ES" altLang="es-MX" sz="2400" dirty="0">
                  <a:solidFill>
                    <a:schemeClr val="accent1"/>
                  </a:solidFill>
                  <a:latin typeface="Symbol" pitchFamily="18" charset="2"/>
                  <a:sym typeface="Symbol" panose="05050102010706020507" pitchFamily="18" charset="2"/>
                </a:rPr>
                <a:t></a:t>
              </a:r>
              <a:r>
                <a:rPr lang="es-ES" altLang="es-MX" sz="2000" dirty="0">
                  <a:solidFill>
                    <a:schemeClr val="accent1"/>
                  </a:solidFill>
                  <a:latin typeface="Comic Sans MS" pitchFamily="66" charset="0"/>
                </a:rPr>
                <a:t> &gt; 1</a:t>
              </a:r>
              <a:r>
                <a:rPr lang="es-ES" altLang="es-MX" sz="2000" dirty="0">
                  <a:solidFill>
                    <a:srgbClr val="0066FF"/>
                  </a:solidFill>
                  <a:latin typeface="Comic Sans MS" pitchFamily="66" charset="0"/>
                </a:rPr>
                <a:t>, fugacidad </a:t>
              </a:r>
              <a:r>
                <a:rPr lang="es-ES" altLang="es-MX" sz="2000" dirty="0">
                  <a:latin typeface="Comic Sans MS" pitchFamily="66" charset="0"/>
                </a:rPr>
                <a:t>&gt;</a:t>
              </a:r>
              <a:r>
                <a:rPr lang="es-ES" altLang="es-MX" sz="2000" dirty="0">
                  <a:solidFill>
                    <a:srgbClr val="0066FF"/>
                  </a:solidFill>
                  <a:latin typeface="Comic Sans MS" pitchFamily="66" charset="0"/>
                </a:rPr>
                <a:t> </a:t>
              </a:r>
              <a:r>
                <a:rPr lang="es-ES" altLang="es-MX" sz="2000" dirty="0">
                  <a:solidFill>
                    <a:srgbClr val="FF0000"/>
                  </a:solidFill>
                  <a:latin typeface="Comic Sans MS" pitchFamily="66" charset="0"/>
                </a:rPr>
                <a:t>presión</a:t>
              </a:r>
              <a:r>
                <a:rPr lang="es-ES" altLang="es-MX" sz="2000" dirty="0">
                  <a:latin typeface="Comic Sans MS" pitchFamily="66" charset="0"/>
                </a:rPr>
                <a:t>;</a:t>
              </a:r>
              <a:r>
                <a:rPr lang="es-ES" altLang="es-MX" sz="2000" dirty="0">
                  <a:solidFill>
                    <a:srgbClr val="0066FF"/>
                  </a:solidFill>
                  <a:latin typeface="Comic Sans MS" pitchFamily="66" charset="0"/>
                </a:rPr>
                <a:t> </a:t>
              </a:r>
              <a:r>
                <a:rPr lang="es-ES" altLang="es-MX" sz="2000" dirty="0">
                  <a:latin typeface="Comic Sans MS" pitchFamily="66" charset="0"/>
                </a:rPr>
                <a:t> </a:t>
              </a:r>
              <a:r>
                <a:rPr lang="es-ES" altLang="es-MX" sz="2000" dirty="0" err="1">
                  <a:latin typeface="Comic Sans MS" pitchFamily="66" charset="0"/>
                </a:rPr>
                <a:t>G</a:t>
              </a:r>
              <a:r>
                <a:rPr lang="es-ES" altLang="es-MX" sz="2000" baseline="-25000" dirty="0" err="1">
                  <a:latin typeface="Comic Sans MS" pitchFamily="66" charset="0"/>
                </a:rPr>
                <a:t>real</a:t>
              </a:r>
              <a:r>
                <a:rPr lang="es-ES" altLang="es-MX" sz="2000" dirty="0">
                  <a:latin typeface="Comic Sans MS" pitchFamily="66" charset="0"/>
                </a:rPr>
                <a:t> &gt; </a:t>
              </a:r>
              <a:r>
                <a:rPr lang="es-ES" altLang="es-MX" sz="2000" dirty="0" err="1">
                  <a:latin typeface="Comic Sans MS" pitchFamily="66" charset="0"/>
                </a:rPr>
                <a:t>G</a:t>
              </a:r>
              <a:r>
                <a:rPr lang="es-ES" altLang="es-MX" sz="2000" baseline="-25000" dirty="0" err="1">
                  <a:latin typeface="Comic Sans MS" pitchFamily="66" charset="0"/>
                </a:rPr>
                <a:t>ideal</a:t>
              </a:r>
              <a:endParaRPr lang="es-ES" altLang="es-MX" sz="2000" dirty="0">
                <a:latin typeface="Comic Sans MS" pitchFamily="66" charset="0"/>
              </a:endParaRPr>
            </a:p>
          </p:txBody>
        </p:sp>
      </p:grpSp>
      <p:cxnSp>
        <p:nvCxnSpPr>
          <p:cNvPr id="3" name="Conector recto de flecha 2"/>
          <p:cNvCxnSpPr>
            <a:cxnSpLocks/>
          </p:cNvCxnSpPr>
          <p:nvPr/>
        </p:nvCxnSpPr>
        <p:spPr>
          <a:xfrm flipH="1">
            <a:off x="2423592" y="4941168"/>
            <a:ext cx="3024336" cy="115212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a:cxnSpLocks/>
          </p:cNvCxnSpPr>
          <p:nvPr/>
        </p:nvCxnSpPr>
        <p:spPr>
          <a:xfrm flipH="1" flipV="1">
            <a:off x="4152900" y="4149726"/>
            <a:ext cx="1295028" cy="12954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a:cxnSpLocks/>
          </p:cNvCxnSpPr>
          <p:nvPr/>
        </p:nvCxnSpPr>
        <p:spPr>
          <a:xfrm flipH="1" flipV="1">
            <a:off x="4873626" y="3284984"/>
            <a:ext cx="574303" cy="259228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20F111FF-F05A-4F21-B260-11E95C21C351}"/>
              </a:ext>
            </a:extLst>
          </p:cNvPr>
          <p:cNvCxnSpPr>
            <a:cxnSpLocks/>
          </p:cNvCxnSpPr>
          <p:nvPr/>
        </p:nvCxnSpPr>
        <p:spPr>
          <a:xfrm flipV="1">
            <a:off x="5879976" y="3429000"/>
            <a:ext cx="2088232" cy="14401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id="{5F700648-98D7-43DA-9095-0D5C2623A7DD}"/>
              </a:ext>
            </a:extLst>
          </p:cNvPr>
          <p:cNvCxnSpPr>
            <a:cxnSpLocks/>
          </p:cNvCxnSpPr>
          <p:nvPr/>
        </p:nvCxnSpPr>
        <p:spPr>
          <a:xfrm flipV="1">
            <a:off x="5879976" y="3429000"/>
            <a:ext cx="2088232" cy="19442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A01102D7-13A2-4DCC-865D-DE6C62CE90BE}"/>
              </a:ext>
            </a:extLst>
          </p:cNvPr>
          <p:cNvCxnSpPr>
            <a:cxnSpLocks/>
          </p:cNvCxnSpPr>
          <p:nvPr/>
        </p:nvCxnSpPr>
        <p:spPr>
          <a:xfrm flipV="1">
            <a:off x="5879976" y="3429000"/>
            <a:ext cx="2088232" cy="24482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68868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11298"/>
                                        </p:tgtEl>
                                        <p:attrNameLst>
                                          <p:attrName>style.visibility</p:attrName>
                                        </p:attrNameLst>
                                      </p:cBhvr>
                                      <p:to>
                                        <p:strVal val="visible"/>
                                      </p:to>
                                    </p:set>
                                    <p:animEffect transition="in" filter="slide(fromBottom)">
                                      <p:cBhvr>
                                        <p:cTn id="7" dur="2000"/>
                                        <p:tgtEl>
                                          <p:spTgt spid="31129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11299"/>
                                        </p:tgtEl>
                                        <p:attrNameLst>
                                          <p:attrName>style.visibility</p:attrName>
                                        </p:attrNameLst>
                                      </p:cBhvr>
                                      <p:to>
                                        <p:strVal val="visible"/>
                                      </p:to>
                                    </p:set>
                                    <p:animEffect transition="in" filter="slide(fromBottom)">
                                      <p:cBhvr>
                                        <p:cTn id="10" dur="2000"/>
                                        <p:tgtEl>
                                          <p:spTgt spid="311299"/>
                                        </p:tgtEl>
                                      </p:cBhvr>
                                    </p:animEffect>
                                  </p:childTnLst>
                                </p:cTn>
                              </p:par>
                            </p:childTnLst>
                          </p:cTn>
                        </p:par>
                        <p:par>
                          <p:cTn id="11" fill="hold" nodeType="afterGroup">
                            <p:stCondLst>
                              <p:cond delay="2000"/>
                            </p:stCondLst>
                            <p:childTnLst>
                              <p:par>
                                <p:cTn id="12" presetID="10" presetClass="entr" presetSubtype="0" fill="hold" nodeType="afterEffect">
                                  <p:stCondLst>
                                    <p:cond delay="0"/>
                                  </p:stCondLst>
                                  <p:childTnLst>
                                    <p:set>
                                      <p:cBhvr>
                                        <p:cTn id="13" dur="1" fill="hold">
                                          <p:stCondLst>
                                            <p:cond delay="0"/>
                                          </p:stCondLst>
                                        </p:cTn>
                                        <p:tgtEl>
                                          <p:spTgt spid="311301"/>
                                        </p:tgtEl>
                                        <p:attrNameLst>
                                          <p:attrName>style.visibility</p:attrName>
                                        </p:attrNameLst>
                                      </p:cBhvr>
                                      <p:to>
                                        <p:strVal val="visible"/>
                                      </p:to>
                                    </p:set>
                                    <p:animEffect transition="in" filter="fade">
                                      <p:cBhvr>
                                        <p:cTn id="14" dur="2000"/>
                                        <p:tgtEl>
                                          <p:spTgt spid="311301"/>
                                        </p:tgtEl>
                                      </p:cBhvr>
                                    </p:animEffect>
                                  </p:childTnLst>
                                </p:cTn>
                              </p:par>
                            </p:childTnLst>
                          </p:cTn>
                        </p:par>
                        <p:par>
                          <p:cTn id="15" fill="hold" nodeType="afterGroup">
                            <p:stCondLst>
                              <p:cond delay="4000"/>
                            </p:stCondLst>
                            <p:childTnLst>
                              <p:par>
                                <p:cTn id="16" presetID="10" presetClass="entr" presetSubtype="0" fill="hold" nodeType="afterEffect">
                                  <p:stCondLst>
                                    <p:cond delay="0"/>
                                  </p:stCondLst>
                                  <p:childTnLst>
                                    <p:set>
                                      <p:cBhvr>
                                        <p:cTn id="17" dur="1" fill="hold">
                                          <p:stCondLst>
                                            <p:cond delay="0"/>
                                          </p:stCondLst>
                                        </p:cTn>
                                        <p:tgtEl>
                                          <p:spTgt spid="311305"/>
                                        </p:tgtEl>
                                        <p:attrNameLst>
                                          <p:attrName>style.visibility</p:attrName>
                                        </p:attrNameLst>
                                      </p:cBhvr>
                                      <p:to>
                                        <p:strVal val="visible"/>
                                      </p:to>
                                    </p:set>
                                    <p:animEffect transition="in" filter="fade">
                                      <p:cBhvr>
                                        <p:cTn id="18" dur="2000"/>
                                        <p:tgtEl>
                                          <p:spTgt spid="311305"/>
                                        </p:tgtEl>
                                      </p:cBhvr>
                                    </p:animEffect>
                                  </p:childTnLst>
                                </p:cTn>
                              </p:par>
                            </p:childTnLst>
                          </p:cTn>
                        </p:par>
                        <p:par>
                          <p:cTn id="19" fill="hold" nodeType="afterGroup">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311306"/>
                                        </p:tgtEl>
                                        <p:attrNameLst>
                                          <p:attrName>style.visibility</p:attrName>
                                        </p:attrNameLst>
                                      </p:cBhvr>
                                      <p:to>
                                        <p:strVal val="visible"/>
                                      </p:to>
                                    </p:set>
                                    <p:animEffect transition="in" filter="fade">
                                      <p:cBhvr>
                                        <p:cTn id="22" dur="2000"/>
                                        <p:tgtEl>
                                          <p:spTgt spid="311306"/>
                                        </p:tgtEl>
                                      </p:cBhvr>
                                    </p:animEffect>
                                  </p:childTnLst>
                                </p:cTn>
                              </p:par>
                            </p:childTnLst>
                          </p:cTn>
                        </p:par>
                        <p:par>
                          <p:cTn id="23" fill="hold" nodeType="afterGroup">
                            <p:stCondLst>
                              <p:cond delay="8000"/>
                            </p:stCondLst>
                            <p:childTnLst>
                              <p:par>
                                <p:cTn id="24" presetID="10" presetClass="entr" presetSubtype="0" fill="hold" grpId="0" nodeType="afterEffect">
                                  <p:stCondLst>
                                    <p:cond delay="0"/>
                                  </p:stCondLst>
                                  <p:childTnLst>
                                    <p:set>
                                      <p:cBhvr>
                                        <p:cTn id="25" dur="1" fill="hold">
                                          <p:stCondLst>
                                            <p:cond delay="0"/>
                                          </p:stCondLst>
                                        </p:cTn>
                                        <p:tgtEl>
                                          <p:spTgt spid="311307"/>
                                        </p:tgtEl>
                                        <p:attrNameLst>
                                          <p:attrName>style.visibility</p:attrName>
                                        </p:attrNameLst>
                                      </p:cBhvr>
                                      <p:to>
                                        <p:strVal val="visible"/>
                                      </p:to>
                                    </p:set>
                                    <p:animEffect transition="in" filter="fade">
                                      <p:cBhvr>
                                        <p:cTn id="26" dur="2000"/>
                                        <p:tgtEl>
                                          <p:spTgt spid="311307"/>
                                        </p:tgtEl>
                                      </p:cBhvr>
                                    </p:animEffect>
                                  </p:childTnLst>
                                </p:cTn>
                              </p:par>
                            </p:childTnLst>
                          </p:cTn>
                        </p:par>
                        <p:par>
                          <p:cTn id="27" fill="hold" nodeType="afterGroup">
                            <p:stCondLst>
                              <p:cond delay="10000"/>
                            </p:stCondLst>
                            <p:childTnLst>
                              <p:par>
                                <p:cTn id="28" presetID="10" presetClass="entr" presetSubtype="0" fill="hold" nodeType="afterEffect">
                                  <p:stCondLst>
                                    <p:cond delay="0"/>
                                  </p:stCondLst>
                                  <p:childTnLst>
                                    <p:set>
                                      <p:cBhvr>
                                        <p:cTn id="29" dur="1" fill="hold">
                                          <p:stCondLst>
                                            <p:cond delay="0"/>
                                          </p:stCondLst>
                                        </p:cTn>
                                        <p:tgtEl>
                                          <p:spTgt spid="311303"/>
                                        </p:tgtEl>
                                        <p:attrNameLst>
                                          <p:attrName>style.visibility</p:attrName>
                                        </p:attrNameLst>
                                      </p:cBhvr>
                                      <p:to>
                                        <p:strVal val="visible"/>
                                      </p:to>
                                    </p:set>
                                    <p:animEffect transition="in" filter="fade">
                                      <p:cBhvr>
                                        <p:cTn id="30" dur="2000"/>
                                        <p:tgtEl>
                                          <p:spTgt spid="31130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11300"/>
                                        </p:tgtEl>
                                        <p:attrNameLst>
                                          <p:attrName>style.visibility</p:attrName>
                                        </p:attrNameLst>
                                      </p:cBhvr>
                                      <p:to>
                                        <p:strVal val="visible"/>
                                      </p:to>
                                    </p:set>
                                    <p:animEffect transition="in" filter="fade">
                                      <p:cBhvr>
                                        <p:cTn id="35" dur="2000"/>
                                        <p:tgtEl>
                                          <p:spTgt spid="311300"/>
                                        </p:tgtEl>
                                      </p:cBhvr>
                                    </p:animEffect>
                                  </p:childTnLst>
                                </p:cTn>
                              </p:par>
                              <p:par>
                                <p:cTn id="36" presetID="10" presetClass="entr" presetSubtype="0" fill="hold" nodeType="withEffect">
                                  <p:stCondLst>
                                    <p:cond delay="0"/>
                                  </p:stCondLst>
                                  <p:childTnLst>
                                    <p:set>
                                      <p:cBhvr>
                                        <p:cTn id="37" dur="1" fill="hold">
                                          <p:stCondLst>
                                            <p:cond delay="0"/>
                                          </p:stCondLst>
                                        </p:cTn>
                                        <p:tgtEl>
                                          <p:spTgt spid="311309"/>
                                        </p:tgtEl>
                                        <p:attrNameLst>
                                          <p:attrName>style.visibility</p:attrName>
                                        </p:attrNameLst>
                                      </p:cBhvr>
                                      <p:to>
                                        <p:strVal val="visible"/>
                                      </p:to>
                                    </p:set>
                                    <p:animEffect transition="in" filter="fade">
                                      <p:cBhvr>
                                        <p:cTn id="38" dur="2000"/>
                                        <p:tgtEl>
                                          <p:spTgt spid="311309"/>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11311"/>
                                        </p:tgtEl>
                                        <p:attrNameLst>
                                          <p:attrName>style.visibility</p:attrName>
                                        </p:attrNameLst>
                                      </p:cBhvr>
                                      <p:to>
                                        <p:strVal val="visible"/>
                                      </p:to>
                                    </p:set>
                                    <p:animEffect transition="in" filter="fade">
                                      <p:cBhvr>
                                        <p:cTn id="43" dur="2000"/>
                                        <p:tgtEl>
                                          <p:spTgt spid="311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8" grpId="0"/>
      <p:bldP spid="311299" grpId="0"/>
      <p:bldP spid="311300" grpId="0"/>
      <p:bldP spid="311306" grpId="0" animBg="1"/>
      <p:bldP spid="311307" grpId="0" animBg="1"/>
      <p:bldP spid="311311" grpId="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2322" name="Rectangle 2"/>
          <p:cNvSpPr>
            <a:spLocks noChangeArrowheads="1"/>
          </p:cNvSpPr>
          <p:nvPr/>
        </p:nvSpPr>
        <p:spPr bwMode="auto">
          <a:xfrm>
            <a:off x="3215681" y="141288"/>
            <a:ext cx="5508103" cy="36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es-ES" altLang="es-MX" sz="1600" b="1" i="1" dirty="0"/>
              <a:t>Energía de Gibbs – Dependencia de la Presión</a:t>
            </a:r>
          </a:p>
        </p:txBody>
      </p:sp>
      <p:sp>
        <p:nvSpPr>
          <p:cNvPr id="312323" name="Rectangle 3"/>
          <p:cNvSpPr>
            <a:spLocks noChangeArrowheads="1"/>
          </p:cNvSpPr>
          <p:nvPr/>
        </p:nvSpPr>
        <p:spPr bwMode="auto">
          <a:xfrm>
            <a:off x="2473325" y="795338"/>
            <a:ext cx="72453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0"/>
              </a:spcBef>
              <a:buClrTx/>
              <a:buSzTx/>
              <a:buFontTx/>
              <a:buNone/>
            </a:pPr>
            <a:r>
              <a:rPr lang="it-IT" altLang="es-MX" sz="2400" dirty="0"/>
              <a:t>Variación Isotérmica de G con la presión:</a:t>
            </a:r>
            <a:br>
              <a:rPr lang="it-IT" altLang="es-MX" sz="2400" dirty="0"/>
            </a:br>
            <a:r>
              <a:rPr lang="it-IT" altLang="es-MX" sz="2400" dirty="0"/>
              <a:t>Desviación de la idealidad – Fugacidad (II)</a:t>
            </a:r>
          </a:p>
        </p:txBody>
      </p:sp>
      <p:sp>
        <p:nvSpPr>
          <p:cNvPr id="312324" name="Text Box 4"/>
          <p:cNvSpPr txBox="1">
            <a:spLocks noChangeArrowheads="1"/>
          </p:cNvSpPr>
          <p:nvPr/>
        </p:nvSpPr>
        <p:spPr bwMode="auto">
          <a:xfrm>
            <a:off x="5375275" y="2060575"/>
            <a:ext cx="5041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nchor="ct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ctr" eaLnBrk="1" hangingPunct="1">
              <a:spcBef>
                <a:spcPct val="50000"/>
              </a:spcBef>
              <a:buClrTx/>
              <a:buSzTx/>
              <a:buFontTx/>
              <a:buNone/>
            </a:pPr>
            <a:r>
              <a:rPr lang="es-ES" altLang="es-MX" sz="2000" b="1" dirty="0">
                <a:latin typeface="Comic Sans MS" pitchFamily="66" charset="0"/>
              </a:rPr>
              <a:t>COEFICIENTE DE FUGACIDAD (</a:t>
            </a:r>
            <a:r>
              <a:rPr lang="es-ES" altLang="es-MX" sz="2400" b="1" dirty="0">
                <a:latin typeface="Symbol" pitchFamily="18" charset="2"/>
                <a:sym typeface="Symbol" panose="05050102010706020507" pitchFamily="18" charset="2"/>
              </a:rPr>
              <a:t></a:t>
            </a:r>
            <a:r>
              <a:rPr lang="es-ES" altLang="es-MX" sz="2000" b="1" dirty="0">
                <a:latin typeface="Comic Sans MS" pitchFamily="66" charset="0"/>
              </a:rPr>
              <a:t>)</a:t>
            </a:r>
            <a:r>
              <a:rPr lang="es-ES" altLang="es-MX" sz="2000" dirty="0">
                <a:latin typeface="Comic Sans MS" pitchFamily="66" charset="0"/>
              </a:rPr>
              <a:t>.</a:t>
            </a:r>
          </a:p>
        </p:txBody>
      </p:sp>
      <p:pic>
        <p:nvPicPr>
          <p:cNvPr id="3123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826" y="1773238"/>
            <a:ext cx="3343275" cy="4868862"/>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312326" name="Object 6"/>
          <p:cNvGraphicFramePr>
            <a:graphicFrameLocks noChangeAspect="1"/>
          </p:cNvGraphicFramePr>
          <p:nvPr>
            <p:extLst>
              <p:ext uri="{D42A27DB-BD31-4B8C-83A1-F6EECF244321}">
                <p14:modId xmlns:p14="http://schemas.microsoft.com/office/powerpoint/2010/main" val="4094537735"/>
              </p:ext>
            </p:extLst>
          </p:nvPr>
        </p:nvGraphicFramePr>
        <p:xfrm>
          <a:off x="3000375" y="5157789"/>
          <a:ext cx="1873250" cy="471487"/>
        </p:xfrm>
        <a:graphic>
          <a:graphicData uri="http://schemas.openxmlformats.org/presentationml/2006/ole">
            <mc:AlternateContent xmlns:mc="http://schemas.openxmlformats.org/markup-compatibility/2006">
              <mc:Choice xmlns:v="urn:schemas-microsoft-com:vml" Requires="v">
                <p:oleObj spid="_x0000_s85420" name="Ecuación" r:id="rId5" imgW="1619385" imgH="438060" progId="Equation.3">
                  <p:embed/>
                </p:oleObj>
              </mc:Choice>
              <mc:Fallback>
                <p:oleObj name="Ecuación" r:id="rId5" imgW="1619385" imgH="438060" progId="Equation.3">
                  <p:embed/>
                  <p:pic>
                    <p:nvPicPr>
                      <p:cNvPr id="312326"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0375" y="5157789"/>
                        <a:ext cx="1873250" cy="471487"/>
                      </a:xfrm>
                      <a:prstGeom prst="rect">
                        <a:avLst/>
                      </a:prstGeom>
                      <a:solidFill>
                        <a:schemeClr val="bg1"/>
                      </a:solidFill>
                      <a:ln w="38100">
                        <a:solidFill>
                          <a:srgbClr val="0000FF"/>
                        </a:solidFill>
                        <a:miter lim="800000"/>
                        <a:headEnd/>
                        <a:tailEnd/>
                      </a:ln>
                      <a:effectLst>
                        <a:outerShdw dist="35921" dir="2700000" algn="ctr" rotWithShape="0">
                          <a:schemeClr val="bg2"/>
                        </a:outerShdw>
                      </a:effectLst>
                    </p:spPr>
                  </p:pic>
                </p:oleObj>
              </mc:Fallback>
            </mc:AlternateContent>
          </a:graphicData>
        </a:graphic>
      </p:graphicFrame>
      <p:graphicFrame>
        <p:nvGraphicFramePr>
          <p:cNvPr id="312327" name="Object 7"/>
          <p:cNvGraphicFramePr>
            <a:graphicFrameLocks noChangeAspect="1"/>
          </p:cNvGraphicFramePr>
          <p:nvPr>
            <p:extLst>
              <p:ext uri="{D42A27DB-BD31-4B8C-83A1-F6EECF244321}">
                <p14:modId xmlns:p14="http://schemas.microsoft.com/office/powerpoint/2010/main" val="3225937636"/>
              </p:ext>
            </p:extLst>
          </p:nvPr>
        </p:nvGraphicFramePr>
        <p:xfrm>
          <a:off x="2208214" y="3213101"/>
          <a:ext cx="1944687" cy="517525"/>
        </p:xfrm>
        <a:graphic>
          <a:graphicData uri="http://schemas.openxmlformats.org/presentationml/2006/ole">
            <mc:AlternateContent xmlns:mc="http://schemas.openxmlformats.org/markup-compatibility/2006">
              <mc:Choice xmlns:v="urn:schemas-microsoft-com:vml" Requires="v">
                <p:oleObj spid="_x0000_s85421" name="Ecuación" r:id="rId7" imgW="1619385" imgH="466635" progId="Equation.3">
                  <p:embed/>
                </p:oleObj>
              </mc:Choice>
              <mc:Fallback>
                <p:oleObj name="Ecuación" r:id="rId7" imgW="1619385" imgH="466635" progId="Equation.3">
                  <p:embed/>
                  <p:pic>
                    <p:nvPicPr>
                      <p:cNvPr id="312327"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8214" y="3213101"/>
                        <a:ext cx="1944687" cy="517525"/>
                      </a:xfrm>
                      <a:prstGeom prst="rect">
                        <a:avLst/>
                      </a:prstGeom>
                      <a:solidFill>
                        <a:schemeClr val="bg1"/>
                      </a:solidFill>
                      <a:ln w="3175">
                        <a:solidFill>
                          <a:srgbClr val="99CC00"/>
                        </a:solidFill>
                        <a:miter lim="800000"/>
                        <a:headEnd/>
                        <a:tailEnd/>
                      </a:ln>
                      <a:effectLst>
                        <a:outerShdw dist="35921" dir="2700000" algn="ctr" rotWithShape="0">
                          <a:schemeClr val="bg2"/>
                        </a:outerShdw>
                      </a:effectLst>
                    </p:spPr>
                  </p:pic>
                </p:oleObj>
              </mc:Fallback>
            </mc:AlternateContent>
          </a:graphicData>
        </a:graphic>
      </p:graphicFrame>
      <p:sp>
        <p:nvSpPr>
          <p:cNvPr id="312328" name="Line 8"/>
          <p:cNvSpPr>
            <a:spLocks noChangeShapeType="1"/>
          </p:cNvSpPr>
          <p:nvPr/>
        </p:nvSpPr>
        <p:spPr bwMode="auto">
          <a:xfrm>
            <a:off x="3648075" y="3716339"/>
            <a:ext cx="215900" cy="433387"/>
          </a:xfrm>
          <a:prstGeom prst="line">
            <a:avLst/>
          </a:prstGeom>
          <a:noFill/>
          <a:ln w="38100">
            <a:solidFill>
              <a:srgbClr val="00CC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312329" name="Line 9"/>
          <p:cNvSpPr>
            <a:spLocks noChangeShapeType="1"/>
          </p:cNvSpPr>
          <p:nvPr/>
        </p:nvSpPr>
        <p:spPr bwMode="auto">
          <a:xfrm flipH="1" flipV="1">
            <a:off x="3935413" y="4365626"/>
            <a:ext cx="360362" cy="792163"/>
          </a:xfrm>
          <a:prstGeom prst="line">
            <a:avLst/>
          </a:prstGeom>
          <a:noFill/>
          <a:ln w="38100">
            <a:solidFill>
              <a:srgbClr val="0033CC"/>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aphicFrame>
        <p:nvGraphicFramePr>
          <p:cNvPr id="312330" name="Object 10"/>
          <p:cNvGraphicFramePr>
            <a:graphicFrameLocks noChangeAspect="1"/>
          </p:cNvGraphicFramePr>
          <p:nvPr>
            <p:extLst>
              <p:ext uri="{D42A27DB-BD31-4B8C-83A1-F6EECF244321}">
                <p14:modId xmlns:p14="http://schemas.microsoft.com/office/powerpoint/2010/main" val="4102818120"/>
              </p:ext>
            </p:extLst>
          </p:nvPr>
        </p:nvGraphicFramePr>
        <p:xfrm>
          <a:off x="6168009" y="2780929"/>
          <a:ext cx="3144415" cy="1121855"/>
        </p:xfrm>
        <a:graphic>
          <a:graphicData uri="http://schemas.openxmlformats.org/presentationml/2006/ole">
            <mc:AlternateContent xmlns:mc="http://schemas.openxmlformats.org/markup-compatibility/2006">
              <mc:Choice xmlns:v="urn:schemas-microsoft-com:vml" Requires="v">
                <p:oleObj spid="_x0000_s85422" name="Equation" r:id="rId9" imgW="558720" imgH="203040" progId="Equation.DSMT4">
                  <p:embed/>
                </p:oleObj>
              </mc:Choice>
              <mc:Fallback>
                <p:oleObj name="Equation" r:id="rId9" imgW="558720" imgH="203040" progId="Equation.DSMT4">
                  <p:embed/>
                  <p:pic>
                    <p:nvPicPr>
                      <p:cNvPr id="312330" name="Object 10"/>
                      <p:cNvPicPr>
                        <a:picLocks noChangeAspect="1" noChangeArrowheads="1"/>
                      </p:cNvPicPr>
                      <p:nvPr/>
                    </p:nvPicPr>
                    <p:blipFill>
                      <a:blip r:embed="rId10"/>
                      <a:srcRect/>
                      <a:stretch>
                        <a:fillRect/>
                      </a:stretch>
                    </p:blipFill>
                    <p:spPr bwMode="auto">
                      <a:xfrm>
                        <a:off x="6168009" y="2780929"/>
                        <a:ext cx="3144415" cy="1121855"/>
                      </a:xfrm>
                      <a:prstGeom prst="rect">
                        <a:avLst/>
                      </a:prstGeom>
                      <a:solidFill>
                        <a:schemeClr val="bg1"/>
                      </a:solidFill>
                      <a:ln w="38100">
                        <a:solidFill>
                          <a:srgbClr val="FF9900"/>
                        </a:solidFill>
                        <a:miter lim="800000"/>
                        <a:headEnd/>
                        <a:tailEnd/>
                      </a:ln>
                      <a:effectLst>
                        <a:outerShdw dist="35921" dir="2700000" algn="ctr" rotWithShape="0">
                          <a:schemeClr val="bg2"/>
                        </a:outerShdw>
                      </a:effectLst>
                    </p:spPr>
                  </p:pic>
                </p:oleObj>
              </mc:Fallback>
            </mc:AlternateContent>
          </a:graphicData>
        </a:graphic>
      </p:graphicFrame>
      <p:sp>
        <p:nvSpPr>
          <p:cNvPr id="312331" name="Text Box 11"/>
          <p:cNvSpPr txBox="1">
            <a:spLocks noChangeArrowheads="1"/>
          </p:cNvSpPr>
          <p:nvPr/>
        </p:nvSpPr>
        <p:spPr bwMode="auto">
          <a:xfrm>
            <a:off x="5375275" y="4149726"/>
            <a:ext cx="5041900" cy="1692771"/>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algn="just" eaLnBrk="1" hangingPunct="1">
              <a:spcBef>
                <a:spcPct val="50000"/>
              </a:spcBef>
              <a:buClrTx/>
              <a:buSzTx/>
              <a:buFontTx/>
              <a:buNone/>
            </a:pPr>
            <a:r>
              <a:rPr lang="es-ES" altLang="es-MX" sz="2000" dirty="0">
                <a:latin typeface="Comic Sans MS" pitchFamily="66" charset="0"/>
              </a:rPr>
              <a:t>Se puede demostrar que el </a:t>
            </a:r>
            <a:r>
              <a:rPr lang="es-ES" altLang="es-MX" sz="2000" dirty="0">
                <a:solidFill>
                  <a:schemeClr val="accent1"/>
                </a:solidFill>
                <a:latin typeface="Comic Sans MS" pitchFamily="66" charset="0"/>
              </a:rPr>
              <a:t>coeficiente de fugacidad (</a:t>
            </a:r>
            <a:r>
              <a:rPr lang="es-ES" altLang="es-MX" sz="2400" dirty="0">
                <a:solidFill>
                  <a:schemeClr val="accent1"/>
                </a:solidFill>
                <a:latin typeface="Symbol" pitchFamily="18" charset="2"/>
                <a:sym typeface="Symbol" panose="05050102010706020507" pitchFamily="18" charset="2"/>
              </a:rPr>
              <a:t></a:t>
            </a:r>
            <a:r>
              <a:rPr lang="es-ES" altLang="es-MX" sz="2000" dirty="0">
                <a:solidFill>
                  <a:schemeClr val="accent1"/>
                </a:solidFill>
                <a:latin typeface="Comic Sans MS" pitchFamily="66" charset="0"/>
              </a:rPr>
              <a:t>)</a:t>
            </a:r>
            <a:r>
              <a:rPr lang="es-ES" altLang="es-MX" sz="2000" dirty="0">
                <a:solidFill>
                  <a:srgbClr val="FFFF99"/>
                </a:solidFill>
                <a:latin typeface="Comic Sans MS" pitchFamily="66" charset="0"/>
              </a:rPr>
              <a:t> </a:t>
            </a:r>
            <a:r>
              <a:rPr lang="es-ES" altLang="es-MX" sz="2000" dirty="0">
                <a:latin typeface="Comic Sans MS" pitchFamily="66" charset="0"/>
              </a:rPr>
              <a:t>está relacionado con el factor de compresibilidad de un gas  (Z)  que, nos indica la desviación del un gas del comportamiento ideal.</a:t>
            </a:r>
          </a:p>
        </p:txBody>
      </p:sp>
    </p:spTree>
    <p:extLst>
      <p:ext uri="{BB962C8B-B14F-4D97-AF65-F5344CB8AC3E}">
        <p14:creationId xmlns:p14="http://schemas.microsoft.com/office/powerpoint/2010/main" val="2732789432"/>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12322"/>
                                        </p:tgtEl>
                                        <p:attrNameLst>
                                          <p:attrName>style.visibility</p:attrName>
                                        </p:attrNameLst>
                                      </p:cBhvr>
                                      <p:to>
                                        <p:strVal val="visible"/>
                                      </p:to>
                                    </p:set>
                                    <p:anim calcmode="lin" valueType="num">
                                      <p:cBhvr>
                                        <p:cTn id="7" dur="3000" fill="hold"/>
                                        <p:tgtEl>
                                          <p:spTgt spid="312322"/>
                                        </p:tgtEl>
                                        <p:attrNameLst>
                                          <p:attrName>ppt_w</p:attrName>
                                        </p:attrNameLst>
                                      </p:cBhvr>
                                      <p:tavLst>
                                        <p:tav tm="0">
                                          <p:val>
                                            <p:strVal val="#ppt_w*0.70"/>
                                          </p:val>
                                        </p:tav>
                                        <p:tav tm="100000">
                                          <p:val>
                                            <p:strVal val="#ppt_w"/>
                                          </p:val>
                                        </p:tav>
                                      </p:tavLst>
                                    </p:anim>
                                    <p:anim calcmode="lin" valueType="num">
                                      <p:cBhvr>
                                        <p:cTn id="8" dur="3000" fill="hold"/>
                                        <p:tgtEl>
                                          <p:spTgt spid="312322"/>
                                        </p:tgtEl>
                                        <p:attrNameLst>
                                          <p:attrName>ppt_h</p:attrName>
                                        </p:attrNameLst>
                                      </p:cBhvr>
                                      <p:tavLst>
                                        <p:tav tm="0">
                                          <p:val>
                                            <p:strVal val="#ppt_h"/>
                                          </p:val>
                                        </p:tav>
                                        <p:tav tm="100000">
                                          <p:val>
                                            <p:strVal val="#ppt_h"/>
                                          </p:val>
                                        </p:tav>
                                      </p:tavLst>
                                    </p:anim>
                                    <p:animEffect transition="in" filter="fade">
                                      <p:cBhvr>
                                        <p:cTn id="9" dur="3000"/>
                                        <p:tgtEl>
                                          <p:spTgt spid="31232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12323"/>
                                        </p:tgtEl>
                                        <p:attrNameLst>
                                          <p:attrName>style.visibility</p:attrName>
                                        </p:attrNameLst>
                                      </p:cBhvr>
                                      <p:to>
                                        <p:strVal val="visible"/>
                                      </p:to>
                                    </p:set>
                                    <p:anim calcmode="lin" valueType="num">
                                      <p:cBhvr>
                                        <p:cTn id="12" dur="3000" fill="hold"/>
                                        <p:tgtEl>
                                          <p:spTgt spid="312323"/>
                                        </p:tgtEl>
                                        <p:attrNameLst>
                                          <p:attrName>ppt_w</p:attrName>
                                        </p:attrNameLst>
                                      </p:cBhvr>
                                      <p:tavLst>
                                        <p:tav tm="0">
                                          <p:val>
                                            <p:strVal val="#ppt_w*0.70"/>
                                          </p:val>
                                        </p:tav>
                                        <p:tav tm="100000">
                                          <p:val>
                                            <p:strVal val="#ppt_w"/>
                                          </p:val>
                                        </p:tav>
                                      </p:tavLst>
                                    </p:anim>
                                    <p:anim calcmode="lin" valueType="num">
                                      <p:cBhvr>
                                        <p:cTn id="13" dur="3000" fill="hold"/>
                                        <p:tgtEl>
                                          <p:spTgt spid="312323"/>
                                        </p:tgtEl>
                                        <p:attrNameLst>
                                          <p:attrName>ppt_h</p:attrName>
                                        </p:attrNameLst>
                                      </p:cBhvr>
                                      <p:tavLst>
                                        <p:tav tm="0">
                                          <p:val>
                                            <p:strVal val="#ppt_h"/>
                                          </p:val>
                                        </p:tav>
                                        <p:tav tm="100000">
                                          <p:val>
                                            <p:strVal val="#ppt_h"/>
                                          </p:val>
                                        </p:tav>
                                      </p:tavLst>
                                    </p:anim>
                                    <p:animEffect transition="in" filter="fade">
                                      <p:cBhvr>
                                        <p:cTn id="14" dur="3000"/>
                                        <p:tgtEl>
                                          <p:spTgt spid="312323"/>
                                        </p:tgtEl>
                                      </p:cBhvr>
                                    </p:animEffect>
                                  </p:childTnLst>
                                </p:cTn>
                              </p:par>
                            </p:childTnLst>
                          </p:cTn>
                        </p:par>
                        <p:par>
                          <p:cTn id="15" fill="hold" nodeType="afterGroup">
                            <p:stCondLst>
                              <p:cond delay="3000"/>
                            </p:stCondLst>
                            <p:childTnLst>
                              <p:par>
                                <p:cTn id="16" presetID="10" presetClass="entr" presetSubtype="0" fill="hold" nodeType="afterEffect">
                                  <p:stCondLst>
                                    <p:cond delay="0"/>
                                  </p:stCondLst>
                                  <p:childTnLst>
                                    <p:set>
                                      <p:cBhvr>
                                        <p:cTn id="17" dur="1" fill="hold">
                                          <p:stCondLst>
                                            <p:cond delay="0"/>
                                          </p:stCondLst>
                                        </p:cTn>
                                        <p:tgtEl>
                                          <p:spTgt spid="312325"/>
                                        </p:tgtEl>
                                        <p:attrNameLst>
                                          <p:attrName>style.visibility</p:attrName>
                                        </p:attrNameLst>
                                      </p:cBhvr>
                                      <p:to>
                                        <p:strVal val="visible"/>
                                      </p:to>
                                    </p:set>
                                    <p:animEffect transition="in" filter="fade">
                                      <p:cBhvr>
                                        <p:cTn id="18" dur="2000"/>
                                        <p:tgtEl>
                                          <p:spTgt spid="312325"/>
                                        </p:tgtEl>
                                      </p:cBhvr>
                                    </p:animEffect>
                                  </p:childTnLst>
                                </p:cTn>
                              </p:par>
                            </p:childTnLst>
                          </p:cTn>
                        </p:par>
                        <p:par>
                          <p:cTn id="19" fill="hold" nodeType="afterGroup">
                            <p:stCondLst>
                              <p:cond delay="5000"/>
                            </p:stCondLst>
                            <p:childTnLst>
                              <p:par>
                                <p:cTn id="20" presetID="10" presetClass="entr" presetSubtype="0" fill="hold" nodeType="afterEffect">
                                  <p:stCondLst>
                                    <p:cond delay="0"/>
                                  </p:stCondLst>
                                  <p:childTnLst>
                                    <p:set>
                                      <p:cBhvr>
                                        <p:cTn id="21" dur="1" fill="hold">
                                          <p:stCondLst>
                                            <p:cond delay="0"/>
                                          </p:stCondLst>
                                        </p:cTn>
                                        <p:tgtEl>
                                          <p:spTgt spid="312326"/>
                                        </p:tgtEl>
                                        <p:attrNameLst>
                                          <p:attrName>style.visibility</p:attrName>
                                        </p:attrNameLst>
                                      </p:cBhvr>
                                      <p:to>
                                        <p:strVal val="visible"/>
                                      </p:to>
                                    </p:set>
                                    <p:animEffect transition="in" filter="fade">
                                      <p:cBhvr>
                                        <p:cTn id="22" dur="2000"/>
                                        <p:tgtEl>
                                          <p:spTgt spid="312326"/>
                                        </p:tgtEl>
                                      </p:cBhvr>
                                    </p:animEffect>
                                  </p:childTnLst>
                                </p:cTn>
                              </p:par>
                            </p:childTnLst>
                          </p:cTn>
                        </p:par>
                        <p:par>
                          <p:cTn id="23" fill="hold" nodeType="afterGroup">
                            <p:stCondLst>
                              <p:cond delay="7000"/>
                            </p:stCondLst>
                            <p:childTnLst>
                              <p:par>
                                <p:cTn id="24" presetID="10" presetClass="entr" presetSubtype="0" fill="hold" nodeType="afterEffect">
                                  <p:stCondLst>
                                    <p:cond delay="0"/>
                                  </p:stCondLst>
                                  <p:childTnLst>
                                    <p:set>
                                      <p:cBhvr>
                                        <p:cTn id="25" dur="1" fill="hold">
                                          <p:stCondLst>
                                            <p:cond delay="0"/>
                                          </p:stCondLst>
                                        </p:cTn>
                                        <p:tgtEl>
                                          <p:spTgt spid="312327"/>
                                        </p:tgtEl>
                                        <p:attrNameLst>
                                          <p:attrName>style.visibility</p:attrName>
                                        </p:attrNameLst>
                                      </p:cBhvr>
                                      <p:to>
                                        <p:strVal val="visible"/>
                                      </p:to>
                                    </p:set>
                                    <p:animEffect transition="in" filter="fade">
                                      <p:cBhvr>
                                        <p:cTn id="26" dur="2000"/>
                                        <p:tgtEl>
                                          <p:spTgt spid="312327"/>
                                        </p:tgtEl>
                                      </p:cBhvr>
                                    </p:animEffect>
                                  </p:childTnLst>
                                </p:cTn>
                              </p:par>
                            </p:childTnLst>
                          </p:cTn>
                        </p:par>
                        <p:par>
                          <p:cTn id="27" fill="hold" nodeType="afterGroup">
                            <p:stCondLst>
                              <p:cond delay="9000"/>
                            </p:stCondLst>
                            <p:childTnLst>
                              <p:par>
                                <p:cTn id="28" presetID="10" presetClass="entr" presetSubtype="0" fill="hold" grpId="0" nodeType="afterEffect">
                                  <p:stCondLst>
                                    <p:cond delay="0"/>
                                  </p:stCondLst>
                                  <p:childTnLst>
                                    <p:set>
                                      <p:cBhvr>
                                        <p:cTn id="29" dur="1" fill="hold">
                                          <p:stCondLst>
                                            <p:cond delay="0"/>
                                          </p:stCondLst>
                                        </p:cTn>
                                        <p:tgtEl>
                                          <p:spTgt spid="312328"/>
                                        </p:tgtEl>
                                        <p:attrNameLst>
                                          <p:attrName>style.visibility</p:attrName>
                                        </p:attrNameLst>
                                      </p:cBhvr>
                                      <p:to>
                                        <p:strVal val="visible"/>
                                      </p:to>
                                    </p:set>
                                    <p:animEffect transition="in" filter="fade">
                                      <p:cBhvr>
                                        <p:cTn id="30" dur="2000"/>
                                        <p:tgtEl>
                                          <p:spTgt spid="312328"/>
                                        </p:tgtEl>
                                      </p:cBhvr>
                                    </p:animEffect>
                                  </p:childTnLst>
                                </p:cTn>
                              </p:par>
                            </p:childTnLst>
                          </p:cTn>
                        </p:par>
                        <p:par>
                          <p:cTn id="31" fill="hold" nodeType="afterGroup">
                            <p:stCondLst>
                              <p:cond delay="11000"/>
                            </p:stCondLst>
                            <p:childTnLst>
                              <p:par>
                                <p:cTn id="32" presetID="10" presetClass="entr" presetSubtype="0" fill="hold" grpId="0" nodeType="afterEffect">
                                  <p:stCondLst>
                                    <p:cond delay="0"/>
                                  </p:stCondLst>
                                  <p:childTnLst>
                                    <p:set>
                                      <p:cBhvr>
                                        <p:cTn id="33" dur="1" fill="hold">
                                          <p:stCondLst>
                                            <p:cond delay="0"/>
                                          </p:stCondLst>
                                        </p:cTn>
                                        <p:tgtEl>
                                          <p:spTgt spid="312329"/>
                                        </p:tgtEl>
                                        <p:attrNameLst>
                                          <p:attrName>style.visibility</p:attrName>
                                        </p:attrNameLst>
                                      </p:cBhvr>
                                      <p:to>
                                        <p:strVal val="visible"/>
                                      </p:to>
                                    </p:set>
                                    <p:animEffect transition="in" filter="fade">
                                      <p:cBhvr>
                                        <p:cTn id="34" dur="2000"/>
                                        <p:tgtEl>
                                          <p:spTgt spid="31232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5" presetClass="entr" presetSubtype="0" fill="hold" grpId="0" nodeType="clickEffect">
                                  <p:stCondLst>
                                    <p:cond delay="0"/>
                                  </p:stCondLst>
                                  <p:childTnLst>
                                    <p:set>
                                      <p:cBhvr>
                                        <p:cTn id="38" dur="1" fill="hold">
                                          <p:stCondLst>
                                            <p:cond delay="0"/>
                                          </p:stCondLst>
                                        </p:cTn>
                                        <p:tgtEl>
                                          <p:spTgt spid="312324"/>
                                        </p:tgtEl>
                                        <p:attrNameLst>
                                          <p:attrName>style.visibility</p:attrName>
                                        </p:attrNameLst>
                                      </p:cBhvr>
                                      <p:to>
                                        <p:strVal val="visible"/>
                                      </p:to>
                                    </p:set>
                                    <p:anim calcmode="lin" valueType="num">
                                      <p:cBhvr>
                                        <p:cTn id="39" dur="1000" fill="hold"/>
                                        <p:tgtEl>
                                          <p:spTgt spid="312324"/>
                                        </p:tgtEl>
                                        <p:attrNameLst>
                                          <p:attrName>ppt_w</p:attrName>
                                        </p:attrNameLst>
                                      </p:cBhvr>
                                      <p:tavLst>
                                        <p:tav tm="0">
                                          <p:val>
                                            <p:strVal val="#ppt_w*0.70"/>
                                          </p:val>
                                        </p:tav>
                                        <p:tav tm="100000">
                                          <p:val>
                                            <p:strVal val="#ppt_w"/>
                                          </p:val>
                                        </p:tav>
                                      </p:tavLst>
                                    </p:anim>
                                    <p:anim calcmode="lin" valueType="num">
                                      <p:cBhvr>
                                        <p:cTn id="40" dur="1000" fill="hold"/>
                                        <p:tgtEl>
                                          <p:spTgt spid="312324"/>
                                        </p:tgtEl>
                                        <p:attrNameLst>
                                          <p:attrName>ppt_h</p:attrName>
                                        </p:attrNameLst>
                                      </p:cBhvr>
                                      <p:tavLst>
                                        <p:tav tm="0">
                                          <p:val>
                                            <p:strVal val="#ppt_h"/>
                                          </p:val>
                                        </p:tav>
                                        <p:tav tm="100000">
                                          <p:val>
                                            <p:strVal val="#ppt_h"/>
                                          </p:val>
                                        </p:tav>
                                      </p:tavLst>
                                    </p:anim>
                                    <p:animEffect transition="in" filter="fade">
                                      <p:cBhvr>
                                        <p:cTn id="41" dur="1000"/>
                                        <p:tgtEl>
                                          <p:spTgt spid="312324"/>
                                        </p:tgtEl>
                                      </p:cBhvr>
                                    </p:animEffect>
                                  </p:childTnLst>
                                </p:cTn>
                              </p:par>
                              <p:par>
                                <p:cTn id="42" presetID="55" presetClass="entr" presetSubtype="0" fill="hold" nodeType="withEffect">
                                  <p:stCondLst>
                                    <p:cond delay="0"/>
                                  </p:stCondLst>
                                  <p:childTnLst>
                                    <p:set>
                                      <p:cBhvr>
                                        <p:cTn id="43" dur="1" fill="hold">
                                          <p:stCondLst>
                                            <p:cond delay="0"/>
                                          </p:stCondLst>
                                        </p:cTn>
                                        <p:tgtEl>
                                          <p:spTgt spid="312330"/>
                                        </p:tgtEl>
                                        <p:attrNameLst>
                                          <p:attrName>style.visibility</p:attrName>
                                        </p:attrNameLst>
                                      </p:cBhvr>
                                      <p:to>
                                        <p:strVal val="visible"/>
                                      </p:to>
                                    </p:set>
                                    <p:anim calcmode="lin" valueType="num">
                                      <p:cBhvr>
                                        <p:cTn id="44" dur="1000" fill="hold"/>
                                        <p:tgtEl>
                                          <p:spTgt spid="312330"/>
                                        </p:tgtEl>
                                        <p:attrNameLst>
                                          <p:attrName>ppt_w</p:attrName>
                                        </p:attrNameLst>
                                      </p:cBhvr>
                                      <p:tavLst>
                                        <p:tav tm="0">
                                          <p:val>
                                            <p:strVal val="#ppt_w*0.70"/>
                                          </p:val>
                                        </p:tav>
                                        <p:tav tm="100000">
                                          <p:val>
                                            <p:strVal val="#ppt_w"/>
                                          </p:val>
                                        </p:tav>
                                      </p:tavLst>
                                    </p:anim>
                                    <p:anim calcmode="lin" valueType="num">
                                      <p:cBhvr>
                                        <p:cTn id="45" dur="1000" fill="hold"/>
                                        <p:tgtEl>
                                          <p:spTgt spid="312330"/>
                                        </p:tgtEl>
                                        <p:attrNameLst>
                                          <p:attrName>ppt_h</p:attrName>
                                        </p:attrNameLst>
                                      </p:cBhvr>
                                      <p:tavLst>
                                        <p:tav tm="0">
                                          <p:val>
                                            <p:strVal val="#ppt_h"/>
                                          </p:val>
                                        </p:tav>
                                        <p:tav tm="100000">
                                          <p:val>
                                            <p:strVal val="#ppt_h"/>
                                          </p:val>
                                        </p:tav>
                                      </p:tavLst>
                                    </p:anim>
                                    <p:animEffect transition="in" filter="fade">
                                      <p:cBhvr>
                                        <p:cTn id="46" dur="1000"/>
                                        <p:tgtEl>
                                          <p:spTgt spid="31233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12331"/>
                                        </p:tgtEl>
                                        <p:attrNameLst>
                                          <p:attrName>style.visibility</p:attrName>
                                        </p:attrNameLst>
                                      </p:cBhvr>
                                      <p:to>
                                        <p:strVal val="visible"/>
                                      </p:to>
                                    </p:set>
                                    <p:animEffect transition="in" filter="fade">
                                      <p:cBhvr>
                                        <p:cTn id="51" dur="2000"/>
                                        <p:tgtEl>
                                          <p:spTgt spid="312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2" grpId="0"/>
      <p:bldP spid="312323" grpId="0"/>
      <p:bldP spid="312324" grpId="0"/>
      <p:bldP spid="312328" grpId="0" animBg="1"/>
      <p:bldP spid="312329" grpId="0" animBg="1"/>
      <p:bldP spid="31233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95400" y="3068960"/>
            <a:ext cx="10729192" cy="3240360"/>
          </a:xfrm>
        </p:spPr>
        <p:txBody>
          <a:bodyPr anchor="t">
            <a:normAutofit/>
          </a:bodyPr>
          <a:lstStyle/>
          <a:p>
            <a:pPr algn="l"/>
            <a:r>
              <a:rPr lang="es-MX" sz="1600" b="1" u="sng" dirty="0">
                <a:latin typeface="Times New Roman" pitchFamily="18" charset="0"/>
                <a:cs typeface="Times New Roman" pitchFamily="18" charset="0"/>
              </a:rPr>
              <a:t>FUGACIDAD</a:t>
            </a:r>
            <a:r>
              <a:rPr lang="es-MX" sz="1600" u="sng" dirty="0">
                <a:latin typeface="Times New Roman" pitchFamily="18" charset="0"/>
                <a:cs typeface="Times New Roman" pitchFamily="18" charset="0"/>
              </a:rPr>
              <a:t> (soluciones gaseosas)</a:t>
            </a:r>
            <a:br>
              <a:rPr lang="es-MX" sz="1600" u="sng" dirty="0">
                <a:latin typeface="Times New Roman" pitchFamily="18" charset="0"/>
                <a:cs typeface="Times New Roman" pitchFamily="18" charset="0"/>
              </a:rPr>
            </a:br>
            <a:r>
              <a:rPr lang="es-MX" sz="1800" dirty="0">
                <a:latin typeface="Times New Roman" panose="02020603050405020304" pitchFamily="18" charset="0"/>
                <a:cs typeface="Times New Roman" panose="02020603050405020304" pitchFamily="18" charset="0"/>
              </a:rPr>
              <a:t/>
            </a:r>
            <a:br>
              <a:rPr lang="es-MX" sz="1800" dirty="0">
                <a:latin typeface="Times New Roman" panose="02020603050405020304" pitchFamily="18" charset="0"/>
                <a:cs typeface="Times New Roman" panose="02020603050405020304" pitchFamily="18" charset="0"/>
              </a:rPr>
            </a:br>
            <a:r>
              <a:rPr lang="es-MX" sz="1800" dirty="0">
                <a:latin typeface="Times New Roman" panose="02020603050405020304" pitchFamily="18" charset="0"/>
                <a:cs typeface="Times New Roman" panose="02020603050405020304" pitchFamily="18" charset="0"/>
              </a:rPr>
              <a:t>Como se dijo anteriormente, </a:t>
            </a:r>
            <a:r>
              <a:rPr lang="es-MX" sz="1800" b="1" dirty="0">
                <a:solidFill>
                  <a:srgbClr val="FF0000"/>
                </a:solidFill>
                <a:latin typeface="Times New Roman" panose="02020603050405020304" pitchFamily="18" charset="0"/>
                <a:cs typeface="Times New Roman" panose="02020603050405020304" pitchFamily="18" charset="0"/>
              </a:rPr>
              <a:t>para gases ideales</a:t>
            </a:r>
            <a:r>
              <a:rPr lang="es-MX" sz="1800" dirty="0">
                <a:latin typeface="Times New Roman" panose="02020603050405020304" pitchFamily="18" charset="0"/>
                <a:cs typeface="Times New Roman" panose="02020603050405020304" pitchFamily="18" charset="0"/>
              </a:rPr>
              <a:t> se cumple que</a:t>
            </a:r>
            <a:r>
              <a:rPr lang="es-ES" sz="1800" dirty="0">
                <a:latin typeface="Times New Roman" panose="02020603050405020304" pitchFamily="18" charset="0"/>
                <a:cs typeface="Times New Roman" panose="02020603050405020304" pitchFamily="18" charset="0"/>
              </a:rPr>
              <a:t>             , por lo tanto            </a:t>
            </a:r>
            <a:r>
              <a:rPr lang="es-MX" sz="1800" dirty="0">
                <a:latin typeface="Times New Roman" panose="02020603050405020304" pitchFamily="18" charset="0"/>
                <a:cs typeface="Times New Roman" panose="02020603050405020304" pitchFamily="18" charset="0"/>
              </a:rPr>
              <a:t>. </a:t>
            </a:r>
            <a:r>
              <a:rPr lang="es-ES" sz="1800" dirty="0">
                <a:latin typeface="Times New Roman" panose="02020603050405020304" pitchFamily="18" charset="0"/>
                <a:cs typeface="Times New Roman" panose="02020603050405020304" pitchFamily="18" charset="0"/>
              </a:rPr>
              <a:t>y  para un gas real se tiene que </a:t>
            </a:r>
            <a:r>
              <a:rPr lang="es-MX" sz="1800" dirty="0">
                <a:latin typeface="Times New Roman" panose="02020603050405020304" pitchFamily="18" charset="0"/>
                <a:cs typeface="Times New Roman" panose="02020603050405020304" pitchFamily="18" charset="0"/>
              </a:rPr>
              <a:t/>
            </a:r>
            <a:br>
              <a:rPr lang="es-MX" sz="1800" dirty="0">
                <a:latin typeface="Times New Roman" panose="02020603050405020304" pitchFamily="18" charset="0"/>
                <a:cs typeface="Times New Roman" panose="02020603050405020304" pitchFamily="18" charset="0"/>
              </a:rPr>
            </a:br>
            <a:r>
              <a:rPr lang="es-MX" sz="1800" dirty="0">
                <a:latin typeface="Times New Roman" panose="02020603050405020304" pitchFamily="18" charset="0"/>
                <a:cs typeface="Times New Roman" panose="02020603050405020304" pitchFamily="18" charset="0"/>
              </a:rPr>
              <a:t/>
            </a:r>
            <a:br>
              <a:rPr lang="es-MX" sz="1800" dirty="0">
                <a:latin typeface="Times New Roman" panose="02020603050405020304" pitchFamily="18" charset="0"/>
                <a:cs typeface="Times New Roman" panose="02020603050405020304" pitchFamily="18" charset="0"/>
              </a:rPr>
            </a:br>
            <a:r>
              <a:rPr lang="es-MX" sz="1800" dirty="0">
                <a:latin typeface="Times New Roman" panose="02020603050405020304" pitchFamily="18" charset="0"/>
                <a:cs typeface="Times New Roman" panose="02020603050405020304" pitchFamily="18" charset="0"/>
              </a:rPr>
              <a:t>Para soluciones reales de cualquier tipo, la actividad de una sustancia también puede ser definida en términos de la fugacidad de una sustancia</a:t>
            </a:r>
            <a:br>
              <a:rPr lang="es-MX" sz="1800" dirty="0">
                <a:latin typeface="Times New Roman" panose="02020603050405020304" pitchFamily="18" charset="0"/>
                <a:cs typeface="Times New Roman" panose="02020603050405020304" pitchFamily="18" charset="0"/>
              </a:rPr>
            </a:br>
            <a:r>
              <a:rPr lang="es-MX" sz="1800" dirty="0">
                <a:latin typeface="Times New Roman" panose="02020603050405020304" pitchFamily="18" charset="0"/>
                <a:cs typeface="Times New Roman" panose="02020603050405020304" pitchFamily="18" charset="0"/>
              </a:rPr>
              <a:t/>
            </a:r>
            <a:br>
              <a:rPr lang="es-MX" sz="1800" dirty="0">
                <a:latin typeface="Times New Roman" panose="02020603050405020304" pitchFamily="18" charset="0"/>
                <a:cs typeface="Times New Roman" panose="02020603050405020304" pitchFamily="18" charset="0"/>
              </a:rPr>
            </a:br>
            <a:r>
              <a:rPr lang="es-MX" sz="1800" dirty="0">
                <a:latin typeface="Times New Roman" panose="02020603050405020304" pitchFamily="18" charset="0"/>
                <a:cs typeface="Times New Roman" panose="02020603050405020304" pitchFamily="18" charset="0"/>
              </a:rPr>
              <a:t/>
            </a:r>
            <a:br>
              <a:rPr lang="es-MX" sz="1800" dirty="0">
                <a:latin typeface="Times New Roman" panose="02020603050405020304" pitchFamily="18" charset="0"/>
                <a:cs typeface="Times New Roman" panose="02020603050405020304" pitchFamily="18" charset="0"/>
              </a:rPr>
            </a:br>
            <a:r>
              <a:rPr lang="es-ES" sz="1800" dirty="0">
                <a:latin typeface="Times New Roman" panose="02020603050405020304" pitchFamily="18" charset="0"/>
                <a:cs typeface="Times New Roman" panose="02020603050405020304" pitchFamily="18" charset="0"/>
              </a:rPr>
              <a:t>donde        y  ƒ, son la actividad y la fugacidad de una sustancia en un estado en particular y ƒ* es la fugacidad en un estado estándar de referencia (usualmente una sustancia pura a 1 bar de presión). </a:t>
            </a:r>
            <a:endParaRPr lang="es-MX" sz="1800" dirty="0">
              <a:latin typeface="Times New Roman" pitchFamily="18" charset="0"/>
              <a:cs typeface="Times New Roman" pitchFamily="18" charset="0"/>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4010669565"/>
              </p:ext>
            </p:extLst>
          </p:nvPr>
        </p:nvGraphicFramePr>
        <p:xfrm>
          <a:off x="8674522" y="3661544"/>
          <a:ext cx="432048" cy="265876"/>
        </p:xfrm>
        <a:graphic>
          <a:graphicData uri="http://schemas.openxmlformats.org/presentationml/2006/ole">
            <mc:AlternateContent xmlns:mc="http://schemas.openxmlformats.org/markup-compatibility/2006">
              <mc:Choice xmlns:v="urn:schemas-microsoft-com:vml" Requires="v">
                <p:oleObj spid="_x0000_s87755" name="Equation" r:id="rId4" imgW="330120" imgH="203040" progId="Equation.DSMT4">
                  <p:embed/>
                </p:oleObj>
              </mc:Choice>
              <mc:Fallback>
                <p:oleObj name="Equation" r:id="rId4" imgW="330120" imgH="203040" progId="Equation.DSMT4">
                  <p:embed/>
                  <p:pic>
                    <p:nvPicPr>
                      <p:cNvPr id="0" name="Picture 2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4522" y="3661544"/>
                        <a:ext cx="432048" cy="265876"/>
                      </a:xfrm>
                      <a:prstGeom prst="rect">
                        <a:avLst/>
                      </a:prstGeom>
                      <a:noFill/>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842181920"/>
              </p:ext>
            </p:extLst>
          </p:nvPr>
        </p:nvGraphicFramePr>
        <p:xfrm>
          <a:off x="6641307" y="3706644"/>
          <a:ext cx="535870" cy="267935"/>
        </p:xfrm>
        <a:graphic>
          <a:graphicData uri="http://schemas.openxmlformats.org/presentationml/2006/ole">
            <mc:AlternateContent xmlns:mc="http://schemas.openxmlformats.org/markup-compatibility/2006">
              <mc:Choice xmlns:v="urn:schemas-microsoft-com:vml" Requires="v">
                <p:oleObj spid="_x0000_s87756" name="Equation" r:id="rId6" imgW="406080" imgH="203040" progId="Equation.DSMT4">
                  <p:embed/>
                </p:oleObj>
              </mc:Choice>
              <mc:Fallback>
                <p:oleObj name="Equation" r:id="rId6" imgW="406080" imgH="203040" progId="Equation.DSMT4">
                  <p:embed/>
                  <p:pic>
                    <p:nvPicPr>
                      <p:cNvPr id="0" name="Picture 2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41307" y="3706644"/>
                        <a:ext cx="535870" cy="267935"/>
                      </a:xfrm>
                      <a:prstGeom prst="rect">
                        <a:avLst/>
                      </a:prstGeom>
                      <a:noFill/>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463972784"/>
              </p:ext>
            </p:extLst>
          </p:nvPr>
        </p:nvGraphicFramePr>
        <p:xfrm>
          <a:off x="6888088" y="4869160"/>
          <a:ext cx="720080" cy="642234"/>
        </p:xfrm>
        <a:graphic>
          <a:graphicData uri="http://schemas.openxmlformats.org/presentationml/2006/ole">
            <mc:AlternateContent xmlns:mc="http://schemas.openxmlformats.org/markup-compatibility/2006">
              <mc:Choice xmlns:v="urn:schemas-microsoft-com:vml" Requires="v">
                <p:oleObj spid="_x0000_s87757" name="Equation" r:id="rId8" imgW="469800" imgH="419040" progId="Equation.DSMT4">
                  <p:embed/>
                </p:oleObj>
              </mc:Choice>
              <mc:Fallback>
                <p:oleObj name="Equation" r:id="rId8" imgW="469800" imgH="419040" progId="Equation.DSMT4">
                  <p:embed/>
                  <p:pic>
                    <p:nvPicPr>
                      <p:cNvPr id="0" name="Picture 2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88088" y="4869160"/>
                        <a:ext cx="720080" cy="642234"/>
                      </a:xfrm>
                      <a:prstGeom prst="rect">
                        <a:avLst/>
                      </a:prstGeom>
                      <a:noFill/>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588556548"/>
              </p:ext>
            </p:extLst>
          </p:nvPr>
        </p:nvGraphicFramePr>
        <p:xfrm>
          <a:off x="1415480" y="5589240"/>
          <a:ext cx="196385" cy="216024"/>
        </p:xfrm>
        <a:graphic>
          <a:graphicData uri="http://schemas.openxmlformats.org/presentationml/2006/ole">
            <mc:AlternateContent xmlns:mc="http://schemas.openxmlformats.org/markup-compatibility/2006">
              <mc:Choice xmlns:v="urn:schemas-microsoft-com:vml" Requires="v">
                <p:oleObj spid="_x0000_s87758" name="Equation" r:id="rId10" imgW="126720" imgH="139680" progId="">
                  <p:embed/>
                </p:oleObj>
              </mc:Choice>
              <mc:Fallback>
                <p:oleObj name="Equation" r:id="rId10" imgW="126720" imgH="139680" progId="">
                  <p:embed/>
                  <p:pic>
                    <p:nvPicPr>
                      <p:cNvPr id="0" name="Picture 20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15480" y="5589240"/>
                        <a:ext cx="196385" cy="2160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7"/>
          <p:cNvGraphicFramePr>
            <a:graphicFrameLocks noChangeAspect="1"/>
          </p:cNvGraphicFramePr>
          <p:nvPr>
            <p:extLst>
              <p:ext uri="{D42A27DB-BD31-4B8C-83A1-F6EECF244321}">
                <p14:modId xmlns:p14="http://schemas.microsoft.com/office/powerpoint/2010/main" val="2908635745"/>
              </p:ext>
            </p:extLst>
          </p:nvPr>
        </p:nvGraphicFramePr>
        <p:xfrm>
          <a:off x="5159896" y="4020196"/>
          <a:ext cx="792088" cy="339466"/>
        </p:xfrm>
        <a:graphic>
          <a:graphicData uri="http://schemas.openxmlformats.org/presentationml/2006/ole">
            <mc:AlternateContent xmlns:mc="http://schemas.openxmlformats.org/markup-compatibility/2006">
              <mc:Choice xmlns:v="urn:schemas-microsoft-com:vml" Requires="v">
                <p:oleObj spid="_x0000_s87759" name="Equation" r:id="rId12" imgW="533160" imgH="228600" progId="Equation.DSMT4">
                  <p:embed/>
                </p:oleObj>
              </mc:Choice>
              <mc:Fallback>
                <p:oleObj name="Equation" r:id="rId12" imgW="53316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59896" y="4020196"/>
                        <a:ext cx="792088" cy="3394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2" name="Grupo 11">
            <a:extLst>
              <a:ext uri="{FF2B5EF4-FFF2-40B4-BE49-F238E27FC236}">
                <a16:creationId xmlns:a16="http://schemas.microsoft.com/office/drawing/2014/main" id="{4288A673-C75B-420F-A2D7-EADA93D163E3}"/>
              </a:ext>
            </a:extLst>
          </p:cNvPr>
          <p:cNvGrpSpPr/>
          <p:nvPr/>
        </p:nvGrpSpPr>
        <p:grpSpPr>
          <a:xfrm>
            <a:off x="5375921" y="548680"/>
            <a:ext cx="5113337" cy="1469728"/>
            <a:chOff x="3779838" y="4797425"/>
            <a:chExt cx="5113337" cy="1469728"/>
          </a:xfrm>
        </p:grpSpPr>
        <p:sp>
          <p:nvSpPr>
            <p:cNvPr id="13" name="Text Box 17">
              <a:extLst>
                <a:ext uri="{FF2B5EF4-FFF2-40B4-BE49-F238E27FC236}">
                  <a16:creationId xmlns:a16="http://schemas.microsoft.com/office/drawing/2014/main" id="{6F718BC6-CAEE-4899-A552-4F2AFFFF22FE}"/>
                </a:ext>
              </a:extLst>
            </p:cNvPr>
            <p:cNvSpPr txBox="1">
              <a:spLocks noChangeArrowheads="1"/>
            </p:cNvSpPr>
            <p:nvPr/>
          </p:nvSpPr>
          <p:spPr bwMode="auto">
            <a:xfrm>
              <a:off x="3779838" y="4797425"/>
              <a:ext cx="51133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50000"/>
                </a:spcBef>
                <a:buClrTx/>
                <a:buSzTx/>
                <a:buFontTx/>
                <a:buNone/>
              </a:pPr>
              <a:r>
                <a:rPr lang="es-ES" altLang="es-MX" sz="2000" dirty="0">
                  <a:solidFill>
                    <a:srgbClr val="FF0000"/>
                  </a:solidFill>
                  <a:latin typeface="Comic Sans MS" pitchFamily="66" charset="0"/>
                </a:rPr>
                <a:t>Si  </a:t>
              </a:r>
              <a:r>
                <a:rPr lang="es-ES" altLang="es-MX" sz="2400" dirty="0">
                  <a:solidFill>
                    <a:schemeClr val="accent1"/>
                  </a:solidFill>
                  <a:latin typeface="Symbol" pitchFamily="18" charset="2"/>
                  <a:sym typeface="Symbol" panose="05050102010706020507" pitchFamily="18" charset="2"/>
                </a:rPr>
                <a:t></a:t>
              </a:r>
              <a:r>
                <a:rPr lang="es-ES" altLang="es-MX" sz="2000" dirty="0">
                  <a:solidFill>
                    <a:schemeClr val="accent1"/>
                  </a:solidFill>
                  <a:latin typeface="Comic Sans MS" pitchFamily="66" charset="0"/>
                </a:rPr>
                <a:t> = 1</a:t>
              </a:r>
              <a:r>
                <a:rPr lang="es-ES" altLang="es-MX" sz="2000" dirty="0">
                  <a:solidFill>
                    <a:srgbClr val="0066FF"/>
                  </a:solidFill>
                  <a:latin typeface="Comic Sans MS" pitchFamily="66" charset="0"/>
                </a:rPr>
                <a:t>, fugacidad</a:t>
              </a:r>
              <a:r>
                <a:rPr lang="es-ES" altLang="es-MX" sz="2000" dirty="0">
                  <a:latin typeface="Comic Sans MS" pitchFamily="66" charset="0"/>
                </a:rPr>
                <a:t> =</a:t>
              </a:r>
              <a:r>
                <a:rPr lang="es-ES" altLang="es-MX" sz="2000" dirty="0">
                  <a:solidFill>
                    <a:srgbClr val="0066FF"/>
                  </a:solidFill>
                  <a:latin typeface="Comic Sans MS" pitchFamily="66" charset="0"/>
                </a:rPr>
                <a:t> </a:t>
              </a:r>
              <a:r>
                <a:rPr lang="es-ES" altLang="es-MX" sz="2000" dirty="0">
                  <a:solidFill>
                    <a:srgbClr val="FF0000"/>
                  </a:solidFill>
                  <a:latin typeface="Comic Sans MS" pitchFamily="66" charset="0"/>
                </a:rPr>
                <a:t>presión</a:t>
              </a:r>
              <a:r>
                <a:rPr lang="es-ES" altLang="es-MX" sz="2000" dirty="0">
                  <a:latin typeface="Comic Sans MS" pitchFamily="66" charset="0"/>
                </a:rPr>
                <a:t>;</a:t>
              </a:r>
              <a:r>
                <a:rPr lang="es-ES" altLang="es-MX" sz="2000" dirty="0">
                  <a:solidFill>
                    <a:srgbClr val="99FF99"/>
                  </a:solidFill>
                  <a:latin typeface="Comic Sans MS" pitchFamily="66" charset="0"/>
                </a:rPr>
                <a:t> </a:t>
              </a:r>
              <a:r>
                <a:rPr lang="es-ES" altLang="es-MX" sz="2000" dirty="0" err="1">
                  <a:latin typeface="Comic Sans MS" pitchFamily="66" charset="0"/>
                </a:rPr>
                <a:t>G</a:t>
              </a:r>
              <a:r>
                <a:rPr lang="es-ES" altLang="es-MX" sz="2000" baseline="-25000" dirty="0" err="1">
                  <a:latin typeface="Comic Sans MS" pitchFamily="66" charset="0"/>
                </a:rPr>
                <a:t>real</a:t>
              </a:r>
              <a:r>
                <a:rPr lang="es-ES" altLang="es-MX" sz="2000" dirty="0">
                  <a:latin typeface="Comic Sans MS" pitchFamily="66" charset="0"/>
                </a:rPr>
                <a:t> = </a:t>
              </a:r>
              <a:r>
                <a:rPr lang="es-ES" altLang="es-MX" sz="2000" dirty="0" err="1">
                  <a:latin typeface="Comic Sans MS" pitchFamily="66" charset="0"/>
                </a:rPr>
                <a:t>G</a:t>
              </a:r>
              <a:r>
                <a:rPr lang="es-ES" altLang="es-MX" sz="2000" baseline="-25000" dirty="0" err="1">
                  <a:latin typeface="Comic Sans MS" pitchFamily="66" charset="0"/>
                </a:rPr>
                <a:t>ideal</a:t>
              </a:r>
              <a:endParaRPr lang="es-ES" altLang="es-MX" sz="2000" baseline="-25000" dirty="0">
                <a:latin typeface="Comic Sans MS" pitchFamily="66" charset="0"/>
              </a:endParaRPr>
            </a:p>
          </p:txBody>
        </p:sp>
        <p:sp>
          <p:nvSpPr>
            <p:cNvPr id="14" name="Text Box 18">
              <a:extLst>
                <a:ext uri="{FF2B5EF4-FFF2-40B4-BE49-F238E27FC236}">
                  <a16:creationId xmlns:a16="http://schemas.microsoft.com/office/drawing/2014/main" id="{ADE9B56A-1D24-4EAE-8B97-0E3F469CE90A}"/>
                </a:ext>
              </a:extLst>
            </p:cNvPr>
            <p:cNvSpPr txBox="1">
              <a:spLocks noChangeArrowheads="1"/>
            </p:cNvSpPr>
            <p:nvPr/>
          </p:nvSpPr>
          <p:spPr bwMode="auto">
            <a:xfrm>
              <a:off x="3779838" y="5302250"/>
              <a:ext cx="50403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50000"/>
                </a:spcBef>
                <a:buClrTx/>
                <a:buSzTx/>
                <a:buFontTx/>
                <a:buNone/>
              </a:pPr>
              <a:r>
                <a:rPr lang="es-ES" altLang="es-MX" sz="2000" dirty="0">
                  <a:solidFill>
                    <a:srgbClr val="FF0000"/>
                  </a:solidFill>
                  <a:latin typeface="Comic Sans MS" pitchFamily="66" charset="0"/>
                </a:rPr>
                <a:t>Si </a:t>
              </a:r>
              <a:r>
                <a:rPr lang="es-ES" altLang="es-MX" sz="2000" dirty="0">
                  <a:solidFill>
                    <a:srgbClr val="0066FF"/>
                  </a:solidFill>
                  <a:latin typeface="Comic Sans MS" pitchFamily="66" charset="0"/>
                </a:rPr>
                <a:t> </a:t>
              </a:r>
              <a:r>
                <a:rPr lang="es-ES" altLang="es-MX" sz="2400" dirty="0">
                  <a:solidFill>
                    <a:schemeClr val="accent1"/>
                  </a:solidFill>
                  <a:latin typeface="Symbol" pitchFamily="18" charset="2"/>
                  <a:sym typeface="Symbol" panose="05050102010706020507" pitchFamily="18" charset="2"/>
                </a:rPr>
                <a:t></a:t>
              </a:r>
              <a:r>
                <a:rPr lang="es-ES" altLang="es-MX" sz="2000" dirty="0">
                  <a:solidFill>
                    <a:schemeClr val="accent1"/>
                  </a:solidFill>
                  <a:latin typeface="Comic Sans MS" pitchFamily="66" charset="0"/>
                </a:rPr>
                <a:t> &lt; 1</a:t>
              </a:r>
              <a:r>
                <a:rPr lang="es-ES" altLang="es-MX" sz="2000" dirty="0">
                  <a:solidFill>
                    <a:srgbClr val="0066FF"/>
                  </a:solidFill>
                  <a:latin typeface="Comic Sans MS" pitchFamily="66" charset="0"/>
                </a:rPr>
                <a:t>, fugacidad </a:t>
              </a:r>
              <a:r>
                <a:rPr lang="es-ES" altLang="es-MX" sz="2000" dirty="0">
                  <a:latin typeface="Comic Sans MS" pitchFamily="66" charset="0"/>
                </a:rPr>
                <a:t>&lt;</a:t>
              </a:r>
              <a:r>
                <a:rPr lang="es-ES" altLang="es-MX" sz="2000" dirty="0">
                  <a:solidFill>
                    <a:srgbClr val="0066FF"/>
                  </a:solidFill>
                  <a:latin typeface="Comic Sans MS" pitchFamily="66" charset="0"/>
                </a:rPr>
                <a:t> </a:t>
              </a:r>
              <a:r>
                <a:rPr lang="es-ES" altLang="es-MX" sz="2000" dirty="0">
                  <a:solidFill>
                    <a:srgbClr val="FF0000"/>
                  </a:solidFill>
                  <a:latin typeface="Comic Sans MS" pitchFamily="66" charset="0"/>
                </a:rPr>
                <a:t>presión</a:t>
              </a:r>
              <a:r>
                <a:rPr lang="es-ES" altLang="es-MX" sz="2000" dirty="0">
                  <a:latin typeface="Comic Sans MS" pitchFamily="66" charset="0"/>
                </a:rPr>
                <a:t>;  </a:t>
              </a:r>
              <a:r>
                <a:rPr lang="es-ES" altLang="es-MX" sz="2000" dirty="0" err="1">
                  <a:latin typeface="Comic Sans MS" pitchFamily="66" charset="0"/>
                </a:rPr>
                <a:t>G</a:t>
              </a:r>
              <a:r>
                <a:rPr lang="es-ES" altLang="es-MX" sz="2000" baseline="-25000" dirty="0" err="1">
                  <a:latin typeface="Comic Sans MS" pitchFamily="66" charset="0"/>
                </a:rPr>
                <a:t>real</a:t>
              </a:r>
              <a:r>
                <a:rPr lang="es-ES" altLang="es-MX" sz="2000" dirty="0">
                  <a:latin typeface="Comic Sans MS" pitchFamily="66" charset="0"/>
                </a:rPr>
                <a:t> &lt; </a:t>
              </a:r>
              <a:r>
                <a:rPr lang="es-ES" altLang="es-MX" sz="2000" dirty="0" err="1">
                  <a:latin typeface="Comic Sans MS" pitchFamily="66" charset="0"/>
                </a:rPr>
                <a:t>G</a:t>
              </a:r>
              <a:r>
                <a:rPr lang="es-ES" altLang="es-MX" sz="2000" baseline="-25000" dirty="0" err="1">
                  <a:latin typeface="Comic Sans MS" pitchFamily="66" charset="0"/>
                </a:rPr>
                <a:t>ideal</a:t>
              </a:r>
              <a:endParaRPr lang="es-ES" altLang="es-MX" sz="2000" dirty="0">
                <a:latin typeface="Comic Sans MS" pitchFamily="66" charset="0"/>
              </a:endParaRPr>
            </a:p>
          </p:txBody>
        </p:sp>
        <p:sp>
          <p:nvSpPr>
            <p:cNvPr id="15" name="Text Box 19">
              <a:extLst>
                <a:ext uri="{FF2B5EF4-FFF2-40B4-BE49-F238E27FC236}">
                  <a16:creationId xmlns:a16="http://schemas.microsoft.com/office/drawing/2014/main" id="{CC039768-41EA-4BBC-A9F1-F2C7F6ED84B1}"/>
                </a:ext>
              </a:extLst>
            </p:cNvPr>
            <p:cNvSpPr txBox="1">
              <a:spLocks noChangeArrowheads="1"/>
            </p:cNvSpPr>
            <p:nvPr/>
          </p:nvSpPr>
          <p:spPr bwMode="auto">
            <a:xfrm>
              <a:off x="3779838" y="5805488"/>
              <a:ext cx="50403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pitchFamily="2" charset="2"/>
                <a:buChar char="n"/>
                <a:defRPr sz="3200">
                  <a:solidFill>
                    <a:schemeClr val="tx1"/>
                  </a:solidFill>
                  <a:latin typeface="Arial" charset="0"/>
                </a:defRPr>
              </a:lvl1pPr>
              <a:lvl2pPr marL="742950" indent="-285750" eaLnBrk="0" hangingPunct="0">
                <a:spcBef>
                  <a:spcPct val="20000"/>
                </a:spcBef>
                <a:buClr>
                  <a:schemeClr val="hlink"/>
                </a:buClr>
                <a:buSzPct val="65000"/>
                <a:buFont typeface="Wingdings" pitchFamily="2" charset="2"/>
                <a:buChar char="¡"/>
                <a:defRPr sz="28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buChar char="n"/>
                <a:defRPr sz="2400">
                  <a:solidFill>
                    <a:schemeClr val="tx1"/>
                  </a:solidFill>
                  <a:latin typeface="Arial" charset="0"/>
                </a:defRPr>
              </a:lvl3pPr>
              <a:lvl4pPr marL="1600200" indent="-228600" eaLnBrk="0" hangingPunct="0">
                <a:spcBef>
                  <a:spcPct val="20000"/>
                </a:spcBef>
                <a:buClr>
                  <a:schemeClr val="hlink"/>
                </a:buClr>
                <a:buSzPct val="75000"/>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SzPct val="70000"/>
                <a:buFont typeface="Wingdings" pitchFamily="2" charset="2"/>
                <a:buChar char="n"/>
                <a:defRPr sz="20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Arial" charset="0"/>
                </a:defRPr>
              </a:lvl9pPr>
            </a:lstStyle>
            <a:p>
              <a:pPr eaLnBrk="1" hangingPunct="1">
                <a:spcBef>
                  <a:spcPct val="50000"/>
                </a:spcBef>
                <a:buClrTx/>
                <a:buSzTx/>
                <a:buFontTx/>
                <a:buNone/>
              </a:pPr>
              <a:r>
                <a:rPr lang="es-ES" altLang="es-MX" sz="2000" dirty="0">
                  <a:solidFill>
                    <a:srgbClr val="FF0000"/>
                  </a:solidFill>
                  <a:latin typeface="Comic Sans MS" pitchFamily="66" charset="0"/>
                </a:rPr>
                <a:t>Si </a:t>
              </a:r>
              <a:r>
                <a:rPr lang="es-ES" altLang="es-MX" sz="2000" dirty="0">
                  <a:solidFill>
                    <a:srgbClr val="0066FF"/>
                  </a:solidFill>
                  <a:latin typeface="Comic Sans MS" pitchFamily="66" charset="0"/>
                </a:rPr>
                <a:t> </a:t>
              </a:r>
              <a:r>
                <a:rPr lang="es-ES" altLang="es-MX" sz="2400" dirty="0">
                  <a:solidFill>
                    <a:schemeClr val="accent1"/>
                  </a:solidFill>
                  <a:latin typeface="Symbol" pitchFamily="18" charset="2"/>
                  <a:sym typeface="Symbol" panose="05050102010706020507" pitchFamily="18" charset="2"/>
                </a:rPr>
                <a:t></a:t>
              </a:r>
              <a:r>
                <a:rPr lang="es-ES" altLang="es-MX" sz="2000" dirty="0">
                  <a:solidFill>
                    <a:schemeClr val="accent1"/>
                  </a:solidFill>
                  <a:latin typeface="Comic Sans MS" pitchFamily="66" charset="0"/>
                </a:rPr>
                <a:t> &gt; 1</a:t>
              </a:r>
              <a:r>
                <a:rPr lang="es-ES" altLang="es-MX" sz="2000" dirty="0">
                  <a:solidFill>
                    <a:srgbClr val="0066FF"/>
                  </a:solidFill>
                  <a:latin typeface="Comic Sans MS" pitchFamily="66" charset="0"/>
                </a:rPr>
                <a:t>, fugacidad </a:t>
              </a:r>
              <a:r>
                <a:rPr lang="es-ES" altLang="es-MX" sz="2000" dirty="0">
                  <a:latin typeface="Comic Sans MS" pitchFamily="66" charset="0"/>
                </a:rPr>
                <a:t>&gt;</a:t>
              </a:r>
              <a:r>
                <a:rPr lang="es-ES" altLang="es-MX" sz="2000" dirty="0">
                  <a:solidFill>
                    <a:srgbClr val="0066FF"/>
                  </a:solidFill>
                  <a:latin typeface="Comic Sans MS" pitchFamily="66" charset="0"/>
                </a:rPr>
                <a:t> </a:t>
              </a:r>
              <a:r>
                <a:rPr lang="es-ES" altLang="es-MX" sz="2000" dirty="0">
                  <a:solidFill>
                    <a:srgbClr val="FF0000"/>
                  </a:solidFill>
                  <a:latin typeface="Comic Sans MS" pitchFamily="66" charset="0"/>
                </a:rPr>
                <a:t>presión</a:t>
              </a:r>
              <a:r>
                <a:rPr lang="es-ES" altLang="es-MX" sz="2000" dirty="0">
                  <a:latin typeface="Comic Sans MS" pitchFamily="66" charset="0"/>
                </a:rPr>
                <a:t>;</a:t>
              </a:r>
              <a:r>
                <a:rPr lang="es-ES" altLang="es-MX" sz="2000" dirty="0">
                  <a:solidFill>
                    <a:srgbClr val="0066FF"/>
                  </a:solidFill>
                  <a:latin typeface="Comic Sans MS" pitchFamily="66" charset="0"/>
                </a:rPr>
                <a:t> </a:t>
              </a:r>
              <a:r>
                <a:rPr lang="es-ES" altLang="es-MX" sz="2000" dirty="0">
                  <a:latin typeface="Comic Sans MS" pitchFamily="66" charset="0"/>
                </a:rPr>
                <a:t> </a:t>
              </a:r>
              <a:r>
                <a:rPr lang="es-ES" altLang="es-MX" sz="2000" dirty="0" err="1">
                  <a:latin typeface="Comic Sans MS" pitchFamily="66" charset="0"/>
                </a:rPr>
                <a:t>G</a:t>
              </a:r>
              <a:r>
                <a:rPr lang="es-ES" altLang="es-MX" sz="2000" baseline="-25000" dirty="0" err="1">
                  <a:latin typeface="Comic Sans MS" pitchFamily="66" charset="0"/>
                </a:rPr>
                <a:t>real</a:t>
              </a:r>
              <a:r>
                <a:rPr lang="es-ES" altLang="es-MX" sz="2000" dirty="0">
                  <a:latin typeface="Comic Sans MS" pitchFamily="66" charset="0"/>
                </a:rPr>
                <a:t> &gt; </a:t>
              </a:r>
              <a:r>
                <a:rPr lang="es-ES" altLang="es-MX" sz="2000" dirty="0" err="1">
                  <a:latin typeface="Comic Sans MS" pitchFamily="66" charset="0"/>
                </a:rPr>
                <a:t>G</a:t>
              </a:r>
              <a:r>
                <a:rPr lang="es-ES" altLang="es-MX" sz="2000" baseline="-25000" dirty="0" err="1">
                  <a:latin typeface="Comic Sans MS" pitchFamily="66" charset="0"/>
                </a:rPr>
                <a:t>ideal</a:t>
              </a:r>
              <a:endParaRPr lang="es-ES" altLang="es-MX" sz="2000" dirty="0">
                <a:latin typeface="Comic Sans MS" pitchFamily="66" charset="0"/>
              </a:endParaRPr>
            </a:p>
          </p:txBody>
        </p:sp>
      </p:grpSp>
      <p:graphicFrame>
        <p:nvGraphicFramePr>
          <p:cNvPr id="16" name="Object 13">
            <a:extLst>
              <a:ext uri="{FF2B5EF4-FFF2-40B4-BE49-F238E27FC236}">
                <a16:creationId xmlns:a16="http://schemas.microsoft.com/office/drawing/2014/main" id="{582297E0-E805-4E00-B5BA-26139DB062B9}"/>
              </a:ext>
            </a:extLst>
          </p:cNvPr>
          <p:cNvGraphicFramePr>
            <a:graphicFrameLocks noChangeAspect="1"/>
          </p:cNvGraphicFramePr>
          <p:nvPr>
            <p:extLst>
              <p:ext uri="{D42A27DB-BD31-4B8C-83A1-F6EECF244321}">
                <p14:modId xmlns:p14="http://schemas.microsoft.com/office/powerpoint/2010/main" val="1168482144"/>
              </p:ext>
            </p:extLst>
          </p:nvPr>
        </p:nvGraphicFramePr>
        <p:xfrm>
          <a:off x="2189164" y="928688"/>
          <a:ext cx="2695575" cy="952500"/>
        </p:xfrm>
        <a:graphic>
          <a:graphicData uri="http://schemas.openxmlformats.org/presentationml/2006/ole">
            <mc:AlternateContent xmlns:mc="http://schemas.openxmlformats.org/markup-compatibility/2006">
              <mc:Choice xmlns:v="urn:schemas-microsoft-com:vml" Requires="v">
                <p:oleObj spid="_x0000_s87760" name="Equation" r:id="rId14" imgW="634680" imgH="228600" progId="Equation.DSMT4">
                  <p:embed/>
                </p:oleObj>
              </mc:Choice>
              <mc:Fallback>
                <p:oleObj name="Equation" r:id="rId14" imgW="634680" imgH="228600" progId="Equation.DSMT4">
                  <p:embed/>
                  <p:pic>
                    <p:nvPicPr>
                      <p:cNvPr id="311309" name="Object 13"/>
                      <p:cNvPicPr>
                        <a:picLocks noChangeAspect="1" noChangeArrowheads="1"/>
                      </p:cNvPicPr>
                      <p:nvPr/>
                    </p:nvPicPr>
                    <p:blipFill>
                      <a:blip r:embed="rId15"/>
                      <a:srcRect/>
                      <a:stretch>
                        <a:fillRect/>
                      </a:stretch>
                    </p:blipFill>
                    <p:spPr bwMode="auto">
                      <a:xfrm>
                        <a:off x="2189164" y="928688"/>
                        <a:ext cx="2695575" cy="952500"/>
                      </a:xfrm>
                      <a:prstGeom prst="rect">
                        <a:avLst/>
                      </a:prstGeom>
                      <a:solidFill>
                        <a:schemeClr val="bg1"/>
                      </a:solidFill>
                      <a:ln w="38100">
                        <a:solidFill>
                          <a:srgbClr val="FF9900"/>
                        </a:solidFill>
                        <a:miter lim="800000"/>
                        <a:headEnd/>
                        <a:tailEnd/>
                      </a:ln>
                      <a:effectLst>
                        <a:outerShdw dist="35921" dir="2700000" algn="ctr" rotWithShape="0">
                          <a:schemeClr val="bg2"/>
                        </a:outerShdw>
                      </a:effectLst>
                    </p:spPr>
                  </p:pic>
                </p:oleObj>
              </mc:Fallback>
            </mc:AlternateContent>
          </a:graphicData>
        </a:graphic>
      </p:graphicFrame>
      <p:cxnSp>
        <p:nvCxnSpPr>
          <p:cNvPr id="3" name="Conector recto de flecha 2">
            <a:extLst>
              <a:ext uri="{FF2B5EF4-FFF2-40B4-BE49-F238E27FC236}">
                <a16:creationId xmlns:a16="http://schemas.microsoft.com/office/drawing/2014/main" id="{27282962-8D51-4825-8DF8-039EA84CA32D}"/>
              </a:ext>
            </a:extLst>
          </p:cNvPr>
          <p:cNvCxnSpPr>
            <a:cxnSpLocks/>
            <a:endCxn id="6" idx="0"/>
          </p:cNvCxnSpPr>
          <p:nvPr/>
        </p:nvCxnSpPr>
        <p:spPr>
          <a:xfrm>
            <a:off x="6382084" y="887909"/>
            <a:ext cx="2508462" cy="277363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43A35741-3AB6-4D3E-AD30-DEC88B4E0F78}"/>
              </a:ext>
            </a:extLst>
          </p:cNvPr>
          <p:cNvCxnSpPr>
            <a:cxnSpLocks/>
            <a:stCxn id="16" idx="2"/>
          </p:cNvCxnSpPr>
          <p:nvPr/>
        </p:nvCxnSpPr>
        <p:spPr>
          <a:xfrm>
            <a:off x="3536951" y="1881188"/>
            <a:ext cx="2018989" cy="209339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a:extLst>
              <a:ext uri="{FF2B5EF4-FFF2-40B4-BE49-F238E27FC236}">
                <a16:creationId xmlns:a16="http://schemas.microsoft.com/office/drawing/2014/main" id="{044853C5-A84F-4A82-9894-7A1A0640D1F2}"/>
              </a:ext>
            </a:extLst>
          </p:cNvPr>
          <p:cNvCxnSpPr>
            <a:endCxn id="7" idx="0"/>
          </p:cNvCxnSpPr>
          <p:nvPr/>
        </p:nvCxnSpPr>
        <p:spPr>
          <a:xfrm>
            <a:off x="6137251" y="887909"/>
            <a:ext cx="771991" cy="281873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282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95400" y="176591"/>
            <a:ext cx="10945216" cy="3168352"/>
          </a:xfrm>
        </p:spPr>
        <p:txBody>
          <a:bodyPr anchor="t">
            <a:noAutofit/>
          </a:bodyPr>
          <a:lstStyle/>
          <a:p>
            <a:pPr algn="l"/>
            <a:r>
              <a:rPr lang="es-ES" sz="1600" dirty="0">
                <a:latin typeface="Times New Roman" panose="02020603050405020304" pitchFamily="18" charset="0"/>
                <a:cs typeface="Times New Roman" panose="02020603050405020304" pitchFamily="18" charset="0"/>
              </a:rPr>
              <a:t>Dado que las fugacidades se miden en unidades de presión (atmósferas, bares, pascales, etc.),  la </a:t>
            </a:r>
            <a:r>
              <a:rPr lang="es-ES" sz="1600" b="1" i="1" dirty="0">
                <a:solidFill>
                  <a:srgbClr val="FF0000"/>
                </a:solidFill>
                <a:latin typeface="Times New Roman" panose="02020603050405020304" pitchFamily="18" charset="0"/>
                <a:cs typeface="Times New Roman" panose="02020603050405020304" pitchFamily="18" charset="0"/>
              </a:rPr>
              <a:t>actividad</a:t>
            </a:r>
            <a:r>
              <a:rPr lang="es-ES" sz="1600" dirty="0">
                <a:latin typeface="Times New Roman" panose="02020603050405020304" pitchFamily="18" charset="0"/>
                <a:cs typeface="Times New Roman" panose="02020603050405020304" pitchFamily="18" charset="0"/>
              </a:rPr>
              <a:t> derivada de la ecuación anterior resulta en un numero adimensional.   También de la ecuación anterior se tiene que para una sustancia pura               , debido </a:t>
            </a:r>
            <a:r>
              <a:rPr lang="es-ES" sz="1600" dirty="0" smtClean="0">
                <a:latin typeface="Times New Roman" panose="02020603050405020304" pitchFamily="18" charset="0"/>
                <a:cs typeface="Times New Roman" panose="02020603050405020304" pitchFamily="18" charset="0"/>
              </a:rPr>
              <a:t/>
            </a:r>
            <a:br>
              <a:rPr lang="es-ES" sz="1600" dirty="0" smtClean="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
            </a:r>
            <a:br>
              <a:rPr lang="es-ES" sz="1600" dirty="0">
                <a:latin typeface="Times New Roman" panose="02020603050405020304" pitchFamily="18" charset="0"/>
                <a:cs typeface="Times New Roman" panose="02020603050405020304" pitchFamily="18" charset="0"/>
              </a:rPr>
            </a:br>
            <a:r>
              <a:rPr lang="es-ES" sz="1600" dirty="0" smtClean="0">
                <a:latin typeface="Times New Roman" panose="02020603050405020304" pitchFamily="18" charset="0"/>
                <a:cs typeface="Times New Roman" panose="02020603050405020304" pitchFamily="18" charset="0"/>
              </a:rPr>
              <a:t>a </a:t>
            </a:r>
            <a:r>
              <a:rPr lang="es-ES" sz="1600" dirty="0">
                <a:latin typeface="Times New Roman" panose="02020603050405020304" pitchFamily="18" charset="0"/>
                <a:cs typeface="Times New Roman" panose="02020603050405020304" pitchFamily="18" charset="0"/>
              </a:rPr>
              <a:t>que la fugacidad       de una sustancia pura es igual </a:t>
            </a:r>
            <a:r>
              <a:rPr lang="es-ES" sz="1600" dirty="0" smtClean="0">
                <a:latin typeface="Times New Roman" panose="02020603050405020304" pitchFamily="18" charset="0"/>
                <a:cs typeface="Times New Roman" panose="02020603050405020304" pitchFamily="18" charset="0"/>
              </a:rPr>
              <a:t>a</a:t>
            </a:r>
            <a:r>
              <a:rPr lang="es-ES" sz="1600" dirty="0">
                <a:latin typeface="Times New Roman" panose="02020603050405020304" pitchFamily="18" charset="0"/>
                <a:cs typeface="Times New Roman" panose="02020603050405020304" pitchFamily="18" charset="0"/>
              </a:rPr>
              <a:t> </a:t>
            </a:r>
            <a:r>
              <a:rPr lang="es-ES" sz="1600" dirty="0" smtClean="0">
                <a:latin typeface="Times New Roman" panose="02020603050405020304" pitchFamily="18" charset="0"/>
                <a:cs typeface="Times New Roman" panose="02020603050405020304" pitchFamily="18" charset="0"/>
              </a:rPr>
              <a:t>                 es </a:t>
            </a:r>
            <a:r>
              <a:rPr lang="es-ES" sz="1600" dirty="0">
                <a:latin typeface="Times New Roman" panose="02020603050405020304" pitchFamily="18" charset="0"/>
                <a:cs typeface="Times New Roman" panose="02020603050405020304" pitchFamily="18" charset="0"/>
              </a:rPr>
              <a:t>decir                   y  para un gas real se tiene que </a:t>
            </a: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MX" sz="1600" dirty="0" smtClean="0">
                <a:latin typeface="Times New Roman" panose="02020603050405020304" pitchFamily="18" charset="0"/>
                <a:cs typeface="Times New Roman" panose="02020603050405020304" pitchFamily="18" charset="0"/>
              </a:rPr>
              <a:t/>
            </a:r>
            <a:br>
              <a:rPr lang="es-MX" sz="1600" dirty="0" smtClean="0">
                <a:latin typeface="Times New Roman" panose="02020603050405020304" pitchFamily="18" charset="0"/>
                <a:cs typeface="Times New Roman" panose="02020603050405020304" pitchFamily="18" charset="0"/>
              </a:rPr>
            </a:b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donde </a:t>
            </a:r>
            <a:r>
              <a:rPr lang="es-ES" sz="1600" dirty="0" err="1">
                <a:latin typeface="Times New Roman" panose="02020603050405020304" pitchFamily="18" charset="0"/>
                <a:cs typeface="Times New Roman" panose="02020603050405020304" pitchFamily="18" charset="0"/>
              </a:rPr>
              <a:t>γ</a:t>
            </a:r>
            <a:r>
              <a:rPr lang="es-ES" sz="1600" baseline="-25000" dirty="0" err="1">
                <a:latin typeface="Times New Roman" panose="02020603050405020304" pitchFamily="18" charset="0"/>
                <a:cs typeface="Times New Roman" panose="02020603050405020304" pitchFamily="18" charset="0"/>
              </a:rPr>
              <a:t>i</a:t>
            </a:r>
            <a:r>
              <a:rPr lang="es-ES" sz="1600" dirty="0">
                <a:latin typeface="Times New Roman" panose="02020603050405020304" pitchFamily="18" charset="0"/>
                <a:cs typeface="Times New Roman" panose="02020603050405020304" pitchFamily="18" charset="0"/>
              </a:rPr>
              <a:t>  es el coeficiente de fugacidad del componente </a:t>
            </a:r>
            <a:r>
              <a:rPr lang="es-ES" sz="1600" i="1" dirty="0">
                <a:latin typeface="Times New Roman" panose="02020603050405020304" pitchFamily="18" charset="0"/>
                <a:cs typeface="Times New Roman" panose="02020603050405020304" pitchFamily="18" charset="0"/>
              </a:rPr>
              <a:t>i</a:t>
            </a:r>
            <a:r>
              <a:rPr lang="es-ES" sz="1600" dirty="0">
                <a:latin typeface="Times New Roman" panose="02020603050405020304" pitchFamily="18" charset="0"/>
                <a:cs typeface="Times New Roman" panose="02020603050405020304" pitchFamily="18" charset="0"/>
              </a:rPr>
              <a:t>  y P</a:t>
            </a:r>
            <a:r>
              <a:rPr lang="es-ES" sz="1600" baseline="-25000" dirty="0">
                <a:latin typeface="Times New Roman" panose="02020603050405020304" pitchFamily="18" charset="0"/>
                <a:cs typeface="Times New Roman" panose="02020603050405020304" pitchFamily="18" charset="0"/>
              </a:rPr>
              <a:t>i</a:t>
            </a:r>
            <a:r>
              <a:rPr lang="es-ES" sz="1600" dirty="0">
                <a:latin typeface="Times New Roman" panose="02020603050405020304" pitchFamily="18" charset="0"/>
                <a:cs typeface="Times New Roman" panose="02020603050405020304" pitchFamily="18" charset="0"/>
              </a:rPr>
              <a:t> es la presión parcial para el componente </a:t>
            </a:r>
            <a:r>
              <a:rPr lang="es-ES" sz="1600" i="1" dirty="0">
                <a:latin typeface="Times New Roman" panose="02020603050405020304" pitchFamily="18" charset="0"/>
                <a:cs typeface="Times New Roman" panose="02020603050405020304" pitchFamily="18" charset="0"/>
              </a:rPr>
              <a:t>i</a:t>
            </a:r>
            <a:r>
              <a:rPr lang="es-ES" sz="1600" dirty="0">
                <a:latin typeface="Times New Roman" panose="02020603050405020304" pitchFamily="18" charset="0"/>
                <a:cs typeface="Times New Roman" panose="02020603050405020304" pitchFamily="18" charset="0"/>
              </a:rPr>
              <a:t> en una mezcla de gases (solución gaseosa).  </a:t>
            </a: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Para describir la composición de los componentes en mezclas o soluciones de varios gases, se utiliza fracción molar, pero también se puede utilizar la presión parcial </a:t>
            </a:r>
            <a:r>
              <a:rPr lang="es-ES" sz="1600" i="1" dirty="0">
                <a:latin typeface="Times New Roman" panose="02020603050405020304" pitchFamily="18" charset="0"/>
                <a:cs typeface="Times New Roman" panose="02020603050405020304" pitchFamily="18" charset="0"/>
              </a:rPr>
              <a:t>P</a:t>
            </a:r>
            <a:r>
              <a:rPr lang="es-ES" sz="1600" i="1" baseline="-25000" dirty="0">
                <a:latin typeface="Times New Roman" panose="02020603050405020304" pitchFamily="18" charset="0"/>
                <a:cs typeface="Times New Roman" panose="02020603050405020304" pitchFamily="18" charset="0"/>
              </a:rPr>
              <a:t>i</a:t>
            </a:r>
            <a:r>
              <a:rPr lang="es-ES" sz="1600" dirty="0">
                <a:latin typeface="Times New Roman" panose="02020603050405020304" pitchFamily="18" charset="0"/>
                <a:cs typeface="Times New Roman" panose="02020603050405020304" pitchFamily="18" charset="0"/>
              </a:rPr>
              <a:t>.  </a:t>
            </a:r>
            <a:r>
              <a:rPr lang="es-ES" sz="1600" i="1" u="sng" dirty="0">
                <a:latin typeface="Times New Roman" panose="02020603050405020304" pitchFamily="18" charset="0"/>
                <a:cs typeface="Times New Roman" panose="02020603050405020304" pitchFamily="18" charset="0"/>
              </a:rPr>
              <a:t>La suma de las presiones parciales</a:t>
            </a:r>
            <a:r>
              <a:rPr lang="es-ES" sz="1600" dirty="0">
                <a:latin typeface="Times New Roman" panose="02020603050405020304" pitchFamily="18" charset="0"/>
                <a:cs typeface="Times New Roman" panose="02020603050405020304" pitchFamily="18" charset="0"/>
              </a:rPr>
              <a:t> de cada gas  (P</a:t>
            </a:r>
            <a:r>
              <a:rPr lang="es-ES" sz="1600" baseline="-25000" dirty="0">
                <a:latin typeface="Times New Roman" panose="02020603050405020304" pitchFamily="18" charset="0"/>
                <a:cs typeface="Times New Roman" panose="02020603050405020304" pitchFamily="18" charset="0"/>
              </a:rPr>
              <a:t>1</a:t>
            </a:r>
            <a:r>
              <a:rPr lang="es-ES" sz="1600" dirty="0">
                <a:latin typeface="Times New Roman" panose="02020603050405020304" pitchFamily="18" charset="0"/>
                <a:cs typeface="Times New Roman" panose="02020603050405020304" pitchFamily="18" charset="0"/>
              </a:rPr>
              <a:t>, P</a:t>
            </a:r>
            <a:r>
              <a:rPr lang="es-ES" sz="1600" baseline="-25000" dirty="0">
                <a:latin typeface="Times New Roman" panose="02020603050405020304" pitchFamily="18" charset="0"/>
                <a:cs typeface="Times New Roman" panose="02020603050405020304" pitchFamily="18" charset="0"/>
              </a:rPr>
              <a:t>2</a:t>
            </a:r>
            <a:r>
              <a:rPr lang="es-ES" sz="1600" dirty="0">
                <a:latin typeface="Times New Roman" panose="02020603050405020304" pitchFamily="18" charset="0"/>
                <a:cs typeface="Times New Roman" panose="02020603050405020304" pitchFamily="18" charset="0"/>
              </a:rPr>
              <a:t> … </a:t>
            </a:r>
            <a:r>
              <a:rPr lang="es-ES" sz="1600" dirty="0" err="1">
                <a:latin typeface="Times New Roman" panose="02020603050405020304" pitchFamily="18" charset="0"/>
                <a:cs typeface="Times New Roman" panose="02020603050405020304" pitchFamily="18" charset="0"/>
              </a:rPr>
              <a:t>P</a:t>
            </a:r>
            <a:r>
              <a:rPr lang="es-ES" sz="1600" baseline="-25000" dirty="0" err="1">
                <a:latin typeface="Times New Roman" panose="02020603050405020304" pitchFamily="18" charset="0"/>
                <a:cs typeface="Times New Roman" panose="02020603050405020304" pitchFamily="18" charset="0"/>
              </a:rPr>
              <a:t>n</a:t>
            </a:r>
            <a:r>
              <a:rPr lang="es-ES" sz="1600" dirty="0">
                <a:latin typeface="Times New Roman" panose="02020603050405020304" pitchFamily="18" charset="0"/>
                <a:cs typeface="Times New Roman" panose="02020603050405020304" pitchFamily="18" charset="0"/>
              </a:rPr>
              <a:t>.) </a:t>
            </a:r>
            <a:r>
              <a:rPr lang="es-ES" sz="1600" i="1" u="sng" dirty="0">
                <a:latin typeface="Times New Roman" panose="02020603050405020304" pitchFamily="18" charset="0"/>
                <a:cs typeface="Times New Roman" panose="02020603050405020304" pitchFamily="18" charset="0"/>
              </a:rPr>
              <a:t>resulta en la presión total</a:t>
            </a:r>
            <a:r>
              <a:rPr lang="es-ES" sz="1600" dirty="0">
                <a:latin typeface="Times New Roman" panose="02020603050405020304" pitchFamily="18" charset="0"/>
                <a:cs typeface="Times New Roman" panose="02020603050405020304" pitchFamily="18" charset="0"/>
              </a:rPr>
              <a:t>  y las fracciones molares de esos componentes serán X</a:t>
            </a:r>
            <a:r>
              <a:rPr lang="es-ES" sz="1600" baseline="-25000" dirty="0">
                <a:latin typeface="Times New Roman" panose="02020603050405020304" pitchFamily="18" charset="0"/>
                <a:cs typeface="Times New Roman" panose="02020603050405020304" pitchFamily="18" charset="0"/>
              </a:rPr>
              <a:t>1</a:t>
            </a:r>
            <a:r>
              <a:rPr lang="es-ES" sz="1600" dirty="0">
                <a:latin typeface="Times New Roman" panose="02020603050405020304" pitchFamily="18" charset="0"/>
                <a:cs typeface="Times New Roman" panose="02020603050405020304" pitchFamily="18" charset="0"/>
              </a:rPr>
              <a:t>, X</a:t>
            </a:r>
            <a:r>
              <a:rPr lang="es-ES" sz="1600" baseline="-25000" dirty="0">
                <a:latin typeface="Times New Roman" panose="02020603050405020304" pitchFamily="18" charset="0"/>
                <a:cs typeface="Times New Roman" panose="02020603050405020304" pitchFamily="18" charset="0"/>
              </a:rPr>
              <a:t>2</a:t>
            </a:r>
            <a:r>
              <a:rPr lang="es-ES" sz="1600" dirty="0">
                <a:latin typeface="Times New Roman" panose="02020603050405020304" pitchFamily="18" charset="0"/>
                <a:cs typeface="Times New Roman" panose="02020603050405020304" pitchFamily="18" charset="0"/>
              </a:rPr>
              <a:t>, …</a:t>
            </a:r>
            <a:r>
              <a:rPr lang="es-ES" sz="1600" dirty="0" err="1">
                <a:latin typeface="Times New Roman" panose="02020603050405020304" pitchFamily="18" charset="0"/>
                <a:cs typeface="Times New Roman" panose="02020603050405020304" pitchFamily="18" charset="0"/>
              </a:rPr>
              <a:t>Xn</a:t>
            </a:r>
            <a:r>
              <a:rPr lang="es-ES" sz="1600" dirty="0">
                <a:latin typeface="Times New Roman" panose="02020603050405020304" pitchFamily="18" charset="0"/>
                <a:cs typeface="Times New Roman" panose="02020603050405020304" pitchFamily="18" charset="0"/>
              </a:rPr>
              <a:t>. Las presiones parciales de los componentes quedan definidas así</a:t>
            </a: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endParaRPr lang="es-MX" sz="1600" dirty="0">
              <a:latin typeface="Times New Roman" panose="02020603050405020304" pitchFamily="18" charset="0"/>
              <a:cs typeface="Times New Roman" panose="02020603050405020304"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567893091"/>
              </p:ext>
            </p:extLst>
          </p:nvPr>
        </p:nvGraphicFramePr>
        <p:xfrm>
          <a:off x="10200456" y="479597"/>
          <a:ext cx="660648" cy="256919"/>
        </p:xfrm>
        <a:graphic>
          <a:graphicData uri="http://schemas.openxmlformats.org/presentationml/2006/ole">
            <mc:AlternateContent xmlns:mc="http://schemas.openxmlformats.org/markup-compatibility/2006">
              <mc:Choice xmlns:v="urn:schemas-microsoft-com:vml" Requires="v">
                <p:oleObj spid="_x0000_s131187" name="Equation" r:id="rId3" imgW="457200" imgH="177480" progId="">
                  <p:embed/>
                </p:oleObj>
              </mc:Choice>
              <mc:Fallback>
                <p:oleObj name="Equation" r:id="rId3" imgW="457200" imgH="177480" progId="">
                  <p:embed/>
                  <p:pic>
                    <p:nvPicPr>
                      <p:cNvPr id="0" name="Picture 5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0456" y="479597"/>
                        <a:ext cx="660648" cy="2569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487804964"/>
              </p:ext>
            </p:extLst>
          </p:nvPr>
        </p:nvGraphicFramePr>
        <p:xfrm>
          <a:off x="2333243" y="888346"/>
          <a:ext cx="242410" cy="323212"/>
        </p:xfrm>
        <a:graphic>
          <a:graphicData uri="http://schemas.openxmlformats.org/presentationml/2006/ole">
            <mc:AlternateContent xmlns:mc="http://schemas.openxmlformats.org/markup-compatibility/2006">
              <mc:Choice xmlns:v="urn:schemas-microsoft-com:vml" Requires="v">
                <p:oleObj spid="_x0000_s131188" name="Equation" r:id="rId5" imgW="152280" imgH="203040" progId="">
                  <p:embed/>
                </p:oleObj>
              </mc:Choice>
              <mc:Fallback>
                <p:oleObj name="Equation" r:id="rId5" imgW="152280" imgH="203040" progId="">
                  <p:embed/>
                  <p:pic>
                    <p:nvPicPr>
                      <p:cNvPr id="0" name="Picture 5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3243" y="888346"/>
                        <a:ext cx="242410" cy="323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831145771"/>
              </p:ext>
            </p:extLst>
          </p:nvPr>
        </p:nvGraphicFramePr>
        <p:xfrm>
          <a:off x="5344271" y="889715"/>
          <a:ext cx="288032" cy="345638"/>
        </p:xfrm>
        <a:graphic>
          <a:graphicData uri="http://schemas.openxmlformats.org/presentationml/2006/ole">
            <mc:AlternateContent xmlns:mc="http://schemas.openxmlformats.org/markup-compatibility/2006">
              <mc:Choice xmlns:v="urn:schemas-microsoft-com:vml" Requires="v">
                <p:oleObj spid="_x0000_s131189" name="Equation" r:id="rId7" imgW="190440" imgH="228600" progId="">
                  <p:embed/>
                </p:oleObj>
              </mc:Choice>
              <mc:Fallback>
                <p:oleObj name="Equation" r:id="rId7" imgW="190440" imgH="228600" progId="">
                  <p:embed/>
                  <p:pic>
                    <p:nvPicPr>
                      <p:cNvPr id="0" name="Picture 54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4271" y="889715"/>
                        <a:ext cx="288032" cy="345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036181146"/>
              </p:ext>
            </p:extLst>
          </p:nvPr>
        </p:nvGraphicFramePr>
        <p:xfrm>
          <a:off x="5411924" y="1387059"/>
          <a:ext cx="792088" cy="339466"/>
        </p:xfrm>
        <a:graphic>
          <a:graphicData uri="http://schemas.openxmlformats.org/presentationml/2006/ole">
            <mc:AlternateContent xmlns:mc="http://schemas.openxmlformats.org/markup-compatibility/2006">
              <mc:Choice xmlns:v="urn:schemas-microsoft-com:vml" Requires="v">
                <p:oleObj spid="_x0000_s131190" name="Equation" r:id="rId9" imgW="533160" imgH="228600" progId="Equation.DSMT4">
                  <p:embed/>
                </p:oleObj>
              </mc:Choice>
              <mc:Fallback>
                <p:oleObj name="Equation" r:id="rId9" imgW="533160" imgH="228600" progId="Equation.DSMT4">
                  <p:embed/>
                  <p:pic>
                    <p:nvPicPr>
                      <p:cNvPr id="0" name="Picture 54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11924" y="1387059"/>
                        <a:ext cx="792088" cy="3394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269079068"/>
              </p:ext>
            </p:extLst>
          </p:nvPr>
        </p:nvGraphicFramePr>
        <p:xfrm>
          <a:off x="4760913" y="3284538"/>
          <a:ext cx="1376362" cy="1035050"/>
        </p:xfrm>
        <a:graphic>
          <a:graphicData uri="http://schemas.openxmlformats.org/presentationml/2006/ole">
            <mc:AlternateContent xmlns:mc="http://schemas.openxmlformats.org/markup-compatibility/2006">
              <mc:Choice xmlns:v="urn:schemas-microsoft-com:vml" Requires="v">
                <p:oleObj spid="_x0000_s131191" name="Equation" r:id="rId11" imgW="863280" imgH="647640" progId="">
                  <p:embed/>
                </p:oleObj>
              </mc:Choice>
              <mc:Fallback>
                <p:oleObj name="Equation" r:id="rId11" imgW="863280" imgH="647640" progId="">
                  <p:embed/>
                  <p:pic>
                    <p:nvPicPr>
                      <p:cNvPr id="0" name="Picture 54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60913" y="3284538"/>
                        <a:ext cx="1376362" cy="1035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3"/>
          <p:cNvSpPr/>
          <p:nvPr/>
        </p:nvSpPr>
        <p:spPr>
          <a:xfrm>
            <a:off x="1775520" y="4036259"/>
            <a:ext cx="6048672" cy="646331"/>
          </a:xfrm>
          <a:prstGeom prst="rect">
            <a:avLst/>
          </a:prstGeom>
        </p:spPr>
        <p:txBody>
          <a:bodyPr wrap="square">
            <a:spAutoFit/>
          </a:bodyPr>
          <a:lstStyle/>
          <a:p>
            <a:endParaRPr lang="es-ES" dirty="0">
              <a:latin typeface="Times New Roman" panose="02020603050405020304" pitchFamily="18" charset="0"/>
              <a:cs typeface="Times New Roman" panose="02020603050405020304" pitchFamily="18" charset="0"/>
            </a:endParaRPr>
          </a:p>
          <a:p>
            <a:r>
              <a:rPr lang="es-ES" dirty="0">
                <a:latin typeface="Times New Roman" panose="02020603050405020304" pitchFamily="18" charset="0"/>
                <a:cs typeface="Times New Roman" panose="02020603050405020304" pitchFamily="18" charset="0"/>
              </a:rPr>
              <a:t>y las actividades de los componentes en la solución gaseosa son </a:t>
            </a:r>
            <a:endParaRPr lang="es-MX" dirty="0">
              <a:latin typeface="Times New Roman" panose="02020603050405020304" pitchFamily="18" charset="0"/>
              <a:cs typeface="Times New Roman" panose="02020603050405020304" pitchFamily="18" charset="0"/>
            </a:endParaRPr>
          </a:p>
        </p:txBody>
      </p:sp>
      <p:sp>
        <p:nvSpPr>
          <p:cNvPr id="15" name="Rectangle 2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16" name="Object 15"/>
          <p:cNvGraphicFramePr>
            <a:graphicFrameLocks noChangeAspect="1"/>
          </p:cNvGraphicFramePr>
          <p:nvPr>
            <p:extLst>
              <p:ext uri="{D42A27DB-BD31-4B8C-83A1-F6EECF244321}">
                <p14:modId xmlns:p14="http://schemas.microsoft.com/office/powerpoint/2010/main" val="2702176854"/>
              </p:ext>
            </p:extLst>
          </p:nvPr>
        </p:nvGraphicFramePr>
        <p:xfrm>
          <a:off x="4789460" y="4658538"/>
          <a:ext cx="1306540" cy="832919"/>
        </p:xfrm>
        <a:graphic>
          <a:graphicData uri="http://schemas.openxmlformats.org/presentationml/2006/ole">
            <mc:AlternateContent xmlns:mc="http://schemas.openxmlformats.org/markup-compatibility/2006">
              <mc:Choice xmlns:v="urn:schemas-microsoft-com:vml" Requires="v">
                <p:oleObj spid="_x0000_s131192" name="Equation" r:id="rId13" imgW="761669" imgH="482391" progId="Equation.DSMT4">
                  <p:embed/>
                </p:oleObj>
              </mc:Choice>
              <mc:Fallback>
                <p:oleObj name="Equation" r:id="rId13" imgW="761669" imgH="482391" progId="Equation.DSMT4">
                  <p:embed/>
                  <p:pic>
                    <p:nvPicPr>
                      <p:cNvPr id="0" name="Picture 54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89460" y="4658538"/>
                        <a:ext cx="1306540" cy="8329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Rectangle 16"/>
          <p:cNvSpPr/>
          <p:nvPr/>
        </p:nvSpPr>
        <p:spPr>
          <a:xfrm>
            <a:off x="695400" y="5229201"/>
            <a:ext cx="10513168" cy="923330"/>
          </a:xfrm>
          <a:prstGeom prst="rect">
            <a:avLst/>
          </a:prstGeom>
        </p:spPr>
        <p:txBody>
          <a:bodyPr wrap="square">
            <a:spAutoFit/>
          </a:bodyPr>
          <a:lstStyle/>
          <a:p>
            <a:endParaRPr lang="es-ES" dirty="0">
              <a:latin typeface="Times New Roman" panose="02020603050405020304" pitchFamily="18" charset="0"/>
              <a:cs typeface="Times New Roman" panose="02020603050405020304" pitchFamily="18" charset="0"/>
            </a:endParaRPr>
          </a:p>
          <a:p>
            <a:r>
              <a:rPr lang="es-ES" dirty="0">
                <a:latin typeface="Times New Roman" panose="02020603050405020304" pitchFamily="18" charset="0"/>
                <a:cs typeface="Times New Roman" panose="02020603050405020304" pitchFamily="18" charset="0"/>
              </a:rPr>
              <a:t>Para gases ideales  </a:t>
            </a:r>
            <a:r>
              <a:rPr lang="es-ES" dirty="0" err="1">
                <a:latin typeface="Times New Roman" panose="02020603050405020304" pitchFamily="18" charset="0"/>
                <a:cs typeface="Times New Roman" panose="02020603050405020304" pitchFamily="18" charset="0"/>
              </a:rPr>
              <a:t>γ</a:t>
            </a:r>
            <a:r>
              <a:rPr lang="es-ES" baseline="-25000" dirty="0" err="1">
                <a:latin typeface="Times New Roman" panose="02020603050405020304" pitchFamily="18" charset="0"/>
                <a:cs typeface="Times New Roman" panose="02020603050405020304" pitchFamily="18" charset="0"/>
              </a:rPr>
              <a:t>i</a:t>
            </a:r>
            <a:r>
              <a:rPr lang="es-ES" dirty="0">
                <a:latin typeface="Times New Roman" panose="02020603050405020304" pitchFamily="18" charset="0"/>
                <a:cs typeface="Times New Roman" panose="02020603050405020304" pitchFamily="18" charset="0"/>
              </a:rPr>
              <a:t>  = 1 y           . </a:t>
            </a:r>
            <a:r>
              <a:rPr lang="es-ES" b="1" i="1" dirty="0">
                <a:latin typeface="Times New Roman" panose="02020603050405020304" pitchFamily="18" charset="0"/>
                <a:cs typeface="Times New Roman" panose="02020603050405020304" pitchFamily="18" charset="0"/>
              </a:rPr>
              <a:t>Cualquier gas tenderá a ser un gas ideal cuando</a:t>
            </a:r>
            <a:r>
              <a:rPr lang="es-ES" dirty="0">
                <a:latin typeface="Times New Roman" panose="02020603050405020304" pitchFamily="18" charset="0"/>
                <a:cs typeface="Times New Roman" panose="02020603050405020304" pitchFamily="18" charset="0"/>
              </a:rPr>
              <a:t> P</a:t>
            </a:r>
            <a:r>
              <a:rPr lang="es-ES" dirty="0">
                <a:latin typeface="Times New Roman" panose="02020603050405020304" pitchFamily="18" charset="0"/>
                <a:cs typeface="Times New Roman" panose="02020603050405020304" pitchFamily="18" charset="0"/>
                <a:sym typeface="Wingdings"/>
              </a:rPr>
              <a:t></a:t>
            </a:r>
            <a:r>
              <a:rPr lang="es-ES" dirty="0">
                <a:latin typeface="Times New Roman" panose="02020603050405020304" pitchFamily="18" charset="0"/>
                <a:cs typeface="Times New Roman" panose="02020603050405020304" pitchFamily="18" charset="0"/>
              </a:rPr>
              <a:t> 0,  es decir,  ƒ/P </a:t>
            </a:r>
            <a:r>
              <a:rPr lang="es-ES" dirty="0">
                <a:latin typeface="Times New Roman" panose="02020603050405020304" pitchFamily="18" charset="0"/>
                <a:cs typeface="Times New Roman" panose="02020603050405020304" pitchFamily="18" charset="0"/>
                <a:sym typeface="Wingdings"/>
              </a:rPr>
              <a:t></a:t>
            </a:r>
            <a:r>
              <a:rPr lang="es-ES" dirty="0">
                <a:latin typeface="Times New Roman" panose="02020603050405020304" pitchFamily="18" charset="0"/>
                <a:cs typeface="Times New Roman" panose="02020603050405020304" pitchFamily="18" charset="0"/>
              </a:rPr>
              <a:t> 1  cuando P</a:t>
            </a:r>
            <a:r>
              <a:rPr lang="es-ES" dirty="0">
                <a:latin typeface="Times New Roman" panose="02020603050405020304" pitchFamily="18" charset="0"/>
                <a:cs typeface="Times New Roman" panose="02020603050405020304" pitchFamily="18" charset="0"/>
                <a:sym typeface="Wingdings"/>
              </a:rPr>
              <a:t></a:t>
            </a:r>
            <a:r>
              <a:rPr lang="es-ES" dirty="0">
                <a:latin typeface="Times New Roman" panose="02020603050405020304" pitchFamily="18" charset="0"/>
                <a:cs typeface="Times New Roman" panose="02020603050405020304" pitchFamily="18" charset="0"/>
              </a:rPr>
              <a:t> 0. Por lo tanto, la fugacidad debe cumplir con la siguiente condición límite</a:t>
            </a:r>
            <a:endParaRPr lang="es-MX" dirty="0">
              <a:latin typeface="Times New Roman" panose="02020603050405020304" pitchFamily="18" charset="0"/>
              <a:cs typeface="Times New Roman" panose="02020603050405020304" pitchFamily="18" charset="0"/>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2486059780"/>
              </p:ext>
            </p:extLst>
          </p:nvPr>
        </p:nvGraphicFramePr>
        <p:xfrm>
          <a:off x="3359696" y="5561871"/>
          <a:ext cx="504825" cy="276225"/>
        </p:xfrm>
        <a:graphic>
          <a:graphicData uri="http://schemas.openxmlformats.org/presentationml/2006/ole">
            <mc:AlternateContent xmlns:mc="http://schemas.openxmlformats.org/markup-compatibility/2006">
              <mc:Choice xmlns:v="urn:schemas-microsoft-com:vml" Requires="v">
                <p:oleObj spid="_x0000_s131193" name="Equation" r:id="rId15" imgW="419100" imgH="228600" progId="">
                  <p:embed/>
                </p:oleObj>
              </mc:Choice>
              <mc:Fallback>
                <p:oleObj name="Equation" r:id="rId15" imgW="419100" imgH="228600" progId="">
                  <p:embed/>
                  <p:pic>
                    <p:nvPicPr>
                      <p:cNvPr id="0" name="Picture 54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359696" y="5561871"/>
                        <a:ext cx="504825" cy="276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603999636"/>
              </p:ext>
            </p:extLst>
          </p:nvPr>
        </p:nvGraphicFramePr>
        <p:xfrm>
          <a:off x="8974266" y="5699983"/>
          <a:ext cx="1256867" cy="648072"/>
        </p:xfrm>
        <a:graphic>
          <a:graphicData uri="http://schemas.openxmlformats.org/presentationml/2006/ole">
            <mc:AlternateContent xmlns:mc="http://schemas.openxmlformats.org/markup-compatibility/2006">
              <mc:Choice xmlns:v="urn:schemas-microsoft-com:vml" Requires="v">
                <p:oleObj spid="_x0000_s131194" name="Equation" r:id="rId17" imgW="812520" imgH="419040" progId="">
                  <p:embed/>
                </p:oleObj>
              </mc:Choice>
              <mc:Fallback>
                <p:oleObj name="Equation" r:id="rId17" imgW="812520" imgH="419040" progId="">
                  <p:embed/>
                  <p:pic>
                    <p:nvPicPr>
                      <p:cNvPr id="0" name="Picture 54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974266" y="5699983"/>
                        <a:ext cx="1256867"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1" name="Straight Arrow Connector 20"/>
          <p:cNvCxnSpPr/>
          <p:nvPr/>
        </p:nvCxnSpPr>
        <p:spPr>
          <a:xfrm flipV="1">
            <a:off x="3612108" y="1802918"/>
            <a:ext cx="2339876" cy="3758953"/>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 name="2 Objeto"/>
          <p:cNvGraphicFramePr>
            <a:graphicFrameLocks noChangeAspect="1"/>
          </p:cNvGraphicFramePr>
          <p:nvPr>
            <p:extLst>
              <p:ext uri="{D42A27DB-BD31-4B8C-83A1-F6EECF244321}">
                <p14:modId xmlns:p14="http://schemas.microsoft.com/office/powerpoint/2010/main" val="3045567954"/>
              </p:ext>
            </p:extLst>
          </p:nvPr>
        </p:nvGraphicFramePr>
        <p:xfrm>
          <a:off x="6888088" y="851930"/>
          <a:ext cx="792088" cy="396044"/>
        </p:xfrm>
        <a:graphic>
          <a:graphicData uri="http://schemas.openxmlformats.org/presentationml/2006/ole">
            <mc:AlternateContent xmlns:mc="http://schemas.openxmlformats.org/markup-compatibility/2006">
              <mc:Choice xmlns:v="urn:schemas-microsoft-com:vml" Requires="v">
                <p:oleObj spid="_x0000_s131195" name="Equation" r:id="rId19" imgW="457200" imgH="228600" progId="">
                  <p:embed/>
                </p:oleObj>
              </mc:Choice>
              <mc:Fallback>
                <p:oleObj name="Equation" r:id="rId19" imgW="457200" imgH="228600" progId="">
                  <p:embed/>
                  <p:pic>
                    <p:nvPicPr>
                      <p:cNvPr id="0" name="Picture 54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888088" y="851930"/>
                        <a:ext cx="792088" cy="3960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9" name="Conector recto de flecha 8"/>
          <p:cNvCxnSpPr>
            <a:cxnSpLocks/>
            <a:endCxn id="8" idx="2"/>
          </p:cNvCxnSpPr>
          <p:nvPr/>
        </p:nvCxnSpPr>
        <p:spPr>
          <a:xfrm flipV="1">
            <a:off x="2794478" y="1726525"/>
            <a:ext cx="3013490" cy="38353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0" name="Object 7"/>
          <p:cNvGraphicFramePr>
            <a:graphicFrameLocks noChangeAspect="1"/>
          </p:cNvGraphicFramePr>
          <p:nvPr>
            <p:extLst>
              <p:ext uri="{D42A27DB-BD31-4B8C-83A1-F6EECF244321}">
                <p14:modId xmlns:p14="http://schemas.microsoft.com/office/powerpoint/2010/main" val="2670821390"/>
              </p:ext>
            </p:extLst>
          </p:nvPr>
        </p:nvGraphicFramePr>
        <p:xfrm>
          <a:off x="9602700" y="1227827"/>
          <a:ext cx="684076" cy="610123"/>
        </p:xfrm>
        <a:graphic>
          <a:graphicData uri="http://schemas.openxmlformats.org/presentationml/2006/ole">
            <mc:AlternateContent xmlns:mc="http://schemas.openxmlformats.org/markup-compatibility/2006">
              <mc:Choice xmlns:v="urn:schemas-microsoft-com:vml" Requires="v">
                <p:oleObj spid="_x0000_s131196" name="Equation" r:id="rId21" imgW="469800" imgH="419040" progId="Equation.DSMT4">
                  <p:embed/>
                </p:oleObj>
              </mc:Choice>
              <mc:Fallback>
                <p:oleObj name="Equation" r:id="rId21" imgW="469800" imgH="419040" progId="Equation.DSMT4">
                  <p:embed/>
                  <p:pic>
                    <p:nvPicPr>
                      <p:cNvPr id="8" name="Object 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602700" y="1227827"/>
                        <a:ext cx="684076" cy="610123"/>
                      </a:xfrm>
                      <a:prstGeom prst="rect">
                        <a:avLst/>
                      </a:prstGeom>
                      <a:noFill/>
                    </p:spPr>
                  </p:pic>
                </p:oleObj>
              </mc:Fallback>
            </mc:AlternateContent>
          </a:graphicData>
        </a:graphic>
      </p:graphicFrame>
      <p:cxnSp>
        <p:nvCxnSpPr>
          <p:cNvPr id="11" name="Conector recto de flecha 10"/>
          <p:cNvCxnSpPr/>
          <p:nvPr/>
        </p:nvCxnSpPr>
        <p:spPr>
          <a:xfrm>
            <a:off x="8935961" y="380479"/>
            <a:ext cx="760439" cy="8162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38501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2511" y="188640"/>
            <a:ext cx="11305256" cy="6380236"/>
          </a:xfrm>
        </p:spPr>
        <p:txBody>
          <a:bodyPr>
            <a:noAutofit/>
          </a:bodyPr>
          <a:lstStyle/>
          <a:p>
            <a:pPr algn="l"/>
            <a:r>
              <a:rPr lang="es-MX" sz="1600" b="1" u="sng" dirty="0">
                <a:latin typeface="Times New Roman" panose="02020603050405020304" pitchFamily="18" charset="0"/>
                <a:cs typeface="Times New Roman" pitchFamily="18" charset="0"/>
              </a:rPr>
              <a:t>ACTIVIDAD</a:t>
            </a:r>
            <a:r>
              <a:rPr lang="es-MX" sz="1600" dirty="0">
                <a:latin typeface="Times New Roman" pitchFamily="18" charset="0"/>
                <a:cs typeface="Times New Roman" pitchFamily="18" charset="0"/>
              </a:rPr>
              <a:t> (</a:t>
            </a:r>
            <a:r>
              <a:rPr lang="es-MX" sz="1600" i="1" u="sng" dirty="0">
                <a:latin typeface="Times New Roman" pitchFamily="18" charset="0"/>
                <a:cs typeface="Times New Roman" pitchFamily="18" charset="0"/>
              </a:rPr>
              <a:t>misteriosa  y enigmática  propiedad  de las sustancias químicas</a:t>
            </a:r>
            <a:r>
              <a:rPr lang="es-MX" sz="1600" dirty="0">
                <a:latin typeface="Times New Roman" pitchFamily="18" charset="0"/>
                <a:cs typeface="Times New Roman" pitchFamily="18" charset="0"/>
              </a:rPr>
              <a:t>), la </a:t>
            </a:r>
            <a:r>
              <a:rPr lang="es-ES" sz="1600" dirty="0">
                <a:latin typeface="Times New Roman" panose="02020603050405020304" pitchFamily="18" charset="0"/>
                <a:cs typeface="Times New Roman" panose="02020603050405020304" pitchFamily="18" charset="0"/>
              </a:rPr>
              <a:t>actividad       es una cantidad o factor que podría considerarse ficticia</a:t>
            </a: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b="1" u="sng" dirty="0">
                <a:latin typeface="Times New Roman" panose="02020603050405020304" pitchFamily="18" charset="0"/>
                <a:cs typeface="Times New Roman" pitchFamily="18" charset="0"/>
              </a:rPr>
              <a:t>ACTIVIDAD</a:t>
            </a:r>
            <a:r>
              <a:rPr lang="es-MX" sz="1600" u="sng" dirty="0">
                <a:latin typeface="Times New Roman" pitchFamily="18" charset="0"/>
                <a:cs typeface="Times New Roman" pitchFamily="18" charset="0"/>
              </a:rPr>
              <a:t> </a:t>
            </a:r>
            <a:r>
              <a:rPr lang="es-MX" sz="1600" u="sng" dirty="0">
                <a:solidFill>
                  <a:srgbClr val="FF0000"/>
                </a:solidFill>
                <a:latin typeface="Times New Roman" pitchFamily="18" charset="0"/>
                <a:cs typeface="Times New Roman" pitchFamily="18" charset="0"/>
              </a:rPr>
              <a:t>para fases liquidas</a:t>
            </a: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Existen razones termodinámicas y prácticas, para expresar la molalidad en forma adimensional. Para este propósito se usa el término </a:t>
            </a:r>
            <a:r>
              <a:rPr lang="es-MX" sz="1600" u="sng" dirty="0">
                <a:solidFill>
                  <a:srgbClr val="FF0000"/>
                </a:solidFill>
                <a:latin typeface="Times New Roman" pitchFamily="18" charset="0"/>
                <a:cs typeface="Times New Roman" pitchFamily="18" charset="0"/>
              </a:rPr>
              <a:t>actividad </a:t>
            </a:r>
            <a:r>
              <a:rPr lang="es-MX" sz="1600" i="1" u="sng" dirty="0" err="1">
                <a:solidFill>
                  <a:srgbClr val="FF0000"/>
                </a:solidFill>
                <a:latin typeface="Times New Roman" pitchFamily="18" charset="0"/>
                <a:cs typeface="Times New Roman" pitchFamily="18" charset="0"/>
              </a:rPr>
              <a:t>a</a:t>
            </a:r>
            <a:r>
              <a:rPr lang="es-MX" sz="1600" i="1" u="sng" baseline="-25000" dirty="0" err="1">
                <a:solidFill>
                  <a:srgbClr val="FF0000"/>
                </a:solidFill>
                <a:latin typeface="Times New Roman" pitchFamily="18" charset="0"/>
                <a:cs typeface="Times New Roman" pitchFamily="18" charset="0"/>
              </a:rPr>
              <a:t>i</a:t>
            </a:r>
            <a:r>
              <a:rPr lang="es-MX" sz="1600" dirty="0">
                <a:latin typeface="Times New Roman" pitchFamily="18" charset="0"/>
                <a:cs typeface="Times New Roman" pitchFamily="18" charset="0"/>
              </a:rPr>
              <a:t>, la cual en soluciones muy diluidas es numéricamente igual a la molalidad.</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Así como la fugacidad se expresa en términos de presión parcial, las actividades pueden expresarse en términos de molalidad (</a:t>
            </a:r>
            <a:r>
              <a:rPr lang="es-MX" sz="1600" i="1" dirty="0">
                <a:latin typeface="Times New Roman" pitchFamily="18" charset="0"/>
                <a:cs typeface="Times New Roman" pitchFamily="18" charset="0"/>
              </a:rPr>
              <a:t>m</a:t>
            </a:r>
            <a:r>
              <a:rPr lang="es-MX" sz="1600" dirty="0">
                <a:latin typeface="Times New Roman" pitchFamily="18" charset="0"/>
                <a:cs typeface="Times New Roman" pitchFamily="18" charset="0"/>
              </a:rPr>
              <a:t> ) como sigue:</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En aguas con baja concentración (</a:t>
            </a:r>
            <a:r>
              <a:rPr lang="es-MX" sz="1600" i="1" u="sng" dirty="0">
                <a:solidFill>
                  <a:srgbClr val="FF0000"/>
                </a:solidFill>
                <a:latin typeface="Times New Roman" pitchFamily="18" charset="0"/>
                <a:cs typeface="Times New Roman" pitchFamily="18" charset="0"/>
              </a:rPr>
              <a:t>solución muy diluida</a:t>
            </a:r>
            <a:r>
              <a:rPr lang="es-MX" sz="1600" dirty="0">
                <a:latin typeface="Times New Roman" pitchFamily="18" charset="0"/>
                <a:cs typeface="Times New Roman" pitchFamily="18" charset="0"/>
              </a:rPr>
              <a:t>), agua de baja salinidad, todos los iones disueltos presentes son activos. Es decir, participan activamente en reacciones químicas, se  enlazan entre ellos para producir y precipitar nuevas sustancias. </a:t>
            </a:r>
            <a:r>
              <a:rPr lang="es-MX" sz="1600" i="1" dirty="0">
                <a:latin typeface="Times New Roman" pitchFamily="18" charset="0"/>
                <a:cs typeface="Times New Roman" pitchFamily="18" charset="0"/>
              </a:rPr>
              <a:t>En el caso de agua muy salina, la situación es muy diferente, no todos los iones estarán disponibles para participar activamente en reacciones</a:t>
            </a:r>
            <a:r>
              <a:rPr lang="es-MX" sz="1600" dirty="0">
                <a:latin typeface="Times New Roman" pitchFamily="18" charset="0"/>
                <a:cs typeface="Times New Roman" pitchFamily="18" charset="0"/>
              </a:rPr>
              <a:t>, esto se debe a que sus cargas eléctricas impiden que un porcentaje de ellos sean activos.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Cuando una sustancia está diluida, hay ciertas propiedades (</a:t>
            </a:r>
            <a:r>
              <a:rPr lang="es-MX" sz="1600" b="1" i="1" dirty="0">
                <a:solidFill>
                  <a:srgbClr val="FF0000"/>
                </a:solidFill>
                <a:latin typeface="Times New Roman" pitchFamily="18" charset="0"/>
                <a:cs typeface="Times New Roman" pitchFamily="18" charset="0"/>
              </a:rPr>
              <a:t>actividad, </a:t>
            </a:r>
            <a:r>
              <a:rPr lang="es-MX" sz="1600" b="1" i="1" dirty="0" err="1">
                <a:solidFill>
                  <a:srgbClr val="FF0000"/>
                </a:solidFill>
                <a:latin typeface="Times New Roman" pitchFamily="18" charset="0"/>
                <a:cs typeface="Times New Roman" pitchFamily="18" charset="0"/>
              </a:rPr>
              <a:t>redox</a:t>
            </a:r>
            <a:r>
              <a:rPr lang="es-MX" sz="1600" b="1" i="1" dirty="0">
                <a:solidFill>
                  <a:srgbClr val="FF0000"/>
                </a:solidFill>
                <a:latin typeface="Times New Roman" pitchFamily="18" charset="0"/>
                <a:cs typeface="Times New Roman" pitchFamily="18" charset="0"/>
              </a:rPr>
              <a:t>, pH, </a:t>
            </a:r>
            <a:r>
              <a:rPr lang="es-MX" sz="1600" dirty="0">
                <a:latin typeface="Times New Roman" pitchFamily="18" charset="0"/>
                <a:cs typeface="Times New Roman" pitchFamily="18" charset="0"/>
              </a:rPr>
              <a:t>etc.) que están relacionadas con su concentración. Sin embargo, cuando están muy concentradas, las leyes que relacionan estas propiedades con la concentración no se cumplen. </a:t>
            </a:r>
            <a:br>
              <a:rPr lang="es-MX" sz="1600" dirty="0">
                <a:latin typeface="Times New Roman" pitchFamily="18" charset="0"/>
                <a:cs typeface="Times New Roman" pitchFamily="18" charset="0"/>
              </a:rPr>
            </a:br>
            <a:r>
              <a:rPr lang="es-MX" sz="1600" u="sng" dirty="0">
                <a:latin typeface="Times New Roman" pitchFamily="18" charset="0"/>
                <a:cs typeface="Times New Roman" pitchFamily="18" charset="0"/>
              </a:rPr>
              <a:t>Parece como si la disolución tuviera </a:t>
            </a:r>
            <a:r>
              <a:rPr lang="es-MX" sz="1600" dirty="0">
                <a:latin typeface="Times New Roman" pitchFamily="18" charset="0"/>
                <a:cs typeface="Times New Roman" pitchFamily="18" charset="0"/>
              </a:rPr>
              <a:t>"</a:t>
            </a:r>
            <a:r>
              <a:rPr lang="es-MX" sz="1600" i="1" u="sng" dirty="0">
                <a:solidFill>
                  <a:srgbClr val="FF0000"/>
                </a:solidFill>
                <a:latin typeface="Times New Roman" pitchFamily="18" charset="0"/>
                <a:cs typeface="Times New Roman" pitchFamily="18" charset="0"/>
              </a:rPr>
              <a:t>otra concentración</a:t>
            </a:r>
            <a:r>
              <a:rPr lang="es-MX" sz="1600" dirty="0">
                <a:latin typeface="Times New Roman" pitchFamily="18" charset="0"/>
                <a:cs typeface="Times New Roman" pitchFamily="18" charset="0"/>
              </a:rPr>
              <a:t>".  A esta otra concentración se le llama </a:t>
            </a:r>
            <a:r>
              <a:rPr lang="es-MX" sz="1600" i="1" u="sng" dirty="0">
                <a:solidFill>
                  <a:srgbClr val="FF0000"/>
                </a:solidFill>
                <a:latin typeface="Times New Roman" pitchFamily="18" charset="0"/>
                <a:cs typeface="Times New Roman" pitchFamily="18" charset="0"/>
              </a:rPr>
              <a:t>actividad</a:t>
            </a:r>
            <a:r>
              <a:rPr lang="es-MX" sz="1600" dirty="0">
                <a:latin typeface="Times New Roman" pitchFamily="18" charset="0"/>
                <a:cs typeface="Times New Roman" pitchFamily="18" charset="0"/>
              </a:rPr>
              <a:t>.  En el caso de un elemento, su nivel de </a:t>
            </a:r>
            <a:r>
              <a:rPr lang="es-MX" sz="1600" i="1" u="sng" dirty="0">
                <a:solidFill>
                  <a:srgbClr val="FF0000"/>
                </a:solidFill>
                <a:latin typeface="Times New Roman" pitchFamily="18" charset="0"/>
                <a:cs typeface="Times New Roman" pitchFamily="18" charset="0"/>
              </a:rPr>
              <a:t>actividad</a:t>
            </a:r>
            <a:r>
              <a:rPr lang="es-MX" sz="1600" dirty="0">
                <a:latin typeface="Times New Roman" pitchFamily="18" charset="0"/>
                <a:cs typeface="Times New Roman" pitchFamily="18" charset="0"/>
              </a:rPr>
              <a:t> es la medida de su disponibilidad para reaccionar químicamente con otros elementos.</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Para soluciones no ideales, la actividad  puede ser considerada como la concentración efectiva del componente en solución</a:t>
            </a:r>
          </a:p>
        </p:txBody>
      </p:sp>
      <p:graphicFrame>
        <p:nvGraphicFramePr>
          <p:cNvPr id="5" name="Object 4"/>
          <p:cNvGraphicFramePr>
            <a:graphicFrameLocks noChangeAspect="1"/>
          </p:cNvGraphicFramePr>
          <p:nvPr>
            <p:extLst>
              <p:ext uri="{D42A27DB-BD31-4B8C-83A1-F6EECF244321}">
                <p14:modId xmlns:p14="http://schemas.microsoft.com/office/powerpoint/2010/main" val="745378623"/>
              </p:ext>
            </p:extLst>
          </p:nvPr>
        </p:nvGraphicFramePr>
        <p:xfrm>
          <a:off x="3143672" y="2276872"/>
          <a:ext cx="4991780" cy="504056"/>
        </p:xfrm>
        <a:graphic>
          <a:graphicData uri="http://schemas.openxmlformats.org/presentationml/2006/ole">
            <mc:AlternateContent xmlns:mc="http://schemas.openxmlformats.org/markup-compatibility/2006">
              <mc:Choice xmlns:v="urn:schemas-microsoft-com:vml" Requires="v">
                <p:oleObj spid="_x0000_s134154" name="Equation" r:id="rId3" imgW="3898800" imgH="393480" progId="">
                  <p:embed/>
                </p:oleObj>
              </mc:Choice>
              <mc:Fallback>
                <p:oleObj name="Equation" r:id="rId3" imgW="3898800" imgH="393480" progId="">
                  <p:embed/>
                  <p:pic>
                    <p:nvPicPr>
                      <p:cNvPr id="0" name="Picture 1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672" y="2276872"/>
                        <a:ext cx="4991780" cy="5040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833126424"/>
              </p:ext>
            </p:extLst>
          </p:nvPr>
        </p:nvGraphicFramePr>
        <p:xfrm>
          <a:off x="6095139" y="3221987"/>
          <a:ext cx="1134864" cy="464263"/>
        </p:xfrm>
        <a:graphic>
          <a:graphicData uri="http://schemas.openxmlformats.org/presentationml/2006/ole">
            <mc:AlternateContent xmlns:mc="http://schemas.openxmlformats.org/markup-compatibility/2006">
              <mc:Choice xmlns:v="urn:schemas-microsoft-com:vml" Requires="v">
                <p:oleObj spid="_x0000_s134155" name="Equation" r:id="rId5" imgW="558720" imgH="228600" progId="">
                  <p:embed/>
                </p:oleObj>
              </mc:Choice>
              <mc:Fallback>
                <p:oleObj name="Equation" r:id="rId5" imgW="558720" imgH="228600" progId="">
                  <p:embed/>
                  <p:pic>
                    <p:nvPicPr>
                      <p:cNvPr id="0" name="Picture 17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5139" y="3221987"/>
                        <a:ext cx="1134864" cy="464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1 Objeto"/>
          <p:cNvGraphicFramePr>
            <a:graphicFrameLocks noChangeAspect="1"/>
          </p:cNvGraphicFramePr>
          <p:nvPr>
            <p:extLst>
              <p:ext uri="{D42A27DB-BD31-4B8C-83A1-F6EECF244321}">
                <p14:modId xmlns:p14="http://schemas.microsoft.com/office/powerpoint/2010/main" val="1150085170"/>
              </p:ext>
            </p:extLst>
          </p:nvPr>
        </p:nvGraphicFramePr>
        <p:xfrm>
          <a:off x="8184232" y="692696"/>
          <a:ext cx="215900" cy="323850"/>
        </p:xfrm>
        <a:graphic>
          <a:graphicData uri="http://schemas.openxmlformats.org/presentationml/2006/ole">
            <mc:AlternateContent xmlns:mc="http://schemas.openxmlformats.org/markup-compatibility/2006">
              <mc:Choice xmlns:v="urn:schemas-microsoft-com:vml" Requires="v">
                <p:oleObj spid="_x0000_s134156" name="Equation" r:id="rId7" imgW="152334" imgH="228501" progId="">
                  <p:embed/>
                </p:oleObj>
              </mc:Choice>
              <mc:Fallback>
                <p:oleObj name="Equation" r:id="rId7" imgW="152334" imgH="228501" progId="">
                  <p:embed/>
                  <p:pic>
                    <p:nvPicPr>
                      <p:cNvPr id="0" name="Picture 17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84232" y="692696"/>
                        <a:ext cx="215900" cy="323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7">
            <a:extLst>
              <a:ext uri="{FF2B5EF4-FFF2-40B4-BE49-F238E27FC236}">
                <a16:creationId xmlns:a16="http://schemas.microsoft.com/office/drawing/2014/main" id="{38A903C8-40DF-4DDF-9691-20FD974444FB}"/>
              </a:ext>
            </a:extLst>
          </p:cNvPr>
          <p:cNvGraphicFramePr>
            <a:graphicFrameLocks noChangeAspect="1"/>
          </p:cNvGraphicFramePr>
          <p:nvPr>
            <p:extLst>
              <p:ext uri="{D42A27DB-BD31-4B8C-83A1-F6EECF244321}">
                <p14:modId xmlns:p14="http://schemas.microsoft.com/office/powerpoint/2010/main" val="2698140279"/>
              </p:ext>
            </p:extLst>
          </p:nvPr>
        </p:nvGraphicFramePr>
        <p:xfrm>
          <a:off x="1919536" y="3255479"/>
          <a:ext cx="960107" cy="411474"/>
        </p:xfrm>
        <a:graphic>
          <a:graphicData uri="http://schemas.openxmlformats.org/presentationml/2006/ole">
            <mc:AlternateContent xmlns:mc="http://schemas.openxmlformats.org/markup-compatibility/2006">
              <mc:Choice xmlns:v="urn:schemas-microsoft-com:vml" Requires="v">
                <p:oleObj spid="_x0000_s134157" name="Equation" r:id="rId9" imgW="533160" imgH="228600" progId="Equation.DSMT4">
                  <p:embed/>
                </p:oleObj>
              </mc:Choice>
              <mc:Fallback>
                <p:oleObj name="Equation" r:id="rId9" imgW="533160" imgH="228600" progId="Equation.DSMT4">
                  <p:embed/>
                  <p:pic>
                    <p:nvPicPr>
                      <p:cNvPr id="8"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9536" y="3255479"/>
                        <a:ext cx="960107" cy="411474"/>
                      </a:xfrm>
                      <a:prstGeom prst="rect">
                        <a:avLst/>
                      </a:prstGeom>
                      <a:noFill/>
                    </p:spPr>
                  </p:pic>
                </p:oleObj>
              </mc:Fallback>
            </mc:AlternateContent>
          </a:graphicData>
        </a:graphic>
      </p:graphicFrame>
    </p:spTree>
    <p:extLst>
      <p:ext uri="{BB962C8B-B14F-4D97-AF65-F5344CB8AC3E}">
        <p14:creationId xmlns:p14="http://schemas.microsoft.com/office/powerpoint/2010/main" val="12773085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79376" y="404664"/>
            <a:ext cx="11305256" cy="6001643"/>
          </a:xfrm>
          <a:prstGeom prst="rect">
            <a:avLst/>
          </a:prstGeom>
        </p:spPr>
        <p:txBody>
          <a:bodyPr wrap="square">
            <a:spAutoFit/>
          </a:bodyPr>
          <a:lstStyle/>
          <a:p>
            <a:r>
              <a:rPr lang="es-MX" sz="1600" b="1" u="sng" dirty="0">
                <a:latin typeface="Times New Roman" panose="02020603050405020304" pitchFamily="18" charset="0"/>
                <a:cs typeface="Times New Roman" pitchFamily="18" charset="0"/>
              </a:rPr>
              <a:t>ACTIVIDAD</a:t>
            </a:r>
            <a:r>
              <a:rPr lang="es-MX" sz="1600" dirty="0">
                <a:latin typeface="Times New Roman" pitchFamily="18" charset="0"/>
                <a:cs typeface="Times New Roman" pitchFamily="18" charset="0"/>
              </a:rPr>
              <a:t> (</a:t>
            </a:r>
            <a:r>
              <a:rPr lang="es-MX" sz="1600" i="1" u="sng" dirty="0">
                <a:latin typeface="Times New Roman" pitchFamily="18" charset="0"/>
                <a:cs typeface="Times New Roman" pitchFamily="18" charset="0"/>
              </a:rPr>
              <a:t>misteriosa  y enigmática  propiedad  de las sustancias químicas</a:t>
            </a:r>
            <a:r>
              <a:rPr lang="es-MX" sz="1600" dirty="0">
                <a:latin typeface="Times New Roman" pitchFamily="18" charset="0"/>
                <a:cs typeface="Times New Roman" pitchFamily="18" charset="0"/>
              </a:rPr>
              <a:t>), la </a:t>
            </a:r>
            <a:r>
              <a:rPr lang="es-ES" sz="1600" dirty="0">
                <a:latin typeface="Times New Roman" panose="02020603050405020304" pitchFamily="18" charset="0"/>
                <a:cs typeface="Times New Roman" panose="02020603050405020304" pitchFamily="18" charset="0"/>
              </a:rPr>
              <a:t>actividad        es una cantidad o factor que podría considerarse ficticia</a:t>
            </a: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b="1" u="sng" dirty="0">
                <a:latin typeface="Times New Roman" panose="02020603050405020304" pitchFamily="18" charset="0"/>
                <a:cs typeface="Times New Roman" pitchFamily="18" charset="0"/>
              </a:rPr>
              <a:t>ACTIVIDAD</a:t>
            </a:r>
            <a:r>
              <a:rPr lang="es-MX" sz="1600" u="sng" dirty="0">
                <a:latin typeface="Times New Roman" pitchFamily="18" charset="0"/>
                <a:cs typeface="Times New Roman" pitchFamily="18" charset="0"/>
              </a:rPr>
              <a:t> </a:t>
            </a:r>
            <a:r>
              <a:rPr lang="es-MX" sz="1600" u="sng" dirty="0">
                <a:solidFill>
                  <a:srgbClr val="FF0000"/>
                </a:solidFill>
                <a:latin typeface="Times New Roman" pitchFamily="18" charset="0"/>
                <a:cs typeface="Times New Roman" pitchFamily="18" charset="0"/>
              </a:rPr>
              <a:t>para fases liquidas</a:t>
            </a: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Existen razones termodinámicas y prácticas, para expresar la </a:t>
            </a:r>
            <a:r>
              <a:rPr lang="es-MX" sz="1600" dirty="0" err="1">
                <a:latin typeface="Times New Roman" pitchFamily="18" charset="0"/>
                <a:cs typeface="Times New Roman" pitchFamily="18" charset="0"/>
              </a:rPr>
              <a:t>molalidad</a:t>
            </a:r>
            <a:r>
              <a:rPr lang="es-MX" sz="1600" dirty="0">
                <a:latin typeface="Times New Roman" pitchFamily="18" charset="0"/>
                <a:cs typeface="Times New Roman" pitchFamily="18" charset="0"/>
              </a:rPr>
              <a:t> en forma adimensional. Para este propósito se usa el término </a:t>
            </a:r>
            <a:r>
              <a:rPr lang="es-MX" sz="1600" u="sng" dirty="0">
                <a:solidFill>
                  <a:srgbClr val="FF0000"/>
                </a:solidFill>
                <a:latin typeface="Times New Roman" pitchFamily="18" charset="0"/>
                <a:cs typeface="Times New Roman" pitchFamily="18" charset="0"/>
              </a:rPr>
              <a:t>actividad </a:t>
            </a:r>
            <a:r>
              <a:rPr lang="es-MX" sz="1600" i="1" u="sng" dirty="0" err="1">
                <a:solidFill>
                  <a:srgbClr val="FF0000"/>
                </a:solidFill>
                <a:latin typeface="Times New Roman" pitchFamily="18" charset="0"/>
                <a:cs typeface="Times New Roman" pitchFamily="18" charset="0"/>
              </a:rPr>
              <a:t>a</a:t>
            </a:r>
            <a:r>
              <a:rPr lang="es-MX" sz="1600" i="1" u="sng" baseline="-25000" dirty="0" err="1">
                <a:solidFill>
                  <a:srgbClr val="FF0000"/>
                </a:solidFill>
                <a:latin typeface="Times New Roman" pitchFamily="18" charset="0"/>
                <a:cs typeface="Times New Roman" pitchFamily="18" charset="0"/>
              </a:rPr>
              <a:t>i</a:t>
            </a:r>
            <a:r>
              <a:rPr lang="es-MX" sz="1600" dirty="0">
                <a:latin typeface="Times New Roman" pitchFamily="18" charset="0"/>
                <a:cs typeface="Times New Roman" pitchFamily="18" charset="0"/>
              </a:rPr>
              <a:t>, la cual en soluciones muy diluidas es numéricamente igual a la </a:t>
            </a:r>
            <a:r>
              <a:rPr lang="es-MX" sz="1600" dirty="0" err="1">
                <a:latin typeface="Times New Roman" pitchFamily="18" charset="0"/>
                <a:cs typeface="Times New Roman" pitchFamily="18" charset="0"/>
              </a:rPr>
              <a:t>molalidad</a:t>
            </a:r>
            <a:r>
              <a:rPr lang="es-MX" sz="1600" dirty="0">
                <a:latin typeface="Times New Roman" pitchFamily="18" charset="0"/>
                <a:cs typeface="Times New Roman" pitchFamily="18" charset="0"/>
              </a:rPr>
              <a:t>.</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Así como la fugacidad se expresa en términos de presión parcial, las actividades pueden expresarse en términos de </a:t>
            </a:r>
            <a:r>
              <a:rPr lang="es-MX" sz="1600" dirty="0" err="1">
                <a:latin typeface="Times New Roman" pitchFamily="18" charset="0"/>
                <a:cs typeface="Times New Roman" pitchFamily="18" charset="0"/>
              </a:rPr>
              <a:t>molalidad</a:t>
            </a:r>
            <a:r>
              <a:rPr lang="es-MX" sz="1600" dirty="0">
                <a:latin typeface="Times New Roman" pitchFamily="18" charset="0"/>
                <a:cs typeface="Times New Roman" pitchFamily="18" charset="0"/>
              </a:rPr>
              <a:t> (</a:t>
            </a:r>
            <a:r>
              <a:rPr lang="es-MX" sz="1600" i="1" dirty="0">
                <a:latin typeface="Times New Roman" pitchFamily="18" charset="0"/>
                <a:cs typeface="Times New Roman" pitchFamily="18" charset="0"/>
              </a:rPr>
              <a:t>m</a:t>
            </a:r>
            <a:r>
              <a:rPr lang="es-MX" sz="1600" dirty="0">
                <a:latin typeface="Times New Roman" pitchFamily="18" charset="0"/>
                <a:cs typeface="Times New Roman" pitchFamily="18" charset="0"/>
              </a:rPr>
              <a:t> ) como sigue:</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En aguas con baja concentración (</a:t>
            </a:r>
            <a:r>
              <a:rPr lang="es-MX" sz="1600" i="1" u="sng" dirty="0">
                <a:solidFill>
                  <a:srgbClr val="FF0000"/>
                </a:solidFill>
                <a:latin typeface="Times New Roman" pitchFamily="18" charset="0"/>
                <a:cs typeface="Times New Roman" pitchFamily="18" charset="0"/>
              </a:rPr>
              <a:t>solución muy diluida</a:t>
            </a:r>
            <a:r>
              <a:rPr lang="es-MX" sz="1600" dirty="0">
                <a:latin typeface="Times New Roman" pitchFamily="18" charset="0"/>
                <a:cs typeface="Times New Roman" pitchFamily="18" charset="0"/>
              </a:rPr>
              <a:t>), agua de baja salinidad, todos los iones disueltos presentes son activos. Es decir, participan activamente en reacciones químicas, se  enlazan entre ellos para producir y precipitar nuevas sustancias. </a:t>
            </a:r>
            <a:r>
              <a:rPr lang="es-MX" sz="1600" i="1" dirty="0">
                <a:latin typeface="Times New Roman" pitchFamily="18" charset="0"/>
                <a:cs typeface="Times New Roman" pitchFamily="18" charset="0"/>
              </a:rPr>
              <a:t>En el caso de agua muy salina, la situación es muy diferente, no todos los iones estarán disponibles para participar activamente en reacciones</a:t>
            </a:r>
            <a:r>
              <a:rPr lang="es-MX" sz="1600" dirty="0">
                <a:latin typeface="Times New Roman" pitchFamily="18" charset="0"/>
                <a:cs typeface="Times New Roman" pitchFamily="18" charset="0"/>
              </a:rPr>
              <a:t>, esto se debe a que sus cargas eléctricas impiden que un porcentaje de ellos sean activos.</a:t>
            </a:r>
          </a:p>
          <a:p>
            <a:r>
              <a:rPr lang="es-MX" sz="1600" dirty="0">
                <a:latin typeface="Times New Roman" pitchFamily="18" charset="0"/>
                <a:cs typeface="Times New Roman" pitchFamily="18" charset="0"/>
              </a:rPr>
              <a:t>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Cuando una sustancia está diluida, hay ciertas propiedades (</a:t>
            </a:r>
            <a:r>
              <a:rPr lang="es-MX" sz="1600" b="1" i="1" dirty="0">
                <a:solidFill>
                  <a:srgbClr val="FF0000"/>
                </a:solidFill>
                <a:latin typeface="Times New Roman" pitchFamily="18" charset="0"/>
                <a:cs typeface="Times New Roman" pitchFamily="18" charset="0"/>
              </a:rPr>
              <a:t>actividad, </a:t>
            </a:r>
            <a:r>
              <a:rPr lang="es-MX" sz="1600" b="1" i="1" dirty="0" err="1">
                <a:solidFill>
                  <a:srgbClr val="FF0000"/>
                </a:solidFill>
                <a:latin typeface="Times New Roman" pitchFamily="18" charset="0"/>
                <a:cs typeface="Times New Roman" pitchFamily="18" charset="0"/>
              </a:rPr>
              <a:t>redox</a:t>
            </a:r>
            <a:r>
              <a:rPr lang="es-MX" sz="1600" b="1" i="1" dirty="0">
                <a:solidFill>
                  <a:srgbClr val="FF0000"/>
                </a:solidFill>
                <a:latin typeface="Times New Roman" pitchFamily="18" charset="0"/>
                <a:cs typeface="Times New Roman" pitchFamily="18" charset="0"/>
              </a:rPr>
              <a:t>, pH, </a:t>
            </a:r>
            <a:r>
              <a:rPr lang="es-MX" sz="1600" dirty="0">
                <a:latin typeface="Times New Roman" pitchFamily="18" charset="0"/>
                <a:cs typeface="Times New Roman" pitchFamily="18" charset="0"/>
              </a:rPr>
              <a:t>etc.) que están relacionadas con su concentración. Sin embargo, cuando están muy concentradas, las leyes que relacionan estas propiedades con la concentración no se cumplen. </a:t>
            </a:r>
            <a:br>
              <a:rPr lang="es-MX" sz="1600" dirty="0">
                <a:latin typeface="Times New Roman" pitchFamily="18" charset="0"/>
                <a:cs typeface="Times New Roman" pitchFamily="18" charset="0"/>
              </a:rPr>
            </a:br>
            <a:r>
              <a:rPr lang="es-MX" sz="1600" u="sng" dirty="0">
                <a:latin typeface="Times New Roman" pitchFamily="18" charset="0"/>
                <a:cs typeface="Times New Roman" pitchFamily="18" charset="0"/>
              </a:rPr>
              <a:t>Parece como si la disolución tuviera </a:t>
            </a:r>
            <a:r>
              <a:rPr lang="es-MX" sz="1600" dirty="0">
                <a:latin typeface="Times New Roman" pitchFamily="18" charset="0"/>
                <a:cs typeface="Times New Roman" pitchFamily="18" charset="0"/>
              </a:rPr>
              <a:t>"</a:t>
            </a:r>
            <a:r>
              <a:rPr lang="es-MX" sz="1600" i="1" u="sng" dirty="0">
                <a:solidFill>
                  <a:srgbClr val="FF0000"/>
                </a:solidFill>
                <a:latin typeface="Times New Roman" pitchFamily="18" charset="0"/>
                <a:cs typeface="Times New Roman" pitchFamily="18" charset="0"/>
              </a:rPr>
              <a:t>otra concentración</a:t>
            </a:r>
            <a:r>
              <a:rPr lang="es-MX" sz="1600" dirty="0">
                <a:latin typeface="Times New Roman" pitchFamily="18" charset="0"/>
                <a:cs typeface="Times New Roman" pitchFamily="18" charset="0"/>
              </a:rPr>
              <a:t>".  A esta otra concentración se le llama </a:t>
            </a:r>
            <a:r>
              <a:rPr lang="es-MX" sz="1600" i="1" u="sng" dirty="0">
                <a:solidFill>
                  <a:srgbClr val="FF0000"/>
                </a:solidFill>
                <a:latin typeface="Times New Roman" pitchFamily="18" charset="0"/>
                <a:cs typeface="Times New Roman" pitchFamily="18" charset="0"/>
              </a:rPr>
              <a:t>actividad</a:t>
            </a:r>
            <a:r>
              <a:rPr lang="es-MX" sz="1600" dirty="0">
                <a:latin typeface="Times New Roman" pitchFamily="18" charset="0"/>
                <a:cs typeface="Times New Roman" pitchFamily="18" charset="0"/>
              </a:rPr>
              <a:t>.  En el caso de un elemento, su nivel de </a:t>
            </a:r>
            <a:r>
              <a:rPr lang="es-MX" sz="1600" i="1" u="sng" dirty="0">
                <a:solidFill>
                  <a:srgbClr val="FF0000"/>
                </a:solidFill>
                <a:latin typeface="Times New Roman" pitchFamily="18" charset="0"/>
                <a:cs typeface="Times New Roman" pitchFamily="18" charset="0"/>
              </a:rPr>
              <a:t>actividad</a:t>
            </a:r>
            <a:r>
              <a:rPr lang="es-MX" sz="1600" dirty="0">
                <a:latin typeface="Times New Roman" pitchFamily="18" charset="0"/>
                <a:cs typeface="Times New Roman" pitchFamily="18" charset="0"/>
              </a:rPr>
              <a:t> es la medida de su disponibilidad para reaccionar químicamente con otros elementos.</a:t>
            </a:r>
          </a:p>
          <a:p>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MX" sz="1600" dirty="0">
                <a:latin typeface="Times New Roman" pitchFamily="18" charset="0"/>
                <a:cs typeface="Times New Roman" pitchFamily="18" charset="0"/>
              </a:rPr>
              <a:t>       Para soluciones no ideales, la actividad  puede ser considerada como la concentración efectiva del componente en solución</a:t>
            </a:r>
            <a:endParaRPr lang="en-US" sz="1600" dirty="0"/>
          </a:p>
        </p:txBody>
      </p:sp>
      <p:graphicFrame>
        <p:nvGraphicFramePr>
          <p:cNvPr id="10" name="Object 4"/>
          <p:cNvGraphicFramePr>
            <a:graphicFrameLocks noChangeAspect="1"/>
          </p:cNvGraphicFramePr>
          <p:nvPr>
            <p:extLst>
              <p:ext uri="{D42A27DB-BD31-4B8C-83A1-F6EECF244321}">
                <p14:modId xmlns:p14="http://schemas.microsoft.com/office/powerpoint/2010/main" val="202448179"/>
              </p:ext>
            </p:extLst>
          </p:nvPr>
        </p:nvGraphicFramePr>
        <p:xfrm>
          <a:off x="3359136" y="2060848"/>
          <a:ext cx="4991780" cy="504056"/>
        </p:xfrm>
        <a:graphic>
          <a:graphicData uri="http://schemas.openxmlformats.org/presentationml/2006/ole">
            <mc:AlternateContent xmlns:mc="http://schemas.openxmlformats.org/markup-compatibility/2006">
              <mc:Choice xmlns:v="urn:schemas-microsoft-com:vml" Requires="v">
                <p:oleObj spid="_x0000_s130130" name="Equation" r:id="rId3" imgW="3898800" imgH="393480" progId="Equation.DSMT4">
                  <p:embed/>
                </p:oleObj>
              </mc:Choice>
              <mc:Fallback>
                <p:oleObj name="Equation" r:id="rId3" imgW="3898800" imgH="393480" progId="Equation.DSMT4">
                  <p:embed/>
                  <p:pic>
                    <p:nvPicPr>
                      <p:cNvPr id="5" name="Object 4"/>
                      <p:cNvPicPr>
                        <a:picLocks noChangeAspect="1" noChangeArrowheads="1"/>
                      </p:cNvPicPr>
                      <p:nvPr/>
                    </p:nvPicPr>
                    <p:blipFill>
                      <a:blip r:embed="rId4"/>
                      <a:srcRect/>
                      <a:stretch>
                        <a:fillRect/>
                      </a:stretch>
                    </p:blipFill>
                    <p:spPr bwMode="auto">
                      <a:xfrm>
                        <a:off x="3359136" y="2060848"/>
                        <a:ext cx="4991780" cy="5040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5"/>
          <p:cNvGraphicFramePr>
            <a:graphicFrameLocks noChangeAspect="1"/>
          </p:cNvGraphicFramePr>
          <p:nvPr>
            <p:extLst>
              <p:ext uri="{D42A27DB-BD31-4B8C-83A1-F6EECF244321}">
                <p14:modId xmlns:p14="http://schemas.microsoft.com/office/powerpoint/2010/main" val="1864415003"/>
              </p:ext>
            </p:extLst>
          </p:nvPr>
        </p:nvGraphicFramePr>
        <p:xfrm>
          <a:off x="6737333" y="3016250"/>
          <a:ext cx="1134864" cy="464263"/>
        </p:xfrm>
        <a:graphic>
          <a:graphicData uri="http://schemas.openxmlformats.org/presentationml/2006/ole">
            <mc:AlternateContent xmlns:mc="http://schemas.openxmlformats.org/markup-compatibility/2006">
              <mc:Choice xmlns:v="urn:schemas-microsoft-com:vml" Requires="v">
                <p:oleObj spid="_x0000_s130131" name="Equation" r:id="rId5" imgW="558720" imgH="228600" progId="Equation.DSMT4">
                  <p:embed/>
                </p:oleObj>
              </mc:Choice>
              <mc:Fallback>
                <p:oleObj name="Equation" r:id="rId5" imgW="558720" imgH="228600" progId="Equation.DSMT4">
                  <p:embed/>
                  <p:pic>
                    <p:nvPicPr>
                      <p:cNvPr id="6" name="Object 5"/>
                      <p:cNvPicPr>
                        <a:picLocks noChangeAspect="1" noChangeArrowheads="1"/>
                      </p:cNvPicPr>
                      <p:nvPr/>
                    </p:nvPicPr>
                    <p:blipFill>
                      <a:blip r:embed="rId6"/>
                      <a:srcRect/>
                      <a:stretch>
                        <a:fillRect/>
                      </a:stretch>
                    </p:blipFill>
                    <p:spPr bwMode="auto">
                      <a:xfrm>
                        <a:off x="6737333" y="3016250"/>
                        <a:ext cx="1134864" cy="464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1 Objeto"/>
          <p:cNvGraphicFramePr>
            <a:graphicFrameLocks noChangeAspect="1"/>
          </p:cNvGraphicFramePr>
          <p:nvPr>
            <p:extLst>
              <p:ext uri="{D42A27DB-BD31-4B8C-83A1-F6EECF244321}">
                <p14:modId xmlns:p14="http://schemas.microsoft.com/office/powerpoint/2010/main" val="1328720700"/>
              </p:ext>
            </p:extLst>
          </p:nvPr>
        </p:nvGraphicFramePr>
        <p:xfrm>
          <a:off x="8242904" y="404664"/>
          <a:ext cx="301368" cy="323850"/>
        </p:xfrm>
        <a:graphic>
          <a:graphicData uri="http://schemas.openxmlformats.org/presentationml/2006/ole">
            <mc:AlternateContent xmlns:mc="http://schemas.openxmlformats.org/markup-compatibility/2006">
              <mc:Choice xmlns:v="urn:schemas-microsoft-com:vml" Requires="v">
                <p:oleObj spid="_x0000_s130132" name="Equation" r:id="rId7" imgW="152280" imgH="228600" progId="Equation.DSMT4">
                  <p:embed/>
                </p:oleObj>
              </mc:Choice>
              <mc:Fallback>
                <p:oleObj name="Equation" r:id="rId7" imgW="152280" imgH="228600" progId="Equation.DSMT4">
                  <p:embed/>
                  <p:pic>
                    <p:nvPicPr>
                      <p:cNvPr id="2" name="1 Objeto"/>
                      <p:cNvPicPr>
                        <a:picLocks noChangeAspect="1" noChangeArrowheads="1"/>
                      </p:cNvPicPr>
                      <p:nvPr/>
                    </p:nvPicPr>
                    <p:blipFill>
                      <a:blip r:embed="rId8"/>
                      <a:srcRect/>
                      <a:stretch>
                        <a:fillRect/>
                      </a:stretch>
                    </p:blipFill>
                    <p:spPr bwMode="auto">
                      <a:xfrm>
                        <a:off x="8242904" y="404664"/>
                        <a:ext cx="301368" cy="323850"/>
                      </a:xfrm>
                      <a:prstGeom prst="rect">
                        <a:avLst/>
                      </a:prstGeom>
                      <a:noFill/>
                    </p:spPr>
                  </p:pic>
                </p:oleObj>
              </mc:Fallback>
            </mc:AlternateContent>
          </a:graphicData>
        </a:graphic>
      </p:graphicFrame>
      <p:graphicFrame>
        <p:nvGraphicFramePr>
          <p:cNvPr id="13" name="Object 7">
            <a:extLst>
              <a:ext uri="{FF2B5EF4-FFF2-40B4-BE49-F238E27FC236}">
                <a16:creationId xmlns:a16="http://schemas.microsoft.com/office/drawing/2014/main" id="{38A903C8-40DF-4DDF-9691-20FD974444FB}"/>
              </a:ext>
            </a:extLst>
          </p:cNvPr>
          <p:cNvGraphicFramePr>
            <a:graphicFrameLocks noChangeAspect="1"/>
          </p:cNvGraphicFramePr>
          <p:nvPr>
            <p:extLst>
              <p:ext uri="{D42A27DB-BD31-4B8C-83A1-F6EECF244321}">
                <p14:modId xmlns:p14="http://schemas.microsoft.com/office/powerpoint/2010/main" val="3322174421"/>
              </p:ext>
            </p:extLst>
          </p:nvPr>
        </p:nvGraphicFramePr>
        <p:xfrm>
          <a:off x="2999656" y="3016249"/>
          <a:ext cx="1083281" cy="464263"/>
        </p:xfrm>
        <a:graphic>
          <a:graphicData uri="http://schemas.openxmlformats.org/presentationml/2006/ole">
            <mc:AlternateContent xmlns:mc="http://schemas.openxmlformats.org/markup-compatibility/2006">
              <mc:Choice xmlns:v="urn:schemas-microsoft-com:vml" Requires="v">
                <p:oleObj spid="_x0000_s130133" name="Equation" r:id="rId9" imgW="533160" imgH="228600" progId="Equation.DSMT4">
                  <p:embed/>
                </p:oleObj>
              </mc:Choice>
              <mc:Fallback>
                <p:oleObj name="Equation" r:id="rId9" imgW="533160" imgH="228600" progId="Equation.DSMT4">
                  <p:embed/>
                  <p:pic>
                    <p:nvPicPr>
                      <p:cNvPr id="7" name="Object 7">
                        <a:extLst>
                          <a:ext uri="{FF2B5EF4-FFF2-40B4-BE49-F238E27FC236}">
                            <a16:creationId xmlns:a16="http://schemas.microsoft.com/office/drawing/2014/main" id="{38A903C8-40DF-4DDF-9691-20FD974444FB}"/>
                          </a:ext>
                        </a:extLst>
                      </p:cNvPr>
                      <p:cNvPicPr>
                        <a:picLocks noChangeAspect="1" noChangeArrowheads="1"/>
                      </p:cNvPicPr>
                      <p:nvPr/>
                    </p:nvPicPr>
                    <p:blipFill>
                      <a:blip r:embed="rId10"/>
                      <a:srcRect/>
                      <a:stretch>
                        <a:fillRect/>
                      </a:stretch>
                    </p:blipFill>
                    <p:spPr bwMode="auto">
                      <a:xfrm>
                        <a:off x="2999656" y="3016249"/>
                        <a:ext cx="1083281" cy="464263"/>
                      </a:xfrm>
                      <a:prstGeom prst="rect">
                        <a:avLst/>
                      </a:prstGeom>
                      <a:noFill/>
                    </p:spPr>
                  </p:pic>
                </p:oleObj>
              </mc:Fallback>
            </mc:AlternateContent>
          </a:graphicData>
        </a:graphic>
      </p:graphicFrame>
    </p:spTree>
    <p:extLst>
      <p:ext uri="{BB962C8B-B14F-4D97-AF65-F5344CB8AC3E}">
        <p14:creationId xmlns:p14="http://schemas.microsoft.com/office/powerpoint/2010/main" val="27248830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755739" y="332656"/>
            <a:ext cx="4608513" cy="432346"/>
          </a:xfrm>
        </p:spPr>
        <p:txBody>
          <a:bodyPr>
            <a:normAutofit fontScale="90000"/>
          </a:bodyPr>
          <a:lstStyle/>
          <a:p>
            <a:r>
              <a:rPr lang="es-ES" altLang="es-MX" sz="2400" dirty="0">
                <a:latin typeface="Times New Roman" panose="02020603050405020304" pitchFamily="18" charset="0"/>
                <a:cs typeface="Times New Roman" panose="02020603050405020304" pitchFamily="18" charset="0"/>
              </a:rPr>
              <a:t>Existe un Problema</a:t>
            </a:r>
          </a:p>
        </p:txBody>
      </p:sp>
      <p:sp>
        <p:nvSpPr>
          <p:cNvPr id="46083" name="Rectangle 3"/>
          <p:cNvSpPr>
            <a:spLocks noGrp="1" noChangeArrowheads="1"/>
          </p:cNvSpPr>
          <p:nvPr>
            <p:ph type="body" idx="1"/>
          </p:nvPr>
        </p:nvSpPr>
        <p:spPr>
          <a:xfrm>
            <a:off x="767408" y="980728"/>
            <a:ext cx="10585176" cy="5112568"/>
          </a:xfrm>
        </p:spPr>
        <p:txBody>
          <a:bodyPr>
            <a:noAutofit/>
          </a:bodyPr>
          <a:lstStyle/>
          <a:p>
            <a:pPr algn="just"/>
            <a:r>
              <a:rPr lang="es-ES" altLang="es-MX" sz="2200" dirty="0">
                <a:latin typeface="Times New Roman" panose="02020603050405020304" pitchFamily="18" charset="0"/>
                <a:cs typeface="Times New Roman" panose="02020603050405020304" pitchFamily="18" charset="0"/>
              </a:rPr>
              <a:t>La relación entre actividad y composición (</a:t>
            </a:r>
            <a:r>
              <a:rPr lang="es-ES" altLang="es-MX" sz="2200" i="1" dirty="0">
                <a:latin typeface="Times New Roman" panose="02020603050405020304" pitchFamily="18" charset="0"/>
                <a:cs typeface="Times New Roman" panose="02020603050405020304" pitchFamily="18" charset="0"/>
              </a:rPr>
              <a:t>a y X</a:t>
            </a:r>
            <a:r>
              <a:rPr lang="es-ES" altLang="es-MX" sz="2200" dirty="0">
                <a:latin typeface="Times New Roman" panose="02020603050405020304" pitchFamily="18" charset="0"/>
                <a:cs typeface="Times New Roman" panose="02020603050405020304" pitchFamily="18" charset="0"/>
              </a:rPr>
              <a:t>) </a:t>
            </a:r>
            <a:r>
              <a:rPr lang="es-ES" altLang="es-MX" sz="2200" b="1" dirty="0">
                <a:latin typeface="Times New Roman" panose="02020603050405020304" pitchFamily="18" charset="0"/>
                <a:cs typeface="Times New Roman" panose="02020603050405020304" pitchFamily="18" charset="0"/>
              </a:rPr>
              <a:t>es compleja y vaga</a:t>
            </a:r>
            <a:r>
              <a:rPr lang="es-ES" altLang="es-MX" sz="2200" dirty="0">
                <a:latin typeface="Times New Roman" panose="02020603050405020304" pitchFamily="18" charset="0"/>
                <a:cs typeface="Times New Roman" panose="02020603050405020304" pitchFamily="18" charset="0"/>
              </a:rPr>
              <a:t>, no del todo clara. </a:t>
            </a:r>
            <a:r>
              <a:rPr lang="es-ES" altLang="es-MX" sz="2200" i="1" dirty="0">
                <a:latin typeface="Times New Roman" panose="02020603050405020304" pitchFamily="18" charset="0"/>
                <a:cs typeface="Times New Roman" panose="02020603050405020304" pitchFamily="18" charset="0"/>
              </a:rPr>
              <a:t>Solo se puede determinar por experimentación.</a:t>
            </a:r>
          </a:p>
          <a:p>
            <a:pPr algn="just"/>
            <a:endParaRPr lang="es-ES" altLang="es-MX" sz="2200" i="1" dirty="0">
              <a:latin typeface="Times New Roman" panose="02020603050405020304" pitchFamily="18" charset="0"/>
              <a:cs typeface="Times New Roman" panose="02020603050405020304" pitchFamily="18" charset="0"/>
            </a:endParaRPr>
          </a:p>
          <a:p>
            <a:pPr algn="just"/>
            <a:r>
              <a:rPr lang="es-ES" altLang="es-MX" sz="2200" b="1" i="1" dirty="0">
                <a:latin typeface="Times New Roman" panose="02020603050405020304" pitchFamily="18" charset="0"/>
                <a:cs typeface="Times New Roman" panose="02020603050405020304" pitchFamily="18" charset="0"/>
              </a:rPr>
              <a:t>La actividad es un cociente adimensional</a:t>
            </a:r>
            <a:r>
              <a:rPr lang="es-ES" altLang="es-MX" sz="2200" dirty="0">
                <a:latin typeface="Times New Roman" panose="02020603050405020304" pitchFamily="18" charset="0"/>
                <a:cs typeface="Times New Roman" panose="02020603050405020304" pitchFamily="18" charset="0"/>
              </a:rPr>
              <a:t>. Es el cociente de la  fugacidad de un componente en una solución natural sobre la  fugacidad de ese componente en estado estándar </a:t>
            </a:r>
          </a:p>
          <a:p>
            <a:pPr algn="just"/>
            <a:endParaRPr lang="es-ES" altLang="es-MX" sz="2200" dirty="0">
              <a:latin typeface="Times New Roman" panose="02020603050405020304" pitchFamily="18" charset="0"/>
              <a:cs typeface="Times New Roman" panose="02020603050405020304" pitchFamily="18" charset="0"/>
            </a:endParaRPr>
          </a:p>
          <a:p>
            <a:pPr algn="just"/>
            <a:r>
              <a:rPr lang="es-ES" altLang="es-MX" sz="2200" dirty="0">
                <a:latin typeface="Times New Roman" panose="02020603050405020304" pitchFamily="18" charset="0"/>
                <a:cs typeface="Times New Roman" panose="02020603050405020304" pitchFamily="18" charset="0"/>
              </a:rPr>
              <a:t>Estado estándar es la fase que ocurre como componente puro a presión y temperatura de interés (siempre = 1)</a:t>
            </a:r>
          </a:p>
          <a:p>
            <a:pPr algn="just"/>
            <a:endParaRPr lang="es-ES" altLang="es-MX" sz="2200" dirty="0">
              <a:latin typeface="Times New Roman" panose="02020603050405020304" pitchFamily="18" charset="0"/>
              <a:cs typeface="Times New Roman" panose="02020603050405020304" pitchFamily="18" charset="0"/>
            </a:endParaRPr>
          </a:p>
          <a:p>
            <a:pPr algn="just">
              <a:buFontTx/>
              <a:buNone/>
            </a:pPr>
            <a:r>
              <a:rPr lang="es-ES" altLang="es-MX" sz="2200" dirty="0">
                <a:latin typeface="Times New Roman" panose="02020603050405020304" pitchFamily="18" charset="0"/>
                <a:cs typeface="Times New Roman" panose="02020603050405020304" pitchFamily="18" charset="0"/>
              </a:rPr>
              <a:t>	¿</a:t>
            </a:r>
            <a:r>
              <a:rPr lang="es-ES" altLang="es-MX" sz="2200" u="sng" dirty="0">
                <a:latin typeface="Times New Roman" panose="02020603050405020304" pitchFamily="18" charset="0"/>
                <a:cs typeface="Times New Roman" panose="02020603050405020304" pitchFamily="18" charset="0"/>
              </a:rPr>
              <a:t>Que es Fugacidad?</a:t>
            </a:r>
          </a:p>
          <a:p>
            <a:pPr marL="0" indent="0" algn="just">
              <a:buNone/>
            </a:pPr>
            <a:r>
              <a:rPr lang="es-ES" altLang="es-MX" sz="2200" dirty="0">
                <a:latin typeface="Times New Roman" panose="02020603050405020304" pitchFamily="18" charset="0"/>
                <a:cs typeface="Times New Roman" panose="02020603050405020304" pitchFamily="18" charset="0"/>
              </a:rPr>
              <a:t>	Fugacidad es la presión de un componente en la fase gaseosa que coexiste con un mineral en su estado natural o estándar</a:t>
            </a:r>
          </a:p>
        </p:txBody>
      </p:sp>
    </p:spTree>
    <p:extLst>
      <p:ext uri="{BB962C8B-B14F-4D97-AF65-F5344CB8AC3E}">
        <p14:creationId xmlns:p14="http://schemas.microsoft.com/office/powerpoint/2010/main" val="14984168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404664"/>
            <a:ext cx="11089232" cy="5256584"/>
          </a:xfrm>
        </p:spPr>
        <p:txBody>
          <a:bodyPr anchor="t">
            <a:noAutofit/>
          </a:bodyPr>
          <a:lstStyle/>
          <a:p>
            <a:pPr algn="l"/>
            <a:r>
              <a:rPr lang="es-MX" sz="1600" b="1" u="sng" dirty="0">
                <a:latin typeface="Times New Roman" pitchFamily="18" charset="0"/>
                <a:cs typeface="Times New Roman" pitchFamily="18" charset="0"/>
              </a:rPr>
              <a:t>ACTIVIDAD</a:t>
            </a:r>
            <a:r>
              <a:rPr lang="es-MX" sz="1600" u="sng" dirty="0">
                <a:latin typeface="Times New Roman" pitchFamily="18" charset="0"/>
                <a:cs typeface="Times New Roman" pitchFamily="18" charset="0"/>
              </a:rPr>
              <a:t> en fases solidas (Fracción Molar X</a:t>
            </a:r>
            <a:r>
              <a:rPr lang="es-MX" sz="1600" u="sng" baseline="-25000" dirty="0">
                <a:latin typeface="Times New Roman" pitchFamily="18" charset="0"/>
                <a:cs typeface="Times New Roman" pitchFamily="18" charset="0"/>
              </a:rPr>
              <a:t>i</a:t>
            </a:r>
            <a:r>
              <a:rPr lang="es-MX" sz="1600" u="sng" dirty="0">
                <a:latin typeface="Times New Roman" pitchFamily="18" charset="0"/>
                <a:cs typeface="Times New Roman" pitchFamily="18" charset="0"/>
              </a:rPr>
              <a:t>)</a:t>
            </a:r>
            <a:br>
              <a:rPr lang="es-MX" sz="1600" u="sng" dirty="0">
                <a:latin typeface="Times New Roman" pitchFamily="18" charset="0"/>
                <a:cs typeface="Times New Roman" pitchFamily="18" charset="0"/>
              </a:rPr>
            </a:b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ES" sz="1600" dirty="0">
                <a:latin typeface="Times New Roman" panose="02020603050405020304" pitchFamily="18" charset="0"/>
                <a:cs typeface="Times New Roman" panose="02020603050405020304" pitchFamily="18" charset="0"/>
              </a:rPr>
              <a:t>La definición teórica de la actividad es de tal forma que para gases ideales y mezclas de fases condensadas, la “actividad” de una especie es igual a la concentración (como fracción molar </a:t>
            </a:r>
            <a:r>
              <a:rPr lang="es-ES" sz="1600" i="1" dirty="0">
                <a:latin typeface="Times New Roman" panose="02020603050405020304" pitchFamily="18" charset="0"/>
                <a:cs typeface="Times New Roman" panose="02020603050405020304" pitchFamily="18" charset="0"/>
              </a:rPr>
              <a:t>X, </a:t>
            </a:r>
            <a:r>
              <a:rPr lang="es-ES" sz="1600" dirty="0">
                <a:latin typeface="Times New Roman" panose="02020603050405020304" pitchFamily="18" charset="0"/>
                <a:cs typeface="Times New Roman" panose="02020603050405020304" pitchFamily="18" charset="0"/>
              </a:rPr>
              <a:t>por ejemplo)  multiplicada por un coeficiente de actividad</a:t>
            </a:r>
            <a:br>
              <a:rPr lang="es-ES"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
            </a:r>
            <a:br>
              <a:rPr lang="es-ES" sz="1600" dirty="0">
                <a:latin typeface="Times New Roman" panose="02020603050405020304" pitchFamily="18" charset="0"/>
                <a:cs typeface="Times New Roman" panose="02020603050405020304" pitchFamily="18" charset="0"/>
              </a:rPr>
            </a:br>
            <a:r>
              <a:rPr lang="es-ES" sz="1600" dirty="0">
                <a:latin typeface="Times New Roman" panose="02020603050405020304" pitchFamily="18" charset="0"/>
                <a:cs typeface="Times New Roman" panose="02020603050405020304" pitchFamily="18" charset="0"/>
              </a:rPr>
              <a:t/>
            </a:r>
            <a:br>
              <a:rPr lang="es-ES" sz="1600" dirty="0">
                <a:latin typeface="Times New Roman" panose="02020603050405020304" pitchFamily="18" charset="0"/>
                <a:cs typeface="Times New Roman" panose="02020603050405020304" pitchFamily="18" charset="0"/>
              </a:rPr>
            </a:br>
            <a:r>
              <a:rPr lang="es-MX" sz="1600" dirty="0">
                <a:latin typeface="Times New Roman" pitchFamily="18" charset="0"/>
                <a:cs typeface="Times New Roman" pitchFamily="18" charset="0"/>
              </a:rPr>
              <a:t/>
            </a:r>
            <a:br>
              <a:rPr lang="es-MX" sz="1600" dirty="0">
                <a:latin typeface="Times New Roman" pitchFamily="18" charset="0"/>
                <a:cs typeface="Times New Roman" pitchFamily="18" charset="0"/>
              </a:rPr>
            </a:br>
            <a:r>
              <a:rPr lang="es-ES" sz="1600" dirty="0">
                <a:latin typeface="Times New Roman" panose="02020603050405020304" pitchFamily="18" charset="0"/>
                <a:cs typeface="Times New Roman" panose="02020603050405020304" pitchFamily="18" charset="0"/>
              </a:rPr>
              <a:t>Por tal motivo, la actividad puede aceptarse como una concentración. En la igualdad anterior,</a:t>
            </a:r>
            <a:r>
              <a:rPr lang="es-MX" sz="1600" dirty="0">
                <a:latin typeface="Times New Roman" panose="02020603050405020304" pitchFamily="18" charset="0"/>
                <a:cs typeface="Times New Roman" panose="02020603050405020304" pitchFamily="18" charset="0"/>
              </a:rPr>
              <a:t>  el símbolo </a:t>
            </a:r>
            <a:r>
              <a:rPr lang="es-MX" sz="1600" dirty="0" err="1">
                <a:latin typeface="Times New Roman" panose="02020603050405020304" pitchFamily="18" charset="0"/>
                <a:cs typeface="Times New Roman" panose="02020603050405020304" pitchFamily="18" charset="0"/>
              </a:rPr>
              <a:t>γ</a:t>
            </a:r>
            <a:r>
              <a:rPr lang="es-MX" sz="1600" baseline="-25000" dirty="0" err="1">
                <a:latin typeface="Times New Roman" panose="02020603050405020304" pitchFamily="18" charset="0"/>
                <a:cs typeface="Times New Roman" panose="02020603050405020304" pitchFamily="18" charset="0"/>
              </a:rPr>
              <a:t>i</a:t>
            </a:r>
            <a:r>
              <a:rPr lang="es-MX" sz="1600" dirty="0">
                <a:latin typeface="Times New Roman" panose="02020603050405020304" pitchFamily="18" charset="0"/>
                <a:cs typeface="Times New Roman" panose="02020603050405020304" pitchFamily="18" charset="0"/>
              </a:rPr>
              <a:t> es conocido como coeficiente de actividad del componente </a:t>
            </a:r>
            <a:r>
              <a:rPr lang="es-MX" sz="1600" i="1" dirty="0">
                <a:latin typeface="Times New Roman" panose="02020603050405020304" pitchFamily="18" charset="0"/>
                <a:cs typeface="Times New Roman" panose="02020603050405020304" pitchFamily="18" charset="0"/>
              </a:rPr>
              <a:t>i</a:t>
            </a:r>
            <a:r>
              <a:rPr lang="es-MX" sz="1600" dirty="0">
                <a:latin typeface="Times New Roman" panose="02020603050405020304" pitchFamily="18" charset="0"/>
                <a:cs typeface="Times New Roman" panose="02020603050405020304" pitchFamily="18" charset="0"/>
              </a:rPr>
              <a:t>. Para una solución ideal  </a:t>
            </a:r>
            <a:r>
              <a:rPr lang="es-MX" sz="1600" dirty="0" err="1">
                <a:latin typeface="Times New Roman" panose="02020603050405020304" pitchFamily="18" charset="0"/>
                <a:cs typeface="Times New Roman" panose="02020603050405020304" pitchFamily="18" charset="0"/>
              </a:rPr>
              <a:t>γ</a:t>
            </a:r>
            <a:r>
              <a:rPr lang="es-MX" sz="1600" baseline="-25000" dirty="0" err="1">
                <a:latin typeface="Times New Roman" panose="02020603050405020304" pitchFamily="18" charset="0"/>
                <a:cs typeface="Times New Roman" panose="02020603050405020304" pitchFamily="18" charset="0"/>
              </a:rPr>
              <a:t>i</a:t>
            </a:r>
            <a:r>
              <a:rPr lang="es-MX" sz="1600" dirty="0">
                <a:latin typeface="Times New Roman" panose="02020603050405020304" pitchFamily="18" charset="0"/>
                <a:cs typeface="Times New Roman" panose="02020603050405020304" pitchFamily="18" charset="0"/>
              </a:rPr>
              <a:t>  = 1, por lo tanto la actividad del componente es igual a la fracción molar del componente en solución cuando la solución es ideal.</a:t>
            </a:r>
            <a:br>
              <a:rPr lang="es-MX" sz="1600" dirty="0">
                <a:latin typeface="Times New Roman" panose="02020603050405020304" pitchFamily="18" charset="0"/>
                <a:cs typeface="Times New Roman" panose="02020603050405020304" pitchFamily="18" charset="0"/>
              </a:rPr>
            </a:b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MX" sz="1600" b="1" dirty="0">
                <a:latin typeface="Times New Roman" panose="02020603050405020304" pitchFamily="18" charset="0"/>
                <a:cs typeface="Times New Roman" panose="02020603050405020304" pitchFamily="18" charset="0"/>
              </a:rPr>
              <a:t>Otras mediciones</a:t>
            </a: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MX" sz="1600" b="1" dirty="0">
                <a:latin typeface="Times New Roman" panose="02020603050405020304" pitchFamily="18" charset="0"/>
                <a:cs typeface="Times New Roman" panose="02020603050405020304" pitchFamily="18" charset="0"/>
              </a:rPr>
              <a:t>Porcentaje en peso</a:t>
            </a:r>
            <a:r>
              <a:rPr lang="es-MX" sz="1600" dirty="0">
                <a:latin typeface="Times New Roman" panose="02020603050405020304" pitchFamily="18" charset="0"/>
                <a:cs typeface="Times New Roman" panose="02020603050405020304" pitchFamily="18" charset="0"/>
              </a:rPr>
              <a:t> seria el numero de gramos de soluto por 100 gramos de solución, se usa principalmente en metalurgia y geoquímica. Para convertir de o a molalidad, es necesario conocer el peso molecular del componente.</a:t>
            </a:r>
            <a:br>
              <a:rPr lang="es-MX" sz="1600" dirty="0">
                <a:latin typeface="Times New Roman" panose="02020603050405020304" pitchFamily="18" charset="0"/>
                <a:cs typeface="Times New Roman" panose="02020603050405020304" pitchFamily="18" charset="0"/>
              </a:rPr>
            </a:b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MX" sz="1600" dirty="0">
                <a:latin typeface="Times New Roman" panose="02020603050405020304" pitchFamily="18" charset="0"/>
                <a:cs typeface="Times New Roman" panose="02020603050405020304" pitchFamily="18" charset="0"/>
              </a:rPr>
              <a:t/>
            </a:r>
            <a:br>
              <a:rPr lang="es-MX" sz="1600" dirty="0">
                <a:latin typeface="Times New Roman" panose="02020603050405020304" pitchFamily="18" charset="0"/>
                <a:cs typeface="Times New Roman" panose="02020603050405020304" pitchFamily="18" charset="0"/>
              </a:rPr>
            </a:br>
            <a:r>
              <a:rPr lang="es-MX" sz="1600" b="1" dirty="0">
                <a:latin typeface="Times New Roman" panose="02020603050405020304" pitchFamily="18" charset="0"/>
                <a:cs typeface="Times New Roman" panose="02020603050405020304" pitchFamily="18" charset="0"/>
              </a:rPr>
              <a:t>Partes Por Millón</a:t>
            </a:r>
            <a:r>
              <a:rPr lang="es-MX" sz="1600" dirty="0">
                <a:latin typeface="Times New Roman" panose="02020603050405020304" pitchFamily="18" charset="0"/>
                <a:cs typeface="Times New Roman" panose="02020603050405020304" pitchFamily="18" charset="0"/>
              </a:rPr>
              <a:t> (ppm) se refiere a componentes en traza en un millón de graos de solución. Unidades equivalentes y mas comunes son al de miligramos/litro y miligramos/kilogramo. Por ser unidades volumétricas la conversión de mg/L debe involucrar densidades, sin embargo, para soluciones muy diluidas mg/L, mg/Kg y ppm son casi lo mismo</a:t>
            </a:r>
            <a:br>
              <a:rPr lang="es-MX" sz="1600" dirty="0">
                <a:latin typeface="Times New Roman" panose="02020603050405020304" pitchFamily="18" charset="0"/>
                <a:cs typeface="Times New Roman" panose="02020603050405020304" pitchFamily="18" charset="0"/>
              </a:rPr>
            </a:br>
            <a:endParaRPr lang="es-MX" sz="1600" dirty="0">
              <a:latin typeface="Times New Roman" panose="02020603050405020304" pitchFamily="18" charset="0"/>
              <a:cs typeface="Times New Roman" panose="02020603050405020304"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4238655549"/>
              </p:ext>
            </p:extLst>
          </p:nvPr>
        </p:nvGraphicFramePr>
        <p:xfrm>
          <a:off x="5096288" y="1556792"/>
          <a:ext cx="1080120" cy="432048"/>
        </p:xfrm>
        <a:graphic>
          <a:graphicData uri="http://schemas.openxmlformats.org/presentationml/2006/ole">
            <mc:AlternateContent xmlns:mc="http://schemas.openxmlformats.org/markup-compatibility/2006">
              <mc:Choice xmlns:v="urn:schemas-microsoft-com:vml" Requires="v">
                <p:oleObj spid="_x0000_s10649" name="Equation" r:id="rId3" imgW="571320" imgH="228600" progId="">
                  <p:embed/>
                </p:oleObj>
              </mc:Choice>
              <mc:Fallback>
                <p:oleObj name="Equation" r:id="rId3" imgW="571320" imgH="228600" progId="">
                  <p:embed/>
                  <p:pic>
                    <p:nvPicPr>
                      <p:cNvPr id="0" name="Picture 1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6288" y="1556792"/>
                        <a:ext cx="1080120"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863848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body" idx="1"/>
          </p:nvPr>
        </p:nvSpPr>
        <p:spPr>
          <a:xfrm>
            <a:off x="479376" y="666340"/>
            <a:ext cx="11305256" cy="5859003"/>
          </a:xfrm>
        </p:spPr>
        <p:txBody>
          <a:bodyPr>
            <a:noAutofit/>
          </a:bodyPr>
          <a:lstStyle/>
          <a:p>
            <a:pPr algn="just">
              <a:lnSpc>
                <a:spcPct val="80000"/>
              </a:lnSpc>
            </a:pPr>
            <a:r>
              <a:rPr lang="es-ES" altLang="es-MX" sz="1800" dirty="0">
                <a:latin typeface="Times New Roman" panose="02020603050405020304" pitchFamily="18" charset="0"/>
                <a:cs typeface="Times New Roman" panose="02020603050405020304" pitchFamily="18" charset="0"/>
              </a:rPr>
              <a:t>Los minerales naturales en soluciones sólidas tienen composiciones diferentes a las creadas en experimentos de laboratorio, es decir  </a:t>
            </a:r>
            <a:r>
              <a:rPr lang="es-ES" altLang="es-MX" sz="1800" i="1" u="sng" dirty="0">
                <a:latin typeface="Times New Roman" panose="02020603050405020304" pitchFamily="18" charset="0"/>
                <a:cs typeface="Times New Roman" panose="02020603050405020304" pitchFamily="18" charset="0"/>
              </a:rPr>
              <a:t>fase puras</a:t>
            </a:r>
          </a:p>
          <a:p>
            <a:pPr marL="0" indent="0" algn="just">
              <a:lnSpc>
                <a:spcPct val="80000"/>
              </a:lnSpc>
              <a:buNone/>
            </a:pPr>
            <a:endParaRPr lang="es-ES" altLang="es-MX" sz="1800" i="1" u="sng" dirty="0">
              <a:latin typeface="Times New Roman" panose="02020603050405020304" pitchFamily="18" charset="0"/>
              <a:cs typeface="Times New Roman" panose="02020603050405020304" pitchFamily="18" charset="0"/>
            </a:endParaRPr>
          </a:p>
          <a:p>
            <a:pPr algn="just">
              <a:lnSpc>
                <a:spcPct val="80000"/>
              </a:lnSpc>
            </a:pPr>
            <a:r>
              <a:rPr lang="es-ES" altLang="es-MX" sz="1800" dirty="0">
                <a:latin typeface="Times New Roman" panose="02020603050405020304" pitchFamily="18" charset="0"/>
                <a:cs typeface="Times New Roman" panose="02020603050405020304" pitchFamily="18" charset="0"/>
              </a:rPr>
              <a:t>En experimentos los diagramas son determinados para </a:t>
            </a:r>
            <a:r>
              <a:rPr lang="es-ES" altLang="es-MX" sz="1800" i="1" u="sng" dirty="0">
                <a:latin typeface="Times New Roman" panose="02020603050405020304" pitchFamily="18" charset="0"/>
                <a:cs typeface="Times New Roman" panose="02020603050405020304" pitchFamily="18" charset="0"/>
              </a:rPr>
              <a:t>fases puras</a:t>
            </a:r>
            <a:r>
              <a:rPr lang="es-ES" altLang="es-MX" sz="1800" dirty="0">
                <a:latin typeface="Times New Roman" panose="02020603050405020304" pitchFamily="18" charset="0"/>
                <a:cs typeface="Times New Roman" panose="02020603050405020304" pitchFamily="18" charset="0"/>
              </a:rPr>
              <a:t>, es decir,   diópsida y anortita puros, por decir algunos minerales.</a:t>
            </a:r>
          </a:p>
          <a:p>
            <a:pPr marL="0" indent="0" algn="just">
              <a:lnSpc>
                <a:spcPct val="80000"/>
              </a:lnSpc>
              <a:buNone/>
            </a:pPr>
            <a:endParaRPr lang="es-ES" altLang="es-MX" sz="1800" dirty="0">
              <a:latin typeface="Times New Roman" panose="02020603050405020304" pitchFamily="18" charset="0"/>
              <a:cs typeface="Times New Roman" panose="02020603050405020304" pitchFamily="18" charset="0"/>
            </a:endParaRPr>
          </a:p>
          <a:p>
            <a:pPr algn="just">
              <a:lnSpc>
                <a:spcPct val="80000"/>
              </a:lnSpc>
            </a:pPr>
            <a:r>
              <a:rPr lang="es-ES" altLang="es-MX" sz="1800" b="1" dirty="0">
                <a:latin typeface="Times New Roman" panose="02020603050405020304" pitchFamily="18" charset="0"/>
                <a:cs typeface="Times New Roman" panose="02020603050405020304" pitchFamily="18" charset="0"/>
              </a:rPr>
              <a:t>PERO</a:t>
            </a:r>
            <a:r>
              <a:rPr lang="es-ES" altLang="es-MX" sz="1800" dirty="0">
                <a:latin typeface="Times New Roman" panose="02020603050405020304" pitchFamily="18" charset="0"/>
                <a:cs typeface="Times New Roman" panose="02020603050405020304" pitchFamily="18" charset="0"/>
              </a:rPr>
              <a:t> </a:t>
            </a:r>
            <a:r>
              <a:rPr lang="es-ES" altLang="es-MX" sz="1800" i="1" u="sng" dirty="0">
                <a:solidFill>
                  <a:srgbClr val="FF0000"/>
                </a:solidFill>
                <a:latin typeface="Times New Roman" panose="02020603050405020304" pitchFamily="18" charset="0"/>
                <a:cs typeface="Times New Roman" panose="02020603050405020304" pitchFamily="18" charset="0"/>
              </a:rPr>
              <a:t>en el mundo real, en rocas producidas por procesos geológicos, raramente se tienen fases puras</a:t>
            </a:r>
          </a:p>
          <a:p>
            <a:pPr algn="just">
              <a:lnSpc>
                <a:spcPct val="80000"/>
              </a:lnSpc>
              <a:buFontTx/>
              <a:buNone/>
            </a:pPr>
            <a:r>
              <a:rPr lang="es-ES" altLang="es-MX" sz="1800" dirty="0">
                <a:latin typeface="Times New Roman" panose="02020603050405020304" pitchFamily="18" charset="0"/>
                <a:cs typeface="Times New Roman" panose="02020603050405020304" pitchFamily="18" charset="0"/>
              </a:rPr>
              <a:t>	</a:t>
            </a:r>
          </a:p>
          <a:p>
            <a:pPr algn="just">
              <a:lnSpc>
                <a:spcPct val="80000"/>
              </a:lnSpc>
              <a:buFontTx/>
              <a:buNone/>
            </a:pPr>
            <a:r>
              <a:rPr lang="es-ES" altLang="es-MX" sz="1800" b="1" dirty="0">
                <a:latin typeface="Times New Roman" panose="02020603050405020304" pitchFamily="18" charset="0"/>
                <a:cs typeface="Times New Roman" panose="02020603050405020304" pitchFamily="18" charset="0"/>
              </a:rPr>
              <a:t>	</a:t>
            </a:r>
            <a:r>
              <a:rPr lang="es-ES" altLang="es-MX" sz="1800" b="1" u="sng" dirty="0">
                <a:latin typeface="Times New Roman" panose="02020603050405020304" pitchFamily="18" charset="0"/>
                <a:cs typeface="Times New Roman" panose="02020603050405020304" pitchFamily="18" charset="0"/>
              </a:rPr>
              <a:t>Actividad y composición</a:t>
            </a:r>
          </a:p>
          <a:p>
            <a:pPr algn="just">
              <a:lnSpc>
                <a:spcPct val="80000"/>
              </a:lnSpc>
            </a:pPr>
            <a:r>
              <a:rPr lang="es-ES" altLang="es-MX" sz="1800" dirty="0">
                <a:latin typeface="Times New Roman" panose="02020603050405020304" pitchFamily="18" charset="0"/>
                <a:cs typeface="Times New Roman" panose="02020603050405020304" pitchFamily="18" charset="0"/>
              </a:rPr>
              <a:t>Al cambiar la composición de una fase mineral, cambiaran las condiciones de equilibrio (químico o termodinámico) la posición de los límites de fase (líneas de equilibrio)</a:t>
            </a:r>
          </a:p>
          <a:p>
            <a:pPr marL="0" indent="0" algn="just">
              <a:lnSpc>
                <a:spcPct val="80000"/>
              </a:lnSpc>
              <a:buNone/>
            </a:pPr>
            <a:endParaRPr lang="es-ES" altLang="es-MX" sz="1800" dirty="0">
              <a:latin typeface="Times New Roman" panose="02020603050405020304" pitchFamily="18" charset="0"/>
              <a:cs typeface="Times New Roman" panose="02020603050405020304" pitchFamily="18" charset="0"/>
            </a:endParaRPr>
          </a:p>
          <a:p>
            <a:pPr algn="just">
              <a:lnSpc>
                <a:spcPct val="80000"/>
              </a:lnSpc>
            </a:pPr>
            <a:r>
              <a:rPr lang="es-ES" altLang="es-MX" sz="1800" dirty="0">
                <a:latin typeface="Times New Roman" panose="02020603050405020304" pitchFamily="18" charset="0"/>
                <a:cs typeface="Times New Roman" panose="02020603050405020304" pitchFamily="18" charset="0"/>
              </a:rPr>
              <a:t>Entonces, es necesario corregir estas variaciones para poder representar minerales no puros en diagramas de fases representando equilibrio entre fases minerales  ¿</a:t>
            </a:r>
            <a:r>
              <a:rPr lang="es-ES" altLang="es-MX" sz="1800" i="1" dirty="0">
                <a:latin typeface="Times New Roman" panose="02020603050405020304" pitchFamily="18" charset="0"/>
                <a:cs typeface="Times New Roman" panose="02020603050405020304" pitchFamily="18" charset="0"/>
              </a:rPr>
              <a:t>pero…como</a:t>
            </a:r>
            <a:r>
              <a:rPr lang="es-ES" altLang="es-MX" sz="1800" dirty="0">
                <a:latin typeface="Times New Roman" panose="02020603050405020304" pitchFamily="18" charset="0"/>
                <a:cs typeface="Times New Roman" panose="02020603050405020304" pitchFamily="18" charset="0"/>
              </a:rPr>
              <a:t>? </a:t>
            </a:r>
          </a:p>
          <a:p>
            <a:pPr marL="0" indent="0" algn="just">
              <a:lnSpc>
                <a:spcPct val="80000"/>
              </a:lnSpc>
              <a:buNone/>
            </a:pPr>
            <a:endParaRPr lang="es-ES" altLang="es-MX" sz="1800" dirty="0">
              <a:latin typeface="Times New Roman" panose="02020603050405020304" pitchFamily="18" charset="0"/>
              <a:cs typeface="Times New Roman" panose="02020603050405020304" pitchFamily="18" charset="0"/>
            </a:endParaRPr>
          </a:p>
          <a:p>
            <a:pPr algn="just">
              <a:lnSpc>
                <a:spcPct val="80000"/>
              </a:lnSpc>
            </a:pPr>
            <a:r>
              <a:rPr lang="es-ES" altLang="es-MX" sz="1800" dirty="0">
                <a:latin typeface="Times New Roman" panose="02020603050405020304" pitchFamily="18" charset="0"/>
                <a:cs typeface="Times New Roman" panose="02020603050405020304" pitchFamily="18" charset="0"/>
              </a:rPr>
              <a:t>Una forma es corregir la desviación con relación a la idealidad, utilizando la variación en composición “</a:t>
            </a:r>
            <a:r>
              <a:rPr lang="es-ES" altLang="es-MX" sz="1800" i="1" u="sng" dirty="0">
                <a:solidFill>
                  <a:srgbClr val="FF0000"/>
                </a:solidFill>
                <a:latin typeface="Times New Roman" panose="02020603050405020304" pitchFamily="18" charset="0"/>
                <a:cs typeface="Times New Roman" panose="02020603050405020304" pitchFamily="18" charset="0"/>
              </a:rPr>
              <a:t>actividad</a:t>
            </a:r>
            <a:r>
              <a:rPr lang="es-ES" altLang="es-MX" sz="1800" dirty="0">
                <a:latin typeface="Times New Roman" panose="02020603050405020304" pitchFamily="18" charset="0"/>
                <a:cs typeface="Times New Roman" panose="02020603050405020304" pitchFamily="18" charset="0"/>
              </a:rPr>
              <a:t>” de los miembros extremos, por ejemplo en el grupo mineralógico de las plagioclasas, con anortita (</a:t>
            </a:r>
            <a:r>
              <a:rPr lang="es-ES" altLang="es-MX" sz="1800" dirty="0" err="1">
                <a:latin typeface="Times New Roman" panose="02020603050405020304" pitchFamily="18" charset="0"/>
                <a:cs typeface="Times New Roman" panose="02020603050405020304" pitchFamily="18" charset="0"/>
              </a:rPr>
              <a:t>An</a:t>
            </a:r>
            <a:r>
              <a:rPr lang="es-ES" altLang="es-MX" sz="1800" dirty="0">
                <a:latin typeface="Times New Roman" panose="02020603050405020304" pitchFamily="18" charset="0"/>
                <a:cs typeface="Times New Roman" panose="02020603050405020304" pitchFamily="18" charset="0"/>
              </a:rPr>
              <a:t>) y albita (Ab) como miembros finales: por ejemplo. </a:t>
            </a:r>
          </a:p>
          <a:p>
            <a:pPr algn="just">
              <a:lnSpc>
                <a:spcPct val="80000"/>
              </a:lnSpc>
            </a:pPr>
            <a:r>
              <a:rPr lang="es-ES" altLang="es-MX" sz="1800" dirty="0">
                <a:latin typeface="Times New Roman" panose="02020603050405020304" pitchFamily="18" charset="0"/>
                <a:cs typeface="Times New Roman" panose="02020603050405020304" pitchFamily="18" charset="0"/>
              </a:rPr>
              <a:t>Para representar una mezcla en equilibrio de </a:t>
            </a:r>
            <a:r>
              <a:rPr lang="es-ES" altLang="es-MX" sz="1800" b="1" dirty="0">
                <a:latin typeface="Times New Roman" panose="02020603050405020304" pitchFamily="18" charset="0"/>
                <a:cs typeface="Times New Roman" panose="02020603050405020304" pitchFamily="18" charset="0"/>
              </a:rPr>
              <a:t>60% </a:t>
            </a:r>
            <a:r>
              <a:rPr lang="es-ES" altLang="es-MX" sz="1800" b="1" dirty="0" err="1">
                <a:latin typeface="Times New Roman" panose="02020603050405020304" pitchFamily="18" charset="0"/>
                <a:cs typeface="Times New Roman" panose="02020603050405020304" pitchFamily="18" charset="0"/>
              </a:rPr>
              <a:t>An</a:t>
            </a:r>
            <a:r>
              <a:rPr lang="es-ES" altLang="es-MX" sz="1800" b="1" dirty="0">
                <a:latin typeface="Times New Roman" panose="02020603050405020304" pitchFamily="18" charset="0"/>
                <a:cs typeface="Times New Roman" panose="02020603050405020304" pitchFamily="18" charset="0"/>
              </a:rPr>
              <a:t> y 40% Ab </a:t>
            </a:r>
            <a:r>
              <a:rPr lang="es-ES" altLang="es-MX" sz="1800" dirty="0">
                <a:latin typeface="Times New Roman" panose="02020603050405020304" pitchFamily="18" charset="0"/>
                <a:cs typeface="Times New Roman" panose="02020603050405020304" pitchFamily="18" charset="0"/>
              </a:rPr>
              <a:t>se representa así: de </a:t>
            </a:r>
            <a:r>
              <a:rPr lang="es-ES" altLang="es-MX" sz="1800" b="1" dirty="0">
                <a:latin typeface="Times New Roman" panose="02020603050405020304" pitchFamily="18" charset="0"/>
                <a:cs typeface="Times New Roman" panose="02020603050405020304" pitchFamily="18" charset="0"/>
              </a:rPr>
              <a:t>An</a:t>
            </a:r>
            <a:r>
              <a:rPr lang="es-ES" altLang="es-MX" sz="1800" b="1" baseline="-25000" dirty="0">
                <a:latin typeface="Times New Roman" panose="02020603050405020304" pitchFamily="18" charset="0"/>
                <a:cs typeface="Times New Roman" panose="02020603050405020304" pitchFamily="18" charset="0"/>
              </a:rPr>
              <a:t>60</a:t>
            </a:r>
            <a:r>
              <a:rPr lang="es-ES" altLang="es-MX" sz="1800" b="1" dirty="0">
                <a:latin typeface="Times New Roman" panose="02020603050405020304" pitchFamily="18" charset="0"/>
                <a:cs typeface="Times New Roman" panose="02020603050405020304" pitchFamily="18" charset="0"/>
              </a:rPr>
              <a:t>=Ab</a:t>
            </a:r>
            <a:r>
              <a:rPr lang="es-ES" altLang="es-MX" sz="1800" b="1" baseline="-25000" dirty="0">
                <a:latin typeface="Times New Roman" panose="02020603050405020304" pitchFamily="18" charset="0"/>
                <a:cs typeface="Times New Roman" panose="02020603050405020304" pitchFamily="18" charset="0"/>
              </a:rPr>
              <a:t>40</a:t>
            </a:r>
            <a:r>
              <a:rPr lang="es-ES" altLang="es-MX" sz="1800" dirty="0">
                <a:latin typeface="Times New Roman" panose="02020603050405020304" pitchFamily="18" charset="0"/>
                <a:cs typeface="Times New Roman" panose="02020603050405020304" pitchFamily="18" charset="0"/>
              </a:rPr>
              <a:t>. </a:t>
            </a:r>
          </a:p>
          <a:p>
            <a:pPr algn="just">
              <a:lnSpc>
                <a:spcPct val="80000"/>
              </a:lnSpc>
            </a:pPr>
            <a:endParaRPr lang="es-ES" altLang="es-MX" sz="1800" dirty="0">
              <a:latin typeface="Times New Roman" panose="02020603050405020304" pitchFamily="18" charset="0"/>
              <a:cs typeface="Times New Roman" panose="02020603050405020304" pitchFamily="18" charset="0"/>
            </a:endParaRPr>
          </a:p>
          <a:p>
            <a:pPr algn="just">
              <a:lnSpc>
                <a:spcPct val="80000"/>
              </a:lnSpc>
            </a:pPr>
            <a:r>
              <a:rPr lang="es-ES" altLang="es-MX" sz="1800" dirty="0">
                <a:latin typeface="Times New Roman" panose="02020603050405020304" pitchFamily="18" charset="0"/>
                <a:cs typeface="Times New Roman" panose="02020603050405020304" pitchFamily="18" charset="0"/>
              </a:rPr>
              <a:t>¿</a:t>
            </a:r>
            <a:r>
              <a:rPr lang="es-ES" altLang="es-MX" sz="1800" b="1" u="sng" dirty="0">
                <a:latin typeface="Times New Roman" panose="02020603050405020304" pitchFamily="18" charset="0"/>
                <a:cs typeface="Times New Roman" panose="02020603050405020304" pitchFamily="18" charset="0"/>
              </a:rPr>
              <a:t>Que es actividad</a:t>
            </a:r>
            <a:r>
              <a:rPr lang="es-ES" altLang="es-MX" sz="1800" u="sng" dirty="0">
                <a:latin typeface="Times New Roman" panose="02020603050405020304" pitchFamily="18" charset="0"/>
                <a:cs typeface="Times New Roman" panose="02020603050405020304" pitchFamily="18" charset="0"/>
              </a:rPr>
              <a:t>?</a:t>
            </a:r>
          </a:p>
          <a:p>
            <a:pPr algn="just">
              <a:lnSpc>
                <a:spcPct val="80000"/>
              </a:lnSpc>
              <a:buFontTx/>
              <a:buNone/>
            </a:pPr>
            <a:r>
              <a:rPr lang="es-ES" altLang="es-MX" sz="1800" dirty="0">
                <a:latin typeface="Times New Roman" panose="02020603050405020304" pitchFamily="18" charset="0"/>
                <a:cs typeface="Times New Roman" panose="02020603050405020304" pitchFamily="18" charset="0"/>
              </a:rPr>
              <a:t>	La actividad es la concentración termodinámicamente efectiva o real de un componente en una solución</a:t>
            </a:r>
          </a:p>
        </p:txBody>
      </p:sp>
      <p:sp>
        <p:nvSpPr>
          <p:cNvPr id="4" name="Rectangle 2"/>
          <p:cNvSpPr txBox="1">
            <a:spLocks noChangeArrowheads="1"/>
          </p:cNvSpPr>
          <p:nvPr/>
        </p:nvSpPr>
        <p:spPr>
          <a:xfrm>
            <a:off x="1703512" y="116632"/>
            <a:ext cx="8229600" cy="5486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altLang="es-MX" sz="2800" b="1" dirty="0">
                <a:latin typeface="Times New Roman" panose="02020603050405020304" pitchFamily="18" charset="0"/>
                <a:cs typeface="Times New Roman" panose="02020603050405020304" pitchFamily="18" charset="0"/>
              </a:rPr>
              <a:t>Actividad</a:t>
            </a:r>
            <a:r>
              <a:rPr lang="es-ES" altLang="es-MX" sz="2800" dirty="0">
                <a:latin typeface="Times New Roman" panose="02020603050405020304" pitchFamily="18" charset="0"/>
                <a:cs typeface="Times New Roman" panose="02020603050405020304" pitchFamily="18" charset="0"/>
              </a:rPr>
              <a:t> otra variable termodinámica</a:t>
            </a:r>
          </a:p>
        </p:txBody>
      </p:sp>
    </p:spTree>
    <p:extLst>
      <p:ext uri="{BB962C8B-B14F-4D97-AF65-F5344CB8AC3E}">
        <p14:creationId xmlns:p14="http://schemas.microsoft.com/office/powerpoint/2010/main" val="18826356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23392" y="620688"/>
            <a:ext cx="11233248" cy="3785652"/>
          </a:xfrm>
          <a:prstGeom prst="rect">
            <a:avLst/>
          </a:prstGeom>
        </p:spPr>
        <p:txBody>
          <a:bodyPr wrap="square">
            <a:spAutoFit/>
          </a:bodyPr>
          <a:lstStyle/>
          <a:p>
            <a:pPr algn="just"/>
            <a:r>
              <a:rPr lang="es-MX" sz="2000" dirty="0">
                <a:solidFill>
                  <a:srgbClr val="000000"/>
                </a:solidFill>
                <a:latin typeface="Times New Roman" panose="02020603050405020304" pitchFamily="18" charset="0"/>
                <a:cs typeface="Times New Roman" panose="02020603050405020304" pitchFamily="18" charset="0"/>
              </a:rPr>
              <a:t>En un agua muy poco salina, todos los iones presentes son </a:t>
            </a:r>
            <a:r>
              <a:rPr lang="es-MX" sz="2000" b="1" i="1" u="sng" dirty="0">
                <a:solidFill>
                  <a:srgbClr val="FF5500"/>
                </a:solidFill>
                <a:latin typeface="Times New Roman" panose="02020603050405020304" pitchFamily="18" charset="0"/>
                <a:cs typeface="Times New Roman" panose="02020603050405020304" pitchFamily="18" charset="0"/>
              </a:rPr>
              <a:t>activos</a:t>
            </a:r>
            <a:r>
              <a:rPr lang="es-MX" sz="2000" dirty="0">
                <a:solidFill>
                  <a:srgbClr val="000000"/>
                </a:solidFill>
                <a:latin typeface="Times New Roman" panose="02020603050405020304" pitchFamily="18" charset="0"/>
                <a:cs typeface="Times New Roman" panose="02020603050405020304" pitchFamily="18" charset="0"/>
              </a:rPr>
              <a:t>. Con </a:t>
            </a:r>
            <a:r>
              <a:rPr lang="es-MX" sz="2000" b="1" i="1" u="sng" dirty="0">
                <a:solidFill>
                  <a:srgbClr val="FF5500"/>
                </a:solidFill>
                <a:latin typeface="Times New Roman" panose="02020603050405020304" pitchFamily="18" charset="0"/>
                <a:cs typeface="Times New Roman" panose="02020603050405020304" pitchFamily="18" charset="0"/>
              </a:rPr>
              <a:t>activos</a:t>
            </a:r>
            <a:r>
              <a:rPr lang="es-MX" sz="2000" b="1" i="1" dirty="0">
                <a:solidFill>
                  <a:srgbClr val="FF5500"/>
                </a:solidFill>
                <a:latin typeface="Times New Roman" panose="02020603050405020304" pitchFamily="18" charset="0"/>
                <a:cs typeface="Times New Roman" panose="02020603050405020304" pitchFamily="18" charset="0"/>
              </a:rPr>
              <a:t> </a:t>
            </a:r>
            <a:r>
              <a:rPr lang="es-MX" sz="2000" dirty="0">
                <a:solidFill>
                  <a:srgbClr val="000000"/>
                </a:solidFill>
                <a:latin typeface="Times New Roman" panose="02020603050405020304" pitchFamily="18" charset="0"/>
                <a:cs typeface="Times New Roman" panose="02020603050405020304" pitchFamily="18" charset="0"/>
              </a:rPr>
              <a:t>nos referimos a que desempeñan un papel en una reacción química, por ejemplo: se unen entre ellos produciendo la precipitación de una sustancia.</a:t>
            </a:r>
          </a:p>
          <a:p>
            <a:pPr algn="just"/>
            <a:endParaRPr lang="es-MX" sz="2000" dirty="0">
              <a:solidFill>
                <a:srgbClr val="000000"/>
              </a:solidFill>
              <a:latin typeface="Times New Roman" panose="02020603050405020304" pitchFamily="18" charset="0"/>
              <a:cs typeface="Times New Roman" panose="02020603050405020304" pitchFamily="18" charset="0"/>
            </a:endParaRPr>
          </a:p>
          <a:p>
            <a:pPr algn="just"/>
            <a:r>
              <a:rPr lang="es-MX" sz="2000" dirty="0">
                <a:solidFill>
                  <a:srgbClr val="000000"/>
                </a:solidFill>
                <a:latin typeface="Times New Roman" panose="02020603050405020304" pitchFamily="18" charset="0"/>
                <a:cs typeface="Times New Roman" panose="02020603050405020304" pitchFamily="18" charset="0"/>
              </a:rPr>
              <a:t>En un agua bastante salina, </a:t>
            </a:r>
            <a:r>
              <a:rPr lang="es-MX" sz="2000" b="1" i="1" u="sng" dirty="0">
                <a:solidFill>
                  <a:srgbClr val="FF5500"/>
                </a:solidFill>
                <a:latin typeface="Times New Roman" panose="02020603050405020304" pitchFamily="18" charset="0"/>
                <a:cs typeface="Times New Roman" panose="02020603050405020304" pitchFamily="18" charset="0"/>
              </a:rPr>
              <a:t>no todos los iones pueden ser activos</a:t>
            </a:r>
            <a:r>
              <a:rPr lang="es-MX" sz="2000" dirty="0">
                <a:solidFill>
                  <a:srgbClr val="000000"/>
                </a:solidFill>
                <a:latin typeface="Times New Roman" panose="02020603050405020304" pitchFamily="18" charset="0"/>
                <a:cs typeface="Times New Roman" panose="02020603050405020304" pitchFamily="18" charset="0"/>
              </a:rPr>
              <a:t>: sus cargas eléctricas impiden que todos ellos sean activos a los efectos indicados arriba.</a:t>
            </a:r>
          </a:p>
          <a:p>
            <a:pPr algn="just"/>
            <a:endParaRPr lang="es-MX" sz="2000" dirty="0">
              <a:solidFill>
                <a:srgbClr val="000000"/>
              </a:solidFill>
              <a:latin typeface="Times New Roman" panose="02020603050405020304" pitchFamily="18" charset="0"/>
              <a:cs typeface="Times New Roman" panose="02020603050405020304" pitchFamily="18" charset="0"/>
            </a:endParaRPr>
          </a:p>
          <a:p>
            <a:pPr algn="just"/>
            <a:r>
              <a:rPr lang="es-MX" sz="2000" dirty="0">
                <a:solidFill>
                  <a:srgbClr val="000000"/>
                </a:solidFill>
                <a:latin typeface="Times New Roman" panose="02020603050405020304" pitchFamily="18" charset="0"/>
                <a:cs typeface="Times New Roman" panose="02020603050405020304" pitchFamily="18" charset="0"/>
              </a:rPr>
              <a:t>Por ejemplo: un agua puede tener [</a:t>
            </a:r>
            <a:r>
              <a:rPr lang="es-MX" sz="2000" b="1" dirty="0">
                <a:solidFill>
                  <a:srgbClr val="000000"/>
                </a:solidFill>
                <a:latin typeface="Times New Roman" panose="02020603050405020304" pitchFamily="18" charset="0"/>
                <a:cs typeface="Times New Roman" panose="02020603050405020304" pitchFamily="18" charset="0"/>
              </a:rPr>
              <a:t>concentración</a:t>
            </a:r>
            <a:r>
              <a:rPr lang="es-MX" sz="2000" dirty="0">
                <a:solidFill>
                  <a:srgbClr val="000000"/>
                </a:solidFill>
                <a:latin typeface="Times New Roman" panose="02020603050405020304" pitchFamily="18" charset="0"/>
                <a:cs typeface="Times New Roman" panose="02020603050405020304" pitchFamily="18" charset="0"/>
              </a:rPr>
              <a:t>] de </a:t>
            </a:r>
            <a:r>
              <a:rPr lang="es-MX" sz="2000" b="1" dirty="0">
                <a:solidFill>
                  <a:srgbClr val="000000"/>
                </a:solidFill>
                <a:latin typeface="Times New Roman" panose="02020603050405020304" pitchFamily="18" charset="0"/>
                <a:cs typeface="Times New Roman" panose="02020603050405020304" pitchFamily="18" charset="0"/>
              </a:rPr>
              <a:t>4.5x10</a:t>
            </a:r>
            <a:r>
              <a:rPr lang="es-MX" sz="2000" b="1" baseline="30000" dirty="0">
                <a:solidFill>
                  <a:srgbClr val="000000"/>
                </a:solidFill>
                <a:latin typeface="Times New Roman" panose="02020603050405020304" pitchFamily="18" charset="0"/>
                <a:cs typeface="Times New Roman" panose="02020603050405020304" pitchFamily="18" charset="0"/>
              </a:rPr>
              <a:t>-3</a:t>
            </a:r>
            <a:r>
              <a:rPr lang="es-MX" sz="2000" b="1" dirty="0">
                <a:solidFill>
                  <a:srgbClr val="000000"/>
                </a:solidFill>
                <a:latin typeface="Times New Roman" panose="02020603050405020304" pitchFamily="18" charset="0"/>
                <a:cs typeface="Times New Roman" panose="02020603050405020304" pitchFamily="18" charset="0"/>
              </a:rPr>
              <a:t> mol/L</a:t>
            </a:r>
            <a:r>
              <a:rPr lang="es-MX" sz="2000" dirty="0">
                <a:solidFill>
                  <a:srgbClr val="000000"/>
                </a:solidFill>
                <a:latin typeface="Times New Roman" panose="02020603050405020304" pitchFamily="18" charset="0"/>
                <a:cs typeface="Times New Roman" panose="02020603050405020304" pitchFamily="18" charset="0"/>
              </a:rPr>
              <a:t> de SO</a:t>
            </a:r>
            <a:r>
              <a:rPr lang="es-MX" sz="2000" baseline="-25000" dirty="0">
                <a:solidFill>
                  <a:srgbClr val="000000"/>
                </a:solidFill>
                <a:latin typeface="Times New Roman" panose="02020603050405020304" pitchFamily="18" charset="0"/>
                <a:cs typeface="Times New Roman" panose="02020603050405020304" pitchFamily="18" charset="0"/>
              </a:rPr>
              <a:t>4</a:t>
            </a:r>
            <a:r>
              <a:rPr lang="es-MX" sz="2000" baseline="30000" dirty="0">
                <a:solidFill>
                  <a:srgbClr val="000000"/>
                </a:solidFill>
                <a:latin typeface="Times New Roman" panose="02020603050405020304" pitchFamily="18" charset="0"/>
                <a:cs typeface="Times New Roman" panose="02020603050405020304" pitchFamily="18" charset="0"/>
              </a:rPr>
              <a:t>-2</a:t>
            </a:r>
            <a:r>
              <a:rPr lang="es-MX" sz="2000" dirty="0">
                <a:solidFill>
                  <a:srgbClr val="000000"/>
                </a:solidFill>
                <a:latin typeface="Times New Roman" panose="02020603050405020304" pitchFamily="18" charset="0"/>
                <a:cs typeface="Times New Roman" panose="02020603050405020304" pitchFamily="18" charset="0"/>
              </a:rPr>
              <a:t> y que solamente sea (</a:t>
            </a:r>
            <a:r>
              <a:rPr lang="es-MX" sz="2000" b="1" dirty="0">
                <a:solidFill>
                  <a:srgbClr val="000000"/>
                </a:solidFill>
                <a:latin typeface="Times New Roman" panose="02020603050405020304" pitchFamily="18" charset="0"/>
                <a:cs typeface="Times New Roman" panose="02020603050405020304" pitchFamily="18" charset="0"/>
              </a:rPr>
              <a:t>activo</a:t>
            </a:r>
            <a:r>
              <a:rPr lang="es-MX" sz="2000" dirty="0">
                <a:solidFill>
                  <a:srgbClr val="000000"/>
                </a:solidFill>
                <a:latin typeface="Times New Roman" panose="02020603050405020304" pitchFamily="18" charset="0"/>
                <a:cs typeface="Times New Roman" panose="02020603050405020304" pitchFamily="18" charset="0"/>
              </a:rPr>
              <a:t>) </a:t>
            </a:r>
            <a:r>
              <a:rPr lang="es-MX" sz="2000" b="1" dirty="0">
                <a:solidFill>
                  <a:srgbClr val="000000"/>
                </a:solidFill>
                <a:latin typeface="Times New Roman" panose="02020603050405020304" pitchFamily="18" charset="0"/>
                <a:cs typeface="Times New Roman" panose="02020603050405020304" pitchFamily="18" charset="0"/>
              </a:rPr>
              <a:t>el 70%</a:t>
            </a:r>
            <a:r>
              <a:rPr lang="es-MX" sz="2000" dirty="0">
                <a:solidFill>
                  <a:srgbClr val="000000"/>
                </a:solidFill>
                <a:latin typeface="Times New Roman" panose="02020603050405020304" pitchFamily="18" charset="0"/>
                <a:cs typeface="Times New Roman" panose="02020603050405020304" pitchFamily="18" charset="0"/>
              </a:rPr>
              <a:t>, es decir: </a:t>
            </a:r>
            <a:r>
              <a:rPr lang="es-MX" sz="2000" b="1" dirty="0">
                <a:solidFill>
                  <a:srgbClr val="000000"/>
                </a:solidFill>
                <a:latin typeface="Times New Roman" panose="02020603050405020304" pitchFamily="18" charset="0"/>
                <a:cs typeface="Times New Roman" panose="02020603050405020304" pitchFamily="18" charset="0"/>
              </a:rPr>
              <a:t>3.15x10</a:t>
            </a:r>
            <a:r>
              <a:rPr lang="es-MX" sz="2000" b="1" baseline="30000" dirty="0">
                <a:solidFill>
                  <a:srgbClr val="000000"/>
                </a:solidFill>
                <a:latin typeface="Times New Roman" panose="02020603050405020304" pitchFamily="18" charset="0"/>
                <a:cs typeface="Times New Roman" panose="02020603050405020304" pitchFamily="18" charset="0"/>
              </a:rPr>
              <a:t>-3</a:t>
            </a:r>
            <a:r>
              <a:rPr lang="es-MX" sz="2000" b="1" dirty="0">
                <a:solidFill>
                  <a:srgbClr val="000000"/>
                </a:solidFill>
                <a:latin typeface="Times New Roman" panose="02020603050405020304" pitchFamily="18" charset="0"/>
                <a:cs typeface="Times New Roman" panose="02020603050405020304" pitchFamily="18" charset="0"/>
              </a:rPr>
              <a:t> mol/L</a:t>
            </a:r>
            <a:r>
              <a:rPr lang="es-MX" sz="2000" dirty="0">
                <a:solidFill>
                  <a:srgbClr val="000000"/>
                </a:solidFill>
                <a:latin typeface="Times New Roman" panose="02020603050405020304" pitchFamily="18" charset="0"/>
                <a:cs typeface="Times New Roman" panose="02020603050405020304" pitchFamily="18" charset="0"/>
              </a:rPr>
              <a:t>.</a:t>
            </a:r>
          </a:p>
          <a:p>
            <a:pPr algn="just"/>
            <a:endParaRPr lang="es-MX" sz="2000" dirty="0">
              <a:solidFill>
                <a:srgbClr val="000000"/>
              </a:solidFill>
              <a:latin typeface="Times New Roman" panose="02020603050405020304" pitchFamily="18" charset="0"/>
              <a:cs typeface="Times New Roman" panose="02020603050405020304" pitchFamily="18" charset="0"/>
            </a:endParaRPr>
          </a:p>
          <a:p>
            <a:pPr algn="just"/>
            <a:r>
              <a:rPr lang="es-MX" sz="2000" dirty="0">
                <a:solidFill>
                  <a:srgbClr val="000000"/>
                </a:solidFill>
                <a:latin typeface="Times New Roman" panose="02020603050405020304" pitchFamily="18" charset="0"/>
                <a:cs typeface="Times New Roman" panose="02020603050405020304" pitchFamily="18" charset="0"/>
              </a:rPr>
              <a:t>En este ejemplo, la </a:t>
            </a:r>
            <a:r>
              <a:rPr lang="es-MX" sz="2000" b="1" u="sng" dirty="0">
                <a:solidFill>
                  <a:schemeClr val="accent6">
                    <a:lumMod val="75000"/>
                  </a:schemeClr>
                </a:solidFill>
                <a:latin typeface="Times New Roman" panose="02020603050405020304" pitchFamily="18" charset="0"/>
                <a:cs typeface="Times New Roman" panose="02020603050405020304" pitchFamily="18" charset="0"/>
              </a:rPr>
              <a:t>concentración</a:t>
            </a:r>
            <a:r>
              <a:rPr lang="es-MX" sz="2000" b="1" dirty="0">
                <a:solidFill>
                  <a:srgbClr val="000000"/>
                </a:solidFill>
                <a:latin typeface="Times New Roman" panose="02020603050405020304" pitchFamily="18" charset="0"/>
                <a:cs typeface="Times New Roman" panose="02020603050405020304" pitchFamily="18" charset="0"/>
              </a:rPr>
              <a:t> </a:t>
            </a:r>
            <a:r>
              <a:rPr lang="es-MX" sz="2000" dirty="0">
                <a:solidFill>
                  <a:srgbClr val="000000"/>
                </a:solidFill>
                <a:latin typeface="Times New Roman" panose="02020603050405020304" pitchFamily="18" charset="0"/>
                <a:cs typeface="Times New Roman" panose="02020603050405020304" pitchFamily="18" charset="0"/>
              </a:rPr>
              <a:t>sería 4.5x10</a:t>
            </a:r>
            <a:r>
              <a:rPr lang="es-MX" sz="2000" baseline="30000" dirty="0">
                <a:solidFill>
                  <a:srgbClr val="000000"/>
                </a:solidFill>
                <a:latin typeface="Times New Roman" panose="02020603050405020304" pitchFamily="18" charset="0"/>
                <a:cs typeface="Times New Roman" panose="02020603050405020304" pitchFamily="18" charset="0"/>
              </a:rPr>
              <a:t>-3</a:t>
            </a:r>
            <a:r>
              <a:rPr lang="es-MX" sz="2000" dirty="0">
                <a:solidFill>
                  <a:srgbClr val="000000"/>
                </a:solidFill>
                <a:latin typeface="Times New Roman" panose="02020603050405020304" pitchFamily="18" charset="0"/>
                <a:cs typeface="Times New Roman" panose="02020603050405020304" pitchFamily="18" charset="0"/>
              </a:rPr>
              <a:t> mol/L y la </a:t>
            </a:r>
            <a:r>
              <a:rPr lang="es-MX" sz="2000" b="1" u="sng" dirty="0">
                <a:solidFill>
                  <a:schemeClr val="accent6">
                    <a:lumMod val="75000"/>
                  </a:schemeClr>
                </a:solidFill>
                <a:latin typeface="Times New Roman" panose="02020603050405020304" pitchFamily="18" charset="0"/>
                <a:cs typeface="Times New Roman" panose="02020603050405020304" pitchFamily="18" charset="0"/>
              </a:rPr>
              <a:t>actividad</a:t>
            </a:r>
            <a:r>
              <a:rPr lang="es-MX" sz="2000" b="1" dirty="0">
                <a:solidFill>
                  <a:srgbClr val="FF5500"/>
                </a:solidFill>
                <a:latin typeface="Times New Roman" panose="02020603050405020304" pitchFamily="18" charset="0"/>
                <a:cs typeface="Times New Roman" panose="02020603050405020304" pitchFamily="18" charset="0"/>
              </a:rPr>
              <a:t> </a:t>
            </a:r>
            <a:r>
              <a:rPr lang="es-MX" sz="2000" dirty="0">
                <a:solidFill>
                  <a:srgbClr val="000000"/>
                </a:solidFill>
                <a:latin typeface="Times New Roman" panose="02020603050405020304" pitchFamily="18" charset="0"/>
                <a:cs typeface="Times New Roman" panose="02020603050405020304" pitchFamily="18" charset="0"/>
              </a:rPr>
              <a:t>sería 3.15x10</a:t>
            </a:r>
            <a:r>
              <a:rPr lang="es-MX" sz="2000" baseline="30000" dirty="0">
                <a:solidFill>
                  <a:srgbClr val="000000"/>
                </a:solidFill>
                <a:latin typeface="Times New Roman" panose="02020603050405020304" pitchFamily="18" charset="0"/>
                <a:cs typeface="Times New Roman" panose="02020603050405020304" pitchFamily="18" charset="0"/>
              </a:rPr>
              <a:t>-3</a:t>
            </a:r>
            <a:r>
              <a:rPr lang="es-MX" sz="2000" dirty="0">
                <a:solidFill>
                  <a:srgbClr val="000000"/>
                </a:solidFill>
                <a:latin typeface="Times New Roman" panose="02020603050405020304" pitchFamily="18" charset="0"/>
                <a:cs typeface="Times New Roman" panose="02020603050405020304" pitchFamily="18" charset="0"/>
              </a:rPr>
              <a:t> mol/L. </a:t>
            </a:r>
            <a:r>
              <a:rPr lang="es-MX" sz="2000" dirty="0">
                <a:solidFill>
                  <a:srgbClr val="FF0000"/>
                </a:solidFill>
                <a:latin typeface="Times New Roman" panose="02020603050405020304" pitchFamily="18" charset="0"/>
                <a:cs typeface="Times New Roman" panose="02020603050405020304" pitchFamily="18" charset="0"/>
              </a:rPr>
              <a:t>El coeficiente de actividad</a:t>
            </a:r>
            <a:r>
              <a:rPr lang="es-MX" sz="2000" dirty="0">
                <a:solidFill>
                  <a:srgbClr val="000000"/>
                </a:solidFill>
                <a:latin typeface="Times New Roman" panose="02020603050405020304" pitchFamily="18" charset="0"/>
                <a:cs typeface="Times New Roman" panose="02020603050405020304" pitchFamily="18" charset="0"/>
              </a:rPr>
              <a:t> (        ) sería 0.7 (=70% de SO</a:t>
            </a:r>
            <a:r>
              <a:rPr lang="es-MX" sz="2000" baseline="-25000" dirty="0">
                <a:solidFill>
                  <a:srgbClr val="000000"/>
                </a:solidFill>
                <a:latin typeface="Times New Roman" panose="02020603050405020304" pitchFamily="18" charset="0"/>
                <a:cs typeface="Times New Roman" panose="02020603050405020304" pitchFamily="18" charset="0"/>
              </a:rPr>
              <a:t>4</a:t>
            </a:r>
            <a:r>
              <a:rPr lang="es-MX" sz="2000" baseline="30000" dirty="0">
                <a:solidFill>
                  <a:srgbClr val="000000"/>
                </a:solidFill>
                <a:latin typeface="Times New Roman" panose="02020603050405020304" pitchFamily="18" charset="0"/>
                <a:cs typeface="Times New Roman" panose="02020603050405020304" pitchFamily="18" charset="0"/>
              </a:rPr>
              <a:t>-2 </a:t>
            </a:r>
            <a:r>
              <a:rPr lang="es-MX" sz="2000" dirty="0">
                <a:solidFill>
                  <a:srgbClr val="000000"/>
                </a:solidFill>
                <a:latin typeface="Times New Roman" panose="02020603050405020304" pitchFamily="18" charset="0"/>
                <a:cs typeface="Times New Roman" panose="02020603050405020304" pitchFamily="18" charset="0"/>
              </a:rPr>
              <a:t>activo). Lo anterior se representa así:</a:t>
            </a:r>
            <a:endParaRPr lang="es-MX" sz="2000" dirty="0">
              <a:latin typeface="Times New Roman" panose="02020603050405020304" pitchFamily="18" charset="0"/>
              <a:cs typeface="Times New Roman" panose="02020603050405020304" pitchFamily="18" charset="0"/>
            </a:endParaRPr>
          </a:p>
        </p:txBody>
      </p:sp>
      <p:graphicFrame>
        <p:nvGraphicFramePr>
          <p:cNvPr id="8" name="Objeto 7"/>
          <p:cNvGraphicFramePr>
            <a:graphicFrameLocks noChangeAspect="1"/>
          </p:cNvGraphicFramePr>
          <p:nvPr>
            <p:extLst>
              <p:ext uri="{D42A27DB-BD31-4B8C-83A1-F6EECF244321}">
                <p14:modId xmlns:p14="http://schemas.microsoft.com/office/powerpoint/2010/main" val="247356811"/>
              </p:ext>
            </p:extLst>
          </p:nvPr>
        </p:nvGraphicFramePr>
        <p:xfrm>
          <a:off x="2070546" y="5149636"/>
          <a:ext cx="7762875" cy="1008063"/>
        </p:xfrm>
        <a:graphic>
          <a:graphicData uri="http://schemas.openxmlformats.org/presentationml/2006/ole">
            <mc:AlternateContent xmlns:mc="http://schemas.openxmlformats.org/markup-compatibility/2006">
              <mc:Choice xmlns:v="urn:schemas-microsoft-com:vml" Requires="v">
                <p:oleObj spid="_x0000_s51568" name="Equation" r:id="rId4" imgW="2933640" imgH="380880" progId="Equation.DSMT4">
                  <p:embed/>
                </p:oleObj>
              </mc:Choice>
              <mc:Fallback>
                <p:oleObj name="Equation" r:id="rId4" imgW="2933640" imgH="380880" progId="Equation.DSMT4">
                  <p:embed/>
                  <p:pic>
                    <p:nvPicPr>
                      <p:cNvPr id="0" name=""/>
                      <p:cNvPicPr/>
                      <p:nvPr/>
                    </p:nvPicPr>
                    <p:blipFill>
                      <a:blip r:embed="rId5"/>
                      <a:stretch>
                        <a:fillRect/>
                      </a:stretch>
                    </p:blipFill>
                    <p:spPr>
                      <a:xfrm>
                        <a:off x="2070546" y="5149636"/>
                        <a:ext cx="7762875" cy="1008063"/>
                      </a:xfrm>
                      <a:prstGeom prst="rect">
                        <a:avLst/>
                      </a:prstGeom>
                    </p:spPr>
                  </p:pic>
                </p:oleObj>
              </mc:Fallback>
            </mc:AlternateContent>
          </a:graphicData>
        </a:graphic>
      </p:graphicFrame>
      <p:graphicFrame>
        <p:nvGraphicFramePr>
          <p:cNvPr id="2" name="Objeto 1"/>
          <p:cNvGraphicFramePr>
            <a:graphicFrameLocks noChangeAspect="1"/>
          </p:cNvGraphicFramePr>
          <p:nvPr>
            <p:extLst>
              <p:ext uri="{D42A27DB-BD31-4B8C-83A1-F6EECF244321}">
                <p14:modId xmlns:p14="http://schemas.microsoft.com/office/powerpoint/2010/main" val="194115381"/>
              </p:ext>
            </p:extLst>
          </p:nvPr>
        </p:nvGraphicFramePr>
        <p:xfrm>
          <a:off x="2130925" y="3949022"/>
          <a:ext cx="504056" cy="448050"/>
        </p:xfrm>
        <a:graphic>
          <a:graphicData uri="http://schemas.openxmlformats.org/presentationml/2006/ole">
            <mc:AlternateContent xmlns:mc="http://schemas.openxmlformats.org/markup-compatibility/2006">
              <mc:Choice xmlns:v="urn:schemas-microsoft-com:vml" Requires="v">
                <p:oleObj spid="_x0000_s51569" name="Equation" r:id="rId6" imgW="228600" imgH="203040" progId="Equation.DSMT4">
                  <p:embed/>
                </p:oleObj>
              </mc:Choice>
              <mc:Fallback>
                <p:oleObj name="Equation" r:id="rId6" imgW="228600" imgH="203040" progId="Equation.DSMT4">
                  <p:embed/>
                  <p:pic>
                    <p:nvPicPr>
                      <p:cNvPr id="0" name=""/>
                      <p:cNvPicPr/>
                      <p:nvPr/>
                    </p:nvPicPr>
                    <p:blipFill>
                      <a:blip r:embed="rId7"/>
                      <a:stretch>
                        <a:fillRect/>
                      </a:stretch>
                    </p:blipFill>
                    <p:spPr>
                      <a:xfrm>
                        <a:off x="2130925" y="3949022"/>
                        <a:ext cx="504056" cy="448050"/>
                      </a:xfrm>
                      <a:prstGeom prst="rect">
                        <a:avLst/>
                      </a:prstGeom>
                    </p:spPr>
                  </p:pic>
                </p:oleObj>
              </mc:Fallback>
            </mc:AlternateContent>
          </a:graphicData>
        </a:graphic>
      </p:graphicFrame>
      <p:cxnSp>
        <p:nvCxnSpPr>
          <p:cNvPr id="4" name="Conector recto de flecha 3"/>
          <p:cNvCxnSpPr/>
          <p:nvPr/>
        </p:nvCxnSpPr>
        <p:spPr>
          <a:xfrm flipH="1">
            <a:off x="5807968" y="3034432"/>
            <a:ext cx="810090" cy="26192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p:nvPr/>
        </p:nvCxnSpPr>
        <p:spPr>
          <a:xfrm>
            <a:off x="3539716" y="3356992"/>
            <a:ext cx="5292588" cy="22966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a:off x="3539716" y="4293096"/>
            <a:ext cx="4005714" cy="13605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87560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39416" y="1268760"/>
            <a:ext cx="10801200" cy="1631216"/>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El coeficiente de actividad se representa con la letra griega γ (gamma) y varía de 1 (100% de la sustancia es activa) a 0.4 o menos (0.4 querría decir que sólo el 40% de la sustancia es activa).</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Por tanto, al realizarse cálculos con el agua del ejemplo anterior, para saber si disolvería o precipitaría yeso, no debemos utilizar las concentraciones de SO</a:t>
            </a:r>
            <a:r>
              <a:rPr lang="es-MX" sz="2000" baseline="-25000" dirty="0">
                <a:latin typeface="Times New Roman" panose="02020603050405020304" pitchFamily="18" charset="0"/>
                <a:cs typeface="Times New Roman" panose="02020603050405020304" pitchFamily="18" charset="0"/>
              </a:rPr>
              <a:t>4</a:t>
            </a:r>
            <a:r>
              <a:rPr lang="es-MX" sz="2000" baseline="30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 sino las actividades.</a:t>
            </a:r>
          </a:p>
        </p:txBody>
      </p:sp>
    </p:spTree>
    <p:extLst>
      <p:ext uri="{BB962C8B-B14F-4D97-AF65-F5344CB8AC3E}">
        <p14:creationId xmlns:p14="http://schemas.microsoft.com/office/powerpoint/2010/main" val="2775625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07768" y="116632"/>
            <a:ext cx="3960812" cy="517798"/>
          </a:xfrm>
        </p:spPr>
        <p:txBody>
          <a:bodyPr>
            <a:normAutofit fontScale="90000"/>
          </a:bodyPr>
          <a:lstStyle/>
          <a:p>
            <a:r>
              <a:rPr lang="es-ES" altLang="es-MX" sz="3200" dirty="0">
                <a:latin typeface="Times New Roman" panose="02020603050405020304" pitchFamily="18" charset="0"/>
                <a:cs typeface="Times New Roman" panose="02020603050405020304" pitchFamily="18" charset="0"/>
              </a:rPr>
              <a:t>Ejemplos </a:t>
            </a:r>
          </a:p>
        </p:txBody>
      </p:sp>
      <p:sp>
        <p:nvSpPr>
          <p:cNvPr id="44035" name="Rectangle 3"/>
          <p:cNvSpPr>
            <a:spLocks noGrp="1" noChangeArrowheads="1"/>
          </p:cNvSpPr>
          <p:nvPr>
            <p:ph type="body" idx="1"/>
          </p:nvPr>
        </p:nvSpPr>
        <p:spPr>
          <a:xfrm>
            <a:off x="551384" y="980728"/>
            <a:ext cx="11089231" cy="4666778"/>
          </a:xfrm>
        </p:spPr>
        <p:txBody>
          <a:bodyPr>
            <a:normAutofit lnSpcReduction="10000"/>
          </a:bodyPr>
          <a:lstStyle/>
          <a:p>
            <a:pPr algn="just">
              <a:lnSpc>
                <a:spcPct val="90000"/>
              </a:lnSpc>
            </a:pPr>
            <a:r>
              <a:rPr lang="es-ES" altLang="es-MX" sz="1700" dirty="0">
                <a:latin typeface="Times New Roman" pitchFamily="18" charset="0"/>
                <a:cs typeface="Times New Roman" pitchFamily="18" charset="0"/>
              </a:rPr>
              <a:t>H</a:t>
            </a:r>
            <a:r>
              <a:rPr lang="es-ES" altLang="es-MX" sz="1700" baseline="-25000" dirty="0">
                <a:latin typeface="Times New Roman" pitchFamily="18" charset="0"/>
                <a:cs typeface="Times New Roman" pitchFamily="18" charset="0"/>
              </a:rPr>
              <a:t>2</a:t>
            </a:r>
            <a:r>
              <a:rPr lang="es-ES" altLang="es-MX" sz="1700" dirty="0">
                <a:latin typeface="Times New Roman" pitchFamily="18" charset="0"/>
                <a:cs typeface="Times New Roman" pitchFamily="18" charset="0"/>
              </a:rPr>
              <a:t>O pura (de-ionizada) tiene una actividad = 1, debido a que es solo agua, sin componentes disueltos. </a:t>
            </a:r>
          </a:p>
          <a:p>
            <a:pPr algn="just">
              <a:lnSpc>
                <a:spcPct val="90000"/>
              </a:lnSpc>
            </a:pPr>
            <a:r>
              <a:rPr lang="es-ES" altLang="es-MX" sz="1700" dirty="0">
                <a:latin typeface="Times New Roman" pitchFamily="18" charset="0"/>
                <a:cs typeface="Times New Roman" pitchFamily="18" charset="0"/>
              </a:rPr>
              <a:t>En una mezcla de H</a:t>
            </a:r>
            <a:r>
              <a:rPr lang="es-ES" altLang="es-MX" sz="1700" baseline="-25000" dirty="0">
                <a:latin typeface="Times New Roman" pitchFamily="18" charset="0"/>
                <a:cs typeface="Times New Roman" pitchFamily="18" charset="0"/>
              </a:rPr>
              <a:t>2</a:t>
            </a:r>
            <a:r>
              <a:rPr lang="es-ES" altLang="es-MX" sz="1700" dirty="0">
                <a:latin typeface="Times New Roman" pitchFamily="18" charset="0"/>
                <a:cs typeface="Times New Roman" pitchFamily="18" charset="0"/>
              </a:rPr>
              <a:t>O y CO</a:t>
            </a:r>
            <a:r>
              <a:rPr lang="es-ES" altLang="es-MX" sz="1700" baseline="-25000" dirty="0">
                <a:latin typeface="Times New Roman" pitchFamily="18" charset="0"/>
                <a:cs typeface="Times New Roman" pitchFamily="18" charset="0"/>
              </a:rPr>
              <a:t>2</a:t>
            </a:r>
            <a:r>
              <a:rPr lang="es-ES" altLang="es-MX" sz="1700" dirty="0">
                <a:latin typeface="Times New Roman" pitchFamily="18" charset="0"/>
                <a:cs typeface="Times New Roman" pitchFamily="18" charset="0"/>
              </a:rPr>
              <a:t>, el H</a:t>
            </a:r>
            <a:r>
              <a:rPr lang="es-ES" altLang="es-MX" sz="1700" baseline="-25000" dirty="0">
                <a:latin typeface="Times New Roman" pitchFamily="18" charset="0"/>
                <a:cs typeface="Times New Roman" pitchFamily="18" charset="0"/>
              </a:rPr>
              <a:t>2</a:t>
            </a:r>
            <a:r>
              <a:rPr lang="es-ES" altLang="es-MX" sz="1700" dirty="0">
                <a:latin typeface="Times New Roman" pitchFamily="18" charset="0"/>
                <a:cs typeface="Times New Roman" pitchFamily="18" charset="0"/>
              </a:rPr>
              <a:t>O tiene una actividad menor que 1, debido a que no todo es agua</a:t>
            </a:r>
          </a:p>
          <a:p>
            <a:pPr algn="just">
              <a:lnSpc>
                <a:spcPct val="90000"/>
              </a:lnSpc>
              <a:buFontTx/>
              <a:buNone/>
            </a:pPr>
            <a:r>
              <a:rPr lang="es-ES" altLang="es-MX" sz="1700" dirty="0">
                <a:latin typeface="Times New Roman" pitchFamily="18" charset="0"/>
                <a:cs typeface="Times New Roman" pitchFamily="18" charset="0"/>
              </a:rPr>
              <a:t>	¿Qué tanto menos?, eso depende de las proporciones relativas tanto de CO</a:t>
            </a:r>
            <a:r>
              <a:rPr lang="es-ES" altLang="es-MX" sz="1700" baseline="-25000" dirty="0">
                <a:latin typeface="Times New Roman" pitchFamily="18" charset="0"/>
                <a:cs typeface="Times New Roman" pitchFamily="18" charset="0"/>
              </a:rPr>
              <a:t>2</a:t>
            </a:r>
            <a:r>
              <a:rPr lang="es-ES" altLang="es-MX" sz="1700" dirty="0">
                <a:latin typeface="Times New Roman" pitchFamily="18" charset="0"/>
                <a:cs typeface="Times New Roman" pitchFamily="18" charset="0"/>
              </a:rPr>
              <a:t> como de H</a:t>
            </a:r>
            <a:r>
              <a:rPr lang="es-ES" altLang="es-MX" sz="1700" baseline="-25000" dirty="0">
                <a:latin typeface="Times New Roman" pitchFamily="18" charset="0"/>
                <a:cs typeface="Times New Roman" pitchFamily="18" charset="0"/>
              </a:rPr>
              <a:t>2</a:t>
            </a:r>
            <a:r>
              <a:rPr lang="es-ES" altLang="es-MX" sz="1700" dirty="0">
                <a:latin typeface="Times New Roman" pitchFamily="18" charset="0"/>
                <a:cs typeface="Times New Roman" pitchFamily="18" charset="0"/>
              </a:rPr>
              <a:t>O</a:t>
            </a:r>
          </a:p>
          <a:p>
            <a:pPr algn="just">
              <a:lnSpc>
                <a:spcPct val="90000"/>
              </a:lnSpc>
              <a:buFontTx/>
              <a:buNone/>
            </a:pPr>
            <a:r>
              <a:rPr lang="es-ES" altLang="es-MX" sz="1800" b="1" dirty="0">
                <a:latin typeface="Times New Roman" pitchFamily="18" charset="0"/>
                <a:cs typeface="Times New Roman" pitchFamily="18" charset="0"/>
              </a:rPr>
              <a:t>	</a:t>
            </a:r>
          </a:p>
          <a:p>
            <a:pPr algn="just">
              <a:lnSpc>
                <a:spcPct val="90000"/>
              </a:lnSpc>
              <a:buFontTx/>
              <a:buNone/>
            </a:pPr>
            <a:r>
              <a:rPr lang="es-ES" altLang="es-MX" sz="1800" b="1" dirty="0">
                <a:latin typeface="Times New Roman" pitchFamily="18" charset="0"/>
                <a:cs typeface="Times New Roman" pitchFamily="18" charset="0"/>
              </a:rPr>
              <a:t>	En materiales solidos, se usa </a:t>
            </a:r>
            <a:r>
              <a:rPr lang="es-ES" altLang="es-MX" sz="1800" b="1" u="sng" dirty="0">
                <a:latin typeface="Times New Roman" pitchFamily="18" charset="0"/>
                <a:cs typeface="Times New Roman" pitchFamily="18" charset="0"/>
              </a:rPr>
              <a:t>Fracción </a:t>
            </a:r>
            <a:r>
              <a:rPr lang="es-ES" altLang="es-MX" sz="1800" b="1" u="sng" dirty="0" smtClean="0">
                <a:latin typeface="Times New Roman" pitchFamily="18" charset="0"/>
                <a:cs typeface="Times New Roman" pitchFamily="18" charset="0"/>
              </a:rPr>
              <a:t>molar </a:t>
            </a:r>
            <a:r>
              <a:rPr lang="es-ES" altLang="es-MX" sz="1800" u="sng" dirty="0" err="1" smtClean="0">
                <a:latin typeface="Times New Roman" pitchFamily="18" charset="0"/>
                <a:cs typeface="Times New Roman" pitchFamily="18" charset="0"/>
              </a:rPr>
              <a:t>X</a:t>
            </a:r>
            <a:r>
              <a:rPr lang="es-ES" altLang="es-MX" sz="1800" b="1" i="1" baseline="-25000" dirty="0" err="1" smtClean="0">
                <a:latin typeface="Times New Roman" pitchFamily="18" charset="0"/>
                <a:cs typeface="Times New Roman" pitchFamily="18" charset="0"/>
              </a:rPr>
              <a:t>ni</a:t>
            </a:r>
            <a:endParaRPr lang="es-ES" altLang="es-MX" sz="1800" b="1" i="1" baseline="-25000" dirty="0">
              <a:latin typeface="Times New Roman" pitchFamily="18" charset="0"/>
              <a:cs typeface="Times New Roman" pitchFamily="18" charset="0"/>
            </a:endParaRPr>
          </a:p>
          <a:p>
            <a:pPr algn="just">
              <a:lnSpc>
                <a:spcPct val="90000"/>
              </a:lnSpc>
              <a:buFontTx/>
              <a:buNone/>
            </a:pPr>
            <a:r>
              <a:rPr lang="es-ES" altLang="es-MX" sz="1800" dirty="0">
                <a:latin typeface="Times New Roman" pitchFamily="18" charset="0"/>
                <a:cs typeface="Times New Roman" pitchFamily="18" charset="0"/>
              </a:rPr>
              <a:t>	</a:t>
            </a:r>
            <a:r>
              <a:rPr lang="es-ES" altLang="es-MX" sz="1800" b="1" i="1" dirty="0">
                <a:latin typeface="Times New Roman" pitchFamily="18" charset="0"/>
                <a:cs typeface="Times New Roman" pitchFamily="18" charset="0"/>
              </a:rPr>
              <a:t>Jadeita</a:t>
            </a:r>
            <a:r>
              <a:rPr lang="es-ES" altLang="es-MX" sz="1800" dirty="0">
                <a:latin typeface="Times New Roman" pitchFamily="18" charset="0"/>
                <a:cs typeface="Times New Roman" pitchFamily="18" charset="0"/>
              </a:rPr>
              <a:t> pura (Na</a:t>
            </a:r>
            <a:r>
              <a:rPr lang="es-ES" altLang="es-MX" sz="1800" b="1" dirty="0">
                <a:solidFill>
                  <a:srgbClr val="FF0000"/>
                </a:solidFill>
                <a:latin typeface="Times New Roman" pitchFamily="18" charset="0"/>
                <a:cs typeface="Times New Roman" pitchFamily="18" charset="0"/>
              </a:rPr>
              <a:t>Al</a:t>
            </a:r>
            <a:r>
              <a:rPr lang="es-ES" altLang="es-MX" sz="1800" dirty="0">
                <a:latin typeface="Times New Roman" pitchFamily="18" charset="0"/>
                <a:cs typeface="Times New Roman" pitchFamily="18" charset="0"/>
              </a:rPr>
              <a:t>SiO</a:t>
            </a:r>
            <a:r>
              <a:rPr lang="es-ES" altLang="es-MX" sz="1800" baseline="-25000" dirty="0">
                <a:latin typeface="Times New Roman" pitchFamily="18" charset="0"/>
                <a:cs typeface="Times New Roman" pitchFamily="18" charset="0"/>
              </a:rPr>
              <a:t>6</a:t>
            </a:r>
            <a:r>
              <a:rPr lang="es-ES" altLang="es-MX" sz="1800" dirty="0">
                <a:latin typeface="Times New Roman" pitchFamily="18" charset="0"/>
                <a:cs typeface="Times New Roman" pitchFamily="18" charset="0"/>
              </a:rPr>
              <a:t>) tiene </a:t>
            </a:r>
            <a:r>
              <a:rPr lang="es-ES" altLang="es-MX" sz="1800" dirty="0" err="1" smtClean="0">
                <a:latin typeface="Times New Roman" pitchFamily="18" charset="0"/>
                <a:cs typeface="Times New Roman" pitchFamily="18" charset="0"/>
              </a:rPr>
              <a:t>X</a:t>
            </a:r>
            <a:r>
              <a:rPr lang="es-ES" altLang="es-MX" sz="1800" baseline="-25000" dirty="0" err="1" smtClean="0">
                <a:latin typeface="Times New Roman" pitchFamily="18" charset="0"/>
                <a:cs typeface="Times New Roman" pitchFamily="18" charset="0"/>
              </a:rPr>
              <a:t>ja</a:t>
            </a:r>
            <a:r>
              <a:rPr lang="es-ES" altLang="es-MX" sz="1800" dirty="0" smtClean="0">
                <a:latin typeface="Times New Roman" pitchFamily="18" charset="0"/>
                <a:cs typeface="Times New Roman" pitchFamily="18" charset="0"/>
              </a:rPr>
              <a:t>=</a:t>
            </a:r>
            <a:r>
              <a:rPr lang="es-ES" altLang="es-MX" sz="1800" i="1" dirty="0" smtClean="0">
                <a:latin typeface="Times New Roman" pitchFamily="18" charset="0"/>
                <a:cs typeface="Times New Roman" pitchFamily="18" charset="0"/>
              </a:rPr>
              <a:t>a</a:t>
            </a:r>
            <a:r>
              <a:rPr lang="es-ES" altLang="es-MX" sz="1800" i="1" baseline="-25000" dirty="0" smtClean="0">
                <a:latin typeface="Times New Roman" pitchFamily="18" charset="0"/>
                <a:cs typeface="Times New Roman" pitchFamily="18" charset="0"/>
              </a:rPr>
              <a:t>ja</a:t>
            </a:r>
            <a:r>
              <a:rPr lang="es-ES" altLang="es-MX" sz="1800" i="1" dirty="0" smtClean="0">
                <a:latin typeface="Times New Roman" pitchFamily="18" charset="0"/>
                <a:cs typeface="Times New Roman" pitchFamily="18" charset="0"/>
              </a:rPr>
              <a:t>=1</a:t>
            </a:r>
            <a:r>
              <a:rPr lang="es-ES" altLang="es-MX" sz="1800" dirty="0" smtClean="0">
                <a:latin typeface="Times New Roman" pitchFamily="18" charset="0"/>
                <a:cs typeface="Times New Roman" pitchFamily="18" charset="0"/>
              </a:rPr>
              <a:t>  o en </a:t>
            </a:r>
            <a:r>
              <a:rPr lang="es-ES" altLang="es-MX" sz="1800" dirty="0">
                <a:latin typeface="Times New Roman" pitchFamily="18" charset="0"/>
                <a:cs typeface="Times New Roman" pitchFamily="18" charset="0"/>
              </a:rPr>
              <a:t>su defecto </a:t>
            </a:r>
            <a:r>
              <a:rPr lang="es-ES" altLang="es-MX" sz="1800" b="1" i="1" dirty="0" err="1" smtClean="0">
                <a:latin typeface="Times New Roman" pitchFamily="18" charset="0"/>
                <a:cs typeface="Times New Roman" pitchFamily="18" charset="0"/>
              </a:rPr>
              <a:t>aegirina</a:t>
            </a:r>
            <a:r>
              <a:rPr lang="es-ES" altLang="es-MX" sz="1800" dirty="0" smtClean="0">
                <a:latin typeface="Times New Roman" pitchFamily="18" charset="0"/>
                <a:cs typeface="Times New Roman" pitchFamily="18" charset="0"/>
              </a:rPr>
              <a:t> pura </a:t>
            </a:r>
            <a:r>
              <a:rPr lang="es-ES" altLang="es-MX" sz="1800" dirty="0">
                <a:latin typeface="Times New Roman" pitchFamily="18" charset="0"/>
                <a:cs typeface="Times New Roman" pitchFamily="18" charset="0"/>
              </a:rPr>
              <a:t>(Na</a:t>
            </a:r>
            <a:r>
              <a:rPr lang="es-ES" altLang="es-MX" sz="1800" b="1" dirty="0">
                <a:solidFill>
                  <a:srgbClr val="FF0000"/>
                </a:solidFill>
                <a:latin typeface="Times New Roman" pitchFamily="18" charset="0"/>
                <a:cs typeface="Times New Roman" pitchFamily="18" charset="0"/>
              </a:rPr>
              <a:t>Fe</a:t>
            </a:r>
            <a:r>
              <a:rPr lang="es-ES" altLang="es-MX" sz="1800" dirty="0">
                <a:latin typeface="Times New Roman" pitchFamily="18" charset="0"/>
                <a:cs typeface="Times New Roman" pitchFamily="18" charset="0"/>
              </a:rPr>
              <a:t>Si</a:t>
            </a:r>
            <a:r>
              <a:rPr lang="es-ES" altLang="es-MX" sz="1800" baseline="-25000" dirty="0">
                <a:latin typeface="Times New Roman" pitchFamily="18" charset="0"/>
                <a:cs typeface="Times New Roman" pitchFamily="18" charset="0"/>
              </a:rPr>
              <a:t>2</a:t>
            </a:r>
            <a:r>
              <a:rPr lang="es-ES" altLang="es-MX" sz="1800" dirty="0">
                <a:latin typeface="Times New Roman" pitchFamily="18" charset="0"/>
                <a:cs typeface="Times New Roman" pitchFamily="18" charset="0"/>
              </a:rPr>
              <a:t>O</a:t>
            </a:r>
            <a:r>
              <a:rPr lang="es-ES" altLang="es-MX" sz="1800" baseline="-25000" dirty="0">
                <a:latin typeface="Times New Roman" pitchFamily="18" charset="0"/>
                <a:cs typeface="Times New Roman" pitchFamily="18" charset="0"/>
              </a:rPr>
              <a:t>6</a:t>
            </a:r>
            <a:r>
              <a:rPr lang="es-ES" altLang="es-MX" sz="1800" dirty="0" smtClean="0">
                <a:latin typeface="Times New Roman" pitchFamily="18" charset="0"/>
                <a:cs typeface="Times New Roman" pitchFamily="18" charset="0"/>
              </a:rPr>
              <a:t>)</a:t>
            </a:r>
            <a:r>
              <a:rPr lang="es-ES" altLang="es-MX" sz="1800" dirty="0">
                <a:latin typeface="Times New Roman" pitchFamily="18" charset="0"/>
                <a:cs typeface="Times New Roman" pitchFamily="18" charset="0"/>
              </a:rPr>
              <a:t> </a:t>
            </a:r>
            <a:r>
              <a:rPr lang="es-ES" altLang="es-MX" sz="1800" dirty="0" smtClean="0">
                <a:latin typeface="Times New Roman" pitchFamily="18" charset="0"/>
                <a:cs typeface="Times New Roman" pitchFamily="18" charset="0"/>
              </a:rPr>
              <a:t>con </a:t>
            </a:r>
            <a:r>
              <a:rPr lang="es-ES" altLang="es-MX" sz="1800" dirty="0" err="1" smtClean="0">
                <a:latin typeface="Times New Roman" pitchFamily="18" charset="0"/>
                <a:cs typeface="Times New Roman" pitchFamily="18" charset="0"/>
              </a:rPr>
              <a:t>X</a:t>
            </a:r>
            <a:r>
              <a:rPr lang="es-ES" altLang="es-MX" sz="1800" baseline="-25000" dirty="0" err="1" smtClean="0">
                <a:latin typeface="Times New Roman" pitchFamily="18" charset="0"/>
                <a:cs typeface="Times New Roman" pitchFamily="18" charset="0"/>
              </a:rPr>
              <a:t>ae</a:t>
            </a:r>
            <a:r>
              <a:rPr lang="es-ES" altLang="es-MX" sz="1800" dirty="0" smtClean="0">
                <a:latin typeface="Times New Roman" pitchFamily="18" charset="0"/>
                <a:cs typeface="Times New Roman" pitchFamily="18" charset="0"/>
              </a:rPr>
              <a:t>=</a:t>
            </a:r>
            <a:r>
              <a:rPr lang="es-ES" altLang="es-MX" sz="1800" i="1" dirty="0" err="1" smtClean="0">
                <a:latin typeface="Times New Roman" pitchFamily="18" charset="0"/>
                <a:cs typeface="Times New Roman" pitchFamily="18" charset="0"/>
              </a:rPr>
              <a:t>a</a:t>
            </a:r>
            <a:r>
              <a:rPr lang="es-ES" altLang="es-MX" sz="1800" i="1" baseline="-25000" dirty="0" err="1" smtClean="0">
                <a:latin typeface="Times New Roman" pitchFamily="18" charset="0"/>
                <a:cs typeface="Times New Roman" pitchFamily="18" charset="0"/>
              </a:rPr>
              <a:t>ae</a:t>
            </a:r>
            <a:r>
              <a:rPr lang="es-ES" altLang="es-MX" sz="1800" i="1" dirty="0" smtClean="0">
                <a:latin typeface="Times New Roman" pitchFamily="18" charset="0"/>
                <a:cs typeface="Times New Roman" pitchFamily="18" charset="0"/>
              </a:rPr>
              <a:t>=1</a:t>
            </a:r>
            <a:endParaRPr lang="es-ES" altLang="es-MX" sz="1800" dirty="0">
              <a:latin typeface="Times New Roman" pitchFamily="18" charset="0"/>
              <a:cs typeface="Times New Roman" pitchFamily="18" charset="0"/>
            </a:endParaRPr>
          </a:p>
          <a:p>
            <a:pPr algn="just">
              <a:lnSpc>
                <a:spcPct val="90000"/>
              </a:lnSpc>
              <a:buFontTx/>
              <a:buNone/>
            </a:pPr>
            <a:r>
              <a:rPr lang="es-ES" altLang="es-MX" sz="1800" dirty="0">
                <a:latin typeface="Times New Roman" pitchFamily="18" charset="0"/>
                <a:cs typeface="Times New Roman" pitchFamily="18" charset="0"/>
              </a:rPr>
              <a:t>	</a:t>
            </a:r>
          </a:p>
          <a:p>
            <a:pPr algn="just">
              <a:lnSpc>
                <a:spcPct val="90000"/>
              </a:lnSpc>
              <a:buFontTx/>
              <a:buNone/>
            </a:pPr>
            <a:r>
              <a:rPr lang="es-ES" altLang="es-MX" sz="1800" dirty="0">
                <a:latin typeface="Times New Roman" pitchFamily="18" charset="0"/>
                <a:cs typeface="Times New Roman" pitchFamily="18" charset="0"/>
              </a:rPr>
              <a:t>Sin embargo, un piroxeno de composición intermedia, que se ubica en alguna parte entre la composición de los miembros finales de la solución sólida </a:t>
            </a:r>
            <a:r>
              <a:rPr lang="es-ES" altLang="es-MX" sz="1800" b="1" i="1" dirty="0">
                <a:latin typeface="Times New Roman" pitchFamily="18" charset="0"/>
                <a:cs typeface="Times New Roman" pitchFamily="18" charset="0"/>
              </a:rPr>
              <a:t>a</a:t>
            </a:r>
            <a:r>
              <a:rPr lang="es-MX" altLang="es-MX" sz="1800" b="1" i="1" dirty="0" err="1">
                <a:latin typeface="Times New Roman" pitchFamily="18" charset="0"/>
                <a:cs typeface="Times New Roman" pitchFamily="18" charset="0"/>
              </a:rPr>
              <a:t>egirina</a:t>
            </a:r>
            <a:r>
              <a:rPr lang="es-MX" altLang="es-MX" sz="1800" b="1" i="1" dirty="0">
                <a:latin typeface="Times New Roman" pitchFamily="18" charset="0"/>
                <a:cs typeface="Times New Roman" pitchFamily="18" charset="0"/>
              </a:rPr>
              <a:t> </a:t>
            </a:r>
            <a:r>
              <a:rPr lang="es-MX" altLang="es-MX" sz="1800" dirty="0">
                <a:latin typeface="Times New Roman" pitchFamily="18" charset="0"/>
                <a:cs typeface="Times New Roman" pitchFamily="18" charset="0"/>
              </a:rPr>
              <a:t>(Na</a:t>
            </a:r>
            <a:r>
              <a:rPr lang="es-MX" altLang="es-MX" sz="1800" b="1" i="1" dirty="0">
                <a:solidFill>
                  <a:srgbClr val="FF0000"/>
                </a:solidFill>
                <a:latin typeface="Times New Roman" pitchFamily="18" charset="0"/>
                <a:cs typeface="Times New Roman" pitchFamily="18" charset="0"/>
              </a:rPr>
              <a:t>Fe</a:t>
            </a:r>
            <a:r>
              <a:rPr lang="es-MX" altLang="es-MX" sz="1800" dirty="0">
                <a:latin typeface="Times New Roman" pitchFamily="18" charset="0"/>
                <a:cs typeface="Times New Roman" pitchFamily="18" charset="0"/>
              </a:rPr>
              <a:t>Si</a:t>
            </a:r>
            <a:r>
              <a:rPr lang="es-MX" altLang="es-MX" sz="1800" baseline="-25000" dirty="0">
                <a:latin typeface="Times New Roman" pitchFamily="18" charset="0"/>
                <a:cs typeface="Times New Roman" pitchFamily="18" charset="0"/>
              </a:rPr>
              <a:t>2</a:t>
            </a:r>
            <a:r>
              <a:rPr lang="es-MX" altLang="es-MX" sz="1800" dirty="0">
                <a:latin typeface="Times New Roman" pitchFamily="18" charset="0"/>
                <a:cs typeface="Times New Roman" pitchFamily="18" charset="0"/>
              </a:rPr>
              <a:t>O</a:t>
            </a:r>
            <a:r>
              <a:rPr lang="es-MX" altLang="es-MX" sz="1800" baseline="-25000" dirty="0">
                <a:latin typeface="Times New Roman" pitchFamily="18" charset="0"/>
                <a:cs typeface="Times New Roman" pitchFamily="18" charset="0"/>
              </a:rPr>
              <a:t>6</a:t>
            </a:r>
            <a:r>
              <a:rPr lang="es-MX" altLang="es-MX" sz="1800" dirty="0">
                <a:latin typeface="Times New Roman" pitchFamily="18" charset="0"/>
                <a:cs typeface="Times New Roman" pitchFamily="18" charset="0"/>
              </a:rPr>
              <a:t>)  y </a:t>
            </a:r>
            <a:r>
              <a:rPr lang="es-MX" altLang="es-MX" sz="1800" b="1" i="1" dirty="0">
                <a:latin typeface="Times New Roman" pitchFamily="18" charset="0"/>
                <a:cs typeface="Times New Roman" pitchFamily="18" charset="0"/>
              </a:rPr>
              <a:t>jadeíta</a:t>
            </a:r>
            <a:r>
              <a:rPr lang="es-MX" altLang="es-MX" sz="1800" dirty="0">
                <a:latin typeface="Times New Roman" pitchFamily="18" charset="0"/>
                <a:cs typeface="Times New Roman" pitchFamily="18" charset="0"/>
              </a:rPr>
              <a:t> (Na</a:t>
            </a:r>
            <a:r>
              <a:rPr lang="es-MX" altLang="es-MX" sz="1800" b="1" i="1" dirty="0">
                <a:solidFill>
                  <a:srgbClr val="FF0000"/>
                </a:solidFill>
                <a:latin typeface="Times New Roman" pitchFamily="18" charset="0"/>
                <a:cs typeface="Times New Roman" pitchFamily="18" charset="0"/>
              </a:rPr>
              <a:t>Al</a:t>
            </a:r>
            <a:r>
              <a:rPr lang="es-MX" altLang="es-MX" sz="1800" dirty="0">
                <a:latin typeface="Times New Roman" pitchFamily="18" charset="0"/>
                <a:cs typeface="Times New Roman" pitchFamily="18" charset="0"/>
              </a:rPr>
              <a:t>Si</a:t>
            </a:r>
            <a:r>
              <a:rPr lang="es-MX" altLang="es-MX" sz="1800" baseline="-25000" dirty="0">
                <a:latin typeface="Times New Roman" pitchFamily="18" charset="0"/>
                <a:cs typeface="Times New Roman" pitchFamily="18" charset="0"/>
              </a:rPr>
              <a:t>2</a:t>
            </a:r>
            <a:r>
              <a:rPr lang="es-MX" altLang="es-MX" sz="1800" dirty="0">
                <a:latin typeface="Times New Roman" pitchFamily="18" charset="0"/>
                <a:cs typeface="Times New Roman" pitchFamily="18" charset="0"/>
              </a:rPr>
              <a:t>O</a:t>
            </a:r>
            <a:r>
              <a:rPr lang="es-MX" altLang="es-MX" sz="1800" baseline="-25000" dirty="0">
                <a:latin typeface="Times New Roman" pitchFamily="18" charset="0"/>
                <a:cs typeface="Times New Roman" pitchFamily="18" charset="0"/>
              </a:rPr>
              <a:t>6</a:t>
            </a:r>
            <a:r>
              <a:rPr lang="es-MX" altLang="es-MX" sz="1800" dirty="0">
                <a:latin typeface="Times New Roman" pitchFamily="18" charset="0"/>
                <a:cs typeface="Times New Roman" pitchFamily="18" charset="0"/>
              </a:rPr>
              <a:t>)</a:t>
            </a:r>
            <a:r>
              <a:rPr lang="es-ES" altLang="es-MX" sz="1800" dirty="0">
                <a:latin typeface="Times New Roman" pitchFamily="18" charset="0"/>
                <a:cs typeface="Times New Roman" pitchFamily="18" charset="0"/>
              </a:rPr>
              <a:t>  tendrá </a:t>
            </a:r>
            <a:r>
              <a:rPr lang="es-ES" altLang="es-MX" sz="1800" i="1" dirty="0">
                <a:latin typeface="Times New Roman" pitchFamily="18" charset="0"/>
                <a:cs typeface="Times New Roman" pitchFamily="18" charset="0"/>
              </a:rPr>
              <a:t>a</a:t>
            </a:r>
            <a:r>
              <a:rPr lang="es-ES" altLang="es-MX" sz="1800" i="1" baseline="-25000" dirty="0">
                <a:latin typeface="Times New Roman" pitchFamily="18" charset="0"/>
                <a:cs typeface="Times New Roman" pitchFamily="18" charset="0"/>
              </a:rPr>
              <a:t>ja</a:t>
            </a:r>
            <a:r>
              <a:rPr lang="es-ES" altLang="es-MX" sz="1800" i="1" dirty="0">
                <a:latin typeface="Times New Roman" pitchFamily="18" charset="0"/>
                <a:cs typeface="Times New Roman" pitchFamily="18" charset="0"/>
              </a:rPr>
              <a:t>&lt; 1 y/o </a:t>
            </a:r>
            <a:r>
              <a:rPr lang="es-ES" altLang="es-MX" sz="1800" i="1" dirty="0" err="1">
                <a:latin typeface="Times New Roman" pitchFamily="18" charset="0"/>
                <a:cs typeface="Times New Roman" pitchFamily="18" charset="0"/>
              </a:rPr>
              <a:t>a</a:t>
            </a:r>
            <a:r>
              <a:rPr lang="es-ES" altLang="es-MX" sz="1800" i="1" baseline="-25000" dirty="0" err="1">
                <a:latin typeface="Times New Roman" pitchFamily="18" charset="0"/>
                <a:cs typeface="Times New Roman" pitchFamily="18" charset="0"/>
              </a:rPr>
              <a:t>ae</a:t>
            </a:r>
            <a:r>
              <a:rPr lang="es-ES" altLang="es-MX" sz="1800" i="1" dirty="0">
                <a:latin typeface="Times New Roman" pitchFamily="18" charset="0"/>
                <a:cs typeface="Times New Roman" pitchFamily="18" charset="0"/>
              </a:rPr>
              <a:t>&lt;1 </a:t>
            </a:r>
            <a:r>
              <a:rPr lang="es-ES" altLang="es-MX" sz="1800" dirty="0">
                <a:latin typeface="Times New Roman" pitchFamily="18" charset="0"/>
                <a:cs typeface="Times New Roman" pitchFamily="18" charset="0"/>
              </a:rPr>
              <a:t>la actividad real dependerá de la composición exacta del mineral.</a:t>
            </a:r>
          </a:p>
          <a:p>
            <a:pPr algn="just">
              <a:lnSpc>
                <a:spcPct val="90000"/>
              </a:lnSpc>
              <a:buFontTx/>
              <a:buNone/>
            </a:pPr>
            <a:endParaRPr lang="es-ES" altLang="es-MX" sz="1800" dirty="0">
              <a:latin typeface="Times New Roman" pitchFamily="18" charset="0"/>
              <a:cs typeface="Times New Roman" pitchFamily="18" charset="0"/>
            </a:endParaRPr>
          </a:p>
          <a:p>
            <a:pPr algn="just">
              <a:lnSpc>
                <a:spcPct val="90000"/>
              </a:lnSpc>
              <a:buFontTx/>
              <a:buNone/>
            </a:pPr>
            <a:r>
              <a:rPr lang="es-ES" altLang="es-MX" sz="1800" dirty="0">
                <a:latin typeface="Times New Roman" pitchFamily="18" charset="0"/>
                <a:cs typeface="Times New Roman" pitchFamily="18" charset="0"/>
              </a:rPr>
              <a:t>	</a:t>
            </a:r>
            <a:r>
              <a:rPr lang="es-ES" altLang="es-MX" sz="1800" u="sng" dirty="0">
                <a:latin typeface="Times New Roman" pitchFamily="18" charset="0"/>
                <a:cs typeface="Times New Roman" pitchFamily="18" charset="0"/>
              </a:rPr>
              <a:t>¿</a:t>
            </a:r>
            <a:r>
              <a:rPr lang="es-ES" altLang="es-MX" sz="1800" b="1" u="sng" dirty="0">
                <a:latin typeface="Times New Roman" pitchFamily="18" charset="0"/>
                <a:cs typeface="Times New Roman" pitchFamily="18" charset="0"/>
              </a:rPr>
              <a:t>Qué usos tiene la actividad</a:t>
            </a:r>
            <a:r>
              <a:rPr lang="es-ES" altLang="es-MX" sz="1800" u="sng" dirty="0">
                <a:latin typeface="Times New Roman" pitchFamily="18" charset="0"/>
                <a:cs typeface="Times New Roman" pitchFamily="18" charset="0"/>
              </a:rPr>
              <a:t>?</a:t>
            </a:r>
          </a:p>
          <a:p>
            <a:pPr algn="just">
              <a:lnSpc>
                <a:spcPct val="90000"/>
              </a:lnSpc>
              <a:buFontTx/>
              <a:buNone/>
            </a:pPr>
            <a:r>
              <a:rPr lang="es-ES" altLang="es-MX" sz="1800" dirty="0">
                <a:latin typeface="Times New Roman" pitchFamily="18" charset="0"/>
                <a:cs typeface="Times New Roman" pitchFamily="18" charset="0"/>
              </a:rPr>
              <a:t>	Si sabemos las actividades de los componentes extremos o finales de un mineral,  podemos calcular las fluctuaciones de las líneas de equilibrio relativo al sistema (componente) puro</a:t>
            </a:r>
          </a:p>
          <a:p>
            <a:pPr algn="just">
              <a:lnSpc>
                <a:spcPct val="90000"/>
              </a:lnSpc>
              <a:buFontTx/>
              <a:buNone/>
            </a:pPr>
            <a:r>
              <a:rPr lang="es-ES" altLang="es-MX" sz="1800" dirty="0">
                <a:latin typeface="Times New Roman" pitchFamily="18" charset="0"/>
                <a:cs typeface="Times New Roman" pitchFamily="18" charset="0"/>
              </a:rPr>
              <a:t>	- Es importante en </a:t>
            </a:r>
            <a:r>
              <a:rPr lang="es-ES" altLang="es-MX" sz="1800" dirty="0" err="1">
                <a:latin typeface="Times New Roman" pitchFamily="18" charset="0"/>
                <a:cs typeface="Times New Roman" pitchFamily="18" charset="0"/>
              </a:rPr>
              <a:t>geotermobarometria</a:t>
            </a:r>
            <a:endParaRPr lang="es-ES" altLang="es-MX" sz="1800" dirty="0">
              <a:latin typeface="Times New Roman" pitchFamily="18" charset="0"/>
              <a:cs typeface="Times New Roman" pitchFamily="18" charset="0"/>
            </a:endParaRPr>
          </a:p>
          <a:p>
            <a:pPr algn="just">
              <a:lnSpc>
                <a:spcPct val="90000"/>
              </a:lnSpc>
              <a:buFontTx/>
              <a:buNone/>
            </a:pPr>
            <a:r>
              <a:rPr lang="es-ES" altLang="es-MX" sz="1800" dirty="0">
                <a:latin typeface="Times New Roman" pitchFamily="18" charset="0"/>
                <a:cs typeface="Times New Roman" pitchFamily="18" charset="0"/>
              </a:rPr>
              <a:t>	- Es importante en petrología ígnea</a:t>
            </a:r>
          </a:p>
          <a:p>
            <a:pPr algn="just">
              <a:lnSpc>
                <a:spcPct val="90000"/>
              </a:lnSpc>
              <a:buFontTx/>
              <a:buNone/>
            </a:pPr>
            <a:r>
              <a:rPr lang="es-ES" altLang="es-MX" sz="1800" dirty="0">
                <a:latin typeface="Times New Roman" pitchFamily="18" charset="0"/>
                <a:cs typeface="Times New Roman" pitchFamily="18" charset="0"/>
              </a:rPr>
              <a:t>	- etc.</a:t>
            </a:r>
          </a:p>
        </p:txBody>
      </p:sp>
    </p:spTree>
    <p:extLst>
      <p:ext uri="{BB962C8B-B14F-4D97-AF65-F5344CB8AC3E}">
        <p14:creationId xmlns:p14="http://schemas.microsoft.com/office/powerpoint/2010/main" val="24385557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p:cNvSpPr txBox="1"/>
          <p:nvPr/>
        </p:nvSpPr>
        <p:spPr>
          <a:xfrm>
            <a:off x="479376" y="692696"/>
            <a:ext cx="11305256" cy="4247317"/>
          </a:xfrm>
          <a:prstGeom prst="rect">
            <a:avLst/>
          </a:prstGeom>
          <a:noFill/>
        </p:spPr>
        <p:txBody>
          <a:bodyPr wrap="square" rtlCol="0">
            <a:spAutoFit/>
          </a:bodyPr>
          <a:lstStyle/>
          <a:p>
            <a:pPr algn="just"/>
            <a:r>
              <a:rPr lang="es-MX" dirty="0">
                <a:latin typeface="Times New Roman" pitchFamily="18" charset="0"/>
                <a:cs typeface="Times New Roman" pitchFamily="18" charset="0"/>
              </a:rPr>
              <a:t>Para concentrar una solución, se agrega soluto, o disminuye el solvente (por ejemplo, </a:t>
            </a:r>
            <a:r>
              <a:rPr lang="es-MX" i="1" u="sng" dirty="0">
                <a:latin typeface="Times New Roman" pitchFamily="18" charset="0"/>
                <a:cs typeface="Times New Roman" pitchFamily="18" charset="0"/>
              </a:rPr>
              <a:t>evaporación de carbonato de calcio que precipita como sarro en </a:t>
            </a:r>
            <a:r>
              <a:rPr lang="es-MX" i="1" u="sng" dirty="0" err="1">
                <a:latin typeface="Times New Roman" pitchFamily="18" charset="0"/>
                <a:cs typeface="Times New Roman" pitchFamily="18" charset="0"/>
              </a:rPr>
              <a:t>coolers</a:t>
            </a:r>
            <a:r>
              <a:rPr lang="es-MX" dirty="0">
                <a:latin typeface="Times New Roman" pitchFamily="18" charset="0"/>
                <a:cs typeface="Times New Roman" pitchFamily="18" charset="0"/>
              </a:rPr>
              <a:t>). Para diluir una solución, se agrega más solvente, o disminuye el soluto. </a:t>
            </a:r>
          </a:p>
          <a:p>
            <a:pPr algn="just"/>
            <a:endParaRPr lang="es-MX" dirty="0">
              <a:latin typeface="Times New Roman" pitchFamily="18" charset="0"/>
              <a:cs typeface="Times New Roman" pitchFamily="18" charset="0"/>
            </a:endParaRPr>
          </a:p>
          <a:p>
            <a:pPr algn="just"/>
            <a:endParaRPr lang="es-MX" dirty="0">
              <a:latin typeface="Times New Roman" pitchFamily="18" charset="0"/>
              <a:cs typeface="Times New Roman" pitchFamily="18" charset="0"/>
            </a:endParaRPr>
          </a:p>
          <a:p>
            <a:pPr algn="just"/>
            <a:r>
              <a:rPr lang="es-MX" dirty="0">
                <a:latin typeface="Times New Roman" pitchFamily="18" charset="0"/>
                <a:cs typeface="Times New Roman" pitchFamily="18" charset="0"/>
              </a:rPr>
              <a:t>A menos que existan dos sustancias que sean completamente miscibles, existe una concentración en la cual ningún otro soluto se disuelve en una solución. A este punto, se dice que la </a:t>
            </a:r>
            <a:r>
              <a:rPr lang="es-MX" b="1" u="sng" dirty="0">
                <a:latin typeface="Times New Roman" pitchFamily="18" charset="0"/>
                <a:cs typeface="Times New Roman" pitchFamily="18" charset="0"/>
              </a:rPr>
              <a:t>solución está saturada</a:t>
            </a:r>
            <a:r>
              <a:rPr lang="es-MX" dirty="0">
                <a:latin typeface="Times New Roman" pitchFamily="18" charset="0"/>
                <a:cs typeface="Times New Roman" pitchFamily="18" charset="0"/>
              </a:rPr>
              <a:t>. Al agregar a una solución saturada, este no se disolverá (excepto en ciertas circunstancias, cuando puede ocurrir </a:t>
            </a:r>
            <a:r>
              <a:rPr lang="es-MX" b="1" u="sng" dirty="0">
                <a:latin typeface="Times New Roman" pitchFamily="18" charset="0"/>
                <a:cs typeface="Times New Roman" pitchFamily="18" charset="0"/>
              </a:rPr>
              <a:t>sobresaturación</a:t>
            </a:r>
            <a:r>
              <a:rPr lang="es-MX" dirty="0">
                <a:latin typeface="Times New Roman" pitchFamily="18" charset="0"/>
                <a:cs typeface="Times New Roman" pitchFamily="18" charset="0"/>
              </a:rPr>
              <a:t>). En lugar de esto, ocurrirá la separación de fase, conduciendo a fases coexistentes o a una suspensión. El punto de saturación depende de muchas variables tales como temperatura ambiental y naturaleza químicas exactas de solvente y soluto.</a:t>
            </a:r>
          </a:p>
          <a:p>
            <a:pPr algn="just"/>
            <a:endParaRPr lang="es-MX" dirty="0">
              <a:latin typeface="Times New Roman" pitchFamily="18" charset="0"/>
              <a:cs typeface="Times New Roman" pitchFamily="18" charset="0"/>
            </a:endParaRPr>
          </a:p>
          <a:p>
            <a:pPr algn="just"/>
            <a:r>
              <a:rPr lang="es-MX" dirty="0">
                <a:latin typeface="Times New Roman" pitchFamily="18" charset="0"/>
                <a:cs typeface="Times New Roman" pitchFamily="18" charset="0"/>
              </a:rPr>
              <a:t>El propósito de encontrar el valor mínimo de G en sistemas químicos se vuelve complicado por la gran variedad y complejidad de los sistemas naturales, y por la variedad de estados estándares para calcular las diferencias de  energía libre de Gibbs. En este sentido, todas estas complejidades se transfieren a una sola cantidad, la actividad  </a:t>
            </a:r>
            <a:r>
              <a:rPr lang="es-MX" b="1" i="1" dirty="0">
                <a:latin typeface="Times New Roman" pitchFamily="18" charset="0"/>
                <a:cs typeface="Times New Roman" pitchFamily="18" charset="0"/>
              </a:rPr>
              <a:t>a</a:t>
            </a:r>
            <a:r>
              <a:rPr lang="es-MX" dirty="0">
                <a:latin typeface="Times New Roman" pitchFamily="18" charset="0"/>
                <a:cs typeface="Times New Roman" pitchFamily="18" charset="0"/>
              </a:rPr>
              <a:t>, que es un número sin dimensiones que se relaciona directamente con Gi-Gi</a:t>
            </a:r>
            <a:r>
              <a:rPr lang="es-MX" baseline="30000" dirty="0">
                <a:latin typeface="Times New Roman" pitchFamily="18" charset="0"/>
                <a:cs typeface="Times New Roman" pitchFamily="18" charset="0"/>
              </a:rPr>
              <a:t>0</a:t>
            </a:r>
            <a:r>
              <a:rPr lang="es-MX" dirty="0">
                <a:latin typeface="Times New Roman" pitchFamily="18" charset="0"/>
                <a:cs typeface="Times New Roman" pitchFamily="18" charset="0"/>
              </a:rPr>
              <a:t> para cualquier componente i en cualquier sistema bajo cualquier condición.</a:t>
            </a:r>
          </a:p>
        </p:txBody>
      </p:sp>
      <p:sp>
        <p:nvSpPr>
          <p:cNvPr id="7" name="Title 1"/>
          <p:cNvSpPr>
            <a:spLocks noGrp="1"/>
          </p:cNvSpPr>
          <p:nvPr>
            <p:ph type="title"/>
          </p:nvPr>
        </p:nvSpPr>
        <p:spPr>
          <a:xfrm>
            <a:off x="479376" y="5085184"/>
            <a:ext cx="11305256" cy="792088"/>
          </a:xfrm>
        </p:spPr>
        <p:txBody>
          <a:bodyPr anchor="t">
            <a:noAutofit/>
          </a:bodyPr>
          <a:lstStyle/>
          <a:p>
            <a:pPr algn="just"/>
            <a:r>
              <a:rPr lang="es-MX" sz="1800" dirty="0">
                <a:latin typeface="Times New Roman" pitchFamily="18" charset="0"/>
                <a:cs typeface="Times New Roman" pitchFamily="18" charset="0"/>
              </a:rPr>
              <a:t>Por tal motivo es importante saber cómo calcular la actividad </a:t>
            </a:r>
            <a:r>
              <a:rPr lang="es-MX" sz="1800" i="1" dirty="0" err="1">
                <a:latin typeface="Times New Roman" pitchFamily="18" charset="0"/>
                <a:cs typeface="Times New Roman" pitchFamily="18" charset="0"/>
              </a:rPr>
              <a:t>a</a:t>
            </a:r>
            <a:r>
              <a:rPr lang="es-MX" sz="1800" i="1" baseline="-25000" dirty="0" err="1">
                <a:latin typeface="Times New Roman" pitchFamily="18" charset="0"/>
                <a:cs typeface="Times New Roman" pitchFamily="18" charset="0"/>
              </a:rPr>
              <a:t>i</a:t>
            </a:r>
            <a:r>
              <a:rPr lang="es-MX" sz="1800" dirty="0">
                <a:latin typeface="Times New Roman" pitchFamily="18" charset="0"/>
                <a:cs typeface="Times New Roman" pitchFamily="18" charset="0"/>
              </a:rPr>
              <a:t> para las varios tipos de componentes (fases puras, solutos asociados y disociados, etc.) en varios tipos de sistemas (solidos multifase, soluciones  líquidas y gaseosas).</a:t>
            </a:r>
          </a:p>
        </p:txBody>
      </p:sp>
    </p:spTree>
    <p:extLst>
      <p:ext uri="{BB962C8B-B14F-4D97-AF65-F5344CB8AC3E}">
        <p14:creationId xmlns:p14="http://schemas.microsoft.com/office/powerpoint/2010/main" val="17420996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12"/>
          <p:cNvGraphicFramePr>
            <a:graphicFrameLocks noChangeAspect="1"/>
          </p:cNvGraphicFramePr>
          <p:nvPr>
            <p:extLst>
              <p:ext uri="{D42A27DB-BD31-4B8C-83A1-F6EECF244321}">
                <p14:modId xmlns:p14="http://schemas.microsoft.com/office/powerpoint/2010/main" val="3672165840"/>
              </p:ext>
            </p:extLst>
          </p:nvPr>
        </p:nvGraphicFramePr>
        <p:xfrm>
          <a:off x="2681288" y="749300"/>
          <a:ext cx="2151062" cy="1570038"/>
        </p:xfrm>
        <a:graphic>
          <a:graphicData uri="http://schemas.openxmlformats.org/presentationml/2006/ole">
            <mc:AlternateContent xmlns:mc="http://schemas.openxmlformats.org/markup-compatibility/2006">
              <mc:Choice xmlns:v="urn:schemas-microsoft-com:vml" Requires="v">
                <p:oleObj spid="_x0000_s26271" name="Equation" r:id="rId3" imgW="888840" imgH="647640" progId="Equation.DSMT4">
                  <p:embed/>
                </p:oleObj>
              </mc:Choice>
              <mc:Fallback>
                <p:oleObj name="Equation" r:id="rId3" imgW="888840" imgH="647640" progId="Equation.DSMT4">
                  <p:embed/>
                  <p:pic>
                    <p:nvPicPr>
                      <p:cNvPr id="0" name=""/>
                      <p:cNvPicPr>
                        <a:picLocks noChangeAspect="1" noChangeArrowheads="1"/>
                      </p:cNvPicPr>
                      <p:nvPr/>
                    </p:nvPicPr>
                    <p:blipFill>
                      <a:blip r:embed="rId4"/>
                      <a:srcRect/>
                      <a:stretch>
                        <a:fillRect/>
                      </a:stretch>
                    </p:blipFill>
                    <p:spPr bwMode="auto">
                      <a:xfrm>
                        <a:off x="2681288" y="749300"/>
                        <a:ext cx="2151062" cy="1570038"/>
                      </a:xfrm>
                      <a:prstGeom prst="rect">
                        <a:avLst/>
                      </a:prstGeom>
                      <a:noFill/>
                    </p:spPr>
                  </p:pic>
                </p:oleObj>
              </mc:Fallback>
            </mc:AlternateContent>
          </a:graphicData>
        </a:graphic>
      </p:graphicFrame>
      <p:graphicFrame>
        <p:nvGraphicFramePr>
          <p:cNvPr id="5" name="Object 15"/>
          <p:cNvGraphicFramePr>
            <a:graphicFrameLocks noChangeAspect="1"/>
          </p:cNvGraphicFramePr>
          <p:nvPr>
            <p:extLst>
              <p:ext uri="{D42A27DB-BD31-4B8C-83A1-F6EECF244321}">
                <p14:modId xmlns:p14="http://schemas.microsoft.com/office/powerpoint/2010/main" val="332069020"/>
              </p:ext>
            </p:extLst>
          </p:nvPr>
        </p:nvGraphicFramePr>
        <p:xfrm>
          <a:off x="5951984" y="620688"/>
          <a:ext cx="2664296" cy="1698488"/>
        </p:xfrm>
        <a:graphic>
          <a:graphicData uri="http://schemas.openxmlformats.org/presentationml/2006/ole">
            <mc:AlternateContent xmlns:mc="http://schemas.openxmlformats.org/markup-compatibility/2006">
              <mc:Choice xmlns:v="urn:schemas-microsoft-com:vml" Requires="v">
                <p:oleObj spid="_x0000_s26272" name="Equation" r:id="rId5" imgW="761669" imgH="482391" progId="Equation.DSMT4">
                  <p:embed/>
                </p:oleObj>
              </mc:Choice>
              <mc:Fallback>
                <p:oleObj name="Equation" r:id="rId5" imgW="761669" imgH="482391"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1984" y="620688"/>
                        <a:ext cx="2664296" cy="1698488"/>
                      </a:xfrm>
                      <a:prstGeom prst="rect">
                        <a:avLst/>
                      </a:prstGeom>
                      <a:noFill/>
                    </p:spPr>
                  </p:pic>
                </p:oleObj>
              </mc:Fallback>
            </mc:AlternateContent>
          </a:graphicData>
        </a:graphic>
      </p:graphicFrame>
      <p:graphicFrame>
        <p:nvGraphicFramePr>
          <p:cNvPr id="6" name="Object 18"/>
          <p:cNvGraphicFramePr>
            <a:graphicFrameLocks noChangeAspect="1"/>
          </p:cNvGraphicFramePr>
          <p:nvPr>
            <p:extLst>
              <p:ext uri="{D42A27DB-BD31-4B8C-83A1-F6EECF244321}">
                <p14:modId xmlns:p14="http://schemas.microsoft.com/office/powerpoint/2010/main" val="1389304898"/>
              </p:ext>
            </p:extLst>
          </p:nvPr>
        </p:nvGraphicFramePr>
        <p:xfrm>
          <a:off x="4439817" y="4437112"/>
          <a:ext cx="2537391" cy="1308342"/>
        </p:xfrm>
        <a:graphic>
          <a:graphicData uri="http://schemas.openxmlformats.org/presentationml/2006/ole">
            <mc:AlternateContent xmlns:mc="http://schemas.openxmlformats.org/markup-compatibility/2006">
              <mc:Choice xmlns:v="urn:schemas-microsoft-com:vml" Requires="v">
                <p:oleObj spid="_x0000_s26273" name="Equation" r:id="rId7" imgW="812520" imgH="419040" progId="">
                  <p:embed/>
                </p:oleObj>
              </mc:Choice>
              <mc:Fallback>
                <p:oleObj name="Equation" r:id="rId7" imgW="812520" imgH="41904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39817" y="4437112"/>
                        <a:ext cx="2537391" cy="1308342"/>
                      </a:xfrm>
                      <a:prstGeom prst="rect">
                        <a:avLst/>
                      </a:prstGeom>
                      <a:noFill/>
                    </p:spPr>
                  </p:pic>
                </p:oleObj>
              </mc:Fallback>
            </mc:AlternateContent>
          </a:graphicData>
        </a:graphic>
      </p:graphicFrame>
      <p:sp>
        <p:nvSpPr>
          <p:cNvPr id="7" name="Rectangle 16"/>
          <p:cNvSpPr/>
          <p:nvPr/>
        </p:nvSpPr>
        <p:spPr>
          <a:xfrm>
            <a:off x="1703512" y="2924945"/>
            <a:ext cx="8640960" cy="1200329"/>
          </a:xfrm>
          <a:prstGeom prst="rect">
            <a:avLst/>
          </a:prstGeom>
        </p:spPr>
        <p:txBody>
          <a:bodyPr wrap="square">
            <a:spAutoFit/>
          </a:bodyPr>
          <a:lstStyle/>
          <a:p>
            <a:endParaRPr lang="es-ES" dirty="0">
              <a:latin typeface="Times New Roman" panose="02020603050405020304" pitchFamily="18" charset="0"/>
              <a:cs typeface="Times New Roman" panose="02020603050405020304" pitchFamily="18" charset="0"/>
            </a:endParaRPr>
          </a:p>
          <a:p>
            <a:r>
              <a:rPr lang="es-ES" dirty="0">
                <a:latin typeface="Times New Roman" panose="02020603050405020304" pitchFamily="18" charset="0"/>
                <a:cs typeface="Times New Roman" panose="02020603050405020304" pitchFamily="18" charset="0"/>
              </a:rPr>
              <a:t>Para gases ideales  </a:t>
            </a:r>
            <a:r>
              <a:rPr lang="es-ES" dirty="0" err="1">
                <a:latin typeface="Times New Roman" panose="02020603050405020304" pitchFamily="18" charset="0"/>
                <a:cs typeface="Times New Roman" panose="02020603050405020304" pitchFamily="18" charset="0"/>
              </a:rPr>
              <a:t>γ</a:t>
            </a:r>
            <a:r>
              <a:rPr lang="es-ES" baseline="-25000" dirty="0" err="1">
                <a:latin typeface="Times New Roman" panose="02020603050405020304" pitchFamily="18" charset="0"/>
                <a:cs typeface="Times New Roman" panose="02020603050405020304" pitchFamily="18" charset="0"/>
              </a:rPr>
              <a:t>i</a:t>
            </a:r>
            <a:r>
              <a:rPr lang="es-ES" dirty="0">
                <a:latin typeface="Times New Roman" panose="02020603050405020304" pitchFamily="18" charset="0"/>
                <a:cs typeface="Times New Roman" panose="02020603050405020304" pitchFamily="18" charset="0"/>
              </a:rPr>
              <a:t>  = 1. Cualquier gas tenderá a ser un gas ideal cuando P</a:t>
            </a:r>
            <a:r>
              <a:rPr lang="es-ES" dirty="0">
                <a:latin typeface="Times New Roman" panose="02020603050405020304" pitchFamily="18" charset="0"/>
                <a:cs typeface="Times New Roman" panose="02020603050405020304" pitchFamily="18" charset="0"/>
                <a:sym typeface="Wingdings"/>
              </a:rPr>
              <a:t></a:t>
            </a:r>
            <a:r>
              <a:rPr lang="es-ES" dirty="0">
                <a:latin typeface="Times New Roman" panose="02020603050405020304" pitchFamily="18" charset="0"/>
                <a:cs typeface="Times New Roman" panose="02020603050405020304" pitchFamily="18" charset="0"/>
              </a:rPr>
              <a:t> 0,  es decir,  ƒ/P </a:t>
            </a:r>
            <a:r>
              <a:rPr lang="es-ES" dirty="0">
                <a:latin typeface="Times New Roman" panose="02020603050405020304" pitchFamily="18" charset="0"/>
                <a:cs typeface="Times New Roman" panose="02020603050405020304" pitchFamily="18" charset="0"/>
                <a:sym typeface="Wingdings"/>
              </a:rPr>
              <a:t></a:t>
            </a:r>
            <a:r>
              <a:rPr lang="es-ES" dirty="0">
                <a:latin typeface="Times New Roman" panose="02020603050405020304" pitchFamily="18" charset="0"/>
                <a:cs typeface="Times New Roman" panose="02020603050405020304" pitchFamily="18" charset="0"/>
              </a:rPr>
              <a:t> 1  cuando P</a:t>
            </a:r>
            <a:r>
              <a:rPr lang="es-ES" dirty="0">
                <a:latin typeface="Times New Roman" panose="02020603050405020304" pitchFamily="18" charset="0"/>
                <a:cs typeface="Times New Roman" panose="02020603050405020304" pitchFamily="18" charset="0"/>
                <a:sym typeface="Wingdings"/>
              </a:rPr>
              <a:t></a:t>
            </a:r>
            <a:r>
              <a:rPr lang="es-ES" dirty="0">
                <a:latin typeface="Times New Roman" panose="02020603050405020304" pitchFamily="18" charset="0"/>
                <a:cs typeface="Times New Roman" panose="02020603050405020304" pitchFamily="18" charset="0"/>
              </a:rPr>
              <a:t> 0. Por lo tanto, la fugacidad debe cumplir con la siguiente condición límite</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1291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719736" y="260648"/>
            <a:ext cx="47525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s-ES" altLang="es-MX" sz="2000" dirty="0">
                <a:latin typeface="Times New Roman" panose="02020603050405020304" pitchFamily="18" charset="0"/>
                <a:ea typeface="Times New Roman" panose="02020603050405020304" pitchFamily="18" charset="0"/>
                <a:cs typeface="Times New Roman" panose="02020603050405020304" pitchFamily="18" charset="0"/>
              </a:rPr>
              <a:t>La derivación de la Ley de Acción de Masas</a:t>
            </a:r>
            <a:endParaRPr lang="es-ES" altLang="es-MX" sz="2000" dirty="0">
              <a:latin typeface="Times New Roman" panose="02020603050405020304" pitchFamily="18" charset="0"/>
              <a:cs typeface="Times New Roman" panose="02020603050405020304" pitchFamily="18" charset="0"/>
            </a:endParaRPr>
          </a:p>
        </p:txBody>
      </p:sp>
      <p:sp>
        <p:nvSpPr>
          <p:cNvPr id="5" name="4 Rectángulo"/>
          <p:cNvSpPr/>
          <p:nvPr/>
        </p:nvSpPr>
        <p:spPr>
          <a:xfrm>
            <a:off x="2351584" y="868070"/>
            <a:ext cx="7200800" cy="369332"/>
          </a:xfrm>
          <a:prstGeom prst="rect">
            <a:avLst/>
          </a:prstGeom>
        </p:spPr>
        <p:txBody>
          <a:bodyPr wrap="square">
            <a:spAutoFit/>
          </a:bodyPr>
          <a:lstStyle/>
          <a:p>
            <a:r>
              <a:rPr lang="es-ES" dirty="0">
                <a:latin typeface="Times New Roman" panose="02020603050405020304" pitchFamily="18" charset="0"/>
                <a:cs typeface="Times New Roman" panose="02020603050405020304" pitchFamily="18" charset="0"/>
              </a:rPr>
              <a:t>Sabemos que: H = E + PV y que G = H-TS,  y, además, que </a:t>
            </a:r>
            <a:r>
              <a:rPr lang="es-ES" dirty="0" err="1">
                <a:latin typeface="Times New Roman" panose="02020603050405020304" pitchFamily="18" charset="0"/>
                <a:cs typeface="Times New Roman" panose="02020603050405020304" pitchFamily="18" charset="0"/>
              </a:rPr>
              <a:t>dE</a:t>
            </a:r>
            <a:r>
              <a:rPr lang="es-ES" dirty="0">
                <a:latin typeface="Times New Roman" panose="02020603050405020304" pitchFamily="18" charset="0"/>
                <a:cs typeface="Times New Roman" panose="02020603050405020304" pitchFamily="18" charset="0"/>
              </a:rPr>
              <a:t> = </a:t>
            </a:r>
            <a:r>
              <a:rPr lang="es-ES" dirty="0" err="1">
                <a:latin typeface="Times New Roman" panose="02020603050405020304" pitchFamily="18" charset="0"/>
                <a:cs typeface="Times New Roman" panose="02020603050405020304" pitchFamily="18" charset="0"/>
              </a:rPr>
              <a:t>dq</a:t>
            </a:r>
            <a:r>
              <a:rPr lang="es-ES" dirty="0">
                <a:latin typeface="Times New Roman" panose="02020603050405020304" pitchFamily="18" charset="0"/>
                <a:cs typeface="Times New Roman" panose="02020603050405020304" pitchFamily="18" charset="0"/>
              </a:rPr>
              <a:t> - </a:t>
            </a:r>
            <a:r>
              <a:rPr lang="es-ES" dirty="0" err="1">
                <a:latin typeface="Times New Roman" panose="02020603050405020304" pitchFamily="18" charset="0"/>
                <a:cs typeface="Times New Roman" panose="02020603050405020304" pitchFamily="18" charset="0"/>
              </a:rPr>
              <a:t>pdV</a:t>
            </a:r>
            <a:endParaRPr lang="es-MX" dirty="0">
              <a:latin typeface="Times New Roman" panose="02020603050405020304" pitchFamily="18" charset="0"/>
              <a:cs typeface="Times New Roman" panose="02020603050405020304" pitchFamily="18" charset="0"/>
            </a:endParaRPr>
          </a:p>
        </p:txBody>
      </p:sp>
      <p:sp>
        <p:nvSpPr>
          <p:cNvPr id="10" name="Rectangle 11"/>
          <p:cNvSpPr>
            <a:spLocks noChangeArrowheads="1"/>
          </p:cNvSpPr>
          <p:nvPr/>
        </p:nvSpPr>
        <p:spPr bwMode="auto">
          <a:xfrm>
            <a:off x="2495600" y="1484784"/>
            <a:ext cx="1771650" cy="376238"/>
          </a:xfrm>
          <a:prstGeom prst="rect">
            <a:avLst/>
          </a:prstGeom>
          <a:solidFill>
            <a:schemeClr val="bg1"/>
          </a:solidFill>
          <a:ln w="9525">
            <a:solidFill>
              <a:schemeClr val="accent2"/>
            </a:solidFill>
            <a:miter lim="800000"/>
            <a:headEnd/>
            <a:tailEnd/>
          </a:ln>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s-VE" altLang="es-MX" sz="1800" b="1" dirty="0" err="1">
                <a:cs typeface="Times New Roman" panose="02020603050405020304" pitchFamily="18" charset="0"/>
              </a:rPr>
              <a:t>d</a:t>
            </a:r>
            <a:r>
              <a:rPr lang="es-VE" altLang="es-MX" sz="1800" b="1" i="1" dirty="0" err="1">
                <a:cs typeface="Times New Roman" panose="02020603050405020304" pitchFamily="18" charset="0"/>
              </a:rPr>
              <a:t>G</a:t>
            </a:r>
            <a:r>
              <a:rPr lang="es-VE" altLang="es-MX" sz="1800" b="1" dirty="0">
                <a:cs typeface="Times New Roman" panose="02020603050405020304" pitchFamily="18" charset="0"/>
              </a:rPr>
              <a:t> = </a:t>
            </a:r>
            <a:r>
              <a:rPr lang="es-VE" altLang="es-MX" sz="1800" b="1" i="1" dirty="0" err="1">
                <a:cs typeface="Times New Roman" panose="02020603050405020304" pitchFamily="18" charset="0"/>
              </a:rPr>
              <a:t>V</a:t>
            </a:r>
            <a:r>
              <a:rPr lang="es-VE" altLang="es-MX" sz="1800" b="1" dirty="0" err="1">
                <a:cs typeface="Times New Roman" panose="02020603050405020304" pitchFamily="18" charset="0"/>
              </a:rPr>
              <a:t>d</a:t>
            </a:r>
            <a:r>
              <a:rPr lang="es-VE" altLang="es-MX" sz="1800" b="1" i="1" dirty="0" err="1">
                <a:cs typeface="Times New Roman" panose="02020603050405020304" pitchFamily="18" charset="0"/>
              </a:rPr>
              <a:t>P</a:t>
            </a:r>
            <a:r>
              <a:rPr lang="es-VE" altLang="es-MX" sz="1800" b="1" i="1" dirty="0">
                <a:cs typeface="Times New Roman" panose="02020603050405020304" pitchFamily="18" charset="0"/>
              </a:rPr>
              <a:t> </a:t>
            </a:r>
            <a:r>
              <a:rPr lang="es-VE" altLang="es-MX" sz="1800" b="1" dirty="0">
                <a:cs typeface="Times New Roman" panose="02020603050405020304" pitchFamily="18" charset="0"/>
              </a:rPr>
              <a:t>– </a:t>
            </a:r>
            <a:r>
              <a:rPr lang="es-VE" altLang="es-MX" sz="1800" b="1" i="1" dirty="0" err="1">
                <a:cs typeface="Times New Roman" panose="02020603050405020304" pitchFamily="18" charset="0"/>
              </a:rPr>
              <a:t>S</a:t>
            </a:r>
            <a:r>
              <a:rPr lang="es-VE" altLang="es-MX" sz="1800" b="1" dirty="0" err="1">
                <a:cs typeface="Times New Roman" panose="02020603050405020304" pitchFamily="18" charset="0"/>
              </a:rPr>
              <a:t>d</a:t>
            </a:r>
            <a:r>
              <a:rPr lang="es-VE" altLang="es-MX" sz="1800" b="1" i="1" dirty="0" err="1">
                <a:cs typeface="Times New Roman" panose="02020603050405020304" pitchFamily="18" charset="0"/>
              </a:rPr>
              <a:t>T</a:t>
            </a:r>
            <a:endParaRPr lang="es-VE" altLang="es-MX" sz="1800" b="1" i="1" dirty="0">
              <a:cs typeface="Times New Roman" panose="02020603050405020304" pitchFamily="18" charset="0"/>
            </a:endParaRPr>
          </a:p>
        </p:txBody>
      </p:sp>
      <p:sp>
        <p:nvSpPr>
          <p:cNvPr id="11" name="Rectangle 10"/>
          <p:cNvSpPr>
            <a:spLocks noChangeArrowheads="1"/>
          </p:cNvSpPr>
          <p:nvPr/>
        </p:nvSpPr>
        <p:spPr bwMode="auto">
          <a:xfrm>
            <a:off x="7126889" y="1484784"/>
            <a:ext cx="1276350" cy="376238"/>
          </a:xfrm>
          <a:prstGeom prst="rect">
            <a:avLst/>
          </a:prstGeom>
          <a:solidFill>
            <a:schemeClr val="bg1"/>
          </a:solidFill>
          <a:ln w="9525">
            <a:solidFill>
              <a:schemeClr val="accent2"/>
            </a:solidFill>
            <a:miter lim="800000"/>
            <a:headEnd/>
            <a:tailEnd/>
          </a:ln>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s-VE" altLang="es-MX" sz="1800" b="1" i="1">
                <a:cs typeface="Times New Roman" panose="02020603050405020304" pitchFamily="18" charset="0"/>
              </a:rPr>
              <a:t>G</a:t>
            </a:r>
            <a:r>
              <a:rPr lang="es-VE" altLang="es-MX" sz="1800" b="1">
                <a:cs typeface="Times New Roman" panose="02020603050405020304" pitchFamily="18" charset="0"/>
              </a:rPr>
              <a:t> = </a:t>
            </a:r>
            <a:r>
              <a:rPr lang="es-VE" altLang="es-MX" sz="1800" b="1" i="1">
                <a:cs typeface="Times New Roman" panose="02020603050405020304" pitchFamily="18" charset="0"/>
              </a:rPr>
              <a:t>H </a:t>
            </a:r>
            <a:r>
              <a:rPr lang="es-VE" altLang="es-MX" sz="1800" b="1">
                <a:cs typeface="Times New Roman" panose="02020603050405020304" pitchFamily="18" charset="0"/>
              </a:rPr>
              <a:t>– </a:t>
            </a:r>
            <a:r>
              <a:rPr lang="es-VE" altLang="es-MX" sz="1800" b="1" i="1">
                <a:cs typeface="Times New Roman" panose="02020603050405020304" pitchFamily="18" charset="0"/>
              </a:rPr>
              <a:t>TS</a:t>
            </a:r>
            <a:endParaRPr lang="es-ES" altLang="es-MX" sz="1800" b="1" i="1">
              <a:cs typeface="Times New Roman" panose="02020603050405020304" pitchFamily="18" charset="0"/>
            </a:endParaRPr>
          </a:p>
        </p:txBody>
      </p:sp>
      <p:graphicFrame>
        <p:nvGraphicFramePr>
          <p:cNvPr id="12" name="11 Objeto"/>
          <p:cNvGraphicFramePr>
            <a:graphicFrameLocks noChangeAspect="1"/>
          </p:cNvGraphicFramePr>
          <p:nvPr>
            <p:extLst>
              <p:ext uri="{D42A27DB-BD31-4B8C-83A1-F6EECF244321}">
                <p14:modId xmlns:p14="http://schemas.microsoft.com/office/powerpoint/2010/main" val="523478782"/>
              </p:ext>
            </p:extLst>
          </p:nvPr>
        </p:nvGraphicFramePr>
        <p:xfrm>
          <a:off x="3225800" y="3865564"/>
          <a:ext cx="5456238" cy="2287587"/>
        </p:xfrm>
        <a:graphic>
          <a:graphicData uri="http://schemas.openxmlformats.org/presentationml/2006/ole">
            <mc:AlternateContent xmlns:mc="http://schemas.openxmlformats.org/markup-compatibility/2006">
              <mc:Choice xmlns:v="urn:schemas-microsoft-com:vml" Requires="v">
                <p:oleObj spid="_x0000_s17911" name="Equation" r:id="rId3" imgW="3581280" imgH="1523880" progId="Equation.DSMT4">
                  <p:embed/>
                </p:oleObj>
              </mc:Choice>
              <mc:Fallback>
                <p:oleObj name="Equation" r:id="rId3" imgW="3581280" imgH="1523880" progId="Equation.DSMT4">
                  <p:embed/>
                  <p:pic>
                    <p:nvPicPr>
                      <p:cNvPr id="0" name="Picture 40"/>
                      <p:cNvPicPr>
                        <a:picLocks noChangeAspect="1" noChangeArrowheads="1"/>
                      </p:cNvPicPr>
                      <p:nvPr/>
                    </p:nvPicPr>
                    <p:blipFill>
                      <a:blip r:embed="rId4"/>
                      <a:srcRect/>
                      <a:stretch>
                        <a:fillRect/>
                      </a:stretch>
                    </p:blipFill>
                    <p:spPr bwMode="auto">
                      <a:xfrm>
                        <a:off x="3225800" y="3865564"/>
                        <a:ext cx="5456238" cy="2287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12 Rectángulo"/>
          <p:cNvSpPr/>
          <p:nvPr/>
        </p:nvSpPr>
        <p:spPr>
          <a:xfrm>
            <a:off x="839416" y="1988841"/>
            <a:ext cx="9546268" cy="369332"/>
          </a:xfrm>
          <a:prstGeom prst="rect">
            <a:avLst/>
          </a:prstGeom>
        </p:spPr>
        <p:txBody>
          <a:bodyPr wrap="square">
            <a:spAutoFit/>
          </a:bodyPr>
          <a:lstStyle/>
          <a:p>
            <a:r>
              <a:rPr lang="es-ES" dirty="0">
                <a:latin typeface="Times New Roman" panose="02020603050405020304" pitchFamily="18" charset="0"/>
                <a:cs typeface="Times New Roman" panose="02020603050405020304" pitchFamily="18" charset="0"/>
              </a:rPr>
              <a:t>si tenemos cambios infinitesimales de presión a temperatura constante </a:t>
            </a:r>
            <a:r>
              <a:rPr lang="es-ES" dirty="0" err="1">
                <a:latin typeface="Times New Roman" panose="02020603050405020304" pitchFamily="18" charset="0"/>
                <a:cs typeface="Times New Roman" panose="02020603050405020304" pitchFamily="18" charset="0"/>
              </a:rPr>
              <a:t>dT</a:t>
            </a:r>
            <a:r>
              <a:rPr lang="es-ES" dirty="0">
                <a:latin typeface="Times New Roman" panose="02020603050405020304" pitchFamily="18" charset="0"/>
                <a:cs typeface="Times New Roman" panose="02020603050405020304" pitchFamily="18" charset="0"/>
              </a:rPr>
              <a:t>=0 tendremos que</a:t>
            </a:r>
            <a:endParaRPr lang="es-MX" dirty="0">
              <a:latin typeface="Times New Roman" panose="02020603050405020304" pitchFamily="18" charset="0"/>
              <a:cs typeface="Times New Roman" panose="02020603050405020304" pitchFamily="18" charset="0"/>
            </a:endParaRPr>
          </a:p>
        </p:txBody>
      </p:sp>
      <p:sp>
        <p:nvSpPr>
          <p:cNvPr id="14" name="13 Rectángulo"/>
          <p:cNvSpPr/>
          <p:nvPr/>
        </p:nvSpPr>
        <p:spPr>
          <a:xfrm>
            <a:off x="5240352" y="2492896"/>
            <a:ext cx="1118255" cy="369332"/>
          </a:xfrm>
          <a:prstGeom prst="rect">
            <a:avLst/>
          </a:prstGeom>
        </p:spPr>
        <p:txBody>
          <a:bodyPr wrap="none">
            <a:spAutoFit/>
          </a:bodyPr>
          <a:lstStyle/>
          <a:p>
            <a:r>
              <a:rPr lang="es-ES" dirty="0" err="1">
                <a:latin typeface="Times New Roman" panose="02020603050405020304" pitchFamily="18" charset="0"/>
                <a:cs typeface="Times New Roman" panose="02020603050405020304" pitchFamily="18" charset="0"/>
              </a:rPr>
              <a:t>dG</a:t>
            </a:r>
            <a:r>
              <a:rPr lang="es-ES" dirty="0">
                <a:latin typeface="Times New Roman" panose="02020603050405020304" pitchFamily="18" charset="0"/>
                <a:cs typeface="Times New Roman" panose="02020603050405020304" pitchFamily="18" charset="0"/>
              </a:rPr>
              <a:t> = </a:t>
            </a:r>
            <a:r>
              <a:rPr lang="es-ES" dirty="0" err="1">
                <a:latin typeface="Times New Roman" panose="02020603050405020304" pitchFamily="18" charset="0"/>
                <a:cs typeface="Times New Roman" panose="02020603050405020304" pitchFamily="18" charset="0"/>
              </a:rPr>
              <a:t>VdP</a:t>
            </a:r>
            <a:endParaRPr lang="es-MX" dirty="0">
              <a:latin typeface="Times New Roman" panose="02020603050405020304" pitchFamily="18" charset="0"/>
              <a:cs typeface="Times New Roman" panose="02020603050405020304" pitchFamily="18" charset="0"/>
            </a:endParaRPr>
          </a:p>
        </p:txBody>
      </p:sp>
      <p:sp>
        <p:nvSpPr>
          <p:cNvPr id="15" name="14 Rectángulo"/>
          <p:cNvSpPr/>
          <p:nvPr/>
        </p:nvSpPr>
        <p:spPr>
          <a:xfrm>
            <a:off x="767408" y="2912745"/>
            <a:ext cx="10513168" cy="646331"/>
          </a:xfrm>
          <a:prstGeom prst="rect">
            <a:avLst/>
          </a:prstGeom>
        </p:spPr>
        <p:txBody>
          <a:bodyPr wrap="square">
            <a:spAutoFit/>
          </a:bodyPr>
          <a:lstStyle/>
          <a:p>
            <a:r>
              <a:rPr lang="es-ES" dirty="0">
                <a:latin typeface="Times New Roman" panose="02020603050405020304" pitchFamily="18" charset="0"/>
                <a:cs typeface="Times New Roman" panose="02020603050405020304" pitchFamily="18" charset="0"/>
              </a:rPr>
              <a:t>considerando la ecuación de los gases ideales                   , si hacemos n=1 y  sustituimos  en la ecuación anterior resulta en</a:t>
            </a:r>
            <a:endParaRPr lang="es-MX" dirty="0">
              <a:latin typeface="Times New Roman" panose="02020603050405020304" pitchFamily="18" charset="0"/>
              <a:cs typeface="Times New Roman" panose="02020603050405020304" pitchFamily="18" charset="0"/>
            </a:endParaRPr>
          </a:p>
        </p:txBody>
      </p:sp>
      <p:cxnSp>
        <p:nvCxnSpPr>
          <p:cNvPr id="3" name="Conector recto de flecha 2"/>
          <p:cNvCxnSpPr/>
          <p:nvPr/>
        </p:nvCxnSpPr>
        <p:spPr>
          <a:xfrm flipH="1" flipV="1">
            <a:off x="4151784" y="1700808"/>
            <a:ext cx="3312368" cy="2880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 name="Objeto 5"/>
          <p:cNvGraphicFramePr>
            <a:graphicFrameLocks noChangeAspect="1"/>
          </p:cNvGraphicFramePr>
          <p:nvPr>
            <p:extLst>
              <p:ext uri="{D42A27DB-BD31-4B8C-83A1-F6EECF244321}">
                <p14:modId xmlns:p14="http://schemas.microsoft.com/office/powerpoint/2010/main" val="3488181824"/>
              </p:ext>
            </p:extLst>
          </p:nvPr>
        </p:nvGraphicFramePr>
        <p:xfrm>
          <a:off x="5240352" y="2896861"/>
          <a:ext cx="916497" cy="604498"/>
        </p:xfrm>
        <a:graphic>
          <a:graphicData uri="http://schemas.openxmlformats.org/presentationml/2006/ole">
            <mc:AlternateContent xmlns:mc="http://schemas.openxmlformats.org/markup-compatibility/2006">
              <mc:Choice xmlns:v="urn:schemas-microsoft-com:vml" Requires="v">
                <p:oleObj spid="_x0000_s17912" name="Equation" r:id="rId5" imgW="596880" imgH="393480" progId="Equation.DSMT4">
                  <p:embed/>
                </p:oleObj>
              </mc:Choice>
              <mc:Fallback>
                <p:oleObj name="Equation" r:id="rId5" imgW="596880" imgH="393480" progId="Equation.DSMT4">
                  <p:embed/>
                  <p:pic>
                    <p:nvPicPr>
                      <p:cNvPr id="0" name=""/>
                      <p:cNvPicPr/>
                      <p:nvPr/>
                    </p:nvPicPr>
                    <p:blipFill>
                      <a:blip r:embed="rId6"/>
                      <a:stretch>
                        <a:fillRect/>
                      </a:stretch>
                    </p:blipFill>
                    <p:spPr>
                      <a:xfrm>
                        <a:off x="5240352" y="2896861"/>
                        <a:ext cx="916497" cy="604498"/>
                      </a:xfrm>
                      <a:prstGeom prst="rect">
                        <a:avLst/>
                      </a:prstGeom>
                    </p:spPr>
                  </p:pic>
                </p:oleObj>
              </mc:Fallback>
            </mc:AlternateContent>
          </a:graphicData>
        </a:graphic>
      </p:graphicFrame>
    </p:spTree>
    <p:extLst>
      <p:ext uri="{BB962C8B-B14F-4D97-AF65-F5344CB8AC3E}">
        <p14:creationId xmlns:p14="http://schemas.microsoft.com/office/powerpoint/2010/main" val="9853949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3902563500"/>
              </p:ext>
            </p:extLst>
          </p:nvPr>
        </p:nvGraphicFramePr>
        <p:xfrm>
          <a:off x="4738688" y="231776"/>
          <a:ext cx="2381250" cy="531813"/>
        </p:xfrm>
        <a:graphic>
          <a:graphicData uri="http://schemas.openxmlformats.org/presentationml/2006/ole">
            <mc:AlternateContent xmlns:mc="http://schemas.openxmlformats.org/markup-compatibility/2006">
              <mc:Choice xmlns:v="urn:schemas-microsoft-com:vml" Requires="v">
                <p:oleObj spid="_x0000_s127258" name="Equation" r:id="rId3" imgW="1091880" imgH="241200" progId="Equation.DSMT4">
                  <p:embed/>
                </p:oleObj>
              </mc:Choice>
              <mc:Fallback>
                <p:oleObj name="Equation" r:id="rId3" imgW="1091880" imgH="241200" progId="Equation.DSMT4">
                  <p:embed/>
                  <p:pic>
                    <p:nvPicPr>
                      <p:cNvPr id="0" name="Picture 265"/>
                      <p:cNvPicPr>
                        <a:picLocks noChangeAspect="1" noChangeArrowheads="1"/>
                      </p:cNvPicPr>
                      <p:nvPr/>
                    </p:nvPicPr>
                    <p:blipFill>
                      <a:blip r:embed="rId4"/>
                      <a:srcRect/>
                      <a:stretch>
                        <a:fillRect/>
                      </a:stretch>
                    </p:blipFill>
                    <p:spPr bwMode="auto">
                      <a:xfrm>
                        <a:off x="4738688" y="231776"/>
                        <a:ext cx="2381250" cy="531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4 Rectángulo"/>
          <p:cNvSpPr/>
          <p:nvPr/>
        </p:nvSpPr>
        <p:spPr>
          <a:xfrm>
            <a:off x="1847528" y="908721"/>
            <a:ext cx="8496944" cy="646331"/>
          </a:xfrm>
          <a:prstGeom prst="rect">
            <a:avLst/>
          </a:prstGeom>
        </p:spPr>
        <p:txBody>
          <a:bodyPr wrap="square">
            <a:spAutoFit/>
          </a:bodyPr>
          <a:lstStyle/>
          <a:p>
            <a:r>
              <a:rPr lang="es-ES" dirty="0">
                <a:latin typeface="Times New Roman" panose="02020603050405020304" pitchFamily="18" charset="0"/>
                <a:cs typeface="Times New Roman" panose="02020603050405020304" pitchFamily="18" charset="0"/>
              </a:rPr>
              <a:t>de tal forma que si para una reacción cualquiera, ya sea en numero de moles,  fracciones molares, actividades, presiones parciales o fugacidad tendremos:</a:t>
            </a:r>
            <a:endParaRPr lang="es-MX" dirty="0">
              <a:latin typeface="Times New Roman" panose="02020603050405020304" pitchFamily="18" charset="0"/>
              <a:cs typeface="Times New Roman" panose="02020603050405020304" pitchFamily="18"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4288595260"/>
              </p:ext>
            </p:extLst>
          </p:nvPr>
        </p:nvGraphicFramePr>
        <p:xfrm>
          <a:off x="1991544" y="1772817"/>
          <a:ext cx="2023426" cy="371271"/>
        </p:xfrm>
        <a:graphic>
          <a:graphicData uri="http://schemas.openxmlformats.org/presentationml/2006/ole">
            <mc:AlternateContent xmlns:mc="http://schemas.openxmlformats.org/markup-compatibility/2006">
              <mc:Choice xmlns:v="urn:schemas-microsoft-com:vml" Requires="v">
                <p:oleObj spid="_x0000_s127259" name="Equation" r:id="rId5" imgW="1384200" imgH="253800" progId="Equation.DSMT4">
                  <p:embed/>
                </p:oleObj>
              </mc:Choice>
              <mc:Fallback>
                <p:oleObj name="Equation" r:id="rId5" imgW="1384200" imgH="253800" progId="Equation.DSMT4">
                  <p:embed/>
                  <p:pic>
                    <p:nvPicPr>
                      <p:cNvPr id="0" name="Picture 266"/>
                      <p:cNvPicPr>
                        <a:picLocks noChangeAspect="1" noChangeArrowheads="1"/>
                      </p:cNvPicPr>
                      <p:nvPr/>
                    </p:nvPicPr>
                    <p:blipFill>
                      <a:blip r:embed="rId6"/>
                      <a:srcRect/>
                      <a:stretch>
                        <a:fillRect/>
                      </a:stretch>
                    </p:blipFill>
                    <p:spPr bwMode="auto">
                      <a:xfrm>
                        <a:off x="1991544" y="1772817"/>
                        <a:ext cx="2023426" cy="371271"/>
                      </a:xfrm>
                      <a:prstGeom prst="rect">
                        <a:avLst/>
                      </a:prstGeom>
                      <a:noFill/>
                    </p:spPr>
                  </p:pic>
                </p:oleObj>
              </mc:Fallback>
            </mc:AlternateContent>
          </a:graphicData>
        </a:graphic>
      </p:graphicFrame>
      <p:sp>
        <p:nvSpPr>
          <p:cNvPr id="7" name="6 Rectángulo"/>
          <p:cNvSpPr/>
          <p:nvPr/>
        </p:nvSpPr>
        <p:spPr>
          <a:xfrm>
            <a:off x="3035660" y="2324503"/>
            <a:ext cx="5400600" cy="369332"/>
          </a:xfrm>
          <a:prstGeom prst="rect">
            <a:avLst/>
          </a:prstGeom>
        </p:spPr>
        <p:txBody>
          <a:bodyPr wrap="square">
            <a:spAutoFit/>
          </a:bodyPr>
          <a:lstStyle/>
          <a:p>
            <a:r>
              <a:rPr lang="es-ES" dirty="0"/>
              <a:t>Si tenemos una mezcla de gases ideales tendremos que:</a:t>
            </a:r>
            <a:endParaRPr lang="es-MX" dirty="0"/>
          </a:p>
        </p:txBody>
      </p:sp>
      <p:graphicFrame>
        <p:nvGraphicFramePr>
          <p:cNvPr id="8" name="7 Objeto"/>
          <p:cNvGraphicFramePr>
            <a:graphicFrameLocks noChangeAspect="1"/>
          </p:cNvGraphicFramePr>
          <p:nvPr>
            <p:extLst>
              <p:ext uri="{D42A27DB-BD31-4B8C-83A1-F6EECF244321}">
                <p14:modId xmlns:p14="http://schemas.microsoft.com/office/powerpoint/2010/main" val="1102667202"/>
              </p:ext>
            </p:extLst>
          </p:nvPr>
        </p:nvGraphicFramePr>
        <p:xfrm>
          <a:off x="3973462" y="2852936"/>
          <a:ext cx="3524996" cy="514598"/>
        </p:xfrm>
        <a:graphic>
          <a:graphicData uri="http://schemas.openxmlformats.org/presentationml/2006/ole">
            <mc:AlternateContent xmlns:mc="http://schemas.openxmlformats.org/markup-compatibility/2006">
              <mc:Choice xmlns:v="urn:schemas-microsoft-com:vml" Requires="v">
                <p:oleObj spid="_x0000_s127260" name="Equation" r:id="rId7" imgW="1714500" imgH="241300" progId="">
                  <p:embed/>
                </p:oleObj>
              </mc:Choice>
              <mc:Fallback>
                <p:oleObj name="Equation" r:id="rId7" imgW="1714500" imgH="241300" progId="">
                  <p:embed/>
                  <p:pic>
                    <p:nvPicPr>
                      <p:cNvPr id="0" name="Picture 2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73462" y="2852936"/>
                        <a:ext cx="3524996" cy="5145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8 Objeto"/>
          <p:cNvGraphicFramePr>
            <a:graphicFrameLocks noChangeAspect="1"/>
          </p:cNvGraphicFramePr>
          <p:nvPr>
            <p:extLst>
              <p:ext uri="{D42A27DB-BD31-4B8C-83A1-F6EECF244321}">
                <p14:modId xmlns:p14="http://schemas.microsoft.com/office/powerpoint/2010/main" val="3118914288"/>
              </p:ext>
            </p:extLst>
          </p:nvPr>
        </p:nvGraphicFramePr>
        <p:xfrm>
          <a:off x="3242064" y="3573016"/>
          <a:ext cx="5041828" cy="426070"/>
        </p:xfrm>
        <a:graphic>
          <a:graphicData uri="http://schemas.openxmlformats.org/presentationml/2006/ole">
            <mc:AlternateContent xmlns:mc="http://schemas.openxmlformats.org/markup-compatibility/2006">
              <mc:Choice xmlns:v="urn:schemas-microsoft-com:vml" Requires="v">
                <p:oleObj spid="_x0000_s127261" name="Equation" r:id="rId9" imgW="2692400" imgH="228600" progId="">
                  <p:embed/>
                </p:oleObj>
              </mc:Choice>
              <mc:Fallback>
                <p:oleObj name="Equation" r:id="rId9" imgW="2692400" imgH="228600" progId="">
                  <p:embed/>
                  <p:pic>
                    <p:nvPicPr>
                      <p:cNvPr id="0" name="Picture 26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2064" y="3573016"/>
                        <a:ext cx="5041828" cy="4260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9 Objeto"/>
          <p:cNvGraphicFramePr>
            <a:graphicFrameLocks noChangeAspect="1"/>
          </p:cNvGraphicFramePr>
          <p:nvPr>
            <p:extLst>
              <p:ext uri="{D42A27DB-BD31-4B8C-83A1-F6EECF244321}">
                <p14:modId xmlns:p14="http://schemas.microsoft.com/office/powerpoint/2010/main" val="3302331903"/>
              </p:ext>
            </p:extLst>
          </p:nvPr>
        </p:nvGraphicFramePr>
        <p:xfrm>
          <a:off x="2882076" y="4149081"/>
          <a:ext cx="5950228" cy="493687"/>
        </p:xfrm>
        <a:graphic>
          <a:graphicData uri="http://schemas.openxmlformats.org/presentationml/2006/ole">
            <mc:AlternateContent xmlns:mc="http://schemas.openxmlformats.org/markup-compatibility/2006">
              <mc:Choice xmlns:v="urn:schemas-microsoft-com:vml" Requires="v">
                <p:oleObj spid="_x0000_s127262" name="Equation" r:id="rId11" imgW="2882900" imgH="241300" progId="">
                  <p:embed/>
                </p:oleObj>
              </mc:Choice>
              <mc:Fallback>
                <p:oleObj name="Equation" r:id="rId11" imgW="2882900" imgH="241300" progId="">
                  <p:embed/>
                  <p:pic>
                    <p:nvPicPr>
                      <p:cNvPr id="0" name="Picture 26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82076" y="4149081"/>
                        <a:ext cx="5950228" cy="493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10 Rectángulo"/>
          <p:cNvSpPr/>
          <p:nvPr/>
        </p:nvSpPr>
        <p:spPr>
          <a:xfrm>
            <a:off x="3120664" y="4724069"/>
            <a:ext cx="5616624" cy="369332"/>
          </a:xfrm>
          <a:prstGeom prst="rect">
            <a:avLst/>
          </a:prstGeom>
        </p:spPr>
        <p:txBody>
          <a:bodyPr wrap="square">
            <a:spAutoFit/>
          </a:bodyPr>
          <a:lstStyle/>
          <a:p>
            <a:r>
              <a:rPr lang="es-ES" dirty="0">
                <a:latin typeface="Times New Roman" panose="02020603050405020304" pitchFamily="18" charset="0"/>
                <a:cs typeface="Times New Roman" panose="02020603050405020304" pitchFamily="18" charset="0"/>
              </a:rPr>
              <a:t>Para una condición de equilibrio cualquiera, por ejemplo</a:t>
            </a:r>
            <a:endParaRPr lang="es-MX" dirty="0">
              <a:latin typeface="Times New Roman" panose="02020603050405020304" pitchFamily="18" charset="0"/>
              <a:cs typeface="Times New Roman" panose="02020603050405020304" pitchFamily="18" charset="0"/>
            </a:endParaRPr>
          </a:p>
        </p:txBody>
      </p:sp>
      <p:sp>
        <p:nvSpPr>
          <p:cNvPr id="12" name="11 Rectángulo"/>
          <p:cNvSpPr/>
          <p:nvPr/>
        </p:nvSpPr>
        <p:spPr>
          <a:xfrm>
            <a:off x="2340104" y="5327177"/>
            <a:ext cx="2304256" cy="400110"/>
          </a:xfrm>
          <a:prstGeom prst="rect">
            <a:avLst/>
          </a:prstGeom>
        </p:spPr>
        <p:txBody>
          <a:bodyPr wrap="square">
            <a:spAutoFit/>
          </a:bodyPr>
          <a:lstStyle/>
          <a:p>
            <a:r>
              <a:rPr lang="es-ES" sz="2000" dirty="0" err="1">
                <a:solidFill>
                  <a:srgbClr val="FF0000"/>
                </a:solidFill>
                <a:latin typeface="Blackadder ITC" panose="04020505051007020D02" pitchFamily="82" charset="0"/>
                <a:cs typeface="Times New Roman" panose="02020603050405020304" pitchFamily="18" charset="0"/>
              </a:rPr>
              <a:t>a</a:t>
            </a:r>
            <a:r>
              <a:rPr lang="es-ES" sz="2000" dirty="0" err="1">
                <a:solidFill>
                  <a:srgbClr val="FF0000"/>
                </a:solidFill>
                <a:latin typeface="Times New Roman" panose="02020603050405020304" pitchFamily="18" charset="0"/>
                <a:cs typeface="Times New Roman" panose="02020603050405020304" pitchFamily="18" charset="0"/>
              </a:rPr>
              <a:t>A</a:t>
            </a:r>
            <a:r>
              <a:rPr lang="es-ES" sz="2000" dirty="0">
                <a:latin typeface="Times New Roman" panose="02020603050405020304" pitchFamily="18" charset="0"/>
                <a:cs typeface="Times New Roman" panose="02020603050405020304" pitchFamily="18" charset="0"/>
              </a:rPr>
              <a:t> + </a:t>
            </a:r>
            <a:r>
              <a:rPr lang="es-ES" sz="2000" dirty="0" err="1">
                <a:latin typeface="Blackadder ITC" panose="04020505051007020D02" pitchFamily="82" charset="0"/>
                <a:cs typeface="Times New Roman" panose="02020603050405020304" pitchFamily="18" charset="0"/>
              </a:rPr>
              <a:t>b</a:t>
            </a:r>
            <a:r>
              <a:rPr lang="es-ES" sz="2000" dirty="0" err="1">
                <a:latin typeface="Times New Roman" panose="02020603050405020304" pitchFamily="18" charset="0"/>
                <a:cs typeface="Times New Roman" panose="02020603050405020304" pitchFamily="18" charset="0"/>
              </a:rPr>
              <a:t>B</a:t>
            </a:r>
            <a:r>
              <a:rPr lang="es-ES" sz="2000" dirty="0">
                <a:latin typeface="Times New Roman" panose="02020603050405020304" pitchFamily="18" charset="0"/>
                <a:cs typeface="Times New Roman" panose="02020603050405020304" pitchFamily="18" charset="0"/>
              </a:rPr>
              <a:t> = </a:t>
            </a:r>
            <a:r>
              <a:rPr lang="es-ES" sz="2000" dirty="0" err="1">
                <a:latin typeface="Blackadder ITC" panose="04020505051007020D02" pitchFamily="82" charset="0"/>
                <a:cs typeface="Times New Roman" panose="02020603050405020304" pitchFamily="18" charset="0"/>
              </a:rPr>
              <a:t>c</a:t>
            </a:r>
            <a:r>
              <a:rPr lang="es-ES" sz="2000" dirty="0" err="1">
                <a:latin typeface="Times New Roman" panose="02020603050405020304" pitchFamily="18" charset="0"/>
                <a:cs typeface="Times New Roman" panose="02020603050405020304" pitchFamily="18" charset="0"/>
              </a:rPr>
              <a:t>C</a:t>
            </a:r>
            <a:r>
              <a:rPr lang="es-ES" sz="2000" dirty="0">
                <a:latin typeface="Times New Roman" panose="02020603050405020304" pitchFamily="18" charset="0"/>
                <a:cs typeface="Times New Roman" panose="02020603050405020304" pitchFamily="18" charset="0"/>
              </a:rPr>
              <a:t> + </a:t>
            </a:r>
            <a:r>
              <a:rPr lang="es-ES" sz="2000" dirty="0" err="1">
                <a:latin typeface="Blackadder ITC" panose="04020505051007020D02" pitchFamily="82" charset="0"/>
                <a:cs typeface="Times New Roman" panose="02020603050405020304" pitchFamily="18" charset="0"/>
              </a:rPr>
              <a:t>d</a:t>
            </a:r>
            <a:r>
              <a:rPr lang="es-ES" sz="2000" dirty="0" err="1">
                <a:latin typeface="Times New Roman" panose="02020603050405020304" pitchFamily="18" charset="0"/>
                <a:cs typeface="Times New Roman" panose="02020603050405020304" pitchFamily="18" charset="0"/>
              </a:rPr>
              <a:t>D</a:t>
            </a:r>
            <a:endParaRPr lang="es-MX" sz="2000" dirty="0">
              <a:latin typeface="Times New Roman" panose="02020603050405020304" pitchFamily="18" charset="0"/>
              <a:cs typeface="Times New Roman" panose="02020603050405020304" pitchFamily="18"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955437207"/>
              </p:ext>
            </p:extLst>
          </p:nvPr>
        </p:nvGraphicFramePr>
        <p:xfrm>
          <a:off x="7664698" y="270252"/>
          <a:ext cx="2335213" cy="504825"/>
        </p:xfrm>
        <a:graphic>
          <a:graphicData uri="http://schemas.openxmlformats.org/presentationml/2006/ole">
            <mc:AlternateContent xmlns:mc="http://schemas.openxmlformats.org/markup-compatibility/2006">
              <mc:Choice xmlns:v="urn:schemas-microsoft-com:vml" Requires="v">
                <p:oleObj spid="_x0000_s127263" name="Equation" r:id="rId13" imgW="1117440" imgH="241200" progId="Equation.DSMT4">
                  <p:embed/>
                </p:oleObj>
              </mc:Choice>
              <mc:Fallback>
                <p:oleObj name="Equation" r:id="rId13" imgW="1117440" imgH="241200" progId="Equation.DSMT4">
                  <p:embed/>
                  <p:pic>
                    <p:nvPicPr>
                      <p:cNvPr id="0" name="Picture 270"/>
                      <p:cNvPicPr>
                        <a:picLocks noChangeAspect="1" noChangeArrowheads="1"/>
                      </p:cNvPicPr>
                      <p:nvPr/>
                    </p:nvPicPr>
                    <p:blipFill>
                      <a:blip r:embed="rId14"/>
                      <a:srcRect/>
                      <a:stretch>
                        <a:fillRect/>
                      </a:stretch>
                    </p:blipFill>
                    <p:spPr bwMode="auto">
                      <a:xfrm>
                        <a:off x="7664698" y="270252"/>
                        <a:ext cx="2335213" cy="50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2 Objeto"/>
          <p:cNvGraphicFramePr>
            <a:graphicFrameLocks noChangeAspect="1"/>
          </p:cNvGraphicFramePr>
          <p:nvPr>
            <p:extLst>
              <p:ext uri="{D42A27DB-BD31-4B8C-83A1-F6EECF244321}">
                <p14:modId xmlns:p14="http://schemas.microsoft.com/office/powerpoint/2010/main" val="2397020343"/>
              </p:ext>
            </p:extLst>
          </p:nvPr>
        </p:nvGraphicFramePr>
        <p:xfrm>
          <a:off x="2471739" y="5938838"/>
          <a:ext cx="7031037" cy="531812"/>
        </p:xfrm>
        <a:graphic>
          <a:graphicData uri="http://schemas.openxmlformats.org/presentationml/2006/ole">
            <mc:AlternateContent xmlns:mc="http://schemas.openxmlformats.org/markup-compatibility/2006">
              <mc:Choice xmlns:v="urn:schemas-microsoft-com:vml" Requires="v">
                <p:oleObj spid="_x0000_s127264" name="Equation" r:id="rId15" imgW="3365280" imgH="253800" progId="Equation.DSMT4">
                  <p:embed/>
                </p:oleObj>
              </mc:Choice>
              <mc:Fallback>
                <p:oleObj name="Equation" r:id="rId15" imgW="3365280" imgH="253800" progId="Equation.DSMT4">
                  <p:embed/>
                  <p:pic>
                    <p:nvPicPr>
                      <p:cNvPr id="0" name="Picture 271"/>
                      <p:cNvPicPr>
                        <a:picLocks noChangeAspect="1" noChangeArrowheads="1"/>
                      </p:cNvPicPr>
                      <p:nvPr/>
                    </p:nvPicPr>
                    <p:blipFill>
                      <a:blip r:embed="rId16"/>
                      <a:srcRect/>
                      <a:stretch>
                        <a:fillRect/>
                      </a:stretch>
                    </p:blipFill>
                    <p:spPr bwMode="auto">
                      <a:xfrm>
                        <a:off x="2471739" y="5938838"/>
                        <a:ext cx="7031037" cy="531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10"/>
          <p:cNvGraphicFramePr>
            <a:graphicFrameLocks noChangeAspect="1"/>
          </p:cNvGraphicFramePr>
          <p:nvPr>
            <p:extLst>
              <p:ext uri="{D42A27DB-BD31-4B8C-83A1-F6EECF244321}">
                <p14:modId xmlns:p14="http://schemas.microsoft.com/office/powerpoint/2010/main" val="4160276313"/>
              </p:ext>
            </p:extLst>
          </p:nvPr>
        </p:nvGraphicFramePr>
        <p:xfrm>
          <a:off x="1844073" y="245123"/>
          <a:ext cx="2451782" cy="555080"/>
        </p:xfrm>
        <a:graphic>
          <a:graphicData uri="http://schemas.openxmlformats.org/presentationml/2006/ole">
            <mc:AlternateContent xmlns:mc="http://schemas.openxmlformats.org/markup-compatibility/2006">
              <mc:Choice xmlns:v="urn:schemas-microsoft-com:vml" Requires="v">
                <p:oleObj spid="_x0000_s127265" name="Equation" r:id="rId17" imgW="2070000" imgH="507960" progId="Equation.DSMT4">
                  <p:embed/>
                </p:oleObj>
              </mc:Choice>
              <mc:Fallback>
                <p:oleObj name="Equation" r:id="rId17" imgW="2070000" imgH="507960" progId="Equation.DSMT4">
                  <p:embed/>
                  <p:pic>
                    <p:nvPicPr>
                      <p:cNvPr id="307210" name="Object 10"/>
                      <p:cNvPicPr>
                        <a:picLocks noChangeAspect="1" noChangeArrowheads="1"/>
                      </p:cNvPicPr>
                      <p:nvPr/>
                    </p:nvPicPr>
                    <p:blipFill>
                      <a:blip r:embed="rId18"/>
                      <a:srcRect/>
                      <a:stretch>
                        <a:fillRect/>
                      </a:stretch>
                    </p:blipFill>
                    <p:spPr bwMode="auto">
                      <a:xfrm>
                        <a:off x="1844073" y="245123"/>
                        <a:ext cx="2451782" cy="555080"/>
                      </a:xfrm>
                      <a:prstGeom prst="rect">
                        <a:avLst/>
                      </a:prstGeom>
                      <a:solidFill>
                        <a:schemeClr val="bg1"/>
                      </a:solidFill>
                      <a:ln w="38100">
                        <a:solidFill>
                          <a:srgbClr val="0000FF"/>
                        </a:solidFill>
                        <a:miter lim="800000"/>
                        <a:headEnd/>
                        <a:tailEnd/>
                      </a:ln>
                      <a:effectLst>
                        <a:outerShdw dist="35921" dir="2700000" algn="ctr" rotWithShape="0">
                          <a:schemeClr val="bg2"/>
                        </a:outerShdw>
                      </a:effectLst>
                    </p:spPr>
                  </p:pic>
                </p:oleObj>
              </mc:Fallback>
            </mc:AlternateContent>
          </a:graphicData>
        </a:graphic>
      </p:graphicFrame>
      <p:cxnSp>
        <p:nvCxnSpPr>
          <p:cNvPr id="16" name="Conector recto de flecha 15"/>
          <p:cNvCxnSpPr/>
          <p:nvPr/>
        </p:nvCxnSpPr>
        <p:spPr>
          <a:xfrm>
            <a:off x="2567608" y="5661248"/>
            <a:ext cx="0" cy="3600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Objeto 14">
            <a:extLst>
              <a:ext uri="{FF2B5EF4-FFF2-40B4-BE49-F238E27FC236}">
                <a16:creationId xmlns:a16="http://schemas.microsoft.com/office/drawing/2014/main" id="{1D1DD09F-4C9D-4ECF-BAFF-DB7EBE07C58E}"/>
              </a:ext>
            </a:extLst>
          </p:cNvPr>
          <p:cNvGraphicFramePr>
            <a:graphicFrameLocks noChangeAspect="1"/>
          </p:cNvGraphicFramePr>
          <p:nvPr>
            <p:extLst>
              <p:ext uri="{D42A27DB-BD31-4B8C-83A1-F6EECF244321}">
                <p14:modId xmlns:p14="http://schemas.microsoft.com/office/powerpoint/2010/main" val="2279984012"/>
              </p:ext>
            </p:extLst>
          </p:nvPr>
        </p:nvGraphicFramePr>
        <p:xfrm>
          <a:off x="4511825" y="1749694"/>
          <a:ext cx="2088232" cy="383162"/>
        </p:xfrm>
        <a:graphic>
          <a:graphicData uri="http://schemas.openxmlformats.org/presentationml/2006/ole">
            <mc:AlternateContent xmlns:mc="http://schemas.openxmlformats.org/markup-compatibility/2006">
              <mc:Choice xmlns:v="urn:schemas-microsoft-com:vml" Requires="v">
                <p:oleObj spid="_x0000_s127266" name="Equation" r:id="rId19" imgW="1384200" imgH="253800" progId="Equation.DSMT4">
                  <p:embed/>
                </p:oleObj>
              </mc:Choice>
              <mc:Fallback>
                <p:oleObj name="Equation" r:id="rId19" imgW="1384200" imgH="253800" progId="Equation.DSMT4">
                  <p:embed/>
                  <p:pic>
                    <p:nvPicPr>
                      <p:cNvPr id="0" name=""/>
                      <p:cNvPicPr/>
                      <p:nvPr/>
                    </p:nvPicPr>
                    <p:blipFill>
                      <a:blip r:embed="rId20"/>
                      <a:stretch>
                        <a:fillRect/>
                      </a:stretch>
                    </p:blipFill>
                    <p:spPr>
                      <a:xfrm>
                        <a:off x="4511825" y="1749694"/>
                        <a:ext cx="2088232" cy="383162"/>
                      </a:xfrm>
                      <a:prstGeom prst="rect">
                        <a:avLst/>
                      </a:prstGeom>
                    </p:spPr>
                  </p:pic>
                </p:oleObj>
              </mc:Fallback>
            </mc:AlternateContent>
          </a:graphicData>
        </a:graphic>
      </p:graphicFrame>
    </p:spTree>
    <p:extLst>
      <p:ext uri="{BB962C8B-B14F-4D97-AF65-F5344CB8AC3E}">
        <p14:creationId xmlns:p14="http://schemas.microsoft.com/office/powerpoint/2010/main" val="265111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Objeto"/>
          <p:cNvGraphicFramePr>
            <a:graphicFrameLocks noChangeAspect="1"/>
          </p:cNvGraphicFramePr>
          <p:nvPr>
            <p:extLst>
              <p:ext uri="{D42A27DB-BD31-4B8C-83A1-F6EECF244321}">
                <p14:modId xmlns:p14="http://schemas.microsoft.com/office/powerpoint/2010/main" val="509104734"/>
              </p:ext>
            </p:extLst>
          </p:nvPr>
        </p:nvGraphicFramePr>
        <p:xfrm>
          <a:off x="1919537" y="2270630"/>
          <a:ext cx="3740351" cy="686303"/>
        </p:xfrm>
        <a:graphic>
          <a:graphicData uri="http://schemas.openxmlformats.org/presentationml/2006/ole">
            <mc:AlternateContent xmlns:mc="http://schemas.openxmlformats.org/markup-compatibility/2006">
              <mc:Choice xmlns:v="urn:schemas-microsoft-com:vml" Requires="v">
                <p:oleObj spid="_x0000_s98552" name="Equation" r:id="rId3" imgW="1384200" imgH="253800" progId="">
                  <p:embed/>
                </p:oleObj>
              </mc:Choice>
              <mc:Fallback>
                <p:oleObj name="Equation" r:id="rId3" imgW="1384200" imgH="253800" progId="">
                  <p:embed/>
                  <p:pic>
                    <p:nvPicPr>
                      <p:cNvPr id="0" name="Picture 4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9537" y="2270630"/>
                        <a:ext cx="3740351" cy="686303"/>
                      </a:xfrm>
                      <a:prstGeom prst="rect">
                        <a:avLst/>
                      </a:prstGeom>
                      <a:noFill/>
                    </p:spPr>
                  </p:pic>
                </p:oleObj>
              </mc:Fallback>
            </mc:AlternateContent>
          </a:graphicData>
        </a:graphic>
      </p:graphicFrame>
      <p:sp>
        <p:nvSpPr>
          <p:cNvPr id="8" name="7 Rectángulo"/>
          <p:cNvSpPr/>
          <p:nvPr/>
        </p:nvSpPr>
        <p:spPr>
          <a:xfrm>
            <a:off x="2456246" y="5426211"/>
            <a:ext cx="3286349" cy="830997"/>
          </a:xfrm>
          <a:prstGeom prst="rect">
            <a:avLst/>
          </a:prstGeom>
        </p:spPr>
        <p:txBody>
          <a:bodyPr wrap="none">
            <a:spAutoFit/>
          </a:bodyPr>
          <a:lstStyle/>
          <a:p>
            <a:r>
              <a:rPr lang="es-ES" sz="2400" dirty="0" err="1">
                <a:solidFill>
                  <a:srgbClr val="FF0000"/>
                </a:solidFill>
                <a:latin typeface="Blackadder ITC" panose="04020505051007020D02" pitchFamily="82" charset="0"/>
                <a:cs typeface="Times New Roman" panose="02020603050405020304" pitchFamily="18" charset="0"/>
              </a:rPr>
              <a:t>c</a:t>
            </a:r>
            <a:r>
              <a:rPr lang="es-ES" sz="2400" dirty="0" err="1">
                <a:solidFill>
                  <a:srgbClr val="FF0000"/>
                </a:solidFill>
                <a:latin typeface="Times New Roman" panose="02020603050405020304" pitchFamily="18" charset="0"/>
                <a:cs typeface="Times New Roman" panose="02020603050405020304" pitchFamily="18" charset="0"/>
              </a:rPr>
              <a:t>G</a:t>
            </a:r>
            <a:r>
              <a:rPr lang="es-ES" sz="2400" baseline="-25000" dirty="0" err="1">
                <a:solidFill>
                  <a:srgbClr val="FF0000"/>
                </a:solidFill>
                <a:latin typeface="Times New Roman" panose="02020603050405020304" pitchFamily="18" charset="0"/>
                <a:cs typeface="Times New Roman" panose="02020603050405020304" pitchFamily="18" charset="0"/>
              </a:rPr>
              <a:t>C</a:t>
            </a:r>
            <a:r>
              <a:rPr lang="es-ES" sz="2400" baseline="-25000" dirty="0">
                <a:solidFill>
                  <a:srgbClr val="FF0000"/>
                </a:solidFill>
                <a:latin typeface="Times New Roman" panose="02020603050405020304" pitchFamily="18" charset="0"/>
                <a:cs typeface="Times New Roman" panose="02020603050405020304" pitchFamily="18" charset="0"/>
              </a:rPr>
              <a:t> </a:t>
            </a:r>
            <a:r>
              <a:rPr lang="es-ES" sz="2400" dirty="0">
                <a:solidFill>
                  <a:srgbClr val="FF0000"/>
                </a:solidFill>
                <a:latin typeface="Times New Roman" panose="02020603050405020304" pitchFamily="18" charset="0"/>
                <a:cs typeface="Times New Roman" panose="02020603050405020304" pitchFamily="18" charset="0"/>
              </a:rPr>
              <a:t>+ </a:t>
            </a:r>
            <a:r>
              <a:rPr lang="es-ES" sz="2400" dirty="0" err="1">
                <a:solidFill>
                  <a:srgbClr val="FF0000"/>
                </a:solidFill>
                <a:latin typeface="Blackadder ITC" panose="04020505051007020D02" pitchFamily="82" charset="0"/>
                <a:cs typeface="Times New Roman" panose="02020603050405020304" pitchFamily="18" charset="0"/>
              </a:rPr>
              <a:t>d</a:t>
            </a:r>
            <a:r>
              <a:rPr lang="es-ES" sz="2400" dirty="0" err="1">
                <a:solidFill>
                  <a:srgbClr val="FF0000"/>
                </a:solidFill>
                <a:latin typeface="Times New Roman" panose="02020603050405020304" pitchFamily="18" charset="0"/>
                <a:cs typeface="Times New Roman" panose="02020603050405020304" pitchFamily="18" charset="0"/>
              </a:rPr>
              <a:t>G</a:t>
            </a:r>
            <a:r>
              <a:rPr lang="es-ES" sz="2400" baseline="-25000" dirty="0" err="1">
                <a:solidFill>
                  <a:srgbClr val="FF0000"/>
                </a:solidFill>
                <a:latin typeface="Times New Roman" panose="02020603050405020304" pitchFamily="18" charset="0"/>
                <a:cs typeface="Times New Roman" panose="02020603050405020304" pitchFamily="18" charset="0"/>
              </a:rPr>
              <a:t>D</a:t>
            </a:r>
            <a:r>
              <a:rPr lang="es-ES" sz="2400" dirty="0">
                <a:solidFill>
                  <a:srgbClr val="FF0000"/>
                </a:solidFill>
                <a:latin typeface="Times New Roman" panose="02020603050405020304" pitchFamily="18" charset="0"/>
                <a:cs typeface="Times New Roman" panose="02020603050405020304" pitchFamily="18" charset="0"/>
              </a:rPr>
              <a:t> </a:t>
            </a:r>
            <a:r>
              <a:rPr lang="es-ES" sz="2400" dirty="0">
                <a:latin typeface="Times New Roman" panose="02020603050405020304" pitchFamily="18" charset="0"/>
                <a:cs typeface="Times New Roman" panose="02020603050405020304" pitchFamily="18" charset="0"/>
              </a:rPr>
              <a:t>- </a:t>
            </a:r>
            <a:r>
              <a:rPr lang="es-ES" sz="2400" dirty="0" err="1">
                <a:solidFill>
                  <a:srgbClr val="0000FF"/>
                </a:solidFill>
                <a:latin typeface="Blackadder ITC" panose="04020505051007020D02" pitchFamily="82" charset="0"/>
                <a:cs typeface="Times New Roman" panose="02020603050405020304" pitchFamily="18" charset="0"/>
              </a:rPr>
              <a:t>a</a:t>
            </a:r>
            <a:r>
              <a:rPr lang="es-ES" sz="2400" dirty="0" err="1">
                <a:solidFill>
                  <a:srgbClr val="0000FF"/>
                </a:solidFill>
                <a:latin typeface="Times New Roman" panose="02020603050405020304" pitchFamily="18" charset="0"/>
                <a:cs typeface="Times New Roman" panose="02020603050405020304" pitchFamily="18" charset="0"/>
              </a:rPr>
              <a:t>G</a:t>
            </a:r>
            <a:r>
              <a:rPr lang="es-ES" sz="2400" baseline="-25000" dirty="0" err="1">
                <a:solidFill>
                  <a:srgbClr val="0000FF"/>
                </a:solidFill>
                <a:latin typeface="Times New Roman" panose="02020603050405020304" pitchFamily="18" charset="0"/>
                <a:cs typeface="Times New Roman" panose="02020603050405020304" pitchFamily="18" charset="0"/>
              </a:rPr>
              <a:t>A</a:t>
            </a:r>
            <a:r>
              <a:rPr lang="es-ES" sz="2400" dirty="0">
                <a:solidFill>
                  <a:srgbClr val="0000FF"/>
                </a:solidFill>
                <a:latin typeface="Times New Roman" panose="02020603050405020304" pitchFamily="18" charset="0"/>
                <a:cs typeface="Times New Roman" panose="02020603050405020304" pitchFamily="18" charset="0"/>
              </a:rPr>
              <a:t> + </a:t>
            </a:r>
            <a:r>
              <a:rPr lang="es-ES" sz="2400" dirty="0" err="1">
                <a:solidFill>
                  <a:srgbClr val="0000FF"/>
                </a:solidFill>
                <a:latin typeface="Blackadder ITC" panose="04020505051007020D02" pitchFamily="82" charset="0"/>
                <a:cs typeface="Times New Roman" panose="02020603050405020304" pitchFamily="18" charset="0"/>
              </a:rPr>
              <a:t>b</a:t>
            </a:r>
            <a:r>
              <a:rPr lang="es-ES" sz="2400" dirty="0" err="1">
                <a:solidFill>
                  <a:srgbClr val="0000FF"/>
                </a:solidFill>
                <a:latin typeface="Times New Roman" panose="02020603050405020304" pitchFamily="18" charset="0"/>
                <a:cs typeface="Times New Roman" panose="02020603050405020304" pitchFamily="18" charset="0"/>
              </a:rPr>
              <a:t>G</a:t>
            </a:r>
            <a:r>
              <a:rPr lang="es-ES" sz="2400" baseline="-25000" dirty="0" err="1">
                <a:solidFill>
                  <a:srgbClr val="0000FF"/>
                </a:solidFill>
                <a:latin typeface="Times New Roman" panose="02020603050405020304" pitchFamily="18" charset="0"/>
                <a:cs typeface="Times New Roman" panose="02020603050405020304" pitchFamily="18" charset="0"/>
              </a:rPr>
              <a:t>B</a:t>
            </a:r>
            <a:r>
              <a:rPr lang="es-ES" sz="2400" dirty="0">
                <a:latin typeface="Times New Roman" panose="02020603050405020304" pitchFamily="18" charset="0"/>
                <a:cs typeface="Times New Roman" panose="02020603050405020304" pitchFamily="18" charset="0"/>
              </a:rPr>
              <a:t>=0</a:t>
            </a:r>
          </a:p>
          <a:p>
            <a:r>
              <a:rPr lang="el-GR" sz="2400" dirty="0">
                <a:latin typeface="Times New Roman" panose="02020603050405020304" pitchFamily="18" charset="0"/>
                <a:cs typeface="Times New Roman" panose="02020603050405020304" pitchFamily="18" charset="0"/>
              </a:rPr>
              <a:t>Δ</a:t>
            </a:r>
            <a:r>
              <a:rPr lang="es-MX" sz="2400" dirty="0">
                <a:latin typeface="Times New Roman" panose="02020603050405020304" pitchFamily="18" charset="0"/>
                <a:cs typeface="Times New Roman" panose="02020603050405020304" pitchFamily="18" charset="0"/>
              </a:rPr>
              <a:t>G</a:t>
            </a:r>
            <a:r>
              <a:rPr lang="es-MX" sz="2400" baseline="-25000" dirty="0">
                <a:latin typeface="Times New Roman" panose="02020603050405020304" pitchFamily="18" charset="0"/>
                <a:cs typeface="Times New Roman" panose="02020603050405020304" pitchFamily="18" charset="0"/>
              </a:rPr>
              <a:t>r</a:t>
            </a:r>
            <a:r>
              <a:rPr lang="es-MX" sz="2400" dirty="0">
                <a:latin typeface="Times New Roman" panose="02020603050405020304" pitchFamily="18" charset="0"/>
                <a:cs typeface="Times New Roman" panose="02020603050405020304" pitchFamily="18" charset="0"/>
              </a:rPr>
              <a:t> = 0</a:t>
            </a:r>
          </a:p>
        </p:txBody>
      </p:sp>
      <p:sp>
        <p:nvSpPr>
          <p:cNvPr id="11" name="10 Rectángulo"/>
          <p:cNvSpPr/>
          <p:nvPr/>
        </p:nvSpPr>
        <p:spPr>
          <a:xfrm>
            <a:off x="1682926" y="4258178"/>
            <a:ext cx="4491922" cy="461665"/>
          </a:xfrm>
          <a:prstGeom prst="rect">
            <a:avLst/>
          </a:prstGeom>
          <a:ln>
            <a:solidFill>
              <a:srgbClr val="FF0000"/>
            </a:solidFill>
          </a:ln>
        </p:spPr>
        <p:txBody>
          <a:bodyPr wrap="square">
            <a:spAutoFit/>
          </a:bodyPr>
          <a:lstStyle/>
          <a:p>
            <a:r>
              <a:rPr lang="es-MX" sz="2400" dirty="0" err="1">
                <a:latin typeface="Times New Roman" panose="02020603050405020304" pitchFamily="18" charset="0"/>
                <a:cs typeface="Times New Roman" panose="02020603050405020304" pitchFamily="18" charset="0"/>
              </a:rPr>
              <a:t>ΔG</a:t>
            </a:r>
            <a:r>
              <a:rPr lang="es-MX" sz="2400" baseline="-25000" dirty="0" err="1">
                <a:latin typeface="Times New Roman" panose="02020603050405020304" pitchFamily="18" charset="0"/>
                <a:cs typeface="Times New Roman" panose="02020603050405020304" pitchFamily="18" charset="0"/>
              </a:rPr>
              <a:t>r</a:t>
            </a:r>
            <a:r>
              <a:rPr lang="es-MX" sz="2400" dirty="0">
                <a:latin typeface="Times New Roman" panose="02020603050405020304" pitchFamily="18" charset="0"/>
                <a:cs typeface="Times New Roman" panose="02020603050405020304" pitchFamily="18" charset="0"/>
              </a:rPr>
              <a:t> = </a:t>
            </a:r>
            <a:r>
              <a:rPr lang="es-MX" sz="2400" dirty="0" err="1">
                <a:solidFill>
                  <a:srgbClr val="FF0000"/>
                </a:solidFill>
                <a:latin typeface="Blackadder ITC" panose="04020505051007020D02" pitchFamily="82" charset="0"/>
                <a:cs typeface="Times New Roman" panose="02020603050405020304" pitchFamily="18" charset="0"/>
              </a:rPr>
              <a:t>c</a:t>
            </a:r>
            <a:r>
              <a:rPr lang="es-MX" sz="2400" dirty="0" err="1">
                <a:solidFill>
                  <a:srgbClr val="FF0000"/>
                </a:solidFill>
                <a:latin typeface="Times New Roman" panose="02020603050405020304" pitchFamily="18" charset="0"/>
                <a:cs typeface="Times New Roman" panose="02020603050405020304" pitchFamily="18" charset="0"/>
              </a:rPr>
              <a:t>G</a:t>
            </a:r>
            <a:r>
              <a:rPr lang="es-MX" sz="2400" baseline="-25000" dirty="0" err="1">
                <a:solidFill>
                  <a:srgbClr val="FF0000"/>
                </a:solidFill>
                <a:latin typeface="Times New Roman" panose="02020603050405020304" pitchFamily="18" charset="0"/>
                <a:cs typeface="Times New Roman" panose="02020603050405020304" pitchFamily="18" charset="0"/>
              </a:rPr>
              <a:t>C</a:t>
            </a:r>
            <a:r>
              <a:rPr lang="es-MX" sz="2400" dirty="0">
                <a:solidFill>
                  <a:srgbClr val="FF0000"/>
                </a:solidFill>
                <a:latin typeface="Times New Roman" panose="02020603050405020304" pitchFamily="18" charset="0"/>
                <a:cs typeface="Times New Roman" panose="02020603050405020304" pitchFamily="18" charset="0"/>
              </a:rPr>
              <a:t> + </a:t>
            </a:r>
            <a:r>
              <a:rPr lang="es-MX" sz="2400" dirty="0" err="1">
                <a:solidFill>
                  <a:srgbClr val="FF0000"/>
                </a:solidFill>
                <a:latin typeface="Blackadder ITC" panose="04020505051007020D02" pitchFamily="82" charset="0"/>
                <a:cs typeface="Times New Roman" panose="02020603050405020304" pitchFamily="18" charset="0"/>
              </a:rPr>
              <a:t>d</a:t>
            </a:r>
            <a:r>
              <a:rPr lang="es-MX" sz="2400" dirty="0" err="1">
                <a:solidFill>
                  <a:srgbClr val="FF0000"/>
                </a:solidFill>
                <a:latin typeface="Times New Roman" panose="02020603050405020304" pitchFamily="18" charset="0"/>
                <a:cs typeface="Times New Roman" panose="02020603050405020304" pitchFamily="18" charset="0"/>
              </a:rPr>
              <a:t>G</a:t>
            </a:r>
            <a:r>
              <a:rPr lang="es-MX" sz="2400" baseline="-25000" dirty="0" err="1">
                <a:solidFill>
                  <a:srgbClr val="FF0000"/>
                </a:solidFill>
                <a:latin typeface="Times New Roman" panose="02020603050405020304" pitchFamily="18" charset="0"/>
                <a:cs typeface="Times New Roman" panose="02020603050405020304" pitchFamily="18" charset="0"/>
              </a:rPr>
              <a:t>D</a:t>
            </a:r>
            <a:r>
              <a:rPr lang="es-MX" sz="2400" dirty="0">
                <a:solidFill>
                  <a:srgbClr val="FF0000"/>
                </a:solidFill>
                <a:latin typeface="Times New Roman" panose="02020603050405020304" pitchFamily="18" charset="0"/>
                <a:cs typeface="Times New Roman" panose="02020603050405020304" pitchFamily="18" charset="0"/>
              </a:rPr>
              <a:t> </a:t>
            </a:r>
            <a:r>
              <a:rPr lang="es-MX" sz="2400" dirty="0">
                <a:latin typeface="Times New Roman" panose="02020603050405020304" pitchFamily="18" charset="0"/>
                <a:cs typeface="Times New Roman" panose="02020603050405020304" pitchFamily="18" charset="0"/>
              </a:rPr>
              <a:t>- </a:t>
            </a:r>
            <a:r>
              <a:rPr lang="es-MX" sz="2400" dirty="0" err="1">
                <a:solidFill>
                  <a:srgbClr val="0000FF"/>
                </a:solidFill>
                <a:latin typeface="Blackadder ITC" panose="04020505051007020D02" pitchFamily="82" charset="0"/>
                <a:cs typeface="Times New Roman" panose="02020603050405020304" pitchFamily="18" charset="0"/>
              </a:rPr>
              <a:t>a</a:t>
            </a:r>
            <a:r>
              <a:rPr lang="es-MX" sz="2400" dirty="0" err="1">
                <a:solidFill>
                  <a:srgbClr val="0000FF"/>
                </a:solidFill>
                <a:latin typeface="Times New Roman" panose="02020603050405020304" pitchFamily="18" charset="0"/>
                <a:cs typeface="Times New Roman" panose="02020603050405020304" pitchFamily="18" charset="0"/>
              </a:rPr>
              <a:t>G</a:t>
            </a:r>
            <a:r>
              <a:rPr lang="es-MX" sz="2400" baseline="-25000" dirty="0" err="1">
                <a:solidFill>
                  <a:srgbClr val="0000FF"/>
                </a:solidFill>
                <a:latin typeface="Times New Roman" panose="02020603050405020304" pitchFamily="18" charset="0"/>
                <a:cs typeface="Times New Roman" panose="02020603050405020304" pitchFamily="18" charset="0"/>
              </a:rPr>
              <a:t>A</a:t>
            </a:r>
            <a:r>
              <a:rPr lang="es-MX" sz="2400" dirty="0">
                <a:solidFill>
                  <a:srgbClr val="0000FF"/>
                </a:solidFill>
                <a:latin typeface="Times New Roman" panose="02020603050405020304" pitchFamily="18" charset="0"/>
                <a:cs typeface="Times New Roman" panose="02020603050405020304" pitchFamily="18" charset="0"/>
              </a:rPr>
              <a:t> - </a:t>
            </a:r>
            <a:r>
              <a:rPr lang="es-MX" sz="2400" dirty="0" err="1">
                <a:solidFill>
                  <a:srgbClr val="0000FF"/>
                </a:solidFill>
                <a:latin typeface="Blackadder ITC" panose="04020505051007020D02" pitchFamily="82" charset="0"/>
                <a:cs typeface="Times New Roman" panose="02020603050405020304" pitchFamily="18" charset="0"/>
              </a:rPr>
              <a:t>b</a:t>
            </a:r>
            <a:r>
              <a:rPr lang="es-MX" sz="2400" dirty="0" err="1">
                <a:solidFill>
                  <a:srgbClr val="0000FF"/>
                </a:solidFill>
                <a:latin typeface="Times New Roman" panose="02020603050405020304" pitchFamily="18" charset="0"/>
                <a:cs typeface="Times New Roman" panose="02020603050405020304" pitchFamily="18" charset="0"/>
              </a:rPr>
              <a:t>G</a:t>
            </a:r>
            <a:r>
              <a:rPr lang="es-MX" sz="2400" baseline="-25000" dirty="0" err="1">
                <a:solidFill>
                  <a:srgbClr val="0000FF"/>
                </a:solidFill>
                <a:latin typeface="Times New Roman" panose="02020603050405020304" pitchFamily="18" charset="0"/>
                <a:cs typeface="Times New Roman" panose="02020603050405020304" pitchFamily="18" charset="0"/>
              </a:rPr>
              <a:t>B</a:t>
            </a:r>
            <a:r>
              <a:rPr lang="es-MX" sz="2400" dirty="0">
                <a:solidFill>
                  <a:srgbClr val="0000FF"/>
                </a:solidFill>
                <a:latin typeface="Times New Roman" panose="02020603050405020304" pitchFamily="18" charset="0"/>
                <a:cs typeface="Times New Roman" panose="02020603050405020304" pitchFamily="18" charset="0"/>
              </a:rPr>
              <a:t> </a:t>
            </a:r>
            <a:r>
              <a:rPr lang="es-MX" sz="2400" dirty="0">
                <a:latin typeface="Times New Roman" panose="02020603050405020304" pitchFamily="18" charset="0"/>
                <a:cs typeface="Times New Roman" panose="02020603050405020304" pitchFamily="18" charset="0"/>
              </a:rPr>
              <a:t>= 0</a:t>
            </a:r>
          </a:p>
        </p:txBody>
      </p:sp>
      <p:graphicFrame>
        <p:nvGraphicFramePr>
          <p:cNvPr id="35" name="34 Objeto"/>
          <p:cNvGraphicFramePr>
            <a:graphicFrameLocks noChangeAspect="1"/>
          </p:cNvGraphicFramePr>
          <p:nvPr>
            <p:extLst>
              <p:ext uri="{D42A27DB-BD31-4B8C-83A1-F6EECF244321}">
                <p14:modId xmlns:p14="http://schemas.microsoft.com/office/powerpoint/2010/main" val="1528056676"/>
              </p:ext>
            </p:extLst>
          </p:nvPr>
        </p:nvGraphicFramePr>
        <p:xfrm>
          <a:off x="1933575" y="3194050"/>
          <a:ext cx="3697288" cy="641350"/>
        </p:xfrm>
        <a:graphic>
          <a:graphicData uri="http://schemas.openxmlformats.org/presentationml/2006/ole">
            <mc:AlternateContent xmlns:mc="http://schemas.openxmlformats.org/markup-compatibility/2006">
              <mc:Choice xmlns:v="urn:schemas-microsoft-com:vml" Requires="v">
                <p:oleObj spid="_x0000_s98553" name="Equation" r:id="rId5" imgW="1409400" imgH="241200" progId="Equation.DSMT4">
                  <p:embed/>
                </p:oleObj>
              </mc:Choice>
              <mc:Fallback>
                <p:oleObj name="Equation" r:id="rId5" imgW="1409400" imgH="241200" progId="Equation.DSMT4">
                  <p:embed/>
                  <p:pic>
                    <p:nvPicPr>
                      <p:cNvPr id="0" name="Picture 405"/>
                      <p:cNvPicPr>
                        <a:picLocks noChangeAspect="1" noChangeArrowheads="1"/>
                      </p:cNvPicPr>
                      <p:nvPr/>
                    </p:nvPicPr>
                    <p:blipFill>
                      <a:blip r:embed="rId6"/>
                      <a:srcRect/>
                      <a:stretch>
                        <a:fillRect/>
                      </a:stretch>
                    </p:blipFill>
                    <p:spPr bwMode="auto">
                      <a:xfrm>
                        <a:off x="1933575" y="3194050"/>
                        <a:ext cx="3697288" cy="641350"/>
                      </a:xfrm>
                      <a:prstGeom prst="rect">
                        <a:avLst/>
                      </a:prstGeom>
                      <a:noFill/>
                    </p:spPr>
                  </p:pic>
                </p:oleObj>
              </mc:Fallback>
            </mc:AlternateContent>
          </a:graphicData>
        </a:graphic>
      </p:graphicFrame>
      <p:sp>
        <p:nvSpPr>
          <p:cNvPr id="13" name="12 Rectángulo"/>
          <p:cNvSpPr/>
          <p:nvPr/>
        </p:nvSpPr>
        <p:spPr>
          <a:xfrm>
            <a:off x="1996644" y="178150"/>
            <a:ext cx="3336393" cy="954107"/>
          </a:xfrm>
          <a:prstGeom prst="rect">
            <a:avLst/>
          </a:prstGeom>
        </p:spPr>
        <p:txBody>
          <a:bodyPr wrap="square">
            <a:spAutoFit/>
          </a:bodyPr>
          <a:lstStyle/>
          <a:p>
            <a:r>
              <a:rPr lang="es-ES" sz="2800" dirty="0" err="1">
                <a:solidFill>
                  <a:srgbClr val="0000FF"/>
                </a:solidFill>
                <a:latin typeface="Blackadder ITC" panose="04020505051007020D02" pitchFamily="82" charset="0"/>
                <a:cs typeface="Times New Roman" panose="02020603050405020304" pitchFamily="18" charset="0"/>
              </a:rPr>
              <a:t>a</a:t>
            </a:r>
            <a:r>
              <a:rPr lang="es-ES" sz="2800" dirty="0" err="1">
                <a:solidFill>
                  <a:srgbClr val="0000FF"/>
                </a:solidFill>
                <a:latin typeface="Times New Roman" panose="02020603050405020304" pitchFamily="18" charset="0"/>
                <a:cs typeface="Times New Roman" panose="02020603050405020304" pitchFamily="18" charset="0"/>
              </a:rPr>
              <a:t>A</a:t>
            </a:r>
            <a:r>
              <a:rPr lang="es-ES" sz="2800" dirty="0">
                <a:solidFill>
                  <a:srgbClr val="0000FF"/>
                </a:solidFill>
                <a:latin typeface="Times New Roman" panose="02020603050405020304" pitchFamily="18" charset="0"/>
                <a:cs typeface="Times New Roman" panose="02020603050405020304" pitchFamily="18" charset="0"/>
              </a:rPr>
              <a:t> + </a:t>
            </a:r>
            <a:r>
              <a:rPr lang="es-ES" sz="2800" dirty="0" err="1">
                <a:solidFill>
                  <a:srgbClr val="0000FF"/>
                </a:solidFill>
                <a:latin typeface="Blackadder ITC" panose="04020505051007020D02" pitchFamily="82" charset="0"/>
                <a:cs typeface="Times New Roman" panose="02020603050405020304" pitchFamily="18" charset="0"/>
              </a:rPr>
              <a:t>b</a:t>
            </a:r>
            <a:r>
              <a:rPr lang="es-ES" sz="2800" dirty="0" err="1">
                <a:solidFill>
                  <a:srgbClr val="0000FF"/>
                </a:solidFill>
                <a:latin typeface="Times New Roman" panose="02020603050405020304" pitchFamily="18" charset="0"/>
                <a:cs typeface="Times New Roman" panose="02020603050405020304" pitchFamily="18" charset="0"/>
              </a:rPr>
              <a:t>B</a:t>
            </a:r>
            <a:r>
              <a:rPr lang="es-ES" sz="2800" dirty="0">
                <a:solidFill>
                  <a:srgbClr val="0000FF"/>
                </a:solidFill>
                <a:latin typeface="Times New Roman" panose="02020603050405020304" pitchFamily="18" charset="0"/>
                <a:cs typeface="Times New Roman" panose="02020603050405020304" pitchFamily="18" charset="0"/>
              </a:rPr>
              <a:t>    </a:t>
            </a:r>
            <a:r>
              <a:rPr lang="es-ES" sz="2800" dirty="0">
                <a:latin typeface="Times New Roman" panose="02020603050405020304" pitchFamily="18" charset="0"/>
                <a:cs typeface="Times New Roman" panose="02020603050405020304" pitchFamily="18" charset="0"/>
              </a:rPr>
              <a:t>= </a:t>
            </a:r>
            <a:r>
              <a:rPr lang="es-ES" sz="2800" dirty="0">
                <a:solidFill>
                  <a:srgbClr val="FF0000"/>
                </a:solidFill>
                <a:latin typeface="Times New Roman" panose="02020603050405020304" pitchFamily="18" charset="0"/>
                <a:cs typeface="Times New Roman" panose="02020603050405020304" pitchFamily="18" charset="0"/>
              </a:rPr>
              <a:t> </a:t>
            </a:r>
            <a:r>
              <a:rPr lang="es-ES" sz="2800" dirty="0" err="1">
                <a:solidFill>
                  <a:srgbClr val="FF0000"/>
                </a:solidFill>
                <a:latin typeface="Blackadder ITC" panose="04020505051007020D02" pitchFamily="82" charset="0"/>
                <a:cs typeface="Times New Roman" panose="02020603050405020304" pitchFamily="18" charset="0"/>
              </a:rPr>
              <a:t>c</a:t>
            </a:r>
            <a:r>
              <a:rPr lang="es-ES" sz="2800" dirty="0" err="1">
                <a:solidFill>
                  <a:srgbClr val="FF0000"/>
                </a:solidFill>
                <a:latin typeface="Times New Roman" panose="02020603050405020304" pitchFamily="18" charset="0"/>
                <a:cs typeface="Times New Roman" panose="02020603050405020304" pitchFamily="18" charset="0"/>
              </a:rPr>
              <a:t>C</a:t>
            </a:r>
            <a:r>
              <a:rPr lang="es-ES" sz="2800" dirty="0">
                <a:solidFill>
                  <a:srgbClr val="FF0000"/>
                </a:solidFill>
                <a:latin typeface="Times New Roman" panose="02020603050405020304" pitchFamily="18" charset="0"/>
                <a:cs typeface="Times New Roman" panose="02020603050405020304" pitchFamily="18" charset="0"/>
              </a:rPr>
              <a:t> + </a:t>
            </a:r>
            <a:r>
              <a:rPr lang="es-ES" sz="2800" dirty="0" err="1">
                <a:solidFill>
                  <a:srgbClr val="FF0000"/>
                </a:solidFill>
                <a:latin typeface="Blackadder ITC" panose="04020505051007020D02" pitchFamily="82" charset="0"/>
                <a:cs typeface="Times New Roman" panose="02020603050405020304" pitchFamily="18" charset="0"/>
              </a:rPr>
              <a:t>d</a:t>
            </a:r>
            <a:r>
              <a:rPr lang="es-ES" sz="2800" dirty="0" err="1">
                <a:solidFill>
                  <a:srgbClr val="FF0000"/>
                </a:solidFill>
                <a:latin typeface="Times New Roman" panose="02020603050405020304" pitchFamily="18" charset="0"/>
                <a:cs typeface="Times New Roman" panose="02020603050405020304" pitchFamily="18" charset="0"/>
              </a:rPr>
              <a:t>D</a:t>
            </a:r>
            <a:endParaRPr lang="es-ES" sz="2800" dirty="0">
              <a:solidFill>
                <a:srgbClr val="FF0000"/>
              </a:solidFill>
              <a:latin typeface="Times New Roman" panose="02020603050405020304" pitchFamily="18" charset="0"/>
              <a:cs typeface="Times New Roman" panose="02020603050405020304" pitchFamily="18" charset="0"/>
            </a:endParaRPr>
          </a:p>
          <a:p>
            <a:r>
              <a:rPr lang="es-MX" sz="2800" dirty="0">
                <a:solidFill>
                  <a:srgbClr val="0000FF"/>
                </a:solidFill>
                <a:latin typeface="Times New Roman" panose="02020603050405020304" pitchFamily="18" charset="0"/>
                <a:cs typeface="Times New Roman" panose="02020603050405020304" pitchFamily="18" charset="0"/>
              </a:rPr>
              <a:t>reactantes</a:t>
            </a:r>
            <a:r>
              <a:rPr lang="es-MX" sz="2800" dirty="0">
                <a:latin typeface="Times New Roman" panose="02020603050405020304" pitchFamily="18" charset="0"/>
                <a:cs typeface="Times New Roman" panose="02020603050405020304" pitchFamily="18" charset="0"/>
              </a:rPr>
              <a:t>   </a:t>
            </a:r>
            <a:r>
              <a:rPr lang="es-MX" sz="2800" dirty="0">
                <a:solidFill>
                  <a:srgbClr val="FF0000"/>
                </a:solidFill>
                <a:latin typeface="Times New Roman" panose="02020603050405020304" pitchFamily="18" charset="0"/>
                <a:cs typeface="Times New Roman" panose="02020603050405020304" pitchFamily="18" charset="0"/>
              </a:rPr>
              <a:t>productos</a:t>
            </a:r>
          </a:p>
        </p:txBody>
      </p:sp>
      <p:graphicFrame>
        <p:nvGraphicFramePr>
          <p:cNvPr id="2" name="1 Objeto"/>
          <p:cNvGraphicFramePr>
            <a:graphicFrameLocks noChangeAspect="1"/>
          </p:cNvGraphicFramePr>
          <p:nvPr>
            <p:extLst>
              <p:ext uri="{D42A27DB-BD31-4B8C-83A1-F6EECF244321}">
                <p14:modId xmlns:p14="http://schemas.microsoft.com/office/powerpoint/2010/main" val="392434588"/>
              </p:ext>
            </p:extLst>
          </p:nvPr>
        </p:nvGraphicFramePr>
        <p:xfrm>
          <a:off x="6610350" y="1495425"/>
          <a:ext cx="3963988" cy="2711450"/>
        </p:xfrm>
        <a:graphic>
          <a:graphicData uri="http://schemas.openxmlformats.org/presentationml/2006/ole">
            <mc:AlternateContent xmlns:mc="http://schemas.openxmlformats.org/markup-compatibility/2006">
              <mc:Choice xmlns:v="urn:schemas-microsoft-com:vml" Requires="v">
                <p:oleObj spid="_x0000_s98554" name="Equation" r:id="rId7" imgW="1447560" imgH="990360" progId="Equation.DSMT4">
                  <p:embed/>
                </p:oleObj>
              </mc:Choice>
              <mc:Fallback>
                <p:oleObj name="Equation" r:id="rId7" imgW="1447560" imgH="990360" progId="Equation.DSMT4">
                  <p:embed/>
                  <p:pic>
                    <p:nvPicPr>
                      <p:cNvPr id="0" name="Picture 406"/>
                      <p:cNvPicPr>
                        <a:picLocks noChangeAspect="1" noChangeArrowheads="1"/>
                      </p:cNvPicPr>
                      <p:nvPr/>
                    </p:nvPicPr>
                    <p:blipFill>
                      <a:blip r:embed="rId8"/>
                      <a:srcRect/>
                      <a:stretch>
                        <a:fillRect/>
                      </a:stretch>
                    </p:blipFill>
                    <p:spPr bwMode="auto">
                      <a:xfrm>
                        <a:off x="6610350" y="1495425"/>
                        <a:ext cx="3963988" cy="2711450"/>
                      </a:xfrm>
                      <a:prstGeom prst="rect">
                        <a:avLst/>
                      </a:prstGeom>
                      <a:noFill/>
                    </p:spPr>
                  </p:pic>
                </p:oleObj>
              </mc:Fallback>
            </mc:AlternateContent>
          </a:graphicData>
        </a:graphic>
      </p:graphicFrame>
      <p:sp>
        <p:nvSpPr>
          <p:cNvPr id="5" name="Rectángulo 4"/>
          <p:cNvSpPr/>
          <p:nvPr/>
        </p:nvSpPr>
        <p:spPr>
          <a:xfrm>
            <a:off x="6540670" y="1547621"/>
            <a:ext cx="936104" cy="26054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19" name="Grupo 18"/>
          <p:cNvGrpSpPr/>
          <p:nvPr/>
        </p:nvGrpSpPr>
        <p:grpSpPr>
          <a:xfrm>
            <a:off x="1919537" y="1495159"/>
            <a:ext cx="3740351" cy="523220"/>
            <a:chOff x="439722" y="1114218"/>
            <a:chExt cx="3740351" cy="523220"/>
          </a:xfrm>
        </p:grpSpPr>
        <p:sp>
          <p:nvSpPr>
            <p:cNvPr id="4" name="3 Rectángulo"/>
            <p:cNvSpPr/>
            <p:nvPr/>
          </p:nvSpPr>
          <p:spPr>
            <a:xfrm>
              <a:off x="439722" y="1114218"/>
              <a:ext cx="3740351" cy="523220"/>
            </a:xfrm>
            <a:prstGeom prst="rect">
              <a:avLst/>
            </a:prstGeom>
          </p:spPr>
          <p:txBody>
            <a:bodyPr wrap="square" anchor="ctr">
              <a:spAutoFit/>
            </a:bodyPr>
            <a:lstStyle/>
            <a:p>
              <a:pPr algn="ctr"/>
              <a:r>
                <a:rPr lang="es-ES" sz="2800" dirty="0" err="1">
                  <a:solidFill>
                    <a:schemeClr val="accent1">
                      <a:lumMod val="75000"/>
                    </a:schemeClr>
                  </a:solidFill>
                  <a:latin typeface="Blackadder ITC" panose="04020505051007020D02" pitchFamily="82" charset="0"/>
                  <a:cs typeface="Times New Roman" panose="02020603050405020304" pitchFamily="18" charset="0"/>
                </a:rPr>
                <a:t>a</a:t>
              </a:r>
              <a:r>
                <a:rPr lang="es-ES" sz="2800" dirty="0" err="1">
                  <a:solidFill>
                    <a:schemeClr val="accent1">
                      <a:lumMod val="75000"/>
                    </a:schemeClr>
                  </a:solidFill>
                  <a:latin typeface="Times New Roman" panose="02020603050405020304" pitchFamily="18" charset="0"/>
                  <a:cs typeface="Times New Roman" panose="02020603050405020304" pitchFamily="18" charset="0"/>
                </a:rPr>
                <a:t>G</a:t>
              </a:r>
              <a:r>
                <a:rPr lang="es-ES" sz="2800" baseline="-25000" dirty="0" err="1">
                  <a:solidFill>
                    <a:schemeClr val="accent1">
                      <a:lumMod val="75000"/>
                    </a:schemeClr>
                  </a:solidFill>
                  <a:latin typeface="Times New Roman" panose="02020603050405020304" pitchFamily="18" charset="0"/>
                  <a:cs typeface="Times New Roman" panose="02020603050405020304" pitchFamily="18" charset="0"/>
                </a:rPr>
                <a:t>A</a:t>
              </a:r>
              <a:r>
                <a:rPr lang="es-ES" sz="2800" dirty="0">
                  <a:solidFill>
                    <a:schemeClr val="accent1">
                      <a:lumMod val="75000"/>
                    </a:schemeClr>
                  </a:solidFill>
                  <a:latin typeface="Times New Roman" panose="02020603050405020304" pitchFamily="18" charset="0"/>
                  <a:cs typeface="Times New Roman" panose="02020603050405020304" pitchFamily="18" charset="0"/>
                </a:rPr>
                <a:t> + </a:t>
              </a:r>
              <a:r>
                <a:rPr lang="es-ES" sz="2800" dirty="0" err="1">
                  <a:solidFill>
                    <a:schemeClr val="accent1">
                      <a:lumMod val="75000"/>
                    </a:schemeClr>
                  </a:solidFill>
                  <a:latin typeface="Blackadder ITC" panose="04020505051007020D02" pitchFamily="82" charset="0"/>
                  <a:cs typeface="Times New Roman" panose="02020603050405020304" pitchFamily="18" charset="0"/>
                </a:rPr>
                <a:t>b</a:t>
              </a:r>
              <a:r>
                <a:rPr lang="es-ES" sz="2800" dirty="0" err="1">
                  <a:solidFill>
                    <a:schemeClr val="accent1">
                      <a:lumMod val="75000"/>
                    </a:schemeClr>
                  </a:solidFill>
                  <a:latin typeface="Times New Roman" panose="02020603050405020304" pitchFamily="18" charset="0"/>
                  <a:cs typeface="Times New Roman" panose="02020603050405020304" pitchFamily="18" charset="0"/>
                </a:rPr>
                <a:t>G</a:t>
              </a:r>
              <a:r>
                <a:rPr lang="es-ES" sz="2800" baseline="-25000" dirty="0" err="1">
                  <a:solidFill>
                    <a:schemeClr val="accent1">
                      <a:lumMod val="75000"/>
                    </a:schemeClr>
                  </a:solidFill>
                  <a:latin typeface="Times New Roman" panose="02020603050405020304" pitchFamily="18" charset="0"/>
                  <a:cs typeface="Times New Roman" panose="02020603050405020304" pitchFamily="18" charset="0"/>
                </a:rPr>
                <a:t>B</a:t>
              </a:r>
              <a:r>
                <a:rPr lang="es-ES" sz="2800" dirty="0">
                  <a:solidFill>
                    <a:schemeClr val="accent1">
                      <a:lumMod val="75000"/>
                    </a:schemeClr>
                  </a:solidFill>
                  <a:latin typeface="Times New Roman" panose="02020603050405020304" pitchFamily="18" charset="0"/>
                  <a:cs typeface="Times New Roman" panose="02020603050405020304" pitchFamily="18" charset="0"/>
                </a:rPr>
                <a:t> </a:t>
              </a:r>
              <a:r>
                <a:rPr lang="es-ES" sz="2800" dirty="0">
                  <a:latin typeface="Times New Roman" panose="02020603050405020304" pitchFamily="18" charset="0"/>
                  <a:cs typeface="Times New Roman" panose="02020603050405020304" pitchFamily="18" charset="0"/>
                </a:rPr>
                <a:t>= </a:t>
              </a:r>
              <a:r>
                <a:rPr lang="es-ES" sz="2800" dirty="0" err="1">
                  <a:solidFill>
                    <a:srgbClr val="FF0000"/>
                  </a:solidFill>
                  <a:latin typeface="Blackadder ITC" panose="04020505051007020D02" pitchFamily="82" charset="0"/>
                  <a:cs typeface="Times New Roman" panose="02020603050405020304" pitchFamily="18" charset="0"/>
                </a:rPr>
                <a:t>c</a:t>
              </a:r>
              <a:r>
                <a:rPr lang="es-ES" sz="2800" dirty="0" err="1">
                  <a:solidFill>
                    <a:srgbClr val="FF0000"/>
                  </a:solidFill>
                  <a:latin typeface="Times New Roman" panose="02020603050405020304" pitchFamily="18" charset="0"/>
                  <a:cs typeface="Times New Roman" panose="02020603050405020304" pitchFamily="18" charset="0"/>
                </a:rPr>
                <a:t>G</a:t>
              </a:r>
              <a:r>
                <a:rPr lang="es-ES" sz="2800" baseline="-25000" dirty="0" err="1">
                  <a:solidFill>
                    <a:srgbClr val="FF0000"/>
                  </a:solidFill>
                  <a:latin typeface="Times New Roman" panose="02020603050405020304" pitchFamily="18" charset="0"/>
                  <a:cs typeface="Times New Roman" panose="02020603050405020304" pitchFamily="18" charset="0"/>
                </a:rPr>
                <a:t>C</a:t>
              </a:r>
              <a:r>
                <a:rPr lang="es-ES" sz="2800" dirty="0">
                  <a:solidFill>
                    <a:srgbClr val="FF0000"/>
                  </a:solidFill>
                  <a:latin typeface="Times New Roman" panose="02020603050405020304" pitchFamily="18" charset="0"/>
                  <a:cs typeface="Times New Roman" panose="02020603050405020304" pitchFamily="18" charset="0"/>
                </a:rPr>
                <a:t> + </a:t>
              </a:r>
              <a:r>
                <a:rPr lang="es-ES" sz="2800" dirty="0" err="1">
                  <a:solidFill>
                    <a:srgbClr val="FF0000"/>
                  </a:solidFill>
                  <a:latin typeface="Blackadder ITC" panose="04020505051007020D02" pitchFamily="82" charset="0"/>
                  <a:cs typeface="Times New Roman" panose="02020603050405020304" pitchFamily="18" charset="0"/>
                </a:rPr>
                <a:t>d</a:t>
              </a:r>
              <a:r>
                <a:rPr lang="es-ES" sz="2800" dirty="0" err="1">
                  <a:solidFill>
                    <a:srgbClr val="FF0000"/>
                  </a:solidFill>
                  <a:latin typeface="Times New Roman" panose="02020603050405020304" pitchFamily="18" charset="0"/>
                  <a:cs typeface="Times New Roman" panose="02020603050405020304" pitchFamily="18" charset="0"/>
                </a:rPr>
                <a:t>G</a:t>
              </a:r>
              <a:r>
                <a:rPr lang="es-ES" sz="2800" baseline="-25000" dirty="0" err="1">
                  <a:solidFill>
                    <a:srgbClr val="FF0000"/>
                  </a:solidFill>
                  <a:latin typeface="Times New Roman" panose="02020603050405020304" pitchFamily="18" charset="0"/>
                  <a:cs typeface="Times New Roman" panose="02020603050405020304" pitchFamily="18" charset="0"/>
                </a:rPr>
                <a:t>D</a:t>
              </a:r>
              <a:endParaRPr lang="es-MX" sz="2800" baseline="-25000" dirty="0">
                <a:solidFill>
                  <a:srgbClr val="FF0000"/>
                </a:solidFill>
                <a:latin typeface="Times New Roman" panose="02020603050405020304" pitchFamily="18" charset="0"/>
                <a:cs typeface="Times New Roman" panose="02020603050405020304" pitchFamily="18" charset="0"/>
              </a:endParaRPr>
            </a:p>
          </p:txBody>
        </p:sp>
        <p:sp>
          <p:nvSpPr>
            <p:cNvPr id="7" name="Rectángulo 6"/>
            <p:cNvSpPr/>
            <p:nvPr/>
          </p:nvSpPr>
          <p:spPr>
            <a:xfrm>
              <a:off x="439722" y="1188151"/>
              <a:ext cx="3740351" cy="3968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29" name="Flecha curvada hacia arriba 28"/>
          <p:cNvSpPr/>
          <p:nvPr/>
        </p:nvSpPr>
        <p:spPr>
          <a:xfrm rot="5400000">
            <a:off x="898023" y="2495422"/>
            <a:ext cx="1862499" cy="292691"/>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0" name="Rectángulo 29"/>
          <p:cNvSpPr/>
          <p:nvPr/>
        </p:nvSpPr>
        <p:spPr>
          <a:xfrm>
            <a:off x="2135560" y="1495159"/>
            <a:ext cx="576064" cy="523220"/>
          </a:xfrm>
          <a:prstGeom prst="rect">
            <a:avLst/>
          </a:prstGeom>
          <a:solidFill>
            <a:srgbClr val="0070C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2" name="Rectángulo 31"/>
          <p:cNvSpPr/>
          <p:nvPr/>
        </p:nvSpPr>
        <p:spPr>
          <a:xfrm>
            <a:off x="1919536" y="3193853"/>
            <a:ext cx="792088" cy="573051"/>
          </a:xfrm>
          <a:prstGeom prst="rect">
            <a:avLst/>
          </a:prstGeom>
          <a:solidFill>
            <a:srgbClr val="0070C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cxnSp>
        <p:nvCxnSpPr>
          <p:cNvPr id="33" name="Conector recto de flecha 32"/>
          <p:cNvCxnSpPr>
            <a:cxnSpLocks/>
            <a:stCxn id="32" idx="3"/>
          </p:cNvCxnSpPr>
          <p:nvPr/>
        </p:nvCxnSpPr>
        <p:spPr>
          <a:xfrm>
            <a:off x="2711624" y="3480378"/>
            <a:ext cx="1512168" cy="8847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12 Rectángulo"/>
          <p:cNvSpPr/>
          <p:nvPr/>
        </p:nvSpPr>
        <p:spPr>
          <a:xfrm>
            <a:off x="2450740" y="4756063"/>
            <a:ext cx="3600400" cy="523220"/>
          </a:xfrm>
          <a:prstGeom prst="rect">
            <a:avLst/>
          </a:prstGeom>
        </p:spPr>
        <p:txBody>
          <a:bodyPr wrap="square">
            <a:spAutoFit/>
          </a:bodyPr>
          <a:lstStyle/>
          <a:p>
            <a:r>
              <a:rPr lang="es-MX" sz="2800" dirty="0">
                <a:solidFill>
                  <a:srgbClr val="FF0000"/>
                </a:solidFill>
                <a:latin typeface="Times New Roman" panose="02020603050405020304" pitchFamily="18" charset="0"/>
                <a:cs typeface="Times New Roman" panose="02020603050405020304" pitchFamily="18" charset="0"/>
              </a:rPr>
              <a:t>productos  -  </a:t>
            </a:r>
            <a:r>
              <a:rPr lang="es-MX" sz="2800" dirty="0">
                <a:solidFill>
                  <a:srgbClr val="0000FF"/>
                </a:solidFill>
                <a:latin typeface="Times New Roman" panose="02020603050405020304" pitchFamily="18" charset="0"/>
                <a:cs typeface="Times New Roman" panose="02020603050405020304" pitchFamily="18" charset="0"/>
              </a:rPr>
              <a:t>reactantes</a:t>
            </a:r>
            <a:r>
              <a:rPr lang="es-MX" sz="2800" dirty="0">
                <a:latin typeface="Times New Roman" panose="02020603050405020304" pitchFamily="18" charset="0"/>
                <a:cs typeface="Times New Roman" panose="02020603050405020304" pitchFamily="18" charset="0"/>
              </a:rPr>
              <a:t> </a:t>
            </a:r>
            <a:endParaRPr lang="es-MX" sz="2800" dirty="0">
              <a:solidFill>
                <a:srgbClr val="FF0000"/>
              </a:solidFill>
              <a:latin typeface="Times New Roman" panose="02020603050405020304" pitchFamily="18" charset="0"/>
              <a:cs typeface="Times New Roman" panose="02020603050405020304" pitchFamily="18" charset="0"/>
            </a:endParaRPr>
          </a:p>
        </p:txBody>
      </p:sp>
      <p:cxnSp>
        <p:nvCxnSpPr>
          <p:cNvPr id="38" name="Conector recto de flecha 37"/>
          <p:cNvCxnSpPr/>
          <p:nvPr/>
        </p:nvCxnSpPr>
        <p:spPr>
          <a:xfrm flipV="1">
            <a:off x="4511824" y="1844824"/>
            <a:ext cx="2028846" cy="25202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p:cNvCxnSpPr/>
          <p:nvPr/>
        </p:nvCxnSpPr>
        <p:spPr>
          <a:xfrm flipV="1">
            <a:off x="5180482" y="2564906"/>
            <a:ext cx="1432196" cy="18143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p:nvPr/>
        </p:nvCxnSpPr>
        <p:spPr>
          <a:xfrm flipV="1">
            <a:off x="2927648" y="3193852"/>
            <a:ext cx="3685030" cy="11712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ector recto de flecha 46"/>
          <p:cNvCxnSpPr/>
          <p:nvPr/>
        </p:nvCxnSpPr>
        <p:spPr>
          <a:xfrm flipV="1">
            <a:off x="3719736" y="3836030"/>
            <a:ext cx="2952328" cy="5432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181EACC3-BE3F-4EB0-9D2C-3BB7AF55513C}"/>
              </a:ext>
            </a:extLst>
          </p:cNvPr>
          <p:cNvCxnSpPr/>
          <p:nvPr/>
        </p:nvCxnSpPr>
        <p:spPr>
          <a:xfrm>
            <a:off x="1919536" y="4509120"/>
            <a:ext cx="792088" cy="14401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644D20C4-7E2D-469F-BC08-128B2E827695}"/>
              </a:ext>
            </a:extLst>
          </p:cNvPr>
          <p:cNvCxnSpPr>
            <a:cxnSpLocks/>
            <a:stCxn id="32" idx="3"/>
          </p:cNvCxnSpPr>
          <p:nvPr/>
        </p:nvCxnSpPr>
        <p:spPr>
          <a:xfrm flipV="1">
            <a:off x="2711624" y="1844824"/>
            <a:ext cx="3816424" cy="16355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ángulo 17">
            <a:extLst>
              <a:ext uri="{FF2B5EF4-FFF2-40B4-BE49-F238E27FC236}">
                <a16:creationId xmlns:a16="http://schemas.microsoft.com/office/drawing/2014/main" id="{35E3A554-5D47-4BBC-9C24-730FE9F124C5}"/>
              </a:ext>
            </a:extLst>
          </p:cNvPr>
          <p:cNvSpPr/>
          <p:nvPr/>
        </p:nvSpPr>
        <p:spPr>
          <a:xfrm>
            <a:off x="7752184" y="2924944"/>
            <a:ext cx="2808312" cy="1296144"/>
          </a:xfrm>
          <a:prstGeom prst="rect">
            <a:avLst/>
          </a:prstGeom>
          <a:solidFill>
            <a:srgbClr val="FF000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0" name="Rectángulo 19">
            <a:extLst>
              <a:ext uri="{FF2B5EF4-FFF2-40B4-BE49-F238E27FC236}">
                <a16:creationId xmlns:a16="http://schemas.microsoft.com/office/drawing/2014/main" id="{836F2A06-5455-4109-B61F-4C7F3B01F62F}"/>
              </a:ext>
            </a:extLst>
          </p:cNvPr>
          <p:cNvSpPr/>
          <p:nvPr/>
        </p:nvSpPr>
        <p:spPr>
          <a:xfrm>
            <a:off x="7752184" y="1556792"/>
            <a:ext cx="2808312" cy="1296144"/>
          </a:xfrm>
          <a:prstGeom prst="rect">
            <a:avLst/>
          </a:prstGeom>
          <a:solidFill>
            <a:srgbClr val="0070C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9951859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1 Objeto"/>
          <p:cNvGraphicFramePr>
            <a:graphicFrameLocks noChangeAspect="1"/>
          </p:cNvGraphicFramePr>
          <p:nvPr>
            <p:extLst>
              <p:ext uri="{D42A27DB-BD31-4B8C-83A1-F6EECF244321}">
                <p14:modId xmlns:p14="http://schemas.microsoft.com/office/powerpoint/2010/main" val="972262283"/>
              </p:ext>
            </p:extLst>
          </p:nvPr>
        </p:nvGraphicFramePr>
        <p:xfrm>
          <a:off x="2120900" y="404813"/>
          <a:ext cx="3270250" cy="2235200"/>
        </p:xfrm>
        <a:graphic>
          <a:graphicData uri="http://schemas.openxmlformats.org/presentationml/2006/ole">
            <mc:AlternateContent xmlns:mc="http://schemas.openxmlformats.org/markup-compatibility/2006">
              <mc:Choice xmlns:v="urn:schemas-microsoft-com:vml" Requires="v">
                <p:oleObj spid="_x0000_s90598" name="Equation" r:id="rId3" imgW="1447560" imgH="990360" progId="Equation.DSMT4">
                  <p:embed/>
                </p:oleObj>
              </mc:Choice>
              <mc:Fallback>
                <p:oleObj name="Equation" r:id="rId3" imgW="1447560" imgH="990360" progId="Equation.DSMT4">
                  <p:embed/>
                  <p:pic>
                    <p:nvPicPr>
                      <p:cNvPr id="2" name="1 Objeto"/>
                      <p:cNvPicPr>
                        <a:picLocks noChangeAspect="1" noChangeArrowheads="1"/>
                      </p:cNvPicPr>
                      <p:nvPr/>
                    </p:nvPicPr>
                    <p:blipFill>
                      <a:blip r:embed="rId4"/>
                      <a:srcRect/>
                      <a:stretch>
                        <a:fillRect/>
                      </a:stretch>
                    </p:blipFill>
                    <p:spPr bwMode="auto">
                      <a:xfrm>
                        <a:off x="2120900" y="404813"/>
                        <a:ext cx="3270250" cy="2235200"/>
                      </a:xfrm>
                      <a:prstGeom prst="rect">
                        <a:avLst/>
                      </a:prstGeom>
                      <a:noFill/>
                    </p:spPr>
                  </p:pic>
                </p:oleObj>
              </mc:Fallback>
            </mc:AlternateContent>
          </a:graphicData>
        </a:graphic>
      </p:graphicFrame>
      <p:sp>
        <p:nvSpPr>
          <p:cNvPr id="5" name="CuadroTexto 4"/>
          <p:cNvSpPr txBox="1"/>
          <p:nvPr/>
        </p:nvSpPr>
        <p:spPr>
          <a:xfrm>
            <a:off x="5591944" y="553220"/>
            <a:ext cx="1528816" cy="1938992"/>
          </a:xfrm>
          <a:prstGeom prst="rect">
            <a:avLst/>
          </a:prstGeom>
          <a:noFill/>
        </p:spPr>
        <p:txBody>
          <a:bodyPr wrap="none" rtlCol="0">
            <a:spAutoFit/>
          </a:bodyPr>
          <a:lstStyle/>
          <a:p>
            <a:r>
              <a:rPr lang="es-MX" sz="2400" b="1" dirty="0">
                <a:solidFill>
                  <a:srgbClr val="0000FF"/>
                </a:solidFill>
                <a:latin typeface="Times New Roman" panose="02020603050405020304" pitchFamily="18" charset="0"/>
                <a:cs typeface="Times New Roman" panose="02020603050405020304" pitchFamily="18" charset="0"/>
              </a:rPr>
              <a:t>reactantes</a:t>
            </a:r>
          </a:p>
          <a:p>
            <a:endParaRPr lang="es-MX" sz="2400" b="1" dirty="0">
              <a:latin typeface="Times New Roman" panose="02020603050405020304" pitchFamily="18" charset="0"/>
              <a:cs typeface="Times New Roman" panose="02020603050405020304" pitchFamily="18" charset="0"/>
            </a:endParaRPr>
          </a:p>
          <a:p>
            <a:endParaRPr lang="es-MX" sz="2400" b="1" dirty="0">
              <a:latin typeface="Times New Roman" panose="02020603050405020304" pitchFamily="18" charset="0"/>
              <a:cs typeface="Times New Roman" panose="02020603050405020304" pitchFamily="18" charset="0"/>
            </a:endParaRPr>
          </a:p>
          <a:p>
            <a:endParaRPr lang="es-MX" sz="2400" b="1" dirty="0">
              <a:latin typeface="Times New Roman" panose="02020603050405020304" pitchFamily="18" charset="0"/>
              <a:cs typeface="Times New Roman" panose="02020603050405020304" pitchFamily="18" charset="0"/>
            </a:endParaRPr>
          </a:p>
          <a:p>
            <a:r>
              <a:rPr lang="es-MX" sz="2400" b="1" dirty="0">
                <a:solidFill>
                  <a:srgbClr val="FF0000"/>
                </a:solidFill>
                <a:latin typeface="Times New Roman" panose="02020603050405020304" pitchFamily="18" charset="0"/>
                <a:cs typeface="Times New Roman" panose="02020603050405020304" pitchFamily="18" charset="0"/>
              </a:rPr>
              <a:t>productos</a:t>
            </a:r>
          </a:p>
        </p:txBody>
      </p:sp>
      <p:graphicFrame>
        <p:nvGraphicFramePr>
          <p:cNvPr id="6" name="Objeto 5"/>
          <p:cNvGraphicFramePr>
            <a:graphicFrameLocks noChangeAspect="1"/>
          </p:cNvGraphicFramePr>
          <p:nvPr>
            <p:extLst>
              <p:ext uri="{D42A27DB-BD31-4B8C-83A1-F6EECF244321}">
                <p14:modId xmlns:p14="http://schemas.microsoft.com/office/powerpoint/2010/main" val="3254679629"/>
              </p:ext>
            </p:extLst>
          </p:nvPr>
        </p:nvGraphicFramePr>
        <p:xfrm>
          <a:off x="1559496" y="3736976"/>
          <a:ext cx="9108504" cy="362270"/>
        </p:xfrm>
        <a:graphic>
          <a:graphicData uri="http://schemas.openxmlformats.org/presentationml/2006/ole">
            <mc:AlternateContent xmlns:mc="http://schemas.openxmlformats.org/markup-compatibility/2006">
              <mc:Choice xmlns:v="urn:schemas-microsoft-com:vml" Requires="v">
                <p:oleObj spid="_x0000_s90599" name="Equation" r:id="rId5" imgW="7035480" imgH="279360" progId="Equation.DSMT4">
                  <p:embed/>
                </p:oleObj>
              </mc:Choice>
              <mc:Fallback>
                <p:oleObj name="Equation" r:id="rId5" imgW="7035480" imgH="279360" progId="Equation.DSMT4">
                  <p:embed/>
                  <p:pic>
                    <p:nvPicPr>
                      <p:cNvPr id="0" name=""/>
                      <p:cNvPicPr/>
                      <p:nvPr/>
                    </p:nvPicPr>
                    <p:blipFill>
                      <a:blip r:embed="rId6"/>
                      <a:stretch>
                        <a:fillRect/>
                      </a:stretch>
                    </p:blipFill>
                    <p:spPr>
                      <a:xfrm>
                        <a:off x="1559496" y="3736976"/>
                        <a:ext cx="9108504" cy="362270"/>
                      </a:xfrm>
                      <a:prstGeom prst="rect">
                        <a:avLst/>
                      </a:prstGeom>
                    </p:spPr>
                  </p:pic>
                </p:oleObj>
              </mc:Fallback>
            </mc:AlternateContent>
          </a:graphicData>
        </a:graphic>
      </p:graphicFrame>
      <p:sp>
        <p:nvSpPr>
          <p:cNvPr id="7" name="Rectángulo 6"/>
          <p:cNvSpPr/>
          <p:nvPr/>
        </p:nvSpPr>
        <p:spPr>
          <a:xfrm>
            <a:off x="2063552" y="332656"/>
            <a:ext cx="720080" cy="1152128"/>
          </a:xfrm>
          <a:prstGeom prst="rect">
            <a:avLst/>
          </a:prstGeom>
          <a:solidFill>
            <a:srgbClr val="0070C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Rectángulo 7"/>
          <p:cNvSpPr/>
          <p:nvPr/>
        </p:nvSpPr>
        <p:spPr>
          <a:xfrm>
            <a:off x="2063552" y="3737286"/>
            <a:ext cx="2232248" cy="3771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0" name="Conector recto de flecha 9"/>
          <p:cNvCxnSpPr>
            <a:cxnSpLocks/>
            <a:stCxn id="23" idx="2"/>
          </p:cNvCxnSpPr>
          <p:nvPr/>
        </p:nvCxnSpPr>
        <p:spPr>
          <a:xfrm>
            <a:off x="2423592" y="2636912"/>
            <a:ext cx="144016" cy="11521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ángulo 10"/>
          <p:cNvSpPr/>
          <p:nvPr/>
        </p:nvSpPr>
        <p:spPr>
          <a:xfrm>
            <a:off x="3035660" y="327600"/>
            <a:ext cx="2268253" cy="1229193"/>
          </a:xfrm>
          <a:prstGeom prst="rect">
            <a:avLst/>
          </a:prstGeom>
          <a:solidFill>
            <a:srgbClr val="0070C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4439816" y="3737286"/>
            <a:ext cx="5904657" cy="3771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4" name="Conector recto de flecha 13"/>
          <p:cNvCxnSpPr>
            <a:cxnSpLocks/>
          </p:cNvCxnSpPr>
          <p:nvPr/>
        </p:nvCxnSpPr>
        <p:spPr>
          <a:xfrm>
            <a:off x="4223792" y="2636912"/>
            <a:ext cx="1656184" cy="12241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10 Rectángulo"/>
          <p:cNvSpPr/>
          <p:nvPr/>
        </p:nvSpPr>
        <p:spPr>
          <a:xfrm>
            <a:off x="2063553" y="2973072"/>
            <a:ext cx="3312368" cy="369332"/>
          </a:xfrm>
          <a:prstGeom prst="rect">
            <a:avLst/>
          </a:prstGeom>
          <a:ln>
            <a:solidFill>
              <a:srgbClr val="FF0000"/>
            </a:solidFill>
          </a:ln>
        </p:spPr>
        <p:txBody>
          <a:bodyPr wrap="square">
            <a:spAutoFit/>
          </a:bodyPr>
          <a:lstStyle/>
          <a:p>
            <a:r>
              <a:rPr lang="es-MX" dirty="0" err="1">
                <a:latin typeface="Times New Roman" panose="02020603050405020304" pitchFamily="18" charset="0"/>
                <a:cs typeface="Times New Roman" panose="02020603050405020304" pitchFamily="18" charset="0"/>
              </a:rPr>
              <a:t>ΔG</a:t>
            </a:r>
            <a:r>
              <a:rPr lang="es-MX" baseline="-25000" dirty="0" err="1">
                <a:latin typeface="Times New Roman" panose="02020603050405020304" pitchFamily="18" charset="0"/>
                <a:cs typeface="Times New Roman" panose="02020603050405020304" pitchFamily="18" charset="0"/>
              </a:rPr>
              <a:t>r</a:t>
            </a:r>
            <a:r>
              <a:rPr lang="es-MX" dirty="0">
                <a:latin typeface="Times New Roman" panose="02020603050405020304" pitchFamily="18" charset="0"/>
                <a:cs typeface="Times New Roman" panose="02020603050405020304" pitchFamily="18" charset="0"/>
              </a:rPr>
              <a:t> = </a:t>
            </a:r>
            <a:r>
              <a:rPr lang="es-MX" dirty="0" err="1">
                <a:solidFill>
                  <a:srgbClr val="FF0000"/>
                </a:solidFill>
                <a:latin typeface="Blackadder ITC" panose="04020505051007020D02" pitchFamily="82" charset="0"/>
                <a:cs typeface="Times New Roman" panose="02020603050405020304" pitchFamily="18" charset="0"/>
              </a:rPr>
              <a:t>c</a:t>
            </a:r>
            <a:r>
              <a:rPr lang="es-MX" dirty="0" err="1">
                <a:solidFill>
                  <a:srgbClr val="FF0000"/>
                </a:solidFill>
                <a:latin typeface="Times New Roman" panose="02020603050405020304" pitchFamily="18" charset="0"/>
                <a:cs typeface="Times New Roman" panose="02020603050405020304" pitchFamily="18" charset="0"/>
              </a:rPr>
              <a:t>G</a:t>
            </a:r>
            <a:r>
              <a:rPr lang="es-MX" baseline="-25000" dirty="0" err="1">
                <a:solidFill>
                  <a:srgbClr val="FF0000"/>
                </a:solidFill>
                <a:latin typeface="Times New Roman" panose="02020603050405020304" pitchFamily="18" charset="0"/>
                <a:cs typeface="Times New Roman" panose="02020603050405020304" pitchFamily="18" charset="0"/>
              </a:rPr>
              <a:t>C</a:t>
            </a:r>
            <a:r>
              <a:rPr lang="es-MX" dirty="0">
                <a:solidFill>
                  <a:srgbClr val="FF0000"/>
                </a:solidFill>
                <a:latin typeface="Times New Roman" panose="02020603050405020304" pitchFamily="18" charset="0"/>
                <a:cs typeface="Times New Roman" panose="02020603050405020304" pitchFamily="18" charset="0"/>
              </a:rPr>
              <a:t> + </a:t>
            </a:r>
            <a:r>
              <a:rPr lang="es-MX" dirty="0" err="1">
                <a:solidFill>
                  <a:srgbClr val="FF0000"/>
                </a:solidFill>
                <a:latin typeface="Blackadder ITC" panose="04020505051007020D02" pitchFamily="82" charset="0"/>
                <a:cs typeface="Times New Roman" panose="02020603050405020304" pitchFamily="18" charset="0"/>
              </a:rPr>
              <a:t>d</a:t>
            </a:r>
            <a:r>
              <a:rPr lang="es-MX" dirty="0" err="1">
                <a:solidFill>
                  <a:srgbClr val="FF0000"/>
                </a:solidFill>
                <a:latin typeface="Times New Roman" panose="02020603050405020304" pitchFamily="18" charset="0"/>
                <a:cs typeface="Times New Roman" panose="02020603050405020304" pitchFamily="18" charset="0"/>
              </a:rPr>
              <a:t>G</a:t>
            </a:r>
            <a:r>
              <a:rPr lang="es-MX" baseline="-25000" dirty="0" err="1">
                <a:solidFill>
                  <a:srgbClr val="FF0000"/>
                </a:solidFill>
                <a:latin typeface="Times New Roman" panose="02020603050405020304" pitchFamily="18" charset="0"/>
                <a:cs typeface="Times New Roman" panose="02020603050405020304" pitchFamily="18" charset="0"/>
              </a:rPr>
              <a:t>D</a:t>
            </a:r>
            <a:r>
              <a:rPr lang="es-MX" dirty="0">
                <a:solidFill>
                  <a:srgbClr val="FF0000"/>
                </a:solidFill>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a:t>
            </a:r>
            <a:r>
              <a:rPr lang="es-MX" dirty="0" err="1">
                <a:solidFill>
                  <a:srgbClr val="0070C0"/>
                </a:solidFill>
                <a:latin typeface="Blackadder ITC" panose="04020505051007020D02" pitchFamily="82" charset="0"/>
                <a:cs typeface="Times New Roman" panose="02020603050405020304" pitchFamily="18" charset="0"/>
              </a:rPr>
              <a:t>a</a:t>
            </a:r>
            <a:r>
              <a:rPr lang="es-MX" dirty="0" err="1">
                <a:solidFill>
                  <a:srgbClr val="0070C0"/>
                </a:solidFill>
                <a:latin typeface="Times New Roman" panose="02020603050405020304" pitchFamily="18" charset="0"/>
                <a:cs typeface="Times New Roman" panose="02020603050405020304" pitchFamily="18" charset="0"/>
              </a:rPr>
              <a:t>G</a:t>
            </a:r>
            <a:r>
              <a:rPr lang="es-MX" baseline="-25000" dirty="0" err="1">
                <a:solidFill>
                  <a:srgbClr val="0070C0"/>
                </a:solidFill>
                <a:latin typeface="Times New Roman" panose="02020603050405020304" pitchFamily="18" charset="0"/>
                <a:cs typeface="Times New Roman" panose="02020603050405020304" pitchFamily="18" charset="0"/>
              </a:rPr>
              <a:t>A</a:t>
            </a:r>
            <a:r>
              <a:rPr lang="es-MX" dirty="0">
                <a:solidFill>
                  <a:srgbClr val="0070C0"/>
                </a:solidFill>
                <a:latin typeface="Times New Roman" panose="02020603050405020304" pitchFamily="18" charset="0"/>
                <a:cs typeface="Times New Roman" panose="02020603050405020304" pitchFamily="18" charset="0"/>
              </a:rPr>
              <a:t> - </a:t>
            </a:r>
            <a:r>
              <a:rPr lang="es-MX" dirty="0" err="1">
                <a:solidFill>
                  <a:srgbClr val="0070C0"/>
                </a:solidFill>
                <a:latin typeface="Blackadder ITC" panose="04020505051007020D02" pitchFamily="82" charset="0"/>
                <a:cs typeface="Times New Roman" panose="02020603050405020304" pitchFamily="18" charset="0"/>
              </a:rPr>
              <a:t>b</a:t>
            </a:r>
            <a:r>
              <a:rPr lang="es-MX" dirty="0" err="1">
                <a:solidFill>
                  <a:srgbClr val="0070C0"/>
                </a:solidFill>
                <a:latin typeface="Times New Roman" panose="02020603050405020304" pitchFamily="18" charset="0"/>
                <a:cs typeface="Times New Roman" panose="02020603050405020304" pitchFamily="18" charset="0"/>
              </a:rPr>
              <a:t>G</a:t>
            </a:r>
            <a:r>
              <a:rPr lang="es-MX" baseline="-25000" dirty="0" err="1">
                <a:solidFill>
                  <a:srgbClr val="0070C0"/>
                </a:solidFill>
                <a:latin typeface="Times New Roman" panose="02020603050405020304" pitchFamily="18" charset="0"/>
                <a:cs typeface="Times New Roman" panose="02020603050405020304" pitchFamily="18" charset="0"/>
              </a:rPr>
              <a:t>B</a:t>
            </a:r>
            <a:r>
              <a:rPr lang="es-MX" dirty="0">
                <a:solidFill>
                  <a:srgbClr val="0070C0"/>
                </a:solidFill>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0</a:t>
            </a:r>
          </a:p>
        </p:txBody>
      </p:sp>
      <p:graphicFrame>
        <p:nvGraphicFramePr>
          <p:cNvPr id="18" name="11 Objeto"/>
          <p:cNvGraphicFramePr>
            <a:graphicFrameLocks noChangeAspect="1"/>
          </p:cNvGraphicFramePr>
          <p:nvPr>
            <p:extLst>
              <p:ext uri="{D42A27DB-BD31-4B8C-83A1-F6EECF244321}">
                <p14:modId xmlns:p14="http://schemas.microsoft.com/office/powerpoint/2010/main" val="4165421626"/>
              </p:ext>
            </p:extLst>
          </p:nvPr>
        </p:nvGraphicFramePr>
        <p:xfrm>
          <a:off x="1670050" y="4438651"/>
          <a:ext cx="8796338" cy="447675"/>
        </p:xfrm>
        <a:graphic>
          <a:graphicData uri="http://schemas.openxmlformats.org/presentationml/2006/ole">
            <mc:AlternateContent xmlns:mc="http://schemas.openxmlformats.org/markup-compatibility/2006">
              <mc:Choice xmlns:v="urn:schemas-microsoft-com:vml" Requires="v">
                <p:oleObj spid="_x0000_s90600" name="Equation" r:id="rId7" imgW="4736880" imgH="241200" progId="Equation.DSMT4">
                  <p:embed/>
                </p:oleObj>
              </mc:Choice>
              <mc:Fallback>
                <p:oleObj name="Equation" r:id="rId7" imgW="4736880" imgH="241200" progId="Equation.DSMT4">
                  <p:embed/>
                  <p:pic>
                    <p:nvPicPr>
                      <p:cNvPr id="12" name="11 Objeto"/>
                      <p:cNvPicPr>
                        <a:picLocks noChangeAspect="1" noChangeArrowheads="1"/>
                      </p:cNvPicPr>
                      <p:nvPr/>
                    </p:nvPicPr>
                    <p:blipFill>
                      <a:blip r:embed="rId8"/>
                      <a:srcRect/>
                      <a:stretch>
                        <a:fillRect/>
                      </a:stretch>
                    </p:blipFill>
                    <p:spPr bwMode="auto">
                      <a:xfrm>
                        <a:off x="1670050" y="4438651"/>
                        <a:ext cx="8796338" cy="447675"/>
                      </a:xfrm>
                      <a:prstGeom prst="rect">
                        <a:avLst/>
                      </a:prstGeom>
                      <a:noFill/>
                    </p:spPr>
                  </p:pic>
                </p:oleObj>
              </mc:Fallback>
            </mc:AlternateContent>
          </a:graphicData>
        </a:graphic>
      </p:graphicFrame>
      <p:cxnSp>
        <p:nvCxnSpPr>
          <p:cNvPr id="21" name="Conector recto de flecha 20"/>
          <p:cNvCxnSpPr>
            <a:cxnSpLocks/>
          </p:cNvCxnSpPr>
          <p:nvPr/>
        </p:nvCxnSpPr>
        <p:spPr>
          <a:xfrm flipH="1">
            <a:off x="2351584" y="4797152"/>
            <a:ext cx="270030" cy="576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a:cxnSpLocks/>
          </p:cNvCxnSpPr>
          <p:nvPr/>
        </p:nvCxnSpPr>
        <p:spPr>
          <a:xfrm flipH="1">
            <a:off x="3287688" y="4797152"/>
            <a:ext cx="1440160" cy="576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p:nvPr/>
        </p:nvCxnSpPr>
        <p:spPr>
          <a:xfrm flipH="1">
            <a:off x="4304802" y="4797152"/>
            <a:ext cx="2511279" cy="5584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p:nvPr/>
        </p:nvCxnSpPr>
        <p:spPr>
          <a:xfrm flipH="1">
            <a:off x="5142674" y="4796561"/>
            <a:ext cx="3833646" cy="623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9" name="Objeto 28"/>
          <p:cNvGraphicFramePr>
            <a:graphicFrameLocks noChangeAspect="1"/>
          </p:cNvGraphicFramePr>
          <p:nvPr>
            <p:extLst>
              <p:ext uri="{D42A27DB-BD31-4B8C-83A1-F6EECF244321}">
                <p14:modId xmlns:p14="http://schemas.microsoft.com/office/powerpoint/2010/main" val="2932929463"/>
              </p:ext>
            </p:extLst>
          </p:nvPr>
        </p:nvGraphicFramePr>
        <p:xfrm>
          <a:off x="1793875" y="5321301"/>
          <a:ext cx="8447088" cy="1050925"/>
        </p:xfrm>
        <a:graphic>
          <a:graphicData uri="http://schemas.openxmlformats.org/presentationml/2006/ole">
            <mc:AlternateContent xmlns:mc="http://schemas.openxmlformats.org/markup-compatibility/2006">
              <mc:Choice xmlns:v="urn:schemas-microsoft-com:vml" Requires="v">
                <p:oleObj spid="_x0000_s90601" name="Equation" r:id="rId9" imgW="4698720" imgH="583920" progId="Equation.DSMT4">
                  <p:embed/>
                </p:oleObj>
              </mc:Choice>
              <mc:Fallback>
                <p:oleObj name="Equation" r:id="rId9" imgW="4698720" imgH="583920" progId="Equation.DSMT4">
                  <p:embed/>
                  <p:pic>
                    <p:nvPicPr>
                      <p:cNvPr id="0" name=""/>
                      <p:cNvPicPr/>
                      <p:nvPr/>
                    </p:nvPicPr>
                    <p:blipFill>
                      <a:blip r:embed="rId10"/>
                      <a:stretch>
                        <a:fillRect/>
                      </a:stretch>
                    </p:blipFill>
                    <p:spPr>
                      <a:xfrm>
                        <a:off x="1793875" y="5321301"/>
                        <a:ext cx="8447088" cy="1050925"/>
                      </a:xfrm>
                      <a:prstGeom prst="rect">
                        <a:avLst/>
                      </a:prstGeom>
                    </p:spPr>
                  </p:pic>
                </p:oleObj>
              </mc:Fallback>
            </mc:AlternateContent>
          </a:graphicData>
        </a:graphic>
      </p:graphicFrame>
      <p:cxnSp>
        <p:nvCxnSpPr>
          <p:cNvPr id="9" name="Conector recto de flecha 8"/>
          <p:cNvCxnSpPr/>
          <p:nvPr/>
        </p:nvCxnSpPr>
        <p:spPr>
          <a:xfrm flipH="1">
            <a:off x="1919536" y="4114470"/>
            <a:ext cx="1116122" cy="394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H="1">
            <a:off x="1775520" y="3342404"/>
            <a:ext cx="1872208" cy="5186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a:cxnSpLocks/>
          </p:cNvCxnSpPr>
          <p:nvPr/>
        </p:nvCxnSpPr>
        <p:spPr>
          <a:xfrm>
            <a:off x="3647728" y="5733256"/>
            <a:ext cx="0" cy="2880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ángulo 22">
            <a:extLst>
              <a:ext uri="{FF2B5EF4-FFF2-40B4-BE49-F238E27FC236}">
                <a16:creationId xmlns:a16="http://schemas.microsoft.com/office/drawing/2014/main" id="{94099B58-72B4-461E-ABCD-140E7CEA56D2}"/>
              </a:ext>
            </a:extLst>
          </p:cNvPr>
          <p:cNvSpPr/>
          <p:nvPr/>
        </p:nvSpPr>
        <p:spPr>
          <a:xfrm>
            <a:off x="2063552" y="1556792"/>
            <a:ext cx="720080" cy="1080120"/>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0" name="Rectángulo 29">
            <a:extLst>
              <a:ext uri="{FF2B5EF4-FFF2-40B4-BE49-F238E27FC236}">
                <a16:creationId xmlns:a16="http://schemas.microsoft.com/office/drawing/2014/main" id="{55335A16-CDE0-49DE-A461-0CB1E5D9BA53}"/>
              </a:ext>
            </a:extLst>
          </p:cNvPr>
          <p:cNvSpPr/>
          <p:nvPr/>
        </p:nvSpPr>
        <p:spPr>
          <a:xfrm>
            <a:off x="2999656" y="1556792"/>
            <a:ext cx="2304256" cy="1080120"/>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33" name="Conector recto de flecha 32">
            <a:extLst>
              <a:ext uri="{FF2B5EF4-FFF2-40B4-BE49-F238E27FC236}">
                <a16:creationId xmlns:a16="http://schemas.microsoft.com/office/drawing/2014/main" id="{80639E16-371C-4111-9716-817E544307FB}"/>
              </a:ext>
            </a:extLst>
          </p:cNvPr>
          <p:cNvCxnSpPr>
            <a:stCxn id="7" idx="3"/>
          </p:cNvCxnSpPr>
          <p:nvPr/>
        </p:nvCxnSpPr>
        <p:spPr>
          <a:xfrm>
            <a:off x="2783632" y="908720"/>
            <a:ext cx="936104" cy="28803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ector recto de flecha 35">
            <a:extLst>
              <a:ext uri="{FF2B5EF4-FFF2-40B4-BE49-F238E27FC236}">
                <a16:creationId xmlns:a16="http://schemas.microsoft.com/office/drawing/2014/main" id="{9E63D4B7-DB89-4726-8C0A-B0AB407CAEAB}"/>
              </a:ext>
            </a:extLst>
          </p:cNvPr>
          <p:cNvCxnSpPr>
            <a:stCxn id="11" idx="3"/>
          </p:cNvCxnSpPr>
          <p:nvPr/>
        </p:nvCxnSpPr>
        <p:spPr>
          <a:xfrm>
            <a:off x="5303912" y="942196"/>
            <a:ext cx="3600400" cy="27748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Rectángulo 39">
            <a:extLst>
              <a:ext uri="{FF2B5EF4-FFF2-40B4-BE49-F238E27FC236}">
                <a16:creationId xmlns:a16="http://schemas.microsoft.com/office/drawing/2014/main" id="{CE3910AE-5237-424D-B1EA-A9A8A0596AEE}"/>
              </a:ext>
            </a:extLst>
          </p:cNvPr>
          <p:cNvSpPr/>
          <p:nvPr/>
        </p:nvSpPr>
        <p:spPr>
          <a:xfrm>
            <a:off x="1991544" y="5301208"/>
            <a:ext cx="3312368"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n>
                <a:solidFill>
                  <a:schemeClr val="tx1"/>
                </a:solidFill>
              </a:ln>
            </a:endParaRPr>
          </a:p>
        </p:txBody>
      </p:sp>
    </p:spTree>
    <p:extLst>
      <p:ext uri="{BB962C8B-B14F-4D97-AF65-F5344CB8AC3E}">
        <p14:creationId xmlns:p14="http://schemas.microsoft.com/office/powerpoint/2010/main" val="8596569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13 Objeto"/>
          <p:cNvGraphicFramePr>
            <a:graphicFrameLocks noChangeAspect="1"/>
          </p:cNvGraphicFramePr>
          <p:nvPr>
            <p:extLst>
              <p:ext uri="{D42A27DB-BD31-4B8C-83A1-F6EECF244321}">
                <p14:modId xmlns:p14="http://schemas.microsoft.com/office/powerpoint/2010/main" val="3398450633"/>
              </p:ext>
            </p:extLst>
          </p:nvPr>
        </p:nvGraphicFramePr>
        <p:xfrm>
          <a:off x="2382991" y="1831312"/>
          <a:ext cx="7451752" cy="626566"/>
        </p:xfrm>
        <a:graphic>
          <a:graphicData uri="http://schemas.openxmlformats.org/presentationml/2006/ole">
            <mc:AlternateContent xmlns:mc="http://schemas.openxmlformats.org/markup-compatibility/2006">
              <mc:Choice xmlns:v="urn:schemas-microsoft-com:vml" Requires="v">
                <p:oleObj spid="_x0000_s88810" name="Equation" r:id="rId3" imgW="2857320" imgH="241200" progId="Equation.DSMT4">
                  <p:embed/>
                </p:oleObj>
              </mc:Choice>
              <mc:Fallback>
                <p:oleObj name="Equation" r:id="rId3" imgW="2857320" imgH="241200" progId="Equation.DSMT4">
                  <p:embed/>
                  <p:pic>
                    <p:nvPicPr>
                      <p:cNvPr id="14" name="13 Objeto"/>
                      <p:cNvPicPr>
                        <a:picLocks noChangeAspect="1" noChangeArrowheads="1"/>
                      </p:cNvPicPr>
                      <p:nvPr/>
                    </p:nvPicPr>
                    <p:blipFill>
                      <a:blip r:embed="rId4"/>
                      <a:srcRect/>
                      <a:stretch>
                        <a:fillRect/>
                      </a:stretch>
                    </p:blipFill>
                    <p:spPr bwMode="auto">
                      <a:xfrm>
                        <a:off x="2382991" y="1831312"/>
                        <a:ext cx="7451752" cy="626566"/>
                      </a:xfrm>
                      <a:prstGeom prst="rect">
                        <a:avLst/>
                      </a:prstGeom>
                      <a:noFill/>
                    </p:spPr>
                  </p:pic>
                </p:oleObj>
              </mc:Fallback>
            </mc:AlternateContent>
          </a:graphicData>
        </a:graphic>
      </p:graphicFrame>
      <p:graphicFrame>
        <p:nvGraphicFramePr>
          <p:cNvPr id="15" name="14 Objeto"/>
          <p:cNvGraphicFramePr>
            <a:graphicFrameLocks noChangeAspect="1"/>
          </p:cNvGraphicFramePr>
          <p:nvPr>
            <p:extLst>
              <p:ext uri="{D42A27DB-BD31-4B8C-83A1-F6EECF244321}">
                <p14:modId xmlns:p14="http://schemas.microsoft.com/office/powerpoint/2010/main" val="3648640930"/>
              </p:ext>
            </p:extLst>
          </p:nvPr>
        </p:nvGraphicFramePr>
        <p:xfrm>
          <a:off x="2382992" y="2780928"/>
          <a:ext cx="6274763" cy="791228"/>
        </p:xfrm>
        <a:graphic>
          <a:graphicData uri="http://schemas.openxmlformats.org/presentationml/2006/ole">
            <mc:AlternateContent xmlns:mc="http://schemas.openxmlformats.org/markup-compatibility/2006">
              <mc:Choice xmlns:v="urn:schemas-microsoft-com:vml" Requires="v">
                <p:oleObj spid="_x0000_s88811" name="Equation" r:id="rId5" imgW="2222280" imgH="279360" progId="Equation.DSMT4">
                  <p:embed/>
                </p:oleObj>
              </mc:Choice>
              <mc:Fallback>
                <p:oleObj name="Equation" r:id="rId5" imgW="2222280" imgH="279360" progId="Equation.DSMT4">
                  <p:embed/>
                  <p:pic>
                    <p:nvPicPr>
                      <p:cNvPr id="15" name="14 Objeto"/>
                      <p:cNvPicPr>
                        <a:picLocks noChangeAspect="1" noChangeArrowheads="1"/>
                      </p:cNvPicPr>
                      <p:nvPr/>
                    </p:nvPicPr>
                    <p:blipFill>
                      <a:blip r:embed="rId6"/>
                      <a:srcRect/>
                      <a:stretch>
                        <a:fillRect/>
                      </a:stretch>
                    </p:blipFill>
                    <p:spPr bwMode="auto">
                      <a:xfrm>
                        <a:off x="2382992" y="2780928"/>
                        <a:ext cx="6274763" cy="791228"/>
                      </a:xfrm>
                      <a:prstGeom prst="rect">
                        <a:avLst/>
                      </a:prstGeom>
                      <a:noFill/>
                    </p:spPr>
                  </p:pic>
                </p:oleObj>
              </mc:Fallback>
            </mc:AlternateContent>
          </a:graphicData>
        </a:graphic>
      </p:graphicFrame>
      <p:graphicFrame>
        <p:nvGraphicFramePr>
          <p:cNvPr id="16" name="15 Objeto"/>
          <p:cNvGraphicFramePr>
            <a:graphicFrameLocks noChangeAspect="1"/>
          </p:cNvGraphicFramePr>
          <p:nvPr>
            <p:extLst>
              <p:ext uri="{D42A27DB-BD31-4B8C-83A1-F6EECF244321}">
                <p14:modId xmlns:p14="http://schemas.microsoft.com/office/powerpoint/2010/main" val="3442797600"/>
              </p:ext>
            </p:extLst>
          </p:nvPr>
        </p:nvGraphicFramePr>
        <p:xfrm>
          <a:off x="2382991" y="3594815"/>
          <a:ext cx="4757301" cy="1346353"/>
        </p:xfrm>
        <a:graphic>
          <a:graphicData uri="http://schemas.openxmlformats.org/presentationml/2006/ole">
            <mc:AlternateContent xmlns:mc="http://schemas.openxmlformats.org/markup-compatibility/2006">
              <mc:Choice xmlns:v="urn:schemas-microsoft-com:vml" Requires="v">
                <p:oleObj spid="_x0000_s88812" name="Equation" r:id="rId7" imgW="1701720" imgH="482400" progId="Equation.DSMT4">
                  <p:embed/>
                </p:oleObj>
              </mc:Choice>
              <mc:Fallback>
                <p:oleObj name="Equation" r:id="rId7" imgW="1701720" imgH="482400" progId="Equation.DSMT4">
                  <p:embed/>
                  <p:pic>
                    <p:nvPicPr>
                      <p:cNvPr id="16" name="15 Objeto"/>
                      <p:cNvPicPr>
                        <a:picLocks noChangeAspect="1" noChangeArrowheads="1"/>
                      </p:cNvPicPr>
                      <p:nvPr/>
                    </p:nvPicPr>
                    <p:blipFill>
                      <a:blip r:embed="rId8"/>
                      <a:srcRect/>
                      <a:stretch>
                        <a:fillRect/>
                      </a:stretch>
                    </p:blipFill>
                    <p:spPr bwMode="auto">
                      <a:xfrm>
                        <a:off x="2382991" y="3594815"/>
                        <a:ext cx="4757301" cy="1346353"/>
                      </a:xfrm>
                      <a:prstGeom prst="rect">
                        <a:avLst/>
                      </a:prstGeom>
                      <a:noFill/>
                    </p:spPr>
                  </p:pic>
                </p:oleObj>
              </mc:Fallback>
            </mc:AlternateContent>
          </a:graphicData>
        </a:graphic>
      </p:graphicFrame>
      <p:graphicFrame>
        <p:nvGraphicFramePr>
          <p:cNvPr id="21" name="Objeto 20"/>
          <p:cNvGraphicFramePr>
            <a:graphicFrameLocks noChangeAspect="1"/>
          </p:cNvGraphicFramePr>
          <p:nvPr>
            <p:extLst>
              <p:ext uri="{D42A27DB-BD31-4B8C-83A1-F6EECF244321}">
                <p14:modId xmlns:p14="http://schemas.microsoft.com/office/powerpoint/2010/main" val="2547104751"/>
              </p:ext>
            </p:extLst>
          </p:nvPr>
        </p:nvGraphicFramePr>
        <p:xfrm>
          <a:off x="7896201" y="3594814"/>
          <a:ext cx="2223927" cy="1341416"/>
        </p:xfrm>
        <a:graphic>
          <a:graphicData uri="http://schemas.openxmlformats.org/presentationml/2006/ole">
            <mc:AlternateContent xmlns:mc="http://schemas.openxmlformats.org/markup-compatibility/2006">
              <mc:Choice xmlns:v="urn:schemas-microsoft-com:vml" Requires="v">
                <p:oleObj spid="_x0000_s88813" name="Equation" r:id="rId9" imgW="799920" imgH="482400" progId="Equation.DSMT4">
                  <p:embed/>
                </p:oleObj>
              </mc:Choice>
              <mc:Fallback>
                <p:oleObj name="Equation" r:id="rId9" imgW="799920" imgH="482400" progId="Equation.DSMT4">
                  <p:embed/>
                  <p:pic>
                    <p:nvPicPr>
                      <p:cNvPr id="21" name="Objeto 20"/>
                      <p:cNvPicPr/>
                      <p:nvPr/>
                    </p:nvPicPr>
                    <p:blipFill>
                      <a:blip r:embed="rId10"/>
                      <a:stretch>
                        <a:fillRect/>
                      </a:stretch>
                    </p:blipFill>
                    <p:spPr>
                      <a:xfrm>
                        <a:off x="7896201" y="3594814"/>
                        <a:ext cx="2223927" cy="1341416"/>
                      </a:xfrm>
                      <a:prstGeom prst="rect">
                        <a:avLst/>
                      </a:prstGeom>
                    </p:spPr>
                  </p:pic>
                </p:oleObj>
              </mc:Fallback>
            </mc:AlternateContent>
          </a:graphicData>
        </a:graphic>
      </p:graphicFrame>
      <p:graphicFrame>
        <p:nvGraphicFramePr>
          <p:cNvPr id="22" name="Objeto 21"/>
          <p:cNvGraphicFramePr>
            <a:graphicFrameLocks noChangeAspect="1"/>
          </p:cNvGraphicFramePr>
          <p:nvPr>
            <p:extLst>
              <p:ext uri="{D42A27DB-BD31-4B8C-83A1-F6EECF244321}">
                <p14:modId xmlns:p14="http://schemas.microsoft.com/office/powerpoint/2010/main" val="2358656127"/>
              </p:ext>
            </p:extLst>
          </p:nvPr>
        </p:nvGraphicFramePr>
        <p:xfrm>
          <a:off x="2125453" y="5476720"/>
          <a:ext cx="8277225" cy="598488"/>
        </p:xfrm>
        <a:graphic>
          <a:graphicData uri="http://schemas.openxmlformats.org/presentationml/2006/ole">
            <mc:AlternateContent xmlns:mc="http://schemas.openxmlformats.org/markup-compatibility/2006">
              <mc:Choice xmlns:v="urn:schemas-microsoft-com:vml" Requires="v">
                <p:oleObj spid="_x0000_s88814" name="Equation" r:id="rId11" imgW="3517560" imgH="253800" progId="Equation.DSMT4">
                  <p:embed/>
                </p:oleObj>
              </mc:Choice>
              <mc:Fallback>
                <p:oleObj name="Equation" r:id="rId11" imgW="3517560" imgH="253800" progId="Equation.DSMT4">
                  <p:embed/>
                  <p:pic>
                    <p:nvPicPr>
                      <p:cNvPr id="22" name="Objeto 21"/>
                      <p:cNvPicPr/>
                      <p:nvPr/>
                    </p:nvPicPr>
                    <p:blipFill>
                      <a:blip r:embed="rId12"/>
                      <a:stretch>
                        <a:fillRect/>
                      </a:stretch>
                    </p:blipFill>
                    <p:spPr>
                      <a:xfrm>
                        <a:off x="2125453" y="5476720"/>
                        <a:ext cx="8277225" cy="598488"/>
                      </a:xfrm>
                      <a:prstGeom prst="rect">
                        <a:avLst/>
                      </a:prstGeom>
                    </p:spPr>
                  </p:pic>
                </p:oleObj>
              </mc:Fallback>
            </mc:AlternateContent>
          </a:graphicData>
        </a:graphic>
      </p:graphicFrame>
      <p:cxnSp>
        <p:nvCxnSpPr>
          <p:cNvPr id="23" name="Conector recto de flecha 22"/>
          <p:cNvCxnSpPr>
            <a:stCxn id="21" idx="1"/>
          </p:cNvCxnSpPr>
          <p:nvPr/>
        </p:nvCxnSpPr>
        <p:spPr>
          <a:xfrm flipH="1">
            <a:off x="5087888" y="4265522"/>
            <a:ext cx="2808312" cy="13237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6" name="Objeto 25"/>
          <p:cNvGraphicFramePr>
            <a:graphicFrameLocks noChangeAspect="1"/>
          </p:cNvGraphicFramePr>
          <p:nvPr>
            <p:extLst>
              <p:ext uri="{D42A27DB-BD31-4B8C-83A1-F6EECF244321}">
                <p14:modId xmlns:p14="http://schemas.microsoft.com/office/powerpoint/2010/main" val="201345115"/>
              </p:ext>
            </p:extLst>
          </p:nvPr>
        </p:nvGraphicFramePr>
        <p:xfrm>
          <a:off x="1854200" y="355601"/>
          <a:ext cx="8447088" cy="1050925"/>
        </p:xfrm>
        <a:graphic>
          <a:graphicData uri="http://schemas.openxmlformats.org/presentationml/2006/ole">
            <mc:AlternateContent xmlns:mc="http://schemas.openxmlformats.org/markup-compatibility/2006">
              <mc:Choice xmlns:v="urn:schemas-microsoft-com:vml" Requires="v">
                <p:oleObj spid="_x0000_s88815" name="Equation" r:id="rId13" imgW="4698720" imgH="583920" progId="Equation.DSMT4">
                  <p:embed/>
                </p:oleObj>
              </mc:Choice>
              <mc:Fallback>
                <p:oleObj name="Equation" r:id="rId13" imgW="4698720" imgH="583920" progId="Equation.DSMT4">
                  <p:embed/>
                  <p:pic>
                    <p:nvPicPr>
                      <p:cNvPr id="29" name="Objeto 28"/>
                      <p:cNvPicPr/>
                      <p:nvPr/>
                    </p:nvPicPr>
                    <p:blipFill>
                      <a:blip r:embed="rId14"/>
                      <a:stretch>
                        <a:fillRect/>
                      </a:stretch>
                    </p:blipFill>
                    <p:spPr>
                      <a:xfrm>
                        <a:off x="1854200" y="355601"/>
                        <a:ext cx="8447088" cy="1050925"/>
                      </a:xfrm>
                      <a:prstGeom prst="rect">
                        <a:avLst/>
                      </a:prstGeom>
                    </p:spPr>
                  </p:pic>
                </p:oleObj>
              </mc:Fallback>
            </mc:AlternateContent>
          </a:graphicData>
        </a:graphic>
      </p:graphicFrame>
      <p:cxnSp>
        <p:nvCxnSpPr>
          <p:cNvPr id="27" name="Conector recto de flecha 26"/>
          <p:cNvCxnSpPr/>
          <p:nvPr/>
        </p:nvCxnSpPr>
        <p:spPr>
          <a:xfrm>
            <a:off x="3863752" y="1268760"/>
            <a:ext cx="0" cy="5040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p:cNvCxnSpPr>
            <a:cxnSpLocks/>
          </p:cNvCxnSpPr>
          <p:nvPr/>
        </p:nvCxnSpPr>
        <p:spPr>
          <a:xfrm flipH="1">
            <a:off x="3503712" y="4437112"/>
            <a:ext cx="432048" cy="11521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Conector recto de flecha 2"/>
          <p:cNvCxnSpPr>
            <a:cxnSpLocks/>
          </p:cNvCxnSpPr>
          <p:nvPr/>
        </p:nvCxnSpPr>
        <p:spPr>
          <a:xfrm>
            <a:off x="3863752" y="908720"/>
            <a:ext cx="0" cy="1440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F4B6E2F2-3227-42A1-B368-572B9745E67C}"/>
              </a:ext>
            </a:extLst>
          </p:cNvPr>
          <p:cNvCxnSpPr/>
          <p:nvPr/>
        </p:nvCxnSpPr>
        <p:spPr>
          <a:xfrm>
            <a:off x="3863752" y="2420888"/>
            <a:ext cx="0" cy="5040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C2C525D2-22AA-48E6-BC08-878684C6C881}"/>
              </a:ext>
            </a:extLst>
          </p:cNvPr>
          <p:cNvCxnSpPr/>
          <p:nvPr/>
        </p:nvCxnSpPr>
        <p:spPr>
          <a:xfrm>
            <a:off x="3863752" y="3501008"/>
            <a:ext cx="0" cy="5040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ángulo 3">
            <a:extLst>
              <a:ext uri="{FF2B5EF4-FFF2-40B4-BE49-F238E27FC236}">
                <a16:creationId xmlns:a16="http://schemas.microsoft.com/office/drawing/2014/main" id="{BDEBCA7C-F031-48ED-A901-2F56FE9DD75F}"/>
              </a:ext>
            </a:extLst>
          </p:cNvPr>
          <p:cNvSpPr/>
          <p:nvPr/>
        </p:nvSpPr>
        <p:spPr>
          <a:xfrm>
            <a:off x="2063552" y="332656"/>
            <a:ext cx="3312368"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n>
                <a:solidFill>
                  <a:schemeClr val="tx1"/>
                </a:solidFill>
              </a:ln>
            </a:endParaRPr>
          </a:p>
        </p:txBody>
      </p:sp>
    </p:spTree>
    <p:extLst>
      <p:ext uri="{BB962C8B-B14F-4D97-AF65-F5344CB8AC3E}">
        <p14:creationId xmlns:p14="http://schemas.microsoft.com/office/powerpoint/2010/main" val="411470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9 Objeto"/>
          <p:cNvGraphicFramePr>
            <a:graphicFrameLocks noChangeAspect="1"/>
          </p:cNvGraphicFramePr>
          <p:nvPr>
            <p:extLst>
              <p:ext uri="{D42A27DB-BD31-4B8C-83A1-F6EECF244321}">
                <p14:modId xmlns:p14="http://schemas.microsoft.com/office/powerpoint/2010/main" val="3573048904"/>
              </p:ext>
            </p:extLst>
          </p:nvPr>
        </p:nvGraphicFramePr>
        <p:xfrm>
          <a:off x="1847528" y="3789041"/>
          <a:ext cx="3456384" cy="2173625"/>
        </p:xfrm>
        <a:graphic>
          <a:graphicData uri="http://schemas.openxmlformats.org/presentationml/2006/ole">
            <mc:AlternateContent xmlns:mc="http://schemas.openxmlformats.org/markup-compatibility/2006">
              <mc:Choice xmlns:v="urn:schemas-microsoft-com:vml" Requires="v">
                <p:oleObj spid="_x0000_s25170" name="Equation" r:id="rId3" imgW="1536480" imgH="965160" progId="Equation.DSMT4">
                  <p:embed/>
                </p:oleObj>
              </mc:Choice>
              <mc:Fallback>
                <p:oleObj name="Equation" r:id="rId3" imgW="1536480" imgH="965160" progId="Equation.DSMT4">
                  <p:embed/>
                  <p:pic>
                    <p:nvPicPr>
                      <p:cNvPr id="10" name="9 Objeto"/>
                      <p:cNvPicPr>
                        <a:picLocks noChangeAspect="1" noChangeArrowheads="1"/>
                      </p:cNvPicPr>
                      <p:nvPr/>
                    </p:nvPicPr>
                    <p:blipFill>
                      <a:blip r:embed="rId4"/>
                      <a:srcRect/>
                      <a:stretch>
                        <a:fillRect/>
                      </a:stretch>
                    </p:blipFill>
                    <p:spPr bwMode="auto">
                      <a:xfrm>
                        <a:off x="1847528" y="3789041"/>
                        <a:ext cx="3456384" cy="2173625"/>
                      </a:xfrm>
                      <a:prstGeom prst="rect">
                        <a:avLst/>
                      </a:prstGeom>
                      <a:noFill/>
                    </p:spPr>
                  </p:pic>
                </p:oleObj>
              </mc:Fallback>
            </mc:AlternateContent>
          </a:graphicData>
        </a:graphic>
      </p:graphicFrame>
      <p:sp>
        <p:nvSpPr>
          <p:cNvPr id="2" name="CuadroTexto 1"/>
          <p:cNvSpPr txBox="1"/>
          <p:nvPr/>
        </p:nvSpPr>
        <p:spPr>
          <a:xfrm>
            <a:off x="1775521" y="2060849"/>
            <a:ext cx="8273419" cy="461665"/>
          </a:xfrm>
          <a:prstGeom prst="rect">
            <a:avLst/>
          </a:prstGeom>
          <a:noFill/>
        </p:spPr>
        <p:txBody>
          <a:bodyPr wrap="none" rtlCol="0">
            <a:spAutoFit/>
          </a:bodyPr>
          <a:lstStyle/>
          <a:p>
            <a:r>
              <a:rPr lang="es-MX" sz="2400" dirty="0">
                <a:latin typeface="Times New Roman" panose="02020603050405020304" pitchFamily="18" charset="0"/>
                <a:cs typeface="Times New Roman" panose="02020603050405020304" pitchFamily="18" charset="0"/>
              </a:rPr>
              <a:t>Las ecuaciones mas importantes de la geoquímica-termodinámica</a:t>
            </a:r>
          </a:p>
        </p:txBody>
      </p:sp>
      <p:graphicFrame>
        <p:nvGraphicFramePr>
          <p:cNvPr id="5" name="Objeto 4"/>
          <p:cNvGraphicFramePr>
            <a:graphicFrameLocks noChangeAspect="1"/>
          </p:cNvGraphicFramePr>
          <p:nvPr>
            <p:extLst>
              <p:ext uri="{D42A27DB-BD31-4B8C-83A1-F6EECF244321}">
                <p14:modId xmlns:p14="http://schemas.microsoft.com/office/powerpoint/2010/main" val="2931472581"/>
              </p:ext>
            </p:extLst>
          </p:nvPr>
        </p:nvGraphicFramePr>
        <p:xfrm>
          <a:off x="4223793" y="188640"/>
          <a:ext cx="3316735" cy="1813778"/>
        </p:xfrm>
        <a:graphic>
          <a:graphicData uri="http://schemas.openxmlformats.org/presentationml/2006/ole">
            <mc:AlternateContent xmlns:mc="http://schemas.openxmlformats.org/markup-compatibility/2006">
              <mc:Choice xmlns:v="urn:schemas-microsoft-com:vml" Requires="v">
                <p:oleObj spid="_x0000_s25171" name="Equation" r:id="rId5" imgW="1346040" imgH="736560" progId="Equation.DSMT4">
                  <p:embed/>
                </p:oleObj>
              </mc:Choice>
              <mc:Fallback>
                <p:oleObj name="Equation" r:id="rId5" imgW="1346040" imgH="736560" progId="Equation.DSMT4">
                  <p:embed/>
                  <p:pic>
                    <p:nvPicPr>
                      <p:cNvPr id="13" name="Objeto 12"/>
                      <p:cNvPicPr/>
                      <p:nvPr/>
                    </p:nvPicPr>
                    <p:blipFill>
                      <a:blip r:embed="rId6"/>
                      <a:stretch>
                        <a:fillRect/>
                      </a:stretch>
                    </p:blipFill>
                    <p:spPr>
                      <a:xfrm>
                        <a:off x="4223793" y="188640"/>
                        <a:ext cx="3316735" cy="1813778"/>
                      </a:xfrm>
                      <a:prstGeom prst="rect">
                        <a:avLst/>
                      </a:prstGeom>
                    </p:spPr>
                  </p:pic>
                </p:oleObj>
              </mc:Fallback>
            </mc:AlternateContent>
          </a:graphicData>
        </a:graphic>
      </p:graphicFrame>
      <p:graphicFrame>
        <p:nvGraphicFramePr>
          <p:cNvPr id="3" name="Objeto 2">
            <a:extLst>
              <a:ext uri="{FF2B5EF4-FFF2-40B4-BE49-F238E27FC236}">
                <a16:creationId xmlns:a16="http://schemas.microsoft.com/office/drawing/2014/main" id="{EE26512E-BF7C-4408-8638-8FA1F1191E63}"/>
              </a:ext>
            </a:extLst>
          </p:cNvPr>
          <p:cNvGraphicFramePr>
            <a:graphicFrameLocks noChangeAspect="1"/>
          </p:cNvGraphicFramePr>
          <p:nvPr>
            <p:extLst>
              <p:ext uri="{D42A27DB-BD31-4B8C-83A1-F6EECF244321}">
                <p14:modId xmlns:p14="http://schemas.microsoft.com/office/powerpoint/2010/main" val="1314818202"/>
              </p:ext>
            </p:extLst>
          </p:nvPr>
        </p:nvGraphicFramePr>
        <p:xfrm>
          <a:off x="7032104" y="5085184"/>
          <a:ext cx="2448272" cy="868742"/>
        </p:xfrm>
        <a:graphic>
          <a:graphicData uri="http://schemas.openxmlformats.org/presentationml/2006/ole">
            <mc:AlternateContent xmlns:mc="http://schemas.openxmlformats.org/markup-compatibility/2006">
              <mc:Choice xmlns:v="urn:schemas-microsoft-com:vml" Requires="v">
                <p:oleObj spid="_x0000_s25172" name="Equation" r:id="rId7" imgW="1180800" imgH="419040" progId="Equation.DSMT4">
                  <p:embed/>
                </p:oleObj>
              </mc:Choice>
              <mc:Fallback>
                <p:oleObj name="Equation" r:id="rId7" imgW="1180800" imgH="419040" progId="Equation.DSMT4">
                  <p:embed/>
                  <p:pic>
                    <p:nvPicPr>
                      <p:cNvPr id="0" name=""/>
                      <p:cNvPicPr/>
                      <p:nvPr/>
                    </p:nvPicPr>
                    <p:blipFill>
                      <a:blip r:embed="rId8"/>
                      <a:stretch>
                        <a:fillRect/>
                      </a:stretch>
                    </p:blipFill>
                    <p:spPr>
                      <a:xfrm>
                        <a:off x="7032104" y="5085184"/>
                        <a:ext cx="2448272" cy="868742"/>
                      </a:xfrm>
                      <a:prstGeom prst="rect">
                        <a:avLst/>
                      </a:prstGeom>
                    </p:spPr>
                  </p:pic>
                </p:oleObj>
              </mc:Fallback>
            </mc:AlternateContent>
          </a:graphicData>
        </a:graphic>
      </p:graphicFrame>
      <p:graphicFrame>
        <p:nvGraphicFramePr>
          <p:cNvPr id="6" name="Objeto 5">
            <a:extLst>
              <a:ext uri="{FF2B5EF4-FFF2-40B4-BE49-F238E27FC236}">
                <a16:creationId xmlns:a16="http://schemas.microsoft.com/office/drawing/2014/main" id="{0A09DA4E-DC49-458E-A06B-2F91EE7D794F}"/>
              </a:ext>
            </a:extLst>
          </p:cNvPr>
          <p:cNvGraphicFramePr>
            <a:graphicFrameLocks noChangeAspect="1"/>
          </p:cNvGraphicFramePr>
          <p:nvPr>
            <p:extLst>
              <p:ext uri="{D42A27DB-BD31-4B8C-83A1-F6EECF244321}">
                <p14:modId xmlns:p14="http://schemas.microsoft.com/office/powerpoint/2010/main" val="2931504566"/>
              </p:ext>
            </p:extLst>
          </p:nvPr>
        </p:nvGraphicFramePr>
        <p:xfrm>
          <a:off x="7104112" y="3933056"/>
          <a:ext cx="1656184" cy="803736"/>
        </p:xfrm>
        <a:graphic>
          <a:graphicData uri="http://schemas.openxmlformats.org/presentationml/2006/ole">
            <mc:AlternateContent xmlns:mc="http://schemas.openxmlformats.org/markup-compatibility/2006">
              <mc:Choice xmlns:v="urn:schemas-microsoft-com:vml" Requires="v">
                <p:oleObj spid="_x0000_s25173" name="Equation" r:id="rId9" imgW="863280" imgH="419040" progId="Equation.DSMT4">
                  <p:embed/>
                </p:oleObj>
              </mc:Choice>
              <mc:Fallback>
                <p:oleObj name="Equation" r:id="rId9" imgW="863280" imgH="419040" progId="Equation.DSMT4">
                  <p:embed/>
                  <p:pic>
                    <p:nvPicPr>
                      <p:cNvPr id="0" name=""/>
                      <p:cNvPicPr/>
                      <p:nvPr/>
                    </p:nvPicPr>
                    <p:blipFill>
                      <a:blip r:embed="rId10"/>
                      <a:stretch>
                        <a:fillRect/>
                      </a:stretch>
                    </p:blipFill>
                    <p:spPr>
                      <a:xfrm>
                        <a:off x="7104112" y="3933056"/>
                        <a:ext cx="1656184" cy="803736"/>
                      </a:xfrm>
                      <a:prstGeom prst="rect">
                        <a:avLst/>
                      </a:prstGeom>
                    </p:spPr>
                  </p:pic>
                </p:oleObj>
              </mc:Fallback>
            </mc:AlternateContent>
          </a:graphicData>
        </a:graphic>
      </p:graphicFrame>
      <p:graphicFrame>
        <p:nvGraphicFramePr>
          <p:cNvPr id="7" name="Objeto 6">
            <a:extLst>
              <a:ext uri="{FF2B5EF4-FFF2-40B4-BE49-F238E27FC236}">
                <a16:creationId xmlns:a16="http://schemas.microsoft.com/office/drawing/2014/main" id="{7AAB5E55-4D13-43BB-80AE-5962C915FF3D}"/>
              </a:ext>
            </a:extLst>
          </p:cNvPr>
          <p:cNvGraphicFramePr>
            <a:graphicFrameLocks noChangeAspect="1"/>
          </p:cNvGraphicFramePr>
          <p:nvPr>
            <p:extLst>
              <p:ext uri="{D42A27DB-BD31-4B8C-83A1-F6EECF244321}">
                <p14:modId xmlns:p14="http://schemas.microsoft.com/office/powerpoint/2010/main" val="664860665"/>
              </p:ext>
            </p:extLst>
          </p:nvPr>
        </p:nvGraphicFramePr>
        <p:xfrm>
          <a:off x="2639617" y="2564904"/>
          <a:ext cx="1551961" cy="936104"/>
        </p:xfrm>
        <a:graphic>
          <a:graphicData uri="http://schemas.openxmlformats.org/presentationml/2006/ole">
            <mc:AlternateContent xmlns:mc="http://schemas.openxmlformats.org/markup-compatibility/2006">
              <mc:Choice xmlns:v="urn:schemas-microsoft-com:vml" Requires="v">
                <p:oleObj spid="_x0000_s25174" name="Equation" r:id="rId11" imgW="799920" imgH="482400" progId="Equation.DSMT4">
                  <p:embed/>
                </p:oleObj>
              </mc:Choice>
              <mc:Fallback>
                <p:oleObj name="Equation" r:id="rId11" imgW="799920" imgH="482400" progId="Equation.DSMT4">
                  <p:embed/>
                  <p:pic>
                    <p:nvPicPr>
                      <p:cNvPr id="21" name="Objeto 20"/>
                      <p:cNvPicPr/>
                      <p:nvPr/>
                    </p:nvPicPr>
                    <p:blipFill>
                      <a:blip r:embed="rId12"/>
                      <a:stretch>
                        <a:fillRect/>
                      </a:stretch>
                    </p:blipFill>
                    <p:spPr>
                      <a:xfrm>
                        <a:off x="2639617" y="2564904"/>
                        <a:ext cx="1551961" cy="936104"/>
                      </a:xfrm>
                      <a:prstGeom prst="rect">
                        <a:avLst/>
                      </a:prstGeom>
                    </p:spPr>
                  </p:pic>
                </p:oleObj>
              </mc:Fallback>
            </mc:AlternateContent>
          </a:graphicData>
        </a:graphic>
      </p:graphicFrame>
      <p:graphicFrame>
        <p:nvGraphicFramePr>
          <p:cNvPr id="8" name="Objeto 7">
            <a:extLst>
              <a:ext uri="{FF2B5EF4-FFF2-40B4-BE49-F238E27FC236}">
                <a16:creationId xmlns:a16="http://schemas.microsoft.com/office/drawing/2014/main" id="{E76C46B5-CFDD-4A48-B90D-662EDF97B504}"/>
              </a:ext>
            </a:extLst>
          </p:cNvPr>
          <p:cNvGraphicFramePr>
            <a:graphicFrameLocks noChangeAspect="1"/>
          </p:cNvGraphicFramePr>
          <p:nvPr>
            <p:extLst>
              <p:ext uri="{D42A27DB-BD31-4B8C-83A1-F6EECF244321}">
                <p14:modId xmlns:p14="http://schemas.microsoft.com/office/powerpoint/2010/main" val="3993540106"/>
              </p:ext>
            </p:extLst>
          </p:nvPr>
        </p:nvGraphicFramePr>
        <p:xfrm>
          <a:off x="5879977" y="2852936"/>
          <a:ext cx="3547341" cy="432048"/>
        </p:xfrm>
        <a:graphic>
          <a:graphicData uri="http://schemas.openxmlformats.org/presentationml/2006/ole">
            <mc:AlternateContent xmlns:mc="http://schemas.openxmlformats.org/markup-compatibility/2006">
              <mc:Choice xmlns:v="urn:schemas-microsoft-com:vml" Requires="v">
                <p:oleObj spid="_x0000_s25175" name="Equation" r:id="rId13" imgW="1981080" imgH="241200" progId="Equation.DSMT4">
                  <p:embed/>
                </p:oleObj>
              </mc:Choice>
              <mc:Fallback>
                <p:oleObj name="Equation" r:id="rId13" imgW="1981080" imgH="241200" progId="Equation.DSMT4">
                  <p:embed/>
                  <p:pic>
                    <p:nvPicPr>
                      <p:cNvPr id="0" name=""/>
                      <p:cNvPicPr/>
                      <p:nvPr/>
                    </p:nvPicPr>
                    <p:blipFill>
                      <a:blip r:embed="rId14"/>
                      <a:stretch>
                        <a:fillRect/>
                      </a:stretch>
                    </p:blipFill>
                    <p:spPr>
                      <a:xfrm>
                        <a:off x="5879977" y="2852936"/>
                        <a:ext cx="3547341" cy="432048"/>
                      </a:xfrm>
                      <a:prstGeom prst="rect">
                        <a:avLst/>
                      </a:prstGeom>
                    </p:spPr>
                  </p:pic>
                </p:oleObj>
              </mc:Fallback>
            </mc:AlternateContent>
          </a:graphicData>
        </a:graphic>
      </p:graphicFrame>
    </p:spTree>
    <p:extLst>
      <p:ext uri="{BB962C8B-B14F-4D97-AF65-F5344CB8AC3E}">
        <p14:creationId xmlns:p14="http://schemas.microsoft.com/office/powerpoint/2010/main" val="11088184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11 Objeto"/>
          <p:cNvGraphicFramePr>
            <a:graphicFrameLocks noChangeAspect="1"/>
          </p:cNvGraphicFramePr>
          <p:nvPr>
            <p:extLst>
              <p:ext uri="{D42A27DB-BD31-4B8C-83A1-F6EECF244321}">
                <p14:modId xmlns:p14="http://schemas.microsoft.com/office/powerpoint/2010/main" val="3050824438"/>
              </p:ext>
            </p:extLst>
          </p:nvPr>
        </p:nvGraphicFramePr>
        <p:xfrm>
          <a:off x="2711624" y="779179"/>
          <a:ext cx="5962650" cy="989012"/>
        </p:xfrm>
        <a:graphic>
          <a:graphicData uri="http://schemas.openxmlformats.org/presentationml/2006/ole">
            <mc:AlternateContent xmlns:mc="http://schemas.openxmlformats.org/markup-compatibility/2006">
              <mc:Choice xmlns:v="urn:schemas-microsoft-com:vml" Requires="v">
                <p:oleObj spid="_x0000_s123188" name="Equation" r:id="rId3" imgW="2908080" imgH="482400" progId="Equation.DSMT4">
                  <p:embed/>
                </p:oleObj>
              </mc:Choice>
              <mc:Fallback>
                <p:oleObj name="Equation" r:id="rId3" imgW="2908080" imgH="482400" progId="Equation.DSMT4">
                  <p:embed/>
                  <p:pic>
                    <p:nvPicPr>
                      <p:cNvPr id="0" name="Picture 221"/>
                      <p:cNvPicPr>
                        <a:picLocks noChangeAspect="1" noChangeArrowheads="1"/>
                      </p:cNvPicPr>
                      <p:nvPr/>
                    </p:nvPicPr>
                    <p:blipFill>
                      <a:blip r:embed="rId4"/>
                      <a:srcRect/>
                      <a:stretch>
                        <a:fillRect/>
                      </a:stretch>
                    </p:blipFill>
                    <p:spPr bwMode="auto">
                      <a:xfrm>
                        <a:off x="2711624" y="779179"/>
                        <a:ext cx="5962650" cy="989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1 Objeto"/>
          <p:cNvGraphicFramePr>
            <a:graphicFrameLocks noChangeAspect="1"/>
          </p:cNvGraphicFramePr>
          <p:nvPr>
            <p:extLst>
              <p:ext uri="{D42A27DB-BD31-4B8C-83A1-F6EECF244321}">
                <p14:modId xmlns:p14="http://schemas.microsoft.com/office/powerpoint/2010/main" val="2940710282"/>
              </p:ext>
            </p:extLst>
          </p:nvPr>
        </p:nvGraphicFramePr>
        <p:xfrm>
          <a:off x="2338655" y="2116632"/>
          <a:ext cx="3440113" cy="1100138"/>
        </p:xfrm>
        <a:graphic>
          <a:graphicData uri="http://schemas.openxmlformats.org/presentationml/2006/ole">
            <mc:AlternateContent xmlns:mc="http://schemas.openxmlformats.org/markup-compatibility/2006">
              <mc:Choice xmlns:v="urn:schemas-microsoft-com:vml" Requires="v">
                <p:oleObj spid="_x0000_s123189" name="Equation" r:id="rId5" imgW="2184120" imgH="698400" progId="">
                  <p:embed/>
                </p:oleObj>
              </mc:Choice>
              <mc:Fallback>
                <p:oleObj name="Equation" r:id="rId5" imgW="2184120" imgH="698400" progId="">
                  <p:embed/>
                  <p:pic>
                    <p:nvPicPr>
                      <p:cNvPr id="0" name="Picture 2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8655" y="2116632"/>
                        <a:ext cx="3440113" cy="1100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2 Objeto"/>
          <p:cNvGraphicFramePr>
            <a:graphicFrameLocks noChangeAspect="1"/>
          </p:cNvGraphicFramePr>
          <p:nvPr>
            <p:extLst>
              <p:ext uri="{D42A27DB-BD31-4B8C-83A1-F6EECF244321}">
                <p14:modId xmlns:p14="http://schemas.microsoft.com/office/powerpoint/2010/main" val="2031421047"/>
              </p:ext>
            </p:extLst>
          </p:nvPr>
        </p:nvGraphicFramePr>
        <p:xfrm>
          <a:off x="6281738" y="2016125"/>
          <a:ext cx="3948112" cy="1079500"/>
        </p:xfrm>
        <a:graphic>
          <a:graphicData uri="http://schemas.openxmlformats.org/presentationml/2006/ole">
            <mc:AlternateContent xmlns:mc="http://schemas.openxmlformats.org/markup-compatibility/2006">
              <mc:Choice xmlns:v="urn:schemas-microsoft-com:vml" Requires="v">
                <p:oleObj spid="_x0000_s123190" name="Equation" r:id="rId7" imgW="1993680" imgH="545760" progId="Equation.DSMT4">
                  <p:embed/>
                </p:oleObj>
              </mc:Choice>
              <mc:Fallback>
                <p:oleObj name="Equation" r:id="rId7" imgW="1993680" imgH="545760" progId="Equation.DSMT4">
                  <p:embed/>
                  <p:pic>
                    <p:nvPicPr>
                      <p:cNvPr id="0" name="Picture 223"/>
                      <p:cNvPicPr>
                        <a:picLocks noChangeAspect="1" noChangeArrowheads="1"/>
                      </p:cNvPicPr>
                      <p:nvPr/>
                    </p:nvPicPr>
                    <p:blipFill>
                      <a:blip r:embed="rId8"/>
                      <a:srcRect/>
                      <a:stretch>
                        <a:fillRect/>
                      </a:stretch>
                    </p:blipFill>
                    <p:spPr bwMode="auto">
                      <a:xfrm>
                        <a:off x="6281738" y="2016125"/>
                        <a:ext cx="3948112" cy="1079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3 CuadroTexto"/>
          <p:cNvSpPr txBox="1"/>
          <p:nvPr/>
        </p:nvSpPr>
        <p:spPr>
          <a:xfrm>
            <a:off x="1703512" y="3501009"/>
            <a:ext cx="8879354" cy="2092881"/>
          </a:xfrm>
          <a:prstGeom prst="rect">
            <a:avLst/>
          </a:prstGeom>
          <a:noFill/>
        </p:spPr>
        <p:txBody>
          <a:bodyPr wrap="none" rtlCol="0">
            <a:spAutoFit/>
          </a:bodyPr>
          <a:lstStyle/>
          <a:p>
            <a:pPr>
              <a:lnSpc>
                <a:spcPts val="2600"/>
              </a:lnSpc>
            </a:pPr>
            <a:r>
              <a:rPr lang="es-MX" dirty="0">
                <a:latin typeface="Times New Roman" panose="02020603050405020304" pitchFamily="18" charset="0"/>
                <a:cs typeface="Times New Roman" panose="02020603050405020304" pitchFamily="18" charset="0"/>
              </a:rPr>
              <a:t>La reacción involucra  </a:t>
            </a:r>
            <a:r>
              <a:rPr lang="es-MX" i="1" u="sng" dirty="0">
                <a:latin typeface="Times New Roman" panose="02020603050405020304" pitchFamily="18" charset="0"/>
                <a:cs typeface="Times New Roman" panose="02020603050405020304" pitchFamily="18" charset="0"/>
              </a:rPr>
              <a:t>solidos  puros</a:t>
            </a:r>
            <a:r>
              <a:rPr lang="es-MX" dirty="0">
                <a:latin typeface="Times New Roman" panose="02020603050405020304" pitchFamily="18" charset="0"/>
                <a:cs typeface="Times New Roman" panose="02020603050405020304" pitchFamily="18" charset="0"/>
              </a:rPr>
              <a:t>, es decir, que </a:t>
            </a:r>
            <a:r>
              <a:rPr lang="es-MX" i="1" u="sng" dirty="0">
                <a:latin typeface="Times New Roman" panose="02020603050405020304" pitchFamily="18" charset="0"/>
                <a:cs typeface="Times New Roman" panose="02020603050405020304" pitchFamily="18" charset="0"/>
              </a:rPr>
              <a:t>las actividades de los solidos es 1</a:t>
            </a:r>
            <a:r>
              <a:rPr lang="es-MX" dirty="0">
                <a:latin typeface="Times New Roman" panose="02020603050405020304" pitchFamily="18" charset="0"/>
                <a:cs typeface="Times New Roman" panose="02020603050405020304" pitchFamily="18" charset="0"/>
              </a:rPr>
              <a:t>, por</a:t>
            </a:r>
          </a:p>
          <a:p>
            <a:pPr>
              <a:lnSpc>
                <a:spcPts val="2600"/>
              </a:lnSpc>
            </a:pPr>
            <a:r>
              <a:rPr lang="es-MX" dirty="0">
                <a:latin typeface="Times New Roman" panose="02020603050405020304" pitchFamily="18" charset="0"/>
                <a:cs typeface="Times New Roman" panose="02020603050405020304" pitchFamily="18" charset="0"/>
              </a:rPr>
              <a:t>lo tanto tendremos que:</a:t>
            </a:r>
          </a:p>
          <a:p>
            <a:pPr>
              <a:lnSpc>
                <a:spcPts val="2600"/>
              </a:lnSpc>
            </a:pPr>
            <a:endParaRPr lang="es-MX" dirty="0">
              <a:latin typeface="Times New Roman" panose="02020603050405020304" pitchFamily="18" charset="0"/>
              <a:cs typeface="Times New Roman" panose="02020603050405020304" pitchFamily="18" charset="0"/>
            </a:endParaRPr>
          </a:p>
          <a:p>
            <a:pPr>
              <a:lnSpc>
                <a:spcPts val="2600"/>
              </a:lnSpc>
            </a:pPr>
            <a:endParaRPr lang="es-MX" dirty="0">
              <a:latin typeface="Times New Roman" panose="02020603050405020304" pitchFamily="18" charset="0"/>
              <a:cs typeface="Times New Roman" panose="02020603050405020304" pitchFamily="18" charset="0"/>
            </a:endParaRPr>
          </a:p>
          <a:p>
            <a:pPr>
              <a:lnSpc>
                <a:spcPts val="2600"/>
              </a:lnSpc>
            </a:pPr>
            <a:r>
              <a:rPr lang="es-MX" dirty="0">
                <a:latin typeface="Times New Roman" panose="02020603050405020304" pitchFamily="18" charset="0"/>
                <a:cs typeface="Times New Roman" panose="02020603050405020304" pitchFamily="18" charset="0"/>
              </a:rPr>
              <a:t>además                                                   y  si asumimos a                           que para este caso</a:t>
            </a:r>
          </a:p>
          <a:p>
            <a:pPr>
              <a:lnSpc>
                <a:spcPts val="2600"/>
              </a:lnSpc>
            </a:pPr>
            <a:r>
              <a:rPr lang="es-MX" dirty="0">
                <a:latin typeface="Times New Roman" panose="02020603050405020304" pitchFamily="18" charset="0"/>
                <a:cs typeface="Times New Roman" panose="02020603050405020304" pitchFamily="18" charset="0"/>
              </a:rPr>
              <a:t>es una excelente aproximación, entonces tendremos:</a:t>
            </a:r>
          </a:p>
        </p:txBody>
      </p:sp>
      <p:graphicFrame>
        <p:nvGraphicFramePr>
          <p:cNvPr id="5" name="4 Objeto"/>
          <p:cNvGraphicFramePr>
            <a:graphicFrameLocks noChangeAspect="1"/>
          </p:cNvGraphicFramePr>
          <p:nvPr>
            <p:extLst>
              <p:ext uri="{D42A27DB-BD31-4B8C-83A1-F6EECF244321}">
                <p14:modId xmlns:p14="http://schemas.microsoft.com/office/powerpoint/2010/main" val="4194639534"/>
              </p:ext>
            </p:extLst>
          </p:nvPr>
        </p:nvGraphicFramePr>
        <p:xfrm>
          <a:off x="2063553" y="4335314"/>
          <a:ext cx="4398989" cy="424268"/>
        </p:xfrm>
        <a:graphic>
          <a:graphicData uri="http://schemas.openxmlformats.org/presentationml/2006/ole">
            <mc:AlternateContent xmlns:mc="http://schemas.openxmlformats.org/markup-compatibility/2006">
              <mc:Choice xmlns:v="urn:schemas-microsoft-com:vml" Requires="v">
                <p:oleObj spid="_x0000_s123191" name="Equation" r:id="rId9" imgW="2501640" imgH="241200" progId="">
                  <p:embed/>
                </p:oleObj>
              </mc:Choice>
              <mc:Fallback>
                <p:oleObj name="Equation" r:id="rId9" imgW="2501640" imgH="241200" progId="">
                  <p:embed/>
                  <p:pic>
                    <p:nvPicPr>
                      <p:cNvPr id="0" name="Picture 2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63553" y="4335314"/>
                        <a:ext cx="4398989" cy="42426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3064248156"/>
              </p:ext>
            </p:extLst>
          </p:nvPr>
        </p:nvGraphicFramePr>
        <p:xfrm>
          <a:off x="3071664" y="4869160"/>
          <a:ext cx="2267436" cy="421382"/>
        </p:xfrm>
        <a:graphic>
          <a:graphicData uri="http://schemas.openxmlformats.org/presentationml/2006/ole">
            <mc:AlternateContent xmlns:mc="http://schemas.openxmlformats.org/markup-compatibility/2006">
              <mc:Choice xmlns:v="urn:schemas-microsoft-com:vml" Requires="v">
                <p:oleObj spid="_x0000_s123192" name="Equation" r:id="rId11" imgW="1434960" imgH="266400" progId="">
                  <p:embed/>
                </p:oleObj>
              </mc:Choice>
              <mc:Fallback>
                <p:oleObj name="Equation" r:id="rId11" imgW="1434960" imgH="266400" progId="">
                  <p:embed/>
                  <p:pic>
                    <p:nvPicPr>
                      <p:cNvPr id="0" name="Picture 22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71664" y="4869160"/>
                        <a:ext cx="2267436" cy="4213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7 Objeto"/>
          <p:cNvGraphicFramePr>
            <a:graphicFrameLocks noChangeAspect="1"/>
          </p:cNvGraphicFramePr>
          <p:nvPr>
            <p:extLst>
              <p:ext uri="{D42A27DB-BD31-4B8C-83A1-F6EECF244321}">
                <p14:modId xmlns:p14="http://schemas.microsoft.com/office/powerpoint/2010/main" val="1794013335"/>
              </p:ext>
            </p:extLst>
          </p:nvPr>
        </p:nvGraphicFramePr>
        <p:xfrm>
          <a:off x="7176120" y="4869160"/>
          <a:ext cx="1080120" cy="472552"/>
        </p:xfrm>
        <a:graphic>
          <a:graphicData uri="http://schemas.openxmlformats.org/presentationml/2006/ole">
            <mc:AlternateContent xmlns:mc="http://schemas.openxmlformats.org/markup-compatibility/2006">
              <mc:Choice xmlns:v="urn:schemas-microsoft-com:vml" Requires="v">
                <p:oleObj spid="_x0000_s123193" name="Equation" r:id="rId13" imgW="609480" imgH="266400" progId="">
                  <p:embed/>
                </p:oleObj>
              </mc:Choice>
              <mc:Fallback>
                <p:oleObj name="Equation" r:id="rId13" imgW="609480" imgH="266400" progId="">
                  <p:embed/>
                  <p:pic>
                    <p:nvPicPr>
                      <p:cNvPr id="0" name="Picture 22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76120" y="4869160"/>
                        <a:ext cx="1080120" cy="47255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8 Objeto"/>
          <p:cNvGraphicFramePr>
            <a:graphicFrameLocks noChangeAspect="1"/>
          </p:cNvGraphicFramePr>
          <p:nvPr>
            <p:extLst>
              <p:ext uri="{D42A27DB-BD31-4B8C-83A1-F6EECF244321}">
                <p14:modId xmlns:p14="http://schemas.microsoft.com/office/powerpoint/2010/main" val="202055131"/>
              </p:ext>
            </p:extLst>
          </p:nvPr>
        </p:nvGraphicFramePr>
        <p:xfrm>
          <a:off x="4151784" y="5733256"/>
          <a:ext cx="3240360" cy="648072"/>
        </p:xfrm>
        <a:graphic>
          <a:graphicData uri="http://schemas.openxmlformats.org/presentationml/2006/ole">
            <mc:AlternateContent xmlns:mc="http://schemas.openxmlformats.org/markup-compatibility/2006">
              <mc:Choice xmlns:v="urn:schemas-microsoft-com:vml" Requires="v">
                <p:oleObj spid="_x0000_s123194" name="Equation" r:id="rId15" imgW="1206360" imgH="241200" progId="">
                  <p:embed/>
                </p:oleObj>
              </mc:Choice>
              <mc:Fallback>
                <p:oleObj name="Equation" r:id="rId15" imgW="1206360" imgH="241200" progId="">
                  <p:embed/>
                  <p:pic>
                    <p:nvPicPr>
                      <p:cNvPr id="0" name="Picture 22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1784" y="5733256"/>
                        <a:ext cx="3240360"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to 12"/>
          <p:cNvGraphicFramePr>
            <a:graphicFrameLocks noChangeAspect="1"/>
          </p:cNvGraphicFramePr>
          <p:nvPr>
            <p:extLst>
              <p:ext uri="{D42A27DB-BD31-4B8C-83A1-F6EECF244321}">
                <p14:modId xmlns:p14="http://schemas.microsoft.com/office/powerpoint/2010/main" val="1162168814"/>
              </p:ext>
            </p:extLst>
          </p:nvPr>
        </p:nvGraphicFramePr>
        <p:xfrm>
          <a:off x="4151785" y="93917"/>
          <a:ext cx="2676555" cy="479759"/>
        </p:xfrm>
        <a:graphic>
          <a:graphicData uri="http://schemas.openxmlformats.org/presentationml/2006/ole">
            <mc:AlternateContent xmlns:mc="http://schemas.openxmlformats.org/markup-compatibility/2006">
              <mc:Choice xmlns:v="urn:schemas-microsoft-com:vml" Requires="v">
                <p:oleObj spid="_x0000_s123195" name="Equation" r:id="rId17" imgW="1346040" imgH="241200" progId="Equation.DSMT4">
                  <p:embed/>
                </p:oleObj>
              </mc:Choice>
              <mc:Fallback>
                <p:oleObj name="Equation" r:id="rId17" imgW="1346040" imgH="241200" progId="Equation.DSMT4">
                  <p:embed/>
                  <p:pic>
                    <p:nvPicPr>
                      <p:cNvPr id="22" name="Objeto 21"/>
                      <p:cNvPicPr/>
                      <p:nvPr/>
                    </p:nvPicPr>
                    <p:blipFill>
                      <a:blip r:embed="rId18"/>
                      <a:stretch>
                        <a:fillRect/>
                      </a:stretch>
                    </p:blipFill>
                    <p:spPr>
                      <a:xfrm>
                        <a:off x="4151785" y="93917"/>
                        <a:ext cx="2676555" cy="479759"/>
                      </a:xfrm>
                      <a:prstGeom prst="rect">
                        <a:avLst/>
                      </a:prstGeom>
                    </p:spPr>
                  </p:pic>
                </p:oleObj>
              </mc:Fallback>
            </mc:AlternateContent>
          </a:graphicData>
        </a:graphic>
      </p:graphicFrame>
      <p:cxnSp>
        <p:nvCxnSpPr>
          <p:cNvPr id="14" name="Conector recto de flecha 13"/>
          <p:cNvCxnSpPr>
            <a:cxnSpLocks/>
          </p:cNvCxnSpPr>
          <p:nvPr/>
        </p:nvCxnSpPr>
        <p:spPr>
          <a:xfrm flipV="1">
            <a:off x="2639616" y="2492896"/>
            <a:ext cx="4248472" cy="19981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a:cxnSpLocks/>
          </p:cNvCxnSpPr>
          <p:nvPr/>
        </p:nvCxnSpPr>
        <p:spPr>
          <a:xfrm flipV="1">
            <a:off x="3431704" y="2996953"/>
            <a:ext cx="3672408" cy="15688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V="1">
            <a:off x="4871864" y="2759820"/>
            <a:ext cx="4896544" cy="29734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01379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Tabla"/>
          <p:cNvGraphicFramePr>
            <a:graphicFrameLocks noGrp="1"/>
          </p:cNvGraphicFramePr>
          <p:nvPr>
            <p:extLst>
              <p:ext uri="{D42A27DB-BD31-4B8C-83A1-F6EECF244321}">
                <p14:modId xmlns:p14="http://schemas.microsoft.com/office/powerpoint/2010/main" val="3186641476"/>
              </p:ext>
            </p:extLst>
          </p:nvPr>
        </p:nvGraphicFramePr>
        <p:xfrm>
          <a:off x="6312024" y="188640"/>
          <a:ext cx="4064000" cy="14630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tblGrid>
              <a:tr h="258884">
                <a:tc>
                  <a:txBody>
                    <a:bodyPr/>
                    <a:lstStyle/>
                    <a:p>
                      <a:pPr algn="ctr"/>
                      <a:endParaRPr lang="es-MX"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MX" b="0" dirty="0">
                          <a:solidFill>
                            <a:sysClr val="windowText" lastClr="000000"/>
                          </a:solidFill>
                          <a:latin typeface="Times New Roman" panose="02020603050405020304" pitchFamily="18" charset="0"/>
                          <a:cs typeface="Times New Roman" panose="02020603050405020304" pitchFamily="18" charset="0"/>
                        </a:rPr>
                        <a:t>G</a:t>
                      </a:r>
                      <a:r>
                        <a:rPr lang="es-MX" b="0" baseline="30000" dirty="0">
                          <a:solidFill>
                            <a:sysClr val="windowText" lastClr="000000"/>
                          </a:solidFill>
                          <a:latin typeface="Times New Roman" panose="02020603050405020304" pitchFamily="18" charset="0"/>
                          <a:cs typeface="Times New Roman" panose="02020603050405020304" pitchFamily="18" charset="0"/>
                        </a:rPr>
                        <a:t>0</a:t>
                      </a:r>
                      <a:r>
                        <a:rPr lang="es-MX" b="0" baseline="0" dirty="0">
                          <a:solidFill>
                            <a:sysClr val="windowText" lastClr="000000"/>
                          </a:solidFill>
                          <a:latin typeface="Times New Roman" panose="02020603050405020304" pitchFamily="18" charset="0"/>
                          <a:cs typeface="Times New Roman" panose="02020603050405020304" pitchFamily="18" charset="0"/>
                        </a:rPr>
                        <a:t>   kJ/mol</a:t>
                      </a:r>
                      <a:endParaRPr lang="es-MX" b="0" baseline="300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58884">
                <a:tc>
                  <a:txBody>
                    <a:bodyPr/>
                    <a:lstStyle/>
                    <a:p>
                      <a:pPr algn="ctr"/>
                      <a:r>
                        <a:rPr lang="es-MX" b="0" dirty="0">
                          <a:solidFill>
                            <a:sysClr val="windowText" lastClr="000000"/>
                          </a:solidFill>
                          <a:latin typeface="Times New Roman" panose="02020603050405020304" pitchFamily="18" charset="0"/>
                          <a:cs typeface="Times New Roman" panose="02020603050405020304" pitchFamily="18" charset="0"/>
                        </a:rPr>
                        <a:t>Hematita       (</a:t>
                      </a:r>
                      <a:r>
                        <a:rPr lang="es-MX" b="1" dirty="0">
                          <a:solidFill>
                            <a:srgbClr val="0000FF"/>
                          </a:solidFill>
                          <a:latin typeface="Times New Roman" panose="02020603050405020304" pitchFamily="18" charset="0"/>
                          <a:cs typeface="Times New Roman" panose="02020603050405020304" pitchFamily="18" charset="0"/>
                        </a:rPr>
                        <a:t>R</a:t>
                      </a:r>
                      <a:r>
                        <a:rPr lang="es-MX" b="0" dirty="0">
                          <a:solidFill>
                            <a:sysClr val="windowText" lastClr="000000"/>
                          </a:solidFill>
                          <a:latin typeface="Times New Roman" panose="02020603050405020304" pitchFamily="18" charset="0"/>
                          <a:cs typeface="Times New Roman" panose="02020603050405020304" pitchFamily="18" charset="0"/>
                        </a:rPr>
                        <a:t>)</a:t>
                      </a:r>
                      <a:r>
                        <a:rPr lang="es-MX" b="0" baseline="0" dirty="0">
                          <a:solidFill>
                            <a:sysClr val="windowText" lastClr="000000"/>
                          </a:solidFill>
                          <a:latin typeface="Times New Roman" panose="02020603050405020304" pitchFamily="18" charset="0"/>
                          <a:cs typeface="Times New Roman" panose="02020603050405020304" pitchFamily="18" charset="0"/>
                        </a:rPr>
                        <a:t> </a:t>
                      </a:r>
                      <a:endParaRPr lang="es-MX"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MX" dirty="0">
                          <a:solidFill>
                            <a:sysClr val="windowText" lastClr="000000"/>
                          </a:solidFill>
                          <a:latin typeface="Times New Roman" panose="02020603050405020304" pitchFamily="18" charset="0"/>
                          <a:cs typeface="Times New Roman" panose="02020603050405020304" pitchFamily="18" charset="0"/>
                        </a:rPr>
                        <a:t>-742.2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58884">
                <a:tc>
                  <a:txBody>
                    <a:bodyPr/>
                    <a:lstStyle/>
                    <a:p>
                      <a:pPr algn="ctr"/>
                      <a:r>
                        <a:rPr lang="es-MX" b="0" dirty="0">
                          <a:solidFill>
                            <a:sysClr val="windowText" lastClr="000000"/>
                          </a:solidFill>
                          <a:latin typeface="Times New Roman" panose="02020603050405020304" pitchFamily="18" charset="0"/>
                          <a:cs typeface="Times New Roman" panose="02020603050405020304" pitchFamily="18" charset="0"/>
                        </a:rPr>
                        <a:t>Magnetita      (</a:t>
                      </a:r>
                      <a:r>
                        <a:rPr lang="es-MX" b="1" dirty="0">
                          <a:solidFill>
                            <a:srgbClr val="FF0000"/>
                          </a:solidFill>
                          <a:latin typeface="Times New Roman" panose="02020603050405020304" pitchFamily="18" charset="0"/>
                          <a:cs typeface="Times New Roman" panose="02020603050405020304" pitchFamily="18" charset="0"/>
                        </a:rPr>
                        <a:t>P</a:t>
                      </a:r>
                      <a:r>
                        <a:rPr lang="es-MX" b="0" dirty="0">
                          <a:solidFill>
                            <a:sysClr val="windowText" lastClr="000000"/>
                          </a:solidFill>
                          <a:latin typeface="Times New Roman" panose="02020603050405020304" pitchFamily="18" charset="0"/>
                          <a:cs typeface="Times New Roman" panose="020206030504050203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MX" dirty="0">
                          <a:solidFill>
                            <a:sysClr val="windowText" lastClr="000000"/>
                          </a:solidFill>
                          <a:latin typeface="Times New Roman" panose="02020603050405020304" pitchFamily="18" charset="0"/>
                          <a:cs typeface="Times New Roman" panose="02020603050405020304" pitchFamily="18" charset="0"/>
                        </a:rPr>
                        <a:t>-1015.4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58884">
                <a:tc>
                  <a:txBody>
                    <a:bodyPr/>
                    <a:lstStyle/>
                    <a:p>
                      <a:pPr algn="ctr"/>
                      <a:r>
                        <a:rPr lang="es-MX" b="0" dirty="0">
                          <a:solidFill>
                            <a:sysClr val="windowText" lastClr="000000"/>
                          </a:solidFill>
                          <a:latin typeface="Times New Roman" panose="02020603050405020304" pitchFamily="18" charset="0"/>
                          <a:cs typeface="Times New Roman" panose="02020603050405020304" pitchFamily="18" charset="0"/>
                        </a:rPr>
                        <a:t>  Oxigeno       (</a:t>
                      </a:r>
                      <a:r>
                        <a:rPr lang="es-MX" b="1" dirty="0">
                          <a:solidFill>
                            <a:srgbClr val="FF0000"/>
                          </a:solidFill>
                          <a:latin typeface="Times New Roman" panose="02020603050405020304" pitchFamily="18" charset="0"/>
                          <a:cs typeface="Times New Roman" panose="02020603050405020304" pitchFamily="18" charset="0"/>
                        </a:rPr>
                        <a:t>P</a:t>
                      </a:r>
                      <a:r>
                        <a:rPr lang="es-MX" b="0" dirty="0">
                          <a:solidFill>
                            <a:sysClr val="windowText" lastClr="000000"/>
                          </a:solidFill>
                          <a:latin typeface="Times New Roman" panose="02020603050405020304" pitchFamily="18" charset="0"/>
                          <a:cs typeface="Times New Roman" panose="020206030504050203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MX" dirty="0">
                          <a:solidFill>
                            <a:sysClr val="windowText" lastClr="000000"/>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8" name="7 Objeto"/>
          <p:cNvGraphicFramePr>
            <a:graphicFrameLocks noChangeAspect="1"/>
          </p:cNvGraphicFramePr>
          <p:nvPr>
            <p:extLst>
              <p:ext uri="{D42A27DB-BD31-4B8C-83A1-F6EECF244321}">
                <p14:modId xmlns:p14="http://schemas.microsoft.com/office/powerpoint/2010/main" val="3169444125"/>
              </p:ext>
            </p:extLst>
          </p:nvPr>
        </p:nvGraphicFramePr>
        <p:xfrm>
          <a:off x="1847529" y="188640"/>
          <a:ext cx="3440113" cy="1100138"/>
        </p:xfrm>
        <a:graphic>
          <a:graphicData uri="http://schemas.openxmlformats.org/presentationml/2006/ole">
            <mc:AlternateContent xmlns:mc="http://schemas.openxmlformats.org/markup-compatibility/2006">
              <mc:Choice xmlns:v="urn:schemas-microsoft-com:vml" Requires="v">
                <p:oleObj spid="_x0000_s122214" name="Equation" r:id="rId3" imgW="2184120" imgH="698400" progId="Equation.DSMT4">
                  <p:embed/>
                </p:oleObj>
              </mc:Choice>
              <mc:Fallback>
                <p:oleObj name="Equation" r:id="rId3" imgW="2184120" imgH="698400" progId="Equation.DSMT4">
                  <p:embed/>
                  <p:pic>
                    <p:nvPicPr>
                      <p:cNvPr id="0" name="Picture 135"/>
                      <p:cNvPicPr>
                        <a:picLocks noChangeAspect="1" noChangeArrowheads="1"/>
                      </p:cNvPicPr>
                      <p:nvPr/>
                    </p:nvPicPr>
                    <p:blipFill>
                      <a:blip r:embed="rId4"/>
                      <a:srcRect/>
                      <a:stretch>
                        <a:fillRect/>
                      </a:stretch>
                    </p:blipFill>
                    <p:spPr bwMode="auto">
                      <a:xfrm>
                        <a:off x="1847529" y="188640"/>
                        <a:ext cx="3440113" cy="1100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8 Objeto"/>
          <p:cNvGraphicFramePr>
            <a:graphicFrameLocks noChangeAspect="1"/>
          </p:cNvGraphicFramePr>
          <p:nvPr>
            <p:extLst>
              <p:ext uri="{D42A27DB-BD31-4B8C-83A1-F6EECF244321}">
                <p14:modId xmlns:p14="http://schemas.microsoft.com/office/powerpoint/2010/main" val="2169906685"/>
              </p:ext>
            </p:extLst>
          </p:nvPr>
        </p:nvGraphicFramePr>
        <p:xfrm>
          <a:off x="1893889" y="1844676"/>
          <a:ext cx="8175625" cy="720725"/>
        </p:xfrm>
        <a:graphic>
          <a:graphicData uri="http://schemas.openxmlformats.org/presentationml/2006/ole">
            <mc:AlternateContent xmlns:mc="http://schemas.openxmlformats.org/markup-compatibility/2006">
              <mc:Choice xmlns:v="urn:schemas-microsoft-com:vml" Requires="v">
                <p:oleObj spid="_x0000_s122215" name="Equation" r:id="rId5" imgW="4470120" imgH="393480" progId="Equation.DSMT4">
                  <p:embed/>
                </p:oleObj>
              </mc:Choice>
              <mc:Fallback>
                <p:oleObj name="Equation" r:id="rId5" imgW="4470120" imgH="393480" progId="Equation.DSMT4">
                  <p:embed/>
                  <p:pic>
                    <p:nvPicPr>
                      <p:cNvPr id="0" name="Picture 136"/>
                      <p:cNvPicPr>
                        <a:picLocks noChangeAspect="1" noChangeArrowheads="1"/>
                      </p:cNvPicPr>
                      <p:nvPr/>
                    </p:nvPicPr>
                    <p:blipFill>
                      <a:blip r:embed="rId6"/>
                      <a:srcRect/>
                      <a:stretch>
                        <a:fillRect/>
                      </a:stretch>
                    </p:blipFill>
                    <p:spPr bwMode="auto">
                      <a:xfrm>
                        <a:off x="1893889" y="1844676"/>
                        <a:ext cx="8175625" cy="720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9 Objeto"/>
          <p:cNvGraphicFramePr>
            <a:graphicFrameLocks noChangeAspect="1"/>
          </p:cNvGraphicFramePr>
          <p:nvPr>
            <p:extLst>
              <p:ext uri="{D42A27DB-BD31-4B8C-83A1-F6EECF244321}">
                <p14:modId xmlns:p14="http://schemas.microsoft.com/office/powerpoint/2010/main" val="3146250967"/>
              </p:ext>
            </p:extLst>
          </p:nvPr>
        </p:nvGraphicFramePr>
        <p:xfrm>
          <a:off x="2063553" y="4581129"/>
          <a:ext cx="1575251" cy="364997"/>
        </p:xfrm>
        <a:graphic>
          <a:graphicData uri="http://schemas.openxmlformats.org/presentationml/2006/ole">
            <mc:AlternateContent xmlns:mc="http://schemas.openxmlformats.org/markup-compatibility/2006">
              <mc:Choice xmlns:v="urn:schemas-microsoft-com:vml" Requires="v">
                <p:oleObj spid="_x0000_s122216" name="Equation" r:id="rId7" imgW="1041120" imgH="241200" progId="Equation.DSMT4">
                  <p:embed/>
                </p:oleObj>
              </mc:Choice>
              <mc:Fallback>
                <p:oleObj name="Equation" r:id="rId7" imgW="1041120" imgH="241200" progId="Equation.DSMT4">
                  <p:embed/>
                  <p:pic>
                    <p:nvPicPr>
                      <p:cNvPr id="0" name="Picture 13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63553" y="4581129"/>
                        <a:ext cx="1575251" cy="364997"/>
                      </a:xfrm>
                      <a:prstGeom prst="rect">
                        <a:avLst/>
                      </a:prstGeom>
                      <a:noFill/>
                    </p:spPr>
                  </p:pic>
                </p:oleObj>
              </mc:Fallback>
            </mc:AlternateContent>
          </a:graphicData>
        </a:graphic>
      </p:graphicFrame>
      <p:graphicFrame>
        <p:nvGraphicFramePr>
          <p:cNvPr id="11" name="10 Objeto"/>
          <p:cNvGraphicFramePr>
            <a:graphicFrameLocks noChangeAspect="1"/>
          </p:cNvGraphicFramePr>
          <p:nvPr>
            <p:extLst>
              <p:ext uri="{D42A27DB-BD31-4B8C-83A1-F6EECF244321}">
                <p14:modId xmlns:p14="http://schemas.microsoft.com/office/powerpoint/2010/main" val="2246323269"/>
              </p:ext>
            </p:extLst>
          </p:nvPr>
        </p:nvGraphicFramePr>
        <p:xfrm>
          <a:off x="4655841" y="4502972"/>
          <a:ext cx="4868225" cy="508131"/>
        </p:xfrm>
        <a:graphic>
          <a:graphicData uri="http://schemas.openxmlformats.org/presentationml/2006/ole">
            <mc:AlternateContent xmlns:mc="http://schemas.openxmlformats.org/markup-compatibility/2006">
              <mc:Choice xmlns:v="urn:schemas-microsoft-com:vml" Requires="v">
                <p:oleObj spid="_x0000_s122217" name="Equation" r:id="rId9" imgW="3771720" imgH="393480" progId="">
                  <p:embed/>
                </p:oleObj>
              </mc:Choice>
              <mc:Fallback>
                <p:oleObj name="Equation" r:id="rId9" imgW="3771720" imgH="393480" progId="">
                  <p:embed/>
                  <p:pic>
                    <p:nvPicPr>
                      <p:cNvPr id="0" name="Picture 13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55841" y="4502972"/>
                        <a:ext cx="4868225" cy="508131"/>
                      </a:xfrm>
                      <a:prstGeom prst="rect">
                        <a:avLst/>
                      </a:prstGeom>
                      <a:noFill/>
                    </p:spPr>
                  </p:pic>
                </p:oleObj>
              </mc:Fallback>
            </mc:AlternateContent>
          </a:graphicData>
        </a:graphic>
      </p:graphicFrame>
      <p:graphicFrame>
        <p:nvGraphicFramePr>
          <p:cNvPr id="12" name="11 Objeto"/>
          <p:cNvGraphicFramePr>
            <a:graphicFrameLocks noChangeAspect="1"/>
          </p:cNvGraphicFramePr>
          <p:nvPr>
            <p:extLst>
              <p:ext uri="{D42A27DB-BD31-4B8C-83A1-F6EECF244321}">
                <p14:modId xmlns:p14="http://schemas.microsoft.com/office/powerpoint/2010/main" val="802254687"/>
              </p:ext>
            </p:extLst>
          </p:nvPr>
        </p:nvGraphicFramePr>
        <p:xfrm>
          <a:off x="3424127" y="5187775"/>
          <a:ext cx="4947280" cy="1570223"/>
        </p:xfrm>
        <a:graphic>
          <a:graphicData uri="http://schemas.openxmlformats.org/presentationml/2006/ole">
            <mc:AlternateContent xmlns:mc="http://schemas.openxmlformats.org/markup-compatibility/2006">
              <mc:Choice xmlns:v="urn:schemas-microsoft-com:vml" Requires="v">
                <p:oleObj spid="_x0000_s122218" name="Equation" r:id="rId11" imgW="2920680" imgH="927000" progId="">
                  <p:embed/>
                </p:oleObj>
              </mc:Choice>
              <mc:Fallback>
                <p:oleObj name="Equation" r:id="rId11" imgW="2920680" imgH="927000" progId="">
                  <p:embed/>
                  <p:pic>
                    <p:nvPicPr>
                      <p:cNvPr id="0" name="Picture 13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24127" y="5187775"/>
                        <a:ext cx="4947280" cy="1570223"/>
                      </a:xfrm>
                      <a:prstGeom prst="rect">
                        <a:avLst/>
                      </a:prstGeom>
                      <a:noFill/>
                    </p:spPr>
                  </p:pic>
                </p:oleObj>
              </mc:Fallback>
            </mc:AlternateContent>
          </a:graphicData>
        </a:graphic>
      </p:graphicFrame>
      <p:graphicFrame>
        <p:nvGraphicFramePr>
          <p:cNvPr id="13" name="12 Objeto"/>
          <p:cNvGraphicFramePr>
            <a:graphicFrameLocks noChangeAspect="1"/>
          </p:cNvGraphicFramePr>
          <p:nvPr>
            <p:extLst>
              <p:ext uri="{D42A27DB-BD31-4B8C-83A1-F6EECF244321}">
                <p14:modId xmlns:p14="http://schemas.microsoft.com/office/powerpoint/2010/main" val="107705963"/>
              </p:ext>
            </p:extLst>
          </p:nvPr>
        </p:nvGraphicFramePr>
        <p:xfrm>
          <a:off x="1847528" y="2564904"/>
          <a:ext cx="1000532" cy="432048"/>
        </p:xfrm>
        <a:graphic>
          <a:graphicData uri="http://schemas.openxmlformats.org/presentationml/2006/ole">
            <mc:AlternateContent xmlns:mc="http://schemas.openxmlformats.org/markup-compatibility/2006">
              <mc:Choice xmlns:v="urn:schemas-microsoft-com:vml" Requires="v">
                <p:oleObj spid="_x0000_s122219" name="Equation" r:id="rId13" imgW="558720" imgH="241200" progId="">
                  <p:embed/>
                </p:oleObj>
              </mc:Choice>
              <mc:Fallback>
                <p:oleObj name="Equation" r:id="rId13" imgW="558720" imgH="241200" progId="">
                  <p:embed/>
                  <p:pic>
                    <p:nvPicPr>
                      <p:cNvPr id="0" name="Picture 14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47528" y="2564904"/>
                        <a:ext cx="1000532"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ángulo 1"/>
          <p:cNvSpPr/>
          <p:nvPr/>
        </p:nvSpPr>
        <p:spPr>
          <a:xfrm>
            <a:off x="2851509" y="2601228"/>
            <a:ext cx="7704856" cy="338554"/>
          </a:xfrm>
          <a:prstGeom prst="rect">
            <a:avLst/>
          </a:prstGeom>
        </p:spPr>
        <p:txBody>
          <a:bodyPr wrap="square">
            <a:spAutoFit/>
          </a:bodyPr>
          <a:lstStyle/>
          <a:p>
            <a:r>
              <a:rPr lang="es-MX" sz="1600" dirty="0">
                <a:latin typeface="Times New Roman" panose="02020603050405020304" pitchFamily="18" charset="0"/>
                <a:cs typeface="Times New Roman" panose="02020603050405020304" pitchFamily="18" charset="0"/>
              </a:rPr>
              <a:t>Como conclusión del resultado podemos decir que si tenemos magnetita en presencia de O</a:t>
            </a:r>
            <a:r>
              <a:rPr lang="es-MX" sz="1600" baseline="-25000" dirty="0">
                <a:latin typeface="Times New Roman" panose="02020603050405020304" pitchFamily="18" charset="0"/>
                <a:cs typeface="Times New Roman" panose="02020603050405020304" pitchFamily="18" charset="0"/>
              </a:rPr>
              <a:t>2</a:t>
            </a:r>
            <a:r>
              <a:rPr lang="es-MX" sz="1600" dirty="0">
                <a:latin typeface="Times New Roman" panose="02020603050405020304" pitchFamily="18" charset="0"/>
                <a:cs typeface="Times New Roman" panose="02020603050405020304" pitchFamily="18" charset="0"/>
              </a:rPr>
              <a:t> </a:t>
            </a:r>
          </a:p>
        </p:txBody>
      </p:sp>
      <p:grpSp>
        <p:nvGrpSpPr>
          <p:cNvPr id="3" name="Grupo 2"/>
          <p:cNvGrpSpPr/>
          <p:nvPr/>
        </p:nvGrpSpPr>
        <p:grpSpPr>
          <a:xfrm>
            <a:off x="1847529" y="3226338"/>
            <a:ext cx="8344003" cy="1116030"/>
            <a:chOff x="332453" y="3416426"/>
            <a:chExt cx="8344003" cy="1116030"/>
          </a:xfrm>
        </p:grpSpPr>
        <p:sp>
          <p:nvSpPr>
            <p:cNvPr id="14" name="Rectangle 5"/>
            <p:cNvSpPr>
              <a:spLocks noChangeArrowheads="1"/>
            </p:cNvSpPr>
            <p:nvPr/>
          </p:nvSpPr>
          <p:spPr bwMode="auto">
            <a:xfrm>
              <a:off x="332453" y="3416426"/>
              <a:ext cx="834400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s-MX" altLang="es-MX" sz="1600" dirty="0">
                  <a:latin typeface="Times New Roman" panose="02020603050405020304" pitchFamily="18" charset="0"/>
                  <a:ea typeface="Calibri" panose="020F0502020204030204" pitchFamily="34" charset="0"/>
                  <a:cs typeface="Times New Roman" panose="02020603050405020304" pitchFamily="18" charset="0"/>
                </a:rPr>
                <a:t>la reacción ocurre hacia la izquierda debido a que el signo del valor numerico es positivo (+), es decir hematita remplaza a magnetita. </a:t>
              </a:r>
            </a:p>
            <a:p>
              <a:pPr algn="just" fontAlgn="base">
                <a:spcBef>
                  <a:spcPct val="0"/>
                </a:spcBef>
                <a:spcAft>
                  <a:spcPct val="0"/>
                </a:spcAft>
              </a:pPr>
              <a:endParaRPr lang="es-MX" altLang="es-MX" sz="1600" dirty="0">
                <a:latin typeface="Times New Roman" panose="02020603050405020304" pitchFamily="18" charset="0"/>
                <a:ea typeface="Calibri" panose="020F0502020204030204" pitchFamily="34" charset="0"/>
                <a:cs typeface="Times New Roman" panose="02020603050405020304" pitchFamily="18" charset="0"/>
              </a:endParaRPr>
            </a:p>
            <a:p>
              <a:pPr lvl="0" algn="just" fontAlgn="base">
                <a:spcBef>
                  <a:spcPct val="0"/>
                </a:spcBef>
                <a:spcAft>
                  <a:spcPct val="0"/>
                </a:spcAft>
              </a:pPr>
              <a:r>
                <a:rPr lang="es-MX" altLang="es-MX" sz="1600" dirty="0">
                  <a:latin typeface="Times New Roman" panose="02020603050405020304" pitchFamily="18" charset="0"/>
                  <a:ea typeface="Calibri" panose="020F0502020204030204" pitchFamily="34" charset="0"/>
                  <a:cs typeface="Times New Roman" panose="02020603050405020304" pitchFamily="18" charset="0"/>
                </a:rPr>
                <a:t>Sustituyendo el valor de              en                                           tenemos</a:t>
              </a:r>
              <a:endParaRPr lang="es-MX" altLang="es-MX" sz="1600" dirty="0">
                <a:latin typeface="Times New Roman" panose="02020603050405020304" pitchFamily="18" charset="0"/>
                <a:cs typeface="Times New Roman" panose="02020603050405020304" pitchFamily="18" charset="0"/>
              </a:endParaRPr>
            </a:p>
          </p:txBody>
        </p:sp>
        <p:graphicFrame>
          <p:nvGraphicFramePr>
            <p:cNvPr id="15" name="8 Objeto"/>
            <p:cNvGraphicFramePr>
              <a:graphicFrameLocks noChangeAspect="1"/>
            </p:cNvGraphicFramePr>
            <p:nvPr>
              <p:extLst>
                <p:ext uri="{D42A27DB-BD31-4B8C-83A1-F6EECF244321}">
                  <p14:modId xmlns:p14="http://schemas.microsoft.com/office/powerpoint/2010/main" val="3968987425"/>
                </p:ext>
              </p:extLst>
            </p:nvPr>
          </p:nvGraphicFramePr>
          <p:xfrm>
            <a:off x="2483768" y="4146380"/>
            <a:ext cx="504056" cy="378042"/>
          </p:xfrm>
          <a:graphic>
            <a:graphicData uri="http://schemas.openxmlformats.org/presentationml/2006/ole">
              <mc:AlternateContent xmlns:mc="http://schemas.openxmlformats.org/markup-compatibility/2006">
                <mc:Choice xmlns:v="urn:schemas-microsoft-com:vml" Requires="v">
                  <p:oleObj spid="_x0000_s122220" name="Equation" r:id="rId15" imgW="304668" imgH="228501" progId="Equation.DSMT4">
                    <p:embed/>
                  </p:oleObj>
                </mc:Choice>
                <mc:Fallback>
                  <p:oleObj name="Equation" r:id="rId15" imgW="304668" imgH="228501"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83768" y="4146380"/>
                          <a:ext cx="504056" cy="378042"/>
                        </a:xfrm>
                        <a:prstGeom prst="rect">
                          <a:avLst/>
                        </a:prstGeom>
                        <a:noFill/>
                      </p:spPr>
                    </p:pic>
                  </p:oleObj>
                </mc:Fallback>
              </mc:AlternateContent>
            </a:graphicData>
          </a:graphic>
        </p:graphicFrame>
        <p:graphicFrame>
          <p:nvGraphicFramePr>
            <p:cNvPr id="16" name="9 Objeto"/>
            <p:cNvGraphicFramePr>
              <a:graphicFrameLocks noChangeAspect="1"/>
            </p:cNvGraphicFramePr>
            <p:nvPr>
              <p:extLst>
                <p:ext uri="{D42A27DB-BD31-4B8C-83A1-F6EECF244321}">
                  <p14:modId xmlns:p14="http://schemas.microsoft.com/office/powerpoint/2010/main" val="1556690107"/>
                </p:ext>
              </p:extLst>
            </p:nvPr>
          </p:nvGraphicFramePr>
          <p:xfrm>
            <a:off x="3459070" y="4100408"/>
            <a:ext cx="1998222" cy="432048"/>
          </p:xfrm>
          <a:graphic>
            <a:graphicData uri="http://schemas.openxmlformats.org/presentationml/2006/ole">
              <mc:AlternateContent xmlns:mc="http://schemas.openxmlformats.org/markup-compatibility/2006">
                <mc:Choice xmlns:v="urn:schemas-microsoft-com:vml" Requires="v">
                  <p:oleObj spid="_x0000_s122221" name="Equation" r:id="rId17" imgW="1054100" imgH="228600" progId="Equation.DSMT4">
                    <p:embed/>
                  </p:oleObj>
                </mc:Choice>
                <mc:Fallback>
                  <p:oleObj name="Equation" r:id="rId17" imgW="1054100" imgH="2286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59070" y="4100408"/>
                          <a:ext cx="1998222" cy="432048"/>
                        </a:xfrm>
                        <a:prstGeom prst="rect">
                          <a:avLst/>
                        </a:prstGeom>
                        <a:noFill/>
                      </p:spPr>
                    </p:pic>
                  </p:oleObj>
                </mc:Fallback>
              </mc:AlternateContent>
            </a:graphicData>
          </a:graphic>
        </p:graphicFrame>
      </p:grpSp>
      <p:graphicFrame>
        <p:nvGraphicFramePr>
          <p:cNvPr id="17" name="7 Objeto"/>
          <p:cNvGraphicFramePr>
            <a:graphicFrameLocks noChangeAspect="1"/>
          </p:cNvGraphicFramePr>
          <p:nvPr>
            <p:extLst>
              <p:ext uri="{D42A27DB-BD31-4B8C-83A1-F6EECF244321}">
                <p14:modId xmlns:p14="http://schemas.microsoft.com/office/powerpoint/2010/main" val="1493155221"/>
              </p:ext>
            </p:extLst>
          </p:nvPr>
        </p:nvGraphicFramePr>
        <p:xfrm>
          <a:off x="5217373" y="2954527"/>
          <a:ext cx="1948403" cy="280122"/>
        </p:xfrm>
        <a:graphic>
          <a:graphicData uri="http://schemas.openxmlformats.org/presentationml/2006/ole">
            <mc:AlternateContent xmlns:mc="http://schemas.openxmlformats.org/markup-compatibility/2006">
              <mc:Choice xmlns:v="urn:schemas-microsoft-com:vml" Requires="v">
                <p:oleObj spid="_x0000_s122222" name="Equation" r:id="rId19" imgW="1587240" imgH="228600" progId="Equation.DSMT4">
                  <p:embed/>
                </p:oleObj>
              </mc:Choice>
              <mc:Fallback>
                <p:oleObj name="Equation" r:id="rId19" imgW="1587240" imgH="228600" progId="Equation.DSMT4">
                  <p:embed/>
                  <p:pic>
                    <p:nvPicPr>
                      <p:cNvPr id="0" name=""/>
                      <p:cNvPicPr>
                        <a:picLocks noChangeAspect="1" noChangeArrowheads="1"/>
                      </p:cNvPicPr>
                      <p:nvPr/>
                    </p:nvPicPr>
                    <p:blipFill>
                      <a:blip r:embed="rId20"/>
                      <a:srcRect/>
                      <a:stretch>
                        <a:fillRect/>
                      </a:stretch>
                    </p:blipFill>
                    <p:spPr bwMode="auto">
                      <a:xfrm>
                        <a:off x="5217373" y="2954527"/>
                        <a:ext cx="1948403" cy="280122"/>
                      </a:xfrm>
                      <a:prstGeom prst="rect">
                        <a:avLst/>
                      </a:prstGeom>
                      <a:noFill/>
                    </p:spPr>
                  </p:pic>
                </p:oleObj>
              </mc:Fallback>
            </mc:AlternateContent>
          </a:graphicData>
        </a:graphic>
      </p:graphicFrame>
    </p:spTree>
    <p:extLst>
      <p:ext uri="{BB962C8B-B14F-4D97-AF65-F5344CB8AC3E}">
        <p14:creationId xmlns:p14="http://schemas.microsoft.com/office/powerpoint/2010/main" val="22099184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767408" y="2615833"/>
            <a:ext cx="10801200" cy="3785652"/>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	Es decir, la fugacidad de oxigeno para mantener el equilibrio entre hematita y magnetita a 25 </a:t>
            </a:r>
            <a:r>
              <a:rPr lang="es-MX" sz="2000" dirty="0" err="1">
                <a:latin typeface="Times New Roman" panose="02020603050405020304" pitchFamily="18" charset="0"/>
                <a:cs typeface="Times New Roman" panose="02020603050405020304" pitchFamily="18" charset="0"/>
              </a:rPr>
              <a:t>ºC</a:t>
            </a:r>
            <a:r>
              <a:rPr lang="es-MX" sz="2000" dirty="0">
                <a:latin typeface="Times New Roman" panose="02020603050405020304" pitchFamily="18" charset="0"/>
                <a:cs typeface="Times New Roman" panose="02020603050405020304" pitchFamily="18" charset="0"/>
              </a:rPr>
              <a:t> y 1 bar debe ser de                  bar. Esta es una cantidad increíblemente pequeña, la cual no tendría (o no debería por lo pequeña) absolutamente ningún significado si fuera simplemente una presión parcial sin ninguna relación con la termodinámica.</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Una presión parcial de esta magnitud seria producida por una molécula de oxigeno en un volumen de las dimensiones de una esfera con un diámetro del sistema solar. Sin embargo es de hecho </a:t>
            </a:r>
            <a:r>
              <a:rPr lang="es-MX" sz="2000" b="1" i="1" u="sng" dirty="0">
                <a:solidFill>
                  <a:srgbClr val="FF0000"/>
                </a:solidFill>
                <a:latin typeface="Times New Roman" panose="02020603050405020304" pitchFamily="18" charset="0"/>
                <a:cs typeface="Times New Roman" panose="02020603050405020304" pitchFamily="18" charset="0"/>
              </a:rPr>
              <a:t>un parámetro en un modelo termodinámico</a:t>
            </a:r>
            <a:r>
              <a:rPr lang="es-MX" sz="2000" dirty="0">
                <a:latin typeface="Times New Roman" panose="02020603050405020304" pitchFamily="18" charset="0"/>
                <a:cs typeface="Times New Roman" panose="02020603050405020304" pitchFamily="18" charset="0"/>
              </a:rPr>
              <a:t>, tan valido como cualquier otra parte del modelo.  Sin embargo, esta reacción y su extremadamente pequeña </a:t>
            </a:r>
            <a:r>
              <a:rPr lang="es-MX" sz="2000" b="1" dirty="0">
                <a:latin typeface="Times New Roman" panose="02020603050405020304" pitchFamily="18" charset="0"/>
                <a:cs typeface="Times New Roman" panose="02020603050405020304" pitchFamily="18" charset="0"/>
              </a:rPr>
              <a:t>fugacidad de oxigeno en equilibrio con magnetita y hematita</a:t>
            </a:r>
            <a:r>
              <a:rPr lang="es-MX" sz="2000" dirty="0">
                <a:latin typeface="Times New Roman" panose="02020603050405020304" pitchFamily="18" charset="0"/>
                <a:cs typeface="Times New Roman" panose="02020603050405020304" pitchFamily="18" charset="0"/>
              </a:rPr>
              <a:t> </a:t>
            </a:r>
            <a:r>
              <a:rPr lang="es-MX" sz="2000" b="1" i="1" u="sng" dirty="0">
                <a:solidFill>
                  <a:srgbClr val="FF0000"/>
                </a:solidFill>
                <a:latin typeface="Times New Roman" panose="02020603050405020304" pitchFamily="18" charset="0"/>
                <a:cs typeface="Times New Roman" panose="02020603050405020304" pitchFamily="18" charset="0"/>
              </a:rPr>
              <a:t>es muy significativa y refleja un pasaje muy importante en la historia de nuestro planeta</a:t>
            </a:r>
            <a:r>
              <a:rPr lang="es-MX" sz="2000" dirty="0">
                <a:latin typeface="Times New Roman" panose="02020603050405020304" pitchFamily="18" charset="0"/>
                <a:cs typeface="Times New Roman" panose="02020603050405020304" pitchFamily="18" charset="0"/>
              </a:rPr>
              <a:t>.  Esta parte de la historia de la tierra ha sido construida con un modelo termodinámico tan simple como este.</a:t>
            </a:r>
          </a:p>
        </p:txBody>
      </p:sp>
      <p:graphicFrame>
        <p:nvGraphicFramePr>
          <p:cNvPr id="9" name="8 Objeto"/>
          <p:cNvGraphicFramePr>
            <a:graphicFrameLocks noChangeAspect="1"/>
          </p:cNvGraphicFramePr>
          <p:nvPr/>
        </p:nvGraphicFramePr>
        <p:xfrm>
          <a:off x="2320925" y="246064"/>
          <a:ext cx="7119938" cy="1933575"/>
        </p:xfrm>
        <a:graphic>
          <a:graphicData uri="http://schemas.openxmlformats.org/presentationml/2006/ole">
            <mc:AlternateContent xmlns:mc="http://schemas.openxmlformats.org/markup-compatibility/2006">
              <mc:Choice xmlns:v="urn:schemas-microsoft-com:vml" Requires="v">
                <p:oleObj spid="_x0000_s27068" name="Equation" r:id="rId3" imgW="2984400" imgH="812520" progId="Equation.DSMT4">
                  <p:embed/>
                </p:oleObj>
              </mc:Choice>
              <mc:Fallback>
                <p:oleObj name="Equation" r:id="rId3" imgW="2984400" imgH="812520" progId="Equation.DSMT4">
                  <p:embed/>
                  <p:pic>
                    <p:nvPicPr>
                      <p:cNvPr id="0" name=""/>
                      <p:cNvPicPr>
                        <a:picLocks noChangeAspect="1" noChangeArrowheads="1"/>
                      </p:cNvPicPr>
                      <p:nvPr/>
                    </p:nvPicPr>
                    <p:blipFill>
                      <a:blip r:embed="rId4"/>
                      <a:srcRect/>
                      <a:stretch>
                        <a:fillRect/>
                      </a:stretch>
                    </p:blipFill>
                    <p:spPr bwMode="auto">
                      <a:xfrm>
                        <a:off x="2320925" y="246064"/>
                        <a:ext cx="7119938" cy="1933575"/>
                      </a:xfrm>
                      <a:prstGeom prst="rect">
                        <a:avLst/>
                      </a:prstGeom>
                      <a:noFill/>
                      <a:ln>
                        <a:noFill/>
                      </a:ln>
                    </p:spPr>
                  </p:pic>
                </p:oleObj>
              </mc:Fallback>
            </mc:AlternateContent>
          </a:graphicData>
        </a:graphic>
      </p:graphicFrame>
      <p:sp>
        <p:nvSpPr>
          <p:cNvPr id="10"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11" name="10 Objeto"/>
          <p:cNvGraphicFramePr>
            <a:graphicFrameLocks noChangeAspect="1"/>
          </p:cNvGraphicFramePr>
          <p:nvPr>
            <p:extLst>
              <p:ext uri="{D42A27DB-BD31-4B8C-83A1-F6EECF244321}">
                <p14:modId xmlns:p14="http://schemas.microsoft.com/office/powerpoint/2010/main" val="3015975931"/>
              </p:ext>
            </p:extLst>
          </p:nvPr>
        </p:nvGraphicFramePr>
        <p:xfrm>
          <a:off x="3359696" y="2996952"/>
          <a:ext cx="720080" cy="321738"/>
        </p:xfrm>
        <a:graphic>
          <a:graphicData uri="http://schemas.openxmlformats.org/presentationml/2006/ole">
            <mc:AlternateContent xmlns:mc="http://schemas.openxmlformats.org/markup-compatibility/2006">
              <mc:Choice xmlns:v="urn:schemas-microsoft-com:vml" Requires="v">
                <p:oleObj spid="_x0000_s27069" name="Equation" r:id="rId5" imgW="444307" imgH="203112" progId="Equation.DSMT4">
                  <p:embed/>
                </p:oleObj>
              </mc:Choice>
              <mc:Fallback>
                <p:oleObj name="Equation" r:id="rId5" imgW="444307" imgH="203112"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9696" y="2996952"/>
                        <a:ext cx="720080" cy="321738"/>
                      </a:xfrm>
                      <a:prstGeom prst="rect">
                        <a:avLst/>
                      </a:prstGeom>
                      <a:noFill/>
                    </p:spPr>
                  </p:pic>
                </p:oleObj>
              </mc:Fallback>
            </mc:AlternateContent>
          </a:graphicData>
        </a:graphic>
      </p:graphicFrame>
    </p:spTree>
    <p:extLst>
      <p:ext uri="{BB962C8B-B14F-4D97-AF65-F5344CB8AC3E}">
        <p14:creationId xmlns:p14="http://schemas.microsoft.com/office/powerpoint/2010/main" val="6066890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83432" y="2420888"/>
            <a:ext cx="10513168" cy="3055965"/>
          </a:xfrm>
          <a:prstGeom prst="rect">
            <a:avLst/>
          </a:prstGeom>
        </p:spPr>
        <p:txBody>
          <a:bodyPr wrap="square">
            <a:spAutoFit/>
          </a:bodyPr>
          <a:lstStyle/>
          <a:p>
            <a:pPr marL="342900" indent="-342900" algn="just">
              <a:lnSpc>
                <a:spcPct val="107000"/>
              </a:lnSpc>
              <a:buFont typeface="+mj-lt"/>
              <a:buAutoNum type="arabicPeriod"/>
            </a:pPr>
            <a:r>
              <a:rPr lang="es-MX" dirty="0">
                <a:latin typeface="Times New Roman" panose="02020603050405020304" pitchFamily="18" charset="0"/>
                <a:ea typeface="Calibri" panose="020F0502020204030204" pitchFamily="34" charset="0"/>
              </a:rPr>
              <a:t>Calcular el cambio de entalpía cuando la fluorita (CaF</a:t>
            </a:r>
            <a:r>
              <a:rPr lang="es-MX" baseline="-25000" dirty="0">
                <a:latin typeface="Times New Roman" panose="02020603050405020304" pitchFamily="18" charset="0"/>
                <a:ea typeface="Calibri" panose="020F0502020204030204" pitchFamily="34" charset="0"/>
              </a:rPr>
              <a:t>2</a:t>
            </a:r>
            <a:r>
              <a:rPr lang="es-MX" dirty="0">
                <a:latin typeface="Times New Roman" panose="02020603050405020304" pitchFamily="18" charset="0"/>
                <a:ea typeface="Calibri" panose="020F0502020204030204" pitchFamily="34" charset="0"/>
              </a:rPr>
              <a:t>) se disuelve en agua en estado estándar.</a:t>
            </a:r>
          </a:p>
          <a:p>
            <a:pPr marL="342900" indent="-342900" algn="just">
              <a:lnSpc>
                <a:spcPct val="107000"/>
              </a:lnSpc>
              <a:buFont typeface="+mj-lt"/>
              <a:buAutoNum type="arabicPeriod"/>
            </a:pPr>
            <a:endParaRPr lang="es-MX" dirty="0">
              <a:latin typeface="Times New Roman" panose="02020603050405020304" pitchFamily="18" charset="0"/>
              <a:ea typeface="Calibri" panose="020F0502020204030204" pitchFamily="34" charset="0"/>
            </a:endParaRPr>
          </a:p>
          <a:p>
            <a:pPr marL="342900" indent="-342900" algn="just">
              <a:lnSpc>
                <a:spcPct val="107000"/>
              </a:lnSpc>
              <a:buFont typeface="+mj-lt"/>
              <a:buAutoNum type="arabicPeriod"/>
            </a:pPr>
            <a:r>
              <a:rPr lang="es-MX" dirty="0">
                <a:latin typeface="Times New Roman" panose="02020603050405020304" pitchFamily="18" charset="0"/>
                <a:ea typeface="Calibri" panose="020F0502020204030204" pitchFamily="34" charset="0"/>
              </a:rPr>
              <a:t>Sobre la base del resultado en el problema 1, predecir o pronosticar como varia la solubilidad de fluorita con la temperatura.</a:t>
            </a:r>
          </a:p>
          <a:p>
            <a:pPr marL="342900" indent="-342900" algn="just">
              <a:lnSpc>
                <a:spcPct val="107000"/>
              </a:lnSpc>
              <a:buFont typeface="+mj-lt"/>
              <a:buAutoNum type="arabicPeriod"/>
            </a:pPr>
            <a:endParaRPr lang="es-MX" dirty="0">
              <a:latin typeface="Times New Roman" panose="02020603050405020304" pitchFamily="18" charset="0"/>
              <a:ea typeface="Calibri" panose="020F0502020204030204" pitchFamily="34" charset="0"/>
            </a:endParaRPr>
          </a:p>
          <a:p>
            <a:pPr marL="342900" indent="-342900" algn="just">
              <a:lnSpc>
                <a:spcPct val="107000"/>
              </a:lnSpc>
              <a:buFont typeface="+mj-lt"/>
              <a:buAutoNum type="arabicPeriod"/>
            </a:pPr>
            <a:r>
              <a:rPr lang="es-MX" dirty="0">
                <a:latin typeface="Times New Roman" panose="02020603050405020304" pitchFamily="18" charset="0"/>
                <a:ea typeface="Calibri" panose="020F0502020204030204" pitchFamily="34" charset="0"/>
              </a:rPr>
              <a:t>Calcular el cambio de energía libre estándar de la reacción mediante la cual la mineral fluorita (CaF</a:t>
            </a:r>
            <a:r>
              <a:rPr lang="es-MX" baseline="-25000" dirty="0">
                <a:latin typeface="Times New Roman" panose="02020603050405020304" pitchFamily="18" charset="0"/>
                <a:ea typeface="Calibri" panose="020F0502020204030204" pitchFamily="34" charset="0"/>
              </a:rPr>
              <a:t>2</a:t>
            </a:r>
            <a:r>
              <a:rPr lang="es-MX" dirty="0">
                <a:latin typeface="Times New Roman" panose="02020603050405020304" pitchFamily="18" charset="0"/>
                <a:ea typeface="Calibri" panose="020F0502020204030204" pitchFamily="34" charset="0"/>
              </a:rPr>
              <a:t>) se disocia en sus iones de fluorita.</a:t>
            </a:r>
          </a:p>
          <a:p>
            <a:pPr marL="342900" indent="-342900" algn="just">
              <a:lnSpc>
                <a:spcPct val="107000"/>
              </a:lnSpc>
              <a:buFont typeface="+mj-lt"/>
              <a:buAutoNum type="arabicPeriod"/>
            </a:pPr>
            <a:endParaRPr lang="es-MX" dirty="0">
              <a:latin typeface="Times New Roman" panose="02020603050405020304" pitchFamily="18" charset="0"/>
              <a:ea typeface="Calibri" panose="020F0502020204030204" pitchFamily="34" charset="0"/>
            </a:endParaRPr>
          </a:p>
          <a:p>
            <a:pPr marL="342900" indent="-342900" algn="just">
              <a:lnSpc>
                <a:spcPct val="107000"/>
              </a:lnSpc>
              <a:spcAft>
                <a:spcPts val="800"/>
              </a:spcAft>
              <a:buFont typeface="+mj-lt"/>
              <a:buAutoNum type="arabicPeriod"/>
            </a:pPr>
            <a:r>
              <a:rPr lang="es-MX" dirty="0">
                <a:latin typeface="Times New Roman" panose="02020603050405020304" pitchFamily="18" charset="0"/>
                <a:ea typeface="Calibri" panose="020F0502020204030204" pitchFamily="34" charset="0"/>
              </a:rPr>
              <a:t>Calcular la solubilidad del fluoruro de Ca (CaF</a:t>
            </a:r>
            <a:r>
              <a:rPr lang="es-MX" baseline="-25000" dirty="0">
                <a:latin typeface="Times New Roman" panose="02020603050405020304" pitchFamily="18" charset="0"/>
                <a:ea typeface="Calibri" panose="020F0502020204030204" pitchFamily="34" charset="0"/>
              </a:rPr>
              <a:t>2</a:t>
            </a:r>
            <a:r>
              <a:rPr lang="es-MX" dirty="0">
                <a:latin typeface="Times New Roman" panose="02020603050405020304" pitchFamily="18" charset="0"/>
                <a:ea typeface="Calibri" panose="020F0502020204030204" pitchFamily="34" charset="0"/>
              </a:rPr>
              <a:t>) en el agua a 10, 20 y 30 °C y expresar cada valor en términos de la concentración de Ca</a:t>
            </a:r>
            <a:r>
              <a:rPr lang="es-MX" baseline="30000" dirty="0">
                <a:latin typeface="Times New Roman" panose="02020603050405020304" pitchFamily="18" charset="0"/>
                <a:ea typeface="Calibri" panose="020F0502020204030204" pitchFamily="34" charset="0"/>
              </a:rPr>
              <a:t>2+</a:t>
            </a:r>
            <a:r>
              <a:rPr lang="es-MX" dirty="0">
                <a:latin typeface="Times New Roman" panose="02020603050405020304" pitchFamily="18" charset="0"/>
                <a:ea typeface="Calibri" panose="020F0502020204030204" pitchFamily="34" charset="0"/>
              </a:rPr>
              <a:t> en mg/L. (Suponga γ = 1) para todas las especies.</a:t>
            </a:r>
          </a:p>
        </p:txBody>
      </p:sp>
      <p:sp>
        <p:nvSpPr>
          <p:cNvPr id="7" name="Rectángulo 6"/>
          <p:cNvSpPr/>
          <p:nvPr/>
        </p:nvSpPr>
        <p:spPr>
          <a:xfrm>
            <a:off x="1991544" y="692696"/>
            <a:ext cx="7632848" cy="553357"/>
          </a:xfrm>
          <a:prstGeom prst="rect">
            <a:avLst/>
          </a:prstGeom>
        </p:spPr>
        <p:txBody>
          <a:bodyPr wrap="square">
            <a:spAutoFit/>
          </a:bodyPr>
          <a:lstStyle/>
          <a:p>
            <a:pPr algn="ctr">
              <a:lnSpc>
                <a:spcPct val="107000"/>
              </a:lnSpc>
              <a:spcAft>
                <a:spcPts val="800"/>
              </a:spcAft>
            </a:pPr>
            <a:r>
              <a:rPr lang="es-MX" sz="2800" dirty="0">
                <a:solidFill>
                  <a:prstClr val="black"/>
                </a:solidFill>
                <a:latin typeface="Times New Roman" panose="02020603050405020304" pitchFamily="18" charset="0"/>
                <a:ea typeface="Calibri" panose="020F0502020204030204" pitchFamily="34" charset="0"/>
              </a:rPr>
              <a:t>Capítulo 11 Termodinámica (1</a:t>
            </a:r>
            <a:r>
              <a:rPr lang="es-MX" sz="2800" baseline="30000" dirty="0">
                <a:solidFill>
                  <a:prstClr val="black"/>
                </a:solidFill>
                <a:latin typeface="Times New Roman" panose="02020603050405020304" pitchFamily="18" charset="0"/>
                <a:ea typeface="Calibri" panose="020F0502020204030204" pitchFamily="34" charset="0"/>
              </a:rPr>
              <a:t>ra</a:t>
            </a:r>
            <a:r>
              <a:rPr lang="es-MX" sz="2800" dirty="0">
                <a:solidFill>
                  <a:prstClr val="black"/>
                </a:solidFill>
                <a:latin typeface="Times New Roman" panose="02020603050405020304" pitchFamily="18" charset="0"/>
                <a:ea typeface="Calibri" panose="020F0502020204030204" pitchFamily="34" charset="0"/>
              </a:rPr>
              <a:t> Ed. Gunter </a:t>
            </a:r>
            <a:r>
              <a:rPr lang="es-MX" sz="2800" dirty="0" err="1">
                <a:solidFill>
                  <a:prstClr val="black"/>
                </a:solidFill>
                <a:latin typeface="Times New Roman" panose="02020603050405020304" pitchFamily="18" charset="0"/>
                <a:ea typeface="Calibri" panose="020F0502020204030204" pitchFamily="34" charset="0"/>
              </a:rPr>
              <a:t>Faure</a:t>
            </a:r>
            <a:r>
              <a:rPr lang="es-MX" sz="2800" dirty="0">
                <a:solidFill>
                  <a:prstClr val="black"/>
                </a:solidFill>
                <a:latin typeface="Times New Roman" panose="02020603050405020304" pitchFamily="18" charset="0"/>
                <a:ea typeface="Calibri" panose="020F0502020204030204" pitchFamily="34" charset="0"/>
              </a:rPr>
              <a:t>)</a:t>
            </a:r>
          </a:p>
        </p:txBody>
      </p:sp>
      <p:sp>
        <p:nvSpPr>
          <p:cNvPr id="8" name="Rectángulo 7"/>
          <p:cNvSpPr/>
          <p:nvPr/>
        </p:nvSpPr>
        <p:spPr>
          <a:xfrm>
            <a:off x="2423592" y="1606781"/>
            <a:ext cx="6192688" cy="338554"/>
          </a:xfrm>
          <a:prstGeom prst="rect">
            <a:avLst/>
          </a:prstGeom>
        </p:spPr>
        <p:txBody>
          <a:bodyPr wrap="square">
            <a:spAutoFit/>
          </a:bodyPr>
          <a:lstStyle/>
          <a:p>
            <a:r>
              <a:rPr lang="en-US" sz="1600" dirty="0">
                <a:solidFill>
                  <a:srgbClr val="090909"/>
                </a:solidFill>
                <a:latin typeface="Times New Roman" panose="02020603050405020304" pitchFamily="18" charset="0"/>
                <a:cs typeface="Times New Roman" panose="02020603050405020304" pitchFamily="18" charset="0"/>
              </a:rPr>
              <a:t>PRINCIPLES AND APPLICATIONS OF Inorganic </a:t>
            </a:r>
            <a:r>
              <a:rPr lang="en-US" sz="1600" b="1" dirty="0">
                <a:solidFill>
                  <a:srgbClr val="090909"/>
                </a:solidFill>
                <a:latin typeface="Times New Roman" panose="02020603050405020304" pitchFamily="18" charset="0"/>
                <a:cs typeface="Times New Roman" panose="02020603050405020304" pitchFamily="18" charset="0"/>
              </a:rPr>
              <a:t>GEOCHEMISTRY</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75974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ext uri="{D42A27DB-BD31-4B8C-83A1-F6EECF244321}">
                <p14:modId xmlns:p14="http://schemas.microsoft.com/office/powerpoint/2010/main" val="745774504"/>
              </p:ext>
            </p:extLst>
          </p:nvPr>
        </p:nvGraphicFramePr>
        <p:xfrm>
          <a:off x="2135560" y="1879846"/>
          <a:ext cx="2652926" cy="504056"/>
        </p:xfrm>
        <a:graphic>
          <a:graphicData uri="http://schemas.openxmlformats.org/presentationml/2006/ole">
            <mc:AlternateContent xmlns:mc="http://schemas.openxmlformats.org/markup-compatibility/2006">
              <mc:Choice xmlns:v="urn:schemas-microsoft-com:vml" Requires="v">
                <p:oleObj spid="_x0000_s121125" name="Equation" r:id="rId3" imgW="1269720" imgH="241200" progId="Equation.DSMT4">
                  <p:embed/>
                </p:oleObj>
              </mc:Choice>
              <mc:Fallback>
                <p:oleObj name="Equation" r:id="rId3" imgW="1269720" imgH="241200" progId="Equation.DSMT4">
                  <p:embed/>
                  <p:pic>
                    <p:nvPicPr>
                      <p:cNvPr id="0" name=""/>
                      <p:cNvPicPr/>
                      <p:nvPr/>
                    </p:nvPicPr>
                    <p:blipFill>
                      <a:blip r:embed="rId4"/>
                      <a:stretch>
                        <a:fillRect/>
                      </a:stretch>
                    </p:blipFill>
                    <p:spPr>
                      <a:xfrm>
                        <a:off x="2135560" y="1879846"/>
                        <a:ext cx="2652926" cy="504056"/>
                      </a:xfrm>
                      <a:prstGeom prst="rect">
                        <a:avLst/>
                      </a:prstGeom>
                    </p:spPr>
                  </p:pic>
                </p:oleObj>
              </mc:Fallback>
            </mc:AlternateContent>
          </a:graphicData>
        </a:graphic>
      </p:graphicFrame>
      <p:graphicFrame>
        <p:nvGraphicFramePr>
          <p:cNvPr id="5" name="Objeto 4"/>
          <p:cNvGraphicFramePr>
            <a:graphicFrameLocks noChangeAspect="1"/>
          </p:cNvGraphicFramePr>
          <p:nvPr>
            <p:extLst>
              <p:ext uri="{D42A27DB-BD31-4B8C-83A1-F6EECF244321}">
                <p14:modId xmlns:p14="http://schemas.microsoft.com/office/powerpoint/2010/main" val="94109105"/>
              </p:ext>
            </p:extLst>
          </p:nvPr>
        </p:nvGraphicFramePr>
        <p:xfrm>
          <a:off x="1956191" y="3493772"/>
          <a:ext cx="2975344" cy="576064"/>
        </p:xfrm>
        <a:graphic>
          <a:graphicData uri="http://schemas.openxmlformats.org/presentationml/2006/ole">
            <mc:AlternateContent xmlns:mc="http://schemas.openxmlformats.org/markup-compatibility/2006">
              <mc:Choice xmlns:v="urn:schemas-microsoft-com:vml" Requires="v">
                <p:oleObj spid="_x0000_s121126" name="Equation" r:id="rId5" imgW="1244520" imgH="241200" progId="Equation.DSMT4">
                  <p:embed/>
                </p:oleObj>
              </mc:Choice>
              <mc:Fallback>
                <p:oleObj name="Equation" r:id="rId5" imgW="1244520" imgH="241200" progId="Equation.DSMT4">
                  <p:embed/>
                  <p:pic>
                    <p:nvPicPr>
                      <p:cNvPr id="0" name=""/>
                      <p:cNvPicPr/>
                      <p:nvPr/>
                    </p:nvPicPr>
                    <p:blipFill>
                      <a:blip r:embed="rId6"/>
                      <a:stretch>
                        <a:fillRect/>
                      </a:stretch>
                    </p:blipFill>
                    <p:spPr>
                      <a:xfrm>
                        <a:off x="1956191" y="3493772"/>
                        <a:ext cx="2975344" cy="576064"/>
                      </a:xfrm>
                      <a:prstGeom prst="rect">
                        <a:avLst/>
                      </a:prstGeom>
                    </p:spPr>
                  </p:pic>
                </p:oleObj>
              </mc:Fallback>
            </mc:AlternateContent>
          </a:graphicData>
        </a:graphic>
      </p:graphicFrame>
      <p:graphicFrame>
        <p:nvGraphicFramePr>
          <p:cNvPr id="7" name="Objeto 6"/>
          <p:cNvGraphicFramePr>
            <a:graphicFrameLocks noChangeAspect="1"/>
          </p:cNvGraphicFramePr>
          <p:nvPr>
            <p:extLst>
              <p:ext uri="{D42A27DB-BD31-4B8C-83A1-F6EECF244321}">
                <p14:modId xmlns:p14="http://schemas.microsoft.com/office/powerpoint/2010/main" val="2711651337"/>
              </p:ext>
            </p:extLst>
          </p:nvPr>
        </p:nvGraphicFramePr>
        <p:xfrm>
          <a:off x="2033414" y="4680185"/>
          <a:ext cx="2838450" cy="1006475"/>
        </p:xfrm>
        <a:graphic>
          <a:graphicData uri="http://schemas.openxmlformats.org/presentationml/2006/ole">
            <mc:AlternateContent xmlns:mc="http://schemas.openxmlformats.org/markup-compatibility/2006">
              <mc:Choice xmlns:v="urn:schemas-microsoft-com:vml" Requires="v">
                <p:oleObj spid="_x0000_s121127" name="Equation" r:id="rId7" imgW="1180800" imgH="419040" progId="Equation.DSMT4">
                  <p:embed/>
                </p:oleObj>
              </mc:Choice>
              <mc:Fallback>
                <p:oleObj name="Equation" r:id="rId7" imgW="1180800" imgH="419040" progId="Equation.DSMT4">
                  <p:embed/>
                  <p:pic>
                    <p:nvPicPr>
                      <p:cNvPr id="0" name=""/>
                      <p:cNvPicPr/>
                      <p:nvPr/>
                    </p:nvPicPr>
                    <p:blipFill>
                      <a:blip r:embed="rId8"/>
                      <a:stretch>
                        <a:fillRect/>
                      </a:stretch>
                    </p:blipFill>
                    <p:spPr>
                      <a:xfrm>
                        <a:off x="2033414" y="4680185"/>
                        <a:ext cx="2838450" cy="1006475"/>
                      </a:xfrm>
                      <a:prstGeom prst="rect">
                        <a:avLst/>
                      </a:prstGeom>
                    </p:spPr>
                  </p:pic>
                </p:oleObj>
              </mc:Fallback>
            </mc:AlternateContent>
          </a:graphicData>
        </a:graphic>
      </p:graphicFrame>
      <p:graphicFrame>
        <p:nvGraphicFramePr>
          <p:cNvPr id="8" name="Objeto 7"/>
          <p:cNvGraphicFramePr>
            <a:graphicFrameLocks noChangeAspect="1"/>
          </p:cNvGraphicFramePr>
          <p:nvPr>
            <p:extLst>
              <p:ext uri="{D42A27DB-BD31-4B8C-83A1-F6EECF244321}">
                <p14:modId xmlns:p14="http://schemas.microsoft.com/office/powerpoint/2010/main" val="2240656160"/>
              </p:ext>
            </p:extLst>
          </p:nvPr>
        </p:nvGraphicFramePr>
        <p:xfrm>
          <a:off x="2062164" y="2536826"/>
          <a:ext cx="2763837" cy="576263"/>
        </p:xfrm>
        <a:graphic>
          <a:graphicData uri="http://schemas.openxmlformats.org/presentationml/2006/ole">
            <mc:AlternateContent xmlns:mc="http://schemas.openxmlformats.org/markup-compatibility/2006">
              <mc:Choice xmlns:v="urn:schemas-microsoft-com:vml" Requires="v">
                <p:oleObj spid="_x0000_s121128" name="Equation" r:id="rId9" imgW="1218960" imgH="253800" progId="Equation.DSMT4">
                  <p:embed/>
                </p:oleObj>
              </mc:Choice>
              <mc:Fallback>
                <p:oleObj name="Equation" r:id="rId9" imgW="1218960" imgH="253800" progId="Equation.DSMT4">
                  <p:embed/>
                  <p:pic>
                    <p:nvPicPr>
                      <p:cNvPr id="0" name=""/>
                      <p:cNvPicPr/>
                      <p:nvPr/>
                    </p:nvPicPr>
                    <p:blipFill>
                      <a:blip r:embed="rId10"/>
                      <a:stretch>
                        <a:fillRect/>
                      </a:stretch>
                    </p:blipFill>
                    <p:spPr>
                      <a:xfrm>
                        <a:off x="2062164" y="2536826"/>
                        <a:ext cx="2763837" cy="576263"/>
                      </a:xfrm>
                      <a:prstGeom prst="rect">
                        <a:avLst/>
                      </a:prstGeom>
                    </p:spPr>
                  </p:pic>
                </p:oleObj>
              </mc:Fallback>
            </mc:AlternateContent>
          </a:graphicData>
        </a:graphic>
      </p:graphicFrame>
      <p:graphicFrame>
        <p:nvGraphicFramePr>
          <p:cNvPr id="9" name="Objeto 8"/>
          <p:cNvGraphicFramePr>
            <a:graphicFrameLocks noChangeAspect="1"/>
          </p:cNvGraphicFramePr>
          <p:nvPr>
            <p:extLst>
              <p:ext uri="{D42A27DB-BD31-4B8C-83A1-F6EECF244321}">
                <p14:modId xmlns:p14="http://schemas.microsoft.com/office/powerpoint/2010/main" val="648867526"/>
              </p:ext>
            </p:extLst>
          </p:nvPr>
        </p:nvGraphicFramePr>
        <p:xfrm>
          <a:off x="7032105" y="4653136"/>
          <a:ext cx="2716459" cy="597024"/>
        </p:xfrm>
        <a:graphic>
          <a:graphicData uri="http://schemas.openxmlformats.org/presentationml/2006/ole">
            <mc:AlternateContent xmlns:mc="http://schemas.openxmlformats.org/markup-compatibility/2006">
              <mc:Choice xmlns:v="urn:schemas-microsoft-com:vml" Requires="v">
                <p:oleObj spid="_x0000_s121129" name="Equation" r:id="rId11" imgW="1155600" imgH="253800" progId="Equation.DSMT4">
                  <p:embed/>
                </p:oleObj>
              </mc:Choice>
              <mc:Fallback>
                <p:oleObj name="Equation" r:id="rId11" imgW="1155600" imgH="253800" progId="Equation.DSMT4">
                  <p:embed/>
                  <p:pic>
                    <p:nvPicPr>
                      <p:cNvPr id="0" name=""/>
                      <p:cNvPicPr/>
                      <p:nvPr/>
                    </p:nvPicPr>
                    <p:blipFill>
                      <a:blip r:embed="rId12"/>
                      <a:stretch>
                        <a:fillRect/>
                      </a:stretch>
                    </p:blipFill>
                    <p:spPr>
                      <a:xfrm>
                        <a:off x="7032105" y="4653136"/>
                        <a:ext cx="2716459" cy="597024"/>
                      </a:xfrm>
                      <a:prstGeom prst="rect">
                        <a:avLst/>
                      </a:prstGeom>
                    </p:spPr>
                  </p:pic>
                </p:oleObj>
              </mc:Fallback>
            </mc:AlternateContent>
          </a:graphicData>
        </a:graphic>
      </p:graphicFrame>
      <p:graphicFrame>
        <p:nvGraphicFramePr>
          <p:cNvPr id="10" name="Objeto 9"/>
          <p:cNvGraphicFramePr>
            <a:graphicFrameLocks noChangeAspect="1"/>
          </p:cNvGraphicFramePr>
          <p:nvPr>
            <p:extLst>
              <p:ext uri="{D42A27DB-BD31-4B8C-83A1-F6EECF244321}">
                <p14:modId xmlns:p14="http://schemas.microsoft.com/office/powerpoint/2010/main" val="3025691052"/>
              </p:ext>
            </p:extLst>
          </p:nvPr>
        </p:nvGraphicFramePr>
        <p:xfrm>
          <a:off x="2075307" y="5840286"/>
          <a:ext cx="2736709" cy="636444"/>
        </p:xfrm>
        <a:graphic>
          <a:graphicData uri="http://schemas.openxmlformats.org/presentationml/2006/ole">
            <mc:AlternateContent xmlns:mc="http://schemas.openxmlformats.org/markup-compatibility/2006">
              <mc:Choice xmlns:v="urn:schemas-microsoft-com:vml" Requires="v">
                <p:oleObj spid="_x0000_s121130" name="Equation" r:id="rId13" imgW="1091880" imgH="253800" progId="Equation.DSMT4">
                  <p:embed/>
                </p:oleObj>
              </mc:Choice>
              <mc:Fallback>
                <p:oleObj name="Equation" r:id="rId13" imgW="1091880" imgH="253800" progId="Equation.DSMT4">
                  <p:embed/>
                  <p:pic>
                    <p:nvPicPr>
                      <p:cNvPr id="0" name=""/>
                      <p:cNvPicPr/>
                      <p:nvPr/>
                    </p:nvPicPr>
                    <p:blipFill>
                      <a:blip r:embed="rId14"/>
                      <a:stretch>
                        <a:fillRect/>
                      </a:stretch>
                    </p:blipFill>
                    <p:spPr>
                      <a:xfrm>
                        <a:off x="2075307" y="5840286"/>
                        <a:ext cx="2736709" cy="636444"/>
                      </a:xfrm>
                      <a:prstGeom prst="rect">
                        <a:avLst/>
                      </a:prstGeom>
                    </p:spPr>
                  </p:pic>
                </p:oleObj>
              </mc:Fallback>
            </mc:AlternateContent>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2036769999"/>
              </p:ext>
            </p:extLst>
          </p:nvPr>
        </p:nvGraphicFramePr>
        <p:xfrm>
          <a:off x="6096001" y="1931656"/>
          <a:ext cx="4152677" cy="2175586"/>
        </p:xfrm>
        <a:graphic>
          <a:graphicData uri="http://schemas.openxmlformats.org/drawingml/2006/table">
            <a:tbl>
              <a:tblPr>
                <a:tableStyleId>{5C22544A-7EE6-4342-B048-85BDC9FD1C3A}</a:tableStyleId>
              </a:tblPr>
              <a:tblGrid>
                <a:gridCol w="720080">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204870">
                  <a:extLst>
                    <a:ext uri="{9D8B030D-6E8A-4147-A177-3AD203B41FA5}">
                      <a16:colId xmlns:a16="http://schemas.microsoft.com/office/drawing/2014/main" val="20002"/>
                    </a:ext>
                  </a:extLst>
                </a:gridCol>
                <a:gridCol w="1075599">
                  <a:extLst>
                    <a:ext uri="{9D8B030D-6E8A-4147-A177-3AD203B41FA5}">
                      <a16:colId xmlns:a16="http://schemas.microsoft.com/office/drawing/2014/main" val="20003"/>
                    </a:ext>
                  </a:extLst>
                </a:gridCol>
              </a:tblGrid>
              <a:tr h="608868">
                <a:tc>
                  <a:txBody>
                    <a:bodyPr/>
                    <a:lstStyle/>
                    <a:p>
                      <a:pPr algn="ctr" fontAlgn="t"/>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H</a:t>
                      </a:r>
                      <a:r>
                        <a:rPr lang="es-MX" sz="1600" u="none" strike="noStrike" baseline="30000" dirty="0">
                          <a:effectLst/>
                          <a:latin typeface="Times New Roman" panose="02020603050405020304" pitchFamily="18" charset="0"/>
                          <a:cs typeface="Times New Roman" panose="02020603050405020304" pitchFamily="18" charset="0"/>
                        </a:rPr>
                        <a:t>0</a:t>
                      </a:r>
                      <a:r>
                        <a:rPr lang="es-MX" sz="1600" u="none" strike="noStrike" dirty="0">
                          <a:effectLst/>
                          <a:latin typeface="Times New Roman" panose="02020603050405020304" pitchFamily="18" charset="0"/>
                          <a:cs typeface="Times New Roman" panose="02020603050405020304" pitchFamily="18" charset="0"/>
                        </a:rPr>
                        <a:t> kcal/mol</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S</a:t>
                      </a:r>
                      <a:r>
                        <a:rPr lang="es-MX" sz="1600" u="none" strike="noStrike" baseline="30000" dirty="0">
                          <a:effectLst/>
                          <a:latin typeface="Times New Roman" panose="02020603050405020304" pitchFamily="18" charset="0"/>
                          <a:cs typeface="Times New Roman" panose="02020603050405020304" pitchFamily="18" charset="0"/>
                        </a:rPr>
                        <a:t>0</a:t>
                      </a:r>
                      <a:r>
                        <a:rPr lang="es-MX" sz="1600" u="none" strike="noStrike" dirty="0">
                          <a:effectLst/>
                          <a:latin typeface="Times New Roman" panose="02020603050405020304" pitchFamily="18" charset="0"/>
                          <a:cs typeface="Times New Roman" panose="02020603050405020304" pitchFamily="18" charset="0"/>
                        </a:rPr>
                        <a:t> cal/mol K</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G</a:t>
                      </a:r>
                      <a:r>
                        <a:rPr lang="es-MX" sz="1600" u="none" strike="noStrike" baseline="30000" dirty="0">
                          <a:effectLst/>
                          <a:latin typeface="Times New Roman" panose="02020603050405020304" pitchFamily="18" charset="0"/>
                          <a:cs typeface="Times New Roman" panose="02020603050405020304" pitchFamily="18" charset="0"/>
                        </a:rPr>
                        <a:t>0</a:t>
                      </a:r>
                      <a:r>
                        <a:rPr lang="es-MX" sz="1600" u="none" strike="noStrike" dirty="0">
                          <a:effectLst/>
                          <a:latin typeface="Times New Roman" panose="02020603050405020304" pitchFamily="18" charset="0"/>
                          <a:cs typeface="Times New Roman" panose="02020603050405020304" pitchFamily="18" charset="0"/>
                        </a:rPr>
                        <a:t> kcal/mol</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25654">
                <a:tc>
                  <a:txBody>
                    <a:bodyPr/>
                    <a:lstStyle/>
                    <a:p>
                      <a:pPr algn="ctr" fontAlgn="t"/>
                      <a:r>
                        <a:rPr lang="es-MX" sz="1600" b="1" u="none" strike="noStrike" dirty="0">
                          <a:effectLst/>
                          <a:latin typeface="Times New Roman" panose="02020603050405020304" pitchFamily="18" charset="0"/>
                          <a:cs typeface="Times New Roman" panose="02020603050405020304" pitchFamily="18" charset="0"/>
                        </a:rPr>
                        <a:t>CaF</a:t>
                      </a:r>
                      <a:r>
                        <a:rPr lang="es-MX" sz="1600" b="1" u="none" strike="noStrike" baseline="-25000" dirty="0">
                          <a:effectLst/>
                          <a:latin typeface="Times New Roman" panose="02020603050405020304" pitchFamily="18" charset="0"/>
                          <a:cs typeface="Times New Roman" panose="02020603050405020304" pitchFamily="18" charset="0"/>
                        </a:rPr>
                        <a:t>2</a:t>
                      </a:r>
                      <a:endParaRPr lang="es-MX" sz="1600" b="1" i="0" u="none" strike="noStrike" baseline="-25000"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-291.5</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-279</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10266">
                <a:tc>
                  <a:txBody>
                    <a:bodyPr/>
                    <a:lstStyle/>
                    <a:p>
                      <a:pPr algn="ctr" fontAlgn="t"/>
                      <a:r>
                        <a:rPr lang="es-MX" sz="1600" b="1" u="none" strike="noStrike" dirty="0">
                          <a:effectLst/>
                          <a:latin typeface="Times New Roman" panose="02020603050405020304" pitchFamily="18" charset="0"/>
                          <a:cs typeface="Times New Roman" panose="02020603050405020304" pitchFamily="18" charset="0"/>
                        </a:rPr>
                        <a:t>Ca</a:t>
                      </a:r>
                      <a:r>
                        <a:rPr lang="es-MX" sz="1600" b="1" u="none" strike="noStrike" baseline="30000" dirty="0">
                          <a:effectLst/>
                          <a:latin typeface="Times New Roman" panose="02020603050405020304" pitchFamily="18" charset="0"/>
                          <a:cs typeface="Times New Roman" panose="02020603050405020304" pitchFamily="18" charset="0"/>
                        </a:rPr>
                        <a:t>2+</a:t>
                      </a:r>
                      <a:endParaRPr lang="es-MX"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-129.74</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-132.3</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10266">
                <a:tc>
                  <a:txBody>
                    <a:bodyPr/>
                    <a:lstStyle/>
                    <a:p>
                      <a:pPr algn="ctr" fontAlgn="t"/>
                      <a:r>
                        <a:rPr lang="es-MX" sz="1600" b="1" u="none" strike="noStrike" dirty="0">
                          <a:effectLst/>
                          <a:latin typeface="Times New Roman" panose="02020603050405020304" pitchFamily="18" charset="0"/>
                          <a:cs typeface="Times New Roman" panose="02020603050405020304" pitchFamily="18" charset="0"/>
                        </a:rPr>
                        <a:t>F</a:t>
                      </a:r>
                      <a:r>
                        <a:rPr lang="es-MX" sz="1600" b="1" u="none" strike="noStrike" baseline="30000" dirty="0">
                          <a:effectLst/>
                          <a:latin typeface="Times New Roman" panose="02020603050405020304" pitchFamily="18" charset="0"/>
                          <a:cs typeface="Times New Roman" panose="02020603050405020304" pitchFamily="18" charset="0"/>
                        </a:rPr>
                        <a:t>-</a:t>
                      </a:r>
                      <a:endParaRPr lang="es-MX"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2x(-79.5)</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2x(-66.4)</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10266">
                <a:tc>
                  <a:txBody>
                    <a:bodyPr/>
                    <a:lstStyle/>
                    <a:p>
                      <a:pPr algn="ctr" fontAlgn="t"/>
                      <a:r>
                        <a:rPr lang="el-GR" sz="1600" b="1" u="none" strike="noStrike" dirty="0">
                          <a:effectLst/>
                          <a:latin typeface="Times New Roman" panose="02020603050405020304" pitchFamily="18" charset="0"/>
                          <a:cs typeface="Times New Roman" panose="02020603050405020304" pitchFamily="18" charset="0"/>
                        </a:rPr>
                        <a:t>Δ</a:t>
                      </a:r>
                      <a:r>
                        <a:rPr lang="es-MX" sz="1600" b="1" u="none" strike="noStrike" baseline="-25000" dirty="0">
                          <a:effectLst/>
                          <a:latin typeface="Times New Roman" panose="02020603050405020304" pitchFamily="18" charset="0"/>
                          <a:cs typeface="Times New Roman" panose="02020603050405020304" pitchFamily="18" charset="0"/>
                        </a:rPr>
                        <a:t>r</a:t>
                      </a:r>
                      <a:r>
                        <a:rPr lang="es-MX" sz="1600" b="1" u="none" strike="noStrike" baseline="30000" dirty="0">
                          <a:effectLst/>
                          <a:latin typeface="Times New Roman" panose="02020603050405020304" pitchFamily="18" charset="0"/>
                          <a:cs typeface="Times New Roman" panose="02020603050405020304" pitchFamily="18" charset="0"/>
                        </a:rPr>
                        <a:t>0</a:t>
                      </a:r>
                      <a:endParaRPr lang="es-MX"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b="1" u="none" strike="noStrike" dirty="0">
                          <a:solidFill>
                            <a:schemeClr val="tx1"/>
                          </a:solidFill>
                          <a:effectLst/>
                          <a:latin typeface="Times New Roman" panose="02020603050405020304" pitchFamily="18" charset="0"/>
                          <a:cs typeface="Times New Roman" panose="02020603050405020304" pitchFamily="18" charset="0"/>
                        </a:rPr>
                        <a:t>2.76</a:t>
                      </a:r>
                      <a:endParaRPr lang="es-MX"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b="1" u="none" strike="noStrike" dirty="0">
                          <a:solidFill>
                            <a:schemeClr val="tx1"/>
                          </a:solidFill>
                          <a:effectLst/>
                          <a:latin typeface="Times New Roman" panose="02020603050405020304" pitchFamily="18" charset="0"/>
                          <a:cs typeface="Times New Roman" panose="02020603050405020304" pitchFamily="18" charset="0"/>
                        </a:rPr>
                        <a:t>-0.4456</a:t>
                      </a:r>
                      <a:endParaRPr lang="es-MX"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b="1" u="none" strike="noStrike" dirty="0">
                          <a:solidFill>
                            <a:schemeClr val="tx1"/>
                          </a:solidFill>
                          <a:effectLst/>
                          <a:latin typeface="Times New Roman" panose="02020603050405020304" pitchFamily="18" charset="0"/>
                          <a:cs typeface="Times New Roman" panose="02020603050405020304" pitchFamily="18" charset="0"/>
                        </a:rPr>
                        <a:t>13.9</a:t>
                      </a:r>
                      <a:endParaRPr lang="es-MX"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10266">
                <a:tc>
                  <a:txBody>
                    <a:bodyPr/>
                    <a:lstStyle/>
                    <a:p>
                      <a:pPr algn="ctr" fontAlgn="t"/>
                      <a:endParaRPr lang="es-MX"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endParaRPr lang="es-MX" sz="1600" b="0" i="0" u="none" strike="noStrike">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b="1" u="none" strike="noStrike" dirty="0">
                          <a:solidFill>
                            <a:schemeClr val="tx1"/>
                          </a:solidFill>
                          <a:effectLst/>
                          <a:latin typeface="Times New Roman" panose="02020603050405020304" pitchFamily="18" charset="0"/>
                          <a:cs typeface="Times New Roman" panose="02020603050405020304" pitchFamily="18" charset="0"/>
                        </a:rPr>
                        <a:t>-0.0373</a:t>
                      </a:r>
                      <a:endParaRPr lang="es-MX"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endParaRPr lang="es-MX" sz="16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cxnSp>
        <p:nvCxnSpPr>
          <p:cNvPr id="12" name="Conector recto de flecha 11"/>
          <p:cNvCxnSpPr/>
          <p:nvPr/>
        </p:nvCxnSpPr>
        <p:spPr>
          <a:xfrm>
            <a:off x="2808008" y="2946106"/>
            <a:ext cx="4440120" cy="6989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flipV="1">
            <a:off x="7782322" y="3762376"/>
            <a:ext cx="1666478" cy="9178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a:off x="2711624" y="3896071"/>
            <a:ext cx="4392488" cy="8510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p:nvPr/>
        </p:nvCxnSpPr>
        <p:spPr>
          <a:xfrm flipV="1">
            <a:off x="2711625" y="4005064"/>
            <a:ext cx="5507903" cy="12450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983432" y="265845"/>
            <a:ext cx="9530360" cy="1229311"/>
          </a:xfrm>
          <a:prstGeom prst="rect">
            <a:avLst/>
          </a:prstGeom>
        </p:spPr>
        <p:txBody>
          <a:bodyPr wrap="square">
            <a:spAutoFit/>
          </a:bodyPr>
          <a:lstStyle/>
          <a:p>
            <a:pPr algn="ctr">
              <a:lnSpc>
                <a:spcPct val="107000"/>
              </a:lnSpc>
              <a:spcAft>
                <a:spcPts val="800"/>
              </a:spcAft>
            </a:pPr>
            <a:r>
              <a:rPr lang="es-MX" sz="2800" dirty="0">
                <a:latin typeface="Times New Roman" panose="02020603050405020304" pitchFamily="18" charset="0"/>
                <a:ea typeface="Calibri" panose="020F0502020204030204" pitchFamily="34" charset="0"/>
              </a:rPr>
              <a:t>Capítulo 11 Termodinámica (1</a:t>
            </a:r>
            <a:r>
              <a:rPr lang="es-MX" sz="2800" baseline="30000" dirty="0">
                <a:latin typeface="Times New Roman" panose="02020603050405020304" pitchFamily="18" charset="0"/>
                <a:ea typeface="Calibri" panose="020F0502020204030204" pitchFamily="34" charset="0"/>
              </a:rPr>
              <a:t>ra</a:t>
            </a:r>
            <a:r>
              <a:rPr lang="es-MX" sz="2800" dirty="0">
                <a:latin typeface="Times New Roman" panose="02020603050405020304" pitchFamily="18" charset="0"/>
                <a:ea typeface="Calibri" panose="020F0502020204030204" pitchFamily="34" charset="0"/>
              </a:rPr>
              <a:t> Ed. G. </a:t>
            </a:r>
            <a:r>
              <a:rPr lang="es-MX" sz="2800" dirty="0" err="1">
                <a:latin typeface="Times New Roman" panose="02020603050405020304" pitchFamily="18" charset="0"/>
                <a:ea typeface="Calibri" panose="020F0502020204030204" pitchFamily="34" charset="0"/>
              </a:rPr>
              <a:t>Faure</a:t>
            </a:r>
            <a:r>
              <a:rPr lang="es-MX" sz="2800" dirty="0">
                <a:latin typeface="Times New Roman" panose="02020603050405020304" pitchFamily="18" charset="0"/>
                <a:ea typeface="Calibri" panose="020F0502020204030204" pitchFamily="34" charset="0"/>
              </a:rPr>
              <a:t>)</a:t>
            </a:r>
            <a:endParaRPr lang="es-MX" dirty="0">
              <a:latin typeface="Times New Roman" panose="02020603050405020304" pitchFamily="18" charset="0"/>
              <a:ea typeface="Calibri" panose="020F0502020204030204" pitchFamily="34" charset="0"/>
            </a:endParaRPr>
          </a:p>
          <a:p>
            <a:r>
              <a:rPr lang="es-MX" dirty="0">
                <a:latin typeface="Times New Roman" panose="02020603050405020304" pitchFamily="18" charset="0"/>
                <a:ea typeface="Calibri" panose="020F0502020204030204" pitchFamily="34" charset="0"/>
              </a:rPr>
              <a:t> </a:t>
            </a:r>
          </a:p>
          <a:p>
            <a:pPr marL="342900" indent="-342900" algn="just">
              <a:lnSpc>
                <a:spcPct val="107000"/>
              </a:lnSpc>
              <a:spcAft>
                <a:spcPts val="800"/>
              </a:spcAft>
              <a:buFont typeface="+mj-lt"/>
              <a:buAutoNum type="arabicPeriod"/>
            </a:pPr>
            <a:r>
              <a:rPr lang="es-MX" dirty="0">
                <a:latin typeface="Times New Roman" panose="02020603050405020304" pitchFamily="18" charset="0"/>
                <a:ea typeface="Calibri" panose="020F0502020204030204" pitchFamily="34" charset="0"/>
              </a:rPr>
              <a:t>Calcular el cambio de entalpía cuando la fluorita (CaF</a:t>
            </a:r>
            <a:r>
              <a:rPr lang="es-MX" baseline="-25000" dirty="0">
                <a:latin typeface="Times New Roman" panose="02020603050405020304" pitchFamily="18" charset="0"/>
                <a:ea typeface="Calibri" panose="020F0502020204030204" pitchFamily="34" charset="0"/>
              </a:rPr>
              <a:t>2</a:t>
            </a:r>
            <a:r>
              <a:rPr lang="es-MX" dirty="0">
                <a:latin typeface="Times New Roman" panose="02020603050405020304" pitchFamily="18" charset="0"/>
                <a:ea typeface="Calibri" panose="020F0502020204030204" pitchFamily="34" charset="0"/>
              </a:rPr>
              <a:t>) se disuelve en agua en estado estándar.</a:t>
            </a:r>
          </a:p>
        </p:txBody>
      </p:sp>
    </p:spTree>
    <p:extLst>
      <p:ext uri="{BB962C8B-B14F-4D97-AF65-F5344CB8AC3E}">
        <p14:creationId xmlns:p14="http://schemas.microsoft.com/office/powerpoint/2010/main" val="24223071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ext uri="{D42A27DB-BD31-4B8C-83A1-F6EECF244321}">
                <p14:modId xmlns:p14="http://schemas.microsoft.com/office/powerpoint/2010/main" val="745774504"/>
              </p:ext>
            </p:extLst>
          </p:nvPr>
        </p:nvGraphicFramePr>
        <p:xfrm>
          <a:off x="2135560" y="1879846"/>
          <a:ext cx="2652926" cy="504056"/>
        </p:xfrm>
        <a:graphic>
          <a:graphicData uri="http://schemas.openxmlformats.org/presentationml/2006/ole">
            <mc:AlternateContent xmlns:mc="http://schemas.openxmlformats.org/markup-compatibility/2006">
              <mc:Choice xmlns:v="urn:schemas-microsoft-com:vml" Requires="v">
                <p:oleObj spid="_x0000_s95804" name="Equation" r:id="rId3" imgW="1269720" imgH="241200" progId="Equation.DSMT4">
                  <p:embed/>
                </p:oleObj>
              </mc:Choice>
              <mc:Fallback>
                <p:oleObj name="Equation" r:id="rId3" imgW="1269720" imgH="241200" progId="Equation.DSMT4">
                  <p:embed/>
                  <p:pic>
                    <p:nvPicPr>
                      <p:cNvPr id="4" name="Objeto 3"/>
                      <p:cNvPicPr/>
                      <p:nvPr/>
                    </p:nvPicPr>
                    <p:blipFill>
                      <a:blip r:embed="rId4"/>
                      <a:stretch>
                        <a:fillRect/>
                      </a:stretch>
                    </p:blipFill>
                    <p:spPr>
                      <a:xfrm>
                        <a:off x="2135560" y="1879846"/>
                        <a:ext cx="2652926" cy="504056"/>
                      </a:xfrm>
                      <a:prstGeom prst="rect">
                        <a:avLst/>
                      </a:prstGeom>
                    </p:spPr>
                  </p:pic>
                </p:oleObj>
              </mc:Fallback>
            </mc:AlternateContent>
          </a:graphicData>
        </a:graphic>
      </p:graphicFrame>
      <p:graphicFrame>
        <p:nvGraphicFramePr>
          <p:cNvPr id="5" name="Objeto 4"/>
          <p:cNvGraphicFramePr>
            <a:graphicFrameLocks noChangeAspect="1"/>
          </p:cNvGraphicFramePr>
          <p:nvPr>
            <p:extLst>
              <p:ext uri="{D42A27DB-BD31-4B8C-83A1-F6EECF244321}">
                <p14:modId xmlns:p14="http://schemas.microsoft.com/office/powerpoint/2010/main" val="94109105"/>
              </p:ext>
            </p:extLst>
          </p:nvPr>
        </p:nvGraphicFramePr>
        <p:xfrm>
          <a:off x="1956191" y="3493772"/>
          <a:ext cx="2975344" cy="576064"/>
        </p:xfrm>
        <a:graphic>
          <a:graphicData uri="http://schemas.openxmlformats.org/presentationml/2006/ole">
            <mc:AlternateContent xmlns:mc="http://schemas.openxmlformats.org/markup-compatibility/2006">
              <mc:Choice xmlns:v="urn:schemas-microsoft-com:vml" Requires="v">
                <p:oleObj spid="_x0000_s95805" name="Equation" r:id="rId5" imgW="1244520" imgH="241200" progId="Equation.DSMT4">
                  <p:embed/>
                </p:oleObj>
              </mc:Choice>
              <mc:Fallback>
                <p:oleObj name="Equation" r:id="rId5" imgW="1244520" imgH="241200" progId="Equation.DSMT4">
                  <p:embed/>
                  <p:pic>
                    <p:nvPicPr>
                      <p:cNvPr id="5" name="Objeto 4"/>
                      <p:cNvPicPr/>
                      <p:nvPr/>
                    </p:nvPicPr>
                    <p:blipFill>
                      <a:blip r:embed="rId6"/>
                      <a:stretch>
                        <a:fillRect/>
                      </a:stretch>
                    </p:blipFill>
                    <p:spPr>
                      <a:xfrm>
                        <a:off x="1956191" y="3493772"/>
                        <a:ext cx="2975344" cy="576064"/>
                      </a:xfrm>
                      <a:prstGeom prst="rect">
                        <a:avLst/>
                      </a:prstGeom>
                    </p:spPr>
                  </p:pic>
                </p:oleObj>
              </mc:Fallback>
            </mc:AlternateContent>
          </a:graphicData>
        </a:graphic>
      </p:graphicFrame>
      <p:graphicFrame>
        <p:nvGraphicFramePr>
          <p:cNvPr id="7" name="Objeto 6"/>
          <p:cNvGraphicFramePr>
            <a:graphicFrameLocks noChangeAspect="1"/>
          </p:cNvGraphicFramePr>
          <p:nvPr>
            <p:extLst>
              <p:ext uri="{D42A27DB-BD31-4B8C-83A1-F6EECF244321}">
                <p14:modId xmlns:p14="http://schemas.microsoft.com/office/powerpoint/2010/main" val="2711651337"/>
              </p:ext>
            </p:extLst>
          </p:nvPr>
        </p:nvGraphicFramePr>
        <p:xfrm>
          <a:off x="2033414" y="4680185"/>
          <a:ext cx="2838450" cy="1006475"/>
        </p:xfrm>
        <a:graphic>
          <a:graphicData uri="http://schemas.openxmlformats.org/presentationml/2006/ole">
            <mc:AlternateContent xmlns:mc="http://schemas.openxmlformats.org/markup-compatibility/2006">
              <mc:Choice xmlns:v="urn:schemas-microsoft-com:vml" Requires="v">
                <p:oleObj spid="_x0000_s95806" name="Equation" r:id="rId7" imgW="1180800" imgH="419040" progId="Equation.DSMT4">
                  <p:embed/>
                </p:oleObj>
              </mc:Choice>
              <mc:Fallback>
                <p:oleObj name="Equation" r:id="rId7" imgW="1180800" imgH="419040" progId="Equation.DSMT4">
                  <p:embed/>
                  <p:pic>
                    <p:nvPicPr>
                      <p:cNvPr id="7" name="Objeto 6"/>
                      <p:cNvPicPr/>
                      <p:nvPr/>
                    </p:nvPicPr>
                    <p:blipFill>
                      <a:blip r:embed="rId8"/>
                      <a:stretch>
                        <a:fillRect/>
                      </a:stretch>
                    </p:blipFill>
                    <p:spPr>
                      <a:xfrm>
                        <a:off x="2033414" y="4680185"/>
                        <a:ext cx="2838450" cy="1006475"/>
                      </a:xfrm>
                      <a:prstGeom prst="rect">
                        <a:avLst/>
                      </a:prstGeom>
                    </p:spPr>
                  </p:pic>
                </p:oleObj>
              </mc:Fallback>
            </mc:AlternateContent>
          </a:graphicData>
        </a:graphic>
      </p:graphicFrame>
      <p:graphicFrame>
        <p:nvGraphicFramePr>
          <p:cNvPr id="8" name="Objeto 7"/>
          <p:cNvGraphicFramePr>
            <a:graphicFrameLocks noChangeAspect="1"/>
          </p:cNvGraphicFramePr>
          <p:nvPr>
            <p:extLst>
              <p:ext uri="{D42A27DB-BD31-4B8C-83A1-F6EECF244321}">
                <p14:modId xmlns:p14="http://schemas.microsoft.com/office/powerpoint/2010/main" val="2240656160"/>
              </p:ext>
            </p:extLst>
          </p:nvPr>
        </p:nvGraphicFramePr>
        <p:xfrm>
          <a:off x="2062164" y="2536826"/>
          <a:ext cx="2763837" cy="576263"/>
        </p:xfrm>
        <a:graphic>
          <a:graphicData uri="http://schemas.openxmlformats.org/presentationml/2006/ole">
            <mc:AlternateContent xmlns:mc="http://schemas.openxmlformats.org/markup-compatibility/2006">
              <mc:Choice xmlns:v="urn:schemas-microsoft-com:vml" Requires="v">
                <p:oleObj spid="_x0000_s95807" name="Equation" r:id="rId9" imgW="1218960" imgH="253800" progId="Equation.DSMT4">
                  <p:embed/>
                </p:oleObj>
              </mc:Choice>
              <mc:Fallback>
                <p:oleObj name="Equation" r:id="rId9" imgW="1218960" imgH="253800" progId="Equation.DSMT4">
                  <p:embed/>
                  <p:pic>
                    <p:nvPicPr>
                      <p:cNvPr id="8" name="Objeto 7"/>
                      <p:cNvPicPr/>
                      <p:nvPr/>
                    </p:nvPicPr>
                    <p:blipFill>
                      <a:blip r:embed="rId10"/>
                      <a:stretch>
                        <a:fillRect/>
                      </a:stretch>
                    </p:blipFill>
                    <p:spPr>
                      <a:xfrm>
                        <a:off x="2062164" y="2536826"/>
                        <a:ext cx="2763837" cy="576263"/>
                      </a:xfrm>
                      <a:prstGeom prst="rect">
                        <a:avLst/>
                      </a:prstGeom>
                    </p:spPr>
                  </p:pic>
                </p:oleObj>
              </mc:Fallback>
            </mc:AlternateContent>
          </a:graphicData>
        </a:graphic>
      </p:graphicFrame>
      <p:graphicFrame>
        <p:nvGraphicFramePr>
          <p:cNvPr id="9" name="Objeto 8"/>
          <p:cNvGraphicFramePr>
            <a:graphicFrameLocks noChangeAspect="1"/>
          </p:cNvGraphicFramePr>
          <p:nvPr>
            <p:extLst>
              <p:ext uri="{D42A27DB-BD31-4B8C-83A1-F6EECF244321}">
                <p14:modId xmlns:p14="http://schemas.microsoft.com/office/powerpoint/2010/main" val="648867526"/>
              </p:ext>
            </p:extLst>
          </p:nvPr>
        </p:nvGraphicFramePr>
        <p:xfrm>
          <a:off x="7032105" y="4653136"/>
          <a:ext cx="2716459" cy="597024"/>
        </p:xfrm>
        <a:graphic>
          <a:graphicData uri="http://schemas.openxmlformats.org/presentationml/2006/ole">
            <mc:AlternateContent xmlns:mc="http://schemas.openxmlformats.org/markup-compatibility/2006">
              <mc:Choice xmlns:v="urn:schemas-microsoft-com:vml" Requires="v">
                <p:oleObj spid="_x0000_s95808" name="Equation" r:id="rId11" imgW="1155600" imgH="253800" progId="Equation.DSMT4">
                  <p:embed/>
                </p:oleObj>
              </mc:Choice>
              <mc:Fallback>
                <p:oleObj name="Equation" r:id="rId11" imgW="1155600" imgH="253800" progId="Equation.DSMT4">
                  <p:embed/>
                  <p:pic>
                    <p:nvPicPr>
                      <p:cNvPr id="9" name="Objeto 8"/>
                      <p:cNvPicPr/>
                      <p:nvPr/>
                    </p:nvPicPr>
                    <p:blipFill>
                      <a:blip r:embed="rId12"/>
                      <a:stretch>
                        <a:fillRect/>
                      </a:stretch>
                    </p:blipFill>
                    <p:spPr>
                      <a:xfrm>
                        <a:off x="7032105" y="4653136"/>
                        <a:ext cx="2716459" cy="597024"/>
                      </a:xfrm>
                      <a:prstGeom prst="rect">
                        <a:avLst/>
                      </a:prstGeom>
                    </p:spPr>
                  </p:pic>
                </p:oleObj>
              </mc:Fallback>
            </mc:AlternateContent>
          </a:graphicData>
        </a:graphic>
      </p:graphicFrame>
      <p:graphicFrame>
        <p:nvGraphicFramePr>
          <p:cNvPr id="10" name="Objeto 9"/>
          <p:cNvGraphicFramePr>
            <a:graphicFrameLocks noChangeAspect="1"/>
          </p:cNvGraphicFramePr>
          <p:nvPr>
            <p:extLst>
              <p:ext uri="{D42A27DB-BD31-4B8C-83A1-F6EECF244321}">
                <p14:modId xmlns:p14="http://schemas.microsoft.com/office/powerpoint/2010/main" val="3025691052"/>
              </p:ext>
            </p:extLst>
          </p:nvPr>
        </p:nvGraphicFramePr>
        <p:xfrm>
          <a:off x="2075307" y="5840286"/>
          <a:ext cx="2736709" cy="636444"/>
        </p:xfrm>
        <a:graphic>
          <a:graphicData uri="http://schemas.openxmlformats.org/presentationml/2006/ole">
            <mc:AlternateContent xmlns:mc="http://schemas.openxmlformats.org/markup-compatibility/2006">
              <mc:Choice xmlns:v="urn:schemas-microsoft-com:vml" Requires="v">
                <p:oleObj spid="_x0000_s95809" name="Equation" r:id="rId13" imgW="1091880" imgH="253800" progId="Equation.DSMT4">
                  <p:embed/>
                </p:oleObj>
              </mc:Choice>
              <mc:Fallback>
                <p:oleObj name="Equation" r:id="rId13" imgW="1091880" imgH="253800" progId="Equation.DSMT4">
                  <p:embed/>
                  <p:pic>
                    <p:nvPicPr>
                      <p:cNvPr id="10" name="Objeto 9"/>
                      <p:cNvPicPr/>
                      <p:nvPr/>
                    </p:nvPicPr>
                    <p:blipFill>
                      <a:blip r:embed="rId14"/>
                      <a:stretch>
                        <a:fillRect/>
                      </a:stretch>
                    </p:blipFill>
                    <p:spPr>
                      <a:xfrm>
                        <a:off x="2075307" y="5840286"/>
                        <a:ext cx="2736709" cy="636444"/>
                      </a:xfrm>
                      <a:prstGeom prst="rect">
                        <a:avLst/>
                      </a:prstGeom>
                    </p:spPr>
                  </p:pic>
                </p:oleObj>
              </mc:Fallback>
            </mc:AlternateContent>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1526685898"/>
              </p:ext>
            </p:extLst>
          </p:nvPr>
        </p:nvGraphicFramePr>
        <p:xfrm>
          <a:off x="6096001" y="1931656"/>
          <a:ext cx="4152677" cy="2175586"/>
        </p:xfrm>
        <a:graphic>
          <a:graphicData uri="http://schemas.openxmlformats.org/drawingml/2006/table">
            <a:tbl>
              <a:tblPr>
                <a:tableStyleId>{5C22544A-7EE6-4342-B048-85BDC9FD1C3A}</a:tableStyleId>
              </a:tblPr>
              <a:tblGrid>
                <a:gridCol w="720080">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204870">
                  <a:extLst>
                    <a:ext uri="{9D8B030D-6E8A-4147-A177-3AD203B41FA5}">
                      <a16:colId xmlns:a16="http://schemas.microsoft.com/office/drawing/2014/main" val="20002"/>
                    </a:ext>
                  </a:extLst>
                </a:gridCol>
                <a:gridCol w="1075599">
                  <a:extLst>
                    <a:ext uri="{9D8B030D-6E8A-4147-A177-3AD203B41FA5}">
                      <a16:colId xmlns:a16="http://schemas.microsoft.com/office/drawing/2014/main" val="20003"/>
                    </a:ext>
                  </a:extLst>
                </a:gridCol>
              </a:tblGrid>
              <a:tr h="608868">
                <a:tc>
                  <a:txBody>
                    <a:bodyPr/>
                    <a:lstStyle/>
                    <a:p>
                      <a:pPr algn="ctr" fontAlgn="t"/>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H</a:t>
                      </a:r>
                      <a:r>
                        <a:rPr lang="es-MX" sz="1600" u="none" strike="noStrike" baseline="30000" dirty="0">
                          <a:effectLst/>
                          <a:latin typeface="Times New Roman" panose="02020603050405020304" pitchFamily="18" charset="0"/>
                          <a:cs typeface="Times New Roman" panose="02020603050405020304" pitchFamily="18" charset="0"/>
                        </a:rPr>
                        <a:t>0</a:t>
                      </a:r>
                      <a:r>
                        <a:rPr lang="es-MX" sz="1600" u="none" strike="noStrike" dirty="0">
                          <a:effectLst/>
                          <a:latin typeface="Times New Roman" panose="02020603050405020304" pitchFamily="18" charset="0"/>
                          <a:cs typeface="Times New Roman" panose="02020603050405020304" pitchFamily="18" charset="0"/>
                        </a:rPr>
                        <a:t> kcal/mol</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S</a:t>
                      </a:r>
                      <a:r>
                        <a:rPr lang="es-MX" sz="1600" u="none" strike="noStrike" baseline="30000" dirty="0">
                          <a:effectLst/>
                          <a:latin typeface="Times New Roman" panose="02020603050405020304" pitchFamily="18" charset="0"/>
                          <a:cs typeface="Times New Roman" panose="02020603050405020304" pitchFamily="18" charset="0"/>
                        </a:rPr>
                        <a:t>0</a:t>
                      </a:r>
                      <a:r>
                        <a:rPr lang="es-MX" sz="1600" u="none" strike="noStrike" dirty="0">
                          <a:effectLst/>
                          <a:latin typeface="Times New Roman" panose="02020603050405020304" pitchFamily="18" charset="0"/>
                          <a:cs typeface="Times New Roman" panose="02020603050405020304" pitchFamily="18" charset="0"/>
                        </a:rPr>
                        <a:t> cal/mol K</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G</a:t>
                      </a:r>
                      <a:r>
                        <a:rPr lang="es-MX" sz="1600" u="none" strike="noStrike" baseline="30000" dirty="0">
                          <a:effectLst/>
                          <a:latin typeface="Times New Roman" panose="02020603050405020304" pitchFamily="18" charset="0"/>
                          <a:cs typeface="Times New Roman" panose="02020603050405020304" pitchFamily="18" charset="0"/>
                        </a:rPr>
                        <a:t>0</a:t>
                      </a:r>
                      <a:r>
                        <a:rPr lang="es-MX" sz="1600" u="none" strike="noStrike" dirty="0">
                          <a:effectLst/>
                          <a:latin typeface="Times New Roman" panose="02020603050405020304" pitchFamily="18" charset="0"/>
                          <a:cs typeface="Times New Roman" panose="02020603050405020304" pitchFamily="18" charset="0"/>
                        </a:rPr>
                        <a:t> kcal/mol</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25654">
                <a:tc>
                  <a:txBody>
                    <a:bodyPr/>
                    <a:lstStyle/>
                    <a:p>
                      <a:pPr algn="ctr" fontAlgn="t"/>
                      <a:r>
                        <a:rPr lang="es-MX" sz="1600" b="1" u="none" strike="noStrike" dirty="0">
                          <a:effectLst/>
                          <a:latin typeface="Times New Roman" panose="02020603050405020304" pitchFamily="18" charset="0"/>
                          <a:cs typeface="Times New Roman" panose="02020603050405020304" pitchFamily="18" charset="0"/>
                        </a:rPr>
                        <a:t>CaF</a:t>
                      </a:r>
                      <a:r>
                        <a:rPr lang="es-MX" sz="1600" b="1" u="none" strike="noStrike" baseline="-25000" dirty="0">
                          <a:effectLst/>
                          <a:latin typeface="Times New Roman" panose="02020603050405020304" pitchFamily="18" charset="0"/>
                          <a:cs typeface="Times New Roman" panose="02020603050405020304" pitchFamily="18" charset="0"/>
                        </a:rPr>
                        <a:t>2</a:t>
                      </a:r>
                      <a:endParaRPr lang="es-MX" sz="1600" b="1" i="0" u="none" strike="noStrike" baseline="-25000"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-291.5</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endParaRPr lang="es-MX"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-279</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10266">
                <a:tc>
                  <a:txBody>
                    <a:bodyPr/>
                    <a:lstStyle/>
                    <a:p>
                      <a:pPr algn="ctr" fontAlgn="t"/>
                      <a:r>
                        <a:rPr lang="es-MX" sz="1600" b="1" u="none" strike="noStrike" dirty="0">
                          <a:effectLst/>
                          <a:latin typeface="Times New Roman" panose="02020603050405020304" pitchFamily="18" charset="0"/>
                          <a:cs typeface="Times New Roman" panose="02020603050405020304" pitchFamily="18" charset="0"/>
                        </a:rPr>
                        <a:t>Ca</a:t>
                      </a:r>
                      <a:r>
                        <a:rPr lang="es-MX" sz="1600" b="1" u="none" strike="noStrike" baseline="30000" dirty="0">
                          <a:effectLst/>
                          <a:latin typeface="Times New Roman" panose="02020603050405020304" pitchFamily="18" charset="0"/>
                          <a:cs typeface="Times New Roman" panose="02020603050405020304" pitchFamily="18" charset="0"/>
                        </a:rPr>
                        <a:t>2+</a:t>
                      </a:r>
                      <a:endParaRPr lang="es-MX"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-129.74</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-132.3</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10266">
                <a:tc>
                  <a:txBody>
                    <a:bodyPr/>
                    <a:lstStyle/>
                    <a:p>
                      <a:pPr algn="ctr" fontAlgn="t"/>
                      <a:r>
                        <a:rPr lang="es-MX" sz="1600" b="1" u="none" strike="noStrike" dirty="0">
                          <a:effectLst/>
                          <a:latin typeface="Times New Roman" panose="02020603050405020304" pitchFamily="18" charset="0"/>
                          <a:cs typeface="Times New Roman" panose="02020603050405020304" pitchFamily="18" charset="0"/>
                        </a:rPr>
                        <a:t>F</a:t>
                      </a:r>
                      <a:r>
                        <a:rPr lang="es-MX" sz="1600" b="1" u="none" strike="noStrike" baseline="30000" dirty="0">
                          <a:effectLst/>
                          <a:latin typeface="Times New Roman" panose="02020603050405020304" pitchFamily="18" charset="0"/>
                          <a:cs typeface="Times New Roman" panose="02020603050405020304" pitchFamily="18" charset="0"/>
                        </a:rPr>
                        <a:t>-</a:t>
                      </a:r>
                      <a:endParaRPr lang="es-MX"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2x(-79.5)</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u="none" strike="noStrike" dirty="0">
                          <a:effectLst/>
                          <a:latin typeface="Times New Roman" panose="02020603050405020304" pitchFamily="18" charset="0"/>
                          <a:cs typeface="Times New Roman" panose="02020603050405020304" pitchFamily="18" charset="0"/>
                        </a:rPr>
                        <a:t>2x(-66.4)</a:t>
                      </a:r>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10266">
                <a:tc>
                  <a:txBody>
                    <a:bodyPr/>
                    <a:lstStyle/>
                    <a:p>
                      <a:pPr algn="ctr" fontAlgn="t"/>
                      <a:r>
                        <a:rPr lang="el-GR" sz="1600" b="1" u="none" strike="noStrike" dirty="0">
                          <a:effectLst/>
                          <a:latin typeface="Times New Roman" panose="02020603050405020304" pitchFamily="18" charset="0"/>
                          <a:cs typeface="Times New Roman" panose="02020603050405020304" pitchFamily="18" charset="0"/>
                        </a:rPr>
                        <a:t>Δ</a:t>
                      </a:r>
                      <a:r>
                        <a:rPr lang="es-MX" sz="1600" b="1" u="none" strike="noStrike" baseline="-25000" dirty="0">
                          <a:effectLst/>
                          <a:latin typeface="Times New Roman" panose="02020603050405020304" pitchFamily="18" charset="0"/>
                          <a:cs typeface="Times New Roman" panose="02020603050405020304" pitchFamily="18" charset="0"/>
                        </a:rPr>
                        <a:t>r</a:t>
                      </a:r>
                      <a:r>
                        <a:rPr lang="es-MX" sz="1600" b="1" u="none" strike="noStrike" baseline="30000" dirty="0">
                          <a:effectLst/>
                          <a:latin typeface="Times New Roman" panose="02020603050405020304" pitchFamily="18" charset="0"/>
                          <a:cs typeface="Times New Roman" panose="02020603050405020304" pitchFamily="18" charset="0"/>
                        </a:rPr>
                        <a:t>0</a:t>
                      </a:r>
                      <a:endParaRPr lang="es-MX"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b="1" u="none" strike="noStrike" dirty="0">
                          <a:solidFill>
                            <a:schemeClr val="tx1"/>
                          </a:solidFill>
                          <a:effectLst/>
                          <a:latin typeface="Times New Roman" panose="02020603050405020304" pitchFamily="18" charset="0"/>
                          <a:cs typeface="Times New Roman" panose="02020603050405020304" pitchFamily="18" charset="0"/>
                        </a:rPr>
                        <a:t>2.76</a:t>
                      </a:r>
                      <a:endParaRPr lang="es-MX"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b="1" u="none" strike="noStrike" dirty="0">
                          <a:solidFill>
                            <a:schemeClr val="bg1"/>
                          </a:solidFill>
                          <a:effectLst/>
                          <a:latin typeface="Times New Roman" panose="02020603050405020304" pitchFamily="18" charset="0"/>
                          <a:cs typeface="Times New Roman" panose="02020603050405020304" pitchFamily="18" charset="0"/>
                        </a:rPr>
                        <a:t>-0.4456</a:t>
                      </a:r>
                      <a:endParaRPr lang="es-MX" sz="16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b="1" u="none" strike="noStrike" dirty="0">
                          <a:solidFill>
                            <a:schemeClr val="tx1"/>
                          </a:solidFill>
                          <a:effectLst/>
                          <a:latin typeface="Times New Roman" panose="02020603050405020304" pitchFamily="18" charset="0"/>
                          <a:cs typeface="Times New Roman" panose="02020603050405020304" pitchFamily="18" charset="0"/>
                        </a:rPr>
                        <a:t>13.9</a:t>
                      </a:r>
                      <a:endParaRPr lang="es-MX"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10266">
                <a:tc>
                  <a:txBody>
                    <a:bodyPr/>
                    <a:lstStyle/>
                    <a:p>
                      <a:pPr algn="ctr" fontAlgn="t"/>
                      <a:endParaRPr lang="es-MX"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endParaRPr lang="es-MX"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s-MX" sz="1600" b="1" u="none" strike="noStrike" dirty="0">
                          <a:solidFill>
                            <a:schemeClr val="tx1"/>
                          </a:solidFill>
                          <a:effectLst/>
                          <a:latin typeface="Times New Roman" panose="02020603050405020304" pitchFamily="18" charset="0"/>
                          <a:cs typeface="Times New Roman" panose="02020603050405020304" pitchFamily="18" charset="0"/>
                        </a:rPr>
                        <a:t>-0.0373</a:t>
                      </a:r>
                      <a:endParaRPr lang="es-MX"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endParaRPr lang="es-MX"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cxnSp>
        <p:nvCxnSpPr>
          <p:cNvPr id="12" name="Conector recto de flecha 11"/>
          <p:cNvCxnSpPr/>
          <p:nvPr/>
        </p:nvCxnSpPr>
        <p:spPr>
          <a:xfrm>
            <a:off x="2808008" y="2946106"/>
            <a:ext cx="4296104" cy="6989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flipV="1">
            <a:off x="7782322" y="3762376"/>
            <a:ext cx="1666478" cy="9178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a:off x="2711624" y="3896071"/>
            <a:ext cx="4392488" cy="8510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p:nvPr/>
        </p:nvCxnSpPr>
        <p:spPr>
          <a:xfrm flipV="1">
            <a:off x="2711625" y="4005064"/>
            <a:ext cx="5507903" cy="12450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911424" y="367971"/>
            <a:ext cx="9746384" cy="1229311"/>
          </a:xfrm>
          <a:prstGeom prst="rect">
            <a:avLst/>
          </a:prstGeom>
        </p:spPr>
        <p:txBody>
          <a:bodyPr wrap="square">
            <a:spAutoFit/>
          </a:bodyPr>
          <a:lstStyle/>
          <a:p>
            <a:pPr algn="ctr">
              <a:lnSpc>
                <a:spcPct val="107000"/>
              </a:lnSpc>
              <a:spcAft>
                <a:spcPts val="800"/>
              </a:spcAft>
            </a:pPr>
            <a:r>
              <a:rPr lang="es-MX" sz="2800" dirty="0">
                <a:latin typeface="Times New Roman" panose="02020603050405020304" pitchFamily="18" charset="0"/>
                <a:ea typeface="Calibri" panose="020F0502020204030204" pitchFamily="34" charset="0"/>
              </a:rPr>
              <a:t>Capítulo 11 Termodinámica (1</a:t>
            </a:r>
            <a:r>
              <a:rPr lang="es-MX" sz="2800" baseline="30000" dirty="0">
                <a:latin typeface="Times New Roman" panose="02020603050405020304" pitchFamily="18" charset="0"/>
                <a:ea typeface="Calibri" panose="020F0502020204030204" pitchFamily="34" charset="0"/>
              </a:rPr>
              <a:t>ra</a:t>
            </a:r>
            <a:r>
              <a:rPr lang="es-MX" sz="2800" dirty="0">
                <a:latin typeface="Times New Roman" panose="02020603050405020304" pitchFamily="18" charset="0"/>
                <a:ea typeface="Calibri" panose="020F0502020204030204" pitchFamily="34" charset="0"/>
              </a:rPr>
              <a:t> Ed. G. </a:t>
            </a:r>
            <a:r>
              <a:rPr lang="es-MX" sz="2800" dirty="0" err="1">
                <a:latin typeface="Times New Roman" panose="02020603050405020304" pitchFamily="18" charset="0"/>
                <a:ea typeface="Calibri" panose="020F0502020204030204" pitchFamily="34" charset="0"/>
              </a:rPr>
              <a:t>Faure</a:t>
            </a:r>
            <a:r>
              <a:rPr lang="es-MX" sz="2800" dirty="0">
                <a:latin typeface="Times New Roman" panose="02020603050405020304" pitchFamily="18" charset="0"/>
                <a:ea typeface="Calibri" panose="020F0502020204030204" pitchFamily="34" charset="0"/>
              </a:rPr>
              <a:t>)</a:t>
            </a:r>
            <a:endParaRPr lang="es-MX" dirty="0">
              <a:latin typeface="Times New Roman" panose="02020603050405020304" pitchFamily="18" charset="0"/>
              <a:ea typeface="Calibri" panose="020F0502020204030204" pitchFamily="34" charset="0"/>
            </a:endParaRPr>
          </a:p>
          <a:p>
            <a:r>
              <a:rPr lang="es-MX" dirty="0">
                <a:latin typeface="Times New Roman" panose="02020603050405020304" pitchFamily="18" charset="0"/>
                <a:ea typeface="Calibri" panose="020F0502020204030204" pitchFamily="34" charset="0"/>
              </a:rPr>
              <a:t> </a:t>
            </a:r>
          </a:p>
          <a:p>
            <a:pPr marL="342900" indent="-342900" algn="just">
              <a:lnSpc>
                <a:spcPct val="107000"/>
              </a:lnSpc>
              <a:spcAft>
                <a:spcPts val="800"/>
              </a:spcAft>
              <a:buFont typeface="+mj-lt"/>
              <a:buAutoNum type="arabicPeriod"/>
            </a:pPr>
            <a:r>
              <a:rPr lang="es-MX" dirty="0">
                <a:latin typeface="Times New Roman" panose="02020603050405020304" pitchFamily="18" charset="0"/>
                <a:ea typeface="Calibri" panose="020F0502020204030204" pitchFamily="34" charset="0"/>
              </a:rPr>
              <a:t>Calcular el cambio de entalpía cuando la fluorita (CaF</a:t>
            </a:r>
            <a:r>
              <a:rPr lang="es-MX" baseline="-25000" dirty="0">
                <a:latin typeface="Times New Roman" panose="02020603050405020304" pitchFamily="18" charset="0"/>
                <a:ea typeface="Calibri" panose="020F0502020204030204" pitchFamily="34" charset="0"/>
              </a:rPr>
              <a:t>2</a:t>
            </a:r>
            <a:r>
              <a:rPr lang="es-MX" dirty="0">
                <a:latin typeface="Times New Roman" panose="02020603050405020304" pitchFamily="18" charset="0"/>
                <a:ea typeface="Calibri" panose="020F0502020204030204" pitchFamily="34" charset="0"/>
              </a:rPr>
              <a:t>) se disuelve en agua en estado estándar.</a:t>
            </a:r>
          </a:p>
        </p:txBody>
      </p:sp>
    </p:spTree>
    <p:extLst>
      <p:ext uri="{BB962C8B-B14F-4D97-AF65-F5344CB8AC3E}">
        <p14:creationId xmlns:p14="http://schemas.microsoft.com/office/powerpoint/2010/main" val="33793135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ext uri="{D42A27DB-BD31-4B8C-83A1-F6EECF244321}">
                <p14:modId xmlns:p14="http://schemas.microsoft.com/office/powerpoint/2010/main" val="470045140"/>
              </p:ext>
            </p:extLst>
          </p:nvPr>
        </p:nvGraphicFramePr>
        <p:xfrm>
          <a:off x="4511824" y="1340768"/>
          <a:ext cx="2652926" cy="504056"/>
        </p:xfrm>
        <a:graphic>
          <a:graphicData uri="http://schemas.openxmlformats.org/presentationml/2006/ole">
            <mc:AlternateContent xmlns:mc="http://schemas.openxmlformats.org/markup-compatibility/2006">
              <mc:Choice xmlns:v="urn:schemas-microsoft-com:vml" Requires="v">
                <p:oleObj spid="_x0000_s50805" name="Equation" r:id="rId3" imgW="1269720" imgH="241200" progId="Equation.DSMT4">
                  <p:embed/>
                </p:oleObj>
              </mc:Choice>
              <mc:Fallback>
                <p:oleObj name="Equation" r:id="rId3" imgW="1269720" imgH="241200" progId="Equation.DSMT4">
                  <p:embed/>
                  <p:pic>
                    <p:nvPicPr>
                      <p:cNvPr id="0" name=""/>
                      <p:cNvPicPr/>
                      <p:nvPr/>
                    </p:nvPicPr>
                    <p:blipFill>
                      <a:blip r:embed="rId4"/>
                      <a:stretch>
                        <a:fillRect/>
                      </a:stretch>
                    </p:blipFill>
                    <p:spPr>
                      <a:xfrm>
                        <a:off x="4511824" y="1340768"/>
                        <a:ext cx="2652926" cy="504056"/>
                      </a:xfrm>
                      <a:prstGeom prst="rect">
                        <a:avLst/>
                      </a:prstGeom>
                    </p:spPr>
                  </p:pic>
                </p:oleObj>
              </mc:Fallback>
            </mc:AlternateContent>
          </a:graphicData>
        </a:graphic>
      </p:graphicFrame>
      <p:sp>
        <p:nvSpPr>
          <p:cNvPr id="5" name="CuadroTexto 4"/>
          <p:cNvSpPr txBox="1"/>
          <p:nvPr/>
        </p:nvSpPr>
        <p:spPr>
          <a:xfrm>
            <a:off x="623392" y="620688"/>
            <a:ext cx="10801200" cy="3693319"/>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Retomamos la ecuación del problema uno del capitulo 11 (termodinámica) del libro de geoquímica de Gunter </a:t>
            </a:r>
            <a:r>
              <a:rPr lang="es-MX" dirty="0" err="1">
                <a:latin typeface="Times New Roman" panose="02020603050405020304" pitchFamily="18" charset="0"/>
                <a:cs typeface="Times New Roman" panose="02020603050405020304" pitchFamily="18" charset="0"/>
              </a:rPr>
              <a:t>Faure</a:t>
            </a:r>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Queremos saber como se comporta esta ecuación al aumentar la temperatura. Empíricamente sabemos que al calentar la solución aumenta la temperatura de la solución y esto hará que la reacción ocurra hacia la derecha, esto con base al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resultado de                             , lo cual indica que la reacción a como esta escrita consume calor, es decir es una reacción endotérmica. Si calentamos la solución, le estaremos dando (calor, endotérmica) lo que necesita la reacción para ocurrir. Si calentamos la solución, se disolverá fluoruro de calcio y entraran en solución iones de flúor (F</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y iones de calcio (Ca</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a:t>
            </a:r>
          </a:p>
        </p:txBody>
      </p:sp>
      <p:graphicFrame>
        <p:nvGraphicFramePr>
          <p:cNvPr id="6" name="9 Objeto"/>
          <p:cNvGraphicFramePr>
            <a:graphicFrameLocks noChangeAspect="1"/>
          </p:cNvGraphicFramePr>
          <p:nvPr>
            <p:extLst>
              <p:ext uri="{D42A27DB-BD31-4B8C-83A1-F6EECF244321}">
                <p14:modId xmlns:p14="http://schemas.microsoft.com/office/powerpoint/2010/main" val="1002498452"/>
              </p:ext>
            </p:extLst>
          </p:nvPr>
        </p:nvGraphicFramePr>
        <p:xfrm>
          <a:off x="4367809" y="4581128"/>
          <a:ext cx="3091589" cy="1944216"/>
        </p:xfrm>
        <a:graphic>
          <a:graphicData uri="http://schemas.openxmlformats.org/presentationml/2006/ole">
            <mc:AlternateContent xmlns:mc="http://schemas.openxmlformats.org/markup-compatibility/2006">
              <mc:Choice xmlns:v="urn:schemas-microsoft-com:vml" Requires="v">
                <p:oleObj spid="_x0000_s50806" name="Equation" r:id="rId5" imgW="1536480" imgH="965160" progId="Equation.DSMT4">
                  <p:embed/>
                </p:oleObj>
              </mc:Choice>
              <mc:Fallback>
                <p:oleObj name="Equation" r:id="rId5" imgW="1536480" imgH="965160" progId="Equation.DSMT4">
                  <p:embed/>
                  <p:pic>
                    <p:nvPicPr>
                      <p:cNvPr id="0" name=""/>
                      <p:cNvPicPr>
                        <a:picLocks noChangeAspect="1" noChangeArrowheads="1"/>
                      </p:cNvPicPr>
                      <p:nvPr/>
                    </p:nvPicPr>
                    <p:blipFill>
                      <a:blip r:embed="rId6"/>
                      <a:srcRect/>
                      <a:stretch>
                        <a:fillRect/>
                      </a:stretch>
                    </p:blipFill>
                    <p:spPr bwMode="auto">
                      <a:xfrm>
                        <a:off x="4367809" y="4581128"/>
                        <a:ext cx="3091589" cy="1944216"/>
                      </a:xfrm>
                      <a:prstGeom prst="rect">
                        <a:avLst/>
                      </a:prstGeom>
                      <a:noFill/>
                    </p:spPr>
                  </p:pic>
                </p:oleObj>
              </mc:Fallback>
            </mc:AlternateContent>
          </a:graphicData>
        </a:graphic>
      </p:graphicFrame>
      <p:graphicFrame>
        <p:nvGraphicFramePr>
          <p:cNvPr id="7" name="Objeto 6"/>
          <p:cNvGraphicFramePr>
            <a:graphicFrameLocks noChangeAspect="1"/>
          </p:cNvGraphicFramePr>
          <p:nvPr>
            <p:extLst>
              <p:ext uri="{D42A27DB-BD31-4B8C-83A1-F6EECF244321}">
                <p14:modId xmlns:p14="http://schemas.microsoft.com/office/powerpoint/2010/main" val="3815149401"/>
              </p:ext>
            </p:extLst>
          </p:nvPr>
        </p:nvGraphicFramePr>
        <p:xfrm>
          <a:off x="1991544" y="2852936"/>
          <a:ext cx="1508992" cy="556890"/>
        </p:xfrm>
        <a:graphic>
          <a:graphicData uri="http://schemas.openxmlformats.org/presentationml/2006/ole">
            <mc:AlternateContent xmlns:mc="http://schemas.openxmlformats.org/markup-compatibility/2006">
              <mc:Choice xmlns:v="urn:schemas-microsoft-com:vml" Requires="v">
                <p:oleObj spid="_x0000_s50807" name="Equation" r:id="rId7" imgW="1066680" imgH="393480" progId="Equation.DSMT4">
                  <p:embed/>
                </p:oleObj>
              </mc:Choice>
              <mc:Fallback>
                <p:oleObj name="Equation" r:id="rId7" imgW="1066680" imgH="393480" progId="Equation.DSMT4">
                  <p:embed/>
                  <p:pic>
                    <p:nvPicPr>
                      <p:cNvPr id="0" name=""/>
                      <p:cNvPicPr/>
                      <p:nvPr/>
                    </p:nvPicPr>
                    <p:blipFill>
                      <a:blip r:embed="rId8"/>
                      <a:stretch>
                        <a:fillRect/>
                      </a:stretch>
                    </p:blipFill>
                    <p:spPr>
                      <a:xfrm>
                        <a:off x="1991544" y="2852936"/>
                        <a:ext cx="1508992" cy="556890"/>
                      </a:xfrm>
                      <a:prstGeom prst="rect">
                        <a:avLst/>
                      </a:prstGeom>
                    </p:spPr>
                  </p:pic>
                </p:oleObj>
              </mc:Fallback>
            </mc:AlternateContent>
          </a:graphicData>
        </a:graphic>
      </p:graphicFrame>
    </p:spTree>
    <p:extLst>
      <p:ext uri="{BB962C8B-B14F-4D97-AF65-F5344CB8AC3E}">
        <p14:creationId xmlns:p14="http://schemas.microsoft.com/office/powerpoint/2010/main" val="24621848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479376" y="2636912"/>
            <a:ext cx="11017224" cy="1938992"/>
          </a:xfrm>
          <a:prstGeom prst="rect">
            <a:avLst/>
          </a:prstGeom>
          <a:noFill/>
        </p:spPr>
        <p:txBody>
          <a:bodyPr wrap="square" rtlCol="0">
            <a:spAutoFit/>
          </a:bodyPr>
          <a:lstStyle/>
          <a:p>
            <a:pPr algn="just"/>
            <a:r>
              <a:rPr lang="es-MX" sz="2400" i="1" u="sng" dirty="0">
                <a:solidFill>
                  <a:srgbClr val="FF0000"/>
                </a:solidFill>
                <a:latin typeface="Times New Roman" panose="02020603050405020304" pitchFamily="18" charset="0"/>
                <a:cs typeface="Times New Roman" panose="02020603050405020304" pitchFamily="18" charset="0"/>
              </a:rPr>
              <a:t>¿Como varia      en respuesta a cambios de temperatura?. </a:t>
            </a:r>
            <a:r>
              <a:rPr lang="es-MX" sz="2400" dirty="0">
                <a:latin typeface="Times New Roman" panose="02020603050405020304" pitchFamily="18" charset="0"/>
                <a:cs typeface="Times New Roman" panose="02020603050405020304" pitchFamily="18" charset="0"/>
              </a:rPr>
              <a:t>Para contestar esa pregunta, tenemos que plantear una ecuación, en la que se registren las variaciones en            con variaciones de temperatura (T). Posteriormente, hacer el experimento variando la temperatura y ver como      responde   a esos cambios.  Analicemos la siguiente ecuación.</a:t>
            </a:r>
          </a:p>
        </p:txBody>
      </p:sp>
      <p:graphicFrame>
        <p:nvGraphicFramePr>
          <p:cNvPr id="7" name="9 Objeto"/>
          <p:cNvGraphicFramePr>
            <a:graphicFrameLocks noChangeAspect="1"/>
          </p:cNvGraphicFramePr>
          <p:nvPr>
            <p:extLst>
              <p:ext uri="{D42A27DB-BD31-4B8C-83A1-F6EECF244321}">
                <p14:modId xmlns:p14="http://schemas.microsoft.com/office/powerpoint/2010/main" val="1543437475"/>
              </p:ext>
            </p:extLst>
          </p:nvPr>
        </p:nvGraphicFramePr>
        <p:xfrm>
          <a:off x="6384032" y="345342"/>
          <a:ext cx="3091589" cy="1944216"/>
        </p:xfrm>
        <a:graphic>
          <a:graphicData uri="http://schemas.openxmlformats.org/presentationml/2006/ole">
            <mc:AlternateContent xmlns:mc="http://schemas.openxmlformats.org/markup-compatibility/2006">
              <mc:Choice xmlns:v="urn:schemas-microsoft-com:vml" Requires="v">
                <p:oleObj spid="_x0000_s28488" name="Equation" r:id="rId3" imgW="1536480" imgH="965160" progId="Equation.DSMT4">
                  <p:embed/>
                </p:oleObj>
              </mc:Choice>
              <mc:Fallback>
                <p:oleObj name="Equation" r:id="rId3" imgW="1536480" imgH="965160" progId="Equation.DSMT4">
                  <p:embed/>
                  <p:pic>
                    <p:nvPicPr>
                      <p:cNvPr id="0" name=""/>
                      <p:cNvPicPr>
                        <a:picLocks noChangeAspect="1" noChangeArrowheads="1"/>
                      </p:cNvPicPr>
                      <p:nvPr/>
                    </p:nvPicPr>
                    <p:blipFill>
                      <a:blip r:embed="rId4"/>
                      <a:srcRect/>
                      <a:stretch>
                        <a:fillRect/>
                      </a:stretch>
                    </p:blipFill>
                    <p:spPr bwMode="auto">
                      <a:xfrm>
                        <a:off x="6384032" y="345342"/>
                        <a:ext cx="3091589" cy="1944216"/>
                      </a:xfrm>
                      <a:prstGeom prst="rect">
                        <a:avLst/>
                      </a:prstGeom>
                      <a:noFill/>
                    </p:spPr>
                  </p:pic>
                </p:oleObj>
              </mc:Fallback>
            </mc:AlternateContent>
          </a:graphicData>
        </a:graphic>
      </p:graphicFrame>
      <p:graphicFrame>
        <p:nvGraphicFramePr>
          <p:cNvPr id="8" name="Objeto 7"/>
          <p:cNvGraphicFramePr>
            <a:graphicFrameLocks noChangeAspect="1"/>
          </p:cNvGraphicFramePr>
          <p:nvPr>
            <p:extLst>
              <p:ext uri="{D42A27DB-BD31-4B8C-83A1-F6EECF244321}">
                <p14:modId xmlns:p14="http://schemas.microsoft.com/office/powerpoint/2010/main" val="2156592882"/>
              </p:ext>
            </p:extLst>
          </p:nvPr>
        </p:nvGraphicFramePr>
        <p:xfrm>
          <a:off x="2423591" y="504312"/>
          <a:ext cx="3063030" cy="1772561"/>
        </p:xfrm>
        <a:graphic>
          <a:graphicData uri="http://schemas.openxmlformats.org/presentationml/2006/ole">
            <mc:AlternateContent xmlns:mc="http://schemas.openxmlformats.org/markup-compatibility/2006">
              <mc:Choice xmlns:v="urn:schemas-microsoft-com:vml" Requires="v">
                <p:oleObj spid="_x0000_s28489" name="Equation" r:id="rId5" imgW="1269720" imgH="736560" progId="Equation.DSMT4">
                  <p:embed/>
                </p:oleObj>
              </mc:Choice>
              <mc:Fallback>
                <p:oleObj name="Equation" r:id="rId5" imgW="1269720" imgH="736560" progId="Equation.DSMT4">
                  <p:embed/>
                  <p:pic>
                    <p:nvPicPr>
                      <p:cNvPr id="0" name=""/>
                      <p:cNvPicPr/>
                      <p:nvPr/>
                    </p:nvPicPr>
                    <p:blipFill>
                      <a:blip r:embed="rId6"/>
                      <a:stretch>
                        <a:fillRect/>
                      </a:stretch>
                    </p:blipFill>
                    <p:spPr>
                      <a:xfrm>
                        <a:off x="2423591" y="504312"/>
                        <a:ext cx="3063030" cy="1772561"/>
                      </a:xfrm>
                      <a:prstGeom prst="rect">
                        <a:avLst/>
                      </a:prstGeom>
                    </p:spPr>
                  </p:pic>
                </p:oleObj>
              </mc:Fallback>
            </mc:AlternateContent>
          </a:graphicData>
        </a:graphic>
      </p:graphicFrame>
      <p:graphicFrame>
        <p:nvGraphicFramePr>
          <p:cNvPr id="2" name="Objeto 1"/>
          <p:cNvGraphicFramePr>
            <a:graphicFrameLocks noChangeAspect="1"/>
          </p:cNvGraphicFramePr>
          <p:nvPr>
            <p:extLst>
              <p:ext uri="{D42A27DB-BD31-4B8C-83A1-F6EECF244321}">
                <p14:modId xmlns:p14="http://schemas.microsoft.com/office/powerpoint/2010/main" val="82447645"/>
              </p:ext>
            </p:extLst>
          </p:nvPr>
        </p:nvGraphicFramePr>
        <p:xfrm>
          <a:off x="10056440" y="3068960"/>
          <a:ext cx="669156" cy="488999"/>
        </p:xfrm>
        <a:graphic>
          <a:graphicData uri="http://schemas.openxmlformats.org/presentationml/2006/ole">
            <mc:AlternateContent xmlns:mc="http://schemas.openxmlformats.org/markup-compatibility/2006">
              <mc:Choice xmlns:v="urn:schemas-microsoft-com:vml" Requires="v">
                <p:oleObj spid="_x0000_s28490" name="Equation" r:id="rId7" imgW="330120" imgH="241200" progId="Equation.DSMT4">
                  <p:embed/>
                </p:oleObj>
              </mc:Choice>
              <mc:Fallback>
                <p:oleObj name="Equation" r:id="rId7" imgW="330120" imgH="241200" progId="Equation.DSMT4">
                  <p:embed/>
                  <p:pic>
                    <p:nvPicPr>
                      <p:cNvPr id="0" name=""/>
                      <p:cNvPicPr/>
                      <p:nvPr/>
                    </p:nvPicPr>
                    <p:blipFill>
                      <a:blip r:embed="rId8"/>
                      <a:stretch>
                        <a:fillRect/>
                      </a:stretch>
                    </p:blipFill>
                    <p:spPr>
                      <a:xfrm>
                        <a:off x="10056440" y="3068960"/>
                        <a:ext cx="669156" cy="488999"/>
                      </a:xfrm>
                      <a:prstGeom prst="rect">
                        <a:avLst/>
                      </a:prstGeom>
                    </p:spPr>
                  </p:pic>
                </p:oleObj>
              </mc:Fallback>
            </mc:AlternateContent>
          </a:graphicData>
        </a:graphic>
      </p:graphicFrame>
      <p:graphicFrame>
        <p:nvGraphicFramePr>
          <p:cNvPr id="5" name="Objeto 4"/>
          <p:cNvGraphicFramePr>
            <a:graphicFrameLocks noChangeAspect="1"/>
          </p:cNvGraphicFramePr>
          <p:nvPr>
            <p:extLst>
              <p:ext uri="{D42A27DB-BD31-4B8C-83A1-F6EECF244321}">
                <p14:modId xmlns:p14="http://schemas.microsoft.com/office/powerpoint/2010/main" val="3533687972"/>
              </p:ext>
            </p:extLst>
          </p:nvPr>
        </p:nvGraphicFramePr>
        <p:xfrm>
          <a:off x="3687442" y="3789040"/>
          <a:ext cx="535329" cy="442228"/>
        </p:xfrm>
        <a:graphic>
          <a:graphicData uri="http://schemas.openxmlformats.org/presentationml/2006/ole">
            <mc:AlternateContent xmlns:mc="http://schemas.openxmlformats.org/markup-compatibility/2006">
              <mc:Choice xmlns:v="urn:schemas-microsoft-com:vml" Requires="v">
                <p:oleObj spid="_x0000_s28491" name="Equation" r:id="rId9" imgW="291960" imgH="241200" progId="Equation.DSMT4">
                  <p:embed/>
                </p:oleObj>
              </mc:Choice>
              <mc:Fallback>
                <p:oleObj name="Equation" r:id="rId9" imgW="291960" imgH="241200" progId="Equation.DSMT4">
                  <p:embed/>
                  <p:pic>
                    <p:nvPicPr>
                      <p:cNvPr id="0" name=""/>
                      <p:cNvPicPr/>
                      <p:nvPr/>
                    </p:nvPicPr>
                    <p:blipFill>
                      <a:blip r:embed="rId10"/>
                      <a:stretch>
                        <a:fillRect/>
                      </a:stretch>
                    </p:blipFill>
                    <p:spPr>
                      <a:xfrm>
                        <a:off x="3687442" y="3789040"/>
                        <a:ext cx="535329" cy="442228"/>
                      </a:xfrm>
                      <a:prstGeom prst="rect">
                        <a:avLst/>
                      </a:prstGeom>
                    </p:spPr>
                  </p:pic>
                </p:oleObj>
              </mc:Fallback>
            </mc:AlternateContent>
          </a:graphicData>
        </a:graphic>
      </p:graphicFrame>
      <p:graphicFrame>
        <p:nvGraphicFramePr>
          <p:cNvPr id="6" name="Objeto 5"/>
          <p:cNvGraphicFramePr>
            <a:graphicFrameLocks noChangeAspect="1"/>
          </p:cNvGraphicFramePr>
          <p:nvPr>
            <p:extLst>
              <p:ext uri="{D42A27DB-BD31-4B8C-83A1-F6EECF244321}">
                <p14:modId xmlns:p14="http://schemas.microsoft.com/office/powerpoint/2010/main" val="1159164006"/>
              </p:ext>
            </p:extLst>
          </p:nvPr>
        </p:nvGraphicFramePr>
        <p:xfrm>
          <a:off x="4079776" y="4869160"/>
          <a:ext cx="5044350" cy="792088"/>
        </p:xfrm>
        <a:graphic>
          <a:graphicData uri="http://schemas.openxmlformats.org/presentationml/2006/ole">
            <mc:AlternateContent xmlns:mc="http://schemas.openxmlformats.org/markup-compatibility/2006">
              <mc:Choice xmlns:v="urn:schemas-microsoft-com:vml" Requires="v">
                <p:oleObj spid="_x0000_s28492" name="Equation" r:id="rId11" imgW="1536480" imgH="241200" progId="Equation.DSMT4">
                  <p:embed/>
                </p:oleObj>
              </mc:Choice>
              <mc:Fallback>
                <p:oleObj name="Equation" r:id="rId11" imgW="1536480" imgH="241200" progId="Equation.DSMT4">
                  <p:embed/>
                  <p:pic>
                    <p:nvPicPr>
                      <p:cNvPr id="0" name=""/>
                      <p:cNvPicPr/>
                      <p:nvPr/>
                    </p:nvPicPr>
                    <p:blipFill>
                      <a:blip r:embed="rId12"/>
                      <a:stretch>
                        <a:fillRect/>
                      </a:stretch>
                    </p:blipFill>
                    <p:spPr>
                      <a:xfrm>
                        <a:off x="4079776" y="4869160"/>
                        <a:ext cx="5044350" cy="792088"/>
                      </a:xfrm>
                      <a:prstGeom prst="rect">
                        <a:avLst/>
                      </a:prstGeom>
                    </p:spPr>
                  </p:pic>
                </p:oleObj>
              </mc:Fallback>
            </mc:AlternateContent>
          </a:graphicData>
        </a:graphic>
      </p:graphicFrame>
      <p:graphicFrame>
        <p:nvGraphicFramePr>
          <p:cNvPr id="9" name="Objeto 8"/>
          <p:cNvGraphicFramePr>
            <a:graphicFrameLocks noChangeAspect="1"/>
          </p:cNvGraphicFramePr>
          <p:nvPr>
            <p:extLst>
              <p:ext uri="{D42A27DB-BD31-4B8C-83A1-F6EECF244321}">
                <p14:modId xmlns:p14="http://schemas.microsoft.com/office/powerpoint/2010/main" val="3139646994"/>
              </p:ext>
            </p:extLst>
          </p:nvPr>
        </p:nvGraphicFramePr>
        <p:xfrm>
          <a:off x="2207568" y="2662778"/>
          <a:ext cx="535329" cy="442228"/>
        </p:xfrm>
        <a:graphic>
          <a:graphicData uri="http://schemas.openxmlformats.org/presentationml/2006/ole">
            <mc:AlternateContent xmlns:mc="http://schemas.openxmlformats.org/markup-compatibility/2006">
              <mc:Choice xmlns:v="urn:schemas-microsoft-com:vml" Requires="v">
                <p:oleObj spid="_x0000_s28493" name="Equation" r:id="rId13" imgW="291960" imgH="241200" progId="Equation.DSMT4">
                  <p:embed/>
                </p:oleObj>
              </mc:Choice>
              <mc:Fallback>
                <p:oleObj name="Equation" r:id="rId13" imgW="291960" imgH="241200" progId="Equation.DSMT4">
                  <p:embed/>
                  <p:pic>
                    <p:nvPicPr>
                      <p:cNvPr id="5" name="Objeto 4"/>
                      <p:cNvPicPr/>
                      <p:nvPr/>
                    </p:nvPicPr>
                    <p:blipFill>
                      <a:blip r:embed="rId10"/>
                      <a:stretch>
                        <a:fillRect/>
                      </a:stretch>
                    </p:blipFill>
                    <p:spPr>
                      <a:xfrm>
                        <a:off x="2207568" y="2662778"/>
                        <a:ext cx="535329" cy="442228"/>
                      </a:xfrm>
                      <a:prstGeom prst="rect">
                        <a:avLst/>
                      </a:prstGeom>
                    </p:spPr>
                  </p:pic>
                </p:oleObj>
              </mc:Fallback>
            </mc:AlternateContent>
          </a:graphicData>
        </a:graphic>
      </p:graphicFrame>
    </p:spTree>
    <p:extLst>
      <p:ext uri="{BB962C8B-B14F-4D97-AF65-F5344CB8AC3E}">
        <p14:creationId xmlns:p14="http://schemas.microsoft.com/office/powerpoint/2010/main" val="29460518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ext uri="{D42A27DB-BD31-4B8C-83A1-F6EECF244321}">
                <p14:modId xmlns:p14="http://schemas.microsoft.com/office/powerpoint/2010/main" val="1030162099"/>
              </p:ext>
            </p:extLst>
          </p:nvPr>
        </p:nvGraphicFramePr>
        <p:xfrm>
          <a:off x="4151785" y="188640"/>
          <a:ext cx="4037013" cy="630238"/>
        </p:xfrm>
        <a:graphic>
          <a:graphicData uri="http://schemas.openxmlformats.org/presentationml/2006/ole">
            <mc:AlternateContent xmlns:mc="http://schemas.openxmlformats.org/markup-compatibility/2006">
              <mc:Choice xmlns:v="urn:schemas-microsoft-com:vml" Requires="v">
                <p:oleObj spid="_x0000_s96610" name="Equation" r:id="rId3" imgW="1625400" imgH="253800" progId="Equation.DSMT4">
                  <p:embed/>
                </p:oleObj>
              </mc:Choice>
              <mc:Fallback>
                <p:oleObj name="Equation" r:id="rId3" imgW="1625400" imgH="253800" progId="Equation.DSMT4">
                  <p:embed/>
                  <p:pic>
                    <p:nvPicPr>
                      <p:cNvPr id="6" name="Objeto 5"/>
                      <p:cNvPicPr/>
                      <p:nvPr/>
                    </p:nvPicPr>
                    <p:blipFill>
                      <a:blip r:embed="rId4"/>
                      <a:stretch>
                        <a:fillRect/>
                      </a:stretch>
                    </p:blipFill>
                    <p:spPr>
                      <a:xfrm>
                        <a:off x="4151785" y="188640"/>
                        <a:ext cx="4037013" cy="630238"/>
                      </a:xfrm>
                      <a:prstGeom prst="rect">
                        <a:avLst/>
                      </a:prstGeom>
                      <a:ln>
                        <a:solidFill>
                          <a:schemeClr val="tx1"/>
                        </a:solidFill>
                      </a:ln>
                    </p:spPr>
                  </p:pic>
                </p:oleObj>
              </mc:Fallback>
            </mc:AlternateContent>
          </a:graphicData>
        </a:graphic>
      </p:graphicFrame>
      <p:sp>
        <p:nvSpPr>
          <p:cNvPr id="5" name="CuadroTexto 4"/>
          <p:cNvSpPr txBox="1"/>
          <p:nvPr/>
        </p:nvSpPr>
        <p:spPr>
          <a:xfrm>
            <a:off x="839416" y="908721"/>
            <a:ext cx="10081120" cy="646331"/>
          </a:xfrm>
          <a:prstGeom prst="rect">
            <a:avLst/>
          </a:prstGeom>
          <a:noFill/>
        </p:spPr>
        <p:txBody>
          <a:bodyPr wrap="square" rtlCol="0">
            <a:spAutoFit/>
          </a:bodyPr>
          <a:lstStyle/>
          <a:p>
            <a:r>
              <a:rPr lang="es-MX" dirty="0">
                <a:latin typeface="Times New Roman" panose="02020603050405020304" pitchFamily="18" charset="0"/>
                <a:cs typeface="Times New Roman" panose="02020603050405020304" pitchFamily="18" charset="0"/>
              </a:rPr>
              <a:t>De la anterior ecuación podemos despejar                y expresarla como variable dependiente de cambios de temperatura</a:t>
            </a:r>
          </a:p>
        </p:txBody>
      </p:sp>
      <p:sp>
        <p:nvSpPr>
          <p:cNvPr id="7" name="CuadroTexto 6"/>
          <p:cNvSpPr txBox="1"/>
          <p:nvPr/>
        </p:nvSpPr>
        <p:spPr>
          <a:xfrm>
            <a:off x="767408" y="2996952"/>
            <a:ext cx="10513168" cy="923330"/>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Para analizar la respuesta de              a cambios de temperatura, necesitamos variar la temperatura ya sea en forma discreta </a:t>
            </a:r>
            <a:r>
              <a:rPr lang="es-MX" i="1" dirty="0">
                <a:latin typeface="Times New Roman" panose="02020603050405020304" pitchFamily="18" charset="0"/>
                <a:cs typeface="Times New Roman" panose="02020603050405020304" pitchFamily="18" charset="0"/>
              </a:rPr>
              <a:t>∆</a:t>
            </a:r>
            <a:r>
              <a:rPr lang="es-MX" i="1" dirty="0" err="1">
                <a:latin typeface="Times New Roman" panose="02020603050405020304" pitchFamily="18" charset="0"/>
                <a:cs typeface="Times New Roman" panose="02020603050405020304" pitchFamily="18" charset="0"/>
              </a:rPr>
              <a:t>lnK</a:t>
            </a:r>
            <a:r>
              <a:rPr lang="es-MX" i="1" baseline="-25000" dirty="0" err="1">
                <a:latin typeface="Times New Roman" panose="02020603050405020304" pitchFamily="18" charset="0"/>
                <a:cs typeface="Times New Roman" panose="02020603050405020304" pitchFamily="18" charset="0"/>
              </a:rPr>
              <a:t>T</a:t>
            </a:r>
            <a:r>
              <a:rPr lang="es-MX" i="1"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o en forma continua </a:t>
            </a:r>
            <a:r>
              <a:rPr lang="es-MX" i="1" dirty="0" err="1">
                <a:latin typeface="Times New Roman" panose="02020603050405020304" pitchFamily="18" charset="0"/>
                <a:cs typeface="Times New Roman" panose="02020603050405020304" pitchFamily="18" charset="0"/>
              </a:rPr>
              <a:t>dlnK</a:t>
            </a:r>
            <a:r>
              <a:rPr lang="es-MX" i="1" baseline="-25000" dirty="0" err="1">
                <a:latin typeface="Times New Roman" panose="02020603050405020304" pitchFamily="18" charset="0"/>
                <a:cs typeface="Times New Roman" panose="02020603050405020304" pitchFamily="18" charset="0"/>
              </a:rPr>
              <a:t>T</a:t>
            </a:r>
            <a:r>
              <a:rPr lang="es-MX" dirty="0">
                <a:latin typeface="Times New Roman" panose="02020603050405020304" pitchFamily="18" charset="0"/>
                <a:cs typeface="Times New Roman" panose="02020603050405020304" pitchFamily="18" charset="0"/>
              </a:rPr>
              <a:t>. En este caso, por simplicidad lo haremos en forma discreta  </a:t>
            </a:r>
            <a:r>
              <a:rPr lang="es-MX" i="1" dirty="0">
                <a:latin typeface="Times New Roman" panose="02020603050405020304" pitchFamily="18" charset="0"/>
                <a:cs typeface="Times New Roman" panose="02020603050405020304" pitchFamily="18" charset="0"/>
              </a:rPr>
              <a:t>∆</a:t>
            </a:r>
            <a:r>
              <a:rPr lang="es-MX" i="1" dirty="0" err="1">
                <a:latin typeface="Times New Roman" panose="02020603050405020304" pitchFamily="18" charset="0"/>
                <a:cs typeface="Times New Roman" panose="02020603050405020304" pitchFamily="18" charset="0"/>
              </a:rPr>
              <a:t>lnK</a:t>
            </a:r>
            <a:r>
              <a:rPr lang="es-MX" i="1" dirty="0">
                <a:latin typeface="Times New Roman" panose="02020603050405020304" pitchFamily="18" charset="0"/>
                <a:cs typeface="Times New Roman" panose="02020603050405020304" pitchFamily="18" charset="0"/>
              </a:rPr>
              <a:t>= </a:t>
            </a:r>
            <a:r>
              <a:rPr lang="es-MX" i="1" dirty="0" err="1">
                <a:latin typeface="Times New Roman" panose="02020603050405020304" pitchFamily="18" charset="0"/>
                <a:cs typeface="Times New Roman" panose="02020603050405020304" pitchFamily="18" charset="0"/>
              </a:rPr>
              <a:t>lnK</a:t>
            </a:r>
            <a:r>
              <a:rPr lang="es-MX" i="1" baseline="-25000" dirty="0" err="1">
                <a:latin typeface="Times New Roman" panose="02020603050405020304" pitchFamily="18" charset="0"/>
                <a:cs typeface="Times New Roman" panose="02020603050405020304" pitchFamily="18" charset="0"/>
              </a:rPr>
              <a:t>Tf</a:t>
            </a:r>
            <a:r>
              <a:rPr lang="es-MX" i="1" dirty="0" err="1">
                <a:latin typeface="Times New Roman" panose="02020603050405020304" pitchFamily="18" charset="0"/>
                <a:cs typeface="Times New Roman" panose="02020603050405020304" pitchFamily="18" charset="0"/>
              </a:rPr>
              <a:t>-lnK</a:t>
            </a:r>
            <a:r>
              <a:rPr lang="es-MX" i="1" baseline="-25000" dirty="0" err="1">
                <a:latin typeface="Times New Roman" panose="02020603050405020304" pitchFamily="18" charset="0"/>
                <a:cs typeface="Times New Roman" panose="02020603050405020304" pitchFamily="18" charset="0"/>
              </a:rPr>
              <a:t>Ti</a:t>
            </a:r>
            <a:r>
              <a:rPr lang="es-MX" dirty="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8" name="Rectángulo 7"/>
              <p:cNvSpPr/>
              <p:nvPr/>
            </p:nvSpPr>
            <p:spPr>
              <a:xfrm>
                <a:off x="3791745" y="3000350"/>
                <a:ext cx="808426" cy="37125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s-MX">
                          <a:latin typeface="Cambria Math" panose="02040503050406030204" pitchFamily="18" charset="0"/>
                        </a:rPr>
                        <m:t>ln</m:t>
                      </m:r>
                      <m:sSub>
                        <m:sSubPr>
                          <m:ctrlPr>
                            <a:rPr lang="es-MX" i="1">
                              <a:latin typeface="Cambria Math" panose="02040503050406030204" pitchFamily="18" charset="0"/>
                            </a:rPr>
                          </m:ctrlPr>
                        </m:sSubPr>
                        <m:e>
                          <m:r>
                            <a:rPr lang="es-MX" i="1">
                              <a:latin typeface="Cambria Math" panose="02040503050406030204" pitchFamily="18" charset="0"/>
                            </a:rPr>
                            <m:t>𝐾</m:t>
                          </m:r>
                        </m:e>
                        <m:sub>
                          <m:sSup>
                            <m:sSupPr>
                              <m:ctrlPr>
                                <a:rPr lang="es-MX" i="1">
                                  <a:latin typeface="Cambria Math" panose="02040503050406030204" pitchFamily="18" charset="0"/>
                                </a:rPr>
                              </m:ctrlPr>
                            </m:sSupPr>
                            <m:e>
                              <m:r>
                                <a:rPr lang="es-MX" i="1">
                                  <a:latin typeface="Cambria Math" panose="02040503050406030204" pitchFamily="18" charset="0"/>
                                </a:rPr>
                                <m:t>𝑇</m:t>
                              </m:r>
                            </m:e>
                            <m:sup>
                              <m:r>
                                <a:rPr lang="es-MX">
                                  <a:latin typeface="Cambria Math" panose="02040503050406030204" pitchFamily="18" charset="0"/>
                                </a:rPr>
                                <m:t>0</m:t>
                              </m:r>
                            </m:sup>
                          </m:sSup>
                        </m:sub>
                      </m:sSub>
                    </m:oMath>
                  </m:oMathPara>
                </a14:m>
                <a:endParaRPr lang="es-MX" dirty="0"/>
              </a:p>
            </p:txBody>
          </p:sp>
        </mc:Choice>
        <mc:Fallback xmlns="">
          <p:sp>
            <p:nvSpPr>
              <p:cNvPr id="8" name="Rectángulo 7"/>
              <p:cNvSpPr>
                <a:spLocks noRot="1" noChangeAspect="1" noMove="1" noResize="1" noEditPoints="1" noAdjustHandles="1" noChangeArrowheads="1" noChangeShapeType="1" noTextEdit="1"/>
              </p:cNvSpPr>
              <p:nvPr/>
            </p:nvSpPr>
            <p:spPr>
              <a:xfrm>
                <a:off x="3791745" y="3000350"/>
                <a:ext cx="808426" cy="371255"/>
              </a:xfrm>
              <a:prstGeom prst="rect">
                <a:avLst/>
              </a:prstGeom>
              <a:blipFill>
                <a:blip r:embed="rId5"/>
                <a:stretch>
                  <a:fillRect b="-1639"/>
                </a:stretch>
              </a:blipFill>
            </p:spPr>
            <p:txBody>
              <a:bodyPr/>
              <a:lstStyle/>
              <a:p>
                <a:r>
                  <a:rPr lang="en-US">
                    <a:noFill/>
                  </a:rPr>
                  <a:t> </a:t>
                </a:r>
              </a:p>
            </p:txBody>
          </p:sp>
        </mc:Fallback>
      </mc:AlternateContent>
      <p:graphicFrame>
        <p:nvGraphicFramePr>
          <p:cNvPr id="9" name="1 Objeto"/>
          <p:cNvGraphicFramePr>
            <a:graphicFrameLocks noChangeAspect="1"/>
          </p:cNvGraphicFramePr>
          <p:nvPr>
            <p:extLst>
              <p:ext uri="{D42A27DB-BD31-4B8C-83A1-F6EECF244321}">
                <p14:modId xmlns:p14="http://schemas.microsoft.com/office/powerpoint/2010/main" val="1736745127"/>
              </p:ext>
            </p:extLst>
          </p:nvPr>
        </p:nvGraphicFramePr>
        <p:xfrm>
          <a:off x="2296064" y="3981987"/>
          <a:ext cx="3024187" cy="503237"/>
        </p:xfrm>
        <a:graphic>
          <a:graphicData uri="http://schemas.openxmlformats.org/presentationml/2006/ole">
            <mc:AlternateContent xmlns:mc="http://schemas.openxmlformats.org/markup-compatibility/2006">
              <mc:Choice xmlns:v="urn:schemas-microsoft-com:vml" Requires="v">
                <p:oleObj spid="_x0000_s96611" name="Equation" r:id="rId6" imgW="1447560" imgH="241200" progId="Equation.DSMT4">
                  <p:embed/>
                </p:oleObj>
              </mc:Choice>
              <mc:Fallback>
                <p:oleObj name="Equation" r:id="rId6" imgW="1447560" imgH="241200" progId="Equation.DSMT4">
                  <p:embed/>
                  <p:pic>
                    <p:nvPicPr>
                      <p:cNvPr id="2" name="1 Objeto"/>
                      <p:cNvPicPr/>
                      <p:nvPr/>
                    </p:nvPicPr>
                    <p:blipFill>
                      <a:blip r:embed="rId7"/>
                      <a:stretch>
                        <a:fillRect/>
                      </a:stretch>
                    </p:blipFill>
                    <p:spPr>
                      <a:xfrm>
                        <a:off x="2296064" y="3981987"/>
                        <a:ext cx="3024187" cy="503237"/>
                      </a:xfrm>
                      <a:prstGeom prst="rect">
                        <a:avLst/>
                      </a:prstGeom>
                    </p:spPr>
                  </p:pic>
                </p:oleObj>
              </mc:Fallback>
            </mc:AlternateContent>
          </a:graphicData>
        </a:graphic>
      </p:graphicFrame>
      <p:graphicFrame>
        <p:nvGraphicFramePr>
          <p:cNvPr id="10" name="8 Objeto"/>
          <p:cNvGraphicFramePr>
            <a:graphicFrameLocks noChangeAspect="1"/>
          </p:cNvGraphicFramePr>
          <p:nvPr>
            <p:extLst>
              <p:ext uri="{D42A27DB-BD31-4B8C-83A1-F6EECF244321}">
                <p14:modId xmlns:p14="http://schemas.microsoft.com/office/powerpoint/2010/main" val="2477139594"/>
              </p:ext>
            </p:extLst>
          </p:nvPr>
        </p:nvGraphicFramePr>
        <p:xfrm>
          <a:off x="5221088" y="4641925"/>
          <a:ext cx="4549775" cy="1587500"/>
        </p:xfrm>
        <a:graphic>
          <a:graphicData uri="http://schemas.openxmlformats.org/presentationml/2006/ole">
            <mc:AlternateContent xmlns:mc="http://schemas.openxmlformats.org/markup-compatibility/2006">
              <mc:Choice xmlns:v="urn:schemas-microsoft-com:vml" Requires="v">
                <p:oleObj spid="_x0000_s96612" name="Equation" r:id="rId8" imgW="2400120" imgH="838080" progId="Equation.DSMT4">
                  <p:embed/>
                </p:oleObj>
              </mc:Choice>
              <mc:Fallback>
                <p:oleObj name="Equation" r:id="rId8" imgW="2400120" imgH="838080" progId="Equation.DSMT4">
                  <p:embed/>
                  <p:pic>
                    <p:nvPicPr>
                      <p:cNvPr id="9" name="8 Objeto"/>
                      <p:cNvPicPr/>
                      <p:nvPr/>
                    </p:nvPicPr>
                    <p:blipFill>
                      <a:blip r:embed="rId9"/>
                      <a:stretch>
                        <a:fillRect/>
                      </a:stretch>
                    </p:blipFill>
                    <p:spPr>
                      <a:xfrm>
                        <a:off x="5221088" y="4641925"/>
                        <a:ext cx="4549775" cy="1587500"/>
                      </a:xfrm>
                      <a:prstGeom prst="rect">
                        <a:avLst/>
                      </a:prstGeom>
                    </p:spPr>
                  </p:pic>
                </p:oleObj>
              </mc:Fallback>
            </mc:AlternateContent>
          </a:graphicData>
        </a:graphic>
      </p:graphicFrame>
      <p:cxnSp>
        <p:nvCxnSpPr>
          <p:cNvPr id="12" name="Conector recto de flecha 11"/>
          <p:cNvCxnSpPr/>
          <p:nvPr/>
        </p:nvCxnSpPr>
        <p:spPr>
          <a:xfrm>
            <a:off x="3791745" y="4365104"/>
            <a:ext cx="1429343" cy="64807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a:off x="4655841" y="4365104"/>
            <a:ext cx="565247" cy="13681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7032104" y="1772816"/>
            <a:ext cx="2148334" cy="923330"/>
          </a:xfrm>
          <a:prstGeom prst="rect">
            <a:avLst/>
          </a:prstGeom>
          <a:noFill/>
          <a:ln>
            <a:solidFill>
              <a:schemeClr val="tx1"/>
            </a:solidFill>
          </a:ln>
        </p:spPr>
        <p:txBody>
          <a:bodyPr wrap="square" rtlCol="0">
            <a:spAutoFit/>
          </a:bodyPr>
          <a:lstStyle/>
          <a:p>
            <a:pPr algn="just"/>
            <a:r>
              <a:rPr lang="es-MX" i="1" dirty="0">
                <a:solidFill>
                  <a:srgbClr val="FF0000"/>
                </a:solidFill>
                <a:latin typeface="Times New Roman" panose="02020603050405020304" pitchFamily="18" charset="0"/>
                <a:cs typeface="Times New Roman" panose="02020603050405020304" pitchFamily="18" charset="0"/>
              </a:rPr>
              <a:t>¿Como varia K  en respuesta a cambios de temperatura?</a:t>
            </a:r>
          </a:p>
        </p:txBody>
      </p:sp>
      <p:graphicFrame>
        <p:nvGraphicFramePr>
          <p:cNvPr id="2" name="Objeto 1">
            <a:extLst>
              <a:ext uri="{FF2B5EF4-FFF2-40B4-BE49-F238E27FC236}">
                <a16:creationId xmlns:a16="http://schemas.microsoft.com/office/drawing/2014/main" id="{D2A84532-2A97-4F75-AE9F-F685E90FA09C}"/>
              </a:ext>
            </a:extLst>
          </p:cNvPr>
          <p:cNvGraphicFramePr>
            <a:graphicFrameLocks noChangeAspect="1"/>
          </p:cNvGraphicFramePr>
          <p:nvPr>
            <p:extLst>
              <p:ext uri="{D42A27DB-BD31-4B8C-83A1-F6EECF244321}">
                <p14:modId xmlns:p14="http://schemas.microsoft.com/office/powerpoint/2010/main" val="3139728502"/>
              </p:ext>
            </p:extLst>
          </p:nvPr>
        </p:nvGraphicFramePr>
        <p:xfrm>
          <a:off x="2783632" y="1772816"/>
          <a:ext cx="2736304" cy="894040"/>
        </p:xfrm>
        <a:graphic>
          <a:graphicData uri="http://schemas.openxmlformats.org/presentationml/2006/ole">
            <mc:AlternateContent xmlns:mc="http://schemas.openxmlformats.org/markup-compatibility/2006">
              <mc:Choice xmlns:v="urn:schemas-microsoft-com:vml" Requires="v">
                <p:oleObj spid="_x0000_s96613" name="Equation" r:id="rId10" imgW="1282680" imgH="419040" progId="Equation.DSMT4">
                  <p:embed/>
                </p:oleObj>
              </mc:Choice>
              <mc:Fallback>
                <p:oleObj name="Equation" r:id="rId10" imgW="1282680" imgH="419040" progId="Equation.DSMT4">
                  <p:embed/>
                  <p:pic>
                    <p:nvPicPr>
                      <p:cNvPr id="0" name=""/>
                      <p:cNvPicPr/>
                      <p:nvPr/>
                    </p:nvPicPr>
                    <p:blipFill>
                      <a:blip r:embed="rId11"/>
                      <a:stretch>
                        <a:fillRect/>
                      </a:stretch>
                    </p:blipFill>
                    <p:spPr>
                      <a:xfrm>
                        <a:off x="2783632" y="1772816"/>
                        <a:ext cx="2736304" cy="894040"/>
                      </a:xfrm>
                      <a:prstGeom prst="rect">
                        <a:avLst/>
                      </a:prstGeom>
                      <a:ln>
                        <a:solidFill>
                          <a:schemeClr val="tx1"/>
                        </a:solidFill>
                      </a:ln>
                    </p:spPr>
                  </p:pic>
                </p:oleObj>
              </mc:Fallback>
            </mc:AlternateContent>
          </a:graphicData>
        </a:graphic>
      </p:graphicFrame>
      <p:graphicFrame>
        <p:nvGraphicFramePr>
          <p:cNvPr id="3" name="Objeto 2">
            <a:extLst>
              <a:ext uri="{FF2B5EF4-FFF2-40B4-BE49-F238E27FC236}">
                <a16:creationId xmlns:a16="http://schemas.microsoft.com/office/drawing/2014/main" id="{55A740FE-0EBA-43A8-B8D5-C04E1AD246C6}"/>
              </a:ext>
            </a:extLst>
          </p:cNvPr>
          <p:cNvGraphicFramePr>
            <a:graphicFrameLocks noChangeAspect="1"/>
          </p:cNvGraphicFramePr>
          <p:nvPr>
            <p:extLst>
              <p:ext uri="{D42A27DB-BD31-4B8C-83A1-F6EECF244321}">
                <p14:modId xmlns:p14="http://schemas.microsoft.com/office/powerpoint/2010/main" val="2443893050"/>
              </p:ext>
            </p:extLst>
          </p:nvPr>
        </p:nvGraphicFramePr>
        <p:xfrm>
          <a:off x="4938464" y="939664"/>
          <a:ext cx="606383" cy="360040"/>
        </p:xfrm>
        <a:graphic>
          <a:graphicData uri="http://schemas.openxmlformats.org/presentationml/2006/ole">
            <mc:AlternateContent xmlns:mc="http://schemas.openxmlformats.org/markup-compatibility/2006">
              <mc:Choice xmlns:v="urn:schemas-microsoft-com:vml" Requires="v">
                <p:oleObj spid="_x0000_s96614" name="Equation" r:id="rId12" imgW="406080" imgH="241200" progId="Equation.DSMT4">
                  <p:embed/>
                </p:oleObj>
              </mc:Choice>
              <mc:Fallback>
                <p:oleObj name="Equation" r:id="rId12" imgW="406080" imgH="241200" progId="Equation.DSMT4">
                  <p:embed/>
                  <p:pic>
                    <p:nvPicPr>
                      <p:cNvPr id="0" name=""/>
                      <p:cNvPicPr/>
                      <p:nvPr/>
                    </p:nvPicPr>
                    <p:blipFill>
                      <a:blip r:embed="rId13"/>
                      <a:stretch>
                        <a:fillRect/>
                      </a:stretch>
                    </p:blipFill>
                    <p:spPr>
                      <a:xfrm>
                        <a:off x="4938464" y="939664"/>
                        <a:ext cx="606383" cy="360040"/>
                      </a:xfrm>
                      <a:prstGeom prst="rect">
                        <a:avLst/>
                      </a:prstGeom>
                    </p:spPr>
                  </p:pic>
                </p:oleObj>
              </mc:Fallback>
            </mc:AlternateContent>
          </a:graphicData>
        </a:graphic>
      </p:graphicFrame>
      <p:cxnSp>
        <p:nvCxnSpPr>
          <p:cNvPr id="13" name="Conector recto de flecha 12">
            <a:extLst>
              <a:ext uri="{FF2B5EF4-FFF2-40B4-BE49-F238E27FC236}">
                <a16:creationId xmlns:a16="http://schemas.microsoft.com/office/drawing/2014/main" id="{C158B531-F1E2-4195-99FA-CCD07B74BC03}"/>
              </a:ext>
            </a:extLst>
          </p:cNvPr>
          <p:cNvCxnSpPr/>
          <p:nvPr/>
        </p:nvCxnSpPr>
        <p:spPr>
          <a:xfrm>
            <a:off x="3071664" y="2420888"/>
            <a:ext cx="1584176" cy="16561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76606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Objeto"/>
          <p:cNvGraphicFramePr>
            <a:graphicFrameLocks noChangeAspect="1"/>
          </p:cNvGraphicFramePr>
          <p:nvPr>
            <p:extLst>
              <p:ext uri="{D42A27DB-BD31-4B8C-83A1-F6EECF244321}">
                <p14:modId xmlns:p14="http://schemas.microsoft.com/office/powerpoint/2010/main" val="2621123326"/>
              </p:ext>
            </p:extLst>
          </p:nvPr>
        </p:nvGraphicFramePr>
        <p:xfrm>
          <a:off x="1703389" y="1282700"/>
          <a:ext cx="8809037" cy="4687888"/>
        </p:xfrm>
        <a:graphic>
          <a:graphicData uri="http://schemas.openxmlformats.org/presentationml/2006/ole">
            <mc:AlternateContent xmlns:mc="http://schemas.openxmlformats.org/markup-compatibility/2006">
              <mc:Choice xmlns:v="urn:schemas-microsoft-com:vml" Requires="v">
                <p:oleObj spid="_x0000_s29616" name="Equation" r:id="rId3" imgW="4647960" imgH="2476440" progId="Equation.DSMT4">
                  <p:embed/>
                </p:oleObj>
              </mc:Choice>
              <mc:Fallback>
                <p:oleObj name="Equation" r:id="rId3" imgW="4647960" imgH="2476440" progId="Equation.DSMT4">
                  <p:embed/>
                  <p:pic>
                    <p:nvPicPr>
                      <p:cNvPr id="0" name=""/>
                      <p:cNvPicPr/>
                      <p:nvPr/>
                    </p:nvPicPr>
                    <p:blipFill>
                      <a:blip r:embed="rId4"/>
                      <a:stretch>
                        <a:fillRect/>
                      </a:stretch>
                    </p:blipFill>
                    <p:spPr>
                      <a:xfrm>
                        <a:off x="1703389" y="1282700"/>
                        <a:ext cx="8809037" cy="4687888"/>
                      </a:xfrm>
                      <a:prstGeom prst="rect">
                        <a:avLst/>
                      </a:prstGeom>
                    </p:spPr>
                  </p:pic>
                </p:oleObj>
              </mc:Fallback>
            </mc:AlternateContent>
          </a:graphicData>
        </a:graphic>
      </p:graphicFrame>
      <p:grpSp>
        <p:nvGrpSpPr>
          <p:cNvPr id="25" name="Grupo 24"/>
          <p:cNvGrpSpPr/>
          <p:nvPr/>
        </p:nvGrpSpPr>
        <p:grpSpPr>
          <a:xfrm>
            <a:off x="6239571" y="4004593"/>
            <a:ext cx="781673" cy="864096"/>
            <a:chOff x="4798439" y="4794117"/>
            <a:chExt cx="781673" cy="864096"/>
          </a:xfrm>
        </p:grpSpPr>
        <p:cxnSp>
          <p:nvCxnSpPr>
            <p:cNvPr id="4" name="3 Conector recto"/>
            <p:cNvCxnSpPr/>
            <p:nvPr/>
          </p:nvCxnSpPr>
          <p:spPr>
            <a:xfrm flipV="1">
              <a:off x="4798439" y="4794117"/>
              <a:ext cx="720080" cy="8640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a:off x="4798439" y="4866125"/>
              <a:ext cx="781673" cy="7920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 name="Grupo 25"/>
          <p:cNvGrpSpPr/>
          <p:nvPr/>
        </p:nvGrpSpPr>
        <p:grpSpPr>
          <a:xfrm>
            <a:off x="9479931" y="3983128"/>
            <a:ext cx="874511" cy="864096"/>
            <a:chOff x="7873953" y="4862027"/>
            <a:chExt cx="874511" cy="864096"/>
          </a:xfrm>
        </p:grpSpPr>
        <p:cxnSp>
          <p:nvCxnSpPr>
            <p:cNvPr id="13" name="12 Conector recto"/>
            <p:cNvCxnSpPr/>
            <p:nvPr/>
          </p:nvCxnSpPr>
          <p:spPr>
            <a:xfrm flipV="1">
              <a:off x="7873953" y="4862027"/>
              <a:ext cx="720080" cy="8640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a:off x="7884368" y="4931000"/>
              <a:ext cx="864096" cy="7920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10" name="1 Objeto">
            <a:extLst>
              <a:ext uri="{FF2B5EF4-FFF2-40B4-BE49-F238E27FC236}">
                <a16:creationId xmlns:a16="http://schemas.microsoft.com/office/drawing/2014/main" id="{0847E635-8089-412E-81BB-7A0D8D3AEA77}"/>
              </a:ext>
            </a:extLst>
          </p:cNvPr>
          <p:cNvGraphicFramePr>
            <a:graphicFrameLocks noChangeAspect="1"/>
          </p:cNvGraphicFramePr>
          <p:nvPr>
            <p:extLst>
              <p:ext uri="{D42A27DB-BD31-4B8C-83A1-F6EECF244321}">
                <p14:modId xmlns:p14="http://schemas.microsoft.com/office/powerpoint/2010/main" val="3689130357"/>
              </p:ext>
            </p:extLst>
          </p:nvPr>
        </p:nvGraphicFramePr>
        <p:xfrm>
          <a:off x="2639616" y="260648"/>
          <a:ext cx="3894568" cy="648072"/>
        </p:xfrm>
        <a:graphic>
          <a:graphicData uri="http://schemas.openxmlformats.org/presentationml/2006/ole">
            <mc:AlternateContent xmlns:mc="http://schemas.openxmlformats.org/markup-compatibility/2006">
              <mc:Choice xmlns:v="urn:schemas-microsoft-com:vml" Requires="v">
                <p:oleObj spid="_x0000_s29617" name="Equation" r:id="rId5" imgW="1447560" imgH="241200" progId="Equation.DSMT4">
                  <p:embed/>
                </p:oleObj>
              </mc:Choice>
              <mc:Fallback>
                <p:oleObj name="Equation" r:id="rId5" imgW="1447560" imgH="241200" progId="Equation.DSMT4">
                  <p:embed/>
                  <p:pic>
                    <p:nvPicPr>
                      <p:cNvPr id="9" name="1 Objeto"/>
                      <p:cNvPicPr/>
                      <p:nvPr/>
                    </p:nvPicPr>
                    <p:blipFill>
                      <a:blip r:embed="rId6"/>
                      <a:stretch>
                        <a:fillRect/>
                      </a:stretch>
                    </p:blipFill>
                    <p:spPr>
                      <a:xfrm>
                        <a:off x="2639616" y="260648"/>
                        <a:ext cx="3894568" cy="648072"/>
                      </a:xfrm>
                      <a:prstGeom prst="rect">
                        <a:avLst/>
                      </a:prstGeom>
                    </p:spPr>
                  </p:pic>
                </p:oleObj>
              </mc:Fallback>
            </mc:AlternateContent>
          </a:graphicData>
        </a:graphic>
      </p:graphicFrame>
      <p:cxnSp>
        <p:nvCxnSpPr>
          <p:cNvPr id="3" name="Conector recto de flecha 2">
            <a:extLst>
              <a:ext uri="{FF2B5EF4-FFF2-40B4-BE49-F238E27FC236}">
                <a16:creationId xmlns:a16="http://schemas.microsoft.com/office/drawing/2014/main" id="{E0F58156-763B-4622-B736-4C2D19DA6E6B}"/>
              </a:ext>
            </a:extLst>
          </p:cNvPr>
          <p:cNvCxnSpPr/>
          <p:nvPr/>
        </p:nvCxnSpPr>
        <p:spPr>
          <a:xfrm flipH="1">
            <a:off x="2207568" y="692696"/>
            <a:ext cx="2304256" cy="11521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00CD49A6-FCD1-438B-A2CE-0078CB8C9658}"/>
              </a:ext>
            </a:extLst>
          </p:cNvPr>
          <p:cNvCxnSpPr/>
          <p:nvPr/>
        </p:nvCxnSpPr>
        <p:spPr>
          <a:xfrm flipH="1">
            <a:off x="2351584" y="692696"/>
            <a:ext cx="3528392" cy="19442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16978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a:extLst>
              <a:ext uri="{FF2B5EF4-FFF2-40B4-BE49-F238E27FC236}">
                <a16:creationId xmlns:a16="http://schemas.microsoft.com/office/drawing/2014/main" id="{F06C3B0C-B012-4BA8-8BA3-100591B81844}"/>
              </a:ext>
            </a:extLst>
          </p:cNvPr>
          <p:cNvGraphicFramePr>
            <a:graphicFrameLocks noChangeAspect="1"/>
          </p:cNvGraphicFramePr>
          <p:nvPr>
            <p:extLst>
              <p:ext uri="{D42A27DB-BD31-4B8C-83A1-F6EECF244321}">
                <p14:modId xmlns:p14="http://schemas.microsoft.com/office/powerpoint/2010/main" val="3636950228"/>
              </p:ext>
            </p:extLst>
          </p:nvPr>
        </p:nvGraphicFramePr>
        <p:xfrm>
          <a:off x="2567608" y="1988840"/>
          <a:ext cx="4819650" cy="2011362"/>
        </p:xfrm>
        <a:graphic>
          <a:graphicData uri="http://schemas.openxmlformats.org/presentationml/2006/ole">
            <mc:AlternateContent xmlns:mc="http://schemas.openxmlformats.org/markup-compatibility/2006">
              <mc:Choice xmlns:v="urn:schemas-microsoft-com:vml" Requires="v">
                <p:oleObj spid="_x0000_s126073" name="Equation" r:id="rId3" imgW="2705040" imgH="1130040" progId="Equation.DSMT4">
                  <p:embed/>
                </p:oleObj>
              </mc:Choice>
              <mc:Fallback>
                <p:oleObj name="Equation" r:id="rId3" imgW="2705040" imgH="1130040" progId="Equation.DSMT4">
                  <p:embed/>
                  <p:pic>
                    <p:nvPicPr>
                      <p:cNvPr id="0" name=""/>
                      <p:cNvPicPr/>
                      <p:nvPr/>
                    </p:nvPicPr>
                    <p:blipFill>
                      <a:blip r:embed="rId4"/>
                      <a:stretch>
                        <a:fillRect/>
                      </a:stretch>
                    </p:blipFill>
                    <p:spPr>
                      <a:xfrm>
                        <a:off x="2567608" y="1988840"/>
                        <a:ext cx="4819650" cy="2011362"/>
                      </a:xfrm>
                      <a:prstGeom prst="rect">
                        <a:avLst/>
                      </a:prstGeom>
                    </p:spPr>
                  </p:pic>
                </p:oleObj>
              </mc:Fallback>
            </mc:AlternateContent>
          </a:graphicData>
        </a:graphic>
      </p:graphicFrame>
      <p:graphicFrame>
        <p:nvGraphicFramePr>
          <p:cNvPr id="5" name="Objeto 4">
            <a:extLst>
              <a:ext uri="{FF2B5EF4-FFF2-40B4-BE49-F238E27FC236}">
                <a16:creationId xmlns:a16="http://schemas.microsoft.com/office/drawing/2014/main" id="{62BAA919-8833-4CFE-8D8A-F84611EDC22E}"/>
              </a:ext>
            </a:extLst>
          </p:cNvPr>
          <p:cNvGraphicFramePr>
            <a:graphicFrameLocks noChangeAspect="1"/>
          </p:cNvGraphicFramePr>
          <p:nvPr>
            <p:extLst>
              <p:ext uri="{D42A27DB-BD31-4B8C-83A1-F6EECF244321}">
                <p14:modId xmlns:p14="http://schemas.microsoft.com/office/powerpoint/2010/main" val="1395878550"/>
              </p:ext>
            </p:extLst>
          </p:nvPr>
        </p:nvGraphicFramePr>
        <p:xfrm>
          <a:off x="2063553" y="332656"/>
          <a:ext cx="8147191" cy="792088"/>
        </p:xfrm>
        <a:graphic>
          <a:graphicData uri="http://schemas.openxmlformats.org/presentationml/2006/ole">
            <mc:AlternateContent xmlns:mc="http://schemas.openxmlformats.org/markup-compatibility/2006">
              <mc:Choice xmlns:v="urn:schemas-microsoft-com:vml" Requires="v">
                <p:oleObj spid="_x0000_s126074" name="Equation" r:id="rId5" imgW="4572000" imgH="444240" progId="Equation.DSMT4">
                  <p:embed/>
                </p:oleObj>
              </mc:Choice>
              <mc:Fallback>
                <p:oleObj name="Equation" r:id="rId5" imgW="4572000" imgH="444240" progId="Equation.DSMT4">
                  <p:embed/>
                  <p:pic>
                    <p:nvPicPr>
                      <p:cNvPr id="0" name=""/>
                      <p:cNvPicPr/>
                      <p:nvPr/>
                    </p:nvPicPr>
                    <p:blipFill>
                      <a:blip r:embed="rId6"/>
                      <a:stretch>
                        <a:fillRect/>
                      </a:stretch>
                    </p:blipFill>
                    <p:spPr>
                      <a:xfrm>
                        <a:off x="2063553" y="332656"/>
                        <a:ext cx="8147191" cy="792088"/>
                      </a:xfrm>
                      <a:prstGeom prst="rect">
                        <a:avLst/>
                      </a:prstGeom>
                    </p:spPr>
                  </p:pic>
                </p:oleObj>
              </mc:Fallback>
            </mc:AlternateContent>
          </a:graphicData>
        </a:graphic>
      </p:graphicFrame>
      <p:sp>
        <p:nvSpPr>
          <p:cNvPr id="6" name="Rectángulo 5">
            <a:extLst>
              <a:ext uri="{FF2B5EF4-FFF2-40B4-BE49-F238E27FC236}">
                <a16:creationId xmlns:a16="http://schemas.microsoft.com/office/drawing/2014/main" id="{12C27F05-E39F-4B27-919C-D68B3A7C933A}"/>
              </a:ext>
            </a:extLst>
          </p:cNvPr>
          <p:cNvSpPr/>
          <p:nvPr/>
        </p:nvSpPr>
        <p:spPr>
          <a:xfrm>
            <a:off x="1991544" y="404664"/>
            <a:ext cx="2232248" cy="7200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a:extLst>
              <a:ext uri="{FF2B5EF4-FFF2-40B4-BE49-F238E27FC236}">
                <a16:creationId xmlns:a16="http://schemas.microsoft.com/office/drawing/2014/main" id="{37F11553-C135-4FD9-8752-95B185DF43BD}"/>
              </a:ext>
            </a:extLst>
          </p:cNvPr>
          <p:cNvSpPr/>
          <p:nvPr/>
        </p:nvSpPr>
        <p:spPr>
          <a:xfrm>
            <a:off x="7752184" y="332656"/>
            <a:ext cx="2520280" cy="7920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Flecha: curvada hacia arriba 7">
            <a:extLst>
              <a:ext uri="{FF2B5EF4-FFF2-40B4-BE49-F238E27FC236}">
                <a16:creationId xmlns:a16="http://schemas.microsoft.com/office/drawing/2014/main" id="{686A37F2-0D25-4F4F-8F48-4854DD26C841}"/>
              </a:ext>
            </a:extLst>
          </p:cNvPr>
          <p:cNvSpPr/>
          <p:nvPr/>
        </p:nvSpPr>
        <p:spPr>
          <a:xfrm>
            <a:off x="2927648" y="1124744"/>
            <a:ext cx="6336704" cy="43204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aphicFrame>
        <p:nvGraphicFramePr>
          <p:cNvPr id="9" name="Objeto 8">
            <a:extLst>
              <a:ext uri="{FF2B5EF4-FFF2-40B4-BE49-F238E27FC236}">
                <a16:creationId xmlns:a16="http://schemas.microsoft.com/office/drawing/2014/main" id="{C7FDBE19-851D-441D-9715-E7BD069A9464}"/>
              </a:ext>
            </a:extLst>
          </p:cNvPr>
          <p:cNvGraphicFramePr>
            <a:graphicFrameLocks noChangeAspect="1"/>
          </p:cNvGraphicFramePr>
          <p:nvPr>
            <p:extLst>
              <p:ext uri="{D42A27DB-BD31-4B8C-83A1-F6EECF244321}">
                <p14:modId xmlns:p14="http://schemas.microsoft.com/office/powerpoint/2010/main" val="2393128261"/>
              </p:ext>
            </p:extLst>
          </p:nvPr>
        </p:nvGraphicFramePr>
        <p:xfrm>
          <a:off x="7680176" y="2636913"/>
          <a:ext cx="2808312" cy="748979"/>
        </p:xfrm>
        <a:graphic>
          <a:graphicData uri="http://schemas.openxmlformats.org/presentationml/2006/ole">
            <mc:AlternateContent xmlns:mc="http://schemas.openxmlformats.org/markup-compatibility/2006">
              <mc:Choice xmlns:v="urn:schemas-microsoft-com:vml" Requires="v">
                <p:oleObj spid="_x0000_s126075" name="Equation" r:id="rId7" imgW="1574640" imgH="419040" progId="Equation.DSMT4">
                  <p:embed/>
                </p:oleObj>
              </mc:Choice>
              <mc:Fallback>
                <p:oleObj name="Equation" r:id="rId7" imgW="1574640" imgH="419040" progId="Equation.DSMT4">
                  <p:embed/>
                  <p:pic>
                    <p:nvPicPr>
                      <p:cNvPr id="0" name=""/>
                      <p:cNvPicPr/>
                      <p:nvPr/>
                    </p:nvPicPr>
                    <p:blipFill>
                      <a:blip r:embed="rId8"/>
                      <a:stretch>
                        <a:fillRect/>
                      </a:stretch>
                    </p:blipFill>
                    <p:spPr>
                      <a:xfrm>
                        <a:off x="7680176" y="2636913"/>
                        <a:ext cx="2808312" cy="748979"/>
                      </a:xfrm>
                      <a:prstGeom prst="rect">
                        <a:avLst/>
                      </a:prstGeom>
                    </p:spPr>
                  </p:pic>
                </p:oleObj>
              </mc:Fallback>
            </mc:AlternateContent>
          </a:graphicData>
        </a:graphic>
      </p:graphicFrame>
      <p:cxnSp>
        <p:nvCxnSpPr>
          <p:cNvPr id="11" name="Conector recto de flecha 10">
            <a:extLst>
              <a:ext uri="{FF2B5EF4-FFF2-40B4-BE49-F238E27FC236}">
                <a16:creationId xmlns:a16="http://schemas.microsoft.com/office/drawing/2014/main" id="{58BA9F02-CEA4-4392-8A5C-64CC9CC6BFF5}"/>
              </a:ext>
            </a:extLst>
          </p:cNvPr>
          <p:cNvCxnSpPr>
            <a:cxnSpLocks/>
            <a:stCxn id="9" idx="1"/>
          </p:cNvCxnSpPr>
          <p:nvPr/>
        </p:nvCxnSpPr>
        <p:spPr>
          <a:xfrm flipH="1">
            <a:off x="4295800" y="3011402"/>
            <a:ext cx="3384376" cy="4896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62381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Objeto"/>
          <p:cNvGraphicFramePr>
            <a:graphicFrameLocks noChangeAspect="1"/>
          </p:cNvGraphicFramePr>
          <p:nvPr>
            <p:extLst>
              <p:ext uri="{D42A27DB-BD31-4B8C-83A1-F6EECF244321}">
                <p14:modId xmlns:p14="http://schemas.microsoft.com/office/powerpoint/2010/main" val="317910044"/>
              </p:ext>
            </p:extLst>
          </p:nvPr>
        </p:nvGraphicFramePr>
        <p:xfrm>
          <a:off x="1554806" y="3447584"/>
          <a:ext cx="6326418" cy="1080120"/>
        </p:xfrm>
        <a:graphic>
          <a:graphicData uri="http://schemas.openxmlformats.org/presentationml/2006/ole">
            <mc:AlternateContent xmlns:mc="http://schemas.openxmlformats.org/markup-compatibility/2006">
              <mc:Choice xmlns:v="urn:schemas-microsoft-com:vml" Requires="v">
                <p:oleObj spid="_x0000_s30349" name="Equation" r:id="rId3" imgW="2603160" imgH="444240" progId="Equation.DSMT4">
                  <p:embed/>
                </p:oleObj>
              </mc:Choice>
              <mc:Fallback>
                <p:oleObj name="Equation" r:id="rId3" imgW="2603160" imgH="444240" progId="Equation.DSMT4">
                  <p:embed/>
                  <p:pic>
                    <p:nvPicPr>
                      <p:cNvPr id="0" name=""/>
                      <p:cNvPicPr/>
                      <p:nvPr/>
                    </p:nvPicPr>
                    <p:blipFill>
                      <a:blip r:embed="rId4"/>
                      <a:stretch>
                        <a:fillRect/>
                      </a:stretch>
                    </p:blipFill>
                    <p:spPr>
                      <a:xfrm>
                        <a:off x="1554806" y="3447584"/>
                        <a:ext cx="6326418" cy="1080120"/>
                      </a:xfrm>
                      <a:prstGeom prst="rect">
                        <a:avLst/>
                      </a:prstGeom>
                    </p:spPr>
                  </p:pic>
                </p:oleObj>
              </mc:Fallback>
            </mc:AlternateContent>
          </a:graphicData>
        </a:graphic>
      </p:graphicFrame>
      <p:sp>
        <p:nvSpPr>
          <p:cNvPr id="7" name="6 Rectángulo"/>
          <p:cNvSpPr/>
          <p:nvPr/>
        </p:nvSpPr>
        <p:spPr>
          <a:xfrm>
            <a:off x="767408" y="260648"/>
            <a:ext cx="10657184" cy="923330"/>
          </a:xfrm>
          <a:prstGeom prst="rect">
            <a:avLst/>
          </a:prstGeom>
        </p:spPr>
        <p:txBody>
          <a:bodyPr wrap="square">
            <a:spAutoFit/>
          </a:bodyPr>
          <a:lstStyle/>
          <a:p>
            <a:pPr algn="just"/>
            <a:r>
              <a:rPr lang="es-MX" dirty="0" err="1">
                <a:latin typeface="Times New Roman" panose="02020603050405020304" pitchFamily="18" charset="0"/>
                <a:cs typeface="Times New Roman" panose="02020603050405020304" pitchFamily="18" charset="0"/>
              </a:rPr>
              <a:t>Jacobus</a:t>
            </a:r>
            <a:r>
              <a:rPr lang="es-MX" dirty="0">
                <a:latin typeface="Times New Roman" panose="02020603050405020304" pitchFamily="18" charset="0"/>
                <a:cs typeface="Times New Roman" panose="02020603050405020304" pitchFamily="18" charset="0"/>
              </a:rPr>
              <a:t> </a:t>
            </a:r>
            <a:r>
              <a:rPr lang="es-MX" dirty="0" err="1">
                <a:latin typeface="Times New Roman" panose="02020603050405020304" pitchFamily="18" charset="0"/>
                <a:cs typeface="Times New Roman" panose="02020603050405020304" pitchFamily="18" charset="0"/>
              </a:rPr>
              <a:t>Henricus</a:t>
            </a:r>
            <a:r>
              <a:rPr lang="es-MX" dirty="0">
                <a:latin typeface="Times New Roman" panose="02020603050405020304" pitchFamily="18" charset="0"/>
                <a:cs typeface="Times New Roman" panose="02020603050405020304" pitchFamily="18" charset="0"/>
              </a:rPr>
              <a:t>  </a:t>
            </a:r>
            <a:r>
              <a:rPr lang="es-MX" b="1" dirty="0" err="1">
                <a:latin typeface="Times New Roman" panose="02020603050405020304" pitchFamily="18" charset="0"/>
                <a:cs typeface="Times New Roman" panose="02020603050405020304" pitchFamily="18" charset="0"/>
              </a:rPr>
              <a:t>van´t</a:t>
            </a:r>
            <a:r>
              <a:rPr lang="es-MX" b="1" dirty="0">
                <a:latin typeface="Times New Roman" panose="02020603050405020304" pitchFamily="18" charset="0"/>
                <a:cs typeface="Times New Roman" panose="02020603050405020304" pitchFamily="18" charset="0"/>
              </a:rPr>
              <a:t> </a:t>
            </a:r>
            <a:r>
              <a:rPr lang="es-MX" b="1" dirty="0" err="1">
                <a:latin typeface="Times New Roman" panose="02020603050405020304" pitchFamily="18" charset="0"/>
                <a:cs typeface="Times New Roman" panose="02020603050405020304" pitchFamily="18" charset="0"/>
              </a:rPr>
              <a:t>Hoff</a:t>
            </a:r>
            <a:r>
              <a:rPr lang="es-MX" b="1"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(1852-1911) en 1884 propuso esta ecuación.   En 1901 se entrego el </a:t>
            </a:r>
            <a:r>
              <a:rPr lang="es-MX" b="1" dirty="0">
                <a:latin typeface="Times New Roman" panose="02020603050405020304" pitchFamily="18" charset="0"/>
                <a:cs typeface="Times New Roman" panose="02020603050405020304" pitchFamily="18" charset="0"/>
              </a:rPr>
              <a:t>primer premio novel de química</a:t>
            </a:r>
            <a:r>
              <a:rPr lang="es-MX" dirty="0">
                <a:latin typeface="Times New Roman" panose="02020603050405020304" pitchFamily="18" charset="0"/>
                <a:cs typeface="Times New Roman" panose="02020603050405020304" pitchFamily="18" charset="0"/>
              </a:rPr>
              <a:t> y el científico laureado con este premio fue </a:t>
            </a:r>
            <a:r>
              <a:rPr lang="es-MX" b="1" dirty="0" err="1">
                <a:latin typeface="Times New Roman" panose="02020603050405020304" pitchFamily="18" charset="0"/>
                <a:cs typeface="Times New Roman" panose="02020603050405020304" pitchFamily="18" charset="0"/>
              </a:rPr>
              <a:t>van´t</a:t>
            </a:r>
            <a:r>
              <a:rPr lang="es-MX" b="1" dirty="0">
                <a:latin typeface="Times New Roman" panose="02020603050405020304" pitchFamily="18" charset="0"/>
                <a:cs typeface="Times New Roman" panose="02020603050405020304" pitchFamily="18" charset="0"/>
              </a:rPr>
              <a:t> </a:t>
            </a:r>
            <a:r>
              <a:rPr lang="es-MX" b="1" dirty="0" err="1">
                <a:latin typeface="Times New Roman" panose="02020603050405020304" pitchFamily="18" charset="0"/>
                <a:cs typeface="Times New Roman" panose="02020603050405020304" pitchFamily="18" charset="0"/>
              </a:rPr>
              <a:t>Hoff</a:t>
            </a:r>
            <a:r>
              <a:rPr lang="es-MX" b="1" dirty="0">
                <a:latin typeface="Times New Roman" panose="02020603050405020304" pitchFamily="18" charset="0"/>
                <a:cs typeface="Times New Roman" panose="02020603050405020304" pitchFamily="18" charset="0"/>
              </a:rPr>
              <a:t>,  su merito…haber desarrollado esta “</a:t>
            </a:r>
            <a:r>
              <a:rPr lang="es-MX" b="1" i="1" u="sng" dirty="0">
                <a:solidFill>
                  <a:srgbClr val="FF0000"/>
                </a:solidFill>
                <a:latin typeface="Times New Roman" panose="02020603050405020304" pitchFamily="18" charset="0"/>
                <a:cs typeface="Times New Roman" panose="02020603050405020304" pitchFamily="18" charset="0"/>
              </a:rPr>
              <a:t>horrible</a:t>
            </a:r>
            <a:r>
              <a:rPr lang="es-MX" b="1" dirty="0">
                <a:latin typeface="Times New Roman" panose="02020603050405020304" pitchFamily="18" charset="0"/>
                <a:cs typeface="Times New Roman" panose="02020603050405020304" pitchFamily="18" charset="0"/>
              </a:rPr>
              <a:t>” ecuación.</a:t>
            </a:r>
          </a:p>
        </p:txBody>
      </p:sp>
      <p:sp>
        <p:nvSpPr>
          <p:cNvPr id="8" name="7 CuadroTexto"/>
          <p:cNvSpPr txBox="1"/>
          <p:nvPr/>
        </p:nvSpPr>
        <p:spPr>
          <a:xfrm>
            <a:off x="7868312" y="3807624"/>
            <a:ext cx="2799688" cy="369332"/>
          </a:xfrm>
          <a:prstGeom prst="rect">
            <a:avLst/>
          </a:prstGeom>
          <a:noFill/>
        </p:spPr>
        <p:txBody>
          <a:bodyPr wrap="square" rtlCol="0">
            <a:spAutoFit/>
          </a:bodyPr>
          <a:lstStyle/>
          <a:p>
            <a:r>
              <a:rPr lang="es-MX" b="1" dirty="0">
                <a:latin typeface="Times New Roman" panose="02020603050405020304" pitchFamily="18" charset="0"/>
                <a:cs typeface="Times New Roman" panose="02020603050405020304" pitchFamily="18" charset="0"/>
              </a:rPr>
              <a:t>La ecuación de </a:t>
            </a:r>
            <a:r>
              <a:rPr lang="es-MX" b="1" dirty="0" err="1">
                <a:latin typeface="Times New Roman" panose="02020603050405020304" pitchFamily="18" charset="0"/>
                <a:cs typeface="Times New Roman" panose="02020603050405020304" pitchFamily="18" charset="0"/>
              </a:rPr>
              <a:t>van´t</a:t>
            </a:r>
            <a:r>
              <a:rPr lang="es-MX" b="1" dirty="0">
                <a:latin typeface="Times New Roman" panose="02020603050405020304" pitchFamily="18" charset="0"/>
                <a:cs typeface="Times New Roman" panose="02020603050405020304" pitchFamily="18" charset="0"/>
              </a:rPr>
              <a:t> </a:t>
            </a:r>
            <a:r>
              <a:rPr lang="es-MX" b="1" dirty="0" err="1">
                <a:latin typeface="Times New Roman" panose="02020603050405020304" pitchFamily="18" charset="0"/>
                <a:cs typeface="Times New Roman" panose="02020603050405020304" pitchFamily="18" charset="0"/>
              </a:rPr>
              <a:t>Hoff</a:t>
            </a:r>
            <a:r>
              <a:rPr lang="es-MX" b="1" dirty="0">
                <a:latin typeface="Times New Roman" panose="02020603050405020304" pitchFamily="18" charset="0"/>
                <a:cs typeface="Times New Roman" panose="02020603050405020304" pitchFamily="18" charset="0"/>
              </a:rPr>
              <a:t>   </a:t>
            </a:r>
          </a:p>
        </p:txBody>
      </p:sp>
      <p:graphicFrame>
        <p:nvGraphicFramePr>
          <p:cNvPr id="2" name="1 Objeto"/>
          <p:cNvGraphicFramePr>
            <a:graphicFrameLocks noChangeAspect="1"/>
          </p:cNvGraphicFramePr>
          <p:nvPr/>
        </p:nvGraphicFramePr>
        <p:xfrm>
          <a:off x="1703513" y="1412776"/>
          <a:ext cx="8542337" cy="1727200"/>
        </p:xfrm>
        <a:graphic>
          <a:graphicData uri="http://schemas.openxmlformats.org/presentationml/2006/ole">
            <mc:AlternateContent xmlns:mc="http://schemas.openxmlformats.org/markup-compatibility/2006">
              <mc:Choice xmlns:v="urn:schemas-microsoft-com:vml" Requires="v">
                <p:oleObj spid="_x0000_s30350" name="Equation" r:id="rId5" imgW="4394160" imgH="888840" progId="Equation.DSMT4">
                  <p:embed/>
                </p:oleObj>
              </mc:Choice>
              <mc:Fallback>
                <p:oleObj name="Equation" r:id="rId5" imgW="4394160" imgH="888840" progId="Equation.DSMT4">
                  <p:embed/>
                  <p:pic>
                    <p:nvPicPr>
                      <p:cNvPr id="0" name=""/>
                      <p:cNvPicPr/>
                      <p:nvPr/>
                    </p:nvPicPr>
                    <p:blipFill>
                      <a:blip r:embed="rId6"/>
                      <a:stretch>
                        <a:fillRect/>
                      </a:stretch>
                    </p:blipFill>
                    <p:spPr>
                      <a:xfrm>
                        <a:off x="1703513" y="1412776"/>
                        <a:ext cx="8542337" cy="1727200"/>
                      </a:xfrm>
                      <a:prstGeom prst="rect">
                        <a:avLst/>
                      </a:prstGeom>
                    </p:spPr>
                  </p:pic>
                </p:oleObj>
              </mc:Fallback>
            </mc:AlternateContent>
          </a:graphicData>
        </a:graphic>
      </p:graphicFrame>
      <p:sp>
        <p:nvSpPr>
          <p:cNvPr id="6" name="CuadroTexto 5"/>
          <p:cNvSpPr txBox="1"/>
          <p:nvPr/>
        </p:nvSpPr>
        <p:spPr>
          <a:xfrm>
            <a:off x="1855599" y="4701373"/>
            <a:ext cx="8424936" cy="369332"/>
          </a:xfrm>
          <a:prstGeom prst="rect">
            <a:avLst/>
          </a:prstGeom>
          <a:noFill/>
        </p:spPr>
        <p:txBody>
          <a:bodyPr wrap="square" rtlCol="0">
            <a:spAutoFit/>
          </a:bodyPr>
          <a:lstStyle/>
          <a:p>
            <a:r>
              <a:rPr lang="es-MX" dirty="0">
                <a:latin typeface="Times New Roman" panose="02020603050405020304" pitchFamily="18" charset="0"/>
                <a:cs typeface="Times New Roman" panose="02020603050405020304" pitchFamily="18" charset="0"/>
              </a:rPr>
              <a:t>Con esta ecuación ya podemos saber como varia K con relación a cambio de temperatura</a:t>
            </a:r>
          </a:p>
        </p:txBody>
      </p:sp>
      <p:graphicFrame>
        <p:nvGraphicFramePr>
          <p:cNvPr id="3" name="Objeto 2"/>
          <p:cNvGraphicFramePr>
            <a:graphicFrameLocks noChangeAspect="1"/>
          </p:cNvGraphicFramePr>
          <p:nvPr>
            <p:extLst>
              <p:ext uri="{D42A27DB-BD31-4B8C-83A1-F6EECF244321}">
                <p14:modId xmlns:p14="http://schemas.microsoft.com/office/powerpoint/2010/main" val="2297572605"/>
              </p:ext>
            </p:extLst>
          </p:nvPr>
        </p:nvGraphicFramePr>
        <p:xfrm>
          <a:off x="6613605" y="5262960"/>
          <a:ext cx="2535238" cy="1171575"/>
        </p:xfrm>
        <a:graphic>
          <a:graphicData uri="http://schemas.openxmlformats.org/presentationml/2006/ole">
            <mc:AlternateContent xmlns:mc="http://schemas.openxmlformats.org/markup-compatibility/2006">
              <mc:Choice xmlns:v="urn:schemas-microsoft-com:vml" Requires="v">
                <p:oleObj spid="_x0000_s30351" name="Equation" r:id="rId7" imgW="1015920" imgH="469800" progId="Equation.DSMT4">
                  <p:embed/>
                </p:oleObj>
              </mc:Choice>
              <mc:Fallback>
                <p:oleObj name="Equation" r:id="rId7" imgW="1015920" imgH="469800" progId="Equation.DSMT4">
                  <p:embed/>
                  <p:pic>
                    <p:nvPicPr>
                      <p:cNvPr id="0" name=""/>
                      <p:cNvPicPr/>
                      <p:nvPr/>
                    </p:nvPicPr>
                    <p:blipFill>
                      <a:blip r:embed="rId8"/>
                      <a:stretch>
                        <a:fillRect/>
                      </a:stretch>
                    </p:blipFill>
                    <p:spPr>
                      <a:xfrm>
                        <a:off x="6613605" y="5262960"/>
                        <a:ext cx="2535238" cy="1171575"/>
                      </a:xfrm>
                      <a:prstGeom prst="rect">
                        <a:avLst/>
                      </a:prstGeom>
                    </p:spPr>
                  </p:pic>
                </p:oleObj>
              </mc:Fallback>
            </mc:AlternateContent>
          </a:graphicData>
        </a:graphic>
      </p:graphicFrame>
      <p:cxnSp>
        <p:nvCxnSpPr>
          <p:cNvPr id="9" name="Conector recto de flecha 8"/>
          <p:cNvCxnSpPr/>
          <p:nvPr/>
        </p:nvCxnSpPr>
        <p:spPr>
          <a:xfrm>
            <a:off x="2711624" y="4176957"/>
            <a:ext cx="4032448" cy="16047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64959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832157171"/>
              </p:ext>
            </p:extLst>
          </p:nvPr>
        </p:nvGraphicFramePr>
        <p:xfrm>
          <a:off x="2546351" y="358776"/>
          <a:ext cx="7446963" cy="6145213"/>
        </p:xfrm>
        <a:graphic>
          <a:graphicData uri="http://schemas.openxmlformats.org/presentationml/2006/ole">
            <mc:AlternateContent xmlns:mc="http://schemas.openxmlformats.org/markup-compatibility/2006">
              <mc:Choice xmlns:v="urn:schemas-microsoft-com:vml" Requires="v">
                <p:oleObj spid="_x0000_s31391" name="Equation" r:id="rId3" imgW="4572000" imgH="4254480" progId="Equation.DSMT4">
                  <p:embed/>
                </p:oleObj>
              </mc:Choice>
              <mc:Fallback>
                <p:oleObj name="Equation" r:id="rId3" imgW="4572000" imgH="4254480" progId="Equation.DSMT4">
                  <p:embed/>
                  <p:pic>
                    <p:nvPicPr>
                      <p:cNvPr id="0" name=""/>
                      <p:cNvPicPr/>
                      <p:nvPr/>
                    </p:nvPicPr>
                    <p:blipFill>
                      <a:blip r:embed="rId4"/>
                      <a:stretch>
                        <a:fillRect/>
                      </a:stretch>
                    </p:blipFill>
                    <p:spPr>
                      <a:xfrm>
                        <a:off x="2546351" y="358776"/>
                        <a:ext cx="7446963" cy="6145213"/>
                      </a:xfrm>
                      <a:prstGeom prst="rect">
                        <a:avLst/>
                      </a:prstGeom>
                    </p:spPr>
                  </p:pic>
                </p:oleObj>
              </mc:Fallback>
            </mc:AlternateContent>
          </a:graphicData>
        </a:graphic>
      </p:graphicFrame>
      <p:graphicFrame>
        <p:nvGraphicFramePr>
          <p:cNvPr id="2" name="Objeto 1"/>
          <p:cNvGraphicFramePr>
            <a:graphicFrameLocks noChangeAspect="1"/>
          </p:cNvGraphicFramePr>
          <p:nvPr>
            <p:extLst>
              <p:ext uri="{D42A27DB-BD31-4B8C-83A1-F6EECF244321}">
                <p14:modId xmlns:p14="http://schemas.microsoft.com/office/powerpoint/2010/main" val="2328355700"/>
              </p:ext>
            </p:extLst>
          </p:nvPr>
        </p:nvGraphicFramePr>
        <p:xfrm>
          <a:off x="6880383" y="2285060"/>
          <a:ext cx="848094" cy="381642"/>
        </p:xfrm>
        <a:graphic>
          <a:graphicData uri="http://schemas.openxmlformats.org/presentationml/2006/ole">
            <mc:AlternateContent xmlns:mc="http://schemas.openxmlformats.org/markup-compatibility/2006">
              <mc:Choice xmlns:v="urn:schemas-microsoft-com:vml" Requires="v">
                <p:oleObj spid="_x0000_s31392" name="Equation" r:id="rId5" imgW="507960" imgH="228600" progId="Equation.DSMT4">
                  <p:embed/>
                </p:oleObj>
              </mc:Choice>
              <mc:Fallback>
                <p:oleObj name="Equation" r:id="rId5" imgW="507960" imgH="228600" progId="Equation.DSMT4">
                  <p:embed/>
                  <p:pic>
                    <p:nvPicPr>
                      <p:cNvPr id="0" name=""/>
                      <p:cNvPicPr/>
                      <p:nvPr/>
                    </p:nvPicPr>
                    <p:blipFill>
                      <a:blip r:embed="rId6"/>
                      <a:stretch>
                        <a:fillRect/>
                      </a:stretch>
                    </p:blipFill>
                    <p:spPr>
                      <a:xfrm>
                        <a:off x="6880383" y="2285060"/>
                        <a:ext cx="848094" cy="381642"/>
                      </a:xfrm>
                      <a:prstGeom prst="rect">
                        <a:avLst/>
                      </a:prstGeom>
                    </p:spPr>
                  </p:pic>
                </p:oleObj>
              </mc:Fallback>
            </mc:AlternateContent>
          </a:graphicData>
        </a:graphic>
      </p:graphicFrame>
      <p:cxnSp>
        <p:nvCxnSpPr>
          <p:cNvPr id="5" name="4 Conector recto de flecha"/>
          <p:cNvCxnSpPr/>
          <p:nvPr/>
        </p:nvCxnSpPr>
        <p:spPr>
          <a:xfrm flipH="1">
            <a:off x="3055020" y="764704"/>
            <a:ext cx="144016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p:cNvCxnSpPr/>
          <p:nvPr/>
        </p:nvCxnSpPr>
        <p:spPr>
          <a:xfrm>
            <a:off x="6400109" y="2475881"/>
            <a:ext cx="36004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0" name="9 Objeto"/>
          <p:cNvGraphicFramePr>
            <a:graphicFrameLocks noChangeAspect="1"/>
          </p:cNvGraphicFramePr>
          <p:nvPr>
            <p:extLst>
              <p:ext uri="{D42A27DB-BD31-4B8C-83A1-F6EECF244321}">
                <p14:modId xmlns:p14="http://schemas.microsoft.com/office/powerpoint/2010/main" val="1344086585"/>
              </p:ext>
            </p:extLst>
          </p:nvPr>
        </p:nvGraphicFramePr>
        <p:xfrm>
          <a:off x="8069263" y="2255839"/>
          <a:ext cx="1695450" cy="439737"/>
        </p:xfrm>
        <a:graphic>
          <a:graphicData uri="http://schemas.openxmlformats.org/presentationml/2006/ole">
            <mc:AlternateContent xmlns:mc="http://schemas.openxmlformats.org/markup-compatibility/2006">
              <mc:Choice xmlns:v="urn:schemas-microsoft-com:vml" Requires="v">
                <p:oleObj spid="_x0000_s31393" name="Equation" r:id="rId7" imgW="977760" imgH="253800" progId="Equation.DSMT4">
                  <p:embed/>
                </p:oleObj>
              </mc:Choice>
              <mc:Fallback>
                <p:oleObj name="Equation" r:id="rId7" imgW="977760" imgH="253800" progId="Equation.DSMT4">
                  <p:embed/>
                  <p:pic>
                    <p:nvPicPr>
                      <p:cNvPr id="0" name=""/>
                      <p:cNvPicPr/>
                      <p:nvPr/>
                    </p:nvPicPr>
                    <p:blipFill>
                      <a:blip r:embed="rId8"/>
                      <a:stretch>
                        <a:fillRect/>
                      </a:stretch>
                    </p:blipFill>
                    <p:spPr>
                      <a:xfrm>
                        <a:off x="8069263" y="2255839"/>
                        <a:ext cx="1695450" cy="439737"/>
                      </a:xfrm>
                      <a:prstGeom prst="rect">
                        <a:avLst/>
                      </a:prstGeom>
                    </p:spPr>
                  </p:pic>
                </p:oleObj>
              </mc:Fallback>
            </mc:AlternateContent>
          </a:graphicData>
        </a:graphic>
      </p:graphicFrame>
      <p:cxnSp>
        <p:nvCxnSpPr>
          <p:cNvPr id="12" name="11 Conector recto de flecha"/>
          <p:cNvCxnSpPr/>
          <p:nvPr/>
        </p:nvCxnSpPr>
        <p:spPr>
          <a:xfrm flipH="1" flipV="1">
            <a:off x="4495180" y="764704"/>
            <a:ext cx="3816424" cy="6480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p:nvPr/>
        </p:nvCxnSpPr>
        <p:spPr>
          <a:xfrm flipH="1">
            <a:off x="4324099" y="2564904"/>
            <a:ext cx="3745164" cy="8077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H="1">
            <a:off x="3719737" y="2755724"/>
            <a:ext cx="5344669" cy="30495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flipH="1">
            <a:off x="3143672" y="1607768"/>
            <a:ext cx="5544616" cy="15332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78986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ext uri="{D42A27DB-BD31-4B8C-83A1-F6EECF244321}">
                <p14:modId xmlns:p14="http://schemas.microsoft.com/office/powerpoint/2010/main" val="3100272635"/>
              </p:ext>
            </p:extLst>
          </p:nvPr>
        </p:nvGraphicFramePr>
        <p:xfrm>
          <a:off x="695325" y="225425"/>
          <a:ext cx="8459788" cy="5984875"/>
        </p:xfrm>
        <a:graphic>
          <a:graphicData uri="http://schemas.openxmlformats.org/presentationml/2006/ole">
            <mc:AlternateContent xmlns:mc="http://schemas.openxmlformats.org/markup-compatibility/2006">
              <mc:Choice xmlns:v="urn:schemas-microsoft-com:vml" Requires="v">
                <p:oleObj spid="_x0000_s133132" name="Equation" r:id="rId3" imgW="5003640" imgH="3543120" progId="Equation.DSMT4">
                  <p:embed/>
                </p:oleObj>
              </mc:Choice>
              <mc:Fallback>
                <p:oleObj name="Equation" r:id="rId3" imgW="5003640" imgH="3543120" progId="Equation.DSMT4">
                  <p:embed/>
                  <p:pic>
                    <p:nvPicPr>
                      <p:cNvPr id="0" name=""/>
                      <p:cNvPicPr/>
                      <p:nvPr/>
                    </p:nvPicPr>
                    <p:blipFill>
                      <a:blip r:embed="rId4"/>
                      <a:stretch>
                        <a:fillRect/>
                      </a:stretch>
                    </p:blipFill>
                    <p:spPr>
                      <a:xfrm>
                        <a:off x="695325" y="225425"/>
                        <a:ext cx="8459788" cy="5984875"/>
                      </a:xfrm>
                      <a:prstGeom prst="rect">
                        <a:avLst/>
                      </a:prstGeom>
                    </p:spPr>
                  </p:pic>
                </p:oleObj>
              </mc:Fallback>
            </mc:AlternateContent>
          </a:graphicData>
        </a:graphic>
      </p:graphicFrame>
      <p:sp>
        <p:nvSpPr>
          <p:cNvPr id="7" name="Rectángulo 6"/>
          <p:cNvSpPr/>
          <p:nvPr/>
        </p:nvSpPr>
        <p:spPr>
          <a:xfrm>
            <a:off x="3647728" y="476672"/>
            <a:ext cx="792088" cy="576064"/>
          </a:xfrm>
          <a:prstGeom prst="rect">
            <a:avLst/>
          </a:prstGeom>
          <a:solidFill>
            <a:srgbClr val="FF000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7968208" y="476672"/>
            <a:ext cx="1348910" cy="579612"/>
          </a:xfrm>
          <a:prstGeom prst="rect">
            <a:avLst/>
          </a:prstGeom>
          <a:solidFill>
            <a:srgbClr val="FF000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4116963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ext uri="{D42A27DB-BD31-4B8C-83A1-F6EECF244321}">
                <p14:modId xmlns:p14="http://schemas.microsoft.com/office/powerpoint/2010/main" val="2978072791"/>
              </p:ext>
            </p:extLst>
          </p:nvPr>
        </p:nvGraphicFramePr>
        <p:xfrm>
          <a:off x="2179512" y="1267431"/>
          <a:ext cx="3031916" cy="576064"/>
        </p:xfrm>
        <a:graphic>
          <a:graphicData uri="http://schemas.openxmlformats.org/presentationml/2006/ole">
            <mc:AlternateContent xmlns:mc="http://schemas.openxmlformats.org/markup-compatibility/2006">
              <mc:Choice xmlns:v="urn:schemas-microsoft-com:vml" Requires="v">
                <p:oleObj spid="_x0000_s92604" name="Equation" r:id="rId3" imgW="1269720" imgH="241200" progId="Equation.DSMT4">
                  <p:embed/>
                </p:oleObj>
              </mc:Choice>
              <mc:Fallback>
                <p:oleObj name="Equation" r:id="rId3" imgW="1269720" imgH="241200" progId="Equation.DSMT4">
                  <p:embed/>
                  <p:pic>
                    <p:nvPicPr>
                      <p:cNvPr id="0" name=""/>
                      <p:cNvPicPr/>
                      <p:nvPr/>
                    </p:nvPicPr>
                    <p:blipFill>
                      <a:blip r:embed="rId4"/>
                      <a:stretch>
                        <a:fillRect/>
                      </a:stretch>
                    </p:blipFill>
                    <p:spPr>
                      <a:xfrm>
                        <a:off x="2179512" y="1267431"/>
                        <a:ext cx="3031916" cy="576064"/>
                      </a:xfrm>
                      <a:prstGeom prst="rect">
                        <a:avLst/>
                      </a:prstGeom>
                    </p:spPr>
                  </p:pic>
                </p:oleObj>
              </mc:Fallback>
            </mc:AlternateContent>
          </a:graphicData>
        </a:graphic>
      </p:graphicFrame>
      <p:graphicFrame>
        <p:nvGraphicFramePr>
          <p:cNvPr id="5" name="Objeto 4"/>
          <p:cNvGraphicFramePr>
            <a:graphicFrameLocks noChangeAspect="1"/>
          </p:cNvGraphicFramePr>
          <p:nvPr>
            <p:extLst>
              <p:ext uri="{D42A27DB-BD31-4B8C-83A1-F6EECF244321}">
                <p14:modId xmlns:p14="http://schemas.microsoft.com/office/powerpoint/2010/main" val="920398713"/>
              </p:ext>
            </p:extLst>
          </p:nvPr>
        </p:nvGraphicFramePr>
        <p:xfrm>
          <a:off x="5774832" y="1033405"/>
          <a:ext cx="4002445" cy="1044116"/>
        </p:xfrm>
        <a:graphic>
          <a:graphicData uri="http://schemas.openxmlformats.org/presentationml/2006/ole">
            <mc:AlternateContent xmlns:mc="http://schemas.openxmlformats.org/markup-compatibility/2006">
              <mc:Choice xmlns:v="urn:schemas-microsoft-com:vml" Requires="v">
                <p:oleObj spid="_x0000_s92605" name="Equation" r:id="rId5" imgW="2044440" imgH="533160" progId="Equation.DSMT4">
                  <p:embed/>
                </p:oleObj>
              </mc:Choice>
              <mc:Fallback>
                <p:oleObj name="Equation" r:id="rId5" imgW="2044440" imgH="533160" progId="Equation.DSMT4">
                  <p:embed/>
                  <p:pic>
                    <p:nvPicPr>
                      <p:cNvPr id="0" name=""/>
                      <p:cNvPicPr/>
                      <p:nvPr/>
                    </p:nvPicPr>
                    <p:blipFill>
                      <a:blip r:embed="rId6"/>
                      <a:stretch>
                        <a:fillRect/>
                      </a:stretch>
                    </p:blipFill>
                    <p:spPr>
                      <a:xfrm>
                        <a:off x="5774832" y="1033405"/>
                        <a:ext cx="4002445" cy="1044116"/>
                      </a:xfrm>
                      <a:prstGeom prst="rect">
                        <a:avLst/>
                      </a:prstGeom>
                    </p:spPr>
                  </p:pic>
                </p:oleObj>
              </mc:Fallback>
            </mc:AlternateContent>
          </a:graphicData>
        </a:graphic>
      </p:graphicFrame>
      <p:graphicFrame>
        <p:nvGraphicFramePr>
          <p:cNvPr id="6" name="Objeto 5"/>
          <p:cNvGraphicFramePr>
            <a:graphicFrameLocks noChangeAspect="1"/>
          </p:cNvGraphicFramePr>
          <p:nvPr>
            <p:extLst>
              <p:ext uri="{D42A27DB-BD31-4B8C-83A1-F6EECF244321}">
                <p14:modId xmlns:p14="http://schemas.microsoft.com/office/powerpoint/2010/main" val="2694686583"/>
              </p:ext>
            </p:extLst>
          </p:nvPr>
        </p:nvGraphicFramePr>
        <p:xfrm>
          <a:off x="2174431" y="2329550"/>
          <a:ext cx="3456384" cy="2024453"/>
        </p:xfrm>
        <a:graphic>
          <a:graphicData uri="http://schemas.openxmlformats.org/presentationml/2006/ole">
            <mc:AlternateContent xmlns:mc="http://schemas.openxmlformats.org/markup-compatibility/2006">
              <mc:Choice xmlns:v="urn:schemas-microsoft-com:vml" Requires="v">
                <p:oleObj spid="_x0000_s92606" name="Equation" r:id="rId7" imgW="1777680" imgH="1041120" progId="Equation.DSMT4">
                  <p:embed/>
                </p:oleObj>
              </mc:Choice>
              <mc:Fallback>
                <p:oleObj name="Equation" r:id="rId7" imgW="1777680" imgH="1041120" progId="Equation.DSMT4">
                  <p:embed/>
                  <p:pic>
                    <p:nvPicPr>
                      <p:cNvPr id="0" name=""/>
                      <p:cNvPicPr/>
                      <p:nvPr/>
                    </p:nvPicPr>
                    <p:blipFill>
                      <a:blip r:embed="rId8"/>
                      <a:stretch>
                        <a:fillRect/>
                      </a:stretch>
                    </p:blipFill>
                    <p:spPr>
                      <a:xfrm>
                        <a:off x="2174431" y="2329550"/>
                        <a:ext cx="3456384" cy="2024453"/>
                      </a:xfrm>
                      <a:prstGeom prst="rect">
                        <a:avLst/>
                      </a:prstGeom>
                    </p:spPr>
                  </p:pic>
                </p:oleObj>
              </mc:Fallback>
            </mc:AlternateContent>
          </a:graphicData>
        </a:graphic>
      </p:graphicFrame>
      <p:graphicFrame>
        <p:nvGraphicFramePr>
          <p:cNvPr id="8" name="Objeto 7"/>
          <p:cNvGraphicFramePr>
            <a:graphicFrameLocks noChangeAspect="1"/>
          </p:cNvGraphicFramePr>
          <p:nvPr>
            <p:extLst>
              <p:ext uri="{D42A27DB-BD31-4B8C-83A1-F6EECF244321}">
                <p14:modId xmlns:p14="http://schemas.microsoft.com/office/powerpoint/2010/main" val="3968111850"/>
              </p:ext>
            </p:extLst>
          </p:nvPr>
        </p:nvGraphicFramePr>
        <p:xfrm>
          <a:off x="767408" y="4865819"/>
          <a:ext cx="10500649" cy="1253239"/>
        </p:xfrm>
        <a:graphic>
          <a:graphicData uri="http://schemas.openxmlformats.org/presentationml/2006/ole">
            <mc:AlternateContent xmlns:mc="http://schemas.openxmlformats.org/markup-compatibility/2006">
              <mc:Choice xmlns:v="urn:schemas-microsoft-com:vml" Requires="v">
                <p:oleObj spid="_x0000_s92607" name="Equation" r:id="rId9" imgW="7035480" imgH="838080" progId="Equation.DSMT4">
                  <p:embed/>
                </p:oleObj>
              </mc:Choice>
              <mc:Fallback>
                <p:oleObj name="Equation" r:id="rId9" imgW="7035480" imgH="838080" progId="Equation.DSMT4">
                  <p:embed/>
                  <p:pic>
                    <p:nvPicPr>
                      <p:cNvPr id="4" name="Objeto 3"/>
                      <p:cNvPicPr/>
                      <p:nvPr/>
                    </p:nvPicPr>
                    <p:blipFill>
                      <a:blip r:embed="rId10"/>
                      <a:stretch>
                        <a:fillRect/>
                      </a:stretch>
                    </p:blipFill>
                    <p:spPr>
                      <a:xfrm>
                        <a:off x="767408" y="4865819"/>
                        <a:ext cx="10500649" cy="1253239"/>
                      </a:xfrm>
                      <a:prstGeom prst="rect">
                        <a:avLst/>
                      </a:prstGeom>
                    </p:spPr>
                  </p:pic>
                </p:oleObj>
              </mc:Fallback>
            </mc:AlternateContent>
          </a:graphicData>
        </a:graphic>
      </p:graphicFrame>
      <p:cxnSp>
        <p:nvCxnSpPr>
          <p:cNvPr id="10" name="Conector recto de flecha 9"/>
          <p:cNvCxnSpPr/>
          <p:nvPr/>
        </p:nvCxnSpPr>
        <p:spPr>
          <a:xfrm>
            <a:off x="3575720" y="2708920"/>
            <a:ext cx="6912768" cy="21568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68717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p:cNvGraphicFramePr>
            <a:graphicFrameLocks noChangeAspect="1"/>
          </p:cNvGraphicFramePr>
          <p:nvPr>
            <p:extLst>
              <p:ext uri="{D42A27DB-BD31-4B8C-83A1-F6EECF244321}">
                <p14:modId xmlns:p14="http://schemas.microsoft.com/office/powerpoint/2010/main" val="424426452"/>
              </p:ext>
            </p:extLst>
          </p:nvPr>
        </p:nvGraphicFramePr>
        <p:xfrm>
          <a:off x="479376" y="404664"/>
          <a:ext cx="3918598" cy="5930088"/>
        </p:xfrm>
        <a:graphic>
          <a:graphicData uri="http://schemas.openxmlformats.org/presentationml/2006/ole">
            <mc:AlternateContent xmlns:mc="http://schemas.openxmlformats.org/markup-compatibility/2006">
              <mc:Choice xmlns:v="urn:schemas-microsoft-com:vml" Requires="v">
                <p:oleObj spid="_x0000_s132117" name="Equation" r:id="rId3" imgW="2323800" imgH="3517560" progId="Equation.DSMT4">
                  <p:embed/>
                </p:oleObj>
              </mc:Choice>
              <mc:Fallback>
                <p:oleObj name="Equation" r:id="rId3" imgW="2323800" imgH="3517560" progId="Equation.DSMT4">
                  <p:embed/>
                  <p:pic>
                    <p:nvPicPr>
                      <p:cNvPr id="0" name=""/>
                      <p:cNvPicPr/>
                      <p:nvPr/>
                    </p:nvPicPr>
                    <p:blipFill>
                      <a:blip r:embed="rId4"/>
                      <a:stretch>
                        <a:fillRect/>
                      </a:stretch>
                    </p:blipFill>
                    <p:spPr>
                      <a:xfrm>
                        <a:off x="479376" y="404664"/>
                        <a:ext cx="3918598" cy="5930088"/>
                      </a:xfrm>
                      <a:prstGeom prst="rect">
                        <a:avLst/>
                      </a:prstGeom>
                    </p:spPr>
                  </p:pic>
                </p:oleObj>
              </mc:Fallback>
            </mc:AlternateContent>
          </a:graphicData>
        </a:graphic>
      </p:graphicFrame>
      <p:graphicFrame>
        <p:nvGraphicFramePr>
          <p:cNvPr id="3" name="Objeto 2"/>
          <p:cNvGraphicFramePr>
            <a:graphicFrameLocks noChangeAspect="1"/>
          </p:cNvGraphicFramePr>
          <p:nvPr>
            <p:extLst>
              <p:ext uri="{D42A27DB-BD31-4B8C-83A1-F6EECF244321}">
                <p14:modId xmlns:p14="http://schemas.microsoft.com/office/powerpoint/2010/main" val="1492478292"/>
              </p:ext>
            </p:extLst>
          </p:nvPr>
        </p:nvGraphicFramePr>
        <p:xfrm>
          <a:off x="5015880" y="1268760"/>
          <a:ext cx="6919590" cy="3672408"/>
        </p:xfrm>
        <a:graphic>
          <a:graphicData uri="http://schemas.openxmlformats.org/presentationml/2006/ole">
            <mc:AlternateContent xmlns:mc="http://schemas.openxmlformats.org/markup-compatibility/2006">
              <mc:Choice xmlns:v="urn:schemas-microsoft-com:vml" Requires="v">
                <p:oleObj spid="_x0000_s132118" name="Equation" r:id="rId5" imgW="4546440" imgH="2412720" progId="Equation.DSMT4">
                  <p:embed/>
                </p:oleObj>
              </mc:Choice>
              <mc:Fallback>
                <p:oleObj name="Equation" r:id="rId5" imgW="4546440" imgH="2412720" progId="Equation.DSMT4">
                  <p:embed/>
                  <p:pic>
                    <p:nvPicPr>
                      <p:cNvPr id="0" name=""/>
                      <p:cNvPicPr/>
                      <p:nvPr/>
                    </p:nvPicPr>
                    <p:blipFill>
                      <a:blip r:embed="rId6"/>
                      <a:stretch>
                        <a:fillRect/>
                      </a:stretch>
                    </p:blipFill>
                    <p:spPr>
                      <a:xfrm>
                        <a:off x="5015880" y="1268760"/>
                        <a:ext cx="6919590" cy="3672408"/>
                      </a:xfrm>
                      <a:prstGeom prst="rect">
                        <a:avLst/>
                      </a:prstGeom>
                    </p:spPr>
                  </p:pic>
                </p:oleObj>
              </mc:Fallback>
            </mc:AlternateContent>
          </a:graphicData>
        </a:graphic>
      </p:graphicFrame>
      <p:cxnSp>
        <p:nvCxnSpPr>
          <p:cNvPr id="5" name="Conector recto de flecha 4"/>
          <p:cNvCxnSpPr/>
          <p:nvPr/>
        </p:nvCxnSpPr>
        <p:spPr>
          <a:xfrm flipV="1">
            <a:off x="1991544" y="1772816"/>
            <a:ext cx="3024336" cy="4032448"/>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6" name="Rectángulo 5"/>
          <p:cNvSpPr/>
          <p:nvPr/>
        </p:nvSpPr>
        <p:spPr>
          <a:xfrm>
            <a:off x="479376" y="5373216"/>
            <a:ext cx="1728192" cy="1152128"/>
          </a:xfrm>
          <a:prstGeom prst="rect">
            <a:avLst/>
          </a:prstGeom>
          <a:solidFill>
            <a:srgbClr val="FF000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ángulo 6"/>
          <p:cNvSpPr/>
          <p:nvPr/>
        </p:nvSpPr>
        <p:spPr>
          <a:xfrm>
            <a:off x="4769690" y="1124744"/>
            <a:ext cx="1728192" cy="1152128"/>
          </a:xfrm>
          <a:prstGeom prst="rect">
            <a:avLst/>
          </a:prstGeom>
          <a:solidFill>
            <a:srgbClr val="FF000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11596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2460590698"/>
              </p:ext>
            </p:extLst>
          </p:nvPr>
        </p:nvGraphicFramePr>
        <p:xfrm>
          <a:off x="2124075" y="620713"/>
          <a:ext cx="7512050" cy="6121400"/>
        </p:xfrm>
        <a:graphic>
          <a:graphicData uri="http://schemas.openxmlformats.org/presentationml/2006/ole">
            <mc:AlternateContent xmlns:mc="http://schemas.openxmlformats.org/markup-compatibility/2006">
              <mc:Choice xmlns:v="urn:schemas-microsoft-com:vml" Requires="v">
                <p:oleObj spid="_x0000_s33217" name="Equation" r:id="rId3" imgW="4114800" imgH="3352680" progId="Equation.DSMT4">
                  <p:embed/>
                </p:oleObj>
              </mc:Choice>
              <mc:Fallback>
                <p:oleObj name="Equation" r:id="rId3" imgW="4114800" imgH="3352680" progId="Equation.DSMT4">
                  <p:embed/>
                  <p:pic>
                    <p:nvPicPr>
                      <p:cNvPr id="0" name=""/>
                      <p:cNvPicPr/>
                      <p:nvPr/>
                    </p:nvPicPr>
                    <p:blipFill>
                      <a:blip r:embed="rId4"/>
                      <a:stretch>
                        <a:fillRect/>
                      </a:stretch>
                    </p:blipFill>
                    <p:spPr>
                      <a:xfrm>
                        <a:off x="2124075" y="620713"/>
                        <a:ext cx="7512050" cy="6121400"/>
                      </a:xfrm>
                      <a:prstGeom prst="rect">
                        <a:avLst/>
                      </a:prstGeom>
                      <a:ln>
                        <a:solidFill>
                          <a:schemeClr val="tx1"/>
                        </a:solidFill>
                      </a:ln>
                    </p:spPr>
                  </p:pic>
                </p:oleObj>
              </mc:Fallback>
            </mc:AlternateContent>
          </a:graphicData>
        </a:graphic>
      </p:graphicFrame>
      <p:graphicFrame>
        <p:nvGraphicFramePr>
          <p:cNvPr id="2" name="Objeto 1"/>
          <p:cNvGraphicFramePr>
            <a:graphicFrameLocks noChangeAspect="1"/>
          </p:cNvGraphicFramePr>
          <p:nvPr>
            <p:extLst>
              <p:ext uri="{D42A27DB-BD31-4B8C-83A1-F6EECF244321}">
                <p14:modId xmlns:p14="http://schemas.microsoft.com/office/powerpoint/2010/main" val="2243849030"/>
              </p:ext>
            </p:extLst>
          </p:nvPr>
        </p:nvGraphicFramePr>
        <p:xfrm>
          <a:off x="2159698" y="116632"/>
          <a:ext cx="2117035" cy="504056"/>
        </p:xfrm>
        <a:graphic>
          <a:graphicData uri="http://schemas.openxmlformats.org/presentationml/2006/ole">
            <mc:AlternateContent xmlns:mc="http://schemas.openxmlformats.org/markup-compatibility/2006">
              <mc:Choice xmlns:v="urn:schemas-microsoft-com:vml" Requires="v">
                <p:oleObj spid="_x0000_s33218" name="Equation" r:id="rId5" imgW="1066680" imgH="253800" progId="Equation.DSMT4">
                  <p:embed/>
                </p:oleObj>
              </mc:Choice>
              <mc:Fallback>
                <p:oleObj name="Equation" r:id="rId5" imgW="1066680" imgH="253800" progId="Equation.DSMT4">
                  <p:embed/>
                  <p:pic>
                    <p:nvPicPr>
                      <p:cNvPr id="0" name=""/>
                      <p:cNvPicPr/>
                      <p:nvPr/>
                    </p:nvPicPr>
                    <p:blipFill>
                      <a:blip r:embed="rId6"/>
                      <a:stretch>
                        <a:fillRect/>
                      </a:stretch>
                    </p:blipFill>
                    <p:spPr>
                      <a:xfrm>
                        <a:off x="2159698" y="116632"/>
                        <a:ext cx="2117035" cy="504056"/>
                      </a:xfrm>
                      <a:prstGeom prst="rect">
                        <a:avLst/>
                      </a:prstGeom>
                    </p:spPr>
                  </p:pic>
                </p:oleObj>
              </mc:Fallback>
            </mc:AlternateContent>
          </a:graphicData>
        </a:graphic>
      </p:graphicFrame>
      <p:sp>
        <p:nvSpPr>
          <p:cNvPr id="3" name="Flecha curvada hacia arriba 2"/>
          <p:cNvSpPr/>
          <p:nvPr/>
        </p:nvSpPr>
        <p:spPr>
          <a:xfrm rot="5400000">
            <a:off x="1328962" y="941183"/>
            <a:ext cx="1404156" cy="25911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cxnSp>
        <p:nvCxnSpPr>
          <p:cNvPr id="6" name="Conector recto de flecha 5"/>
          <p:cNvCxnSpPr/>
          <p:nvPr/>
        </p:nvCxnSpPr>
        <p:spPr>
          <a:xfrm>
            <a:off x="4276732" y="1178750"/>
            <a:ext cx="0" cy="29703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a:off x="5519936" y="908720"/>
            <a:ext cx="72008" cy="30243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a:off x="6096000" y="1376772"/>
            <a:ext cx="72008" cy="29883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flipH="1">
            <a:off x="4007768" y="908720"/>
            <a:ext cx="1440160" cy="14401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flipH="1">
            <a:off x="3719736" y="1268760"/>
            <a:ext cx="2376264" cy="1800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49401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p:cNvGraphicFramePr>
            <a:graphicFrameLocks noChangeAspect="1"/>
          </p:cNvGraphicFramePr>
          <p:nvPr>
            <p:extLst>
              <p:ext uri="{D42A27DB-BD31-4B8C-83A1-F6EECF244321}">
                <p14:modId xmlns:p14="http://schemas.microsoft.com/office/powerpoint/2010/main" val="1943968524"/>
              </p:ext>
            </p:extLst>
          </p:nvPr>
        </p:nvGraphicFramePr>
        <p:xfrm>
          <a:off x="1611313" y="1916114"/>
          <a:ext cx="8856662" cy="2160587"/>
        </p:xfrm>
        <a:graphic>
          <a:graphicData uri="http://schemas.openxmlformats.org/presentationml/2006/ole">
            <mc:AlternateContent xmlns:mc="http://schemas.openxmlformats.org/markup-compatibility/2006">
              <mc:Choice xmlns:v="urn:schemas-microsoft-com:vml" Requires="v">
                <p:oleObj spid="_x0000_s34017" name="Equation" r:id="rId3" imgW="3695400" imgH="901440" progId="Equation.DSMT4">
                  <p:embed/>
                </p:oleObj>
              </mc:Choice>
              <mc:Fallback>
                <p:oleObj name="Equation" r:id="rId3" imgW="3695400" imgH="901440" progId="Equation.DSMT4">
                  <p:embed/>
                  <p:pic>
                    <p:nvPicPr>
                      <p:cNvPr id="2" name="Objeto 1"/>
                      <p:cNvPicPr/>
                      <p:nvPr/>
                    </p:nvPicPr>
                    <p:blipFill>
                      <a:blip r:embed="rId4"/>
                      <a:stretch>
                        <a:fillRect/>
                      </a:stretch>
                    </p:blipFill>
                    <p:spPr>
                      <a:xfrm>
                        <a:off x="1611313" y="1916114"/>
                        <a:ext cx="8856662" cy="2160587"/>
                      </a:xfrm>
                      <a:prstGeom prst="rect">
                        <a:avLst/>
                      </a:prstGeom>
                    </p:spPr>
                  </p:pic>
                </p:oleObj>
              </mc:Fallback>
            </mc:AlternateContent>
          </a:graphicData>
        </a:graphic>
      </p:graphicFrame>
      <p:sp>
        <p:nvSpPr>
          <p:cNvPr id="5" name="Flecha curvada hacia abajo 4"/>
          <p:cNvSpPr/>
          <p:nvPr/>
        </p:nvSpPr>
        <p:spPr>
          <a:xfrm>
            <a:off x="2855640" y="1560011"/>
            <a:ext cx="5040560" cy="36004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6" name="CuadroTexto 5"/>
          <p:cNvSpPr txBox="1"/>
          <p:nvPr/>
        </p:nvSpPr>
        <p:spPr>
          <a:xfrm>
            <a:off x="2194483" y="1012269"/>
            <a:ext cx="7460697" cy="369332"/>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Aumentando la temperatura en 15 </a:t>
            </a:r>
            <a:r>
              <a:rPr lang="es-MX" dirty="0" err="1">
                <a:latin typeface="Times New Roman" panose="02020603050405020304" pitchFamily="18" charset="0"/>
                <a:cs typeface="Times New Roman" panose="02020603050405020304" pitchFamily="18" charset="0"/>
              </a:rPr>
              <a:t>ºC</a:t>
            </a:r>
            <a:r>
              <a:rPr lang="es-MX" dirty="0">
                <a:latin typeface="Times New Roman" panose="02020603050405020304" pitchFamily="18" charset="0"/>
                <a:cs typeface="Times New Roman" panose="02020603050405020304" pitchFamily="18" charset="0"/>
              </a:rPr>
              <a:t>, aumenta el Ca</a:t>
            </a:r>
            <a:r>
              <a:rPr lang="es-MX" baseline="30000" dirty="0">
                <a:latin typeface="Times New Roman" panose="02020603050405020304" pitchFamily="18" charset="0"/>
                <a:cs typeface="Times New Roman" panose="02020603050405020304" pitchFamily="18" charset="0"/>
              </a:rPr>
              <a:t>2+ </a:t>
            </a:r>
            <a:r>
              <a:rPr lang="es-MX" dirty="0">
                <a:latin typeface="Times New Roman" panose="02020603050405020304" pitchFamily="18" charset="0"/>
                <a:cs typeface="Times New Roman" panose="02020603050405020304" pitchFamily="18" charset="0"/>
              </a:rPr>
              <a:t>en solución en 0.09 mol</a:t>
            </a:r>
          </a:p>
        </p:txBody>
      </p:sp>
      <p:sp>
        <p:nvSpPr>
          <p:cNvPr id="7" name="CuadroTexto 6"/>
          <p:cNvSpPr txBox="1"/>
          <p:nvPr/>
        </p:nvSpPr>
        <p:spPr>
          <a:xfrm>
            <a:off x="2495601" y="2708920"/>
            <a:ext cx="6367769" cy="369332"/>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Lo que corresponde a un aumento en 0.63 mg de Ca</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en solución</a:t>
            </a:r>
            <a:endParaRPr lang="es-MX" baseline="30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9412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p:cNvGraphicFramePr>
            <a:graphicFrameLocks noGrp="1"/>
          </p:cNvGraphicFramePr>
          <p:nvPr>
            <p:extLst>
              <p:ext uri="{D42A27DB-BD31-4B8C-83A1-F6EECF244321}">
                <p14:modId xmlns:p14="http://schemas.microsoft.com/office/powerpoint/2010/main" val="1119622937"/>
              </p:ext>
            </p:extLst>
          </p:nvPr>
        </p:nvGraphicFramePr>
        <p:xfrm>
          <a:off x="1919537" y="692696"/>
          <a:ext cx="7848871" cy="5112566"/>
        </p:xfrm>
        <a:graphic>
          <a:graphicData uri="http://schemas.openxmlformats.org/drawingml/2006/table">
            <a:tbl>
              <a:tblPr>
                <a:tableStyleId>{5C22544A-7EE6-4342-B048-85BDC9FD1C3A}</a:tableStyleId>
              </a:tblPr>
              <a:tblGrid>
                <a:gridCol w="617969">
                  <a:extLst>
                    <a:ext uri="{9D8B030D-6E8A-4147-A177-3AD203B41FA5}">
                      <a16:colId xmlns:a16="http://schemas.microsoft.com/office/drawing/2014/main" val="291807417"/>
                    </a:ext>
                  </a:extLst>
                </a:gridCol>
                <a:gridCol w="712007">
                  <a:extLst>
                    <a:ext uri="{9D8B030D-6E8A-4147-A177-3AD203B41FA5}">
                      <a16:colId xmlns:a16="http://schemas.microsoft.com/office/drawing/2014/main" val="708408285"/>
                    </a:ext>
                  </a:extLst>
                </a:gridCol>
                <a:gridCol w="806046">
                  <a:extLst>
                    <a:ext uri="{9D8B030D-6E8A-4147-A177-3AD203B41FA5}">
                      <a16:colId xmlns:a16="http://schemas.microsoft.com/office/drawing/2014/main" val="113686024"/>
                    </a:ext>
                  </a:extLst>
                </a:gridCol>
                <a:gridCol w="792611">
                  <a:extLst>
                    <a:ext uri="{9D8B030D-6E8A-4147-A177-3AD203B41FA5}">
                      <a16:colId xmlns:a16="http://schemas.microsoft.com/office/drawing/2014/main" val="980526076"/>
                    </a:ext>
                  </a:extLst>
                </a:gridCol>
                <a:gridCol w="806046">
                  <a:extLst>
                    <a:ext uri="{9D8B030D-6E8A-4147-A177-3AD203B41FA5}">
                      <a16:colId xmlns:a16="http://schemas.microsoft.com/office/drawing/2014/main" val="3338089668"/>
                    </a:ext>
                  </a:extLst>
                </a:gridCol>
                <a:gridCol w="806046">
                  <a:extLst>
                    <a:ext uri="{9D8B030D-6E8A-4147-A177-3AD203B41FA5}">
                      <a16:colId xmlns:a16="http://schemas.microsoft.com/office/drawing/2014/main" val="1517567637"/>
                    </a:ext>
                  </a:extLst>
                </a:gridCol>
                <a:gridCol w="806046">
                  <a:extLst>
                    <a:ext uri="{9D8B030D-6E8A-4147-A177-3AD203B41FA5}">
                      <a16:colId xmlns:a16="http://schemas.microsoft.com/office/drawing/2014/main" val="318542158"/>
                    </a:ext>
                  </a:extLst>
                </a:gridCol>
                <a:gridCol w="738875">
                  <a:extLst>
                    <a:ext uri="{9D8B030D-6E8A-4147-A177-3AD203B41FA5}">
                      <a16:colId xmlns:a16="http://schemas.microsoft.com/office/drawing/2014/main" val="830338360"/>
                    </a:ext>
                  </a:extLst>
                </a:gridCol>
                <a:gridCol w="795970">
                  <a:extLst>
                    <a:ext uri="{9D8B030D-6E8A-4147-A177-3AD203B41FA5}">
                      <a16:colId xmlns:a16="http://schemas.microsoft.com/office/drawing/2014/main" val="4224743408"/>
                    </a:ext>
                  </a:extLst>
                </a:gridCol>
                <a:gridCol w="967255">
                  <a:extLst>
                    <a:ext uri="{9D8B030D-6E8A-4147-A177-3AD203B41FA5}">
                      <a16:colId xmlns:a16="http://schemas.microsoft.com/office/drawing/2014/main" val="3185697296"/>
                    </a:ext>
                  </a:extLst>
                </a:gridCol>
              </a:tblGrid>
              <a:tr h="158426">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5449783"/>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99929830"/>
                  </a:ext>
                </a:extLst>
              </a:tr>
              <a:tr h="154765">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744528"/>
                  </a:ext>
                </a:extLst>
              </a:tr>
              <a:tr h="270256">
                <a:tc>
                  <a:txBody>
                    <a:bodyPr/>
                    <a:lstStyle/>
                    <a:p>
                      <a:pPr algn="ctr" fontAlgn="ctr"/>
                      <a:r>
                        <a:rPr lang="es-MX" sz="900" u="none" strike="noStrike">
                          <a:effectLst/>
                        </a:rPr>
                        <a:t>T ºC</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T ºK</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log</a:t>
                      </a:r>
                      <a:r>
                        <a:rPr lang="es-MX" sz="900" u="none" strike="noStrike" baseline="-25000">
                          <a:effectLst/>
                        </a:rPr>
                        <a:t>10</a:t>
                      </a:r>
                      <a:r>
                        <a:rPr lang="es-MX" sz="900" u="none" strike="noStrike">
                          <a:effectLst/>
                        </a:rPr>
                        <a:t>K</a:t>
                      </a:r>
                      <a:r>
                        <a:rPr lang="es-MX" sz="900" u="none" strike="noStrike" baseline="-25000">
                          <a:effectLst/>
                        </a:rPr>
                        <a:t>T</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dirty="0">
                          <a:effectLst/>
                        </a:rPr>
                        <a:t>X=(Ca</a:t>
                      </a:r>
                      <a:r>
                        <a:rPr lang="es-MX" sz="900" u="none" strike="noStrike" baseline="30000" dirty="0">
                          <a:effectLst/>
                        </a:rPr>
                        <a:t>2+</a:t>
                      </a:r>
                      <a:r>
                        <a:rPr lang="es-MX" sz="900" u="none" strike="noStrike" baseline="0" dirty="0">
                          <a:effectLst/>
                        </a:rPr>
                        <a:t>)</a:t>
                      </a:r>
                      <a:endParaRPr lang="es-MX" sz="900" b="0" i="0" u="none" strike="noStrike" baseline="0" dirty="0">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[Ca</a:t>
                      </a:r>
                      <a:r>
                        <a:rPr lang="es-MX" sz="900" u="none" strike="noStrike" baseline="30000">
                          <a:effectLst/>
                        </a:rPr>
                        <a:t>2+</a:t>
                      </a:r>
                      <a:r>
                        <a:rPr lang="es-MX" sz="900" u="none" strike="noStrike">
                          <a:effectLst/>
                        </a:rPr>
                        <a:t>] mg/L</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8738830"/>
                  </a:ext>
                </a:extLst>
              </a:tr>
              <a:tr h="158426">
                <a:tc>
                  <a:txBody>
                    <a:bodyPr/>
                    <a:lstStyle/>
                    <a:p>
                      <a:pPr algn="ctr" fontAlgn="ctr"/>
                      <a:r>
                        <a:rPr lang="es-MX" sz="900" u="none" strike="noStrike">
                          <a:effectLst/>
                        </a:rPr>
                        <a:t>10</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283.15</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-10.33</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2.275E-04</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9.12</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2718521"/>
                  </a:ext>
                </a:extLst>
              </a:tr>
              <a:tr h="158426">
                <a:tc>
                  <a:txBody>
                    <a:bodyPr/>
                    <a:lstStyle/>
                    <a:p>
                      <a:pPr algn="ctr" fontAlgn="ctr"/>
                      <a:r>
                        <a:rPr lang="es-MX" sz="900" u="none" strike="noStrike">
                          <a:effectLst/>
                        </a:rPr>
                        <a:t>20</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293.15</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-10.25</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2.405E-04</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9.64</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pPr algn="l" fontAlgn="t"/>
                      <a:r>
                        <a:rPr lang="es-MX" sz="900" u="none" strike="noStrike" dirty="0">
                          <a:effectLst/>
                        </a:rPr>
                        <a:t>Se puede ver como aumenta la solubilidad del fluoruro</a:t>
                      </a:r>
                      <a:endParaRPr lang="es-MX" sz="900" b="0" i="0" u="none" strike="noStrike" dirty="0">
                        <a:effectLst/>
                        <a:latin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181893661"/>
                  </a:ext>
                </a:extLst>
              </a:tr>
              <a:tr h="195702">
                <a:tc>
                  <a:txBody>
                    <a:bodyPr/>
                    <a:lstStyle/>
                    <a:p>
                      <a:pPr algn="ctr" fontAlgn="ctr"/>
                      <a:r>
                        <a:rPr lang="es-MX" sz="900" b="1" u="none" strike="noStrike" dirty="0">
                          <a:solidFill>
                            <a:srgbClr val="FF0000"/>
                          </a:solidFill>
                          <a:effectLst/>
                        </a:rPr>
                        <a:t>25</a:t>
                      </a:r>
                      <a:endParaRPr lang="es-MX" sz="900" b="1" i="0" u="none" strike="noStrike" dirty="0">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b="1" u="none" strike="noStrike" dirty="0">
                          <a:solidFill>
                            <a:srgbClr val="FF0000"/>
                          </a:solidFill>
                          <a:effectLst/>
                        </a:rPr>
                        <a:t>298.15</a:t>
                      </a:r>
                      <a:endParaRPr lang="es-MX" sz="900" b="1" i="0" u="none" strike="noStrike" dirty="0">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b="1" u="none" strike="noStrike" dirty="0">
                          <a:solidFill>
                            <a:srgbClr val="FF0000"/>
                          </a:solidFill>
                          <a:effectLst/>
                        </a:rPr>
                        <a:t>-10.22</a:t>
                      </a:r>
                      <a:endParaRPr lang="es-MX" sz="900" b="1" i="0" u="none" strike="noStrike" dirty="0">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b="1" u="none" strike="noStrike" dirty="0">
                          <a:solidFill>
                            <a:srgbClr val="FF0000"/>
                          </a:solidFill>
                          <a:effectLst/>
                        </a:rPr>
                        <a:t>2.470E-04</a:t>
                      </a:r>
                      <a:endParaRPr lang="es-MX" sz="900" b="1" i="0" u="none" strike="noStrike" dirty="0">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b="1" u="none" strike="noStrike" dirty="0">
                          <a:solidFill>
                            <a:srgbClr val="FF0000"/>
                          </a:solidFill>
                          <a:effectLst/>
                        </a:rPr>
                        <a:t>9.90</a:t>
                      </a:r>
                      <a:endParaRPr lang="es-MX" sz="900" b="1" i="0" u="none" strike="noStrike" dirty="0">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pPr algn="l" fontAlgn="t"/>
                      <a:r>
                        <a:rPr lang="es-MX" sz="900" u="none" strike="noStrike" dirty="0">
                          <a:effectLst/>
                        </a:rPr>
                        <a:t>de calcio (CaF</a:t>
                      </a:r>
                      <a:r>
                        <a:rPr lang="es-MX" sz="900" u="none" strike="noStrike" baseline="-25000" dirty="0">
                          <a:effectLst/>
                        </a:rPr>
                        <a:t>2</a:t>
                      </a:r>
                      <a:r>
                        <a:rPr lang="es-MX" sz="900" u="none" strike="noStrike" dirty="0">
                          <a:effectLst/>
                        </a:rPr>
                        <a:t>)  al  aumentar la temperatura.</a:t>
                      </a:r>
                      <a:endParaRPr lang="es-MX" sz="900" b="0" i="0" u="none" strike="noStrike" dirty="0">
                        <a:effectLst/>
                        <a:latin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883598663"/>
                  </a:ext>
                </a:extLst>
              </a:tr>
              <a:tr h="177065">
                <a:tc>
                  <a:txBody>
                    <a:bodyPr/>
                    <a:lstStyle/>
                    <a:p>
                      <a:pPr algn="ctr" fontAlgn="ctr"/>
                      <a:r>
                        <a:rPr lang="es-MX" sz="900" u="none" strike="noStrike">
                          <a:effectLst/>
                        </a:rPr>
                        <a:t>30</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303.15</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-10.19</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2.534E-04</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10.16</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pPr algn="l" fontAlgn="t"/>
                      <a:r>
                        <a:rPr lang="es-MX" sz="900" u="none" strike="noStrike" dirty="0">
                          <a:effectLst/>
                        </a:rPr>
                        <a:t>Podemos ver que el ion Ca</a:t>
                      </a:r>
                      <a:r>
                        <a:rPr lang="es-MX" sz="900" u="none" strike="noStrike" baseline="30000" dirty="0">
                          <a:effectLst/>
                        </a:rPr>
                        <a:t>2+</a:t>
                      </a:r>
                      <a:r>
                        <a:rPr lang="es-MX" sz="900" u="none" strike="noStrike" dirty="0">
                          <a:effectLst/>
                        </a:rPr>
                        <a:t> aumenta con la </a:t>
                      </a:r>
                      <a:r>
                        <a:rPr lang="es-MX" sz="900" u="none" strike="noStrike" dirty="0" err="1">
                          <a:effectLst/>
                        </a:rPr>
                        <a:t>temp</a:t>
                      </a:r>
                      <a:r>
                        <a:rPr lang="es-MX" sz="900" u="none" strike="noStrike" dirty="0">
                          <a:effectLst/>
                        </a:rPr>
                        <a:t>.</a:t>
                      </a:r>
                      <a:endParaRPr lang="es-MX" sz="900" b="0" i="0" u="none" strike="noStrike" dirty="0">
                        <a:effectLst/>
                        <a:latin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3133352"/>
                  </a:ext>
                </a:extLst>
              </a:tr>
              <a:tr h="158426">
                <a:tc>
                  <a:txBody>
                    <a:bodyPr/>
                    <a:lstStyle/>
                    <a:p>
                      <a:pPr algn="ctr" fontAlgn="ctr"/>
                      <a:r>
                        <a:rPr lang="es-MX" sz="900" u="none" strike="noStrike">
                          <a:effectLst/>
                        </a:rPr>
                        <a:t>35</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308.15</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-10.15</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2.597E-04</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10.41</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3180636"/>
                  </a:ext>
                </a:extLst>
              </a:tr>
              <a:tr h="158426">
                <a:tc>
                  <a:txBody>
                    <a:bodyPr/>
                    <a:lstStyle/>
                    <a:p>
                      <a:pPr algn="ctr" fontAlgn="ctr"/>
                      <a:r>
                        <a:rPr lang="es-MX" sz="900" u="none" strike="noStrike">
                          <a:effectLst/>
                        </a:rPr>
                        <a:t>40</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313.15</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-10.12</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2.660E-04</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10.66</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6410099"/>
                  </a:ext>
                </a:extLst>
              </a:tr>
              <a:tr h="158426">
                <a:tc>
                  <a:txBody>
                    <a:bodyPr/>
                    <a:lstStyle/>
                    <a:p>
                      <a:pPr algn="ctr" fontAlgn="ctr"/>
                      <a:r>
                        <a:rPr lang="es-MX" sz="900" u="none" strike="noStrike">
                          <a:effectLst/>
                        </a:rPr>
                        <a:t>45</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318.15</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-10.09</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2.723E-04</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dirty="0">
                          <a:effectLst/>
                        </a:rPr>
                        <a:t>10.91</a:t>
                      </a:r>
                      <a:endParaRPr lang="es-MX" sz="900" b="1" i="0" u="none" strike="noStrike" dirty="0">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7077739"/>
                  </a:ext>
                </a:extLst>
              </a:tr>
              <a:tr h="158426">
                <a:tc>
                  <a:txBody>
                    <a:bodyPr/>
                    <a:lstStyle/>
                    <a:p>
                      <a:pPr algn="ctr" fontAlgn="ctr"/>
                      <a:r>
                        <a:rPr lang="es-MX" sz="900" u="none" strike="noStrike">
                          <a:effectLst/>
                        </a:rPr>
                        <a:t>50</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323.15</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-10.06</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2.785E-04</a:t>
                      </a:r>
                      <a:endParaRPr lang="es-MX" sz="9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900" u="none" strike="noStrike">
                          <a:effectLst/>
                        </a:rPr>
                        <a:t>11.16</a:t>
                      </a:r>
                      <a:endParaRPr lang="es-MX" sz="9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5038139"/>
                  </a:ext>
                </a:extLst>
              </a:tr>
              <a:tr h="195702">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K</a:t>
                      </a:r>
                      <a:r>
                        <a:rPr lang="es-MX" sz="900" u="none" strike="noStrike" baseline="-25000">
                          <a:effectLst/>
                        </a:rPr>
                        <a:t>T </a:t>
                      </a:r>
                      <a:r>
                        <a:rPr lang="es-MX" sz="900" u="none" strike="noStrike">
                          <a:effectLst/>
                        </a:rPr>
                        <a:t>(m/L)</a:t>
                      </a:r>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[Ca</a:t>
                      </a:r>
                      <a:r>
                        <a:rPr lang="es-MX" sz="900" u="none" strike="noStrike" baseline="30000">
                          <a:effectLst/>
                        </a:rPr>
                        <a:t>2+</a:t>
                      </a:r>
                      <a:r>
                        <a:rPr lang="es-MX" sz="900" u="none" strike="noStrike">
                          <a:effectLst/>
                        </a:rPr>
                        <a:t>] mg/L</a:t>
                      </a:r>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dirty="0">
                          <a:effectLst/>
                        </a:rPr>
                        <a:t>T </a:t>
                      </a:r>
                      <a:r>
                        <a:rPr lang="es-MX" sz="900" u="none" strike="noStrike" dirty="0" err="1">
                          <a:effectLst/>
                        </a:rPr>
                        <a:t>ºC</a:t>
                      </a:r>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9221801"/>
                  </a:ext>
                </a:extLst>
              </a:tr>
              <a:tr h="158426">
                <a:tc>
                  <a:txBody>
                    <a:bodyPr/>
                    <a:lstStyle/>
                    <a:p>
                      <a:pPr algn="l" fontAlgn="b"/>
                      <a:endParaRPr lang="es-MX" sz="900" b="0" i="0" u="none" strike="noStrike">
                        <a:effectLst/>
                        <a:latin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4.708E-11</a:t>
                      </a:r>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9.12</a:t>
                      </a:r>
                      <a:endParaRPr lang="es-MX" sz="9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dirty="0">
                          <a:effectLst/>
                        </a:rPr>
                        <a:t>10</a:t>
                      </a:r>
                      <a:endParaRPr lang="es-MX" sz="900" b="1" i="0" u="none" strike="noStrike" dirty="0">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9958929"/>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5.565E-11</a:t>
                      </a:r>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9.64</a:t>
                      </a:r>
                      <a:endParaRPr lang="es-MX" sz="9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dirty="0">
                          <a:effectLst/>
                        </a:rPr>
                        <a:t>20</a:t>
                      </a:r>
                      <a:endParaRPr lang="es-MX" sz="900" b="1" i="0" u="none" strike="noStrike" dirty="0">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4462473"/>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b="1" u="none" strike="noStrike">
                          <a:solidFill>
                            <a:srgbClr val="FF0000"/>
                          </a:solidFill>
                          <a:effectLst/>
                        </a:rPr>
                        <a:t>6.026E-11</a:t>
                      </a:r>
                      <a:endParaRPr lang="es-MX" sz="9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b="1" u="none" strike="noStrike">
                          <a:solidFill>
                            <a:srgbClr val="FF0000"/>
                          </a:solidFill>
                          <a:effectLst/>
                        </a:rPr>
                        <a:t>9.90</a:t>
                      </a:r>
                      <a:endParaRPr lang="es-MX" sz="9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b="1" u="none" strike="noStrike" dirty="0">
                          <a:solidFill>
                            <a:srgbClr val="FF0000"/>
                          </a:solidFill>
                          <a:effectLst/>
                        </a:rPr>
                        <a:t>25</a:t>
                      </a:r>
                      <a:endParaRPr lang="es-MX" sz="900" b="1" i="0" u="none" strike="noStrike" dirty="0">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11035823"/>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6.507E-11</a:t>
                      </a:r>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10.16</a:t>
                      </a:r>
                      <a:endParaRPr lang="es-MX" sz="9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dirty="0">
                          <a:effectLst/>
                        </a:rPr>
                        <a:t>30</a:t>
                      </a:r>
                      <a:endParaRPr lang="es-MX" sz="900" b="1" i="0" u="none" strike="noStrike" dirty="0">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2794"/>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7.009E-11</a:t>
                      </a:r>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10.41</a:t>
                      </a:r>
                      <a:endParaRPr lang="es-MX" sz="9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dirty="0">
                          <a:effectLst/>
                        </a:rPr>
                        <a:t>35</a:t>
                      </a:r>
                      <a:endParaRPr lang="es-MX" sz="900" b="1" i="0" u="none" strike="noStrike" dirty="0">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6973263"/>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7.532E-11</a:t>
                      </a:r>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10.66</a:t>
                      </a:r>
                      <a:endParaRPr lang="es-MX" sz="9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dirty="0">
                          <a:effectLst/>
                        </a:rPr>
                        <a:t>40</a:t>
                      </a:r>
                      <a:endParaRPr lang="es-MX" sz="900" b="1" i="0" u="none" strike="noStrike" dirty="0">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84387196"/>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8.075E-11</a:t>
                      </a:r>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10.91</a:t>
                      </a:r>
                      <a:endParaRPr lang="es-MX" sz="9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dirty="0">
                          <a:effectLst/>
                        </a:rPr>
                        <a:t>45</a:t>
                      </a:r>
                      <a:endParaRPr lang="es-MX" sz="900" b="1" i="0" u="none" strike="noStrike" dirty="0">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1410669"/>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8.640E-11</a:t>
                      </a:r>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11.16</a:t>
                      </a:r>
                      <a:endParaRPr lang="es-MX" sz="9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dirty="0">
                          <a:effectLst/>
                        </a:rPr>
                        <a:t>50</a:t>
                      </a:r>
                      <a:endParaRPr lang="es-MX" sz="900" b="1" i="0" u="none" strike="noStrike" dirty="0">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1562990"/>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4445649"/>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580502"/>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1777665"/>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1626262"/>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9530511"/>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0722525"/>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5201070"/>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9263687"/>
                  </a:ext>
                </a:extLst>
              </a:tr>
              <a:tr h="158426">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1000351"/>
                  </a:ext>
                </a:extLst>
              </a:tr>
              <a:tr h="158426">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9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3418986"/>
                  </a:ext>
                </a:extLst>
              </a:tr>
            </a:tbl>
          </a:graphicData>
        </a:graphic>
      </p:graphicFrame>
      <p:graphicFrame>
        <p:nvGraphicFramePr>
          <p:cNvPr id="11" name="Chart 1"/>
          <p:cNvGraphicFramePr>
            <a:graphicFrameLocks/>
          </p:cNvGraphicFramePr>
          <p:nvPr>
            <p:extLst>
              <p:ext uri="{D42A27DB-BD31-4B8C-83A1-F6EECF244321}">
                <p14:modId xmlns:p14="http://schemas.microsoft.com/office/powerpoint/2010/main" val="980858351"/>
              </p:ext>
            </p:extLst>
          </p:nvPr>
        </p:nvGraphicFramePr>
        <p:xfrm>
          <a:off x="2063553" y="2996952"/>
          <a:ext cx="4411663" cy="2559648"/>
        </p:xfrm>
        <a:graphic>
          <a:graphicData uri="http://schemas.openxmlformats.org/drawingml/2006/chart">
            <c:chart xmlns:c="http://schemas.openxmlformats.org/drawingml/2006/chart" xmlns:r="http://schemas.openxmlformats.org/officeDocument/2006/relationships" r:id="rId2"/>
          </a:graphicData>
        </a:graphic>
      </p:graphicFrame>
      <p:pic>
        <p:nvPicPr>
          <p:cNvPr id="12" name="Object 48"/>
          <p:cNvPicPr>
            <a:picLocks noChangeAspect="1"/>
          </p:cNvPicPr>
          <p:nvPr/>
        </p:nvPicPr>
        <p:blipFill>
          <a:blip r:embed="rId3"/>
          <a:stretch>
            <a:fillRect/>
          </a:stretch>
        </p:blipFill>
        <p:spPr>
          <a:xfrm>
            <a:off x="7459030" y="2276873"/>
            <a:ext cx="1978025" cy="406593"/>
          </a:xfrm>
          <a:prstGeom prst="rect">
            <a:avLst/>
          </a:prstGeom>
        </p:spPr>
      </p:pic>
      <p:cxnSp>
        <p:nvCxnSpPr>
          <p:cNvPr id="3" name="Conector recto de flecha 2"/>
          <p:cNvCxnSpPr/>
          <p:nvPr/>
        </p:nvCxnSpPr>
        <p:spPr>
          <a:xfrm flipH="1">
            <a:off x="2783632" y="4221088"/>
            <a:ext cx="1224136"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ector recto de flecha 4"/>
          <p:cNvCxnSpPr/>
          <p:nvPr/>
        </p:nvCxnSpPr>
        <p:spPr>
          <a:xfrm>
            <a:off x="4007768" y="4293096"/>
            <a:ext cx="0" cy="5760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p:nvPr/>
        </p:nvCxnSpPr>
        <p:spPr>
          <a:xfrm flipV="1">
            <a:off x="4007768" y="1844824"/>
            <a:ext cx="1152128" cy="24482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ángulo 7"/>
          <p:cNvSpPr/>
          <p:nvPr/>
        </p:nvSpPr>
        <p:spPr>
          <a:xfrm>
            <a:off x="2063553" y="5942769"/>
            <a:ext cx="3775393" cy="369332"/>
          </a:xfrm>
          <a:prstGeom prst="rect">
            <a:avLst/>
          </a:prstGeom>
        </p:spPr>
        <p:txBody>
          <a:bodyPr wrap="none">
            <a:spAutoFit/>
          </a:bodyPr>
          <a:lstStyle/>
          <a:p>
            <a:r>
              <a:rPr lang="es-MX" dirty="0">
                <a:solidFill>
                  <a:srgbClr val="FF0000"/>
                </a:solidFill>
              </a:rPr>
              <a:t>=-10.22-(603.138*((1/B5)-(1/298.15)))</a:t>
            </a:r>
          </a:p>
        </p:txBody>
      </p:sp>
      <p:sp>
        <p:nvSpPr>
          <p:cNvPr id="9" name="CuadroTexto 8"/>
          <p:cNvSpPr txBox="1"/>
          <p:nvPr/>
        </p:nvSpPr>
        <p:spPr>
          <a:xfrm>
            <a:off x="1669146" y="692697"/>
            <a:ext cx="250390" cy="246221"/>
          </a:xfrm>
          <a:prstGeom prst="rect">
            <a:avLst/>
          </a:prstGeom>
          <a:noFill/>
        </p:spPr>
        <p:txBody>
          <a:bodyPr wrap="none" rtlCol="0">
            <a:spAutoFit/>
          </a:bodyPr>
          <a:lstStyle/>
          <a:p>
            <a:r>
              <a:rPr lang="es-MX" sz="1000" dirty="0"/>
              <a:t>1</a:t>
            </a:r>
          </a:p>
        </p:txBody>
      </p:sp>
      <p:sp>
        <p:nvSpPr>
          <p:cNvPr id="13" name="CuadroTexto 12"/>
          <p:cNvSpPr txBox="1"/>
          <p:nvPr/>
        </p:nvSpPr>
        <p:spPr>
          <a:xfrm>
            <a:off x="2063807" y="456867"/>
            <a:ext cx="258404" cy="246221"/>
          </a:xfrm>
          <a:prstGeom prst="rect">
            <a:avLst/>
          </a:prstGeom>
          <a:noFill/>
        </p:spPr>
        <p:txBody>
          <a:bodyPr wrap="none" rtlCol="0">
            <a:spAutoFit/>
          </a:bodyPr>
          <a:lstStyle/>
          <a:p>
            <a:r>
              <a:rPr lang="es-MX" sz="1000" dirty="0"/>
              <a:t>A</a:t>
            </a:r>
          </a:p>
        </p:txBody>
      </p:sp>
      <p:sp>
        <p:nvSpPr>
          <p:cNvPr id="14" name="Rectángulo 13"/>
          <p:cNvSpPr/>
          <p:nvPr/>
        </p:nvSpPr>
        <p:spPr>
          <a:xfrm>
            <a:off x="6023993" y="5942769"/>
            <a:ext cx="2100255" cy="369332"/>
          </a:xfrm>
          <a:prstGeom prst="rect">
            <a:avLst/>
          </a:prstGeom>
        </p:spPr>
        <p:txBody>
          <a:bodyPr wrap="none">
            <a:spAutoFit/>
          </a:bodyPr>
          <a:lstStyle/>
          <a:p>
            <a:r>
              <a:rPr lang="es-MX" dirty="0">
                <a:solidFill>
                  <a:srgbClr val="FF0000"/>
                </a:solidFill>
              </a:rPr>
              <a:t>=((10^(C5))/4)^(1/3)</a:t>
            </a:r>
          </a:p>
        </p:txBody>
      </p:sp>
      <p:sp>
        <p:nvSpPr>
          <p:cNvPr id="15" name="Rectángulo 14"/>
          <p:cNvSpPr/>
          <p:nvPr/>
        </p:nvSpPr>
        <p:spPr>
          <a:xfrm>
            <a:off x="8303137" y="5942769"/>
            <a:ext cx="1925527" cy="369332"/>
          </a:xfrm>
          <a:prstGeom prst="rect">
            <a:avLst/>
          </a:prstGeom>
        </p:spPr>
        <p:txBody>
          <a:bodyPr wrap="none">
            <a:spAutoFit/>
          </a:bodyPr>
          <a:lstStyle/>
          <a:p>
            <a:r>
              <a:rPr lang="es-MX" dirty="0">
                <a:solidFill>
                  <a:srgbClr val="FF0000"/>
                </a:solidFill>
              </a:rPr>
              <a:t>=D5*(40.08)*1000</a:t>
            </a:r>
          </a:p>
        </p:txBody>
      </p:sp>
      <p:cxnSp>
        <p:nvCxnSpPr>
          <p:cNvPr id="17" name="Conector recto de flecha 16"/>
          <p:cNvCxnSpPr/>
          <p:nvPr/>
        </p:nvCxnSpPr>
        <p:spPr>
          <a:xfrm flipV="1">
            <a:off x="3231680" y="1484785"/>
            <a:ext cx="272033" cy="46426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a:stCxn id="14" idx="1"/>
          </p:cNvCxnSpPr>
          <p:nvPr/>
        </p:nvCxnSpPr>
        <p:spPr>
          <a:xfrm flipH="1" flipV="1">
            <a:off x="4718260" y="1484785"/>
            <a:ext cx="1305732" cy="46426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p:nvPr/>
        </p:nvCxnSpPr>
        <p:spPr>
          <a:xfrm flipH="1" flipV="1">
            <a:off x="5371126" y="1484784"/>
            <a:ext cx="3749210" cy="45365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84473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o 5"/>
          <p:cNvGraphicFramePr>
            <a:graphicFrameLocks noChangeAspect="1"/>
          </p:cNvGraphicFramePr>
          <p:nvPr>
            <p:extLst>
              <p:ext uri="{D42A27DB-BD31-4B8C-83A1-F6EECF244321}">
                <p14:modId xmlns:p14="http://schemas.microsoft.com/office/powerpoint/2010/main" val="1179421393"/>
              </p:ext>
            </p:extLst>
          </p:nvPr>
        </p:nvGraphicFramePr>
        <p:xfrm>
          <a:off x="4727849" y="404664"/>
          <a:ext cx="2688299" cy="504056"/>
        </p:xfrm>
        <a:graphic>
          <a:graphicData uri="http://schemas.openxmlformats.org/presentationml/2006/ole">
            <mc:AlternateContent xmlns:mc="http://schemas.openxmlformats.org/markup-compatibility/2006">
              <mc:Choice xmlns:v="urn:schemas-microsoft-com:vml" Requires="v">
                <p:oleObj spid="_x0000_s46297" name="Equation" r:id="rId3" imgW="1269720" imgH="241200" progId="Equation.DSMT4">
                  <p:embed/>
                </p:oleObj>
              </mc:Choice>
              <mc:Fallback>
                <p:oleObj name="Equation" r:id="rId3" imgW="1269720" imgH="2412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7849" y="404664"/>
                        <a:ext cx="2688299" cy="504056"/>
                      </a:xfrm>
                      <a:prstGeom prst="rect">
                        <a:avLst/>
                      </a:prstGeom>
                      <a:solidFill>
                        <a:srgbClr val="FFFFFF"/>
                      </a:solidFill>
                      <a:ln w="9525">
                        <a:solidFill>
                          <a:srgbClr val="000000"/>
                        </a:solidFill>
                        <a:miter lim="800000"/>
                        <a:headEnd/>
                        <a:tailEnd/>
                      </a:ln>
                      <a:effectLst/>
                    </p:spPr>
                  </p:pic>
                </p:oleObj>
              </mc:Fallback>
            </mc:AlternateContent>
          </a:graphicData>
        </a:graphic>
      </p:graphicFrame>
      <p:graphicFrame>
        <p:nvGraphicFramePr>
          <p:cNvPr id="7" name="Chart 1"/>
          <p:cNvGraphicFramePr>
            <a:graphicFrameLocks/>
          </p:cNvGraphicFramePr>
          <p:nvPr>
            <p:extLst>
              <p:ext uri="{D42A27DB-BD31-4B8C-83A1-F6EECF244321}">
                <p14:modId xmlns:p14="http://schemas.microsoft.com/office/powerpoint/2010/main" val="98451201"/>
              </p:ext>
            </p:extLst>
          </p:nvPr>
        </p:nvGraphicFramePr>
        <p:xfrm>
          <a:off x="3863753" y="3212977"/>
          <a:ext cx="4410941" cy="236912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 name="Tabla 1"/>
          <p:cNvGraphicFramePr>
            <a:graphicFrameLocks noGrp="1"/>
          </p:cNvGraphicFramePr>
          <p:nvPr>
            <p:extLst>
              <p:ext uri="{D42A27DB-BD31-4B8C-83A1-F6EECF244321}">
                <p14:modId xmlns:p14="http://schemas.microsoft.com/office/powerpoint/2010/main" val="2771365289"/>
              </p:ext>
            </p:extLst>
          </p:nvPr>
        </p:nvGraphicFramePr>
        <p:xfrm>
          <a:off x="2202421" y="1047648"/>
          <a:ext cx="3530600" cy="1628775"/>
        </p:xfrm>
        <a:graphic>
          <a:graphicData uri="http://schemas.openxmlformats.org/drawingml/2006/table">
            <a:tbl>
              <a:tblPr>
                <a:tableStyleId>{5C22544A-7EE6-4342-B048-85BDC9FD1C3A}</a:tableStyleId>
              </a:tblPr>
              <a:tblGrid>
                <a:gridCol w="584200">
                  <a:extLst>
                    <a:ext uri="{9D8B030D-6E8A-4147-A177-3AD203B41FA5}">
                      <a16:colId xmlns:a16="http://schemas.microsoft.com/office/drawing/2014/main" val="2869713761"/>
                    </a:ext>
                  </a:extLst>
                </a:gridCol>
                <a:gridCol w="673100">
                  <a:extLst>
                    <a:ext uri="{9D8B030D-6E8A-4147-A177-3AD203B41FA5}">
                      <a16:colId xmlns:a16="http://schemas.microsoft.com/office/drawing/2014/main" val="2034139540"/>
                    </a:ext>
                  </a:extLst>
                </a:gridCol>
                <a:gridCol w="762000">
                  <a:extLst>
                    <a:ext uri="{9D8B030D-6E8A-4147-A177-3AD203B41FA5}">
                      <a16:colId xmlns:a16="http://schemas.microsoft.com/office/drawing/2014/main" val="2697403796"/>
                    </a:ext>
                  </a:extLst>
                </a:gridCol>
                <a:gridCol w="749300">
                  <a:extLst>
                    <a:ext uri="{9D8B030D-6E8A-4147-A177-3AD203B41FA5}">
                      <a16:colId xmlns:a16="http://schemas.microsoft.com/office/drawing/2014/main" val="3511960528"/>
                    </a:ext>
                  </a:extLst>
                </a:gridCol>
                <a:gridCol w="762000">
                  <a:extLst>
                    <a:ext uri="{9D8B030D-6E8A-4147-A177-3AD203B41FA5}">
                      <a16:colId xmlns:a16="http://schemas.microsoft.com/office/drawing/2014/main" val="962926851"/>
                    </a:ext>
                  </a:extLst>
                </a:gridCol>
              </a:tblGrid>
              <a:tr h="276225">
                <a:tc>
                  <a:txBody>
                    <a:bodyPr/>
                    <a:lstStyle/>
                    <a:p>
                      <a:pPr algn="ctr" fontAlgn="ctr"/>
                      <a:r>
                        <a:rPr lang="es-MX" sz="1000" u="none" strike="noStrike">
                          <a:effectLst/>
                        </a:rPr>
                        <a:t>T ºC</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T ºK</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log</a:t>
                      </a:r>
                      <a:r>
                        <a:rPr lang="es-MX" sz="1000" u="none" strike="noStrike" baseline="-25000">
                          <a:effectLst/>
                        </a:rPr>
                        <a:t>10</a:t>
                      </a:r>
                      <a:r>
                        <a:rPr lang="es-MX" sz="1000" u="none" strike="noStrike">
                          <a:effectLst/>
                        </a:rPr>
                        <a:t>K</a:t>
                      </a:r>
                      <a:r>
                        <a:rPr lang="es-MX" sz="1000" u="none" strike="noStrike" baseline="-25000">
                          <a:effectLst/>
                        </a:rPr>
                        <a:t>T</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X</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[Ca</a:t>
                      </a:r>
                      <a:r>
                        <a:rPr lang="es-MX" sz="1000" u="none" strike="noStrike" baseline="30000">
                          <a:effectLst/>
                        </a:rPr>
                        <a:t>2+</a:t>
                      </a:r>
                      <a:r>
                        <a:rPr lang="es-MX" sz="1000" u="none" strike="noStrike">
                          <a:effectLst/>
                        </a:rPr>
                        <a:t>] mg/L</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0809"/>
                  </a:ext>
                </a:extLst>
              </a:tr>
              <a:tr h="161925">
                <a:tc>
                  <a:txBody>
                    <a:bodyPr/>
                    <a:lstStyle/>
                    <a:p>
                      <a:pPr algn="ctr" fontAlgn="ctr"/>
                      <a:r>
                        <a:rPr lang="es-MX" sz="1000" u="none" strike="noStrike">
                          <a:effectLst/>
                        </a:rPr>
                        <a:t>10</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283.15</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-10.33</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2.275E-04</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9.12</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69060202"/>
                  </a:ext>
                </a:extLst>
              </a:tr>
              <a:tr h="161925">
                <a:tc>
                  <a:txBody>
                    <a:bodyPr/>
                    <a:lstStyle/>
                    <a:p>
                      <a:pPr algn="ctr" fontAlgn="ctr"/>
                      <a:r>
                        <a:rPr lang="es-MX" sz="1000" u="none" strike="noStrike">
                          <a:effectLst/>
                        </a:rPr>
                        <a:t>20</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293.15</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-10.25</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2.405E-04</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9.64</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9955"/>
                  </a:ext>
                </a:extLst>
              </a:tr>
              <a:tr h="200025">
                <a:tc>
                  <a:txBody>
                    <a:bodyPr/>
                    <a:lstStyle/>
                    <a:p>
                      <a:pPr algn="ctr" fontAlgn="ctr"/>
                      <a:r>
                        <a:rPr lang="es-MX" sz="1000" u="none" strike="noStrike">
                          <a:effectLst/>
                        </a:rPr>
                        <a:t>25</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298.15</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-10.22</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2.470E-04</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9.90</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7367700"/>
                  </a:ext>
                </a:extLst>
              </a:tr>
              <a:tr h="180975">
                <a:tc>
                  <a:txBody>
                    <a:bodyPr/>
                    <a:lstStyle/>
                    <a:p>
                      <a:pPr algn="ctr" fontAlgn="ctr"/>
                      <a:r>
                        <a:rPr lang="es-MX" sz="1000" u="none" strike="noStrike">
                          <a:effectLst/>
                        </a:rPr>
                        <a:t>30</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303.15</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-10.19</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2.534E-04</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10.16</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41538694"/>
                  </a:ext>
                </a:extLst>
              </a:tr>
              <a:tr h="161925">
                <a:tc>
                  <a:txBody>
                    <a:bodyPr/>
                    <a:lstStyle/>
                    <a:p>
                      <a:pPr algn="ctr" fontAlgn="ctr"/>
                      <a:r>
                        <a:rPr lang="es-MX" sz="1000" u="none" strike="noStrike">
                          <a:effectLst/>
                        </a:rPr>
                        <a:t>35</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308.15</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-10.15</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2.597E-04</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10.41</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9415374"/>
                  </a:ext>
                </a:extLst>
              </a:tr>
              <a:tr h="161925">
                <a:tc>
                  <a:txBody>
                    <a:bodyPr/>
                    <a:lstStyle/>
                    <a:p>
                      <a:pPr algn="ctr" fontAlgn="ctr"/>
                      <a:r>
                        <a:rPr lang="es-MX" sz="1000" u="none" strike="noStrike">
                          <a:effectLst/>
                        </a:rPr>
                        <a:t>40</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313.15</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-10.12</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2.660E-04</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10.66</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8730944"/>
                  </a:ext>
                </a:extLst>
              </a:tr>
              <a:tr h="161925">
                <a:tc>
                  <a:txBody>
                    <a:bodyPr/>
                    <a:lstStyle/>
                    <a:p>
                      <a:pPr algn="ctr" fontAlgn="ctr"/>
                      <a:r>
                        <a:rPr lang="es-MX" sz="1000" u="none" strike="noStrike">
                          <a:effectLst/>
                        </a:rPr>
                        <a:t>45</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318.15</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-10.09</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2.723E-04</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10.91</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16370738"/>
                  </a:ext>
                </a:extLst>
              </a:tr>
              <a:tr h="161925">
                <a:tc>
                  <a:txBody>
                    <a:bodyPr/>
                    <a:lstStyle/>
                    <a:p>
                      <a:pPr algn="ctr" fontAlgn="ctr"/>
                      <a:r>
                        <a:rPr lang="es-MX" sz="1000" u="none" strike="noStrike">
                          <a:effectLst/>
                        </a:rPr>
                        <a:t>50</a:t>
                      </a:r>
                      <a:endParaRPr lang="es-MX" sz="1000" b="1" i="0" u="none" strike="noStrike">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323.15</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-10.06</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a:effectLst/>
                        </a:rPr>
                        <a:t>2.785E-04</a:t>
                      </a:r>
                      <a:endParaRPr lang="es-MX" sz="1000" b="0" i="0" u="none" strike="noStrike">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000" u="none" strike="noStrike" dirty="0">
                          <a:effectLst/>
                        </a:rPr>
                        <a:t>11.16</a:t>
                      </a:r>
                      <a:endParaRPr lang="es-MX" sz="1000" b="1" i="0" u="none" strike="noStrike" dirty="0">
                        <a:solidFill>
                          <a:srgbClr val="FF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5654949"/>
                  </a:ext>
                </a:extLst>
              </a:tr>
            </a:tbl>
          </a:graphicData>
        </a:graphic>
      </p:graphicFrame>
      <p:graphicFrame>
        <p:nvGraphicFramePr>
          <p:cNvPr id="3" name="Tabla 2"/>
          <p:cNvGraphicFramePr>
            <a:graphicFrameLocks noGrp="1"/>
          </p:cNvGraphicFramePr>
          <p:nvPr>
            <p:extLst>
              <p:ext uri="{D42A27DB-BD31-4B8C-83A1-F6EECF244321}">
                <p14:modId xmlns:p14="http://schemas.microsoft.com/office/powerpoint/2010/main" val="943599435"/>
              </p:ext>
            </p:extLst>
          </p:nvPr>
        </p:nvGraphicFramePr>
        <p:xfrm>
          <a:off x="6744073" y="1047647"/>
          <a:ext cx="2448271" cy="1628774"/>
        </p:xfrm>
        <a:graphic>
          <a:graphicData uri="http://schemas.openxmlformats.org/drawingml/2006/table">
            <a:tbl>
              <a:tblPr>
                <a:tableStyleId>{5C22544A-7EE6-4342-B048-85BDC9FD1C3A}</a:tableStyleId>
              </a:tblPr>
              <a:tblGrid>
                <a:gridCol w="722979">
                  <a:extLst>
                    <a:ext uri="{9D8B030D-6E8A-4147-A177-3AD203B41FA5}">
                      <a16:colId xmlns:a16="http://schemas.microsoft.com/office/drawing/2014/main" val="1282301534"/>
                    </a:ext>
                  </a:extLst>
                </a:gridCol>
                <a:gridCol w="778846">
                  <a:extLst>
                    <a:ext uri="{9D8B030D-6E8A-4147-A177-3AD203B41FA5}">
                      <a16:colId xmlns:a16="http://schemas.microsoft.com/office/drawing/2014/main" val="3658094696"/>
                    </a:ext>
                  </a:extLst>
                </a:gridCol>
                <a:gridCol w="946446">
                  <a:extLst>
                    <a:ext uri="{9D8B030D-6E8A-4147-A177-3AD203B41FA5}">
                      <a16:colId xmlns:a16="http://schemas.microsoft.com/office/drawing/2014/main" val="3585561506"/>
                    </a:ext>
                  </a:extLst>
                </a:gridCol>
              </a:tblGrid>
              <a:tr h="217862">
                <a:tc>
                  <a:txBody>
                    <a:bodyPr/>
                    <a:lstStyle/>
                    <a:p>
                      <a:pPr algn="ctr" fontAlgn="b"/>
                      <a:r>
                        <a:rPr lang="es-MX" sz="1000" u="none" strike="noStrike">
                          <a:effectLst/>
                        </a:rPr>
                        <a:t>K</a:t>
                      </a:r>
                      <a:r>
                        <a:rPr lang="es-MX" sz="1000" u="none" strike="noStrike" baseline="-25000">
                          <a:effectLst/>
                        </a:rPr>
                        <a:t>T </a:t>
                      </a:r>
                      <a:r>
                        <a:rPr lang="es-MX" sz="1000" u="none" strike="noStrike">
                          <a:effectLst/>
                        </a:rPr>
                        <a:t>(m/L)</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[Ca</a:t>
                      </a:r>
                      <a:r>
                        <a:rPr lang="es-MX" sz="1000" u="none" strike="noStrike" baseline="30000">
                          <a:effectLst/>
                        </a:rPr>
                        <a:t>2+</a:t>
                      </a:r>
                      <a:r>
                        <a:rPr lang="es-MX" sz="1000" u="none" strike="noStrike">
                          <a:effectLst/>
                        </a:rPr>
                        <a:t>] mg/L</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T ºC</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03889292"/>
                  </a:ext>
                </a:extLst>
              </a:tr>
              <a:tr h="176364">
                <a:tc>
                  <a:txBody>
                    <a:bodyPr/>
                    <a:lstStyle/>
                    <a:p>
                      <a:pPr algn="ctr" fontAlgn="b"/>
                      <a:r>
                        <a:rPr lang="es-MX" sz="1000" u="none" strike="noStrike">
                          <a:effectLst/>
                        </a:rPr>
                        <a:t>4.708E-11</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9.12</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10</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05399303"/>
                  </a:ext>
                </a:extLst>
              </a:tr>
              <a:tr h="176364">
                <a:tc>
                  <a:txBody>
                    <a:bodyPr/>
                    <a:lstStyle/>
                    <a:p>
                      <a:pPr algn="ctr" fontAlgn="b"/>
                      <a:r>
                        <a:rPr lang="es-MX" sz="1000" u="none" strike="noStrike">
                          <a:effectLst/>
                        </a:rPr>
                        <a:t>5.565E-11</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9.64</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20</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95538281"/>
                  </a:ext>
                </a:extLst>
              </a:tr>
              <a:tr h="176364">
                <a:tc>
                  <a:txBody>
                    <a:bodyPr/>
                    <a:lstStyle/>
                    <a:p>
                      <a:pPr algn="ctr" fontAlgn="b"/>
                      <a:r>
                        <a:rPr lang="es-MX" sz="1000" u="none" strike="noStrike">
                          <a:effectLst/>
                        </a:rPr>
                        <a:t>6.026E-11</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9.90</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25</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7774701"/>
                  </a:ext>
                </a:extLst>
              </a:tr>
              <a:tr h="176364">
                <a:tc>
                  <a:txBody>
                    <a:bodyPr/>
                    <a:lstStyle/>
                    <a:p>
                      <a:pPr algn="ctr" fontAlgn="b"/>
                      <a:r>
                        <a:rPr lang="es-MX" sz="1000" u="none" strike="noStrike">
                          <a:effectLst/>
                        </a:rPr>
                        <a:t>6.507E-11</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10.16</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30</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7109721"/>
                  </a:ext>
                </a:extLst>
              </a:tr>
              <a:tr h="176364">
                <a:tc>
                  <a:txBody>
                    <a:bodyPr/>
                    <a:lstStyle/>
                    <a:p>
                      <a:pPr algn="ctr" fontAlgn="b"/>
                      <a:r>
                        <a:rPr lang="es-MX" sz="1000" u="none" strike="noStrike">
                          <a:effectLst/>
                        </a:rPr>
                        <a:t>7.009E-11</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10.41</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35</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7147421"/>
                  </a:ext>
                </a:extLst>
              </a:tr>
              <a:tr h="176364">
                <a:tc>
                  <a:txBody>
                    <a:bodyPr/>
                    <a:lstStyle/>
                    <a:p>
                      <a:pPr algn="ctr" fontAlgn="b"/>
                      <a:r>
                        <a:rPr lang="es-MX" sz="1000" u="none" strike="noStrike">
                          <a:effectLst/>
                        </a:rPr>
                        <a:t>7.532E-11</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10.66</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40</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56557917"/>
                  </a:ext>
                </a:extLst>
              </a:tr>
              <a:tr h="176364">
                <a:tc>
                  <a:txBody>
                    <a:bodyPr/>
                    <a:lstStyle/>
                    <a:p>
                      <a:pPr algn="ctr" fontAlgn="b"/>
                      <a:r>
                        <a:rPr lang="es-MX" sz="1000" u="none" strike="noStrike">
                          <a:effectLst/>
                        </a:rPr>
                        <a:t>8.075E-11</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10.91</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45</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0736673"/>
                  </a:ext>
                </a:extLst>
              </a:tr>
              <a:tr h="176364">
                <a:tc>
                  <a:txBody>
                    <a:bodyPr/>
                    <a:lstStyle/>
                    <a:p>
                      <a:pPr algn="ctr" fontAlgn="b"/>
                      <a:r>
                        <a:rPr lang="es-MX" sz="1000" u="none" strike="noStrike">
                          <a:effectLst/>
                        </a:rPr>
                        <a:t>8.640E-11</a:t>
                      </a:r>
                      <a:endParaRPr lang="es-MX" sz="10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a:effectLst/>
                        </a:rPr>
                        <a:t>11.16</a:t>
                      </a:r>
                      <a:endParaRPr lang="es-MX" sz="1000" b="1" i="0" u="none" strike="noStrike">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000" u="none" strike="noStrike" dirty="0">
                          <a:effectLst/>
                        </a:rPr>
                        <a:t>50</a:t>
                      </a:r>
                      <a:endParaRPr lang="es-MX" sz="1000" b="1" i="0" u="none" strike="noStrike" dirty="0">
                        <a:solidFill>
                          <a:srgbClr val="FF0000"/>
                        </a:solidFill>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3107487"/>
                  </a:ext>
                </a:extLst>
              </a:tr>
            </a:tbl>
          </a:graphicData>
        </a:graphic>
      </p:graphicFrame>
    </p:spTree>
    <p:extLst>
      <p:ext uri="{BB962C8B-B14F-4D97-AF65-F5344CB8AC3E}">
        <p14:creationId xmlns:p14="http://schemas.microsoft.com/office/powerpoint/2010/main" val="30596833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927350" y="549275"/>
            <a:ext cx="6192838" cy="647700"/>
          </a:xfrm>
        </p:spPr>
        <p:txBody>
          <a:bodyPr>
            <a:normAutofit fontScale="90000"/>
          </a:bodyPr>
          <a:lstStyle/>
          <a:p>
            <a:pPr eaLnBrk="1" hangingPunct="1"/>
            <a:r>
              <a:rPr lang="es-ES" altLang="es-MX" sz="4000"/>
              <a:t>K dependiente de T</a:t>
            </a:r>
          </a:p>
        </p:txBody>
      </p:sp>
      <p:sp>
        <p:nvSpPr>
          <p:cNvPr id="2051"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graphicFrame>
        <p:nvGraphicFramePr>
          <p:cNvPr id="2052" name="Object 5"/>
          <p:cNvGraphicFramePr>
            <a:graphicFrameLocks noChangeAspect="1"/>
          </p:cNvGraphicFramePr>
          <p:nvPr>
            <p:extLst>
              <p:ext uri="{D42A27DB-BD31-4B8C-83A1-F6EECF244321}">
                <p14:modId xmlns:p14="http://schemas.microsoft.com/office/powerpoint/2010/main" val="2489030404"/>
              </p:ext>
            </p:extLst>
          </p:nvPr>
        </p:nvGraphicFramePr>
        <p:xfrm>
          <a:off x="2135188" y="1484314"/>
          <a:ext cx="7840662" cy="720725"/>
        </p:xfrm>
        <a:graphic>
          <a:graphicData uri="http://schemas.openxmlformats.org/presentationml/2006/ole">
            <mc:AlternateContent xmlns:mc="http://schemas.openxmlformats.org/markup-compatibility/2006">
              <mc:Choice xmlns:v="urn:schemas-microsoft-com:vml" Requires="v">
                <p:oleObj spid="_x0000_s35035" name="Equation" r:id="rId4" imgW="2755800" imgH="253800" progId="Equation.DSMT4">
                  <p:embed/>
                </p:oleObj>
              </mc:Choice>
              <mc:Fallback>
                <p:oleObj name="Equation" r:id="rId4" imgW="2755800" imgH="253800" progId="Equation.DSMT4">
                  <p:embed/>
                  <p:pic>
                    <p:nvPicPr>
                      <p:cNvPr id="0" name=""/>
                      <p:cNvPicPr>
                        <a:picLocks noChangeAspect="1" noChangeArrowheads="1"/>
                      </p:cNvPicPr>
                      <p:nvPr/>
                    </p:nvPicPr>
                    <p:blipFill>
                      <a:blip r:embed="rId5"/>
                      <a:srcRect/>
                      <a:stretch>
                        <a:fillRect/>
                      </a:stretch>
                    </p:blipFill>
                    <p:spPr bwMode="auto">
                      <a:xfrm>
                        <a:off x="2135188" y="1484314"/>
                        <a:ext cx="7840662" cy="720725"/>
                      </a:xfrm>
                      <a:prstGeom prst="rect">
                        <a:avLst/>
                      </a:prstGeom>
                      <a:noFill/>
                      <a:ln>
                        <a:noFill/>
                      </a:ln>
                    </p:spPr>
                  </p:pic>
                </p:oleObj>
              </mc:Fallback>
            </mc:AlternateContent>
          </a:graphicData>
        </a:graphic>
      </p:graphicFrame>
      <p:graphicFrame>
        <p:nvGraphicFramePr>
          <p:cNvPr id="1088" name="Group 64"/>
          <p:cNvGraphicFramePr>
            <a:graphicFrameLocks noGrp="1"/>
          </p:cNvGraphicFramePr>
          <p:nvPr/>
        </p:nvGraphicFramePr>
        <p:xfrm>
          <a:off x="2351089" y="2708276"/>
          <a:ext cx="7272337" cy="2165353"/>
        </p:xfrm>
        <a:graphic>
          <a:graphicData uri="http://schemas.openxmlformats.org/drawingml/2006/table">
            <a:tbl>
              <a:tblPr/>
              <a:tblGrid>
                <a:gridCol w="1293812">
                  <a:extLst>
                    <a:ext uri="{9D8B030D-6E8A-4147-A177-3AD203B41FA5}">
                      <a16:colId xmlns:a16="http://schemas.microsoft.com/office/drawing/2014/main" val="20000"/>
                    </a:ext>
                  </a:extLst>
                </a:gridCol>
                <a:gridCol w="1236663">
                  <a:extLst>
                    <a:ext uri="{9D8B030D-6E8A-4147-A177-3AD203B41FA5}">
                      <a16:colId xmlns:a16="http://schemas.microsoft.com/office/drawing/2014/main" val="20001"/>
                    </a:ext>
                  </a:extLst>
                </a:gridCol>
                <a:gridCol w="1249362">
                  <a:extLst>
                    <a:ext uri="{9D8B030D-6E8A-4147-A177-3AD203B41FA5}">
                      <a16:colId xmlns:a16="http://schemas.microsoft.com/office/drawing/2014/main" val="20002"/>
                    </a:ext>
                  </a:extLst>
                </a:gridCol>
                <a:gridCol w="1222375">
                  <a:extLst>
                    <a:ext uri="{9D8B030D-6E8A-4147-A177-3AD203B41FA5}">
                      <a16:colId xmlns:a16="http://schemas.microsoft.com/office/drawing/2014/main" val="20003"/>
                    </a:ext>
                  </a:extLst>
                </a:gridCol>
                <a:gridCol w="1017588">
                  <a:extLst>
                    <a:ext uri="{9D8B030D-6E8A-4147-A177-3AD203B41FA5}">
                      <a16:colId xmlns:a16="http://schemas.microsoft.com/office/drawing/2014/main" val="20004"/>
                    </a:ext>
                  </a:extLst>
                </a:gridCol>
                <a:gridCol w="1252537">
                  <a:extLst>
                    <a:ext uri="{9D8B030D-6E8A-4147-A177-3AD203B41FA5}">
                      <a16:colId xmlns:a16="http://schemas.microsoft.com/office/drawing/2014/main" val="20005"/>
                    </a:ext>
                  </a:extLst>
                </a:gridCol>
              </a:tblGrid>
              <a:tr h="4571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Fase</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Entalpía</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Energía libre de </a:t>
                      </a:r>
                      <a:r>
                        <a:rPr kumimoji="0" lang="es-ES" sz="1200" b="1" i="0" u="none" strike="noStrike" cap="none" normalizeH="0" baseline="0" dirty="0" err="1">
                          <a:ln>
                            <a:noFill/>
                          </a:ln>
                          <a:solidFill>
                            <a:schemeClr val="tx1"/>
                          </a:solidFill>
                          <a:effectLst/>
                          <a:latin typeface="Times New Roman" pitchFamily="18" charset="0"/>
                          <a:cs typeface="Times New Roman" pitchFamily="18" charset="0"/>
                        </a:rPr>
                        <a:t>Gibbs</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Entropía</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volumen</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P.F.G.</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4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MX" sz="12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kJ/mol</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kJ/mol</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j/mol K</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cm</a:t>
                      </a:r>
                      <a:r>
                        <a:rPr kumimoji="0" lang="es-ES" sz="1200" b="1" i="0" u="none" strike="noStrike" cap="none" normalizeH="0" baseline="30000" dirty="0">
                          <a:ln>
                            <a:noFill/>
                          </a:ln>
                          <a:solidFill>
                            <a:schemeClr val="tx1"/>
                          </a:solidFill>
                          <a:effectLst/>
                          <a:latin typeface="Times New Roman" pitchFamily="18" charset="0"/>
                          <a:cs typeface="Times New Roman" pitchFamily="18" charset="0"/>
                        </a:rPr>
                        <a:t>3</a:t>
                      </a:r>
                      <a:r>
                        <a:rPr kumimoji="0" lang="es-ES" sz="1200" b="1" i="0" u="none" strike="noStrike" cap="none" normalizeH="0" baseline="0" dirty="0">
                          <a:ln>
                            <a:noFill/>
                          </a:ln>
                          <a:solidFill>
                            <a:schemeClr val="tx1"/>
                          </a:solidFill>
                          <a:effectLst/>
                          <a:latin typeface="Times New Roman" pitchFamily="18" charset="0"/>
                          <a:cs typeface="Times New Roman" pitchFamily="18" charset="0"/>
                        </a:rPr>
                        <a:t>/mol</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g/mol</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muscovita</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-5984.4</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-5608.4</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306.3</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14.087</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398.3133</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agua</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-285.830</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-237.129</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69.91</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18.068</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18.0154</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Ion H</a:t>
                      </a:r>
                      <a:r>
                        <a:rPr kumimoji="0" lang="es-ES" sz="1200" b="1" i="0" u="none" strike="noStrike" cap="none" normalizeH="0" baseline="30000">
                          <a:ln>
                            <a:noFill/>
                          </a:ln>
                          <a:solidFill>
                            <a:schemeClr val="tx1"/>
                          </a:solidFill>
                          <a:effectLst/>
                          <a:latin typeface="Times New Roman" pitchFamily="18" charset="0"/>
                          <a:cs typeface="Times New Roman" pitchFamily="18" charset="0"/>
                        </a:rPr>
                        <a:t>+</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0</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0</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0</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0</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1.0080</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caolinita</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-4119.6</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-3799.7</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205.0</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99.52</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258.1616</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Ion K</a:t>
                      </a:r>
                      <a:r>
                        <a:rPr kumimoji="0" lang="es-ES" sz="1200" b="1" i="0" u="none" strike="noStrike" cap="none" normalizeH="0" baseline="30000">
                          <a:ln>
                            <a:noFill/>
                          </a:ln>
                          <a:solidFill>
                            <a:schemeClr val="tx1"/>
                          </a:solidFill>
                          <a:effectLst/>
                          <a:latin typeface="Times New Roman" pitchFamily="18" charset="0"/>
                          <a:cs typeface="Times New Roman" pitchFamily="18" charset="0"/>
                        </a:rPr>
                        <a:t>+</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-252.38</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-283.27</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102.5</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Times New Roman" pitchFamily="18" charset="0"/>
                          <a:cs typeface="Times New Roman" pitchFamily="18" charset="0"/>
                        </a:rPr>
                        <a:t>9</a:t>
                      </a:r>
                      <a:endParaRPr kumimoji="0" lang="es-ES" sz="18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Times New Roman" pitchFamily="18" charset="0"/>
                          <a:cs typeface="Times New Roman" pitchFamily="18" charset="0"/>
                        </a:rPr>
                        <a:t>39.1020</a:t>
                      </a:r>
                      <a:endParaRPr kumimoji="0" lang="es-ES" sz="1800" b="1"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597181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3143250" y="188913"/>
            <a:ext cx="5473700" cy="1223962"/>
          </a:xfrm>
        </p:spPr>
        <p:txBody>
          <a:bodyPr/>
          <a:lstStyle/>
          <a:p>
            <a:pPr eaLnBrk="1" hangingPunct="1"/>
            <a:r>
              <a:rPr lang="es-ES" altLang="es-MX" sz="4000"/>
              <a:t>Calculo de </a:t>
            </a:r>
            <a:r>
              <a:rPr lang="el-GR" altLang="es-MX" sz="4000">
                <a:cs typeface="Arial" panose="020B0604020202020204" pitchFamily="34" charset="0"/>
              </a:rPr>
              <a:t>Δ</a:t>
            </a:r>
            <a:r>
              <a:rPr lang="es-ES" altLang="es-MX" sz="4000">
                <a:cs typeface="Arial" panose="020B0604020202020204" pitchFamily="34" charset="0"/>
              </a:rPr>
              <a:t>G</a:t>
            </a:r>
            <a:r>
              <a:rPr lang="es-ES" altLang="es-MX" sz="4000" baseline="-25000">
                <a:cs typeface="Arial" panose="020B0604020202020204" pitchFamily="34" charset="0"/>
              </a:rPr>
              <a:t>r</a:t>
            </a:r>
            <a:r>
              <a:rPr lang="es-ES" altLang="es-MX" sz="4000" baseline="30000">
                <a:cs typeface="Arial" panose="020B0604020202020204" pitchFamily="34" charset="0"/>
              </a:rPr>
              <a:t>0</a:t>
            </a:r>
            <a:endParaRPr lang="el-GR" altLang="es-MX" sz="4000" baseline="30000">
              <a:cs typeface="Arial" panose="020B0604020202020204" pitchFamily="34" charset="0"/>
            </a:endParaRPr>
          </a:p>
        </p:txBody>
      </p:sp>
      <p:graphicFrame>
        <p:nvGraphicFramePr>
          <p:cNvPr id="3075" name="Object 7"/>
          <p:cNvGraphicFramePr>
            <a:graphicFrameLocks noGrp="1" noChangeAspect="1"/>
          </p:cNvGraphicFramePr>
          <p:nvPr>
            <p:ph sz="half" idx="2"/>
            <p:extLst>
              <p:ext uri="{D42A27DB-BD31-4B8C-83A1-F6EECF244321}">
                <p14:modId xmlns:p14="http://schemas.microsoft.com/office/powerpoint/2010/main" val="4159668687"/>
              </p:ext>
            </p:extLst>
          </p:nvPr>
        </p:nvGraphicFramePr>
        <p:xfrm>
          <a:off x="1881189" y="2924175"/>
          <a:ext cx="8213725" cy="2292350"/>
        </p:xfrm>
        <a:graphic>
          <a:graphicData uri="http://schemas.openxmlformats.org/presentationml/2006/ole">
            <mc:AlternateContent xmlns:mc="http://schemas.openxmlformats.org/markup-compatibility/2006">
              <mc:Choice xmlns:v="urn:schemas-microsoft-com:vml" Requires="v">
                <p:oleObj spid="_x0000_s36276" name="Equation" r:id="rId4" imgW="4914720" imgH="1371600" progId="Equation.DSMT4">
                  <p:embed/>
                </p:oleObj>
              </mc:Choice>
              <mc:Fallback>
                <p:oleObj name="Equation" r:id="rId4" imgW="4914720" imgH="1371600" progId="Equation.DSMT4">
                  <p:embed/>
                  <p:pic>
                    <p:nvPicPr>
                      <p:cNvPr id="0" name=""/>
                      <p:cNvPicPr>
                        <a:picLocks noChangeAspect="1" noChangeArrowheads="1"/>
                      </p:cNvPicPr>
                      <p:nvPr/>
                    </p:nvPicPr>
                    <p:blipFill>
                      <a:blip r:embed="rId5"/>
                      <a:srcRect/>
                      <a:stretch>
                        <a:fillRect/>
                      </a:stretch>
                    </p:blipFill>
                    <p:spPr bwMode="auto">
                      <a:xfrm>
                        <a:off x="1881189" y="2924175"/>
                        <a:ext cx="8213725"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11" name="10 Conector recto de flecha"/>
          <p:cNvCxnSpPr/>
          <p:nvPr/>
        </p:nvCxnSpPr>
        <p:spPr>
          <a:xfrm rot="16200000" flipH="1">
            <a:off x="2820194" y="3320257"/>
            <a:ext cx="503238" cy="288925"/>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p:nvPr/>
        </p:nvCxnSpPr>
        <p:spPr>
          <a:xfrm>
            <a:off x="3648075" y="3213100"/>
            <a:ext cx="863600" cy="503238"/>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a:off x="4583114" y="3213101"/>
            <a:ext cx="1800225" cy="576263"/>
          </a:xfrm>
          <a:prstGeom prst="straightConnector1">
            <a:avLst/>
          </a:prstGeom>
          <a:ln w="15875">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p:nvPr/>
        </p:nvCxnSpPr>
        <p:spPr>
          <a:xfrm>
            <a:off x="5303839" y="3213100"/>
            <a:ext cx="2447925" cy="503238"/>
          </a:xfrm>
          <a:prstGeom prst="straightConnector1">
            <a:avLst/>
          </a:prstGeom>
          <a:ln w="15875">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p:nvPr/>
        </p:nvCxnSpPr>
        <p:spPr>
          <a:xfrm>
            <a:off x="6167438" y="3213100"/>
            <a:ext cx="3384550" cy="503238"/>
          </a:xfrm>
          <a:prstGeom prst="straightConnector1">
            <a:avLst/>
          </a:prstGeom>
          <a:ln w="15875">
            <a:solidFill>
              <a:srgbClr val="0000FF"/>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0" name="Object 5"/>
          <p:cNvGraphicFramePr>
            <a:graphicFrameLocks noChangeAspect="1"/>
          </p:cNvGraphicFramePr>
          <p:nvPr>
            <p:extLst>
              <p:ext uri="{D42A27DB-BD31-4B8C-83A1-F6EECF244321}">
                <p14:modId xmlns:p14="http://schemas.microsoft.com/office/powerpoint/2010/main" val="958187231"/>
              </p:ext>
            </p:extLst>
          </p:nvPr>
        </p:nvGraphicFramePr>
        <p:xfrm>
          <a:off x="1919536" y="1628801"/>
          <a:ext cx="7840662" cy="720725"/>
        </p:xfrm>
        <a:graphic>
          <a:graphicData uri="http://schemas.openxmlformats.org/presentationml/2006/ole">
            <mc:AlternateContent xmlns:mc="http://schemas.openxmlformats.org/markup-compatibility/2006">
              <mc:Choice xmlns:v="urn:schemas-microsoft-com:vml" Requires="v">
                <p:oleObj spid="_x0000_s36277" name="Equation" r:id="rId6" imgW="2755800" imgH="253800" progId="Equation.DSMT4">
                  <p:embed/>
                </p:oleObj>
              </mc:Choice>
              <mc:Fallback>
                <p:oleObj name="Equation" r:id="rId6" imgW="2755800" imgH="253800" progId="Equation.DSMT4">
                  <p:embed/>
                  <p:pic>
                    <p:nvPicPr>
                      <p:cNvPr id="0" name=""/>
                      <p:cNvPicPr>
                        <a:picLocks noChangeAspect="1" noChangeArrowheads="1"/>
                      </p:cNvPicPr>
                      <p:nvPr/>
                    </p:nvPicPr>
                    <p:blipFill>
                      <a:blip r:embed="rId7"/>
                      <a:srcRect/>
                      <a:stretch>
                        <a:fillRect/>
                      </a:stretch>
                    </p:blipFill>
                    <p:spPr bwMode="auto">
                      <a:xfrm>
                        <a:off x="1919536" y="1628801"/>
                        <a:ext cx="7840662" cy="720725"/>
                      </a:xfrm>
                      <a:prstGeom prst="rect">
                        <a:avLst/>
                      </a:prstGeom>
                      <a:noFill/>
                      <a:ln>
                        <a:noFill/>
                      </a:ln>
                    </p:spPr>
                  </p:pic>
                </p:oleObj>
              </mc:Fallback>
            </mc:AlternateContent>
          </a:graphicData>
        </a:graphic>
      </p:graphicFrame>
      <p:sp>
        <p:nvSpPr>
          <p:cNvPr id="2" name="Rectángulo 1"/>
          <p:cNvSpPr/>
          <p:nvPr/>
        </p:nvSpPr>
        <p:spPr>
          <a:xfrm>
            <a:off x="6600056" y="1628801"/>
            <a:ext cx="3160142" cy="648072"/>
          </a:xfrm>
          <a:prstGeom prst="rect">
            <a:avLst/>
          </a:prstGeom>
          <a:solidFill>
            <a:srgbClr val="FF0000">
              <a:alpha val="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Rectángulo 2"/>
          <p:cNvSpPr/>
          <p:nvPr/>
        </p:nvSpPr>
        <p:spPr>
          <a:xfrm>
            <a:off x="1919536" y="1628800"/>
            <a:ext cx="4247902" cy="648075"/>
          </a:xfrm>
          <a:prstGeom prst="rect">
            <a:avLst/>
          </a:prstGeom>
          <a:solidFill>
            <a:srgbClr val="0000FF">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5" name="Conector recto de flecha 4"/>
          <p:cNvCxnSpPr/>
          <p:nvPr/>
        </p:nvCxnSpPr>
        <p:spPr>
          <a:xfrm flipH="1">
            <a:off x="3216276" y="2276874"/>
            <a:ext cx="4967956" cy="7920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p:nvPr/>
        </p:nvCxnSpPr>
        <p:spPr>
          <a:xfrm>
            <a:off x="4007768" y="2349526"/>
            <a:ext cx="1152128" cy="7194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85453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s-ES" altLang="es-MX"/>
              <a:t>Calculo de </a:t>
            </a:r>
            <a:r>
              <a:rPr lang="el-GR" altLang="es-MX">
                <a:cs typeface="Arial" panose="020B0604020202020204" pitchFamily="34" charset="0"/>
              </a:rPr>
              <a:t>Δ</a:t>
            </a:r>
            <a:r>
              <a:rPr lang="es-ES" altLang="es-MX">
                <a:cs typeface="Arial" panose="020B0604020202020204" pitchFamily="34" charset="0"/>
              </a:rPr>
              <a:t>H</a:t>
            </a:r>
            <a:r>
              <a:rPr lang="es-ES" altLang="es-MX" baseline="-25000">
                <a:cs typeface="Arial" panose="020B0604020202020204" pitchFamily="34" charset="0"/>
              </a:rPr>
              <a:t>r</a:t>
            </a:r>
            <a:r>
              <a:rPr lang="es-ES" altLang="es-MX" baseline="30000">
                <a:cs typeface="Arial" panose="020B0604020202020204" pitchFamily="34" charset="0"/>
              </a:rPr>
              <a:t>0</a:t>
            </a:r>
            <a:endParaRPr lang="el-GR" altLang="es-MX" baseline="30000">
              <a:cs typeface="Arial" panose="020B0604020202020204" pitchFamily="34" charset="0"/>
            </a:endParaRPr>
          </a:p>
        </p:txBody>
      </p:sp>
      <p:graphicFrame>
        <p:nvGraphicFramePr>
          <p:cNvPr id="4099" name="Object 3"/>
          <p:cNvGraphicFramePr>
            <a:graphicFrameLocks noGrp="1" noChangeAspect="1"/>
          </p:cNvGraphicFramePr>
          <p:nvPr>
            <p:ph sz="half" idx="1"/>
            <p:extLst>
              <p:ext uri="{D42A27DB-BD31-4B8C-83A1-F6EECF244321}">
                <p14:modId xmlns:p14="http://schemas.microsoft.com/office/powerpoint/2010/main" val="4209157359"/>
              </p:ext>
            </p:extLst>
          </p:nvPr>
        </p:nvGraphicFramePr>
        <p:xfrm>
          <a:off x="1979614" y="2708275"/>
          <a:ext cx="8243887" cy="2336800"/>
        </p:xfrm>
        <a:graphic>
          <a:graphicData uri="http://schemas.openxmlformats.org/presentationml/2006/ole">
            <mc:AlternateContent xmlns:mc="http://schemas.openxmlformats.org/markup-compatibility/2006">
              <mc:Choice xmlns:v="urn:schemas-microsoft-com:vml" Requires="v">
                <p:oleObj spid="_x0000_s37302" name="Equation" r:id="rId4" imgW="4838400" imgH="1371600" progId="Equation.DSMT4">
                  <p:embed/>
                </p:oleObj>
              </mc:Choice>
              <mc:Fallback>
                <p:oleObj name="Equation" r:id="rId4" imgW="4838400" imgH="1371600" progId="Equation.DSMT4">
                  <p:embed/>
                  <p:pic>
                    <p:nvPicPr>
                      <p:cNvPr id="0" name=""/>
                      <p:cNvPicPr>
                        <a:picLocks noChangeAspect="1" noChangeArrowheads="1"/>
                      </p:cNvPicPr>
                      <p:nvPr/>
                    </p:nvPicPr>
                    <p:blipFill>
                      <a:blip r:embed="rId5"/>
                      <a:srcRect/>
                      <a:stretch>
                        <a:fillRect/>
                      </a:stretch>
                    </p:blipFill>
                    <p:spPr bwMode="auto">
                      <a:xfrm>
                        <a:off x="1979614" y="2708275"/>
                        <a:ext cx="8243887" cy="233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5"/>
          <p:cNvGraphicFramePr>
            <a:graphicFrameLocks noChangeAspect="1"/>
          </p:cNvGraphicFramePr>
          <p:nvPr>
            <p:extLst>
              <p:ext uri="{D42A27DB-BD31-4B8C-83A1-F6EECF244321}">
                <p14:modId xmlns:p14="http://schemas.microsoft.com/office/powerpoint/2010/main" val="1307342496"/>
              </p:ext>
            </p:extLst>
          </p:nvPr>
        </p:nvGraphicFramePr>
        <p:xfrm>
          <a:off x="2063552" y="1340769"/>
          <a:ext cx="7840662" cy="720725"/>
        </p:xfrm>
        <a:graphic>
          <a:graphicData uri="http://schemas.openxmlformats.org/presentationml/2006/ole">
            <mc:AlternateContent xmlns:mc="http://schemas.openxmlformats.org/markup-compatibility/2006">
              <mc:Choice xmlns:v="urn:schemas-microsoft-com:vml" Requires="v">
                <p:oleObj spid="_x0000_s37303" name="Equation" r:id="rId6" imgW="2755800" imgH="253800" progId="Equation.DSMT4">
                  <p:embed/>
                </p:oleObj>
              </mc:Choice>
              <mc:Fallback>
                <p:oleObj name="Equation" r:id="rId6" imgW="2755800" imgH="253800" progId="Equation.DSMT4">
                  <p:embed/>
                  <p:pic>
                    <p:nvPicPr>
                      <p:cNvPr id="0" name=""/>
                      <p:cNvPicPr>
                        <a:picLocks noChangeAspect="1" noChangeArrowheads="1"/>
                      </p:cNvPicPr>
                      <p:nvPr/>
                    </p:nvPicPr>
                    <p:blipFill>
                      <a:blip r:embed="rId7"/>
                      <a:srcRect/>
                      <a:stretch>
                        <a:fillRect/>
                      </a:stretch>
                    </p:blipFill>
                    <p:spPr bwMode="auto">
                      <a:xfrm>
                        <a:off x="2063552" y="1340769"/>
                        <a:ext cx="7840662" cy="72072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4241220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847850" y="333375"/>
            <a:ext cx="8229600" cy="1143000"/>
          </a:xfrm>
        </p:spPr>
        <p:txBody>
          <a:bodyPr/>
          <a:lstStyle/>
          <a:p>
            <a:pPr eaLnBrk="1" hangingPunct="1"/>
            <a:r>
              <a:rPr lang="es-ES" altLang="es-MX" sz="3600" dirty="0">
                <a:latin typeface="Times New Roman" panose="02020603050405020304" pitchFamily="18" charset="0"/>
                <a:cs typeface="Times New Roman" panose="02020603050405020304" pitchFamily="18" charset="0"/>
              </a:rPr>
              <a:t>Calculo de </a:t>
            </a:r>
            <a:r>
              <a:rPr lang="el-GR" altLang="es-MX" sz="3600" dirty="0">
                <a:latin typeface="Times New Roman" panose="02020603050405020304" pitchFamily="18" charset="0"/>
                <a:cs typeface="Times New Roman" panose="02020603050405020304" pitchFamily="18" charset="0"/>
              </a:rPr>
              <a:t>Δ</a:t>
            </a:r>
            <a:r>
              <a:rPr lang="es-ES" altLang="es-MX" sz="3600" dirty="0">
                <a:latin typeface="Times New Roman" panose="02020603050405020304" pitchFamily="18" charset="0"/>
                <a:cs typeface="Times New Roman" panose="02020603050405020304" pitchFamily="18" charset="0"/>
              </a:rPr>
              <a:t>S a partir de </a:t>
            </a:r>
            <a:r>
              <a:rPr lang="el-GR" altLang="es-MX" sz="3600" dirty="0">
                <a:latin typeface="Times New Roman" panose="02020603050405020304" pitchFamily="18" charset="0"/>
                <a:cs typeface="Times New Roman" panose="02020603050405020304" pitchFamily="18" charset="0"/>
              </a:rPr>
              <a:t>Δ</a:t>
            </a:r>
            <a:r>
              <a:rPr lang="es-ES" altLang="es-MX" sz="3600" dirty="0">
                <a:latin typeface="Times New Roman" panose="02020603050405020304" pitchFamily="18" charset="0"/>
                <a:cs typeface="Times New Roman" panose="02020603050405020304" pitchFamily="18" charset="0"/>
              </a:rPr>
              <a:t>G</a:t>
            </a:r>
            <a:r>
              <a:rPr lang="es-ES" altLang="es-MX" sz="3600" baseline="-25000" dirty="0">
                <a:latin typeface="Times New Roman" panose="02020603050405020304" pitchFamily="18" charset="0"/>
                <a:cs typeface="Times New Roman" panose="02020603050405020304" pitchFamily="18" charset="0"/>
              </a:rPr>
              <a:t>r</a:t>
            </a:r>
            <a:r>
              <a:rPr lang="es-ES" altLang="es-MX" sz="3600" baseline="30000" dirty="0">
                <a:latin typeface="Times New Roman" panose="02020603050405020304" pitchFamily="18" charset="0"/>
                <a:cs typeface="Times New Roman" panose="02020603050405020304" pitchFamily="18" charset="0"/>
              </a:rPr>
              <a:t>0</a:t>
            </a:r>
            <a:r>
              <a:rPr lang="es-ES" altLang="es-MX" sz="3600" dirty="0">
                <a:latin typeface="Times New Roman" panose="02020603050405020304" pitchFamily="18" charset="0"/>
                <a:cs typeface="Times New Roman" panose="02020603050405020304" pitchFamily="18" charset="0"/>
              </a:rPr>
              <a:t> y </a:t>
            </a:r>
            <a:r>
              <a:rPr lang="el-GR" altLang="es-MX" sz="3600" dirty="0">
                <a:latin typeface="Times New Roman" panose="02020603050405020304" pitchFamily="18" charset="0"/>
                <a:cs typeface="Times New Roman" panose="02020603050405020304" pitchFamily="18" charset="0"/>
              </a:rPr>
              <a:t>Δ</a:t>
            </a:r>
            <a:r>
              <a:rPr lang="es-ES" altLang="es-MX" sz="3600" dirty="0">
                <a:latin typeface="Times New Roman" panose="02020603050405020304" pitchFamily="18" charset="0"/>
                <a:cs typeface="Times New Roman" panose="02020603050405020304" pitchFamily="18" charset="0"/>
              </a:rPr>
              <a:t>H</a:t>
            </a:r>
            <a:r>
              <a:rPr lang="es-ES" altLang="es-MX" sz="3600" baseline="-25000" dirty="0">
                <a:latin typeface="Times New Roman" panose="02020603050405020304" pitchFamily="18" charset="0"/>
                <a:cs typeface="Times New Roman" panose="02020603050405020304" pitchFamily="18" charset="0"/>
              </a:rPr>
              <a:t>r</a:t>
            </a:r>
            <a:r>
              <a:rPr lang="es-ES" altLang="es-MX" sz="3600" baseline="30000" dirty="0">
                <a:latin typeface="Times New Roman" panose="02020603050405020304" pitchFamily="18" charset="0"/>
                <a:cs typeface="Times New Roman" panose="02020603050405020304" pitchFamily="18" charset="0"/>
              </a:rPr>
              <a:t>0</a:t>
            </a:r>
            <a:endParaRPr lang="el-GR" altLang="es-MX" sz="3600" baseline="30000" dirty="0">
              <a:latin typeface="Times New Roman" panose="02020603050405020304" pitchFamily="18" charset="0"/>
              <a:cs typeface="Times New Roman" panose="02020603050405020304" pitchFamily="18" charset="0"/>
            </a:endParaRPr>
          </a:p>
        </p:txBody>
      </p:sp>
      <p:graphicFrame>
        <p:nvGraphicFramePr>
          <p:cNvPr id="5123" name="Object 1"/>
          <p:cNvGraphicFramePr>
            <a:graphicFrameLocks noChangeAspect="1"/>
          </p:cNvGraphicFramePr>
          <p:nvPr/>
        </p:nvGraphicFramePr>
        <p:xfrm>
          <a:off x="1631950" y="1989138"/>
          <a:ext cx="8921750" cy="3168650"/>
        </p:xfrm>
        <a:graphic>
          <a:graphicData uri="http://schemas.openxmlformats.org/presentationml/2006/ole">
            <mc:AlternateContent xmlns:mc="http://schemas.openxmlformats.org/markup-compatibility/2006">
              <mc:Choice xmlns:v="urn:schemas-microsoft-com:vml" Requires="v">
                <p:oleObj spid="_x0000_s38107" name="Equation" r:id="rId4" imgW="6222960" imgH="2209680" progId="Equation.DSMT4">
                  <p:embed/>
                </p:oleObj>
              </mc:Choice>
              <mc:Fallback>
                <p:oleObj name="Equation" r:id="rId4" imgW="6222960" imgH="2209680" progId="Equation.DSMT4">
                  <p:embed/>
                  <p:pic>
                    <p:nvPicPr>
                      <p:cNvPr id="0" name=""/>
                      <p:cNvPicPr>
                        <a:picLocks noChangeAspect="1" noChangeArrowheads="1"/>
                      </p:cNvPicPr>
                      <p:nvPr/>
                    </p:nvPicPr>
                    <p:blipFill>
                      <a:blip r:embed="rId5"/>
                      <a:srcRect/>
                      <a:stretch>
                        <a:fillRect/>
                      </a:stretch>
                    </p:blipFill>
                    <p:spPr bwMode="auto">
                      <a:xfrm>
                        <a:off x="1631950" y="1989138"/>
                        <a:ext cx="8921750"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200261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1992313" y="188913"/>
            <a:ext cx="8229600" cy="652462"/>
          </a:xfrm>
        </p:spPr>
        <p:txBody>
          <a:bodyPr/>
          <a:lstStyle/>
          <a:p>
            <a:pPr eaLnBrk="1" hangingPunct="1"/>
            <a:r>
              <a:rPr lang="es-ES" altLang="es-MX" sz="3200" dirty="0">
                <a:latin typeface="Times New Roman" panose="02020603050405020304" pitchFamily="18" charset="0"/>
                <a:cs typeface="Times New Roman" panose="02020603050405020304" pitchFamily="18" charset="0"/>
              </a:rPr>
              <a:t>Calculo de K a T</a:t>
            </a:r>
            <a:r>
              <a:rPr lang="es-ES" altLang="es-MX" sz="3200" baseline="30000" dirty="0">
                <a:latin typeface="Times New Roman" panose="02020603050405020304" pitchFamily="18" charset="0"/>
                <a:cs typeface="Times New Roman" panose="02020603050405020304" pitchFamily="18" charset="0"/>
              </a:rPr>
              <a:t>0</a:t>
            </a:r>
            <a:r>
              <a:rPr lang="es-ES" altLang="es-MX" sz="3200" dirty="0">
                <a:latin typeface="Times New Roman" panose="02020603050405020304" pitchFamily="18" charset="0"/>
                <a:cs typeface="Times New Roman" panose="02020603050405020304" pitchFamily="18" charset="0"/>
              </a:rPr>
              <a:t>=298.15 K</a:t>
            </a:r>
          </a:p>
        </p:txBody>
      </p:sp>
      <p:graphicFrame>
        <p:nvGraphicFramePr>
          <p:cNvPr id="6147" name="Object 3"/>
          <p:cNvGraphicFramePr>
            <a:graphicFrameLocks noGrp="1" noChangeAspect="1"/>
          </p:cNvGraphicFramePr>
          <p:nvPr>
            <p:ph sz="half" idx="1"/>
            <p:extLst>
              <p:ext uri="{D42A27DB-BD31-4B8C-83A1-F6EECF244321}">
                <p14:modId xmlns:p14="http://schemas.microsoft.com/office/powerpoint/2010/main" val="581119597"/>
              </p:ext>
            </p:extLst>
          </p:nvPr>
        </p:nvGraphicFramePr>
        <p:xfrm>
          <a:off x="2344738" y="1628775"/>
          <a:ext cx="4903390" cy="5130842"/>
        </p:xfrm>
        <a:graphic>
          <a:graphicData uri="http://schemas.openxmlformats.org/presentationml/2006/ole">
            <mc:AlternateContent xmlns:mc="http://schemas.openxmlformats.org/markup-compatibility/2006">
              <mc:Choice xmlns:v="urn:schemas-microsoft-com:vml" Requires="v">
                <p:oleObj spid="_x0000_s39449" name="Equation" r:id="rId4" imgW="3555720" imgH="3720960" progId="Equation.DSMT4">
                  <p:embed/>
                </p:oleObj>
              </mc:Choice>
              <mc:Fallback>
                <p:oleObj name="Equation" r:id="rId4" imgW="3555720" imgH="3720960" progId="Equation.DSMT4">
                  <p:embed/>
                  <p:pic>
                    <p:nvPicPr>
                      <p:cNvPr id="0" name=""/>
                      <p:cNvPicPr>
                        <a:picLocks noChangeAspect="1" noChangeArrowheads="1"/>
                      </p:cNvPicPr>
                      <p:nvPr/>
                    </p:nvPicPr>
                    <p:blipFill>
                      <a:blip r:embed="rId5"/>
                      <a:srcRect/>
                      <a:stretch>
                        <a:fillRect/>
                      </a:stretch>
                    </p:blipFill>
                    <p:spPr bwMode="auto">
                      <a:xfrm>
                        <a:off x="2344738" y="1628775"/>
                        <a:ext cx="4903390" cy="5130842"/>
                      </a:xfrm>
                      <a:prstGeom prst="rect">
                        <a:avLst/>
                      </a:prstGeom>
                      <a:noFill/>
                      <a:ln>
                        <a:noFill/>
                      </a:ln>
                      <a:effectLst/>
                    </p:spPr>
                  </p:pic>
                </p:oleObj>
              </mc:Fallback>
            </mc:AlternateContent>
          </a:graphicData>
        </a:graphic>
      </p:graphicFrame>
      <p:graphicFrame>
        <p:nvGraphicFramePr>
          <p:cNvPr id="5" name="Object 5"/>
          <p:cNvGraphicFramePr>
            <a:graphicFrameLocks noChangeAspect="1"/>
          </p:cNvGraphicFramePr>
          <p:nvPr>
            <p:extLst>
              <p:ext uri="{D42A27DB-BD31-4B8C-83A1-F6EECF244321}">
                <p14:modId xmlns:p14="http://schemas.microsoft.com/office/powerpoint/2010/main" val="3804836991"/>
              </p:ext>
            </p:extLst>
          </p:nvPr>
        </p:nvGraphicFramePr>
        <p:xfrm>
          <a:off x="1919536" y="764705"/>
          <a:ext cx="7840662" cy="720725"/>
        </p:xfrm>
        <a:graphic>
          <a:graphicData uri="http://schemas.openxmlformats.org/presentationml/2006/ole">
            <mc:AlternateContent xmlns:mc="http://schemas.openxmlformats.org/markup-compatibility/2006">
              <mc:Choice xmlns:v="urn:schemas-microsoft-com:vml" Requires="v">
                <p:oleObj spid="_x0000_s39450" name="Equation" r:id="rId6" imgW="2755800" imgH="253800" progId="Equation.DSMT4">
                  <p:embed/>
                </p:oleObj>
              </mc:Choice>
              <mc:Fallback>
                <p:oleObj name="Equation" r:id="rId6" imgW="2755800" imgH="253800" progId="Equation.DSMT4">
                  <p:embed/>
                  <p:pic>
                    <p:nvPicPr>
                      <p:cNvPr id="0" name=""/>
                      <p:cNvPicPr>
                        <a:picLocks noChangeAspect="1" noChangeArrowheads="1"/>
                      </p:cNvPicPr>
                      <p:nvPr/>
                    </p:nvPicPr>
                    <p:blipFill>
                      <a:blip r:embed="rId7"/>
                      <a:srcRect/>
                      <a:stretch>
                        <a:fillRect/>
                      </a:stretch>
                    </p:blipFill>
                    <p:spPr bwMode="auto">
                      <a:xfrm>
                        <a:off x="1919536" y="764705"/>
                        <a:ext cx="7840662" cy="720725"/>
                      </a:xfrm>
                      <a:prstGeom prst="rect">
                        <a:avLst/>
                      </a:prstGeom>
                      <a:noFill/>
                      <a:ln>
                        <a:noFill/>
                      </a:ln>
                    </p:spPr>
                  </p:pic>
                </p:oleObj>
              </mc:Fallback>
            </mc:AlternateContent>
          </a:graphicData>
        </a:graphic>
      </p:graphicFrame>
      <p:graphicFrame>
        <p:nvGraphicFramePr>
          <p:cNvPr id="2" name="Objeto 1"/>
          <p:cNvGraphicFramePr>
            <a:graphicFrameLocks noChangeAspect="1"/>
          </p:cNvGraphicFramePr>
          <p:nvPr>
            <p:extLst>
              <p:ext uri="{D42A27DB-BD31-4B8C-83A1-F6EECF244321}">
                <p14:modId xmlns:p14="http://schemas.microsoft.com/office/powerpoint/2010/main" val="413259752"/>
              </p:ext>
            </p:extLst>
          </p:nvPr>
        </p:nvGraphicFramePr>
        <p:xfrm>
          <a:off x="6978069" y="4221088"/>
          <a:ext cx="3243844" cy="1368152"/>
        </p:xfrm>
        <a:graphic>
          <a:graphicData uri="http://schemas.openxmlformats.org/presentationml/2006/ole">
            <mc:AlternateContent xmlns:mc="http://schemas.openxmlformats.org/markup-compatibility/2006">
              <mc:Choice xmlns:v="urn:schemas-microsoft-com:vml" Requires="v">
                <p:oleObj spid="_x0000_s39451" name="Equation" r:id="rId8" imgW="1866600" imgH="787320" progId="Equation.DSMT4">
                  <p:embed/>
                </p:oleObj>
              </mc:Choice>
              <mc:Fallback>
                <p:oleObj name="Equation" r:id="rId8" imgW="1866600" imgH="787320" progId="Equation.DSMT4">
                  <p:embed/>
                  <p:pic>
                    <p:nvPicPr>
                      <p:cNvPr id="0" name=""/>
                      <p:cNvPicPr/>
                      <p:nvPr/>
                    </p:nvPicPr>
                    <p:blipFill>
                      <a:blip r:embed="rId9"/>
                      <a:stretch>
                        <a:fillRect/>
                      </a:stretch>
                    </p:blipFill>
                    <p:spPr>
                      <a:xfrm>
                        <a:off x="6978069" y="4221088"/>
                        <a:ext cx="3243844" cy="1368152"/>
                      </a:xfrm>
                      <a:prstGeom prst="rect">
                        <a:avLst/>
                      </a:prstGeom>
                    </p:spPr>
                  </p:pic>
                </p:oleObj>
              </mc:Fallback>
            </mc:AlternateContent>
          </a:graphicData>
        </a:graphic>
      </p:graphicFrame>
    </p:spTree>
    <p:extLst>
      <p:ext uri="{BB962C8B-B14F-4D97-AF65-F5344CB8AC3E}">
        <p14:creationId xmlns:p14="http://schemas.microsoft.com/office/powerpoint/2010/main" val="10535828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359150" y="332656"/>
            <a:ext cx="4613250" cy="633412"/>
          </a:xfrm>
        </p:spPr>
        <p:txBody>
          <a:bodyPr>
            <a:normAutofit fontScale="90000"/>
          </a:bodyPr>
          <a:lstStyle/>
          <a:p>
            <a:pPr eaLnBrk="1" hangingPunct="1"/>
            <a:r>
              <a:rPr lang="es-ES" altLang="es-MX" sz="4000" dirty="0">
                <a:latin typeface="Times New Roman" panose="02020603050405020304" pitchFamily="18" charset="0"/>
                <a:cs typeface="Times New Roman" panose="02020603050405020304" pitchFamily="18" charset="0"/>
              </a:rPr>
              <a:t>Significado de K</a:t>
            </a:r>
          </a:p>
        </p:txBody>
      </p:sp>
      <p:sp>
        <p:nvSpPr>
          <p:cNvPr id="7171" name="Text Box 8"/>
          <p:cNvSpPr txBox="1">
            <a:spLocks noChangeArrowheads="1"/>
          </p:cNvSpPr>
          <p:nvPr/>
        </p:nvSpPr>
        <p:spPr bwMode="auto">
          <a:xfrm>
            <a:off x="6383338" y="3213100"/>
            <a:ext cx="3860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1800" dirty="0">
                <a:latin typeface="Times New Roman" panose="02020603050405020304" pitchFamily="18" charset="0"/>
              </a:rPr>
              <a:t>la reacción ocurre hacia la derecha para </a:t>
            </a:r>
          </a:p>
          <a:p>
            <a:pPr eaLnBrk="1" hangingPunct="1">
              <a:spcBef>
                <a:spcPct val="0"/>
              </a:spcBef>
              <a:buFontTx/>
              <a:buNone/>
            </a:pPr>
            <a:r>
              <a:rPr lang="es-ES" altLang="es-MX" sz="1800" dirty="0">
                <a:latin typeface="Times New Roman" panose="02020603050405020304" pitchFamily="18" charset="0"/>
              </a:rPr>
              <a:t>alcanzar el equilibrio.</a:t>
            </a:r>
          </a:p>
        </p:txBody>
      </p:sp>
      <p:sp>
        <p:nvSpPr>
          <p:cNvPr id="7173" name="Rectangle 12"/>
          <p:cNvSpPr>
            <a:spLocks noChangeArrowheads="1"/>
          </p:cNvSpPr>
          <p:nvPr/>
        </p:nvSpPr>
        <p:spPr bwMode="auto">
          <a:xfrm>
            <a:off x="6383338" y="4583113"/>
            <a:ext cx="2813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ES" altLang="es-MX" sz="1800" dirty="0">
                <a:latin typeface="Times New Roman" panose="02020603050405020304" pitchFamily="18" charset="0"/>
              </a:rPr>
              <a:t>la reacción esta en equilibrio</a:t>
            </a:r>
          </a:p>
        </p:txBody>
      </p:sp>
      <p:sp>
        <p:nvSpPr>
          <p:cNvPr id="7174" name="Rectangle 14"/>
          <p:cNvSpPr>
            <a:spLocks noChangeArrowheads="1"/>
          </p:cNvSpPr>
          <p:nvPr/>
        </p:nvSpPr>
        <p:spPr bwMode="auto">
          <a:xfrm>
            <a:off x="6383338" y="5084763"/>
            <a:ext cx="40005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ES" altLang="es-MX" sz="1800" dirty="0">
                <a:latin typeface="Times New Roman" panose="02020603050405020304" pitchFamily="18" charset="0"/>
              </a:rPr>
              <a:t>la reacción ocurre hacia la izquierda para </a:t>
            </a:r>
          </a:p>
          <a:p>
            <a:pPr algn="just" eaLnBrk="1" hangingPunct="1">
              <a:spcBef>
                <a:spcPct val="0"/>
              </a:spcBef>
              <a:buFontTx/>
              <a:buNone/>
            </a:pPr>
            <a:r>
              <a:rPr lang="es-ES" altLang="es-MX" sz="1800" dirty="0">
                <a:latin typeface="Times New Roman" panose="02020603050405020304" pitchFamily="18" charset="0"/>
              </a:rPr>
              <a:t>alcanzar el equilibrio</a:t>
            </a:r>
          </a:p>
        </p:txBody>
      </p:sp>
      <p:pic>
        <p:nvPicPr>
          <p:cNvPr id="7175"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1951" y="3213100"/>
            <a:ext cx="4608513"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Text Box 11"/>
          <p:cNvSpPr txBox="1">
            <a:spLocks noChangeArrowheads="1"/>
          </p:cNvSpPr>
          <p:nvPr/>
        </p:nvSpPr>
        <p:spPr bwMode="auto">
          <a:xfrm>
            <a:off x="3359150" y="2420938"/>
            <a:ext cx="15128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l-GR" altLang="es-MX" sz="1800">
                <a:cs typeface="Arial" panose="020B0604020202020204" pitchFamily="34" charset="0"/>
              </a:rPr>
              <a:t>Δ</a:t>
            </a:r>
            <a:r>
              <a:rPr lang="es-ES" altLang="es-MX" sz="1800">
                <a:cs typeface="Arial" panose="020B0604020202020204" pitchFamily="34" charset="0"/>
              </a:rPr>
              <a:t>G=-RTlnK</a:t>
            </a:r>
            <a:endParaRPr lang="el-GR" altLang="es-MX" sz="1800">
              <a:cs typeface="Arial" panose="020B0604020202020204" pitchFamily="34" charset="0"/>
            </a:endParaRPr>
          </a:p>
        </p:txBody>
      </p:sp>
      <p:graphicFrame>
        <p:nvGraphicFramePr>
          <p:cNvPr id="7177" name="Object 11"/>
          <p:cNvGraphicFramePr>
            <a:graphicFrameLocks noChangeAspect="1"/>
          </p:cNvGraphicFramePr>
          <p:nvPr/>
        </p:nvGraphicFramePr>
        <p:xfrm>
          <a:off x="5132389" y="2205038"/>
          <a:ext cx="3540125" cy="863600"/>
        </p:xfrm>
        <a:graphic>
          <a:graphicData uri="http://schemas.openxmlformats.org/presentationml/2006/ole">
            <mc:AlternateContent xmlns:mc="http://schemas.openxmlformats.org/markup-compatibility/2006">
              <mc:Choice xmlns:v="urn:schemas-microsoft-com:vml" Requires="v">
                <p:oleObj spid="_x0000_s40476" name="Equation" r:id="rId5" imgW="2705040" imgH="660240" progId="Equation.DSMT4">
                  <p:embed/>
                </p:oleObj>
              </mc:Choice>
              <mc:Fallback>
                <p:oleObj name="Equation" r:id="rId5" imgW="2705040" imgH="660240" progId="Equation.DSMT4">
                  <p:embed/>
                  <p:pic>
                    <p:nvPicPr>
                      <p:cNvPr id="0" name=""/>
                      <p:cNvPicPr>
                        <a:picLocks noChangeAspect="1" noChangeArrowheads="1"/>
                      </p:cNvPicPr>
                      <p:nvPr/>
                    </p:nvPicPr>
                    <p:blipFill>
                      <a:blip r:embed="rId6"/>
                      <a:srcRect/>
                      <a:stretch>
                        <a:fillRect/>
                      </a:stretch>
                    </p:blipFill>
                    <p:spPr bwMode="auto">
                      <a:xfrm>
                        <a:off x="5132389" y="2205038"/>
                        <a:ext cx="354012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8" name="26 CuadroTexto"/>
          <p:cNvSpPr txBox="1">
            <a:spLocks noChangeArrowheads="1"/>
          </p:cNvSpPr>
          <p:nvPr/>
        </p:nvSpPr>
        <p:spPr bwMode="auto">
          <a:xfrm>
            <a:off x="2495550" y="5229225"/>
            <a:ext cx="2916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Si </a:t>
            </a:r>
            <a:r>
              <a:rPr lang="el-GR" altLang="es-MX" sz="1800"/>
              <a:t>Δ</a:t>
            </a:r>
            <a:r>
              <a:rPr lang="es-MX" altLang="es-MX" sz="1800"/>
              <a:t>G=+, entonces  0&lt;K&lt;1</a:t>
            </a:r>
          </a:p>
        </p:txBody>
      </p:sp>
      <p:sp>
        <p:nvSpPr>
          <p:cNvPr id="7179" name="28 CuadroTexto"/>
          <p:cNvSpPr txBox="1">
            <a:spLocks noChangeArrowheads="1"/>
          </p:cNvSpPr>
          <p:nvPr/>
        </p:nvSpPr>
        <p:spPr bwMode="auto">
          <a:xfrm>
            <a:off x="2566988" y="4581525"/>
            <a:ext cx="2647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Si </a:t>
            </a:r>
            <a:r>
              <a:rPr lang="el-GR" altLang="es-MX" sz="1800"/>
              <a:t>Δ</a:t>
            </a:r>
            <a:r>
              <a:rPr lang="es-MX" altLang="es-MX" sz="1800"/>
              <a:t>G=0, entonces  K=1</a:t>
            </a:r>
          </a:p>
        </p:txBody>
      </p:sp>
      <p:sp>
        <p:nvSpPr>
          <p:cNvPr id="7180" name="30 CuadroTexto"/>
          <p:cNvSpPr txBox="1">
            <a:spLocks noChangeArrowheads="1"/>
          </p:cNvSpPr>
          <p:nvPr/>
        </p:nvSpPr>
        <p:spPr bwMode="auto">
          <a:xfrm>
            <a:off x="2566988" y="4076700"/>
            <a:ext cx="2660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t>Si </a:t>
            </a:r>
            <a:r>
              <a:rPr lang="el-GR" altLang="es-MX" sz="1800" dirty="0"/>
              <a:t>Δ</a:t>
            </a:r>
            <a:r>
              <a:rPr lang="es-MX" altLang="es-MX" sz="1800" dirty="0"/>
              <a:t>G= -, entonces  K&gt;1</a:t>
            </a:r>
          </a:p>
        </p:txBody>
      </p:sp>
      <p:sp>
        <p:nvSpPr>
          <p:cNvPr id="7181" name="Text Box 8"/>
          <p:cNvSpPr txBox="1">
            <a:spLocks noChangeArrowheads="1"/>
          </p:cNvSpPr>
          <p:nvPr/>
        </p:nvSpPr>
        <p:spPr bwMode="auto">
          <a:xfrm>
            <a:off x="6383338" y="3914069"/>
            <a:ext cx="3860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1800" dirty="0">
                <a:latin typeface="Times New Roman" panose="02020603050405020304" pitchFamily="18" charset="0"/>
              </a:rPr>
              <a:t>la reacción ocurre hacia la derecha para </a:t>
            </a:r>
          </a:p>
          <a:p>
            <a:pPr eaLnBrk="1" hangingPunct="1">
              <a:spcBef>
                <a:spcPct val="0"/>
              </a:spcBef>
              <a:buFontTx/>
              <a:buNone/>
            </a:pPr>
            <a:r>
              <a:rPr lang="es-ES" altLang="es-MX" sz="1800" dirty="0">
                <a:latin typeface="Times New Roman" panose="02020603050405020304" pitchFamily="18" charset="0"/>
              </a:rPr>
              <a:t>alcanzar el equilibrio.</a:t>
            </a:r>
          </a:p>
        </p:txBody>
      </p:sp>
      <p:cxnSp>
        <p:nvCxnSpPr>
          <p:cNvPr id="3" name="2 Conector recto de flecha"/>
          <p:cNvCxnSpPr/>
          <p:nvPr/>
        </p:nvCxnSpPr>
        <p:spPr>
          <a:xfrm>
            <a:off x="9048328" y="2276872"/>
            <a:ext cx="86409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 name="4 Conector recto de flecha"/>
          <p:cNvCxnSpPr/>
          <p:nvPr/>
        </p:nvCxnSpPr>
        <p:spPr>
          <a:xfrm flipH="1">
            <a:off x="9048328" y="2604294"/>
            <a:ext cx="86409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p:nvPr/>
        </p:nvCxnSpPr>
        <p:spPr>
          <a:xfrm>
            <a:off x="9048328" y="2924944"/>
            <a:ext cx="864096" cy="0"/>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17" name="Object 5"/>
          <p:cNvGraphicFramePr>
            <a:graphicFrameLocks noChangeAspect="1"/>
          </p:cNvGraphicFramePr>
          <p:nvPr>
            <p:extLst>
              <p:ext uri="{D42A27DB-BD31-4B8C-83A1-F6EECF244321}">
                <p14:modId xmlns:p14="http://schemas.microsoft.com/office/powerpoint/2010/main" val="255407661"/>
              </p:ext>
            </p:extLst>
          </p:nvPr>
        </p:nvGraphicFramePr>
        <p:xfrm>
          <a:off x="1991544" y="1052737"/>
          <a:ext cx="7840662" cy="720725"/>
        </p:xfrm>
        <a:graphic>
          <a:graphicData uri="http://schemas.openxmlformats.org/presentationml/2006/ole">
            <mc:AlternateContent xmlns:mc="http://schemas.openxmlformats.org/markup-compatibility/2006">
              <mc:Choice xmlns:v="urn:schemas-microsoft-com:vml" Requires="v">
                <p:oleObj spid="_x0000_s40477" name="Equation" r:id="rId7" imgW="2755800" imgH="253800" progId="Equation.DSMT4">
                  <p:embed/>
                </p:oleObj>
              </mc:Choice>
              <mc:Fallback>
                <p:oleObj name="Equation" r:id="rId7" imgW="2755800" imgH="253800" progId="Equation.DSMT4">
                  <p:embed/>
                  <p:pic>
                    <p:nvPicPr>
                      <p:cNvPr id="0" name=""/>
                      <p:cNvPicPr>
                        <a:picLocks noChangeAspect="1" noChangeArrowheads="1"/>
                      </p:cNvPicPr>
                      <p:nvPr/>
                    </p:nvPicPr>
                    <p:blipFill>
                      <a:blip r:embed="rId8"/>
                      <a:srcRect/>
                      <a:stretch>
                        <a:fillRect/>
                      </a:stretch>
                    </p:blipFill>
                    <p:spPr bwMode="auto">
                      <a:xfrm>
                        <a:off x="1991544" y="1052737"/>
                        <a:ext cx="7840662" cy="720725"/>
                      </a:xfrm>
                      <a:prstGeom prst="rect">
                        <a:avLst/>
                      </a:prstGeom>
                      <a:noFill/>
                      <a:ln>
                        <a:noFill/>
                      </a:ln>
                    </p:spPr>
                  </p:pic>
                </p:oleObj>
              </mc:Fallback>
            </mc:AlternateContent>
          </a:graphicData>
        </a:graphic>
      </p:graphicFrame>
      <p:graphicFrame>
        <p:nvGraphicFramePr>
          <p:cNvPr id="2" name="Objeto 1"/>
          <p:cNvGraphicFramePr>
            <a:graphicFrameLocks noChangeAspect="1"/>
          </p:cNvGraphicFramePr>
          <p:nvPr>
            <p:extLst>
              <p:ext uri="{D42A27DB-BD31-4B8C-83A1-F6EECF244321}">
                <p14:modId xmlns:p14="http://schemas.microsoft.com/office/powerpoint/2010/main" val="2396157581"/>
              </p:ext>
            </p:extLst>
          </p:nvPr>
        </p:nvGraphicFramePr>
        <p:xfrm>
          <a:off x="3953669" y="6005514"/>
          <a:ext cx="4912468" cy="663847"/>
        </p:xfrm>
        <a:graphic>
          <a:graphicData uri="http://schemas.openxmlformats.org/presentationml/2006/ole">
            <mc:AlternateContent xmlns:mc="http://schemas.openxmlformats.org/markup-compatibility/2006">
              <mc:Choice xmlns:v="urn:schemas-microsoft-com:vml" Requires="v">
                <p:oleObj spid="_x0000_s40478" name="Equation" r:id="rId9" imgW="1879560" imgH="253800" progId="Equation.DSMT4">
                  <p:embed/>
                </p:oleObj>
              </mc:Choice>
              <mc:Fallback>
                <p:oleObj name="Equation" r:id="rId9" imgW="1879560" imgH="253800" progId="Equation.DSMT4">
                  <p:embed/>
                  <p:pic>
                    <p:nvPicPr>
                      <p:cNvPr id="0" name=""/>
                      <p:cNvPicPr/>
                      <p:nvPr/>
                    </p:nvPicPr>
                    <p:blipFill>
                      <a:blip r:embed="rId10"/>
                      <a:stretch>
                        <a:fillRect/>
                      </a:stretch>
                    </p:blipFill>
                    <p:spPr>
                      <a:xfrm>
                        <a:off x="3953669" y="6005514"/>
                        <a:ext cx="4912468" cy="663847"/>
                      </a:xfrm>
                      <a:prstGeom prst="rect">
                        <a:avLst/>
                      </a:prstGeom>
                    </p:spPr>
                  </p:pic>
                </p:oleObj>
              </mc:Fallback>
            </mc:AlternateContent>
          </a:graphicData>
        </a:graphic>
      </p:graphicFrame>
      <p:cxnSp>
        <p:nvCxnSpPr>
          <p:cNvPr id="6" name="Conector recto de flecha 5"/>
          <p:cNvCxnSpPr/>
          <p:nvPr/>
        </p:nvCxnSpPr>
        <p:spPr>
          <a:xfrm>
            <a:off x="2495550" y="3573016"/>
            <a:ext cx="5040610" cy="25922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64204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32" name="Group 144"/>
          <p:cNvGraphicFramePr>
            <a:graphicFrameLocks noGrp="1"/>
          </p:cNvGraphicFramePr>
          <p:nvPr>
            <p:ph idx="1"/>
            <p:extLst>
              <p:ext uri="{D42A27DB-BD31-4B8C-83A1-F6EECF244321}">
                <p14:modId xmlns:p14="http://schemas.microsoft.com/office/powerpoint/2010/main" val="3792882005"/>
              </p:ext>
            </p:extLst>
          </p:nvPr>
        </p:nvGraphicFramePr>
        <p:xfrm>
          <a:off x="1992313" y="333376"/>
          <a:ext cx="8229600" cy="5761035"/>
        </p:xfrm>
        <a:graphic>
          <a:graphicData uri="http://schemas.openxmlformats.org/drawingml/2006/table">
            <a:tbl>
              <a:tblPr/>
              <a:tblGrid>
                <a:gridCol w="815975">
                  <a:extLst>
                    <a:ext uri="{9D8B030D-6E8A-4147-A177-3AD203B41FA5}">
                      <a16:colId xmlns:a16="http://schemas.microsoft.com/office/drawing/2014/main" val="20000"/>
                    </a:ext>
                  </a:extLst>
                </a:gridCol>
                <a:gridCol w="1701800">
                  <a:extLst>
                    <a:ext uri="{9D8B030D-6E8A-4147-A177-3AD203B41FA5}">
                      <a16:colId xmlns:a16="http://schemas.microsoft.com/office/drawing/2014/main" val="20001"/>
                    </a:ext>
                  </a:extLst>
                </a:gridCol>
                <a:gridCol w="2665412">
                  <a:extLst>
                    <a:ext uri="{9D8B030D-6E8A-4147-A177-3AD203B41FA5}">
                      <a16:colId xmlns:a16="http://schemas.microsoft.com/office/drawing/2014/main" val="20002"/>
                    </a:ext>
                  </a:extLst>
                </a:gridCol>
                <a:gridCol w="1441450">
                  <a:extLst>
                    <a:ext uri="{9D8B030D-6E8A-4147-A177-3AD203B41FA5}">
                      <a16:colId xmlns:a16="http://schemas.microsoft.com/office/drawing/2014/main" val="20003"/>
                    </a:ext>
                  </a:extLst>
                </a:gridCol>
                <a:gridCol w="788988">
                  <a:extLst>
                    <a:ext uri="{9D8B030D-6E8A-4147-A177-3AD203B41FA5}">
                      <a16:colId xmlns:a16="http://schemas.microsoft.com/office/drawing/2014/main" val="20004"/>
                    </a:ext>
                  </a:extLst>
                </a:gridCol>
                <a:gridCol w="815975">
                  <a:extLst>
                    <a:ext uri="{9D8B030D-6E8A-4147-A177-3AD203B41FA5}">
                      <a16:colId xmlns:a16="http://schemas.microsoft.com/office/drawing/2014/main" val="20005"/>
                    </a:ext>
                  </a:extLst>
                </a:gridCol>
              </a:tblGrid>
              <a:tr h="27433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Times New Roman" pitchFamily="18" charset="0"/>
                          <a:cs typeface="Times New Roman" pitchFamily="18" charset="0"/>
                        </a:rPr>
                        <a:t>Fase</a:t>
                      </a:r>
                      <a:endParaRPr kumimoji="0" lang="es-ES" sz="1800" b="0" i="0" u="none" strike="noStrike" cap="none" normalizeH="0" baseline="0" dirty="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Entalp</a:t>
                      </a:r>
                      <a:r>
                        <a:rPr kumimoji="0" lang="es-ES" sz="1200" b="0" i="0" u="none" strike="noStrike" cap="none" normalizeH="0" baseline="0">
                          <a:ln>
                            <a:noFill/>
                          </a:ln>
                          <a:solidFill>
                            <a:schemeClr val="tx1"/>
                          </a:solidFill>
                          <a:effectLst/>
                          <a:latin typeface="Arial" charset="0"/>
                          <a:cs typeface="Times New Roman" pitchFamily="18" charset="0"/>
                        </a:rPr>
                        <a:t>í</a:t>
                      </a:r>
                      <a:r>
                        <a:rPr kumimoji="0" lang="es-ES" sz="1200" b="0" i="0" u="none" strike="noStrike" cap="none" normalizeH="0" baseline="0">
                          <a:ln>
                            <a:noFill/>
                          </a:ln>
                          <a:solidFill>
                            <a:schemeClr val="tx1"/>
                          </a:solidFill>
                          <a:effectLst/>
                          <a:latin typeface="Times New Roman" pitchFamily="18" charset="0"/>
                          <a:cs typeface="Times New Roman" pitchFamily="18" charset="0"/>
                        </a:rPr>
                        <a:t>a</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Energ</a:t>
                      </a:r>
                      <a:r>
                        <a:rPr kumimoji="0" lang="es-ES" sz="1200" b="0" i="0" u="none" strike="noStrike" cap="none" normalizeH="0" baseline="0">
                          <a:ln>
                            <a:noFill/>
                          </a:ln>
                          <a:solidFill>
                            <a:schemeClr val="tx1"/>
                          </a:solidFill>
                          <a:effectLst/>
                          <a:latin typeface="Arial" charset="0"/>
                          <a:cs typeface="Times New Roman" pitchFamily="18" charset="0"/>
                        </a:rPr>
                        <a:t>í</a:t>
                      </a:r>
                      <a:r>
                        <a:rPr kumimoji="0" lang="es-ES" sz="1200" b="0" i="0" u="none" strike="noStrike" cap="none" normalizeH="0" baseline="0">
                          <a:ln>
                            <a:noFill/>
                          </a:ln>
                          <a:solidFill>
                            <a:schemeClr val="tx1"/>
                          </a:solidFill>
                          <a:effectLst/>
                          <a:latin typeface="Times New Roman" pitchFamily="18" charset="0"/>
                          <a:cs typeface="Times New Roman" pitchFamily="18" charset="0"/>
                        </a:rPr>
                        <a:t>a libre de Gibbs</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Entrop</a:t>
                      </a:r>
                      <a:r>
                        <a:rPr kumimoji="0" lang="es-ES" sz="1200" b="0" i="0" u="none" strike="noStrike" cap="none" normalizeH="0" baseline="0">
                          <a:ln>
                            <a:noFill/>
                          </a:ln>
                          <a:solidFill>
                            <a:schemeClr val="tx1"/>
                          </a:solidFill>
                          <a:effectLst/>
                          <a:latin typeface="Arial" charset="0"/>
                          <a:cs typeface="Times New Roman" pitchFamily="18" charset="0"/>
                        </a:rPr>
                        <a:t>í</a:t>
                      </a:r>
                      <a:r>
                        <a:rPr kumimoji="0" lang="es-ES" sz="1200" b="0" i="0" u="none" strike="noStrike" cap="none" normalizeH="0" baseline="0">
                          <a:ln>
                            <a:noFill/>
                          </a:ln>
                          <a:solidFill>
                            <a:schemeClr val="tx1"/>
                          </a:solidFill>
                          <a:effectLst/>
                          <a:latin typeface="Times New Roman" pitchFamily="18" charset="0"/>
                          <a:cs typeface="Times New Roman" pitchFamily="18" charset="0"/>
                        </a:rPr>
                        <a:t>a</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volumen</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P.F.G.</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335">
                <a:tc>
                  <a:txBody>
                    <a:bodyPr/>
                    <a:lstStyle/>
                    <a:p>
                      <a:pPr marL="342900" marR="0" lvl="0" indent="-342900" algn="l" defTabSz="914400" rtl="0" eaLnBrk="0" fontAlgn="t"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chemeClr val="tx1"/>
                          </a:solidFill>
                          <a:effectLst/>
                          <a:latin typeface="Arial" charset="0"/>
                          <a:cs typeface="Arial" charset="0"/>
                        </a:rPr>
                        <a:t> </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kJ/mol</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kJ/mol</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j/mol K</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cm</a:t>
                      </a:r>
                      <a:r>
                        <a:rPr kumimoji="0" lang="es-ES" sz="800" b="0" i="0" u="none" strike="noStrike" cap="none" normalizeH="0" baseline="0">
                          <a:ln>
                            <a:noFill/>
                          </a:ln>
                          <a:solidFill>
                            <a:schemeClr val="tx1"/>
                          </a:solidFill>
                          <a:effectLst/>
                          <a:latin typeface="Times New Roman" pitchFamily="18" charset="0"/>
                          <a:cs typeface="Times New Roman" pitchFamily="18" charset="0"/>
                        </a:rPr>
                        <a:t>3</a:t>
                      </a:r>
                      <a:r>
                        <a:rPr kumimoji="0" lang="es-ES" sz="1200" b="0" i="0" u="none" strike="noStrike" cap="none" normalizeH="0" baseline="0">
                          <a:ln>
                            <a:noFill/>
                          </a:ln>
                          <a:solidFill>
                            <a:schemeClr val="tx1"/>
                          </a:solidFill>
                          <a:effectLst/>
                          <a:latin typeface="Times New Roman" pitchFamily="18" charset="0"/>
                          <a:cs typeface="Times New Roman" pitchFamily="18" charset="0"/>
                        </a:rPr>
                        <a:t>/mol</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g/mol</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33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muscovita</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-5984,400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-5608,4</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306,30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14.087</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3.983.133</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33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agua</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-285,830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-237,129</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69,91</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18.068</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180.154</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433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Ion H</a:t>
                      </a:r>
                      <a:r>
                        <a:rPr kumimoji="0" lang="es-ES" sz="800" b="0" i="0" u="none" strike="noStrike" cap="none" normalizeH="0" baseline="0">
                          <a:ln>
                            <a:noFill/>
                          </a:ln>
                          <a:solidFill>
                            <a:schemeClr val="tx1"/>
                          </a:solidFill>
                          <a:effectLst/>
                          <a:latin typeface="Times New Roman" pitchFamily="18" charset="0"/>
                          <a:cs typeface="Times New Roman" pitchFamily="18" charset="0"/>
                        </a:rPr>
                        <a:t>+</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0,00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Times New Roman" pitchFamily="18" charset="0"/>
                          <a:cs typeface="Times New Roman" pitchFamily="18" charset="0"/>
                        </a:rPr>
                        <a:t>0</a:t>
                      </a:r>
                      <a:endParaRPr kumimoji="0" lang="es-ES" sz="1800" b="0" i="0" u="none" strike="noStrike" cap="none" normalizeH="0" baseline="0" dirty="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10.080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433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caolinita</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-4119,6</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-3799,700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205,00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99.52</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2.581.616</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433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Ion K</a:t>
                      </a:r>
                      <a:r>
                        <a:rPr kumimoji="0" lang="es-ES" sz="800" b="0" i="0" u="none" strike="noStrike" cap="none" normalizeH="0" baseline="0">
                          <a:ln>
                            <a:noFill/>
                          </a:ln>
                          <a:solidFill>
                            <a:schemeClr val="tx1"/>
                          </a:solidFill>
                          <a:effectLst/>
                          <a:latin typeface="Times New Roman" pitchFamily="18" charset="0"/>
                          <a:cs typeface="Times New Roman" pitchFamily="18" charset="0"/>
                        </a:rPr>
                        <a:t>+</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-252,380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-283,27</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102,50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9</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Times New Roman" pitchFamily="18" charset="0"/>
                          <a:cs typeface="Times New Roman" pitchFamily="18" charset="0"/>
                        </a:rPr>
                        <a:t>391.020</a:t>
                      </a:r>
                      <a:endParaRPr kumimoji="0" lang="es-ES" sz="1800" b="0" i="0" u="none" strike="noStrike" cap="none" normalizeH="0" baseline="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7"/>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ΔH</a:t>
                      </a:r>
                      <a:r>
                        <a:rPr kumimoji="0" lang="es-ES" sz="1200" b="0" i="0" u="none" strike="noStrike" cap="none" normalizeH="0" baseline="-30000">
                          <a:ln>
                            <a:noFill/>
                          </a:ln>
                          <a:solidFill>
                            <a:schemeClr val="tx1"/>
                          </a:solidFill>
                          <a:effectLst/>
                          <a:latin typeface="Arial" charset="0"/>
                          <a:cs typeface="Arial" charset="0"/>
                        </a:rPr>
                        <a:t>r</a:t>
                      </a:r>
                      <a:r>
                        <a:rPr kumimoji="0" lang="es-ES" sz="1200" b="0" i="0" u="none" strike="noStrike" cap="none" normalizeH="0" baseline="30000">
                          <a:ln>
                            <a:noFill/>
                          </a:ln>
                          <a:solidFill>
                            <a:schemeClr val="tx1"/>
                          </a:solidFill>
                          <a:effectLst/>
                          <a:latin typeface="Arial" charset="0"/>
                          <a:cs typeface="Arial" charset="0"/>
                        </a:rPr>
                        <a:t>0</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ΔG</a:t>
                      </a:r>
                      <a:r>
                        <a:rPr kumimoji="0" lang="es-ES" sz="1200" b="0" i="0" u="none" strike="noStrike" cap="none" normalizeH="0" baseline="-30000">
                          <a:ln>
                            <a:noFill/>
                          </a:ln>
                          <a:solidFill>
                            <a:schemeClr val="tx1"/>
                          </a:solidFill>
                          <a:effectLst/>
                          <a:latin typeface="Arial" charset="0"/>
                          <a:cs typeface="Arial" charset="0"/>
                        </a:rPr>
                        <a:t>r</a:t>
                      </a:r>
                      <a:r>
                        <a:rPr kumimoji="0" lang="es-ES" sz="1200" b="0" i="0" u="none" strike="noStrike" cap="none" normalizeH="0" baseline="30000">
                          <a:ln>
                            <a:noFill/>
                          </a:ln>
                          <a:solidFill>
                            <a:schemeClr val="tx1"/>
                          </a:solidFill>
                          <a:effectLst/>
                          <a:latin typeface="Arial" charset="0"/>
                          <a:cs typeface="Arial" charset="0"/>
                        </a:rPr>
                        <a:t>0</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ΔS</a:t>
                      </a:r>
                      <a:r>
                        <a:rPr kumimoji="0" lang="es-ES" sz="1200" b="0" i="0" u="none" strike="noStrike" cap="none" normalizeH="0" baseline="-30000">
                          <a:ln>
                            <a:noFill/>
                          </a:ln>
                          <a:solidFill>
                            <a:schemeClr val="tx1"/>
                          </a:solidFill>
                          <a:effectLst/>
                          <a:latin typeface="Arial" charset="0"/>
                          <a:cs typeface="Arial" charset="0"/>
                        </a:rPr>
                        <a:t>r</a:t>
                      </a:r>
                      <a:r>
                        <a:rPr kumimoji="0" lang="es-ES" sz="1200" b="0" i="0" u="none" strike="noStrike" cap="none" normalizeH="0" baseline="30000">
                          <a:ln>
                            <a:noFill/>
                          </a:ln>
                          <a:solidFill>
                            <a:schemeClr val="tx1"/>
                          </a:solidFill>
                          <a:effectLst/>
                          <a:latin typeface="Arial" charset="0"/>
                          <a:cs typeface="Arial" charset="0"/>
                        </a:rPr>
                        <a:t>0</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-37270</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-37453</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0,61379</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dirty="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-2,33</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rPr>
                        <a:t>Reacción</a:t>
                      </a: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2M + 3A + 2H</a:t>
                      </a:r>
                      <a:r>
                        <a:rPr kumimoji="0" lang="es-ES" sz="1200" b="0" i="0" u="none" strike="noStrike" cap="none" normalizeH="0" baseline="30000">
                          <a:ln>
                            <a:noFill/>
                          </a:ln>
                          <a:solidFill>
                            <a:schemeClr val="tx1"/>
                          </a:solidFill>
                          <a:effectLst/>
                          <a:latin typeface="Arial" charset="0"/>
                          <a:cs typeface="Arial" charset="0"/>
                        </a:rPr>
                        <a:t>+ </a:t>
                      </a:r>
                      <a:r>
                        <a:rPr kumimoji="0" lang="es-ES" sz="1200" b="0" i="0" u="none" strike="noStrike" cap="none" normalizeH="0" baseline="0">
                          <a:ln>
                            <a:noFill/>
                          </a:ln>
                          <a:solidFill>
                            <a:schemeClr val="tx1"/>
                          </a:solidFill>
                          <a:effectLst/>
                          <a:latin typeface="Arial" charset="0"/>
                          <a:cs typeface="Arial" charset="0"/>
                        </a:rPr>
                        <a:t>= 3C + 2K</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Δ(H, S, G, V)=(3C+2K)-(2M+3A)</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4"/>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5"/>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K</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10</a:t>
                      </a:r>
                      <a:r>
                        <a:rPr kumimoji="0" lang="es-ES" sz="1200" b="0" i="0" u="none" strike="noStrike" cap="none" normalizeH="0" baseline="30000">
                          <a:ln>
                            <a:noFill/>
                          </a:ln>
                          <a:solidFill>
                            <a:schemeClr val="tx1"/>
                          </a:solidFill>
                          <a:effectLst/>
                          <a:latin typeface="Arial" charset="0"/>
                          <a:cs typeface="Arial" charset="0"/>
                        </a:rPr>
                        <a:t>3.28</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6"/>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(ΔGr)/(2.30259*8.3145*298.15*2)</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Log10</a:t>
                      </a:r>
                      <a:r>
                        <a:rPr kumimoji="0" lang="es-ES" sz="1200" b="0" i="0" u="none" strike="noStrike" cap="none" normalizeH="0" baseline="-30000">
                          <a:ln>
                            <a:noFill/>
                          </a:ln>
                          <a:solidFill>
                            <a:schemeClr val="tx1"/>
                          </a:solidFill>
                          <a:effectLst/>
                          <a:latin typeface="Arial" charset="0"/>
                          <a:cs typeface="Arial" charset="0"/>
                        </a:rPr>
                        <a:t>K</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Arial" charset="0"/>
                        </a:rPr>
                        <a:t>3.28</a:t>
                      </a:r>
                      <a:endParaRPr kumimoji="0" lang="es-ES" sz="1200" b="0" i="0" u="none" strike="noStrike" cap="none" normalizeH="0" baseline="0" dirty="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7"/>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8"/>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horzOverflow="overflow">
                    <a:lnL>
                      <a:noFill/>
                    </a:lnL>
                    <a:lnR>
                      <a:noFill/>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Δ</a:t>
                      </a:r>
                      <a:r>
                        <a:rPr kumimoji="0" lang="es-ES" sz="1200" b="0" i="0" u="none" strike="noStrike" cap="none" normalizeH="0" baseline="-30000">
                          <a:ln>
                            <a:noFill/>
                          </a:ln>
                          <a:solidFill>
                            <a:schemeClr val="tx1"/>
                          </a:solidFill>
                          <a:effectLst/>
                          <a:latin typeface="Arial" charset="0"/>
                          <a:cs typeface="Arial" charset="0"/>
                        </a:rPr>
                        <a:t>r</a:t>
                      </a:r>
                      <a:r>
                        <a:rPr kumimoji="0" lang="es-ES" sz="1200" b="0" i="0" u="none" strike="noStrike" cap="none" normalizeH="0" baseline="0">
                          <a:ln>
                            <a:noFill/>
                          </a:ln>
                          <a:solidFill>
                            <a:schemeClr val="tx1"/>
                          </a:solidFill>
                          <a:effectLst/>
                          <a:latin typeface="Arial" charset="0"/>
                          <a:cs typeface="Arial" charset="0"/>
                        </a:rPr>
                        <a:t>Hº/(R*2.30259)</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342900" marR="0" lvl="0" indent="-342900" algn="r" defTabSz="914400" rtl="0" eaLnBrk="0" fontAlgn="b" latinLnBrk="0" hangingPunct="0">
                        <a:lnSpc>
                          <a:spcPct val="100000"/>
                        </a:lnSpc>
                        <a:spcBef>
                          <a:spcPct val="0"/>
                        </a:spcBef>
                        <a:spcAft>
                          <a:spcPct val="0"/>
                        </a:spcAft>
                        <a:buClrTx/>
                        <a:buSzTx/>
                        <a:buFontTx/>
                        <a:buNone/>
                        <a:tabLst/>
                      </a:pPr>
                      <a:r>
                        <a:rPr kumimoji="0" lang="es-ES" sz="1200" b="0" i="0" u="none" strike="noStrike" cap="none" normalizeH="0" baseline="0">
                          <a:ln>
                            <a:noFill/>
                          </a:ln>
                          <a:solidFill>
                            <a:schemeClr val="tx1"/>
                          </a:solidFill>
                          <a:effectLst/>
                          <a:latin typeface="Arial" charset="0"/>
                          <a:cs typeface="Arial" charset="0"/>
                        </a:rPr>
                        <a:t>-1946,73</a:t>
                      </a:r>
                      <a:endParaRPr kumimoji="0" lang="es-ES"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9"/>
                  </a:ext>
                </a:extLst>
              </a:tr>
              <a:tr h="274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dirty="0">
                        <a:ln>
                          <a:noFill/>
                        </a:ln>
                        <a:solidFill>
                          <a:schemeClr val="tx1"/>
                        </a:solidFill>
                        <a:effectLst/>
                        <a:latin typeface="Arial" charset="0"/>
                      </a:endParaRPr>
                    </a:p>
                  </a:txBody>
                  <a:tcPr marT="45723" marB="45723"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0"/>
                  </a:ext>
                </a:extLst>
              </a:tr>
            </a:tbl>
          </a:graphicData>
        </a:graphic>
      </p:graphicFrame>
    </p:spTree>
    <p:extLst>
      <p:ext uri="{BB962C8B-B14F-4D97-AF65-F5344CB8AC3E}">
        <p14:creationId xmlns:p14="http://schemas.microsoft.com/office/powerpoint/2010/main" val="28843342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6"/>
          <p:cNvSpPr>
            <a:spLocks noChangeArrowheads="1"/>
          </p:cNvSpPr>
          <p:nvPr/>
        </p:nvSpPr>
        <p:spPr bwMode="auto">
          <a:xfrm>
            <a:off x="1524001" y="302049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9219" name="Rectangle 8"/>
          <p:cNvSpPr>
            <a:spLocks noChangeArrowheads="1"/>
          </p:cNvSpPr>
          <p:nvPr/>
        </p:nvSpPr>
        <p:spPr bwMode="auto">
          <a:xfrm>
            <a:off x="1631504" y="2708920"/>
            <a:ext cx="888523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1600" dirty="0"/>
              <a:t>Hacemos                a T=25 </a:t>
            </a:r>
            <a:r>
              <a:rPr lang="es-ES" altLang="es-MX" sz="1600" dirty="0" err="1"/>
              <a:t>ºC</a:t>
            </a:r>
            <a:r>
              <a:rPr lang="es-ES" altLang="es-MX" sz="1600" dirty="0"/>
              <a:t> (298 K) y               a una temperatura mayor T, así tendremos dos ecuaciones</a:t>
            </a:r>
          </a:p>
          <a:p>
            <a:pPr eaLnBrk="1" hangingPunct="1">
              <a:spcBef>
                <a:spcPct val="0"/>
              </a:spcBef>
              <a:buFontTx/>
              <a:buNone/>
            </a:pPr>
            <a:endParaRPr lang="es-ES" altLang="es-MX" sz="1600" dirty="0"/>
          </a:p>
          <a:p>
            <a:pPr eaLnBrk="1" hangingPunct="1">
              <a:spcBef>
                <a:spcPct val="0"/>
              </a:spcBef>
              <a:buFontTx/>
              <a:buNone/>
            </a:pPr>
            <a:endParaRPr lang="es-ES" altLang="es-MX" sz="1600" dirty="0"/>
          </a:p>
          <a:p>
            <a:pPr eaLnBrk="1" hangingPunct="1">
              <a:spcBef>
                <a:spcPct val="0"/>
              </a:spcBef>
              <a:buFontTx/>
              <a:buNone/>
            </a:pPr>
            <a:endParaRPr lang="es-ES" altLang="es-MX" sz="1600" dirty="0"/>
          </a:p>
          <a:p>
            <a:pPr eaLnBrk="1" hangingPunct="1">
              <a:spcBef>
                <a:spcPct val="0"/>
              </a:spcBef>
              <a:buFontTx/>
              <a:buNone/>
            </a:pPr>
            <a:endParaRPr lang="es-ES" altLang="es-MX" sz="1600" dirty="0"/>
          </a:p>
          <a:p>
            <a:pPr eaLnBrk="1" hangingPunct="1">
              <a:spcBef>
                <a:spcPct val="0"/>
              </a:spcBef>
              <a:buFontTx/>
              <a:buNone/>
            </a:pPr>
            <a:r>
              <a:rPr lang="es-ES" altLang="es-MX" sz="1600" dirty="0"/>
              <a:t>la diferencia entre las dos ecuaciones                                      es:</a:t>
            </a:r>
          </a:p>
        </p:txBody>
      </p:sp>
      <p:sp>
        <p:nvSpPr>
          <p:cNvPr id="9220" name="TextBox 1"/>
          <p:cNvSpPr txBox="1">
            <a:spLocks noChangeArrowheads="1"/>
          </p:cNvSpPr>
          <p:nvPr/>
        </p:nvSpPr>
        <p:spPr bwMode="auto">
          <a:xfrm>
            <a:off x="2797175" y="165101"/>
            <a:ext cx="55753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600"/>
              <a:t>Tenemos dos ecuaciones para el calculo de la energía libre</a:t>
            </a:r>
          </a:p>
        </p:txBody>
      </p:sp>
      <p:graphicFrame>
        <p:nvGraphicFramePr>
          <p:cNvPr id="9221" name="Object 2"/>
          <p:cNvGraphicFramePr>
            <a:graphicFrameLocks noChangeAspect="1"/>
          </p:cNvGraphicFramePr>
          <p:nvPr/>
        </p:nvGraphicFramePr>
        <p:xfrm>
          <a:off x="3216275" y="511176"/>
          <a:ext cx="4738688" cy="371475"/>
        </p:xfrm>
        <a:graphic>
          <a:graphicData uri="http://schemas.openxmlformats.org/presentationml/2006/ole">
            <mc:AlternateContent xmlns:mc="http://schemas.openxmlformats.org/markup-compatibility/2006">
              <mc:Choice xmlns:v="urn:schemas-microsoft-com:vml" Requires="v">
                <p:oleObj spid="_x0000_s97857" name="Equation" r:id="rId4" imgW="3073400" imgH="241300" progId="Equation.DSMT4">
                  <p:embed/>
                </p:oleObj>
              </mc:Choice>
              <mc:Fallback>
                <p:oleObj name="Equation" r:id="rId4" imgW="3073400" imgH="2413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275" y="511176"/>
                        <a:ext cx="47386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2" name="TextBox 3"/>
          <p:cNvSpPr txBox="1">
            <a:spLocks noChangeArrowheads="1"/>
          </p:cNvSpPr>
          <p:nvPr/>
        </p:nvSpPr>
        <p:spPr bwMode="auto">
          <a:xfrm>
            <a:off x="3302001" y="962025"/>
            <a:ext cx="1700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600"/>
              <a:t>Materiales puros</a:t>
            </a:r>
          </a:p>
        </p:txBody>
      </p:sp>
      <p:sp>
        <p:nvSpPr>
          <p:cNvPr id="9223" name="TextBox 11"/>
          <p:cNvSpPr txBox="1">
            <a:spLocks noChangeArrowheads="1"/>
          </p:cNvSpPr>
          <p:nvPr/>
        </p:nvSpPr>
        <p:spPr bwMode="auto">
          <a:xfrm>
            <a:off x="5799138" y="968375"/>
            <a:ext cx="40497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600"/>
              <a:t>Materiales en solución, energía libre molar</a:t>
            </a:r>
          </a:p>
        </p:txBody>
      </p:sp>
      <p:sp>
        <p:nvSpPr>
          <p:cNvPr id="9224" name="TextBox 12"/>
          <p:cNvSpPr txBox="1">
            <a:spLocks noChangeArrowheads="1"/>
          </p:cNvSpPr>
          <p:nvPr/>
        </p:nvSpPr>
        <p:spPr bwMode="auto">
          <a:xfrm>
            <a:off x="1676401" y="1508125"/>
            <a:ext cx="88566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600"/>
              <a:t>Igualando las dos ecuaciones y despejamos lnK, después multiplicamos por 2.30259 para transformar a Log</a:t>
            </a:r>
            <a:r>
              <a:rPr lang="es-MX" altLang="es-MX" sz="1600" baseline="-25000"/>
              <a:t>10</a:t>
            </a:r>
            <a:r>
              <a:rPr lang="es-MX" altLang="es-MX" sz="1600"/>
              <a:t>K</a:t>
            </a:r>
          </a:p>
        </p:txBody>
      </p:sp>
      <p:graphicFrame>
        <p:nvGraphicFramePr>
          <p:cNvPr id="9225" name="Object 4"/>
          <p:cNvGraphicFramePr>
            <a:graphicFrameLocks noChangeAspect="1"/>
          </p:cNvGraphicFramePr>
          <p:nvPr/>
        </p:nvGraphicFramePr>
        <p:xfrm>
          <a:off x="1655764" y="2225676"/>
          <a:ext cx="2357437" cy="358775"/>
        </p:xfrm>
        <a:graphic>
          <a:graphicData uri="http://schemas.openxmlformats.org/presentationml/2006/ole">
            <mc:AlternateContent xmlns:mc="http://schemas.openxmlformats.org/markup-compatibility/2006">
              <mc:Choice xmlns:v="urn:schemas-microsoft-com:vml" Requires="v">
                <p:oleObj spid="_x0000_s97858" name="Equation" r:id="rId6" imgW="1587500" imgH="241300" progId="Equation.DSMT4">
                  <p:embed/>
                </p:oleObj>
              </mc:Choice>
              <mc:Fallback>
                <p:oleObj name="Equation" r:id="rId6" imgW="1587500" imgH="2413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55764" y="2225676"/>
                        <a:ext cx="2357437"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6" name="Rectangle 18"/>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9227" name="Rectangle 21"/>
          <p:cNvSpPr>
            <a:spLocks noChangeArrowheads="1"/>
          </p:cNvSpPr>
          <p:nvPr/>
        </p:nvSpPr>
        <p:spPr bwMode="auto">
          <a:xfrm>
            <a:off x="1676401" y="-322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graphicFrame>
        <p:nvGraphicFramePr>
          <p:cNvPr id="9228" name="Object 9"/>
          <p:cNvGraphicFramePr>
            <a:graphicFrameLocks noChangeAspect="1"/>
          </p:cNvGraphicFramePr>
          <p:nvPr/>
        </p:nvGraphicFramePr>
        <p:xfrm>
          <a:off x="4516439" y="2092326"/>
          <a:ext cx="2160587" cy="561975"/>
        </p:xfrm>
        <a:graphic>
          <a:graphicData uri="http://schemas.openxmlformats.org/presentationml/2006/ole">
            <mc:AlternateContent xmlns:mc="http://schemas.openxmlformats.org/markup-compatibility/2006">
              <mc:Choice xmlns:v="urn:schemas-microsoft-com:vml" Requires="v">
                <p:oleObj spid="_x0000_s97859" name="Equation" r:id="rId8" imgW="1612900" imgH="419100" progId="Equation.DSMT4">
                  <p:embed/>
                </p:oleObj>
              </mc:Choice>
              <mc:Fallback>
                <p:oleObj name="Equation" r:id="rId8" imgW="1612900" imgH="4191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16439" y="2092326"/>
                        <a:ext cx="216058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9" name="Rectangle 2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graphicFrame>
        <p:nvGraphicFramePr>
          <p:cNvPr id="9230" name="Object 13"/>
          <p:cNvGraphicFramePr>
            <a:graphicFrameLocks noChangeAspect="1"/>
          </p:cNvGraphicFramePr>
          <p:nvPr>
            <p:extLst>
              <p:ext uri="{D42A27DB-BD31-4B8C-83A1-F6EECF244321}">
                <p14:modId xmlns:p14="http://schemas.microsoft.com/office/powerpoint/2010/main" val="4042128066"/>
              </p:ext>
            </p:extLst>
          </p:nvPr>
        </p:nvGraphicFramePr>
        <p:xfrm>
          <a:off x="7397751" y="2019301"/>
          <a:ext cx="2720975" cy="536575"/>
        </p:xfrm>
        <a:graphic>
          <a:graphicData uri="http://schemas.openxmlformats.org/presentationml/2006/ole">
            <mc:AlternateContent xmlns:mc="http://schemas.openxmlformats.org/markup-compatibility/2006">
              <mc:Choice xmlns:v="urn:schemas-microsoft-com:vml" Requires="v">
                <p:oleObj spid="_x0000_s97860" name="Equation" r:id="rId10" imgW="2120900" imgH="419100" progId="Equation.DSMT4">
                  <p:embed/>
                </p:oleObj>
              </mc:Choice>
              <mc:Fallback>
                <p:oleObj name="Equation" r:id="rId10" imgW="2120900" imgH="4191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97751" y="2019301"/>
                        <a:ext cx="272097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32" name="Rectangle 29"/>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9234" name="Rectangle 31"/>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9237" name="Rectangle 33"/>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9239" name="Rectangle 35"/>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9241" name="Rectangle 26"/>
          <p:cNvSpPr>
            <a:spLocks noChangeArrowheads="1"/>
          </p:cNvSpPr>
          <p:nvPr/>
        </p:nvSpPr>
        <p:spPr bwMode="auto">
          <a:xfrm>
            <a:off x="1644651" y="6313489"/>
            <a:ext cx="8480425"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300"/>
              <a:t>Esta ecuación lleva el nombre de “Ecuación van’t Hoff” en honor  de:  Jacobus Henricus van’t Hoff   (1852-1911)</a:t>
            </a:r>
          </a:p>
        </p:txBody>
      </p:sp>
      <p:sp>
        <p:nvSpPr>
          <p:cNvPr id="9242" name="TextBox 28"/>
          <p:cNvSpPr txBox="1">
            <a:spLocks noChangeArrowheads="1"/>
          </p:cNvSpPr>
          <p:nvPr/>
        </p:nvSpPr>
        <p:spPr bwMode="auto">
          <a:xfrm>
            <a:off x="1703512" y="5805265"/>
            <a:ext cx="2444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600" dirty="0"/>
              <a:t>Expresada de otra forma</a:t>
            </a:r>
          </a:p>
        </p:txBody>
      </p:sp>
      <p:pic>
        <p:nvPicPr>
          <p:cNvPr id="9243" name="Picture 6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99857" y="5661249"/>
            <a:ext cx="3465513"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44" name="Picture 3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61792" y="2748607"/>
            <a:ext cx="80010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45" name="Picture 3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93880" y="2748608"/>
            <a:ext cx="701675"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Objeto 2"/>
          <p:cNvGraphicFramePr>
            <a:graphicFrameLocks noChangeAspect="1"/>
          </p:cNvGraphicFramePr>
          <p:nvPr>
            <p:extLst>
              <p:ext uri="{D42A27DB-BD31-4B8C-83A1-F6EECF244321}">
                <p14:modId xmlns:p14="http://schemas.microsoft.com/office/powerpoint/2010/main" val="1561071760"/>
              </p:ext>
            </p:extLst>
          </p:nvPr>
        </p:nvGraphicFramePr>
        <p:xfrm>
          <a:off x="2135560" y="3356993"/>
          <a:ext cx="7488832" cy="662551"/>
        </p:xfrm>
        <a:graphic>
          <a:graphicData uri="http://schemas.openxmlformats.org/presentationml/2006/ole">
            <mc:AlternateContent xmlns:mc="http://schemas.openxmlformats.org/markup-compatibility/2006">
              <mc:Choice xmlns:v="urn:schemas-microsoft-com:vml" Requires="v">
                <p:oleObj spid="_x0000_s97861" name="Equation" r:id="rId15" imgW="4736880" imgH="419040" progId="Equation.DSMT4">
                  <p:embed/>
                </p:oleObj>
              </mc:Choice>
              <mc:Fallback>
                <p:oleObj name="Equation" r:id="rId15" imgW="4736880" imgH="419040" progId="Equation.DSMT4">
                  <p:embed/>
                  <p:pic>
                    <p:nvPicPr>
                      <p:cNvPr id="0" name=""/>
                      <p:cNvPicPr/>
                      <p:nvPr/>
                    </p:nvPicPr>
                    <p:blipFill>
                      <a:blip r:embed="rId16"/>
                      <a:stretch>
                        <a:fillRect/>
                      </a:stretch>
                    </p:blipFill>
                    <p:spPr>
                      <a:xfrm>
                        <a:off x="2135560" y="3356993"/>
                        <a:ext cx="7488832" cy="662551"/>
                      </a:xfrm>
                      <a:prstGeom prst="rect">
                        <a:avLst/>
                      </a:prstGeom>
                    </p:spPr>
                  </p:pic>
                </p:oleObj>
              </mc:Fallback>
            </mc:AlternateContent>
          </a:graphicData>
        </a:graphic>
      </p:graphicFrame>
      <p:graphicFrame>
        <p:nvGraphicFramePr>
          <p:cNvPr id="4" name="Objeto 3"/>
          <p:cNvGraphicFramePr>
            <a:graphicFrameLocks noChangeAspect="1"/>
          </p:cNvGraphicFramePr>
          <p:nvPr>
            <p:extLst>
              <p:ext uri="{D42A27DB-BD31-4B8C-83A1-F6EECF244321}">
                <p14:modId xmlns:p14="http://schemas.microsoft.com/office/powerpoint/2010/main" val="119696220"/>
              </p:ext>
            </p:extLst>
          </p:nvPr>
        </p:nvGraphicFramePr>
        <p:xfrm>
          <a:off x="5303912" y="4149080"/>
          <a:ext cx="1800200" cy="360040"/>
        </p:xfrm>
        <a:graphic>
          <a:graphicData uri="http://schemas.openxmlformats.org/presentationml/2006/ole">
            <mc:AlternateContent xmlns:mc="http://schemas.openxmlformats.org/markup-compatibility/2006">
              <mc:Choice xmlns:v="urn:schemas-microsoft-com:vml" Requires="v">
                <p:oleObj spid="_x0000_s97862" name="Equation" r:id="rId17" imgW="1206360" imgH="241200" progId="Equation.DSMT4">
                  <p:embed/>
                </p:oleObj>
              </mc:Choice>
              <mc:Fallback>
                <p:oleObj name="Equation" r:id="rId17" imgW="1206360" imgH="241200" progId="Equation.DSMT4">
                  <p:embed/>
                  <p:pic>
                    <p:nvPicPr>
                      <p:cNvPr id="0" name=""/>
                      <p:cNvPicPr/>
                      <p:nvPr/>
                    </p:nvPicPr>
                    <p:blipFill>
                      <a:blip r:embed="rId18"/>
                      <a:stretch>
                        <a:fillRect/>
                      </a:stretch>
                    </p:blipFill>
                    <p:spPr>
                      <a:xfrm>
                        <a:off x="5303912" y="4149080"/>
                        <a:ext cx="1800200" cy="360040"/>
                      </a:xfrm>
                      <a:prstGeom prst="rect">
                        <a:avLst/>
                      </a:prstGeom>
                    </p:spPr>
                  </p:pic>
                </p:oleObj>
              </mc:Fallback>
            </mc:AlternateContent>
          </a:graphicData>
        </a:graphic>
      </p:graphicFrame>
      <p:graphicFrame>
        <p:nvGraphicFramePr>
          <p:cNvPr id="5" name="Objeto 4"/>
          <p:cNvGraphicFramePr>
            <a:graphicFrameLocks noChangeAspect="1"/>
          </p:cNvGraphicFramePr>
          <p:nvPr>
            <p:extLst>
              <p:ext uri="{D42A27DB-BD31-4B8C-83A1-F6EECF244321}">
                <p14:modId xmlns:p14="http://schemas.microsoft.com/office/powerpoint/2010/main" val="2682040285"/>
              </p:ext>
            </p:extLst>
          </p:nvPr>
        </p:nvGraphicFramePr>
        <p:xfrm>
          <a:off x="1847528" y="4797152"/>
          <a:ext cx="8568952" cy="661830"/>
        </p:xfrm>
        <a:graphic>
          <a:graphicData uri="http://schemas.openxmlformats.org/presentationml/2006/ole">
            <mc:AlternateContent xmlns:mc="http://schemas.openxmlformats.org/markup-compatibility/2006">
              <mc:Choice xmlns:v="urn:schemas-microsoft-com:vml" Requires="v">
                <p:oleObj spid="_x0000_s97863" name="Equation" r:id="rId19" imgW="6248160" imgH="482400" progId="Equation.DSMT4">
                  <p:embed/>
                </p:oleObj>
              </mc:Choice>
              <mc:Fallback>
                <p:oleObj name="Equation" r:id="rId19" imgW="6248160" imgH="482400" progId="Equation.DSMT4">
                  <p:embed/>
                  <p:pic>
                    <p:nvPicPr>
                      <p:cNvPr id="0" name=""/>
                      <p:cNvPicPr/>
                      <p:nvPr/>
                    </p:nvPicPr>
                    <p:blipFill>
                      <a:blip r:embed="rId20"/>
                      <a:stretch>
                        <a:fillRect/>
                      </a:stretch>
                    </p:blipFill>
                    <p:spPr>
                      <a:xfrm>
                        <a:off x="1847528" y="4797152"/>
                        <a:ext cx="8568952" cy="661830"/>
                      </a:xfrm>
                      <a:prstGeom prst="rect">
                        <a:avLst/>
                      </a:prstGeom>
                    </p:spPr>
                  </p:pic>
                </p:oleObj>
              </mc:Fallback>
            </mc:AlternateContent>
          </a:graphicData>
        </a:graphic>
      </p:graphicFrame>
    </p:spTree>
    <p:extLst>
      <p:ext uri="{BB962C8B-B14F-4D97-AF65-F5344CB8AC3E}">
        <p14:creationId xmlns:p14="http://schemas.microsoft.com/office/powerpoint/2010/main" val="36551767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6"/>
          <p:cNvSpPr>
            <a:spLocks noChangeArrowheads="1"/>
          </p:cNvSpPr>
          <p:nvPr/>
        </p:nvSpPr>
        <p:spPr bwMode="auto">
          <a:xfrm>
            <a:off x="1775521" y="188640"/>
            <a:ext cx="3744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t>Contamos con los siguientes datos</a:t>
            </a:r>
          </a:p>
        </p:txBody>
      </p:sp>
      <p:pic>
        <p:nvPicPr>
          <p:cNvPr id="8"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3632" y="3495801"/>
            <a:ext cx="4248472" cy="725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Objeto 4"/>
          <p:cNvGraphicFramePr>
            <a:graphicFrameLocks noChangeAspect="1"/>
          </p:cNvGraphicFramePr>
          <p:nvPr>
            <p:extLst>
              <p:ext uri="{D42A27DB-BD31-4B8C-83A1-F6EECF244321}">
                <p14:modId xmlns:p14="http://schemas.microsoft.com/office/powerpoint/2010/main" val="3840043165"/>
              </p:ext>
            </p:extLst>
          </p:nvPr>
        </p:nvGraphicFramePr>
        <p:xfrm>
          <a:off x="4799856" y="740550"/>
          <a:ext cx="3384376" cy="1702598"/>
        </p:xfrm>
        <a:graphic>
          <a:graphicData uri="http://schemas.openxmlformats.org/presentationml/2006/ole">
            <mc:AlternateContent xmlns:mc="http://schemas.openxmlformats.org/markup-compatibility/2006">
              <mc:Choice xmlns:v="urn:schemas-microsoft-com:vml" Requires="v">
                <p:oleObj spid="_x0000_s93388" name="Equation" r:id="rId4" imgW="2095200" imgH="1054080" progId="Equation.DSMT4">
                  <p:embed/>
                </p:oleObj>
              </mc:Choice>
              <mc:Fallback>
                <p:oleObj name="Equation" r:id="rId4" imgW="2095200" imgH="1054080" progId="Equation.DSMT4">
                  <p:embed/>
                  <p:pic>
                    <p:nvPicPr>
                      <p:cNvPr id="2" name="Objeto 1"/>
                      <p:cNvPicPr/>
                      <p:nvPr/>
                    </p:nvPicPr>
                    <p:blipFill>
                      <a:blip r:embed="rId5"/>
                      <a:stretch>
                        <a:fillRect/>
                      </a:stretch>
                    </p:blipFill>
                    <p:spPr>
                      <a:xfrm>
                        <a:off x="4799856" y="740550"/>
                        <a:ext cx="3384376" cy="1702598"/>
                      </a:xfrm>
                      <a:prstGeom prst="rect">
                        <a:avLst/>
                      </a:prstGeom>
                    </p:spPr>
                  </p:pic>
                </p:oleObj>
              </mc:Fallback>
            </mc:AlternateContent>
          </a:graphicData>
        </a:graphic>
      </p:graphicFrame>
      <p:graphicFrame>
        <p:nvGraphicFramePr>
          <p:cNvPr id="3" name="Objeto 2"/>
          <p:cNvGraphicFramePr>
            <a:graphicFrameLocks noChangeAspect="1"/>
          </p:cNvGraphicFramePr>
          <p:nvPr>
            <p:extLst>
              <p:ext uri="{D42A27DB-BD31-4B8C-83A1-F6EECF244321}">
                <p14:modId xmlns:p14="http://schemas.microsoft.com/office/powerpoint/2010/main" val="478876068"/>
              </p:ext>
            </p:extLst>
          </p:nvPr>
        </p:nvGraphicFramePr>
        <p:xfrm>
          <a:off x="1974850" y="4884739"/>
          <a:ext cx="7596188" cy="1095375"/>
        </p:xfrm>
        <a:graphic>
          <a:graphicData uri="http://schemas.openxmlformats.org/presentationml/2006/ole">
            <mc:AlternateContent xmlns:mc="http://schemas.openxmlformats.org/markup-compatibility/2006">
              <mc:Choice xmlns:v="urn:schemas-microsoft-com:vml" Requires="v">
                <p:oleObj spid="_x0000_s93389" name="Equation" r:id="rId6" imgW="2997000" imgH="431640" progId="Equation.DSMT4">
                  <p:embed/>
                </p:oleObj>
              </mc:Choice>
              <mc:Fallback>
                <p:oleObj name="Equation" r:id="rId6" imgW="2997000" imgH="431640" progId="Equation.DSMT4">
                  <p:embed/>
                  <p:pic>
                    <p:nvPicPr>
                      <p:cNvPr id="0" name=""/>
                      <p:cNvPicPr/>
                      <p:nvPr/>
                    </p:nvPicPr>
                    <p:blipFill>
                      <a:blip r:embed="rId7"/>
                      <a:stretch>
                        <a:fillRect/>
                      </a:stretch>
                    </p:blipFill>
                    <p:spPr>
                      <a:xfrm>
                        <a:off x="1974850" y="4884739"/>
                        <a:ext cx="7596188" cy="1095375"/>
                      </a:xfrm>
                      <a:prstGeom prst="rect">
                        <a:avLst/>
                      </a:prstGeom>
                    </p:spPr>
                  </p:pic>
                </p:oleObj>
              </mc:Fallback>
            </mc:AlternateContent>
          </a:graphicData>
        </a:graphic>
      </p:graphicFrame>
      <p:sp>
        <p:nvSpPr>
          <p:cNvPr id="14" name="Rectangle 26"/>
          <p:cNvSpPr>
            <a:spLocks noChangeArrowheads="1"/>
          </p:cNvSpPr>
          <p:nvPr/>
        </p:nvSpPr>
        <p:spPr bwMode="auto">
          <a:xfrm>
            <a:off x="1631504" y="2723761"/>
            <a:ext cx="76328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t>Para los cuales, utilizaremos la ecuación, de </a:t>
            </a:r>
            <a:r>
              <a:rPr lang="es-MX" altLang="es-MX" sz="1800" dirty="0" err="1"/>
              <a:t>Jacobus</a:t>
            </a:r>
            <a:r>
              <a:rPr lang="es-MX" altLang="es-MX" sz="1800" dirty="0"/>
              <a:t> </a:t>
            </a:r>
            <a:r>
              <a:rPr lang="es-MX" altLang="es-MX" sz="1800" dirty="0" err="1"/>
              <a:t>Henricus</a:t>
            </a:r>
            <a:r>
              <a:rPr lang="es-MX" altLang="es-MX" sz="1800" dirty="0"/>
              <a:t> </a:t>
            </a:r>
            <a:r>
              <a:rPr lang="es-MX" altLang="es-MX" sz="1800" dirty="0" err="1"/>
              <a:t>van’t</a:t>
            </a:r>
            <a:r>
              <a:rPr lang="es-MX" altLang="es-MX" sz="1800" dirty="0"/>
              <a:t> </a:t>
            </a:r>
            <a:r>
              <a:rPr lang="es-MX" altLang="es-MX" sz="1800" dirty="0" err="1"/>
              <a:t>Hoff</a:t>
            </a:r>
            <a:r>
              <a:rPr lang="es-MX" altLang="es-MX" sz="1800" dirty="0"/>
              <a:t> </a:t>
            </a:r>
          </a:p>
        </p:txBody>
      </p:sp>
      <p:cxnSp>
        <p:nvCxnSpPr>
          <p:cNvPr id="16" name="Conector recto de flecha 15"/>
          <p:cNvCxnSpPr/>
          <p:nvPr/>
        </p:nvCxnSpPr>
        <p:spPr>
          <a:xfrm flipH="1">
            <a:off x="4223792" y="1052736"/>
            <a:ext cx="1872208" cy="27363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H="1">
            <a:off x="5591944" y="1591850"/>
            <a:ext cx="1728192" cy="19811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a:off x="5519938" y="2303864"/>
            <a:ext cx="360039" cy="1554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02556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p:cNvGraphicFramePr>
            <a:graphicFrameLocks noGrp="1"/>
          </p:cNvGraphicFramePr>
          <p:nvPr>
            <p:extLst>
              <p:ext uri="{D42A27DB-BD31-4B8C-83A1-F6EECF244321}">
                <p14:modId xmlns:p14="http://schemas.microsoft.com/office/powerpoint/2010/main" val="3239269265"/>
              </p:ext>
            </p:extLst>
          </p:nvPr>
        </p:nvGraphicFramePr>
        <p:xfrm>
          <a:off x="1631505" y="116632"/>
          <a:ext cx="1944216" cy="6480720"/>
        </p:xfrm>
        <a:graphic>
          <a:graphicData uri="http://schemas.openxmlformats.org/drawingml/2006/table">
            <a:tbl>
              <a:tblPr>
                <a:tableStyleId>{5C22544A-7EE6-4342-B048-85BDC9FD1C3A}</a:tableStyleId>
              </a:tblPr>
              <a:tblGrid>
                <a:gridCol w="648072">
                  <a:extLst>
                    <a:ext uri="{9D8B030D-6E8A-4147-A177-3AD203B41FA5}">
                      <a16:colId xmlns:a16="http://schemas.microsoft.com/office/drawing/2014/main" val="1488745524"/>
                    </a:ext>
                  </a:extLst>
                </a:gridCol>
                <a:gridCol w="648072">
                  <a:extLst>
                    <a:ext uri="{9D8B030D-6E8A-4147-A177-3AD203B41FA5}">
                      <a16:colId xmlns:a16="http://schemas.microsoft.com/office/drawing/2014/main" val="3189191672"/>
                    </a:ext>
                  </a:extLst>
                </a:gridCol>
                <a:gridCol w="648072">
                  <a:extLst>
                    <a:ext uri="{9D8B030D-6E8A-4147-A177-3AD203B41FA5}">
                      <a16:colId xmlns:a16="http://schemas.microsoft.com/office/drawing/2014/main" val="3870845458"/>
                    </a:ext>
                  </a:extLst>
                </a:gridCol>
              </a:tblGrid>
              <a:tr h="135015">
                <a:tc>
                  <a:txBody>
                    <a:bodyPr/>
                    <a:lstStyle/>
                    <a:p>
                      <a:pPr algn="ctr" fontAlgn="ctr"/>
                      <a:r>
                        <a:rPr lang="es-MX" sz="800" u="none" strike="noStrike" dirty="0">
                          <a:effectLst/>
                        </a:rPr>
                        <a:t>T K</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T °C</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log</a:t>
                      </a:r>
                      <a:r>
                        <a:rPr lang="es-MX" sz="800" u="none" strike="noStrike" baseline="-25000">
                          <a:effectLst/>
                        </a:rPr>
                        <a:t>10</a:t>
                      </a:r>
                      <a:r>
                        <a:rPr lang="es-MX" sz="800" u="none" strike="noStrike">
                          <a:effectLst/>
                        </a:rPr>
                        <a:t>K</a:t>
                      </a:r>
                      <a:r>
                        <a:rPr lang="es-MX" sz="800" u="none" strike="noStrike" baseline="-25000">
                          <a:effectLst/>
                        </a:rPr>
                        <a:t>T</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720655430"/>
                  </a:ext>
                </a:extLst>
              </a:tr>
              <a:tr h="135015">
                <a:tc>
                  <a:txBody>
                    <a:bodyPr/>
                    <a:lstStyle/>
                    <a:p>
                      <a:pPr algn="ctr" fontAlgn="ctr"/>
                      <a:r>
                        <a:rPr lang="es-MX" sz="800" u="none" strike="noStrike" dirty="0">
                          <a:effectLst/>
                        </a:rPr>
                        <a:t>273.15</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3.88</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839795779"/>
                  </a:ext>
                </a:extLst>
              </a:tr>
              <a:tr h="135015">
                <a:tc>
                  <a:txBody>
                    <a:bodyPr/>
                    <a:lstStyle/>
                    <a:p>
                      <a:pPr algn="ctr" fontAlgn="ctr"/>
                      <a:r>
                        <a:rPr lang="es-MX" sz="800" u="none" strike="noStrike">
                          <a:effectLst/>
                        </a:rPr>
                        <a:t>283.15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10</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3.63</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854001982"/>
                  </a:ext>
                </a:extLst>
              </a:tr>
              <a:tr h="135015">
                <a:tc>
                  <a:txBody>
                    <a:bodyPr/>
                    <a:lstStyle/>
                    <a:p>
                      <a:pPr algn="ctr" fontAlgn="ctr"/>
                      <a:r>
                        <a:rPr lang="es-MX" sz="800" u="none" strike="noStrike">
                          <a:effectLst/>
                        </a:rPr>
                        <a:t>293.15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20</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3.39</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26229849"/>
                  </a:ext>
                </a:extLst>
              </a:tr>
              <a:tr h="135015">
                <a:tc>
                  <a:txBody>
                    <a:bodyPr/>
                    <a:lstStyle/>
                    <a:p>
                      <a:pPr algn="ctr" fontAlgn="ctr"/>
                      <a:r>
                        <a:rPr lang="es-MX" sz="800" u="none" strike="noStrike">
                          <a:effectLst/>
                        </a:rPr>
                        <a:t>298.15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25</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3.28</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679610535"/>
                  </a:ext>
                </a:extLst>
              </a:tr>
              <a:tr h="135015">
                <a:tc>
                  <a:txBody>
                    <a:bodyPr/>
                    <a:lstStyle/>
                    <a:p>
                      <a:pPr algn="ctr" fontAlgn="ctr"/>
                      <a:r>
                        <a:rPr lang="es-MX" sz="800" u="none" strike="noStrike">
                          <a:effectLst/>
                        </a:rPr>
                        <a:t>303.15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30</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3.17</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701131686"/>
                  </a:ext>
                </a:extLst>
              </a:tr>
              <a:tr h="135015">
                <a:tc>
                  <a:txBody>
                    <a:bodyPr/>
                    <a:lstStyle/>
                    <a:p>
                      <a:pPr algn="ctr" fontAlgn="ctr"/>
                      <a:r>
                        <a:rPr lang="es-MX" sz="800" u="none" strike="noStrike">
                          <a:effectLst/>
                        </a:rPr>
                        <a:t>313.15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40</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2.97</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851435184"/>
                  </a:ext>
                </a:extLst>
              </a:tr>
              <a:tr h="135015">
                <a:tc>
                  <a:txBody>
                    <a:bodyPr/>
                    <a:lstStyle/>
                    <a:p>
                      <a:pPr algn="ctr" fontAlgn="ctr"/>
                      <a:r>
                        <a:rPr lang="es-MX" sz="800" u="none" strike="noStrike">
                          <a:effectLst/>
                        </a:rPr>
                        <a:t>323.15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50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2.77</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805415121"/>
                  </a:ext>
                </a:extLst>
              </a:tr>
              <a:tr h="135015">
                <a:tc>
                  <a:txBody>
                    <a:bodyPr/>
                    <a:lstStyle/>
                    <a:p>
                      <a:pPr algn="ctr" fontAlgn="ctr"/>
                      <a:r>
                        <a:rPr lang="es-MX" sz="800" u="none" strike="noStrike">
                          <a:effectLst/>
                        </a:rPr>
                        <a:t>333.15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60</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2.59</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093283875"/>
                  </a:ext>
                </a:extLst>
              </a:tr>
              <a:tr h="135015">
                <a:tc>
                  <a:txBody>
                    <a:bodyPr/>
                    <a:lstStyle/>
                    <a:p>
                      <a:pPr algn="ctr" fontAlgn="ctr"/>
                      <a:r>
                        <a:rPr lang="es-MX" sz="800" u="none" strike="noStrike">
                          <a:effectLst/>
                        </a:rPr>
                        <a:t>343.15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70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2.42</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254316699"/>
                  </a:ext>
                </a:extLst>
              </a:tr>
              <a:tr h="135015">
                <a:tc>
                  <a:txBody>
                    <a:bodyPr/>
                    <a:lstStyle/>
                    <a:p>
                      <a:pPr algn="ctr" fontAlgn="ctr"/>
                      <a:r>
                        <a:rPr lang="es-MX" sz="800" u="none" strike="noStrike">
                          <a:effectLst/>
                        </a:rPr>
                        <a:t>353.15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80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2.26</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4146513925"/>
                  </a:ext>
                </a:extLst>
              </a:tr>
              <a:tr h="135015">
                <a:tc>
                  <a:txBody>
                    <a:bodyPr/>
                    <a:lstStyle/>
                    <a:p>
                      <a:pPr algn="ctr" fontAlgn="ctr"/>
                      <a:r>
                        <a:rPr lang="es-MX" sz="800" u="none" strike="noStrike">
                          <a:effectLst/>
                        </a:rPr>
                        <a:t>363.15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90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2.11</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235505902"/>
                  </a:ext>
                </a:extLst>
              </a:tr>
              <a:tr h="135015">
                <a:tc>
                  <a:txBody>
                    <a:bodyPr/>
                    <a:lstStyle/>
                    <a:p>
                      <a:pPr algn="ctr" fontAlgn="ctr"/>
                      <a:r>
                        <a:rPr lang="es-MX" sz="800" u="none" strike="noStrike">
                          <a:effectLst/>
                        </a:rPr>
                        <a:t>373.15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100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1.97</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423233680"/>
                  </a:ext>
                </a:extLst>
              </a:tr>
              <a:tr h="135015">
                <a:tc>
                  <a:txBody>
                    <a:bodyPr/>
                    <a:lstStyle/>
                    <a:p>
                      <a:pPr algn="ctr" fontAlgn="ctr"/>
                      <a:r>
                        <a:rPr lang="es-MX" sz="800" u="none" strike="noStrike">
                          <a:effectLst/>
                        </a:rPr>
                        <a:t>383.15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110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1.83</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618986381"/>
                  </a:ext>
                </a:extLst>
              </a:tr>
              <a:tr h="135015">
                <a:tc>
                  <a:txBody>
                    <a:bodyPr/>
                    <a:lstStyle/>
                    <a:p>
                      <a:pPr algn="ctr" fontAlgn="ctr"/>
                      <a:r>
                        <a:rPr lang="es-MX" sz="800" u="none" strike="noStrike">
                          <a:effectLst/>
                        </a:rPr>
                        <a:t>393.15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120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1.70</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455975026"/>
                  </a:ext>
                </a:extLst>
              </a:tr>
              <a:tr h="135015">
                <a:tc>
                  <a:txBody>
                    <a:bodyPr/>
                    <a:lstStyle/>
                    <a:p>
                      <a:pPr algn="ctr" fontAlgn="ctr"/>
                      <a:r>
                        <a:rPr lang="es-MX" sz="800" u="none" strike="noStrike">
                          <a:effectLst/>
                        </a:rPr>
                        <a:t>403.15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130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1.58</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040670883"/>
                  </a:ext>
                </a:extLst>
              </a:tr>
              <a:tr h="135015">
                <a:tc>
                  <a:txBody>
                    <a:bodyPr/>
                    <a:lstStyle/>
                    <a:p>
                      <a:pPr algn="ctr" fontAlgn="ctr"/>
                      <a:r>
                        <a:rPr lang="es-MX" sz="800" u="none" strike="noStrike">
                          <a:effectLst/>
                        </a:rPr>
                        <a:t>413.15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140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1.46</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919461555"/>
                  </a:ext>
                </a:extLst>
              </a:tr>
              <a:tr h="135015">
                <a:tc>
                  <a:txBody>
                    <a:bodyPr/>
                    <a:lstStyle/>
                    <a:p>
                      <a:pPr algn="ctr" fontAlgn="ctr"/>
                      <a:r>
                        <a:rPr lang="es-MX" sz="800" u="none" strike="noStrike">
                          <a:effectLst/>
                        </a:rPr>
                        <a:t>423.15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150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1.35</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363202580"/>
                  </a:ext>
                </a:extLst>
              </a:tr>
              <a:tr h="135015">
                <a:tc>
                  <a:txBody>
                    <a:bodyPr/>
                    <a:lstStyle/>
                    <a:p>
                      <a:pPr algn="ctr" fontAlgn="ctr"/>
                      <a:r>
                        <a:rPr lang="es-MX" sz="800" u="none" strike="noStrike">
                          <a:effectLst/>
                        </a:rPr>
                        <a:t>433.15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160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1.24</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813083640"/>
                  </a:ext>
                </a:extLst>
              </a:tr>
              <a:tr h="135015">
                <a:tc>
                  <a:txBody>
                    <a:bodyPr/>
                    <a:lstStyle/>
                    <a:p>
                      <a:pPr algn="ctr" fontAlgn="ctr"/>
                      <a:r>
                        <a:rPr lang="es-MX" sz="800" u="none" strike="noStrike">
                          <a:effectLst/>
                        </a:rPr>
                        <a:t>443.15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170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1.14</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104832968"/>
                  </a:ext>
                </a:extLst>
              </a:tr>
              <a:tr h="135015">
                <a:tc>
                  <a:txBody>
                    <a:bodyPr/>
                    <a:lstStyle/>
                    <a:p>
                      <a:pPr algn="ctr" fontAlgn="ctr"/>
                      <a:r>
                        <a:rPr lang="es-MX" sz="800" u="none" strike="noStrike">
                          <a:effectLst/>
                        </a:rPr>
                        <a:t>453.15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180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1.05</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507159009"/>
                  </a:ext>
                </a:extLst>
              </a:tr>
              <a:tr h="135015">
                <a:tc>
                  <a:txBody>
                    <a:bodyPr/>
                    <a:lstStyle/>
                    <a:p>
                      <a:pPr algn="ctr" fontAlgn="ctr"/>
                      <a:r>
                        <a:rPr lang="es-MX" sz="800" u="none" strike="noStrike">
                          <a:effectLst/>
                        </a:rPr>
                        <a:t>463.15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190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0.95</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963966986"/>
                  </a:ext>
                </a:extLst>
              </a:tr>
              <a:tr h="135015">
                <a:tc>
                  <a:txBody>
                    <a:bodyPr/>
                    <a:lstStyle/>
                    <a:p>
                      <a:pPr algn="ctr" fontAlgn="ctr"/>
                      <a:r>
                        <a:rPr lang="es-MX" sz="800" u="none" strike="noStrike">
                          <a:effectLst/>
                        </a:rPr>
                        <a:t>473.15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200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0.87</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140244660"/>
                  </a:ext>
                </a:extLst>
              </a:tr>
              <a:tr h="135015">
                <a:tc>
                  <a:txBody>
                    <a:bodyPr/>
                    <a:lstStyle/>
                    <a:p>
                      <a:pPr algn="ctr" fontAlgn="ctr"/>
                      <a:r>
                        <a:rPr lang="es-MX" sz="800" u="none" strike="noStrike">
                          <a:effectLst/>
                        </a:rPr>
                        <a:t>483.15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210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0.78</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852712305"/>
                  </a:ext>
                </a:extLst>
              </a:tr>
              <a:tr h="135015">
                <a:tc>
                  <a:txBody>
                    <a:bodyPr/>
                    <a:lstStyle/>
                    <a:p>
                      <a:pPr algn="ctr" fontAlgn="ctr"/>
                      <a:r>
                        <a:rPr lang="es-MX" sz="800" u="none" strike="noStrike">
                          <a:effectLst/>
                        </a:rPr>
                        <a:t>493.15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220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0.70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930840274"/>
                  </a:ext>
                </a:extLst>
              </a:tr>
              <a:tr h="135015">
                <a:tc>
                  <a:txBody>
                    <a:bodyPr/>
                    <a:lstStyle/>
                    <a:p>
                      <a:pPr algn="ctr" fontAlgn="ctr"/>
                      <a:r>
                        <a:rPr lang="es-MX" sz="800" u="none" strike="noStrike">
                          <a:effectLst/>
                        </a:rPr>
                        <a:t>503.15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230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0.62</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1225739"/>
                  </a:ext>
                </a:extLst>
              </a:tr>
              <a:tr h="135015">
                <a:tc>
                  <a:txBody>
                    <a:bodyPr/>
                    <a:lstStyle/>
                    <a:p>
                      <a:pPr algn="ctr" fontAlgn="ctr"/>
                      <a:r>
                        <a:rPr lang="es-MX" sz="800" u="none" strike="noStrike">
                          <a:effectLst/>
                        </a:rPr>
                        <a:t>513.15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240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0.54</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4026662480"/>
                  </a:ext>
                </a:extLst>
              </a:tr>
              <a:tr h="135015">
                <a:tc>
                  <a:txBody>
                    <a:bodyPr/>
                    <a:lstStyle/>
                    <a:p>
                      <a:pPr algn="ctr" fontAlgn="ctr"/>
                      <a:r>
                        <a:rPr lang="es-MX" sz="800" u="none" strike="noStrike">
                          <a:effectLst/>
                        </a:rPr>
                        <a:t>523.15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250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0.47</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968867589"/>
                  </a:ext>
                </a:extLst>
              </a:tr>
              <a:tr h="135015">
                <a:tc>
                  <a:txBody>
                    <a:bodyPr/>
                    <a:lstStyle/>
                    <a:p>
                      <a:pPr algn="ctr" fontAlgn="ctr"/>
                      <a:r>
                        <a:rPr lang="es-MX" sz="800" u="none" strike="noStrike">
                          <a:effectLst/>
                        </a:rPr>
                        <a:t>533.15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260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0.40</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41011906"/>
                  </a:ext>
                </a:extLst>
              </a:tr>
              <a:tr h="135015">
                <a:tc>
                  <a:txBody>
                    <a:bodyPr/>
                    <a:lstStyle/>
                    <a:p>
                      <a:pPr algn="ctr" fontAlgn="ctr"/>
                      <a:r>
                        <a:rPr lang="es-MX" sz="800" u="none" strike="noStrike">
                          <a:effectLst/>
                        </a:rPr>
                        <a:t>543.15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270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0.33</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967846725"/>
                  </a:ext>
                </a:extLst>
              </a:tr>
              <a:tr h="135015">
                <a:tc>
                  <a:txBody>
                    <a:bodyPr/>
                    <a:lstStyle/>
                    <a:p>
                      <a:pPr algn="ctr" fontAlgn="ctr"/>
                      <a:r>
                        <a:rPr lang="es-MX" sz="800" u="none" strike="noStrike">
                          <a:effectLst/>
                        </a:rPr>
                        <a:t>553.15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280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0.27</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250653071"/>
                  </a:ext>
                </a:extLst>
              </a:tr>
              <a:tr h="135015">
                <a:tc>
                  <a:txBody>
                    <a:bodyPr/>
                    <a:lstStyle/>
                    <a:p>
                      <a:pPr algn="ctr" fontAlgn="ctr"/>
                      <a:r>
                        <a:rPr lang="es-MX" sz="800" u="none" strike="noStrike">
                          <a:effectLst/>
                        </a:rPr>
                        <a:t>563.15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290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0.21</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955138335"/>
                  </a:ext>
                </a:extLst>
              </a:tr>
              <a:tr h="135015">
                <a:tc>
                  <a:txBody>
                    <a:bodyPr/>
                    <a:lstStyle/>
                    <a:p>
                      <a:pPr algn="ctr" fontAlgn="ctr"/>
                      <a:r>
                        <a:rPr lang="es-MX" sz="800" u="none" strike="noStrike">
                          <a:effectLst/>
                        </a:rPr>
                        <a:t>573.15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300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0.15</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33791342"/>
                  </a:ext>
                </a:extLst>
              </a:tr>
              <a:tr h="135015">
                <a:tc>
                  <a:txBody>
                    <a:bodyPr/>
                    <a:lstStyle/>
                    <a:p>
                      <a:pPr algn="ctr" fontAlgn="ctr"/>
                      <a:r>
                        <a:rPr lang="es-MX" sz="800" u="none" strike="noStrike">
                          <a:effectLst/>
                        </a:rPr>
                        <a:t>583.15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310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0.09</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21122140"/>
                  </a:ext>
                </a:extLst>
              </a:tr>
              <a:tr h="135015">
                <a:tc>
                  <a:txBody>
                    <a:bodyPr/>
                    <a:lstStyle/>
                    <a:p>
                      <a:pPr algn="ctr" fontAlgn="ctr"/>
                      <a:r>
                        <a:rPr lang="es-MX" sz="800" u="none" strike="noStrike">
                          <a:effectLst/>
                        </a:rPr>
                        <a:t>588.15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0.06</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457666993"/>
                  </a:ext>
                </a:extLst>
              </a:tr>
              <a:tr h="135015">
                <a:tc>
                  <a:txBody>
                    <a:bodyPr/>
                    <a:lstStyle/>
                    <a:p>
                      <a:pPr algn="ctr" fontAlgn="ctr"/>
                      <a:r>
                        <a:rPr lang="es-MX" sz="800" u="none" strike="noStrike">
                          <a:effectLst/>
                        </a:rPr>
                        <a:t>589.15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316</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0.05</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827727969"/>
                  </a:ext>
                </a:extLst>
              </a:tr>
              <a:tr h="135015">
                <a:tc>
                  <a:txBody>
                    <a:bodyPr/>
                    <a:lstStyle/>
                    <a:p>
                      <a:pPr algn="ctr" fontAlgn="ctr"/>
                      <a:r>
                        <a:rPr lang="es-MX" sz="800" u="none" strike="noStrike">
                          <a:effectLst/>
                        </a:rPr>
                        <a:t>590.15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317</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0.05</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172023821"/>
                  </a:ext>
                </a:extLst>
              </a:tr>
              <a:tr h="135015">
                <a:tc>
                  <a:txBody>
                    <a:bodyPr/>
                    <a:lstStyle/>
                    <a:p>
                      <a:pPr algn="ctr" fontAlgn="ctr"/>
                      <a:r>
                        <a:rPr lang="es-MX" sz="800" u="none" strike="noStrike">
                          <a:effectLst/>
                        </a:rPr>
                        <a:t>591.15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318</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0.04</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913894582"/>
                  </a:ext>
                </a:extLst>
              </a:tr>
              <a:tr h="135015">
                <a:tc>
                  <a:txBody>
                    <a:bodyPr/>
                    <a:lstStyle/>
                    <a:p>
                      <a:pPr algn="ctr" fontAlgn="ctr"/>
                      <a:r>
                        <a:rPr lang="es-MX" sz="800" u="none" strike="noStrike">
                          <a:effectLst/>
                        </a:rPr>
                        <a:t>592.15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319</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0.04</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585508174"/>
                  </a:ext>
                </a:extLst>
              </a:tr>
              <a:tr h="135015">
                <a:tc>
                  <a:txBody>
                    <a:bodyPr/>
                    <a:lstStyle/>
                    <a:p>
                      <a:pPr algn="ctr" fontAlgn="ctr"/>
                      <a:r>
                        <a:rPr lang="es-MX" sz="800" u="none" strike="noStrike">
                          <a:effectLst/>
                        </a:rPr>
                        <a:t>593.15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320</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0.03</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996613849"/>
                  </a:ext>
                </a:extLst>
              </a:tr>
              <a:tr h="135015">
                <a:tc>
                  <a:txBody>
                    <a:bodyPr/>
                    <a:lstStyle/>
                    <a:p>
                      <a:pPr algn="ctr" fontAlgn="ctr"/>
                      <a:r>
                        <a:rPr lang="es-MX" sz="800" u="none" strike="noStrike" dirty="0">
                          <a:effectLst/>
                        </a:rPr>
                        <a:t>594.15</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321</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0.03</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269731749"/>
                  </a:ext>
                </a:extLst>
              </a:tr>
              <a:tr h="135015">
                <a:tc>
                  <a:txBody>
                    <a:bodyPr/>
                    <a:lstStyle/>
                    <a:p>
                      <a:pPr algn="ctr" fontAlgn="ctr"/>
                      <a:r>
                        <a:rPr lang="es-MX" sz="800" u="none" strike="noStrike">
                          <a:effectLst/>
                        </a:rPr>
                        <a:t>595.15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322</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0.02</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3252586160"/>
                  </a:ext>
                </a:extLst>
              </a:tr>
              <a:tr h="135015">
                <a:tc>
                  <a:txBody>
                    <a:bodyPr/>
                    <a:lstStyle/>
                    <a:p>
                      <a:pPr algn="ctr" fontAlgn="ctr"/>
                      <a:r>
                        <a:rPr lang="es-MX" sz="800" u="none" strike="noStrike">
                          <a:effectLst/>
                        </a:rPr>
                        <a:t>596.15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323</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0.02</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739324744"/>
                  </a:ext>
                </a:extLst>
              </a:tr>
              <a:tr h="135015">
                <a:tc>
                  <a:txBody>
                    <a:bodyPr/>
                    <a:lstStyle/>
                    <a:p>
                      <a:pPr algn="ctr" fontAlgn="ctr"/>
                      <a:r>
                        <a:rPr lang="es-MX" sz="800" u="none" strike="noStrike">
                          <a:effectLst/>
                        </a:rPr>
                        <a:t>597.15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324</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0.01</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1401368181"/>
                  </a:ext>
                </a:extLst>
              </a:tr>
              <a:tr h="135015">
                <a:tc>
                  <a:txBody>
                    <a:bodyPr/>
                    <a:lstStyle/>
                    <a:p>
                      <a:pPr algn="ctr" fontAlgn="ctr"/>
                      <a:r>
                        <a:rPr lang="es-MX" sz="800" u="none" strike="noStrike">
                          <a:effectLst/>
                        </a:rPr>
                        <a:t>598.15</a:t>
                      </a:r>
                      <a:endParaRPr lang="es-MX" sz="800" b="0" i="0" u="none" strike="noStrike">
                        <a:solidFill>
                          <a:srgbClr val="000000"/>
                        </a:solidFill>
                        <a:effectLst/>
                        <a:latin typeface="Times New Roman" panose="02020603050405020304" pitchFamily="18" charset="0"/>
                      </a:endParaRPr>
                    </a:p>
                  </a:txBody>
                  <a:tcPr marL="4715" marR="4715" marT="4715" marB="0" anchor="ctr">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u="none" strike="noStrike">
                          <a:effectLst/>
                        </a:rPr>
                        <a:t>325</a:t>
                      </a:r>
                      <a:endParaRPr lang="es-MX" sz="800" b="0" i="0" u="none" strike="noStrike">
                        <a:solidFill>
                          <a:srgbClr val="000000"/>
                        </a:solidFill>
                        <a:effectLst/>
                        <a:latin typeface="Times New Roman" panose="02020603050405020304" pitchFamily="18" charset="0"/>
                      </a:endParaRPr>
                    </a:p>
                  </a:txBody>
                  <a:tcPr marL="4715" marR="4715" marT="4715" marB="0" anchor="ctr">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u="none" strike="noStrike" dirty="0">
                          <a:effectLst/>
                        </a:rPr>
                        <a:t>0.01</a:t>
                      </a:r>
                      <a:endParaRPr lang="es-MX" sz="800" b="0" i="0" u="none" strike="noStrike" dirty="0">
                        <a:solidFill>
                          <a:srgbClr val="000000"/>
                        </a:solidFill>
                        <a:effectLst/>
                        <a:latin typeface="Times New Roman" panose="02020603050405020304" pitchFamily="18" charset="0"/>
                      </a:endParaRPr>
                    </a:p>
                  </a:txBody>
                  <a:tcPr marL="4715" marR="4715" marT="471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6604231"/>
                  </a:ext>
                </a:extLst>
              </a:tr>
              <a:tr h="135015">
                <a:tc>
                  <a:txBody>
                    <a:bodyPr/>
                    <a:lstStyle/>
                    <a:p>
                      <a:pPr algn="ctr" fontAlgn="ctr"/>
                      <a:r>
                        <a:rPr lang="es-MX" sz="800" b="1" u="none" strike="noStrike" dirty="0">
                          <a:solidFill>
                            <a:srgbClr val="FF0000"/>
                          </a:solidFill>
                          <a:effectLst/>
                        </a:rPr>
                        <a:t>599.15</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b="1" u="none" strike="noStrike" dirty="0">
                          <a:solidFill>
                            <a:srgbClr val="FF0000"/>
                          </a:solidFill>
                          <a:effectLst/>
                        </a:rPr>
                        <a:t>326</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b="1" u="none" strike="noStrike" dirty="0">
                          <a:solidFill>
                            <a:srgbClr val="FF0000"/>
                          </a:solidFill>
                          <a:effectLst/>
                        </a:rPr>
                        <a:t>0.00</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02585"/>
                  </a:ext>
                </a:extLst>
              </a:tr>
              <a:tr h="135015">
                <a:tc>
                  <a:txBody>
                    <a:bodyPr/>
                    <a:lstStyle/>
                    <a:p>
                      <a:pPr algn="ctr" fontAlgn="ctr"/>
                      <a:r>
                        <a:rPr lang="es-MX" sz="800" b="1" u="none" strike="noStrike" dirty="0">
                          <a:solidFill>
                            <a:srgbClr val="FF0000"/>
                          </a:solidFill>
                          <a:effectLst/>
                        </a:rPr>
                        <a:t>600.15</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b="1" u="none" strike="noStrike" dirty="0">
                          <a:solidFill>
                            <a:srgbClr val="FF0000"/>
                          </a:solidFill>
                          <a:effectLst/>
                        </a:rPr>
                        <a:t>327</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b="1" u="none" strike="noStrike" dirty="0">
                          <a:solidFill>
                            <a:srgbClr val="FF0000"/>
                          </a:solidFill>
                          <a:effectLst/>
                        </a:rPr>
                        <a:t>-0.01</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4849554"/>
                  </a:ext>
                </a:extLst>
              </a:tr>
              <a:tr h="135015">
                <a:tc>
                  <a:txBody>
                    <a:bodyPr/>
                    <a:lstStyle/>
                    <a:p>
                      <a:pPr algn="ctr" fontAlgn="ctr"/>
                      <a:r>
                        <a:rPr lang="es-MX" sz="800" u="none" strike="noStrike">
                          <a:effectLst/>
                        </a:rPr>
                        <a:t>601.15</a:t>
                      </a:r>
                      <a:endParaRPr lang="es-MX" sz="800" b="0" i="0" u="none" strike="noStrike">
                        <a:solidFill>
                          <a:srgbClr val="000000"/>
                        </a:solidFill>
                        <a:effectLst/>
                        <a:latin typeface="Times New Roman" panose="02020603050405020304" pitchFamily="18" charset="0"/>
                      </a:endParaRPr>
                    </a:p>
                  </a:txBody>
                  <a:tcPr marL="4715" marR="4715" marT="4715"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fontAlgn="ctr"/>
                      <a:r>
                        <a:rPr lang="es-MX" sz="800" u="none" strike="noStrike">
                          <a:effectLst/>
                        </a:rPr>
                        <a:t>328</a:t>
                      </a:r>
                      <a:endParaRPr lang="es-MX" sz="800" b="0" i="0" u="none" strike="noStrike">
                        <a:solidFill>
                          <a:srgbClr val="000000"/>
                        </a:solidFill>
                        <a:effectLst/>
                        <a:latin typeface="Times New Roman" panose="02020603050405020304" pitchFamily="18" charset="0"/>
                      </a:endParaRPr>
                    </a:p>
                  </a:txBody>
                  <a:tcPr marL="4715" marR="4715" marT="4715"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fontAlgn="ctr"/>
                      <a:r>
                        <a:rPr lang="es-MX" sz="800" u="none" strike="noStrike" dirty="0">
                          <a:effectLst/>
                        </a:rPr>
                        <a:t>-0.01</a:t>
                      </a:r>
                      <a:endParaRPr lang="es-MX" sz="800" b="0" i="0" u="none" strike="noStrike" dirty="0">
                        <a:solidFill>
                          <a:srgbClr val="000000"/>
                        </a:solidFill>
                        <a:effectLst/>
                        <a:latin typeface="Times New Roman" panose="02020603050405020304" pitchFamily="18" charset="0"/>
                      </a:endParaRPr>
                    </a:p>
                  </a:txBody>
                  <a:tcPr marL="4715" marR="4715" marT="4715" marB="0"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863553550"/>
                  </a:ext>
                </a:extLst>
              </a:tr>
            </a:tbl>
          </a:graphicData>
        </a:graphic>
      </p:graphicFrame>
      <p:graphicFrame>
        <p:nvGraphicFramePr>
          <p:cNvPr id="8" name="Objeto 7"/>
          <p:cNvGraphicFramePr>
            <a:graphicFrameLocks noChangeAspect="1"/>
          </p:cNvGraphicFramePr>
          <p:nvPr>
            <p:extLst>
              <p:ext uri="{D42A27DB-BD31-4B8C-83A1-F6EECF244321}">
                <p14:modId xmlns:p14="http://schemas.microsoft.com/office/powerpoint/2010/main" val="3073028758"/>
              </p:ext>
            </p:extLst>
          </p:nvPr>
        </p:nvGraphicFramePr>
        <p:xfrm>
          <a:off x="4151784" y="260648"/>
          <a:ext cx="4320480" cy="623016"/>
        </p:xfrm>
        <a:graphic>
          <a:graphicData uri="http://schemas.openxmlformats.org/presentationml/2006/ole">
            <mc:AlternateContent xmlns:mc="http://schemas.openxmlformats.org/markup-compatibility/2006">
              <mc:Choice xmlns:v="urn:schemas-microsoft-com:vml" Requires="v">
                <p:oleObj spid="_x0000_s94310" name="Equation" r:id="rId3" imgW="2997000" imgH="431640" progId="Equation.DSMT4">
                  <p:embed/>
                </p:oleObj>
              </mc:Choice>
              <mc:Fallback>
                <p:oleObj name="Equation" r:id="rId3" imgW="2997000" imgH="431640" progId="Equation.DSMT4">
                  <p:embed/>
                  <p:pic>
                    <p:nvPicPr>
                      <p:cNvPr id="3" name="Objeto 2"/>
                      <p:cNvPicPr/>
                      <p:nvPr/>
                    </p:nvPicPr>
                    <p:blipFill>
                      <a:blip r:embed="rId4"/>
                      <a:stretch>
                        <a:fillRect/>
                      </a:stretch>
                    </p:blipFill>
                    <p:spPr>
                      <a:xfrm>
                        <a:off x="4151784" y="260648"/>
                        <a:ext cx="4320480" cy="623016"/>
                      </a:xfrm>
                      <a:prstGeom prst="rect">
                        <a:avLst/>
                      </a:prstGeom>
                    </p:spPr>
                  </p:pic>
                </p:oleObj>
              </mc:Fallback>
            </mc:AlternateContent>
          </a:graphicData>
        </a:graphic>
      </p:graphicFrame>
      <p:graphicFrame>
        <p:nvGraphicFramePr>
          <p:cNvPr id="9" name="Gráfico 8"/>
          <p:cNvGraphicFramePr>
            <a:graphicFrameLocks/>
          </p:cNvGraphicFramePr>
          <p:nvPr>
            <p:extLst>
              <p:ext uri="{D42A27DB-BD31-4B8C-83A1-F6EECF244321}">
                <p14:modId xmlns:p14="http://schemas.microsoft.com/office/powerpoint/2010/main" val="1839568268"/>
              </p:ext>
            </p:extLst>
          </p:nvPr>
        </p:nvGraphicFramePr>
        <p:xfrm>
          <a:off x="3647728" y="1124744"/>
          <a:ext cx="6840760" cy="5328592"/>
        </p:xfrm>
        <a:graphic>
          <a:graphicData uri="http://schemas.openxmlformats.org/drawingml/2006/chart">
            <c:chart xmlns:c="http://schemas.openxmlformats.org/drawingml/2006/chart" xmlns:r="http://schemas.openxmlformats.org/officeDocument/2006/relationships" r:id="rId5"/>
          </a:graphicData>
        </a:graphic>
      </p:graphicFrame>
      <p:cxnSp>
        <p:nvCxnSpPr>
          <p:cNvPr id="11" name="Conector recto de flecha 10"/>
          <p:cNvCxnSpPr/>
          <p:nvPr/>
        </p:nvCxnSpPr>
        <p:spPr>
          <a:xfrm>
            <a:off x="4079776" y="2132856"/>
            <a:ext cx="57606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a:off x="7608167" y="3432582"/>
            <a:ext cx="7200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ectángulo 15"/>
          <p:cNvSpPr/>
          <p:nvPr/>
        </p:nvSpPr>
        <p:spPr>
          <a:xfrm>
            <a:off x="9045442" y="1505691"/>
            <a:ext cx="1622559" cy="246221"/>
          </a:xfrm>
          <a:prstGeom prst="rect">
            <a:avLst/>
          </a:prstGeom>
        </p:spPr>
        <p:txBody>
          <a:bodyPr wrap="none">
            <a:spAutoFit/>
          </a:bodyPr>
          <a:lstStyle/>
          <a:p>
            <a:pPr lvl="0" algn="ctr" eaLnBrk="0" fontAlgn="b" hangingPunct="0">
              <a:spcBef>
                <a:spcPct val="0"/>
              </a:spcBef>
              <a:spcAft>
                <a:spcPct val="0"/>
              </a:spcAft>
            </a:pPr>
            <a:r>
              <a:rPr lang="es-ES" sz="1000" dirty="0">
                <a:latin typeface="Arial" charset="0"/>
                <a:cs typeface="Arial" charset="0"/>
              </a:rPr>
              <a:t>2M + 3A + 2H</a:t>
            </a:r>
            <a:r>
              <a:rPr lang="es-ES" sz="1000" baseline="30000" dirty="0">
                <a:latin typeface="Arial" charset="0"/>
                <a:cs typeface="Arial" charset="0"/>
              </a:rPr>
              <a:t>+ </a:t>
            </a:r>
            <a:r>
              <a:rPr lang="es-ES" sz="1000" dirty="0">
                <a:latin typeface="Arial" charset="0"/>
                <a:cs typeface="Arial" charset="0"/>
              </a:rPr>
              <a:t>= 3C + 2K</a:t>
            </a:r>
            <a:endParaRPr lang="es-ES" sz="1000" dirty="0">
              <a:latin typeface="Arial" charset="0"/>
            </a:endParaRPr>
          </a:p>
        </p:txBody>
      </p:sp>
      <p:sp>
        <p:nvSpPr>
          <p:cNvPr id="17" name="Rectángulo 16"/>
          <p:cNvSpPr/>
          <p:nvPr/>
        </p:nvSpPr>
        <p:spPr>
          <a:xfrm>
            <a:off x="7156929" y="3434808"/>
            <a:ext cx="1622559" cy="246221"/>
          </a:xfrm>
          <a:prstGeom prst="rect">
            <a:avLst/>
          </a:prstGeom>
        </p:spPr>
        <p:txBody>
          <a:bodyPr wrap="none">
            <a:spAutoFit/>
          </a:bodyPr>
          <a:lstStyle/>
          <a:p>
            <a:pPr lvl="0" algn="ctr" eaLnBrk="0" fontAlgn="b" hangingPunct="0">
              <a:spcBef>
                <a:spcPct val="0"/>
              </a:spcBef>
              <a:spcAft>
                <a:spcPct val="0"/>
              </a:spcAft>
            </a:pPr>
            <a:r>
              <a:rPr lang="es-ES" sz="1000" dirty="0">
                <a:latin typeface="Arial" charset="0"/>
                <a:cs typeface="Arial" charset="0"/>
              </a:rPr>
              <a:t>2M + 3A + 2H</a:t>
            </a:r>
            <a:r>
              <a:rPr lang="es-ES" sz="1000" baseline="30000" dirty="0">
                <a:latin typeface="Arial" charset="0"/>
                <a:cs typeface="Arial" charset="0"/>
              </a:rPr>
              <a:t>+ </a:t>
            </a:r>
            <a:r>
              <a:rPr lang="es-ES" sz="1000" dirty="0">
                <a:latin typeface="Arial" charset="0"/>
                <a:cs typeface="Arial" charset="0"/>
              </a:rPr>
              <a:t>= 3C + 2K</a:t>
            </a:r>
            <a:endParaRPr lang="es-ES" sz="1000" dirty="0">
              <a:latin typeface="Arial" charset="0"/>
            </a:endParaRPr>
          </a:p>
        </p:txBody>
      </p:sp>
      <p:cxnSp>
        <p:nvCxnSpPr>
          <p:cNvPr id="18" name="Conector recto de flecha 17"/>
          <p:cNvCxnSpPr/>
          <p:nvPr/>
        </p:nvCxnSpPr>
        <p:spPr>
          <a:xfrm flipH="1">
            <a:off x="9529936" y="1751911"/>
            <a:ext cx="65356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Line 227"/>
          <p:cNvSpPr>
            <a:spLocks noChangeShapeType="1"/>
          </p:cNvSpPr>
          <p:nvPr/>
        </p:nvSpPr>
        <p:spPr bwMode="auto">
          <a:xfrm flipV="1">
            <a:off x="3335054" y="6334861"/>
            <a:ext cx="1140252" cy="784"/>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4" name="Rectangle 228"/>
          <p:cNvSpPr>
            <a:spLocks noChangeArrowheads="1"/>
          </p:cNvSpPr>
          <p:nvPr/>
        </p:nvSpPr>
        <p:spPr bwMode="auto">
          <a:xfrm>
            <a:off x="3504272" y="6169289"/>
            <a:ext cx="6572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800" dirty="0"/>
              <a:t>3C + 2K</a:t>
            </a:r>
          </a:p>
        </p:txBody>
      </p:sp>
      <p:sp>
        <p:nvSpPr>
          <p:cNvPr id="25" name="Rectangle 229"/>
          <p:cNvSpPr>
            <a:spLocks noChangeArrowheads="1"/>
          </p:cNvSpPr>
          <p:nvPr/>
        </p:nvSpPr>
        <p:spPr bwMode="auto">
          <a:xfrm>
            <a:off x="3508518" y="6334861"/>
            <a:ext cx="9667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800" dirty="0"/>
              <a:t>2M + 3A + 2H+</a:t>
            </a:r>
          </a:p>
        </p:txBody>
      </p:sp>
    </p:spTree>
    <p:extLst>
      <p:ext uri="{BB962C8B-B14F-4D97-AF65-F5344CB8AC3E}">
        <p14:creationId xmlns:p14="http://schemas.microsoft.com/office/powerpoint/2010/main" val="38391429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5" name="Object 225"/>
          <p:cNvGraphicFramePr>
            <a:graphicFrameLocks noChangeAspect="1"/>
          </p:cNvGraphicFramePr>
          <p:nvPr>
            <p:extLst>
              <p:ext uri="{D42A27DB-BD31-4B8C-83A1-F6EECF244321}">
                <p14:modId xmlns:p14="http://schemas.microsoft.com/office/powerpoint/2010/main" val="1681773563"/>
              </p:ext>
            </p:extLst>
          </p:nvPr>
        </p:nvGraphicFramePr>
        <p:xfrm>
          <a:off x="4295801" y="1394924"/>
          <a:ext cx="5399087" cy="874713"/>
        </p:xfrm>
        <a:graphic>
          <a:graphicData uri="http://schemas.openxmlformats.org/presentationml/2006/ole">
            <mc:AlternateContent xmlns:mc="http://schemas.openxmlformats.org/markup-compatibility/2006">
              <mc:Choice xmlns:v="urn:schemas-microsoft-com:vml" Requires="v">
                <p:oleObj spid="_x0000_s120123" name="Documento" r:id="rId3" imgW="5398295" imgH="874370" progId="Word.Document.8">
                  <p:embed/>
                </p:oleObj>
              </mc:Choice>
              <mc:Fallback>
                <p:oleObj name="Documento" r:id="rId3" imgW="5398295" imgH="87437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801" y="1394924"/>
                        <a:ext cx="5399087"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55" name="Object 1"/>
          <p:cNvGraphicFramePr>
            <a:graphicFrameLocks noChangeAspect="1"/>
          </p:cNvGraphicFramePr>
          <p:nvPr>
            <p:extLst>
              <p:ext uri="{D42A27DB-BD31-4B8C-83A1-F6EECF244321}">
                <p14:modId xmlns:p14="http://schemas.microsoft.com/office/powerpoint/2010/main" val="3393316499"/>
              </p:ext>
            </p:extLst>
          </p:nvPr>
        </p:nvGraphicFramePr>
        <p:xfrm>
          <a:off x="4048044" y="248808"/>
          <a:ext cx="2089150" cy="301625"/>
        </p:xfrm>
        <a:graphic>
          <a:graphicData uri="http://schemas.openxmlformats.org/presentationml/2006/ole">
            <mc:AlternateContent xmlns:mc="http://schemas.openxmlformats.org/markup-compatibility/2006">
              <mc:Choice xmlns:v="urn:schemas-microsoft-com:vml" Requires="v">
                <p:oleObj spid="_x0000_s120124" name="Equation" r:id="rId5" imgW="1663700" imgH="241300" progId="Equation.DSMT4">
                  <p:embed/>
                </p:oleObj>
              </mc:Choice>
              <mc:Fallback>
                <p:oleObj name="Equation" r:id="rId5" imgW="1663700" imgH="2413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48044" y="248808"/>
                        <a:ext cx="2089150" cy="301625"/>
                      </a:xfrm>
                      <a:prstGeom prst="rect">
                        <a:avLst/>
                      </a:prstGeom>
                      <a:solidFill>
                        <a:srgbClr val="FFFF00"/>
                      </a:solidFill>
                      <a:ln>
                        <a:solidFill>
                          <a:schemeClr val="tx1"/>
                        </a:solidFill>
                      </a:ln>
                    </p:spPr>
                  </p:pic>
                </p:oleObj>
              </mc:Fallback>
            </mc:AlternateContent>
          </a:graphicData>
        </a:graphic>
      </p:graphicFrame>
      <p:graphicFrame>
        <p:nvGraphicFramePr>
          <p:cNvPr id="10356" name="Object 2"/>
          <p:cNvGraphicFramePr>
            <a:graphicFrameLocks noChangeAspect="1"/>
          </p:cNvGraphicFramePr>
          <p:nvPr>
            <p:extLst>
              <p:ext uri="{D42A27DB-BD31-4B8C-83A1-F6EECF244321}">
                <p14:modId xmlns:p14="http://schemas.microsoft.com/office/powerpoint/2010/main" val="3186068585"/>
              </p:ext>
            </p:extLst>
          </p:nvPr>
        </p:nvGraphicFramePr>
        <p:xfrm>
          <a:off x="6961900" y="248152"/>
          <a:ext cx="2092325" cy="287338"/>
        </p:xfrm>
        <a:graphic>
          <a:graphicData uri="http://schemas.openxmlformats.org/presentationml/2006/ole">
            <mc:AlternateContent xmlns:mc="http://schemas.openxmlformats.org/markup-compatibility/2006">
              <mc:Choice xmlns:v="urn:schemas-microsoft-com:vml" Requires="v">
                <p:oleObj spid="_x0000_s120125" name="Equation" r:id="rId7" imgW="1752600" imgH="241300" progId="Equation.DSMT4">
                  <p:embed/>
                </p:oleObj>
              </mc:Choice>
              <mc:Fallback>
                <p:oleObj name="Equation" r:id="rId7" imgW="1752600" imgH="2413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61900" y="248152"/>
                        <a:ext cx="2092325" cy="287338"/>
                      </a:xfrm>
                      <a:prstGeom prst="rect">
                        <a:avLst/>
                      </a:prstGeom>
                      <a:solidFill>
                        <a:srgbClr val="FFFF00"/>
                      </a:solidFill>
                      <a:ln>
                        <a:solidFill>
                          <a:schemeClr val="tx1"/>
                        </a:solidFill>
                      </a:ln>
                    </p:spPr>
                  </p:pic>
                </p:oleObj>
              </mc:Fallback>
            </mc:AlternateContent>
          </a:graphicData>
        </a:graphic>
      </p:graphicFrame>
      <p:grpSp>
        <p:nvGrpSpPr>
          <p:cNvPr id="6" name="Grupo 5"/>
          <p:cNvGrpSpPr/>
          <p:nvPr/>
        </p:nvGrpSpPr>
        <p:grpSpPr>
          <a:xfrm>
            <a:off x="2709836" y="2373314"/>
            <a:ext cx="6335765" cy="4484687"/>
            <a:chOff x="1296935" y="1732757"/>
            <a:chExt cx="6335765" cy="4484687"/>
          </a:xfrm>
        </p:grpSpPr>
        <p:graphicFrame>
          <p:nvGraphicFramePr>
            <p:cNvPr id="10335" name="Object 206"/>
            <p:cNvGraphicFramePr>
              <a:graphicFrameLocks noChangeAspect="1"/>
            </p:cNvGraphicFramePr>
            <p:nvPr>
              <p:extLst>
                <p:ext uri="{D42A27DB-BD31-4B8C-83A1-F6EECF244321}">
                  <p14:modId xmlns:p14="http://schemas.microsoft.com/office/powerpoint/2010/main" val="852976110"/>
                </p:ext>
              </p:extLst>
            </p:nvPr>
          </p:nvGraphicFramePr>
          <p:xfrm>
            <a:off x="1439863" y="1732757"/>
            <a:ext cx="6192837" cy="4484687"/>
          </p:xfrm>
          <a:graphic>
            <a:graphicData uri="http://schemas.openxmlformats.org/presentationml/2006/ole">
              <mc:AlternateContent xmlns:mc="http://schemas.openxmlformats.org/markup-compatibility/2006">
                <mc:Choice xmlns:v="urn:schemas-microsoft-com:vml" Requires="v">
                  <p:oleObj spid="_x0000_s120126" r:id="rId9" imgW="6187976" imgH="4487045" progId="Excel.Chart.8">
                    <p:embed/>
                  </p:oleObj>
                </mc:Choice>
                <mc:Fallback>
                  <p:oleObj r:id="rId9" imgW="6187976" imgH="4487045" progId="Excel.Chart.8">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39863" y="1732757"/>
                          <a:ext cx="6192837" cy="44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4" name="Line 224"/>
            <p:cNvSpPr>
              <a:spLocks noChangeShapeType="1"/>
            </p:cNvSpPr>
            <p:nvPr/>
          </p:nvSpPr>
          <p:spPr bwMode="auto">
            <a:xfrm>
              <a:off x="5832475" y="2788444"/>
              <a:ext cx="0" cy="3168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aphicFrame>
          <p:nvGraphicFramePr>
            <p:cNvPr id="2" name="1 Objeto"/>
            <p:cNvGraphicFramePr>
              <a:graphicFrameLocks noChangeAspect="1"/>
            </p:cNvGraphicFramePr>
            <p:nvPr>
              <p:extLst>
                <p:ext uri="{D42A27DB-BD31-4B8C-83A1-F6EECF244321}">
                  <p14:modId xmlns:p14="http://schemas.microsoft.com/office/powerpoint/2010/main" val="3111393279"/>
                </p:ext>
              </p:extLst>
            </p:nvPr>
          </p:nvGraphicFramePr>
          <p:xfrm>
            <a:off x="1296935" y="2428404"/>
            <a:ext cx="2692400" cy="203200"/>
          </p:xfrm>
          <a:graphic>
            <a:graphicData uri="http://schemas.openxmlformats.org/presentationml/2006/ole">
              <mc:AlternateContent xmlns:mc="http://schemas.openxmlformats.org/markup-compatibility/2006">
                <mc:Choice xmlns:v="urn:schemas-microsoft-com:vml" Requires="v">
                  <p:oleObj spid="_x0000_s120127" name="Equation" r:id="rId11" imgW="2692080" imgH="203040" progId="Equation.DSMT4">
                    <p:embed/>
                  </p:oleObj>
                </mc:Choice>
                <mc:Fallback>
                  <p:oleObj name="Equation" r:id="rId11" imgW="2692080" imgH="203040" progId="Equation.DSMT4">
                    <p:embed/>
                    <p:pic>
                      <p:nvPicPr>
                        <p:cNvPr id="0" name=""/>
                        <p:cNvPicPr/>
                        <p:nvPr/>
                      </p:nvPicPr>
                      <p:blipFill>
                        <a:blip r:embed="rId12"/>
                        <a:stretch>
                          <a:fillRect/>
                        </a:stretch>
                      </p:blipFill>
                      <p:spPr>
                        <a:xfrm>
                          <a:off x="1296935" y="2428404"/>
                          <a:ext cx="2692400" cy="203200"/>
                        </a:xfrm>
                        <a:prstGeom prst="rect">
                          <a:avLst/>
                        </a:prstGeom>
                      </p:spPr>
                    </p:pic>
                  </p:oleObj>
                </mc:Fallback>
              </mc:AlternateContent>
            </a:graphicData>
          </a:graphic>
        </p:graphicFrame>
      </p:grpSp>
      <p:sp>
        <p:nvSpPr>
          <p:cNvPr id="20" name="Rectángulo 19"/>
          <p:cNvSpPr/>
          <p:nvPr/>
        </p:nvSpPr>
        <p:spPr>
          <a:xfrm>
            <a:off x="4281340" y="772542"/>
            <a:ext cx="1622559" cy="246221"/>
          </a:xfrm>
          <a:prstGeom prst="rect">
            <a:avLst/>
          </a:prstGeom>
        </p:spPr>
        <p:txBody>
          <a:bodyPr wrap="none">
            <a:spAutoFit/>
          </a:bodyPr>
          <a:lstStyle/>
          <a:p>
            <a:pPr lvl="0" algn="ctr" eaLnBrk="0" fontAlgn="b" hangingPunct="0">
              <a:spcBef>
                <a:spcPct val="0"/>
              </a:spcBef>
              <a:spcAft>
                <a:spcPct val="0"/>
              </a:spcAft>
            </a:pPr>
            <a:r>
              <a:rPr lang="es-ES" sz="1000" dirty="0">
                <a:latin typeface="Arial" charset="0"/>
                <a:cs typeface="Arial" charset="0"/>
              </a:rPr>
              <a:t>2M + 3A + 2H</a:t>
            </a:r>
            <a:r>
              <a:rPr lang="es-ES" sz="1000" baseline="30000" dirty="0">
                <a:latin typeface="Arial" charset="0"/>
                <a:cs typeface="Arial" charset="0"/>
              </a:rPr>
              <a:t>+ </a:t>
            </a:r>
            <a:r>
              <a:rPr lang="es-ES" sz="1000" dirty="0">
                <a:latin typeface="Arial" charset="0"/>
                <a:cs typeface="Arial" charset="0"/>
              </a:rPr>
              <a:t>= 3C + 2K</a:t>
            </a:r>
            <a:endParaRPr lang="es-ES" sz="1000" dirty="0">
              <a:latin typeface="Arial" charset="0"/>
            </a:endParaRPr>
          </a:p>
        </p:txBody>
      </p:sp>
      <p:sp>
        <p:nvSpPr>
          <p:cNvPr id="21" name="Rectángulo 20"/>
          <p:cNvSpPr/>
          <p:nvPr/>
        </p:nvSpPr>
        <p:spPr>
          <a:xfrm>
            <a:off x="7196782" y="702816"/>
            <a:ext cx="1622559" cy="246221"/>
          </a:xfrm>
          <a:prstGeom prst="rect">
            <a:avLst/>
          </a:prstGeom>
        </p:spPr>
        <p:txBody>
          <a:bodyPr wrap="none">
            <a:spAutoFit/>
          </a:bodyPr>
          <a:lstStyle/>
          <a:p>
            <a:pPr lvl="0" algn="ctr" eaLnBrk="0" fontAlgn="b" hangingPunct="0">
              <a:spcBef>
                <a:spcPct val="0"/>
              </a:spcBef>
              <a:spcAft>
                <a:spcPct val="0"/>
              </a:spcAft>
            </a:pPr>
            <a:r>
              <a:rPr lang="es-ES" sz="1000" dirty="0">
                <a:latin typeface="Arial" charset="0"/>
                <a:cs typeface="Arial" charset="0"/>
              </a:rPr>
              <a:t>2M + 3A + 2H</a:t>
            </a:r>
            <a:r>
              <a:rPr lang="es-ES" sz="1000" baseline="30000" dirty="0">
                <a:latin typeface="Arial" charset="0"/>
                <a:cs typeface="Arial" charset="0"/>
              </a:rPr>
              <a:t>+ </a:t>
            </a:r>
            <a:r>
              <a:rPr lang="es-ES" sz="1000" dirty="0">
                <a:latin typeface="Arial" charset="0"/>
                <a:cs typeface="Arial" charset="0"/>
              </a:rPr>
              <a:t>= 3C + 2K</a:t>
            </a:r>
            <a:endParaRPr lang="es-ES" sz="1000" dirty="0">
              <a:latin typeface="Arial" charset="0"/>
            </a:endParaRPr>
          </a:p>
        </p:txBody>
      </p:sp>
      <p:cxnSp>
        <p:nvCxnSpPr>
          <p:cNvPr id="8" name="Conector recto de flecha 7"/>
          <p:cNvCxnSpPr/>
          <p:nvPr/>
        </p:nvCxnSpPr>
        <p:spPr>
          <a:xfrm>
            <a:off x="4587893" y="702815"/>
            <a:ext cx="100811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flipH="1">
            <a:off x="7540221" y="681994"/>
            <a:ext cx="93610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Tabla 10"/>
          <p:cNvGraphicFramePr>
            <a:graphicFrameLocks noGrp="1"/>
          </p:cNvGraphicFramePr>
          <p:nvPr>
            <p:extLst>
              <p:ext uri="{D42A27DB-BD31-4B8C-83A1-F6EECF244321}">
                <p14:modId xmlns:p14="http://schemas.microsoft.com/office/powerpoint/2010/main" val="1975674802"/>
              </p:ext>
            </p:extLst>
          </p:nvPr>
        </p:nvGraphicFramePr>
        <p:xfrm>
          <a:off x="1737727" y="405310"/>
          <a:ext cx="1944216" cy="1080120"/>
        </p:xfrm>
        <a:graphic>
          <a:graphicData uri="http://schemas.openxmlformats.org/drawingml/2006/table">
            <a:tbl>
              <a:tblPr>
                <a:tableStyleId>{5C22544A-7EE6-4342-B048-85BDC9FD1C3A}</a:tableStyleId>
              </a:tblPr>
              <a:tblGrid>
                <a:gridCol w="648072">
                  <a:extLst>
                    <a:ext uri="{9D8B030D-6E8A-4147-A177-3AD203B41FA5}">
                      <a16:colId xmlns:a16="http://schemas.microsoft.com/office/drawing/2014/main" val="2386304719"/>
                    </a:ext>
                  </a:extLst>
                </a:gridCol>
                <a:gridCol w="648072">
                  <a:extLst>
                    <a:ext uri="{9D8B030D-6E8A-4147-A177-3AD203B41FA5}">
                      <a16:colId xmlns:a16="http://schemas.microsoft.com/office/drawing/2014/main" val="3274948512"/>
                    </a:ext>
                  </a:extLst>
                </a:gridCol>
                <a:gridCol w="648072">
                  <a:extLst>
                    <a:ext uri="{9D8B030D-6E8A-4147-A177-3AD203B41FA5}">
                      <a16:colId xmlns:a16="http://schemas.microsoft.com/office/drawing/2014/main" val="4011930832"/>
                    </a:ext>
                  </a:extLst>
                </a:gridCol>
              </a:tblGrid>
              <a:tr h="135015">
                <a:tc>
                  <a:txBody>
                    <a:bodyPr/>
                    <a:lstStyle/>
                    <a:p>
                      <a:pPr algn="ctr" fontAlgn="ctr"/>
                      <a:r>
                        <a:rPr lang="es-MX" sz="800" u="none" strike="noStrike" dirty="0">
                          <a:effectLst/>
                        </a:rPr>
                        <a:t>594.15</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321</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0.03</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958071329"/>
                  </a:ext>
                </a:extLst>
              </a:tr>
              <a:tr h="135015">
                <a:tc>
                  <a:txBody>
                    <a:bodyPr/>
                    <a:lstStyle/>
                    <a:p>
                      <a:pPr algn="ctr" fontAlgn="ctr"/>
                      <a:r>
                        <a:rPr lang="es-MX" sz="800" u="none" strike="noStrike">
                          <a:effectLst/>
                        </a:rPr>
                        <a:t>595.15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322</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0.02</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233865873"/>
                  </a:ext>
                </a:extLst>
              </a:tr>
              <a:tr h="135015">
                <a:tc>
                  <a:txBody>
                    <a:bodyPr/>
                    <a:lstStyle/>
                    <a:p>
                      <a:pPr algn="ctr" fontAlgn="ctr"/>
                      <a:r>
                        <a:rPr lang="es-MX" sz="800" u="none" strike="noStrike">
                          <a:effectLst/>
                        </a:rPr>
                        <a:t>596.15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323</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0.02</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679836520"/>
                  </a:ext>
                </a:extLst>
              </a:tr>
              <a:tr h="135015">
                <a:tc>
                  <a:txBody>
                    <a:bodyPr/>
                    <a:lstStyle/>
                    <a:p>
                      <a:pPr algn="ctr" fontAlgn="ctr"/>
                      <a:r>
                        <a:rPr lang="es-MX" sz="800" u="none" strike="noStrike">
                          <a:effectLst/>
                        </a:rPr>
                        <a:t>597.15</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a:effectLst/>
                        </a:rPr>
                        <a:t>324</a:t>
                      </a:r>
                      <a:endParaRPr lang="es-MX" sz="800" b="0" i="0" u="none" strike="noStrike">
                        <a:solidFill>
                          <a:srgbClr val="000000"/>
                        </a:solidFill>
                        <a:effectLst/>
                        <a:latin typeface="Times New Roman" panose="02020603050405020304" pitchFamily="18" charset="0"/>
                      </a:endParaRPr>
                    </a:p>
                  </a:txBody>
                  <a:tcPr marL="4715" marR="4715" marT="4715" marB="0" anchor="ctr">
                    <a:solidFill>
                      <a:schemeClr val="bg1"/>
                    </a:solidFill>
                  </a:tcPr>
                </a:tc>
                <a:tc>
                  <a:txBody>
                    <a:bodyPr/>
                    <a:lstStyle/>
                    <a:p>
                      <a:pPr algn="ctr" fontAlgn="ctr"/>
                      <a:r>
                        <a:rPr lang="es-MX" sz="800" u="none" strike="noStrike" dirty="0">
                          <a:effectLst/>
                        </a:rPr>
                        <a:t>0.01</a:t>
                      </a:r>
                      <a:endParaRPr lang="es-MX" sz="800" b="0" i="0" u="none" strike="noStrike" dirty="0">
                        <a:solidFill>
                          <a:srgbClr val="000000"/>
                        </a:solidFill>
                        <a:effectLst/>
                        <a:latin typeface="Times New Roman" panose="02020603050405020304" pitchFamily="18" charset="0"/>
                      </a:endParaRPr>
                    </a:p>
                  </a:txBody>
                  <a:tcPr marL="4715" marR="4715" marT="4715" marB="0" anchor="ctr">
                    <a:solidFill>
                      <a:schemeClr val="bg1"/>
                    </a:solidFill>
                  </a:tcPr>
                </a:tc>
                <a:extLst>
                  <a:ext uri="{0D108BD9-81ED-4DB2-BD59-A6C34878D82A}">
                    <a16:rowId xmlns:a16="http://schemas.microsoft.com/office/drawing/2014/main" val="290766465"/>
                  </a:ext>
                </a:extLst>
              </a:tr>
              <a:tr h="135015">
                <a:tc>
                  <a:txBody>
                    <a:bodyPr/>
                    <a:lstStyle/>
                    <a:p>
                      <a:pPr algn="ctr" fontAlgn="ctr"/>
                      <a:r>
                        <a:rPr lang="es-MX" sz="800" u="none" strike="noStrike">
                          <a:effectLst/>
                        </a:rPr>
                        <a:t>598.15</a:t>
                      </a:r>
                      <a:endParaRPr lang="es-MX" sz="800" b="0" i="0" u="none" strike="noStrike">
                        <a:solidFill>
                          <a:srgbClr val="000000"/>
                        </a:solidFill>
                        <a:effectLst/>
                        <a:latin typeface="Times New Roman" panose="02020603050405020304" pitchFamily="18" charset="0"/>
                      </a:endParaRPr>
                    </a:p>
                  </a:txBody>
                  <a:tcPr marL="4715" marR="4715" marT="4715" marB="0" anchor="ctr">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u="none" strike="noStrike">
                          <a:effectLst/>
                        </a:rPr>
                        <a:t>325</a:t>
                      </a:r>
                      <a:endParaRPr lang="es-MX" sz="800" b="0" i="0" u="none" strike="noStrike">
                        <a:solidFill>
                          <a:srgbClr val="000000"/>
                        </a:solidFill>
                        <a:effectLst/>
                        <a:latin typeface="Times New Roman" panose="02020603050405020304" pitchFamily="18" charset="0"/>
                      </a:endParaRPr>
                    </a:p>
                  </a:txBody>
                  <a:tcPr marL="4715" marR="4715" marT="4715" marB="0" anchor="ctr">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u="none" strike="noStrike" dirty="0">
                          <a:effectLst/>
                        </a:rPr>
                        <a:t>0.01</a:t>
                      </a:r>
                      <a:endParaRPr lang="es-MX" sz="800" b="0" i="0" u="none" strike="noStrike" dirty="0">
                        <a:solidFill>
                          <a:srgbClr val="000000"/>
                        </a:solidFill>
                        <a:effectLst/>
                        <a:latin typeface="Times New Roman" panose="02020603050405020304" pitchFamily="18" charset="0"/>
                      </a:endParaRPr>
                    </a:p>
                  </a:txBody>
                  <a:tcPr marL="4715" marR="4715" marT="471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1925850"/>
                  </a:ext>
                </a:extLst>
              </a:tr>
              <a:tr h="135015">
                <a:tc>
                  <a:txBody>
                    <a:bodyPr/>
                    <a:lstStyle/>
                    <a:p>
                      <a:pPr algn="ctr" fontAlgn="ctr"/>
                      <a:r>
                        <a:rPr lang="es-MX" sz="800" b="1" u="none" strike="noStrike" dirty="0">
                          <a:solidFill>
                            <a:srgbClr val="FF0000"/>
                          </a:solidFill>
                          <a:effectLst/>
                        </a:rPr>
                        <a:t>599.15</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b="1" u="none" strike="noStrike" dirty="0">
                          <a:solidFill>
                            <a:srgbClr val="FF0000"/>
                          </a:solidFill>
                          <a:effectLst/>
                        </a:rPr>
                        <a:t>326</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b="1" u="none" strike="noStrike" dirty="0">
                          <a:solidFill>
                            <a:srgbClr val="FF0000"/>
                          </a:solidFill>
                          <a:effectLst/>
                        </a:rPr>
                        <a:t>0.00</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3426221"/>
                  </a:ext>
                </a:extLst>
              </a:tr>
              <a:tr h="135015">
                <a:tc>
                  <a:txBody>
                    <a:bodyPr/>
                    <a:lstStyle/>
                    <a:p>
                      <a:pPr algn="ctr" fontAlgn="ctr"/>
                      <a:r>
                        <a:rPr lang="es-MX" sz="800" b="1" u="none" strike="noStrike" dirty="0">
                          <a:solidFill>
                            <a:srgbClr val="FF0000"/>
                          </a:solidFill>
                          <a:effectLst/>
                        </a:rPr>
                        <a:t>600.15</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b="1" u="none" strike="noStrike" dirty="0">
                          <a:solidFill>
                            <a:srgbClr val="FF0000"/>
                          </a:solidFill>
                          <a:effectLst/>
                        </a:rPr>
                        <a:t>327</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800" b="1" u="none" strike="noStrike" dirty="0">
                          <a:solidFill>
                            <a:srgbClr val="FF0000"/>
                          </a:solidFill>
                          <a:effectLst/>
                        </a:rPr>
                        <a:t>-0.01</a:t>
                      </a:r>
                      <a:endParaRPr lang="es-MX" sz="800" b="1" i="0" u="none" strike="noStrike" dirty="0">
                        <a:solidFill>
                          <a:srgbClr val="FF0000"/>
                        </a:solidFill>
                        <a:effectLst/>
                        <a:latin typeface="Times New Roman" panose="02020603050405020304" pitchFamily="18" charset="0"/>
                      </a:endParaRPr>
                    </a:p>
                  </a:txBody>
                  <a:tcPr marL="4715" marR="4715" marT="4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77552538"/>
                  </a:ext>
                </a:extLst>
              </a:tr>
              <a:tr h="135015">
                <a:tc>
                  <a:txBody>
                    <a:bodyPr/>
                    <a:lstStyle/>
                    <a:p>
                      <a:pPr algn="ctr" fontAlgn="ctr"/>
                      <a:r>
                        <a:rPr lang="es-MX" sz="800" u="none" strike="noStrike">
                          <a:effectLst/>
                        </a:rPr>
                        <a:t>601.15</a:t>
                      </a:r>
                      <a:endParaRPr lang="es-MX" sz="800" b="0" i="0" u="none" strike="noStrike">
                        <a:solidFill>
                          <a:srgbClr val="000000"/>
                        </a:solidFill>
                        <a:effectLst/>
                        <a:latin typeface="Times New Roman" panose="02020603050405020304" pitchFamily="18" charset="0"/>
                      </a:endParaRPr>
                    </a:p>
                  </a:txBody>
                  <a:tcPr marL="4715" marR="4715" marT="4715"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fontAlgn="ctr"/>
                      <a:r>
                        <a:rPr lang="es-MX" sz="800" u="none" strike="noStrike">
                          <a:effectLst/>
                        </a:rPr>
                        <a:t>328</a:t>
                      </a:r>
                      <a:endParaRPr lang="es-MX" sz="800" b="0" i="0" u="none" strike="noStrike">
                        <a:solidFill>
                          <a:srgbClr val="000000"/>
                        </a:solidFill>
                        <a:effectLst/>
                        <a:latin typeface="Times New Roman" panose="02020603050405020304" pitchFamily="18" charset="0"/>
                      </a:endParaRPr>
                    </a:p>
                  </a:txBody>
                  <a:tcPr marL="4715" marR="4715" marT="4715"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fontAlgn="ctr"/>
                      <a:r>
                        <a:rPr lang="es-MX" sz="800" u="none" strike="noStrike" dirty="0">
                          <a:effectLst/>
                        </a:rPr>
                        <a:t>-0.01</a:t>
                      </a:r>
                      <a:endParaRPr lang="es-MX" sz="800" b="0" i="0" u="none" strike="noStrike" dirty="0">
                        <a:solidFill>
                          <a:srgbClr val="000000"/>
                        </a:solidFill>
                        <a:effectLst/>
                        <a:latin typeface="Times New Roman" panose="02020603050405020304" pitchFamily="18" charset="0"/>
                      </a:endParaRPr>
                    </a:p>
                  </a:txBody>
                  <a:tcPr marL="4715" marR="4715" marT="4715" marB="0"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150033902"/>
                  </a:ext>
                </a:extLst>
              </a:tr>
            </a:tbl>
          </a:graphicData>
        </a:graphic>
      </p:graphicFrame>
      <p:cxnSp>
        <p:nvCxnSpPr>
          <p:cNvPr id="13" name="Conector recto de flecha 12"/>
          <p:cNvCxnSpPr/>
          <p:nvPr/>
        </p:nvCxnSpPr>
        <p:spPr>
          <a:xfrm>
            <a:off x="2999656" y="399620"/>
            <a:ext cx="0" cy="5457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flipV="1">
            <a:off x="2999656" y="1394923"/>
            <a:ext cx="0" cy="4373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33125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663146072"/>
              </p:ext>
            </p:extLst>
          </p:nvPr>
        </p:nvGraphicFramePr>
        <p:xfrm>
          <a:off x="1919537" y="764705"/>
          <a:ext cx="8056165" cy="4525971"/>
        </p:xfrm>
        <a:graphic>
          <a:graphicData uri="http://schemas.openxmlformats.org/drawingml/2006/table">
            <a:tbl>
              <a:tblPr>
                <a:tableStyleId>{5C22544A-7EE6-4342-B048-85BDC9FD1C3A}</a:tableStyleId>
              </a:tblPr>
              <a:tblGrid>
                <a:gridCol w="652392">
                  <a:extLst>
                    <a:ext uri="{9D8B030D-6E8A-4147-A177-3AD203B41FA5}">
                      <a16:colId xmlns:a16="http://schemas.microsoft.com/office/drawing/2014/main" val="815285792"/>
                    </a:ext>
                  </a:extLst>
                </a:gridCol>
                <a:gridCol w="789869">
                  <a:extLst>
                    <a:ext uri="{9D8B030D-6E8A-4147-A177-3AD203B41FA5}">
                      <a16:colId xmlns:a16="http://schemas.microsoft.com/office/drawing/2014/main" val="1852419888"/>
                    </a:ext>
                  </a:extLst>
                </a:gridCol>
                <a:gridCol w="749875">
                  <a:extLst>
                    <a:ext uri="{9D8B030D-6E8A-4147-A177-3AD203B41FA5}">
                      <a16:colId xmlns:a16="http://schemas.microsoft.com/office/drawing/2014/main" val="260219729"/>
                    </a:ext>
                  </a:extLst>
                </a:gridCol>
                <a:gridCol w="659891">
                  <a:extLst>
                    <a:ext uri="{9D8B030D-6E8A-4147-A177-3AD203B41FA5}">
                      <a16:colId xmlns:a16="http://schemas.microsoft.com/office/drawing/2014/main" val="1162978448"/>
                    </a:ext>
                  </a:extLst>
                </a:gridCol>
                <a:gridCol w="649892">
                  <a:extLst>
                    <a:ext uri="{9D8B030D-6E8A-4147-A177-3AD203B41FA5}">
                      <a16:colId xmlns:a16="http://schemas.microsoft.com/office/drawing/2014/main" val="1553011822"/>
                    </a:ext>
                  </a:extLst>
                </a:gridCol>
                <a:gridCol w="652392">
                  <a:extLst>
                    <a:ext uri="{9D8B030D-6E8A-4147-A177-3AD203B41FA5}">
                      <a16:colId xmlns:a16="http://schemas.microsoft.com/office/drawing/2014/main" val="2688191727"/>
                    </a:ext>
                  </a:extLst>
                </a:gridCol>
                <a:gridCol w="599901">
                  <a:extLst>
                    <a:ext uri="{9D8B030D-6E8A-4147-A177-3AD203B41FA5}">
                      <a16:colId xmlns:a16="http://schemas.microsoft.com/office/drawing/2014/main" val="1945466029"/>
                    </a:ext>
                  </a:extLst>
                </a:gridCol>
                <a:gridCol w="759874">
                  <a:extLst>
                    <a:ext uri="{9D8B030D-6E8A-4147-A177-3AD203B41FA5}">
                      <a16:colId xmlns:a16="http://schemas.microsoft.com/office/drawing/2014/main" val="1109091137"/>
                    </a:ext>
                  </a:extLst>
                </a:gridCol>
                <a:gridCol w="929846">
                  <a:extLst>
                    <a:ext uri="{9D8B030D-6E8A-4147-A177-3AD203B41FA5}">
                      <a16:colId xmlns:a16="http://schemas.microsoft.com/office/drawing/2014/main" val="3713066066"/>
                    </a:ext>
                  </a:extLst>
                </a:gridCol>
                <a:gridCol w="1012332">
                  <a:extLst>
                    <a:ext uri="{9D8B030D-6E8A-4147-A177-3AD203B41FA5}">
                      <a16:colId xmlns:a16="http://schemas.microsoft.com/office/drawing/2014/main" val="3370625798"/>
                    </a:ext>
                  </a:extLst>
                </a:gridCol>
                <a:gridCol w="599901">
                  <a:extLst>
                    <a:ext uri="{9D8B030D-6E8A-4147-A177-3AD203B41FA5}">
                      <a16:colId xmlns:a16="http://schemas.microsoft.com/office/drawing/2014/main" val="1595084815"/>
                    </a:ext>
                  </a:extLst>
                </a:gridCol>
              </a:tblGrid>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6226567"/>
                  </a:ext>
                </a:extLst>
              </a:tr>
              <a:tr h="172632">
                <a:tc gridSpan="3">
                  <a:txBody>
                    <a:bodyPr/>
                    <a:lstStyle/>
                    <a:p>
                      <a:pPr algn="l" fontAlgn="b"/>
                      <a:r>
                        <a:rPr lang="es-MX" sz="900" u="none" strike="noStrike">
                          <a:effectLst/>
                        </a:rPr>
                        <a:t>Calcita + Cuarzo =Wolastonita + CO</a:t>
                      </a:r>
                      <a:r>
                        <a:rPr lang="es-MX" sz="900" u="none" strike="noStrike" baseline="-25000">
                          <a:effectLst/>
                        </a:rPr>
                        <a:t>2</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gridSpan="2">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h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8435949"/>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5478080"/>
                  </a:ext>
                </a:extLst>
              </a:tr>
              <a:tr h="157621">
                <a:tc>
                  <a:txBody>
                    <a:bodyPr/>
                    <a:lstStyle/>
                    <a:p>
                      <a:pPr algn="ctr" fontAlgn="b"/>
                      <a:r>
                        <a:rPr lang="es-MX" sz="900" u="none" strike="noStrike">
                          <a:effectLst/>
                        </a:rPr>
                        <a:t>Formula</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Forma</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l-GR" sz="900" u="none" strike="noStrike">
                          <a:effectLst/>
                        </a:rPr>
                        <a:t>Δ</a:t>
                      </a:r>
                      <a:r>
                        <a:rPr lang="es-MX" sz="900" u="none" strike="noStrike">
                          <a:effectLst/>
                        </a:rPr>
                        <a:t>H°</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l-GR" sz="900" u="none" strike="noStrike">
                          <a:effectLst/>
                        </a:rPr>
                        <a:t>Δ</a:t>
                      </a:r>
                      <a:r>
                        <a:rPr lang="es-MX" sz="900" u="none" strike="noStrike">
                          <a:effectLst/>
                        </a:rPr>
                        <a:t>S°</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l-GR" sz="900" u="none" strike="noStrike">
                          <a:effectLst/>
                        </a:rPr>
                        <a:t>Δ</a:t>
                      </a:r>
                      <a:r>
                        <a:rPr lang="es-MX" sz="900" u="none" strike="noStrike">
                          <a:effectLst/>
                        </a:rPr>
                        <a:t>G°</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l-GR" sz="900" u="none" strike="noStrike">
                          <a:effectLst/>
                        </a:rPr>
                        <a:t>Δ</a:t>
                      </a:r>
                      <a:r>
                        <a:rPr lang="es-MX" sz="900" u="none" strike="noStrike">
                          <a:effectLst/>
                        </a:rPr>
                        <a:t>V°</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4017367"/>
                  </a:ext>
                </a:extLst>
              </a:tr>
              <a:tr h="172632">
                <a:tc>
                  <a:txBody>
                    <a:bodyPr/>
                    <a:lstStyle/>
                    <a:p>
                      <a:pPr algn="ctr" fontAlgn="b"/>
                      <a:r>
                        <a:rPr lang="es-MX" sz="900" u="none" strike="noStrike">
                          <a:effectLst/>
                        </a:rPr>
                        <a:t>CaCO</a:t>
                      </a:r>
                      <a:r>
                        <a:rPr lang="es-MX" sz="900" u="none" strike="noStrike" baseline="-25000">
                          <a:effectLst/>
                        </a:rPr>
                        <a:t>3</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Calcita</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-1206.92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92.90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-1128.79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36.934</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43209"/>
                  </a:ext>
                </a:extLst>
              </a:tr>
              <a:tr h="187644">
                <a:tc>
                  <a:txBody>
                    <a:bodyPr/>
                    <a:lstStyle/>
                    <a:p>
                      <a:pPr algn="ctr" fontAlgn="b"/>
                      <a:r>
                        <a:rPr lang="es-MX" sz="900" u="none" strike="noStrike">
                          <a:effectLst/>
                        </a:rPr>
                        <a:t>SiO</a:t>
                      </a:r>
                      <a:r>
                        <a:rPr lang="es-MX" sz="900" u="none" strike="noStrike" baseline="-25000">
                          <a:effectLst/>
                        </a:rPr>
                        <a:t>2</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Cuarzo</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-910.94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41.84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-856.64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22.668</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l" fontAlgn="b"/>
                      <a:r>
                        <a:rPr lang="el-GR" sz="1000" u="none" strike="noStrike" dirty="0">
                          <a:effectLst/>
                        </a:rPr>
                        <a:t>0=Δ</a:t>
                      </a:r>
                      <a:r>
                        <a:rPr lang="es-MX" sz="1000" u="none" strike="noStrike" baseline="-25000" dirty="0" err="1">
                          <a:effectLst/>
                        </a:rPr>
                        <a:t>r</a:t>
                      </a:r>
                      <a:r>
                        <a:rPr lang="es-MX" sz="1000" u="none" strike="noStrike" dirty="0" err="1">
                          <a:effectLst/>
                        </a:rPr>
                        <a:t>H°</a:t>
                      </a:r>
                      <a:r>
                        <a:rPr lang="es-MX" sz="1000" u="none" strike="noStrike" dirty="0">
                          <a:effectLst/>
                        </a:rPr>
                        <a:t> - T</a:t>
                      </a:r>
                      <a:r>
                        <a:rPr lang="el-GR" sz="1000" u="none" strike="noStrike" dirty="0">
                          <a:effectLst/>
                        </a:rPr>
                        <a:t>Δ</a:t>
                      </a:r>
                      <a:r>
                        <a:rPr lang="es-MX" sz="1000" u="none" strike="noStrike" baseline="-25000" dirty="0" err="1">
                          <a:effectLst/>
                        </a:rPr>
                        <a:t>r</a:t>
                      </a:r>
                      <a:r>
                        <a:rPr lang="es-MX" sz="1000" u="none" strike="noStrike" dirty="0" err="1">
                          <a:effectLst/>
                        </a:rPr>
                        <a:t>S°</a:t>
                      </a:r>
                      <a:r>
                        <a:rPr lang="es-MX" sz="1000" u="none" strike="noStrike" dirty="0">
                          <a:effectLst/>
                        </a:rPr>
                        <a:t> + RTlnX</a:t>
                      </a:r>
                      <a:r>
                        <a:rPr lang="es-MX" sz="1000" u="none" strike="noStrike" baseline="-25000" dirty="0">
                          <a:effectLst/>
                        </a:rPr>
                        <a:t>CO2</a:t>
                      </a:r>
                      <a:endParaRPr lang="es-MX" sz="1000" b="0" i="0" u="none" strike="noStrike" dirty="0">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a:txBody>
                    <a:bodyPr/>
                    <a:lstStyle/>
                    <a:p>
                      <a:pPr algn="l" fontAlgn="b"/>
                      <a:endParaRPr lang="es-MX" sz="10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6070858"/>
                  </a:ext>
                </a:extLst>
              </a:tr>
              <a:tr h="187644">
                <a:tc>
                  <a:txBody>
                    <a:bodyPr/>
                    <a:lstStyle/>
                    <a:p>
                      <a:pPr algn="ctr" fontAlgn="b"/>
                      <a:r>
                        <a:rPr lang="es-MX" sz="900" u="none" strike="noStrike">
                          <a:effectLst/>
                        </a:rPr>
                        <a:t>CaSiO</a:t>
                      </a:r>
                      <a:r>
                        <a:rPr lang="es-MX" sz="900" u="none" strike="noStrike" baseline="-25000">
                          <a:effectLst/>
                        </a:rPr>
                        <a:t>3</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Wolastonita</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-1634.94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81.92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-1549.66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39.93</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l" fontAlgn="b"/>
                      <a:r>
                        <a:rPr lang="es-MX" sz="1000" u="none" strike="noStrike" dirty="0">
                          <a:effectLst/>
                        </a:rPr>
                        <a:t>0= 89411 - 160.92T + T8.3145*2.30259log</a:t>
                      </a:r>
                      <a:r>
                        <a:rPr lang="es-MX" sz="1000" u="none" strike="noStrike" baseline="-25000" dirty="0">
                          <a:effectLst/>
                        </a:rPr>
                        <a:t>10</a:t>
                      </a:r>
                      <a:r>
                        <a:rPr lang="es-MX" sz="1000" u="none" strike="noStrike" dirty="0">
                          <a:effectLst/>
                        </a:rPr>
                        <a:t>X</a:t>
                      </a:r>
                      <a:r>
                        <a:rPr lang="es-MX" sz="1000" u="none" strike="noStrike" baseline="-25000" dirty="0">
                          <a:effectLst/>
                        </a:rPr>
                        <a:t>CO2</a:t>
                      </a:r>
                      <a:endParaRPr lang="es-MX" sz="1000" b="0" i="0" u="none" strike="noStrike" dirty="0">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a:txBody>
                    <a:bodyPr/>
                    <a:lstStyle/>
                    <a:p>
                      <a:pPr algn="l" fontAlgn="b"/>
                      <a:endParaRPr lang="es-MX" sz="8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42143487"/>
                  </a:ext>
                </a:extLst>
              </a:tr>
              <a:tr h="172632">
                <a:tc>
                  <a:txBody>
                    <a:bodyPr/>
                    <a:lstStyle/>
                    <a:p>
                      <a:pPr algn="ctr" fontAlgn="b"/>
                      <a:r>
                        <a:rPr lang="es-MX" sz="900" u="none" strike="noStrike">
                          <a:effectLst/>
                        </a:rPr>
                        <a:t>CO</a:t>
                      </a:r>
                      <a:r>
                        <a:rPr lang="es-MX" sz="900" u="none" strike="noStrike" baseline="-25000">
                          <a:effectLst/>
                        </a:rPr>
                        <a:t>2</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gas</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-393.51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213.74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-394.36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24465.60</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gridSpan="4">
                  <a:txBody>
                    <a:bodyPr/>
                    <a:lstStyle/>
                    <a:p>
                      <a:pPr algn="l" fontAlgn="b"/>
                      <a:endParaRPr lang="es-MX" sz="8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hMerge="1">
                  <a:txBody>
                    <a:bodyPr/>
                    <a:lstStyle/>
                    <a:p>
                      <a:endParaRPr lang="es-MX"/>
                    </a:p>
                  </a:txBody>
                  <a:tcPr/>
                </a:tc>
                <a:tc rowSpan="4" hMerge="1">
                  <a:txBody>
                    <a:bodyPr/>
                    <a:lstStyle/>
                    <a:p>
                      <a:endParaRPr lang="es-MX"/>
                    </a:p>
                  </a:txBody>
                  <a:tcPr/>
                </a:tc>
                <a:tc rowSpan="4" hMerge="1">
                  <a:txBody>
                    <a:bodyPr/>
                    <a:lstStyle/>
                    <a:p>
                      <a:endParaRPr lang="es-MX"/>
                    </a:p>
                  </a:txBody>
                  <a:tcPr/>
                </a:tc>
                <a:extLst>
                  <a:ext uri="{0D108BD9-81ED-4DB2-BD59-A6C34878D82A}">
                    <a16:rowId xmlns:a16="http://schemas.microsoft.com/office/drawing/2014/main" val="2344711795"/>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extLst>
                  <a:ext uri="{0D108BD9-81ED-4DB2-BD59-A6C34878D82A}">
                    <a16:rowId xmlns:a16="http://schemas.microsoft.com/office/drawing/2014/main" val="1364136220"/>
                  </a:ext>
                </a:extLst>
              </a:tr>
              <a:tr h="157621">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X</a:t>
                      </a:r>
                      <a:r>
                        <a:rPr lang="es-MX" sz="800" u="none" strike="noStrike" baseline="-25000">
                          <a:effectLst/>
                        </a:rPr>
                        <a:t>CO2</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T</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extLst>
                  <a:ext uri="{0D108BD9-81ED-4DB2-BD59-A6C34878D82A}">
                    <a16:rowId xmlns:a16="http://schemas.microsoft.com/office/drawing/2014/main" val="1476817529"/>
                  </a:ext>
                </a:extLst>
              </a:tr>
              <a:tr h="172632">
                <a:tc>
                  <a:txBody>
                    <a:bodyPr/>
                    <a:lstStyle/>
                    <a:p>
                      <a:pPr algn="ctr" fontAlgn="b"/>
                      <a:r>
                        <a:rPr lang="el-GR" sz="900" u="none" strike="noStrike">
                          <a:effectLst/>
                        </a:rPr>
                        <a:t>Δ</a:t>
                      </a:r>
                      <a:r>
                        <a:rPr lang="es-MX" sz="900" u="none" strike="noStrike" baseline="-25000">
                          <a:effectLst/>
                        </a:rPr>
                        <a:t>r</a:t>
                      </a:r>
                      <a:r>
                        <a:rPr lang="es-MX" sz="900" u="none" strike="noStrike">
                          <a:effectLst/>
                        </a:rPr>
                        <a:t>H°</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89411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1.00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555.62</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extLst>
                  <a:ext uri="{0D108BD9-81ED-4DB2-BD59-A6C34878D82A}">
                    <a16:rowId xmlns:a16="http://schemas.microsoft.com/office/drawing/2014/main" val="2804902583"/>
                  </a:ext>
                </a:extLst>
              </a:tr>
              <a:tr h="172632">
                <a:tc>
                  <a:txBody>
                    <a:bodyPr/>
                    <a:lstStyle/>
                    <a:p>
                      <a:pPr algn="ctr" fontAlgn="b"/>
                      <a:r>
                        <a:rPr lang="el-GR" sz="900" u="none" strike="noStrike">
                          <a:effectLst/>
                        </a:rPr>
                        <a:t>Δ</a:t>
                      </a:r>
                      <a:r>
                        <a:rPr lang="es-MX" sz="900" u="none" strike="noStrike" baseline="-25000">
                          <a:effectLst/>
                        </a:rPr>
                        <a:t>r</a:t>
                      </a:r>
                      <a:r>
                        <a:rPr lang="es-MX" sz="900" u="none" strike="noStrike">
                          <a:effectLst/>
                        </a:rPr>
                        <a:t>S°</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160.92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0.90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552.62</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18" gridSpan="6">
                  <a:txBody>
                    <a:bodyPr/>
                    <a:lstStyle/>
                    <a:p>
                      <a:pPr algn="l" fontAlgn="b"/>
                      <a:endParaRPr lang="es-MX" sz="8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18" hMerge="1">
                  <a:txBody>
                    <a:bodyPr/>
                    <a:lstStyle/>
                    <a:p>
                      <a:endParaRPr lang="es-MX"/>
                    </a:p>
                  </a:txBody>
                  <a:tcPr/>
                </a:tc>
                <a:tc rowSpan="18" hMerge="1">
                  <a:txBody>
                    <a:bodyPr/>
                    <a:lstStyle/>
                    <a:p>
                      <a:endParaRPr lang="es-MX"/>
                    </a:p>
                  </a:txBody>
                  <a:tcPr/>
                </a:tc>
                <a:tc rowSpan="18" hMerge="1">
                  <a:txBody>
                    <a:bodyPr/>
                    <a:lstStyle/>
                    <a:p>
                      <a:endParaRPr lang="es-MX"/>
                    </a:p>
                  </a:txBody>
                  <a:tcPr/>
                </a:tc>
                <a:tc rowSpan="18" hMerge="1">
                  <a:txBody>
                    <a:bodyPr/>
                    <a:lstStyle/>
                    <a:p>
                      <a:endParaRPr lang="es-MX"/>
                    </a:p>
                  </a:txBody>
                  <a:tcPr/>
                </a:tc>
                <a:tc rowSpan="18" h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7663604"/>
                  </a:ext>
                </a:extLst>
              </a:tr>
              <a:tr h="172632">
                <a:tc>
                  <a:txBody>
                    <a:bodyPr/>
                    <a:lstStyle/>
                    <a:p>
                      <a:pPr algn="ctr" fontAlgn="b"/>
                      <a:r>
                        <a:rPr lang="el-GR" sz="900" u="none" strike="noStrike">
                          <a:effectLst/>
                        </a:rPr>
                        <a:t>Δ</a:t>
                      </a:r>
                      <a:r>
                        <a:rPr lang="es-MX" sz="900" u="none" strike="noStrike" baseline="-25000">
                          <a:effectLst/>
                        </a:rPr>
                        <a:t>r</a:t>
                      </a:r>
                      <a:r>
                        <a:rPr lang="es-MX" sz="900" u="none" strike="noStrike">
                          <a:effectLst/>
                        </a:rPr>
                        <a:t>G°</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41411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0.8</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549.29</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62599776"/>
                  </a:ext>
                </a:extLst>
              </a:tr>
              <a:tr h="172632">
                <a:tc>
                  <a:txBody>
                    <a:bodyPr/>
                    <a:lstStyle/>
                    <a:p>
                      <a:pPr algn="ctr" fontAlgn="b"/>
                      <a:r>
                        <a:rPr lang="el-GR" sz="900" u="none" strike="noStrike">
                          <a:effectLst/>
                        </a:rPr>
                        <a:t>Δ</a:t>
                      </a:r>
                      <a:r>
                        <a:rPr lang="es-MX" sz="900" u="none" strike="noStrike" baseline="-25000">
                          <a:effectLst/>
                        </a:rPr>
                        <a:t>r</a:t>
                      </a:r>
                      <a:r>
                        <a:rPr lang="es-MX" sz="900" u="none" strike="noStrike">
                          <a:effectLst/>
                        </a:rPr>
                        <a:t>V°</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2,444.593</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0.70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545.57</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1836670"/>
                  </a:ext>
                </a:extLst>
              </a:tr>
              <a:tr h="157621">
                <a:tc>
                  <a:txBody>
                    <a:bodyPr/>
                    <a:lstStyle/>
                    <a:p>
                      <a:pPr algn="ctr" fontAlgn="b"/>
                      <a:r>
                        <a:rPr lang="es-MX" sz="900" u="none" strike="noStrike">
                          <a:effectLst/>
                        </a:rPr>
                        <a:t> </a:t>
                      </a:r>
                      <a:endParaRPr lang="es-MX" sz="900" b="0" i="1"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 </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0.60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541.34</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29917067"/>
                  </a:ext>
                </a:extLst>
              </a:tr>
              <a:tr h="172632">
                <a:tc>
                  <a:txBody>
                    <a:bodyPr/>
                    <a:lstStyle/>
                    <a:p>
                      <a:pPr algn="ctr" fontAlgn="b"/>
                      <a:r>
                        <a:rPr lang="es-MX" sz="900" u="none" strike="noStrike">
                          <a:effectLst/>
                        </a:rPr>
                        <a:t>(P-1)</a:t>
                      </a:r>
                      <a:r>
                        <a:rPr lang="el-GR" sz="900" u="none" strike="noStrike">
                          <a:effectLst/>
                        </a:rPr>
                        <a:t>Δ</a:t>
                      </a:r>
                      <a:r>
                        <a:rPr lang="es-MX" sz="900" u="none" strike="noStrike" baseline="-25000">
                          <a:effectLst/>
                        </a:rPr>
                        <a:t>r</a:t>
                      </a:r>
                      <a:r>
                        <a:rPr lang="es-MX" sz="900" u="none" strike="noStrike">
                          <a:effectLst/>
                        </a:rPr>
                        <a:t>V°</a:t>
                      </a:r>
                      <a:endParaRPr lang="es-MX" sz="900" b="1"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900" u="none" strike="noStrike">
                          <a:effectLst/>
                        </a:rPr>
                        <a:t>4886741.007</a:t>
                      </a:r>
                      <a:endParaRPr lang="es-MX" sz="900" b="0" i="0" u="none" strike="noStrike">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0.5</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536.41</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4826568"/>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0.40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530.51</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7616611"/>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0.30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523.08</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7705338"/>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0.2</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512.97</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6925207"/>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0.10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496.55</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335451"/>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0.09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494.14</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18852076"/>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0.08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491.48</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265573"/>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0.07</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488.50</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6633135"/>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0.06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485.11</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63998661"/>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0.05</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481.15</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5403288"/>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0.04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476.39</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5495098"/>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0.03</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470.40</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0889989"/>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0.02 </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462.20</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0057138"/>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0.01</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800" u="none" strike="noStrike">
                          <a:effectLst/>
                        </a:rPr>
                        <a:t>448.83</a:t>
                      </a:r>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8986315"/>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1479717"/>
                  </a:ext>
                </a:extLst>
              </a:tr>
              <a:tr h="127598">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800" b="0" i="0" u="none" strike="noStrike" dirty="0">
                        <a:effectLst/>
                        <a:latin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8435483"/>
                  </a:ext>
                </a:extLst>
              </a:tr>
            </a:tbl>
          </a:graphicData>
        </a:graphic>
      </p:graphicFrame>
      <p:pic>
        <p:nvPicPr>
          <p:cNvPr id="8" name="Object 5"/>
          <p:cNvPicPr>
            <a:picLocks noChangeAspect="1"/>
          </p:cNvPicPr>
          <p:nvPr/>
        </p:nvPicPr>
        <p:blipFill>
          <a:blip r:embed="rId3"/>
          <a:stretch>
            <a:fillRect/>
          </a:stretch>
        </p:blipFill>
        <p:spPr>
          <a:xfrm>
            <a:off x="6818659" y="764705"/>
            <a:ext cx="2079625" cy="295275"/>
          </a:xfrm>
          <a:prstGeom prst="rect">
            <a:avLst/>
          </a:prstGeom>
        </p:spPr>
      </p:pic>
      <p:pic>
        <p:nvPicPr>
          <p:cNvPr id="9" name="Object 6"/>
          <p:cNvPicPr>
            <a:picLocks noChangeAspect="1"/>
          </p:cNvPicPr>
          <p:nvPr/>
        </p:nvPicPr>
        <p:blipFill>
          <a:blip r:embed="rId4"/>
          <a:stretch>
            <a:fillRect/>
          </a:stretch>
        </p:blipFill>
        <p:spPr>
          <a:xfrm>
            <a:off x="6816080" y="1167027"/>
            <a:ext cx="2070100" cy="298450"/>
          </a:xfrm>
          <a:prstGeom prst="rect">
            <a:avLst/>
          </a:prstGeom>
        </p:spPr>
      </p:pic>
      <p:pic>
        <p:nvPicPr>
          <p:cNvPr id="10" name="Object 7"/>
          <p:cNvPicPr>
            <a:picLocks noChangeAspect="1"/>
          </p:cNvPicPr>
          <p:nvPr/>
        </p:nvPicPr>
        <p:blipFill>
          <a:blip r:embed="rId5"/>
          <a:stretch>
            <a:fillRect/>
          </a:stretch>
        </p:blipFill>
        <p:spPr>
          <a:xfrm>
            <a:off x="6672064" y="1979250"/>
            <a:ext cx="2998138" cy="513647"/>
          </a:xfrm>
          <a:prstGeom prst="rect">
            <a:avLst/>
          </a:prstGeom>
        </p:spPr>
      </p:pic>
      <p:graphicFrame>
        <p:nvGraphicFramePr>
          <p:cNvPr id="12" name="Chart 1"/>
          <p:cNvGraphicFramePr>
            <a:graphicFrameLocks/>
          </p:cNvGraphicFramePr>
          <p:nvPr>
            <p:extLst>
              <p:ext uri="{D42A27DB-BD31-4B8C-83A1-F6EECF244321}">
                <p14:modId xmlns:p14="http://schemas.microsoft.com/office/powerpoint/2010/main" val="1130859972"/>
              </p:ext>
            </p:extLst>
          </p:nvPr>
        </p:nvGraphicFramePr>
        <p:xfrm>
          <a:off x="4871864" y="2599084"/>
          <a:ext cx="4302348" cy="2414092"/>
        </p:xfrm>
        <a:graphic>
          <a:graphicData uri="http://schemas.openxmlformats.org/drawingml/2006/chart">
            <c:chart xmlns:c="http://schemas.openxmlformats.org/drawingml/2006/chart" xmlns:r="http://schemas.openxmlformats.org/officeDocument/2006/relationships" r:id="rId6"/>
          </a:graphicData>
        </a:graphic>
      </p:graphicFrame>
      <p:sp>
        <p:nvSpPr>
          <p:cNvPr id="13" name="2 CuadroTexto"/>
          <p:cNvSpPr txBox="1">
            <a:spLocks noChangeArrowheads="1"/>
          </p:cNvSpPr>
          <p:nvPr/>
        </p:nvSpPr>
        <p:spPr bwMode="auto">
          <a:xfrm rot="20267868">
            <a:off x="5820977" y="2928146"/>
            <a:ext cx="1105457" cy="285750"/>
          </a:xfrm>
          <a:prstGeom prst="rect">
            <a:avLst/>
          </a:prstGeom>
          <a:noFill/>
          <a:ln w="9525">
            <a:noFill/>
            <a:miter lim="800000"/>
            <a:headEnd/>
            <a:tailEnd/>
          </a:ln>
        </p:spPr>
        <p:txBody>
          <a:bodyPr wrap="none" lIns="91440" tIns="45720" rIns="91440" bIns="45720" anchor="t"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s-MX">
                <a:solidFill>
                  <a:srgbClr val="000000"/>
                </a:solidFill>
                <a:latin typeface="Calibri"/>
                <a:cs typeface="Calibri"/>
              </a:rPr>
              <a:t>wolastonita+CO</a:t>
            </a:r>
            <a:r>
              <a:rPr lang="es-MX" baseline="-25000">
                <a:solidFill>
                  <a:srgbClr val="000000"/>
                </a:solidFill>
                <a:latin typeface="Calibri"/>
                <a:cs typeface="Calibri"/>
              </a:rPr>
              <a:t>2</a:t>
            </a:r>
          </a:p>
        </p:txBody>
      </p:sp>
      <p:sp>
        <p:nvSpPr>
          <p:cNvPr id="14" name="3 CuadroTexto"/>
          <p:cNvSpPr txBox="1">
            <a:spLocks noChangeArrowheads="1"/>
          </p:cNvSpPr>
          <p:nvPr/>
        </p:nvSpPr>
        <p:spPr bwMode="auto">
          <a:xfrm rot="20362866">
            <a:off x="6125931" y="3499646"/>
            <a:ext cx="1019689" cy="228600"/>
          </a:xfrm>
          <a:prstGeom prst="rect">
            <a:avLst/>
          </a:prstGeom>
          <a:noFill/>
          <a:ln w="9525">
            <a:noFill/>
            <a:miter lim="800000"/>
            <a:headEnd/>
            <a:tailEnd/>
          </a:ln>
        </p:spPr>
        <p:txBody>
          <a:bodyPr wrap="none" lIns="91440" tIns="45720" rIns="91440" bIns="45720" anchor="t"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s-MX">
                <a:solidFill>
                  <a:srgbClr val="000000"/>
                </a:solidFill>
                <a:latin typeface="Calibri"/>
                <a:cs typeface="Calibri"/>
              </a:rPr>
              <a:t>calcita + cuarzo</a:t>
            </a:r>
          </a:p>
        </p:txBody>
      </p:sp>
    </p:spTree>
    <p:extLst>
      <p:ext uri="{BB962C8B-B14F-4D97-AF65-F5344CB8AC3E}">
        <p14:creationId xmlns:p14="http://schemas.microsoft.com/office/powerpoint/2010/main" val="25221941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G:\WinWTQ\prueba.jpg"/>
          <p:cNvPicPr>
            <a:picLocks noChangeAspect="1" noChangeArrowheads="1"/>
          </p:cNvPicPr>
          <p:nvPr/>
        </p:nvPicPr>
        <p:blipFill>
          <a:blip r:embed="rId3">
            <a:extLst>
              <a:ext uri="{28A0092B-C50C-407E-A947-70E740481C1C}">
                <a14:useLocalDpi xmlns:a14="http://schemas.microsoft.com/office/drawing/2010/main" val="0"/>
              </a:ext>
            </a:extLst>
          </a:blip>
          <a:srcRect t="-1521" r="-2084"/>
          <a:stretch>
            <a:fillRect/>
          </a:stretch>
        </p:blipFill>
        <p:spPr bwMode="auto">
          <a:xfrm>
            <a:off x="2238376" y="642938"/>
            <a:ext cx="79724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3848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idx="4294967295"/>
          </p:nvPr>
        </p:nvSpPr>
        <p:spPr>
          <a:xfrm>
            <a:off x="3359696" y="188640"/>
            <a:ext cx="5688012" cy="647700"/>
          </a:xfrm>
        </p:spPr>
        <p:txBody>
          <a:bodyPr/>
          <a:lstStyle/>
          <a:p>
            <a:pPr eaLnBrk="1" hangingPunct="1"/>
            <a:r>
              <a:rPr lang="es-ES" altLang="es-MX" sz="3600" dirty="0"/>
              <a:t>GEOTERMOMETROS</a:t>
            </a:r>
          </a:p>
        </p:txBody>
      </p:sp>
      <p:graphicFrame>
        <p:nvGraphicFramePr>
          <p:cNvPr id="14339" name="Object 3"/>
          <p:cNvGraphicFramePr>
            <a:graphicFrameLocks noGrp="1" noChangeAspect="1"/>
          </p:cNvGraphicFramePr>
          <p:nvPr>
            <p:ph type="subTitle" idx="4294967295"/>
          </p:nvPr>
        </p:nvGraphicFramePr>
        <p:xfrm>
          <a:off x="2135560" y="980728"/>
          <a:ext cx="7848600" cy="387350"/>
        </p:xfrm>
        <a:graphic>
          <a:graphicData uri="http://schemas.openxmlformats.org/presentationml/2006/ole">
            <mc:AlternateContent xmlns:mc="http://schemas.openxmlformats.org/markup-compatibility/2006">
              <mc:Choice xmlns:v="urn:schemas-microsoft-com:vml" Requires="v">
                <p:oleObj spid="_x0000_s43444" name="Ecuación" r:id="rId4" imgW="4635500" imgH="228600" progId="Equation.3">
                  <p:embed/>
                </p:oleObj>
              </mc:Choice>
              <mc:Fallback>
                <p:oleObj name="Ecuación" r:id="rId4" imgW="46355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5560" y="980728"/>
                        <a:ext cx="78486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40" name="Object 5"/>
          <p:cNvGraphicFramePr>
            <a:graphicFrameLocks noChangeAspect="1"/>
          </p:cNvGraphicFramePr>
          <p:nvPr/>
        </p:nvGraphicFramePr>
        <p:xfrm>
          <a:off x="2207568" y="1700809"/>
          <a:ext cx="7560840" cy="4846741"/>
        </p:xfrm>
        <a:graphic>
          <a:graphicData uri="http://schemas.openxmlformats.org/presentationml/2006/ole">
            <mc:AlternateContent xmlns:mc="http://schemas.openxmlformats.org/markup-compatibility/2006">
              <mc:Choice xmlns:v="urn:schemas-microsoft-com:vml" Requires="v">
                <p:oleObj spid="_x0000_s43445" name="Ecuación" r:id="rId6" imgW="3289300" imgH="2108200" progId="Equation.3">
                  <p:embed/>
                </p:oleObj>
              </mc:Choice>
              <mc:Fallback>
                <p:oleObj name="Ecuación" r:id="rId6" imgW="3289300" imgH="2108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7568" y="1700809"/>
                        <a:ext cx="7560840" cy="4846741"/>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7083375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idx="4294967295"/>
          </p:nvPr>
        </p:nvSpPr>
        <p:spPr>
          <a:xfrm>
            <a:off x="1992313" y="0"/>
            <a:ext cx="8229600" cy="706438"/>
          </a:xfrm>
        </p:spPr>
        <p:txBody>
          <a:bodyPr/>
          <a:lstStyle/>
          <a:p>
            <a:pPr eaLnBrk="1" hangingPunct="1"/>
            <a:r>
              <a:rPr lang="es-ES" altLang="es-MX" sz="3600"/>
              <a:t>Continuación</a:t>
            </a:r>
          </a:p>
        </p:txBody>
      </p:sp>
      <p:graphicFrame>
        <p:nvGraphicFramePr>
          <p:cNvPr id="15363" name="Object 3"/>
          <p:cNvGraphicFramePr>
            <a:graphicFrameLocks noGrp="1" noChangeAspect="1"/>
          </p:cNvGraphicFramePr>
          <p:nvPr>
            <p:ph sz="half" idx="4294967295"/>
          </p:nvPr>
        </p:nvGraphicFramePr>
        <p:xfrm>
          <a:off x="1865314" y="1700214"/>
          <a:ext cx="8531225" cy="5005387"/>
        </p:xfrm>
        <a:graphic>
          <a:graphicData uri="http://schemas.openxmlformats.org/presentationml/2006/ole">
            <mc:AlternateContent xmlns:mc="http://schemas.openxmlformats.org/markup-compatibility/2006">
              <mc:Choice xmlns:v="urn:schemas-microsoft-com:vml" Requires="v">
                <p:oleObj spid="_x0000_s44468" name="Equation" r:id="rId4" imgW="4762440" imgH="2793960" progId="Equation.DSMT4">
                  <p:embed/>
                </p:oleObj>
              </mc:Choice>
              <mc:Fallback>
                <p:oleObj name="Equation" r:id="rId4" imgW="4762440" imgH="2793960" progId="Equation.DSMT4">
                  <p:embed/>
                  <p:pic>
                    <p:nvPicPr>
                      <p:cNvPr id="0" name=""/>
                      <p:cNvPicPr>
                        <a:picLocks noChangeAspect="1" noChangeArrowheads="1"/>
                      </p:cNvPicPr>
                      <p:nvPr/>
                    </p:nvPicPr>
                    <p:blipFill>
                      <a:blip r:embed="rId5"/>
                      <a:srcRect/>
                      <a:stretch>
                        <a:fillRect/>
                      </a:stretch>
                    </p:blipFill>
                    <p:spPr bwMode="auto">
                      <a:xfrm>
                        <a:off x="1865314" y="1700214"/>
                        <a:ext cx="8531225" cy="5005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4" name="Object 6"/>
          <p:cNvGraphicFramePr>
            <a:graphicFrameLocks noGrp="1" noChangeAspect="1"/>
          </p:cNvGraphicFramePr>
          <p:nvPr>
            <p:ph sz="half" idx="4294967295"/>
          </p:nvPr>
        </p:nvGraphicFramePr>
        <p:xfrm>
          <a:off x="4440238" y="1052514"/>
          <a:ext cx="2736850" cy="403225"/>
        </p:xfrm>
        <a:graphic>
          <a:graphicData uri="http://schemas.openxmlformats.org/presentationml/2006/ole">
            <mc:AlternateContent xmlns:mc="http://schemas.openxmlformats.org/markup-compatibility/2006">
              <mc:Choice xmlns:v="urn:schemas-microsoft-com:vml" Requires="v">
                <p:oleObj spid="_x0000_s44469" name="Ecuación" r:id="rId6" imgW="1205977" imgH="177723" progId="Equation.3">
                  <p:embed/>
                </p:oleObj>
              </mc:Choice>
              <mc:Fallback>
                <p:oleObj name="Ecuación" r:id="rId6" imgW="1205977" imgH="17772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0238" y="1052514"/>
                        <a:ext cx="273685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6398753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idx="4294967295"/>
          </p:nvPr>
        </p:nvSpPr>
        <p:spPr>
          <a:xfrm>
            <a:off x="4223793" y="116632"/>
            <a:ext cx="3528393" cy="738336"/>
          </a:xfrm>
        </p:spPr>
        <p:txBody>
          <a:bodyPr>
            <a:normAutofit fontScale="90000"/>
          </a:bodyPr>
          <a:lstStyle/>
          <a:p>
            <a:pPr eaLnBrk="1" hangingPunct="1"/>
            <a:r>
              <a:rPr lang="es-ES" altLang="es-MX" dirty="0"/>
              <a:t>Continuación</a:t>
            </a:r>
          </a:p>
        </p:txBody>
      </p:sp>
      <p:graphicFrame>
        <p:nvGraphicFramePr>
          <p:cNvPr id="16387" name="Object 3"/>
          <p:cNvGraphicFramePr>
            <a:graphicFrameLocks noGrp="1" noChangeAspect="1"/>
          </p:cNvGraphicFramePr>
          <p:nvPr>
            <p:ph idx="4294967295"/>
          </p:nvPr>
        </p:nvGraphicFramePr>
        <p:xfrm>
          <a:off x="2135188" y="922339"/>
          <a:ext cx="7632700" cy="5703887"/>
        </p:xfrm>
        <a:graphic>
          <a:graphicData uri="http://schemas.openxmlformats.org/presentationml/2006/ole">
            <mc:AlternateContent xmlns:mc="http://schemas.openxmlformats.org/markup-compatibility/2006">
              <mc:Choice xmlns:v="urn:schemas-microsoft-com:vml" Requires="v">
                <p:oleObj spid="_x0000_s45275" name="Equation" r:id="rId4" imgW="3466800" imgH="2590560" progId="Equation.DSMT4">
                  <p:embed/>
                </p:oleObj>
              </mc:Choice>
              <mc:Fallback>
                <p:oleObj name="Equation" r:id="rId4" imgW="3466800" imgH="2590560" progId="Equation.DSMT4">
                  <p:embed/>
                  <p:pic>
                    <p:nvPicPr>
                      <p:cNvPr id="0" name=""/>
                      <p:cNvPicPr>
                        <a:picLocks noChangeAspect="1" noChangeArrowheads="1"/>
                      </p:cNvPicPr>
                      <p:nvPr/>
                    </p:nvPicPr>
                    <p:blipFill>
                      <a:blip r:embed="rId5"/>
                      <a:srcRect/>
                      <a:stretch>
                        <a:fillRect/>
                      </a:stretch>
                    </p:blipFill>
                    <p:spPr bwMode="auto">
                      <a:xfrm>
                        <a:off x="2135188" y="922339"/>
                        <a:ext cx="7632700" cy="57038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3912795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4279</TotalTime>
  <Words>10447</Words>
  <Application>Microsoft Office PowerPoint</Application>
  <PresentationFormat>Panorámica</PresentationFormat>
  <Paragraphs>1396</Paragraphs>
  <Slides>103</Slides>
  <Notes>52</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6</vt:i4>
      </vt:variant>
      <vt:variant>
        <vt:lpstr>Títulos de diapositiva</vt:lpstr>
      </vt:variant>
      <vt:variant>
        <vt:i4>103</vt:i4>
      </vt:variant>
    </vt:vector>
  </HeadingPairs>
  <TitlesOfParts>
    <vt:vector size="118" baseType="lpstr">
      <vt:lpstr>Arial</vt:lpstr>
      <vt:lpstr>Blackadder ITC</vt:lpstr>
      <vt:lpstr>Calibri</vt:lpstr>
      <vt:lpstr>Cambria Math</vt:lpstr>
      <vt:lpstr>Comic Sans MS</vt:lpstr>
      <vt:lpstr>Symbol</vt:lpstr>
      <vt:lpstr>Times New Roman</vt:lpstr>
      <vt:lpstr>Wingdings</vt:lpstr>
      <vt:lpstr>Office Theme</vt:lpstr>
      <vt:lpstr>Equation</vt:lpstr>
      <vt:lpstr>Document</vt:lpstr>
      <vt:lpstr>Ecuación</vt:lpstr>
      <vt:lpstr>MathType 7.0 Equation</vt:lpstr>
      <vt:lpstr>Documento</vt:lpstr>
      <vt:lpstr>Gráfico de Microsoft Excel</vt:lpstr>
      <vt:lpstr>Presentación de PowerPoint</vt:lpstr>
      <vt:lpstr>Energía de Gibbs y Espontaneidad: Relaciones entre DG, DH y DS</vt:lpstr>
      <vt:lpstr>Presentación de PowerPoint</vt:lpstr>
      <vt:lpstr>Presentación de PowerPoint</vt:lpstr>
      <vt:lpstr>Presentación de PowerPoint</vt:lpstr>
      <vt:lpstr>Presentación de PowerPoint</vt:lpstr>
      <vt:lpstr>Presentación de PowerPoint</vt:lpstr>
      <vt:lpstr>Unidades de Medición de concentración</vt:lpstr>
      <vt:lpstr>Presentación de PowerPoint</vt:lpstr>
      <vt:lpstr>Presentación de PowerPoint</vt:lpstr>
      <vt:lpstr>Presentación de PowerPoint</vt:lpstr>
      <vt:lpstr>Ejemplo: Calcularemos la fracción molar de cada componente en el mineral dolomita. La dolomita consiste de 56.3% (en peso) de carbonato de calcio (CaCO3)  y de 43.7% de carbonato de magnesio de (MgCO3).  Primero estableceremos las masas moleculares a partir de las masas atómicas relativas.   Ca = 40    Mg = 24    C = 12    O = 16 La masa molecular relativa de  ambas fases es: CaCO3 es 40 + 12 + (3*16) = 100  y la de  MgCO3 = 84  Por lo tanto 100 gr de dolomita contiene: a)    56.3 gr de CaCO3 = 56.3/100 grs = 0.56 moles; b)    43.7 gr de MgCO3 = 43.7/84 grs =  0.52 moles.  La fracción molar de CaCO3 en este material es por lo tanto   Y la fracción molar de MgCO3 es      </vt:lpstr>
      <vt:lpstr>Fracción molar soluciones acuosas</vt:lpstr>
      <vt:lpstr>Presentación de PowerPoint</vt:lpstr>
      <vt:lpstr>Presentación de PowerPoint</vt:lpstr>
      <vt:lpstr>Presentación de PowerPoint</vt:lpstr>
      <vt:lpstr>Presentación de PowerPoint</vt:lpstr>
      <vt:lpstr>Ecuación de Estado de los Gases Ideales: </vt:lpstr>
      <vt:lpstr>Ecuación de Estado de los Gases Ideales:  </vt:lpstr>
      <vt:lpstr>Ecuación de Estado de los Gases Ideales:  Solución</vt:lpstr>
      <vt:lpstr>Presentación de PowerPoint</vt:lpstr>
      <vt:lpstr>Presentación de PowerPoint</vt:lpstr>
      <vt:lpstr>Presentación de PowerPoint</vt:lpstr>
      <vt:lpstr>Presentación de PowerPoint</vt:lpstr>
      <vt:lpstr>Presión Parcial de los Gases Ideales:  Problema</vt:lpstr>
      <vt:lpstr>Presión Parcial de los Gases Ideales:  Problema 1.4</vt:lpstr>
      <vt:lpstr>Presión Parcial de los Gases Ideales:  Problema 1.4</vt:lpstr>
      <vt:lpstr>Descomposición de G en función de p y T</vt:lpstr>
      <vt:lpstr>Descomposición de G en función de p</vt:lpstr>
      <vt:lpstr>Dependencia de G de la presión Sección isotérmica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Resumen: G en función de p</vt:lpstr>
      <vt:lpstr>Presentación de PowerPoint</vt:lpstr>
      <vt:lpstr>Fugacidad y Presión Parcial</vt:lpstr>
      <vt:lpstr>Presentación de PowerPoint</vt:lpstr>
      <vt:lpstr>Presentación de PowerPoint</vt:lpstr>
      <vt:lpstr>FUGACIDAD (soluciones gaseosas)  Como se dijo anteriormente, para gases ideales se cumple que             , por lo tanto            . y  para un gas real se tiene que   Para soluciones reales de cualquier tipo, la actividad de una sustancia también puede ser definida en términos de la fugacidad de una sustancia   donde        y  ƒ, son la actividad y la fugacidad de una sustancia en un estado en particular y ƒ* es la fugacidad en un estado estándar de referencia (usualmente una sustancia pura a 1 bar de presión). </vt:lpstr>
      <vt:lpstr>Dado que las fugacidades se miden en unidades de presión (atmósferas, bares, pascales, etc.),  la actividad derivada de la ecuación anterior resulta en un numero adimensional.   También de la ecuación anterior se tiene que para una sustancia pura               , debido   a que la fugacidad       de una sustancia pura es igual a                  es decir                   y  para un gas real se tiene que     donde γi  es el coeficiente de fugacidad del componente i  y Pi es la presión parcial para el componente i en una mezcla de gases (solución gaseosa).   Para describir la composición de los componentes en mezclas o soluciones de varios gases, se utiliza fracción molar, pero también se puede utilizar la presión parcial Pi.  La suma de las presiones parciales de cada gas  (P1, P2 … Pn.) resulta en la presión total  y las fracciones molares de esos componentes serán X1, X2, …Xn. Las presiones parciales de los componentes quedan definidas así </vt:lpstr>
      <vt:lpstr>ACTIVIDAD (misteriosa  y enigmática  propiedad  de las sustancias químicas), la actividad       es una cantidad o factor que podría considerarse ficticia  ACTIVIDAD para fases liquidas Existen razones termodinámicas y prácticas, para expresar la molalidad en forma adimensional. Para este propósito se usa el término actividad ai, la cual en soluciones muy diluidas es numéricamente igual a la molalidad.            Así como la fugacidad se expresa en términos de presión parcial, las actividades pueden expresarse en términos de molalidad (m ) como sigue:           En aguas con baja concentración (solución muy diluida), agua de baja salinidad, todos los iones disueltos presentes son activos. Es decir, participan activamente en reacciones químicas, se  enlazan entre ellos para producir y precipitar nuevas sustancias. En el caso de agua muy salina, la situación es muy diferente, no todos los iones estarán disponibles para participar activamente en reacciones, esto se debe a que sus cargas eléctricas impiden que un porcentaje de ellos sean activos.          Cuando una sustancia está diluida, hay ciertas propiedades (actividad, redox, pH, etc.) que están relacionadas con su concentración. Sin embargo, cuando están muy concentradas, las leyes que relacionan estas propiedades con la concentración no se cumplen.  Parece como si la disolución tuviera "otra concentración".  A esta otra concentración se le llama actividad.  En el caso de un elemento, su nivel de actividad es la medida de su disponibilidad para reaccionar químicamente con otros elementos.        Para soluciones no ideales, la actividad  puede ser considerada como la concentración efectiva del componente en solución</vt:lpstr>
      <vt:lpstr>Presentación de PowerPoint</vt:lpstr>
      <vt:lpstr>Existe un Problema</vt:lpstr>
      <vt:lpstr>ACTIVIDAD en fases solidas (Fracción Molar Xi)  La definición teórica de la actividad es de tal forma que para gases ideales y mezclas de fases condensadas, la “actividad” de una especie es igual a la concentración (como fracción molar X, por ejemplo)  multiplicada por un coeficiente de actividad    Por tal motivo, la actividad puede aceptarse como una concentración. En la igualdad anterior,  el símbolo γi es conocido como coeficiente de actividad del componente i. Para una solución ideal  γi  = 1, por lo tanto la actividad del componente es igual a la fracción molar del componente en solución cuando la solución es ideal.   Otras mediciones  Porcentaje en peso seria el numero de gramos de soluto por 100 gramos de solución, se usa principalmente en metalurgia y geoquímica. Para convertir de o a molalidad, es necesario conocer el peso molecular del componente.   Partes Por Millón (ppm) se refiere a componentes en traza en un millón de graos de solución. Unidades equivalentes y mas comunes son al de miligramos/litro y miligramos/kilogramo. Por ser unidades volumétricas la conversión de mg/L debe involucrar densidades, sin embargo, para soluciones muy diluidas mg/L, mg/Kg y ppm son casi lo mismo </vt:lpstr>
      <vt:lpstr>Presentación de PowerPoint</vt:lpstr>
      <vt:lpstr>Presentación de PowerPoint</vt:lpstr>
      <vt:lpstr>Presentación de PowerPoint</vt:lpstr>
      <vt:lpstr>Ejemplos </vt:lpstr>
      <vt:lpstr>Por tal motivo es importante saber cómo calcular la actividad ai para las varios tipos de componentes (fases puras, solutos asociados y disociados, etc.) en varios tipos de sistemas (solidos multifase, soluciones  líquidas y gaseosas).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 dependiente de T</vt:lpstr>
      <vt:lpstr>Calculo de ΔGr0</vt:lpstr>
      <vt:lpstr>Calculo de ΔHr0</vt:lpstr>
      <vt:lpstr>Calculo de ΔS a partir de ΔGr0 y ΔHr0</vt:lpstr>
      <vt:lpstr>Calculo de K a T0=298.15 K</vt:lpstr>
      <vt:lpstr>Significado de 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GEOTERMOMETROS</vt:lpstr>
      <vt:lpstr>Continuación</vt:lpstr>
      <vt:lpstr>Continuación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Unidades de Medidas de concentración</dc:title>
  <dc:creator>lupe</dc:creator>
  <cp:lastModifiedBy>Pece</cp:lastModifiedBy>
  <cp:revision>459</cp:revision>
  <dcterms:created xsi:type="dcterms:W3CDTF">2012-03-26T01:30:26Z</dcterms:created>
  <dcterms:modified xsi:type="dcterms:W3CDTF">2022-10-20T16:44:22Z</dcterms:modified>
</cp:coreProperties>
</file>