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260" r:id="rId4"/>
    <p:sldId id="262" r:id="rId5"/>
    <p:sldId id="263" r:id="rId6"/>
    <p:sldId id="270" r:id="rId7"/>
    <p:sldId id="278" r:id="rId8"/>
    <p:sldId id="282" r:id="rId9"/>
    <p:sldId id="279" r:id="rId10"/>
    <p:sldId id="280" r:id="rId11"/>
    <p:sldId id="277" r:id="rId12"/>
    <p:sldId id="281" r:id="rId13"/>
    <p:sldId id="271" r:id="rId14"/>
    <p:sldId id="276" r:id="rId15"/>
    <p:sldId id="273" r:id="rId16"/>
    <p:sldId id="274" r:id="rId17"/>
  </p:sldIdLst>
  <p:sldSz cx="12192000" cy="6858000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81" autoAdjust="0"/>
    <p:restoredTop sz="94612" autoAdjust="0"/>
  </p:normalViewPr>
  <p:slideViewPr>
    <p:cSldViewPr>
      <p:cViewPr varScale="1">
        <p:scale>
          <a:sx n="94" d="100"/>
          <a:sy n="94" d="100"/>
        </p:scale>
        <p:origin x="84" y="27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wmf"/><Relationship Id="rId1" Type="http://schemas.openxmlformats.org/officeDocument/2006/relationships/image" Target="../media/image27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7" Type="http://schemas.openxmlformats.org/officeDocument/2006/relationships/image" Target="../media/image1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png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94A4C13-0F46-4D19-8D98-62F1205F7CE5}" type="datetimeFigureOut">
              <a:rPr lang="es-MX"/>
              <a:pPr>
                <a:defRPr/>
              </a:pPr>
              <a:t>31/10/2022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8F9D2EE-1963-4F50-9108-12F99AFC40D9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 smtClean="0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69B884-F788-4CC2-A816-B6FC208660A5}" type="slidenum">
              <a:rPr lang="es-MX" altLang="es-MX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s-MX" altLang="es-MX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 smtClean="0"/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BC7D81-5F49-449E-935E-5347A4980683}" type="slidenum">
              <a:rPr lang="es-MX" altLang="es-MX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s-MX" altLang="es-MX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 smtClean="0"/>
          </a:p>
        </p:txBody>
      </p:sp>
      <p:sp>
        <p:nvSpPr>
          <p:cNvPr id="8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06D877-86B2-434A-8C65-ED59BEC71CCC}" type="slidenum">
              <a:rPr lang="es-MX" altLang="es-MX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s-MX" altLang="es-MX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 smtClean="0"/>
          </a:p>
        </p:txBody>
      </p:sp>
      <p:sp>
        <p:nvSpPr>
          <p:cNvPr id="12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23758B-3429-4862-A8AF-E9E4754A3D3D}" type="slidenum">
              <a:rPr lang="es-MX" altLang="es-MX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es-MX" altLang="es-MX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 smtClean="0"/>
          </a:p>
        </p:txBody>
      </p:sp>
      <p:sp>
        <p:nvSpPr>
          <p:cNvPr id="14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EA930F-E311-4C3C-BEB2-A21A76D9A8BA}" type="slidenum">
              <a:rPr lang="es-MX" altLang="es-MX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s-MX" altLang="es-MX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 smtClean="0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FE05B7-9CCD-465D-923F-5991A1EFB55A}" type="slidenum">
              <a:rPr lang="es-MX" altLang="es-MX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s-MX" altLang="es-MX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altLang="es-MX" smtClean="0"/>
          </a:p>
        </p:txBody>
      </p:sp>
      <p:sp>
        <p:nvSpPr>
          <p:cNvPr id="23556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7D5375C-FA82-48EB-B051-E7259EF27C3E}" type="slidenum">
              <a:rPr lang="es-MX" altLang="es-MX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es-MX" altLang="es-MX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altLang="es-MX" smtClean="0"/>
          </a:p>
        </p:txBody>
      </p:sp>
      <p:sp>
        <p:nvSpPr>
          <p:cNvPr id="25604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AA81A3-2BCB-4018-90A4-BA658D25216F}" type="slidenum">
              <a:rPr lang="es-MX" altLang="es-MX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es-MX" altLang="es-MX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13FFF-2EA1-401C-AF8B-09C56119C9A6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878807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A0BC1-C887-4B06-BC4E-4BC0C3B33209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092742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BB520-C35C-4C30-BC2F-9E796787FDFE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525053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DE04A-439D-4FC1-962C-0258D4425BE3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048695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29D7F-927F-4F06-B2B4-7BF1CE46F420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52148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5764D-F8A6-4831-8FA9-E19221EB3C9F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6029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38626-418E-4ACB-BAAB-BB22D7CFA2D7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46280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EC17D-37BD-49AC-A2F2-4630E40E3577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796690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FD8C8-D20D-4E18-BBE7-8471B26FE71A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915802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C6A58-DC9C-4ED9-AF3A-9D183DF90B1B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276301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67649-E56B-4CE3-B69A-90ACED21FAFC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16973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17C98-FBB9-4F1A-8CBC-297BE15F48E6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96411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MX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365CF-2AC6-4A9F-876C-FEC730B87EDC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46259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A4ED1B4-67F3-4BC2-9FAA-C8CE3FAE348E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image" Target="../media/image8.wmf"/><Relationship Id="rId10" Type="http://schemas.openxmlformats.org/officeDocument/2006/relationships/image" Target="../media/image10.wmf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8.wmf"/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emf"/><Relationship Id="rId11" Type="http://schemas.openxmlformats.org/officeDocument/2006/relationships/image" Target="../media/image17.wmf"/><Relationship Id="rId5" Type="http://schemas.openxmlformats.org/officeDocument/2006/relationships/image" Target="../media/image21.emf"/><Relationship Id="rId10" Type="http://schemas.openxmlformats.org/officeDocument/2006/relationships/oleObject" Target="../embeddings/oleObject16.bin"/><Relationship Id="rId4" Type="http://schemas.openxmlformats.org/officeDocument/2006/relationships/image" Target="../media/image20.emf"/><Relationship Id="rId9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5.emf"/><Relationship Id="rId4" Type="http://schemas.openxmlformats.org/officeDocument/2006/relationships/image" Target="../media/image24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7.wmf"/><Relationship Id="rId9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oleObject" Target="../embeddings/oleObject27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6.e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image" Target="../media/image35.emf"/><Relationship Id="rId10" Type="http://schemas.openxmlformats.org/officeDocument/2006/relationships/image" Target="../media/image32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44.png"/><Relationship Id="rId18" Type="http://schemas.openxmlformats.org/officeDocument/2006/relationships/oleObject" Target="../embeddings/oleObject1.bin"/><Relationship Id="rId3" Type="http://schemas.openxmlformats.org/officeDocument/2006/relationships/image" Target="../media/image25.emf"/><Relationship Id="rId7" Type="http://schemas.openxmlformats.org/officeDocument/2006/relationships/image" Target="../media/image38.wmf"/><Relationship Id="rId12" Type="http://schemas.openxmlformats.org/officeDocument/2006/relationships/image" Target="../media/image43.png"/><Relationship Id="rId17" Type="http://schemas.openxmlformats.org/officeDocument/2006/relationships/image" Target="../media/image42.png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5" Type="http://schemas.openxmlformats.org/officeDocument/2006/relationships/image" Target="../media/image41.wmf"/><Relationship Id="rId10" Type="http://schemas.openxmlformats.org/officeDocument/2006/relationships/oleObject" Target="../embeddings/oleObject31.bin"/><Relationship Id="rId19" Type="http://schemas.openxmlformats.org/officeDocument/2006/relationships/image" Target="../media/image1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9.emf"/><Relationship Id="rId14" Type="http://schemas.openxmlformats.org/officeDocument/2006/relationships/oleObject" Target="../embeddings/oleObject3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19302" y="407988"/>
            <a:ext cx="4753396" cy="647700"/>
          </a:xfrm>
        </p:spPr>
        <p:txBody>
          <a:bodyPr/>
          <a:lstStyle/>
          <a:p>
            <a:pPr eaLnBrk="1" hangingPunct="1"/>
            <a:r>
              <a:rPr lang="es-ES" altLang="es-MX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dependiente de T</a:t>
            </a:r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/>
          </a:p>
        </p:txBody>
      </p:sp>
      <p:graphicFrame>
        <p:nvGraphicFramePr>
          <p:cNvPr id="307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593607"/>
              </p:ext>
            </p:extLst>
          </p:nvPr>
        </p:nvGraphicFramePr>
        <p:xfrm>
          <a:off x="840558" y="1844086"/>
          <a:ext cx="10225136" cy="851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Equation" r:id="rId4" imgW="4102100" imgH="342900" progId="Equation.DSMT4">
                  <p:embed/>
                </p:oleObj>
              </mc:Choice>
              <mc:Fallback>
                <p:oleObj name="Equation" r:id="rId4" imgW="4102100" imgH="3429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558" y="1844086"/>
                        <a:ext cx="10225136" cy="8517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8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690362"/>
              </p:ext>
            </p:extLst>
          </p:nvPr>
        </p:nvGraphicFramePr>
        <p:xfrm>
          <a:off x="840558" y="3140968"/>
          <a:ext cx="10225136" cy="2651759"/>
        </p:xfrm>
        <a:graphic>
          <a:graphicData uri="http://schemas.openxmlformats.org/drawingml/2006/table">
            <a:tbl>
              <a:tblPr/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Entalpía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Energía libre de 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Gibbs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Entropía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volumen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P.F.G.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kJ/mol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kJ/mol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j/mol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cm</a:t>
                      </a:r>
                      <a:r>
                        <a:rPr kumimoji="0" lang="es-E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g/mol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moscovita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-5984.4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-5608.4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398.3133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agua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-285.830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-237.129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69.91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18.0154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Ion H</a:t>
                      </a:r>
                      <a:r>
                        <a:rPr kumimoji="0" lang="es-E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caolinita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-4119.6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-3799.7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258.1616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Ion K</a:t>
                      </a:r>
                      <a:r>
                        <a:rPr kumimoji="0" lang="es-E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-252.38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-283.27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39.1020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3143250" y="188913"/>
            <a:ext cx="5473700" cy="1223962"/>
          </a:xfrm>
        </p:spPr>
        <p:txBody>
          <a:bodyPr/>
          <a:lstStyle/>
          <a:p>
            <a:pPr eaLnBrk="1" hangingPunct="1"/>
            <a:r>
              <a:rPr lang="es-ES" altLang="es-MX" sz="4000"/>
              <a:t>Calculo de </a:t>
            </a:r>
            <a:r>
              <a:rPr lang="el-GR" altLang="es-MX" sz="4000">
                <a:cs typeface="Arial" panose="020B0604020202020204" pitchFamily="34" charset="0"/>
              </a:rPr>
              <a:t>Δ</a:t>
            </a:r>
            <a:r>
              <a:rPr lang="es-ES" altLang="es-MX" sz="4000">
                <a:cs typeface="Arial" panose="020B0604020202020204" pitchFamily="34" charset="0"/>
              </a:rPr>
              <a:t>G</a:t>
            </a:r>
            <a:r>
              <a:rPr lang="es-ES" altLang="es-MX" sz="4000" baseline="-25000">
                <a:cs typeface="Arial" panose="020B0604020202020204" pitchFamily="34" charset="0"/>
              </a:rPr>
              <a:t>r</a:t>
            </a:r>
            <a:r>
              <a:rPr lang="es-ES" altLang="es-MX" sz="4000" baseline="30000">
                <a:cs typeface="Arial" panose="020B0604020202020204" pitchFamily="34" charset="0"/>
              </a:rPr>
              <a:t>0</a:t>
            </a:r>
            <a:endParaRPr lang="el-GR" altLang="es-MX" sz="4000" baseline="30000">
              <a:cs typeface="Arial" panose="020B0604020202020204" pitchFamily="34" charset="0"/>
            </a:endParaRPr>
          </a:p>
        </p:txBody>
      </p:sp>
      <p:graphicFrame>
        <p:nvGraphicFramePr>
          <p:cNvPr id="5123" name="Object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85355170"/>
              </p:ext>
            </p:extLst>
          </p:nvPr>
        </p:nvGraphicFramePr>
        <p:xfrm>
          <a:off x="1814514" y="2924175"/>
          <a:ext cx="8347075" cy="229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Equation" r:id="rId4" imgW="4902120" imgH="1346040" progId="Equation.DSMT4">
                  <p:embed/>
                </p:oleObj>
              </mc:Choice>
              <mc:Fallback>
                <p:oleObj name="Equation" r:id="rId4" imgW="4902120" imgH="1346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4514" y="2924175"/>
                        <a:ext cx="8347075" cy="229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82404243"/>
              </p:ext>
            </p:extLst>
          </p:nvPr>
        </p:nvGraphicFramePr>
        <p:xfrm>
          <a:off x="1703389" y="1484313"/>
          <a:ext cx="859472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name="Equation" r:id="rId6" imgW="2755800" imgH="253800" progId="Equation.DSMT4">
                  <p:embed/>
                </p:oleObj>
              </mc:Choice>
              <mc:Fallback>
                <p:oleObj name="Equation" r:id="rId6" imgW="2755800" imgH="2538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389" y="1484313"/>
                        <a:ext cx="8594725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10 Conector recto de flecha"/>
          <p:cNvCxnSpPr/>
          <p:nvPr/>
        </p:nvCxnSpPr>
        <p:spPr>
          <a:xfrm rot="16200000" flipH="1">
            <a:off x="2820194" y="3320257"/>
            <a:ext cx="503238" cy="288925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3648075" y="3213100"/>
            <a:ext cx="863600" cy="50323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4583114" y="3213101"/>
            <a:ext cx="1800225" cy="576263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>
            <a:off x="5303839" y="3213100"/>
            <a:ext cx="2447925" cy="50323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6167438" y="3213100"/>
            <a:ext cx="3384550" cy="50323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de flecha 2"/>
          <p:cNvCxnSpPr/>
          <p:nvPr/>
        </p:nvCxnSpPr>
        <p:spPr>
          <a:xfrm flipH="1">
            <a:off x="2855914" y="1989138"/>
            <a:ext cx="4752975" cy="10080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/>
          <p:cNvCxnSpPr/>
          <p:nvPr/>
        </p:nvCxnSpPr>
        <p:spPr>
          <a:xfrm flipH="1">
            <a:off x="3503614" y="1881188"/>
            <a:ext cx="6048375" cy="11160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>
            <a:off x="2855914" y="2276476"/>
            <a:ext cx="1584325" cy="7207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5087938" y="2205038"/>
            <a:ext cx="0" cy="7921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H="1">
            <a:off x="5808664" y="1989138"/>
            <a:ext cx="71437" cy="10080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de flecha 3"/>
          <p:cNvCxnSpPr/>
          <p:nvPr/>
        </p:nvCxnSpPr>
        <p:spPr>
          <a:xfrm>
            <a:off x="4151784" y="5445224"/>
            <a:ext cx="1368152" cy="0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>
            <a:off x="6023992" y="1412339"/>
            <a:ext cx="1368152" cy="0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640832" y="476672"/>
            <a:ext cx="4910336" cy="778098"/>
          </a:xfrm>
        </p:spPr>
        <p:txBody>
          <a:bodyPr/>
          <a:lstStyle/>
          <a:p>
            <a:pPr eaLnBrk="1" hangingPunct="1"/>
            <a:r>
              <a:rPr lang="es-ES" alt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Calculo de </a:t>
            </a:r>
            <a:r>
              <a:rPr lang="el-GR" alt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s-ES" alt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s-ES" altLang="es-MX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s-ES" altLang="es-MX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l-GR" altLang="es-MX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171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35250449"/>
              </p:ext>
            </p:extLst>
          </p:nvPr>
        </p:nvGraphicFramePr>
        <p:xfrm>
          <a:off x="911423" y="2636912"/>
          <a:ext cx="10270923" cy="288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Equation" r:id="rId4" imgW="4800600" imgH="1346040" progId="Equation.DSMT4">
                  <p:embed/>
                </p:oleObj>
              </mc:Choice>
              <mc:Fallback>
                <p:oleObj name="Equation" r:id="rId4" imgW="4800600" imgH="1346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423" y="2636912"/>
                        <a:ext cx="10270923" cy="2880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54250835"/>
              </p:ext>
            </p:extLst>
          </p:nvPr>
        </p:nvGraphicFramePr>
        <p:xfrm>
          <a:off x="1362399" y="1577063"/>
          <a:ext cx="9368970" cy="905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Equation" r:id="rId6" imgW="2628900" imgH="254000" progId="Equation.DSMT4">
                  <p:embed/>
                </p:oleObj>
              </mc:Choice>
              <mc:Fallback>
                <p:oleObj name="Equation" r:id="rId6" imgW="2628900" imgH="254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399" y="1577063"/>
                        <a:ext cx="9368970" cy="9053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4223792" y="5661248"/>
            <a:ext cx="2768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Reacción exotérmica</a:t>
            </a:r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3216275" y="44451"/>
            <a:ext cx="5075238" cy="652463"/>
          </a:xfrm>
        </p:spPr>
        <p:txBody>
          <a:bodyPr/>
          <a:lstStyle/>
          <a:p>
            <a:pPr eaLnBrk="1" hangingPunct="1"/>
            <a:r>
              <a:rPr lang="es-ES" altLang="es-MX" sz="3200"/>
              <a:t>Calculo de K a T=298.15 K</a:t>
            </a:r>
          </a:p>
        </p:txBody>
      </p:sp>
      <p:graphicFrame>
        <p:nvGraphicFramePr>
          <p:cNvPr id="11267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2279651" y="1700214"/>
          <a:ext cx="4722813" cy="494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5" name="Equation" r:id="rId4" imgW="3556000" imgH="3721100" progId="Equation.DSMT4">
                  <p:embed/>
                </p:oleObj>
              </mc:Choice>
              <mc:Fallback>
                <p:oleObj name="Equation" r:id="rId4" imgW="3556000" imgH="37211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1" y="1700214"/>
                        <a:ext cx="4722813" cy="4941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1631951" y="692151"/>
          <a:ext cx="885666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Equation" r:id="rId6" imgW="2755900" imgH="254000" progId="Equation.DSMT4">
                  <p:embed/>
                </p:oleObj>
              </mc:Choice>
              <mc:Fallback>
                <p:oleObj name="Equation" r:id="rId6" imgW="2755900" imgH="2540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951" y="692151"/>
                        <a:ext cx="8856663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4402138" cy="633412"/>
          </a:xfrm>
        </p:spPr>
        <p:txBody>
          <a:bodyPr/>
          <a:lstStyle/>
          <a:p>
            <a:pPr eaLnBrk="1" hangingPunct="1"/>
            <a:r>
              <a:rPr lang="es-ES" altLang="es-MX" sz="4000"/>
              <a:t>Significado de K</a:t>
            </a:r>
          </a:p>
        </p:txBody>
      </p:sp>
      <p:sp>
        <p:nvSpPr>
          <p:cNvPr id="13315" name="Text Box 8"/>
          <p:cNvSpPr txBox="1">
            <a:spLocks noChangeArrowheads="1"/>
          </p:cNvSpPr>
          <p:nvPr/>
        </p:nvSpPr>
        <p:spPr bwMode="auto">
          <a:xfrm>
            <a:off x="6383338" y="3213100"/>
            <a:ext cx="3860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la reacción ocurre hacia la derecha para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alcanzar el equilibrio.</a:t>
            </a:r>
          </a:p>
        </p:txBody>
      </p:sp>
      <p:graphicFrame>
        <p:nvGraphicFramePr>
          <p:cNvPr id="13316" name="Object 9"/>
          <p:cNvGraphicFramePr>
            <a:graphicFrameLocks noGrp="1" noChangeAspect="1"/>
          </p:cNvGraphicFramePr>
          <p:nvPr>
            <p:ph idx="1"/>
          </p:nvPr>
        </p:nvGraphicFramePr>
        <p:xfrm>
          <a:off x="1919289" y="1341439"/>
          <a:ext cx="777557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6" name="Ecuación" r:id="rId4" imgW="3937000" imgH="342900" progId="Equation.3">
                  <p:embed/>
                </p:oleObj>
              </mc:Choice>
              <mc:Fallback>
                <p:oleObj name="Ecuación" r:id="rId4" imgW="3937000" imgH="342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9289" y="1341439"/>
                        <a:ext cx="7775575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Rectangle 12"/>
          <p:cNvSpPr>
            <a:spLocks noChangeArrowheads="1"/>
          </p:cNvSpPr>
          <p:nvPr/>
        </p:nvSpPr>
        <p:spPr bwMode="auto">
          <a:xfrm>
            <a:off x="6096000" y="4581526"/>
            <a:ext cx="2813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la reacción esta en equilibrio</a:t>
            </a:r>
          </a:p>
        </p:txBody>
      </p:sp>
      <p:sp>
        <p:nvSpPr>
          <p:cNvPr id="13318" name="Rectangle 14"/>
          <p:cNvSpPr>
            <a:spLocks noChangeArrowheads="1"/>
          </p:cNvSpPr>
          <p:nvPr/>
        </p:nvSpPr>
        <p:spPr bwMode="auto">
          <a:xfrm>
            <a:off x="6096000" y="5084763"/>
            <a:ext cx="4000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la reacción ocurre hacia la izquierda para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alcanzar el equilibrio</a:t>
            </a:r>
          </a:p>
        </p:txBody>
      </p:sp>
      <p:pic>
        <p:nvPicPr>
          <p:cNvPr id="13319" name="Picture 1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3221038"/>
            <a:ext cx="460851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Text Box 11"/>
          <p:cNvSpPr txBox="1">
            <a:spLocks noChangeArrowheads="1"/>
          </p:cNvSpPr>
          <p:nvPr/>
        </p:nvSpPr>
        <p:spPr bwMode="auto">
          <a:xfrm>
            <a:off x="1851025" y="2420938"/>
            <a:ext cx="1512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s-MX" sz="1800" dirty="0">
                <a:cs typeface="Arial" panose="020B0604020202020204" pitchFamily="34" charset="0"/>
              </a:rPr>
              <a:t>Δ</a:t>
            </a:r>
            <a:r>
              <a:rPr lang="es-ES" altLang="es-MX" sz="1800" dirty="0">
                <a:cs typeface="Arial" panose="020B0604020202020204" pitchFamily="34" charset="0"/>
              </a:rPr>
              <a:t>G=-</a:t>
            </a:r>
            <a:r>
              <a:rPr lang="es-ES" altLang="es-MX" sz="1800" dirty="0" err="1">
                <a:cs typeface="Arial" panose="020B0604020202020204" pitchFamily="34" charset="0"/>
              </a:rPr>
              <a:t>RT</a:t>
            </a:r>
            <a:r>
              <a:rPr lang="es-ES" altLang="es-MX" sz="1800" dirty="0" err="1">
                <a:solidFill>
                  <a:srgbClr val="FF0000"/>
                </a:solidFill>
                <a:cs typeface="Arial" panose="020B0604020202020204" pitchFamily="34" charset="0"/>
              </a:rPr>
              <a:t>lnK</a:t>
            </a:r>
            <a:endParaRPr lang="el-GR" altLang="es-MX" sz="18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3321" name="Object 11"/>
          <p:cNvGraphicFramePr>
            <a:graphicFrameLocks noChangeAspect="1"/>
          </p:cNvGraphicFramePr>
          <p:nvPr/>
        </p:nvGraphicFramePr>
        <p:xfrm>
          <a:off x="3886200" y="2205038"/>
          <a:ext cx="60325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7" name="Equation" r:id="rId7" imgW="4610100" imgH="660400" progId="Equation.DSMT4">
                  <p:embed/>
                </p:oleObj>
              </mc:Choice>
              <mc:Fallback>
                <p:oleObj name="Equation" r:id="rId7" imgW="4610100" imgH="6604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205038"/>
                        <a:ext cx="60325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26 CuadroTexto"/>
          <p:cNvSpPr txBox="1">
            <a:spLocks noChangeArrowheads="1"/>
          </p:cNvSpPr>
          <p:nvPr/>
        </p:nvSpPr>
        <p:spPr bwMode="auto">
          <a:xfrm>
            <a:off x="2495550" y="5229225"/>
            <a:ext cx="2916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/>
              <a:t>Si </a:t>
            </a:r>
            <a:r>
              <a:rPr lang="el-GR" altLang="es-MX" sz="1800"/>
              <a:t>Δ</a:t>
            </a:r>
            <a:r>
              <a:rPr lang="es-MX" altLang="es-MX" sz="1800"/>
              <a:t>G=+, entonces  0&lt;K&lt;1</a:t>
            </a:r>
          </a:p>
        </p:txBody>
      </p:sp>
      <p:sp>
        <p:nvSpPr>
          <p:cNvPr id="13323" name="28 CuadroTexto"/>
          <p:cNvSpPr txBox="1">
            <a:spLocks noChangeArrowheads="1"/>
          </p:cNvSpPr>
          <p:nvPr/>
        </p:nvSpPr>
        <p:spPr bwMode="auto">
          <a:xfrm>
            <a:off x="2566988" y="4581525"/>
            <a:ext cx="2647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/>
              <a:t>Si </a:t>
            </a:r>
            <a:r>
              <a:rPr lang="el-GR" altLang="es-MX" sz="1800"/>
              <a:t>Δ</a:t>
            </a:r>
            <a:r>
              <a:rPr lang="es-MX" altLang="es-MX" sz="1800"/>
              <a:t>G=0, entonces  K=1</a:t>
            </a:r>
          </a:p>
        </p:txBody>
      </p:sp>
      <p:sp>
        <p:nvSpPr>
          <p:cNvPr id="13324" name="30 CuadroTexto"/>
          <p:cNvSpPr txBox="1">
            <a:spLocks noChangeArrowheads="1"/>
          </p:cNvSpPr>
          <p:nvPr/>
        </p:nvSpPr>
        <p:spPr bwMode="auto">
          <a:xfrm>
            <a:off x="2566988" y="4076700"/>
            <a:ext cx="266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/>
              <a:t>Si </a:t>
            </a:r>
            <a:r>
              <a:rPr lang="el-GR" altLang="es-MX" sz="1800" dirty="0"/>
              <a:t>Δ</a:t>
            </a:r>
            <a:r>
              <a:rPr lang="es-MX" altLang="es-MX" sz="1800" dirty="0"/>
              <a:t>G= -, entonces  K&gt;1</a:t>
            </a:r>
          </a:p>
        </p:txBody>
      </p:sp>
      <p:sp>
        <p:nvSpPr>
          <p:cNvPr id="13325" name="Text Box 8"/>
          <p:cNvSpPr txBox="1">
            <a:spLocks noChangeArrowheads="1"/>
          </p:cNvSpPr>
          <p:nvPr/>
        </p:nvSpPr>
        <p:spPr bwMode="auto">
          <a:xfrm>
            <a:off x="6096000" y="3860800"/>
            <a:ext cx="3860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la reacción ocurre hacia la derecha para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alcanzar el equilibrio.</a:t>
            </a:r>
          </a:p>
        </p:txBody>
      </p:sp>
      <p:graphicFrame>
        <p:nvGraphicFramePr>
          <p:cNvPr id="13326" name="Objeto 1"/>
          <p:cNvGraphicFramePr>
            <a:graphicFrameLocks noChangeAspect="1"/>
          </p:cNvGraphicFramePr>
          <p:nvPr/>
        </p:nvGraphicFramePr>
        <p:xfrm>
          <a:off x="7464426" y="153989"/>
          <a:ext cx="1812925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8" name="Equation" r:id="rId9" imgW="1002865" imgH="482391" progId="Equation.DSMT4">
                  <p:embed/>
                </p:oleObj>
              </mc:Choice>
              <mc:Fallback>
                <p:oleObj name="Equation" r:id="rId9" imgW="1002865" imgH="482391" progId="Equation.DSMT4">
                  <p:embed/>
                  <p:pic>
                    <p:nvPicPr>
                      <p:cNvPr id="0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4426" y="153989"/>
                        <a:ext cx="1812925" cy="871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32" name="Group 144"/>
          <p:cNvGraphicFramePr>
            <a:graphicFrameLocks noGrp="1"/>
          </p:cNvGraphicFramePr>
          <p:nvPr>
            <p:ph idx="1"/>
          </p:nvPr>
        </p:nvGraphicFramePr>
        <p:xfrm>
          <a:off x="1992313" y="333376"/>
          <a:ext cx="8229600" cy="5761035"/>
        </p:xfrm>
        <a:graphic>
          <a:graphicData uri="http://schemas.openxmlformats.org/drawingml/2006/table">
            <a:tbl>
              <a:tblPr/>
              <a:tblGrid>
                <a:gridCol w="815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5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1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89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5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433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Fase</a:t>
                      </a: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Entalp</a:t>
                      </a: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í</a:t>
                      </a: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Energ</a:t>
                      </a: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í</a:t>
                      </a: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libre de Gibbs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Entrop</a:t>
                      </a: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í</a:t>
                      </a: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volumen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P.F.G.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kJ/mol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kJ/mol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j/mol K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cm</a:t>
                      </a: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/mol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g/mol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muscovita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-5984,400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-5608,4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306,30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14.087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3.983.133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agua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-285,830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-237,129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69,91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18.068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180.154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Ion H</a:t>
                      </a: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10.080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caolinita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-4119,6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-3799,700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205,00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99.52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2.581.616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Ion K</a:t>
                      </a: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-252,380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-283,27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102,50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391.020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ΔH</a:t>
                      </a:r>
                      <a:r>
                        <a:rPr kumimoji="0" lang="es-ES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</a:t>
                      </a:r>
                      <a:r>
                        <a:rPr kumimoji="0" lang="es-E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ΔG</a:t>
                      </a:r>
                      <a:r>
                        <a:rPr kumimoji="0" lang="es-ES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</a:t>
                      </a:r>
                      <a:r>
                        <a:rPr kumimoji="0" lang="es-E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ΔS</a:t>
                      </a:r>
                      <a:r>
                        <a:rPr kumimoji="0" lang="es-ES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</a:t>
                      </a:r>
                      <a:r>
                        <a:rPr kumimoji="0" lang="es-E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-37270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-37453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0,61379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-2,33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Reacción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2M + 3A + 2H</a:t>
                      </a:r>
                      <a:r>
                        <a:rPr kumimoji="0" lang="es-E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+ </a:t>
                      </a: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= 3C + 2K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Δ</a:t>
                      </a:r>
                      <a:r>
                        <a:rPr kumimoji="0" lang="es-E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</a:t>
                      </a:r>
                      <a:r>
                        <a:rPr kumimoji="0" lang="es-E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(H, S, G, V)=(3C+2K)-(2M+3A)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r>
                        <a:rPr kumimoji="0" lang="es-E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3.28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(ΔG</a:t>
                      </a:r>
                      <a:r>
                        <a:rPr kumimoji="0" lang="es-E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</a:t>
                      </a:r>
                      <a:r>
                        <a:rPr kumimoji="0" lang="es-E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)/(2.30259*8.3145*298.15*2)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Log</a:t>
                      </a:r>
                      <a:r>
                        <a:rPr kumimoji="0" lang="es-E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3.28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Δ</a:t>
                      </a:r>
                      <a:r>
                        <a:rPr kumimoji="0" lang="es-ES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</a:t>
                      </a: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Hº/(R*2.30259)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-1946,73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601929" y="989124"/>
            <a:ext cx="5582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Tenemos dos ecuaciones para el calculo de la energía libre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3630998"/>
              </p:ext>
            </p:extLst>
          </p:nvPr>
        </p:nvGraphicFramePr>
        <p:xfrm>
          <a:off x="2375997" y="1757948"/>
          <a:ext cx="6299606" cy="553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5" name="Equation" r:id="rId3" imgW="2743200" imgH="241200" progId="Equation.DSMT4">
                  <p:embed/>
                </p:oleObj>
              </mc:Choice>
              <mc:Fallback>
                <p:oleObj name="Equation" r:id="rId3" imgW="2743200" imgH="241200" progId="Equation.DSMT4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5997" y="1757948"/>
                        <a:ext cx="6299606" cy="5531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927648" y="2400804"/>
            <a:ext cx="17299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Materiales puros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5663952" y="2384304"/>
            <a:ext cx="41431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Materiales en solución, energía libre molar</a:t>
            </a:r>
          </a:p>
        </p:txBody>
      </p:sp>
    </p:spTree>
    <p:extLst>
      <p:ext uri="{BB962C8B-B14F-4D97-AF65-F5344CB8AC3E}">
        <p14:creationId xmlns:p14="http://schemas.microsoft.com/office/powerpoint/2010/main" val="1020217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601929" y="989124"/>
            <a:ext cx="5582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Tenemos dos ecuaciones para el calculo de la energía libre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3630998"/>
              </p:ext>
            </p:extLst>
          </p:nvPr>
        </p:nvGraphicFramePr>
        <p:xfrm>
          <a:off x="2375997" y="1757948"/>
          <a:ext cx="6299606" cy="553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Equation" r:id="rId3" imgW="2743200" imgH="241200" progId="Equation.DSMT4">
                  <p:embed/>
                </p:oleObj>
              </mc:Choice>
              <mc:Fallback>
                <p:oleObj name="Equation" r:id="rId3" imgW="2743200" imgH="241200" progId="Equation.DSMT4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5997" y="1757948"/>
                        <a:ext cx="6299606" cy="5531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927648" y="2400804"/>
            <a:ext cx="17299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Materiales puros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5663952" y="2384304"/>
            <a:ext cx="41431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Materiales en solución, energía libre molar</a:t>
            </a:r>
          </a:p>
        </p:txBody>
      </p:sp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839416" y="3003138"/>
            <a:ext cx="106571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Igualando las dos ecuaciones y despejando </a:t>
            </a:r>
            <a:r>
              <a:rPr lang="es-MX" altLang="es-MX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lnK</a:t>
            </a: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después multiplicamos por 2.30259 para transformar a Log</a:t>
            </a:r>
            <a:r>
              <a:rPr lang="es-MX" altLang="es-MX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K, obtenemos:</a:t>
            </a: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6269"/>
              </p:ext>
            </p:extLst>
          </p:nvPr>
        </p:nvGraphicFramePr>
        <p:xfrm>
          <a:off x="1859296" y="3858275"/>
          <a:ext cx="3604526" cy="548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Equation" r:id="rId5" imgW="1587500" imgH="241300" progId="Equation.DSMT4">
                  <p:embed/>
                </p:oleObj>
              </mc:Choice>
              <mc:Fallback>
                <p:oleObj name="Equation" r:id="rId5" imgW="1587500" imgH="241300" progId="Equation.DSMT4">
                  <p:embed/>
                  <p:pic>
                    <p:nvPicPr>
                      <p:cNvPr id="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9296" y="3858275"/>
                        <a:ext cx="3604526" cy="5485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3371271"/>
              </p:ext>
            </p:extLst>
          </p:nvPr>
        </p:nvGraphicFramePr>
        <p:xfrm>
          <a:off x="1859297" y="4665244"/>
          <a:ext cx="3395858" cy="897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Equation" r:id="rId7" imgW="1587240" imgH="419040" progId="Equation.DSMT4">
                  <p:embed/>
                </p:oleObj>
              </mc:Choice>
              <mc:Fallback>
                <p:oleObj name="Equation" r:id="rId7" imgW="1587240" imgH="41904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9297" y="4665244"/>
                        <a:ext cx="3395858" cy="8971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446544"/>
              </p:ext>
            </p:extLst>
          </p:nvPr>
        </p:nvGraphicFramePr>
        <p:xfrm>
          <a:off x="6057975" y="4164309"/>
          <a:ext cx="3976733" cy="784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Equation" r:id="rId9" imgW="2120900" imgH="419100" progId="Equation.DSMT4">
                  <p:embed/>
                </p:oleObj>
              </mc:Choice>
              <mc:Fallback>
                <p:oleObj name="Equation" r:id="rId9" imgW="2120900" imgH="419100" progId="Equation.DSMT4">
                  <p:embed/>
                  <p:pic>
                    <p:nvPicPr>
                      <p:cNvPr id="1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75" y="4164309"/>
                        <a:ext cx="3976733" cy="7842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0145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22"/>
          <p:cNvSpPr txBox="1">
            <a:spLocks noChangeArrowheads="1"/>
          </p:cNvSpPr>
          <p:nvPr/>
        </p:nvSpPr>
        <p:spPr bwMode="auto">
          <a:xfrm>
            <a:off x="2703710" y="200760"/>
            <a:ext cx="5868273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50" dirty="0"/>
              <a:t>Asumimos a             y  a             </a:t>
            </a:r>
            <a:r>
              <a:rPr lang="es-MX" altLang="es-MX" sz="1650" dirty="0" smtClean="0"/>
              <a:t>constantes</a:t>
            </a:r>
            <a:r>
              <a:rPr lang="es-MX" altLang="es-MX" sz="1650" dirty="0"/>
              <a:t> </a:t>
            </a:r>
            <a:r>
              <a:rPr lang="es-MX" altLang="es-MX" sz="1650" dirty="0" smtClean="0"/>
              <a:t>con cambio de T</a:t>
            </a:r>
            <a:endParaRPr lang="es-MX" altLang="es-MX" sz="1650" dirty="0"/>
          </a:p>
        </p:txBody>
      </p:sp>
      <p:pic>
        <p:nvPicPr>
          <p:cNvPr id="10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073" y="395719"/>
            <a:ext cx="564623" cy="412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502" y="412598"/>
            <a:ext cx="562345" cy="395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911424" y="945768"/>
            <a:ext cx="1065718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Hacemos                       a T=25 </a:t>
            </a:r>
            <a:r>
              <a:rPr lang="es-ES" altLang="es-MX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ºC</a:t>
            </a:r>
            <a:r>
              <a:rPr lang="es-ES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(298 K)   y                       </a:t>
            </a:r>
            <a:r>
              <a:rPr lang="es-ES" altLang="es-MX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s-ES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temperatura mayor T</a:t>
            </a:r>
            <a:r>
              <a:rPr lang="es-ES" altLang="es-MX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 diferencia  o delta (∆) entre las </a:t>
            </a:r>
            <a:r>
              <a:rPr lang="es-ES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 ecuaciones  es:</a:t>
            </a:r>
          </a:p>
        </p:txBody>
      </p:sp>
      <p:pic>
        <p:nvPicPr>
          <p:cNvPr id="25" name="Picture 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965412"/>
            <a:ext cx="879623" cy="36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675" y="966534"/>
            <a:ext cx="841886" cy="361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4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3447607"/>
            <a:ext cx="1806639" cy="36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Objeto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124643"/>
              </p:ext>
            </p:extLst>
          </p:nvPr>
        </p:nvGraphicFramePr>
        <p:xfrm>
          <a:off x="1156014" y="4146084"/>
          <a:ext cx="9246010" cy="910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3" name="Equation" r:id="rId8" imgW="4902120" imgH="482400" progId="Equation.DSMT4">
                  <p:embed/>
                </p:oleObj>
              </mc:Choice>
              <mc:Fallback>
                <p:oleObj name="Equation" r:id="rId8" imgW="4902120" imgH="482400" progId="Equation.DSMT4">
                  <p:embed/>
                  <p:pic>
                    <p:nvPicPr>
                      <p:cNvPr id="29" name="Objeto 2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56014" y="4146084"/>
                        <a:ext cx="9246010" cy="910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to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633787"/>
              </p:ext>
            </p:extLst>
          </p:nvPr>
        </p:nvGraphicFramePr>
        <p:xfrm>
          <a:off x="1148022" y="5517232"/>
          <a:ext cx="8979647" cy="809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4" name="Equation" r:id="rId10" imgW="4647960" imgH="419040" progId="Equation.DSMT4">
                  <p:embed/>
                </p:oleObj>
              </mc:Choice>
              <mc:Fallback>
                <p:oleObj name="Equation" r:id="rId10" imgW="4647960" imgH="419040" progId="Equation.DSMT4">
                  <p:embed/>
                  <p:pic>
                    <p:nvPicPr>
                      <p:cNvPr id="31" name="Objeto 3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48022" y="5517232"/>
                        <a:ext cx="8979647" cy="8096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7428103"/>
              </p:ext>
            </p:extLst>
          </p:nvPr>
        </p:nvGraphicFramePr>
        <p:xfrm>
          <a:off x="3719736" y="1547403"/>
          <a:ext cx="3312790" cy="1562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5" name="Equation" r:id="rId12" imgW="2286000" imgH="1079280" progId="Equation.DSMT4">
                  <p:embed/>
                </p:oleObj>
              </mc:Choice>
              <mc:Fallback>
                <p:oleObj name="Equation" r:id="rId12" imgW="2286000" imgH="1079280" progId="Equation.DSMT4">
                  <p:embed/>
                  <p:pic>
                    <p:nvPicPr>
                      <p:cNvPr id="1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736" y="1547403"/>
                        <a:ext cx="3312790" cy="15622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956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4 Objeto"/>
          <p:cNvGraphicFramePr>
            <a:graphicFrameLocks noChangeAspect="1"/>
          </p:cNvGraphicFramePr>
          <p:nvPr>
            <p:extLst/>
          </p:nvPr>
        </p:nvGraphicFramePr>
        <p:xfrm>
          <a:off x="2348447" y="517605"/>
          <a:ext cx="7771653" cy="745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Equation" r:id="rId3" imgW="4635360" imgH="444240" progId="Equation.DSMT4">
                  <p:embed/>
                </p:oleObj>
              </mc:Choice>
              <mc:Fallback>
                <p:oleObj name="Equation" r:id="rId3" imgW="4635360" imgH="444240" progId="Equation.DSMT4">
                  <p:embed/>
                  <p:pic>
                    <p:nvPicPr>
                      <p:cNvPr id="4" name="4 Objeto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48447" y="517605"/>
                        <a:ext cx="7771653" cy="745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111" y="1901034"/>
            <a:ext cx="4815188" cy="82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6"/>
          <p:cNvSpPr>
            <a:spLocks noChangeArrowheads="1"/>
          </p:cNvSpPr>
          <p:nvPr/>
        </p:nvSpPr>
        <p:spPr bwMode="auto">
          <a:xfrm>
            <a:off x="2207568" y="3212977"/>
            <a:ext cx="805341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 ecuación lleva el nombre de “</a:t>
            </a:r>
            <a:r>
              <a:rPr lang="es-MX" altLang="es-MX" sz="16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Ecuación </a:t>
            </a:r>
            <a:r>
              <a:rPr lang="es-MX" altLang="es-MX" sz="16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van’t</a:t>
            </a:r>
            <a:r>
              <a:rPr lang="es-MX" altLang="es-MX" sz="16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altLang="es-MX" sz="16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Hoff</a:t>
            </a:r>
            <a:r>
              <a:rPr lang="es-MX" altLang="es-MX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en honor  de: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6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Jacobus</a:t>
            </a:r>
            <a:r>
              <a:rPr lang="es-MX" altLang="es-MX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altLang="es-MX" sz="16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Henricus</a:t>
            </a:r>
            <a:r>
              <a:rPr lang="es-MX" altLang="es-MX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altLang="es-MX" sz="16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van’t</a:t>
            </a:r>
            <a:r>
              <a:rPr lang="es-MX" altLang="es-MX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altLang="es-MX" sz="16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Hoff</a:t>
            </a:r>
            <a:r>
              <a:rPr lang="es-MX" altLang="es-MX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(1852-1911)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lo que recibió el Premio novel de química 1901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esta ecuación ahora podemos calcular la constante de equilibro K a una T diferente de T</a:t>
            </a:r>
            <a:r>
              <a:rPr lang="es-MX" altLang="es-MX" sz="16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MX" altLang="es-MX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es decir  log</a:t>
            </a:r>
            <a:r>
              <a:rPr lang="es-MX" altLang="es-MX" sz="165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s-MX" altLang="es-MX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altLang="es-MX" sz="165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848953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422909" y="620689"/>
            <a:ext cx="316387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Ecuación de 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 't Hoff</a:t>
            </a: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071665" y="1284253"/>
            <a:ext cx="5866365" cy="7386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Nobel Prize in Chemistry (1901) to him as the culmination-point of his career</a:t>
            </a:r>
            <a:endParaRPr lang="es-MX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www.nobelprize.org/images/hoff-13535-content-portrait-mobile-ti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706" y="2492897"/>
            <a:ext cx="2520280" cy="35305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716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4"/>
          <p:cNvGraphicFramePr>
            <a:graphicFrameLocks noGrp="1" noChangeAspect="1"/>
          </p:cNvGraphicFramePr>
          <p:nvPr>
            <p:ph sz="quarter" idx="1"/>
            <p:extLst/>
          </p:nvPr>
        </p:nvGraphicFramePr>
        <p:xfrm>
          <a:off x="2567608" y="2420888"/>
          <a:ext cx="682625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5" name="Equation" r:id="rId3" imgW="3009900" imgH="444500" progId="Equation.DSMT4">
                  <p:embed/>
                </p:oleObj>
              </mc:Choice>
              <mc:Fallback>
                <p:oleObj name="Equation" r:id="rId3" imgW="3009900" imgH="444500" progId="Equation.DSMT4">
                  <p:embed/>
                  <p:pic>
                    <p:nvPicPr>
                      <p:cNvPr id="1945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7608" y="2420888"/>
                        <a:ext cx="6826250" cy="100806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4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758930175"/>
              </p:ext>
            </p:extLst>
          </p:nvPr>
        </p:nvGraphicFramePr>
        <p:xfrm>
          <a:off x="2579689" y="3767139"/>
          <a:ext cx="6948487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6" name="Equation" r:id="rId5" imgW="2577960" imgH="304560" progId="Equation.DSMT4">
                  <p:embed/>
                </p:oleObj>
              </mc:Choice>
              <mc:Fallback>
                <p:oleObj name="Equation" r:id="rId5" imgW="2577960" imgH="304560" progId="Equation.DSMT4">
                  <p:embed/>
                  <p:pic>
                    <p:nvPicPr>
                      <p:cNvPr id="1945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9689" y="3767139"/>
                        <a:ext cx="6948487" cy="82073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088764"/>
              </p:ext>
            </p:extLst>
          </p:nvPr>
        </p:nvGraphicFramePr>
        <p:xfrm>
          <a:off x="3822700" y="1211264"/>
          <a:ext cx="4318000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7" name="Equation" r:id="rId7" imgW="2387520" imgH="482400" progId="Equation.DSMT4">
                  <p:embed/>
                </p:oleObj>
              </mc:Choice>
              <mc:Fallback>
                <p:oleObj name="Equation" r:id="rId7" imgW="2387520" imgH="482400" progId="Equation.DSMT4">
                  <p:embed/>
                  <p:pic>
                    <p:nvPicPr>
                      <p:cNvPr id="19460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2700" y="1211264"/>
                        <a:ext cx="4318000" cy="871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de flecha 2"/>
          <p:cNvCxnSpPr/>
          <p:nvPr/>
        </p:nvCxnSpPr>
        <p:spPr>
          <a:xfrm flipH="1">
            <a:off x="5159997" y="1749376"/>
            <a:ext cx="1800225" cy="10080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6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139" y="91624"/>
            <a:ext cx="4815188" cy="82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Conector recto de flecha 3"/>
          <p:cNvCxnSpPr/>
          <p:nvPr/>
        </p:nvCxnSpPr>
        <p:spPr>
          <a:xfrm>
            <a:off x="4943872" y="3165178"/>
            <a:ext cx="144016" cy="8398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5303912" y="620688"/>
            <a:ext cx="144016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814340" y="4927550"/>
            <a:ext cx="848042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300" dirty="0"/>
              <a:t>Esta ecuación lleva el nombre de “Ecuación </a:t>
            </a:r>
            <a:r>
              <a:rPr lang="es-MX" altLang="es-MX" sz="1300" dirty="0" err="1"/>
              <a:t>van’t</a:t>
            </a:r>
            <a:r>
              <a:rPr lang="es-MX" altLang="es-MX" sz="1300" dirty="0"/>
              <a:t> </a:t>
            </a:r>
            <a:r>
              <a:rPr lang="es-MX" altLang="es-MX" sz="1300" dirty="0" err="1"/>
              <a:t>Hoff</a:t>
            </a:r>
            <a:r>
              <a:rPr lang="es-MX" altLang="es-MX" sz="1300" dirty="0"/>
              <a:t>” en honor  de:  </a:t>
            </a:r>
            <a:r>
              <a:rPr lang="es-MX" altLang="es-MX" sz="1300" dirty="0" err="1"/>
              <a:t>Jacobus</a:t>
            </a:r>
            <a:r>
              <a:rPr lang="es-MX" altLang="es-MX" sz="1300" dirty="0"/>
              <a:t> </a:t>
            </a:r>
            <a:r>
              <a:rPr lang="es-MX" altLang="es-MX" sz="1300" dirty="0" err="1"/>
              <a:t>Henricus</a:t>
            </a:r>
            <a:r>
              <a:rPr lang="es-MX" altLang="es-MX" sz="1300" dirty="0"/>
              <a:t> </a:t>
            </a:r>
            <a:r>
              <a:rPr lang="es-MX" altLang="es-MX" sz="1300" dirty="0" err="1"/>
              <a:t>van’t</a:t>
            </a:r>
            <a:r>
              <a:rPr lang="es-MX" altLang="es-MX" sz="1300" dirty="0"/>
              <a:t> </a:t>
            </a:r>
            <a:r>
              <a:rPr lang="es-MX" altLang="es-MX" sz="1300" dirty="0" err="1"/>
              <a:t>Hoff</a:t>
            </a:r>
            <a:r>
              <a:rPr lang="es-MX" altLang="es-MX" sz="1300" dirty="0"/>
              <a:t>   (1852-1911)</a:t>
            </a:r>
          </a:p>
        </p:txBody>
      </p:sp>
    </p:spTree>
    <p:extLst>
      <p:ext uri="{BB962C8B-B14F-4D97-AF65-F5344CB8AC3E}">
        <p14:creationId xmlns:p14="http://schemas.microsoft.com/office/powerpoint/2010/main" val="148071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884613" y="188913"/>
          <a:ext cx="3009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9" name="Ecuación" r:id="rId3" imgW="3009900" imgH="444500" progId="Equation.3">
                  <p:embed/>
                </p:oleObj>
              </mc:Choice>
              <mc:Fallback>
                <p:oleObj name="Ecuación" r:id="rId3" imgW="3009900" imgH="444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4613" y="188913"/>
                        <a:ext cx="3009900" cy="4445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959601" y="188913"/>
          <a:ext cx="36369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0" name="Equation" r:id="rId5" imgW="3797300" imgH="431800" progId="Equation.DSMT4">
                  <p:embed/>
                </p:oleObj>
              </mc:Choice>
              <mc:Fallback>
                <p:oleObj name="Equation" r:id="rId5" imgW="3797300" imgH="431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9601" y="188913"/>
                        <a:ext cx="3636963" cy="4127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122" name="Group 210"/>
          <p:cNvGraphicFramePr>
            <a:graphicFrameLocks noGrp="1"/>
          </p:cNvGraphicFramePr>
          <p:nvPr>
            <p:ph sz="quarter" idx="4"/>
          </p:nvPr>
        </p:nvGraphicFramePr>
        <p:xfrm>
          <a:off x="1703388" y="260350"/>
          <a:ext cx="2309812" cy="6400800"/>
        </p:xfrm>
        <a:graphic>
          <a:graphicData uri="http://schemas.openxmlformats.org/drawingml/2006/table">
            <a:tbl>
              <a:tblPr/>
              <a:tblGrid>
                <a:gridCol w="874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0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446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 K</a:t>
                      </a:r>
                      <a:endParaRPr kumimoji="0" 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 ºC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log</a:t>
                      </a:r>
                      <a:r>
                        <a:rPr kumimoji="0" lang="es-ES" sz="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</a:t>
                      </a:r>
                      <a:r>
                        <a:rPr kumimoji="0" lang="es-ES" sz="8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endParaRPr kumimoji="0" 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350</a:t>
                      </a:r>
                      <a:endParaRPr kumimoji="0" 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2,31</a:t>
                      </a:r>
                      <a:endParaRPr kumimoji="0" 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87</a:t>
                      </a:r>
                      <a:endParaRPr kumimoji="0" 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2,15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2,01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1,87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1,74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1,61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1,50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1,38</a:t>
                      </a:r>
                      <a:endParaRPr kumimoji="0" 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1,27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1,17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1,07</a:t>
                      </a:r>
                      <a:endParaRPr kumimoji="0" 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0,98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0,89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0,80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0,72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227</a:t>
                      </a:r>
                      <a:endParaRPr kumimoji="0" 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0,64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0,56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0,49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0,42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0,35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0,29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0,22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0,16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580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307</a:t>
                      </a:r>
                      <a:endParaRPr kumimoji="0" 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0,05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-0,01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-0,06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620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-0,11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357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-0,16</a:t>
                      </a:r>
                      <a:endParaRPr kumimoji="0" 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20575" name="Object 206"/>
          <p:cNvGraphicFramePr>
            <a:graphicFrameLocks noChangeAspect="1"/>
          </p:cNvGraphicFramePr>
          <p:nvPr/>
        </p:nvGraphicFramePr>
        <p:xfrm>
          <a:off x="4008439" y="2373314"/>
          <a:ext cx="6192837" cy="448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1" r:id="rId7" imgW="6187976" imgH="4487045" progId="Excel.Chart.8">
                  <p:embed/>
                </p:oleObj>
              </mc:Choice>
              <mc:Fallback>
                <p:oleObj r:id="rId7" imgW="6187976" imgH="4487045" progId="Excel.Chart.8">
                  <p:embed/>
                  <p:pic>
                    <p:nvPicPr>
                      <p:cNvPr id="0" name="Object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9" y="2373314"/>
                        <a:ext cx="6192837" cy="448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134" name="Group 222"/>
          <p:cNvGraphicFramePr>
            <a:graphicFrameLocks noGrp="1"/>
          </p:cNvGraphicFramePr>
          <p:nvPr/>
        </p:nvGraphicFramePr>
        <p:xfrm>
          <a:off x="5519738" y="2420938"/>
          <a:ext cx="2665412" cy="549276"/>
        </p:xfrm>
        <a:graphic>
          <a:graphicData uri="http://schemas.openxmlformats.org/drawingml/2006/table">
            <a:tbl>
              <a:tblPr/>
              <a:tblGrid>
                <a:gridCol w="2665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Reacción</a:t>
                      </a:r>
                    </a:p>
                  </a:txBody>
                  <a:tcPr marT="45773" marB="4577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2M + 3A + 2H</a:t>
                      </a:r>
                      <a:r>
                        <a:rPr kumimoji="0" lang="es-E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+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= 3C + 2K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73" marB="4577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584" name="Line 224"/>
          <p:cNvSpPr>
            <a:spLocks noChangeShapeType="1"/>
          </p:cNvSpPr>
          <p:nvPr/>
        </p:nvSpPr>
        <p:spPr bwMode="auto">
          <a:xfrm>
            <a:off x="8401050" y="3429000"/>
            <a:ext cx="0" cy="316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0585" name="Line 227"/>
          <p:cNvSpPr>
            <a:spLocks noChangeShapeType="1"/>
          </p:cNvSpPr>
          <p:nvPr/>
        </p:nvSpPr>
        <p:spPr bwMode="auto">
          <a:xfrm>
            <a:off x="1919289" y="5805488"/>
            <a:ext cx="1944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0586" name="Rectangle 228"/>
          <p:cNvSpPr>
            <a:spLocks noChangeArrowheads="1"/>
          </p:cNvSpPr>
          <p:nvPr/>
        </p:nvSpPr>
        <p:spPr bwMode="auto">
          <a:xfrm rot="16200000">
            <a:off x="2128045" y="5306220"/>
            <a:ext cx="6572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800"/>
              <a:t>3C + 2K</a:t>
            </a:r>
          </a:p>
        </p:txBody>
      </p:sp>
      <p:sp>
        <p:nvSpPr>
          <p:cNvPr id="20587" name="Rectangle 229"/>
          <p:cNvSpPr>
            <a:spLocks noChangeArrowheads="1"/>
          </p:cNvSpPr>
          <p:nvPr/>
        </p:nvSpPr>
        <p:spPr bwMode="auto">
          <a:xfrm rot="16200000">
            <a:off x="1974850" y="6110288"/>
            <a:ext cx="96678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800"/>
              <a:t>2M + 3A + 2H+</a:t>
            </a:r>
          </a:p>
        </p:txBody>
      </p:sp>
      <p:graphicFrame>
        <p:nvGraphicFramePr>
          <p:cNvPr id="20588" name="Object 1"/>
          <p:cNvGraphicFramePr>
            <a:graphicFrameLocks noChangeAspect="1"/>
          </p:cNvGraphicFramePr>
          <p:nvPr/>
        </p:nvGraphicFramePr>
        <p:xfrm>
          <a:off x="4367213" y="765176"/>
          <a:ext cx="2089150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2" name="Equation" r:id="rId9" imgW="1663700" imgH="241300" progId="Equation.DSMT4">
                  <p:embed/>
                </p:oleObj>
              </mc:Choice>
              <mc:Fallback>
                <p:oleObj name="Equation" r:id="rId9" imgW="1663700" imgH="2413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3" y="765176"/>
                        <a:ext cx="2089150" cy="3016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9" name="Object 2"/>
          <p:cNvGraphicFramePr>
            <a:graphicFrameLocks noChangeAspect="1"/>
          </p:cNvGraphicFramePr>
          <p:nvPr/>
        </p:nvGraphicFramePr>
        <p:xfrm>
          <a:off x="7175501" y="765175"/>
          <a:ext cx="20923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3" name="Equation" r:id="rId11" imgW="1752600" imgH="241300" progId="Equation.DSMT4">
                  <p:embed/>
                </p:oleObj>
              </mc:Choice>
              <mc:Fallback>
                <p:oleObj name="Equation" r:id="rId11" imgW="1752600" imgH="2413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1" y="765175"/>
                        <a:ext cx="2092325" cy="2873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3 Conector recto de flecha"/>
          <p:cNvCxnSpPr/>
          <p:nvPr/>
        </p:nvCxnSpPr>
        <p:spPr>
          <a:xfrm>
            <a:off x="6999288" y="4149080"/>
            <a:ext cx="7191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 de flecha"/>
          <p:cNvCxnSpPr/>
          <p:nvPr/>
        </p:nvCxnSpPr>
        <p:spPr>
          <a:xfrm flipH="1">
            <a:off x="8472488" y="3644900"/>
            <a:ext cx="57626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flipV="1">
            <a:off x="2565400" y="5229226"/>
            <a:ext cx="0" cy="5048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2565400" y="5876926"/>
            <a:ext cx="0" cy="7207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594" name="Object 11"/>
          <p:cNvGraphicFramePr>
            <a:graphicFrameLocks noChangeAspect="1"/>
          </p:cNvGraphicFramePr>
          <p:nvPr/>
        </p:nvGraphicFramePr>
        <p:xfrm>
          <a:off x="5207000" y="1289051"/>
          <a:ext cx="5392738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4" name="Equation" r:id="rId13" imgW="4610100" imgH="660400" progId="Equation.DSMT4">
                  <p:embed/>
                </p:oleObj>
              </mc:Choice>
              <mc:Fallback>
                <p:oleObj name="Equation" r:id="rId13" imgW="4610100" imgH="6604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0" y="1289051"/>
                        <a:ext cx="5392738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de flecha 2"/>
          <p:cNvCxnSpPr/>
          <p:nvPr/>
        </p:nvCxnSpPr>
        <p:spPr>
          <a:xfrm>
            <a:off x="6729413" y="1484313"/>
            <a:ext cx="590550" cy="25209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6894514" y="1708150"/>
            <a:ext cx="1722437" cy="17208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H="1">
            <a:off x="4008438" y="3924300"/>
            <a:ext cx="4392612" cy="18811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8" name="Text Box 11"/>
          <p:cNvSpPr txBox="1">
            <a:spLocks noChangeArrowheads="1"/>
          </p:cNvSpPr>
          <p:nvPr/>
        </p:nvSpPr>
        <p:spPr bwMode="auto">
          <a:xfrm>
            <a:off x="3970338" y="1431926"/>
            <a:ext cx="1236662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s-MX" sz="150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s-ES" altLang="es-MX" sz="1500">
                <a:latin typeface="Times New Roman" panose="02020603050405020304" pitchFamily="18" charset="0"/>
                <a:cs typeface="Times New Roman" panose="02020603050405020304" pitchFamily="18" charset="0"/>
              </a:rPr>
              <a:t>G=-RT</a:t>
            </a:r>
            <a:r>
              <a:rPr lang="es-ES" altLang="es-MX" sz="15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lnK</a:t>
            </a:r>
            <a:endParaRPr lang="el-GR" altLang="es-MX" sz="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99" name="Imagen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96195" y="2477295"/>
            <a:ext cx="911225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0" name="Imagen 1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501776" y="6197601"/>
            <a:ext cx="617537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800225" y="174625"/>
            <a:ext cx="44640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525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altLang="es-MX" sz="4000" kern="0" dirty="0"/>
              <a:t>K como variable dependiente de T</a:t>
            </a:r>
          </a:p>
        </p:txBody>
      </p:sp>
      <p:pic>
        <p:nvPicPr>
          <p:cNvPr id="21507" name="Picture 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813" y="838201"/>
            <a:ext cx="337185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1508" name="Objeto 8"/>
          <p:cNvGraphicFramePr>
            <a:graphicFrameLocks noChangeAspect="1"/>
          </p:cNvGraphicFramePr>
          <p:nvPr/>
        </p:nvGraphicFramePr>
        <p:xfrm>
          <a:off x="1800226" y="931863"/>
          <a:ext cx="4441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8" name="Equation" r:id="rId4" imgW="2806700" imgH="241300" progId="Equation.DSMT4">
                  <p:embed/>
                </p:oleObj>
              </mc:Choice>
              <mc:Fallback>
                <p:oleObj name="Equation" r:id="rId4" imgW="2806700" imgH="241300" progId="Equation.DSMT4">
                  <p:embed/>
                  <p:pic>
                    <p:nvPicPr>
                      <p:cNvPr id="0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226" y="931863"/>
                        <a:ext cx="444182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lecha curvada hacia arriba 9"/>
          <p:cNvSpPr/>
          <p:nvPr/>
        </p:nvSpPr>
        <p:spPr>
          <a:xfrm>
            <a:off x="5549901" y="1270001"/>
            <a:ext cx="2409825" cy="288925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>
              <a:solidFill>
                <a:srgbClr val="FF0000"/>
              </a:solidFill>
            </a:endParaRPr>
          </a:p>
        </p:txBody>
      </p:sp>
      <p:graphicFrame>
        <p:nvGraphicFramePr>
          <p:cNvPr id="21510" name="1 Objeto"/>
          <p:cNvGraphicFramePr>
            <a:graphicFrameLocks noChangeAspect="1"/>
          </p:cNvGraphicFramePr>
          <p:nvPr/>
        </p:nvGraphicFramePr>
        <p:xfrm>
          <a:off x="7115175" y="101600"/>
          <a:ext cx="2376488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9" name="Equation" r:id="rId6" imgW="1866090" imgH="533169" progId="Equation.DSMT4">
                  <p:embed/>
                </p:oleObj>
              </mc:Choice>
              <mc:Fallback>
                <p:oleObj name="Equation" r:id="rId6" imgW="1866090" imgH="533169" progId="Equation.DSMT4">
                  <p:embed/>
                  <p:pic>
                    <p:nvPicPr>
                      <p:cNvPr id="0" name="1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5175" y="101600"/>
                        <a:ext cx="2376488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ector recto de flecha 12"/>
          <p:cNvCxnSpPr/>
          <p:nvPr/>
        </p:nvCxnSpPr>
        <p:spPr>
          <a:xfrm flipH="1">
            <a:off x="8051801" y="487363"/>
            <a:ext cx="1223963" cy="4889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512" name="Objeto 18"/>
          <p:cNvGraphicFramePr>
            <a:graphicFrameLocks noChangeAspect="1"/>
          </p:cNvGraphicFramePr>
          <p:nvPr/>
        </p:nvGraphicFramePr>
        <p:xfrm>
          <a:off x="1866900" y="1770064"/>
          <a:ext cx="1543050" cy="490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0" name="Hoja de cálculo" r:id="rId8" imgW="1543026" imgH="4905343" progId="Excel.Sheet.8">
                  <p:embed/>
                </p:oleObj>
              </mc:Choice>
              <mc:Fallback>
                <p:oleObj name="Hoja de cálculo" r:id="rId8" imgW="1543026" imgH="4905343" progId="Excel.Sheet.8">
                  <p:embed/>
                  <p:pic>
                    <p:nvPicPr>
                      <p:cNvPr id="0" name="Objeto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1770064"/>
                        <a:ext cx="1543050" cy="490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Objeto 21"/>
          <p:cNvGraphicFramePr>
            <a:graphicFrameLocks noChangeAspect="1"/>
          </p:cNvGraphicFramePr>
          <p:nvPr/>
        </p:nvGraphicFramePr>
        <p:xfrm>
          <a:off x="3913189" y="1828800"/>
          <a:ext cx="4275137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1" name="Equation" r:id="rId10" imgW="3111500" imgH="457200" progId="Equation.DSMT4">
                  <p:embed/>
                </p:oleObj>
              </mc:Choice>
              <mc:Fallback>
                <p:oleObj name="Equation" r:id="rId10" imgW="3111500" imgH="457200" progId="Equation.DSMT4">
                  <p:embed/>
                  <p:pic>
                    <p:nvPicPr>
                      <p:cNvPr id="0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189" y="1828800"/>
                        <a:ext cx="4275137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4" name="Rectángulo 22"/>
          <p:cNvSpPr>
            <a:spLocks noChangeArrowheads="1"/>
          </p:cNvSpPr>
          <p:nvPr/>
        </p:nvSpPr>
        <p:spPr bwMode="auto">
          <a:xfrm>
            <a:off x="4511675" y="2613025"/>
            <a:ext cx="3081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=3.28+(1946.73*((1/</a:t>
            </a:r>
            <a:r>
              <a:rPr lang="es-MX" altLang="es-MX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A2</a:t>
            </a: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)-(1/298)))</a:t>
            </a:r>
          </a:p>
        </p:txBody>
      </p:sp>
      <p:cxnSp>
        <p:nvCxnSpPr>
          <p:cNvPr id="25" name="Conector recto de flecha 24"/>
          <p:cNvCxnSpPr/>
          <p:nvPr/>
        </p:nvCxnSpPr>
        <p:spPr>
          <a:xfrm flipH="1" flipV="1">
            <a:off x="3335339" y="2057401"/>
            <a:ext cx="815975" cy="6715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6" name="Picture 8" descr="C:\Users\Inocente.Inocente-PC\AppData\Local\Temp\x10sctmp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550" y="1541464"/>
            <a:ext cx="17907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Picture 10" descr="C:\Users\Inocente.Inocente-PC\AppData\Local\Temp\x10sctmp0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4" y="1770064"/>
            <a:ext cx="257175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1518" name="Objeto 27"/>
          <p:cNvGraphicFramePr>
            <a:graphicFrameLocks noChangeAspect="1"/>
          </p:cNvGraphicFramePr>
          <p:nvPr/>
        </p:nvGraphicFramePr>
        <p:xfrm>
          <a:off x="3919539" y="2640013"/>
          <a:ext cx="668337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2" name="Equation" r:id="rId14" imgW="533169" imgH="228501" progId="Equation.DSMT4">
                  <p:embed/>
                </p:oleObj>
              </mc:Choice>
              <mc:Fallback>
                <p:oleObj name="Equation" r:id="rId14" imgW="533169" imgH="228501" progId="Equation.DSMT4">
                  <p:embed/>
                  <p:pic>
                    <p:nvPicPr>
                      <p:cNvPr id="0" name="Objeto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9539" y="2640013"/>
                        <a:ext cx="668337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9" name="Chart 1"/>
          <p:cNvGraphicFramePr>
            <a:graphicFrameLocks/>
          </p:cNvGraphicFramePr>
          <p:nvPr/>
        </p:nvGraphicFramePr>
        <p:xfrm>
          <a:off x="5483226" y="3233738"/>
          <a:ext cx="4987925" cy="327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3" name="Gráfico" r:id="rId16" imgW="4993057" imgH="3273836" progId="Excel.Chart.8">
                  <p:embed/>
                </p:oleObj>
              </mc:Choice>
              <mc:Fallback>
                <p:oleObj name="Gráfico" r:id="rId16" imgW="4993057" imgH="3273836" progId="Excel.Chart.8">
                  <p:embed/>
                  <p:pic>
                    <p:nvPicPr>
                      <p:cNvPr id="0" name="Chart 1"/>
                      <p:cNvPicPr>
                        <a:picLocks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3226" y="3233738"/>
                        <a:ext cx="4987925" cy="327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3808414" y="3055938"/>
          <a:ext cx="1600201" cy="3600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6295">
                  <a:extLst>
                    <a:ext uri="{9D8B030D-6E8A-4147-A177-3AD203B41FA5}">
                      <a16:colId xmlns:a16="http://schemas.microsoft.com/office/drawing/2014/main" val="1580092188"/>
                    </a:ext>
                  </a:extLst>
                </a:gridCol>
                <a:gridCol w="468970">
                  <a:extLst>
                    <a:ext uri="{9D8B030D-6E8A-4147-A177-3AD203B41FA5}">
                      <a16:colId xmlns:a16="http://schemas.microsoft.com/office/drawing/2014/main" val="2350963327"/>
                    </a:ext>
                  </a:extLst>
                </a:gridCol>
                <a:gridCol w="674936">
                  <a:extLst>
                    <a:ext uri="{9D8B030D-6E8A-4147-A177-3AD203B41FA5}">
                      <a16:colId xmlns:a16="http://schemas.microsoft.com/office/drawing/2014/main" val="332367042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T K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T C°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log</a:t>
                      </a:r>
                      <a:r>
                        <a:rPr lang="es-MX" sz="1000" u="none" strike="noStrike" baseline="-25000">
                          <a:effectLst/>
                        </a:rPr>
                        <a:t>10</a:t>
                      </a:r>
                      <a:r>
                        <a:rPr lang="es-MX" sz="1000" u="none" strike="noStrike">
                          <a:effectLst/>
                        </a:rPr>
                        <a:t>K</a:t>
                      </a:r>
                      <a:r>
                        <a:rPr lang="es-MX" sz="1000" u="none" strike="noStrike" baseline="-25000">
                          <a:effectLst/>
                        </a:rPr>
                        <a:t>T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42784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590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317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0.047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248612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591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318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0.041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888643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592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319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0.036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673661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593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320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0.030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402747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594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321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0.025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185517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595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322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0.019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6143054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596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323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0.014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671672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597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324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0.008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6146265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598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325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0.003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9057194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599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326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-0.003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6500624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600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327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-0.008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628343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601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328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-0.013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8160114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602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329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-0.019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382427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603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330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-0.024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91044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604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331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-0.030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9753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605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332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-0.035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6973303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606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333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-0.040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0430397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607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334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-0.046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1862538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608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335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-0.051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223115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609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336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-0.056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129773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610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337</a:t>
                      </a:r>
                      <a:endParaRPr lang="es-MX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-0.061</a:t>
                      </a:r>
                      <a:endParaRPr lang="es-MX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1080255"/>
                  </a:ext>
                </a:extLst>
              </a:tr>
            </a:tbl>
          </a:graphicData>
        </a:graphic>
      </p:graphicFrame>
      <p:cxnSp>
        <p:nvCxnSpPr>
          <p:cNvPr id="36" name="Conector recto de flecha 35"/>
          <p:cNvCxnSpPr/>
          <p:nvPr/>
        </p:nvCxnSpPr>
        <p:spPr>
          <a:xfrm flipV="1">
            <a:off x="5016500" y="4005264"/>
            <a:ext cx="4032250" cy="719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/>
          <p:cNvCxnSpPr/>
          <p:nvPr/>
        </p:nvCxnSpPr>
        <p:spPr>
          <a:xfrm>
            <a:off x="3913188" y="4724400"/>
            <a:ext cx="12403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015275"/>
              </p:ext>
            </p:extLst>
          </p:nvPr>
        </p:nvGraphicFramePr>
        <p:xfrm>
          <a:off x="6422310" y="2969419"/>
          <a:ext cx="3258980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4" name="Equation" r:id="rId18" imgW="4102100" imgH="342900" progId="Equation.DSMT4">
                  <p:embed/>
                </p:oleObj>
              </mc:Choice>
              <mc:Fallback>
                <p:oleObj name="Equation" r:id="rId18" imgW="4102100" imgH="342900" progId="Equation.DSMT4">
                  <p:embed/>
                  <p:pic>
                    <p:nvPicPr>
                      <p:cNvPr id="307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2310" y="2969419"/>
                        <a:ext cx="3258980" cy="271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8913"/>
            <a:ext cx="911383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G:\WinWTQ\prueb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21" r="-2084"/>
          <a:stretch>
            <a:fillRect/>
          </a:stretch>
        </p:blipFill>
        <p:spPr bwMode="auto">
          <a:xfrm>
            <a:off x="2238376" y="642938"/>
            <a:ext cx="7972425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663</Words>
  <Application>Microsoft Office PowerPoint</Application>
  <PresentationFormat>Panorámica</PresentationFormat>
  <Paragraphs>314</Paragraphs>
  <Slides>16</Slides>
  <Notes>8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6</vt:i4>
      </vt:variant>
      <vt:variant>
        <vt:lpstr>Títulos de diapositiva</vt:lpstr>
      </vt:variant>
      <vt:variant>
        <vt:i4>16</vt:i4>
      </vt:variant>
    </vt:vector>
  </HeadingPairs>
  <TitlesOfParts>
    <vt:vector size="26" baseType="lpstr">
      <vt:lpstr>Arial</vt:lpstr>
      <vt:lpstr>Calibri</vt:lpstr>
      <vt:lpstr>Times New Roman</vt:lpstr>
      <vt:lpstr>Diseño predeterminado</vt:lpstr>
      <vt:lpstr>Equation</vt:lpstr>
      <vt:lpstr>Ecuación</vt:lpstr>
      <vt:lpstr>Gráfico de Microsoft Excel</vt:lpstr>
      <vt:lpstr>Hoja de cálculo</vt:lpstr>
      <vt:lpstr>Gráfico</vt:lpstr>
      <vt:lpstr>MathType 7.0 Equation</vt:lpstr>
      <vt:lpstr>K dependiente de T</vt:lpstr>
      <vt:lpstr>Calculo de ΔGr0</vt:lpstr>
      <vt:lpstr>Calculo de ΔHr0</vt:lpstr>
      <vt:lpstr>Calculo de K a T=298.15 K</vt:lpstr>
      <vt:lpstr>Significado de 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 dependiente de T</dc:title>
  <dc:creator>guadalupe</dc:creator>
  <cp:lastModifiedBy>Pece</cp:lastModifiedBy>
  <cp:revision>111</cp:revision>
  <dcterms:created xsi:type="dcterms:W3CDTF">2008-05-05T16:22:19Z</dcterms:created>
  <dcterms:modified xsi:type="dcterms:W3CDTF">2022-10-31T16:50:05Z</dcterms:modified>
</cp:coreProperties>
</file>