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3" r:id="rId3"/>
    <p:sldId id="256" r:id="rId4"/>
    <p:sldId id="257" r:id="rId5"/>
    <p:sldId id="279" r:id="rId6"/>
    <p:sldId id="258" r:id="rId7"/>
    <p:sldId id="269" r:id="rId8"/>
    <p:sldId id="277" r:id="rId9"/>
    <p:sldId id="270" r:id="rId10"/>
    <p:sldId id="264" r:id="rId11"/>
    <p:sldId id="271" r:id="rId12"/>
    <p:sldId id="268" r:id="rId13"/>
    <p:sldId id="272" r:id="rId14"/>
    <p:sldId id="276" r:id="rId15"/>
    <p:sldId id="274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2.wmf"/><Relationship Id="rId1" Type="http://schemas.openxmlformats.org/officeDocument/2006/relationships/image" Target="../media/image5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6.wmf"/><Relationship Id="rId1" Type="http://schemas.openxmlformats.org/officeDocument/2006/relationships/image" Target="../media/image29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9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5" Type="http://schemas.openxmlformats.org/officeDocument/2006/relationships/image" Target="../media/image75.wmf"/><Relationship Id="rId4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013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770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529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064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11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92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553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742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472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6549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595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879B9-DF35-4535-BB4F-54D293471997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49EF6-7D30-431E-938D-4B427E8FF4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6796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0.wmf"/><Relationship Id="rId20" Type="http://schemas.openxmlformats.org/officeDocument/2006/relationships/image" Target="../media/image1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7.wmf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9.bin"/><Relationship Id="rId18" Type="http://schemas.openxmlformats.org/officeDocument/2006/relationships/image" Target="../media/image20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wmf"/><Relationship Id="rId20" Type="http://schemas.openxmlformats.org/officeDocument/2006/relationships/image" Target="../media/image21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16.wmf"/><Relationship Id="rId19" Type="http://schemas.openxmlformats.org/officeDocument/2006/relationships/oleObject" Target="../embeddings/oleObject22.bin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1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8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1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2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43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0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wmf"/><Relationship Id="rId20" Type="http://schemas.openxmlformats.org/officeDocument/2006/relationships/image" Target="../media/image44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39.wmf"/><Relationship Id="rId19" Type="http://schemas.openxmlformats.org/officeDocument/2006/relationships/oleObject" Target="../embeddings/oleObject45.bin"/><Relationship Id="rId4" Type="http://schemas.openxmlformats.org/officeDocument/2006/relationships/image" Target="../media/image36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5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0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6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4.wmf"/><Relationship Id="rId11" Type="http://schemas.openxmlformats.org/officeDocument/2006/relationships/image" Target="../media/image66.wmf"/><Relationship Id="rId5" Type="http://schemas.openxmlformats.org/officeDocument/2006/relationships/oleObject" Target="../embeddings/oleObject66.bin"/><Relationship Id="rId10" Type="http://schemas.openxmlformats.org/officeDocument/2006/relationships/oleObject" Target="../embeddings/oleObject69.bin"/><Relationship Id="rId4" Type="http://schemas.openxmlformats.org/officeDocument/2006/relationships/image" Target="../media/image63.wmf"/><Relationship Id="rId9" Type="http://schemas.openxmlformats.org/officeDocument/2006/relationships/oleObject" Target="../embeddings/oleObject6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74.bin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7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7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70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7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79.wmf"/><Relationship Id="rId4" Type="http://schemas.openxmlformats.org/officeDocument/2006/relationships/image" Target="../media/image76.wmf"/><Relationship Id="rId9" Type="http://schemas.openxmlformats.org/officeDocument/2006/relationships/oleObject" Target="../embeddings/oleObject8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53490" y="493695"/>
            <a:ext cx="9210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Otra forma de la constante de equilibrio K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olubility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roduct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s-ES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= Producto de la solubilidad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89066"/>
              </p:ext>
            </p:extLst>
          </p:nvPr>
        </p:nvGraphicFramePr>
        <p:xfrm>
          <a:off x="4721666" y="3862034"/>
          <a:ext cx="19907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7" name="Equation" r:id="rId3" imgW="901440" imgH="203040" progId="Equation.DSMT4">
                  <p:embed/>
                </p:oleObj>
              </mc:Choice>
              <mc:Fallback>
                <p:oleObj name="Equation" r:id="rId3" imgW="901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1666" y="3862034"/>
                        <a:ext cx="1990725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/>
          <p:cNvSpPr/>
          <p:nvPr/>
        </p:nvSpPr>
        <p:spPr>
          <a:xfrm>
            <a:off x="653490" y="1101349"/>
            <a:ext cx="108013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Aquí la constante de equilibrio </a:t>
            </a:r>
            <a:r>
              <a:rPr lang="es-ES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eq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toma la forma de la constante del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producto de solubilidad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Solubility</a:t>
            </a:r>
            <a:r>
              <a:rPr lang="es-E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Product</a:t>
            </a:r>
            <a:r>
              <a:rPr lang="es-E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Hay que recordar que es la misma constante de equilibrio </a:t>
            </a:r>
            <a:r>
              <a:rPr lang="es-E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eq</a:t>
            </a:r>
            <a:r>
              <a:rPr lang="es-E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Para este tipo de reacciones incongruentes, como ya fue explicado antes, el procedimiento es así: Partimos de una reacción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genérica </a:t>
            </a:r>
          </a:p>
          <a:p>
            <a:pPr algn="just">
              <a:spcAft>
                <a:spcPts val="0"/>
              </a:spcAft>
            </a:pPr>
            <a:endParaRPr lang="es-ES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AB↔A</a:t>
            </a:r>
            <a:r>
              <a:rPr lang="es-ES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s-ES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en general </a:t>
            </a:r>
            <a:r>
              <a:rPr lang="es-E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compuestos de sales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se disuelven                                       tendremos que: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438503"/>
              </p:ext>
            </p:extLst>
          </p:nvPr>
        </p:nvGraphicFramePr>
        <p:xfrm>
          <a:off x="1751454" y="2838694"/>
          <a:ext cx="7931150" cy="858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8" name="Equation" r:id="rId5" imgW="3530520" imgH="380880" progId="Equation.DSMT4">
                  <p:embed/>
                </p:oleObj>
              </mc:Choice>
              <mc:Fallback>
                <p:oleObj name="Equation" r:id="rId5" imgW="3530520" imgH="38088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1454" y="2838694"/>
                        <a:ext cx="7931150" cy="858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785219"/>
              </p:ext>
            </p:extLst>
          </p:nvPr>
        </p:nvGraphicFramePr>
        <p:xfrm>
          <a:off x="1751454" y="4574732"/>
          <a:ext cx="7998128" cy="16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9" name="Equation" r:id="rId7" imgW="3441600" imgH="723600" progId="Equation.DSMT4">
                  <p:embed/>
                </p:oleObj>
              </mc:Choice>
              <mc:Fallback>
                <p:oleObj name="Equation" r:id="rId7" imgW="3441600" imgH="72360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51454" y="4574732"/>
                        <a:ext cx="7998128" cy="16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880572"/>
              </p:ext>
            </p:extLst>
          </p:nvPr>
        </p:nvGraphicFramePr>
        <p:xfrm>
          <a:off x="6524103" y="2175609"/>
          <a:ext cx="2088269" cy="469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0" name="Equation" r:id="rId9" imgW="901440" imgH="203040" progId="Equation.DSMT4">
                  <p:embed/>
                </p:oleObj>
              </mc:Choice>
              <mc:Fallback>
                <p:oleObj name="Equation" r:id="rId9" imgW="901440" imgH="20304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24103" y="2175609"/>
                        <a:ext cx="2088269" cy="469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30154"/>
              </p:ext>
            </p:extLst>
          </p:nvPr>
        </p:nvGraphicFramePr>
        <p:xfrm>
          <a:off x="9864165" y="188343"/>
          <a:ext cx="674272" cy="577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1" name="Equation" r:id="rId10" imgW="266400" imgH="228600" progId="Equation.DSMT4">
                  <p:embed/>
                </p:oleObj>
              </mc:Choice>
              <mc:Fallback>
                <p:oleObj name="Equation" r:id="rId10" imgW="266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864165" y="188343"/>
                        <a:ext cx="674272" cy="577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03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0672" y="52596"/>
            <a:ext cx="11368455" cy="12824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altLang="es-MX" sz="17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Calcular la solubilidad de </a:t>
            </a:r>
            <a:r>
              <a:rPr kumimoji="0" lang="es-ES" altLang="es-MX" sz="17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FeCO</a:t>
            </a:r>
            <a:r>
              <a:rPr kumimoji="0" lang="es-ES" altLang="es-MX" sz="1700" b="1" i="0" u="none" strike="noStrike" cap="none" normalizeH="0" baseline="-25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3(s</a:t>
            </a:r>
            <a:r>
              <a:rPr kumimoji="0" lang="es-ES" altLang="es-MX" sz="1700" b="0" i="0" u="none" strike="noStrike" cap="none" normalizeH="0" baseline="-2500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s-ES" altLang="es-MX" sz="17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(siderita) suponiendo  que el equilibrio de disolución </a:t>
            </a:r>
            <a:r>
              <a:rPr kumimoji="0" lang="es-ES" altLang="es-MX" sz="1700" b="1" i="1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 el único equilibrio presente</a:t>
            </a:r>
            <a:r>
              <a:rPr kumimoji="0" lang="es-ES" altLang="es-MX" sz="17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Asumiendo que la disolución de siderita </a:t>
            </a:r>
            <a:r>
              <a:rPr lang="es-ES" altLang="es-MX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s-ES" altLang="es-MX" sz="17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FeCO</a:t>
            </a:r>
            <a:r>
              <a:rPr kumimoji="0" lang="es-ES" altLang="es-MX" sz="1700" b="1" i="0" u="none" strike="noStrike" cap="none" normalizeH="0" baseline="-250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r>
              <a:rPr lang="es-ES" altLang="es-MX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ocurre </a:t>
            </a:r>
            <a:r>
              <a:rPr lang="es-ES" altLang="es-MX" sz="17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agua pura a T=298.15 K=25 °C y P=1 bar. Primero recordemos la sistemática relacionada con la </a:t>
            </a:r>
            <a:r>
              <a:rPr lang="es-ES" altLang="es-MX" sz="17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disolución de un solido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sus componentes químicos,  es decir, iones que lo </a:t>
            </a:r>
            <a:r>
              <a:rPr lang="es-ES" altLang="es-MX" sz="17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 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caso</a:t>
            </a:r>
            <a:r>
              <a:rPr lang="es-ES" altLang="es-MX" sz="17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MX" sz="17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MX" sz="17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siderita, que 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disocia en ion de </a:t>
            </a:r>
            <a:r>
              <a:rPr lang="es-ES" altLang="es-MX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hierro ferroso Fe</a:t>
            </a:r>
            <a:r>
              <a:rPr lang="es-ES" altLang="es-MX" sz="17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ES" altLang="es-MX" sz="1700" b="1" i="1" baseline="30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es-MX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ion </a:t>
            </a:r>
            <a:r>
              <a:rPr lang="es-ES" altLang="es-MX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carbonato </a:t>
            </a:r>
            <a:r>
              <a:rPr lang="es-ES" altLang="es-MX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s-ES" altLang="es-MX" sz="17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altLang="es-MX" sz="17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s-ES" altLang="es-MX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s-ES" altLang="es-MX" sz="1700" b="1" i="0" u="none" strike="noStrike" cap="none" normalizeH="0" dirty="0">
              <a:ln>
                <a:noFill/>
              </a:ln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148968"/>
              </p:ext>
            </p:extLst>
          </p:nvPr>
        </p:nvGraphicFramePr>
        <p:xfrm>
          <a:off x="7201506" y="1052613"/>
          <a:ext cx="2075844" cy="38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5" name="Equation" r:id="rId3" imgW="1091880" imgH="203040" progId="Equation.DSMT4">
                  <p:embed/>
                </p:oleObj>
              </mc:Choice>
              <mc:Fallback>
                <p:oleObj name="Equation" r:id="rId3" imgW="1091880" imgH="20304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01506" y="1052613"/>
                        <a:ext cx="2075844" cy="3862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/>
          <p:cNvSpPr/>
          <p:nvPr/>
        </p:nvSpPr>
        <p:spPr>
          <a:xfrm>
            <a:off x="320672" y="1541325"/>
            <a:ext cx="115079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Donde                                  por ser solido tiene actividad=1 por lo que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desaparece como denominador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ecuación.</a:t>
            </a: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nuestra reacción tendremos</a:t>
            </a: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 trabajar en moles lo mismo es una mol de                  que una mol de               ,   por lo que se pueden intercambiar </a:t>
            </a: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sustituyendo uno por otro.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961830"/>
              </p:ext>
            </p:extLst>
          </p:nvPr>
        </p:nvGraphicFramePr>
        <p:xfrm>
          <a:off x="1961358" y="1645136"/>
          <a:ext cx="7931150" cy="858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6" name="Equation" r:id="rId5" imgW="3530520" imgH="380880" progId="Equation.DSMT4">
                  <p:embed/>
                </p:oleObj>
              </mc:Choice>
              <mc:Fallback>
                <p:oleObj name="Equation" r:id="rId5" imgW="3530520" imgH="38088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1358" y="1645136"/>
                        <a:ext cx="7931150" cy="858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346617"/>
              </p:ext>
            </p:extLst>
          </p:nvPr>
        </p:nvGraphicFramePr>
        <p:xfrm>
          <a:off x="1199171" y="2657457"/>
          <a:ext cx="1784351" cy="402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" name="Equation" r:id="rId7" imgW="901440" imgH="203040" progId="Equation.DSMT4">
                  <p:embed/>
                </p:oleObj>
              </mc:Choice>
              <mc:Fallback>
                <p:oleObj name="Equation" r:id="rId7" imgW="901440" imgH="20304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9171" y="2657457"/>
                        <a:ext cx="1784351" cy="402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283469"/>
              </p:ext>
            </p:extLst>
          </p:nvPr>
        </p:nvGraphicFramePr>
        <p:xfrm>
          <a:off x="1057762" y="3513344"/>
          <a:ext cx="634076" cy="375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" name="Equation" r:id="rId9" imgW="342720" imgH="203040" progId="Equation.DSMT4">
                  <p:embed/>
                </p:oleObj>
              </mc:Choice>
              <mc:Fallback>
                <p:oleObj name="Equation" r:id="rId9" imgW="342720" imgH="20304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57762" y="3513344"/>
                        <a:ext cx="634076" cy="375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6118"/>
              </p:ext>
            </p:extLst>
          </p:nvPr>
        </p:nvGraphicFramePr>
        <p:xfrm>
          <a:off x="3754435" y="3233535"/>
          <a:ext cx="628173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9" name="Equation" r:id="rId11" imgW="3174840" imgH="368280" progId="Equation.DSMT4">
                  <p:embed/>
                </p:oleObj>
              </mc:Choice>
              <mc:Fallback>
                <p:oleObj name="Equation" r:id="rId11" imgW="3174840" imgH="36828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54435" y="3233535"/>
                        <a:ext cx="6281737" cy="7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767138"/>
              </p:ext>
            </p:extLst>
          </p:nvPr>
        </p:nvGraphicFramePr>
        <p:xfrm>
          <a:off x="4614788" y="4010780"/>
          <a:ext cx="840386" cy="480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0" name="Equation" r:id="rId13" imgW="355320" imgH="203040" progId="Equation.DSMT4">
                  <p:embed/>
                </p:oleObj>
              </mc:Choice>
              <mc:Fallback>
                <p:oleObj name="Equation" r:id="rId13" imgW="355320" imgH="20304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14788" y="4010780"/>
                        <a:ext cx="840386" cy="480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817037"/>
              </p:ext>
            </p:extLst>
          </p:nvPr>
        </p:nvGraphicFramePr>
        <p:xfrm>
          <a:off x="6918849" y="4010780"/>
          <a:ext cx="871624" cy="43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1" name="Equation" r:id="rId15" imgW="406080" imgH="203040" progId="Equation.DSMT4">
                  <p:embed/>
                </p:oleObj>
              </mc:Choice>
              <mc:Fallback>
                <p:oleObj name="Equation" r:id="rId15" imgW="406080" imgH="203040" progId="Equation.DSMT4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18849" y="4010780"/>
                        <a:ext cx="871624" cy="435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079525"/>
              </p:ext>
            </p:extLst>
          </p:nvPr>
        </p:nvGraphicFramePr>
        <p:xfrm>
          <a:off x="3914405" y="5807241"/>
          <a:ext cx="4210783" cy="561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2" name="Equation" r:id="rId17" imgW="1714320" imgH="228600" progId="Equation.DSMT4">
                  <p:embed/>
                </p:oleObj>
              </mc:Choice>
              <mc:Fallback>
                <p:oleObj name="Equation" r:id="rId17" imgW="1714320" imgH="228600" progId="Equation.DSMT4">
                  <p:embed/>
                  <p:pic>
                    <p:nvPicPr>
                      <p:cNvPr id="13" name="Objeto 1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14405" y="5807241"/>
                        <a:ext cx="4210783" cy="5618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 flipH="1" flipV="1">
            <a:off x="8839200" y="2203241"/>
            <a:ext cx="7088" cy="12936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V="1">
            <a:off x="9522416" y="2233298"/>
            <a:ext cx="2584" cy="12635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C283B8C-0C21-4584-9B76-8A1CC64E1B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183141"/>
              </p:ext>
            </p:extLst>
          </p:nvPr>
        </p:nvGraphicFramePr>
        <p:xfrm>
          <a:off x="3455281" y="4944505"/>
          <a:ext cx="4943304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3" name="Equation" r:id="rId19" imgW="2412720" imgH="228600" progId="Equation.DSMT4">
                  <p:embed/>
                </p:oleObj>
              </mc:Choice>
              <mc:Fallback>
                <p:oleObj name="Equation" r:id="rId19" imgW="24127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455281" y="4944505"/>
                        <a:ext cx="4943304" cy="46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463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82033" y="193400"/>
            <a:ext cx="109860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Aplicamos la sistemática                                    K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olubility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roduct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la reacción</a:t>
            </a:r>
          </a:p>
          <a:p>
            <a:pPr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calculamos la energía libre de la reacción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72139" y="93566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3228" y="26705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715586"/>
              </p:ext>
            </p:extLst>
          </p:nvPr>
        </p:nvGraphicFramePr>
        <p:xfrm>
          <a:off x="667414" y="2173649"/>
          <a:ext cx="3540642" cy="1282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" name="Equation" r:id="rId3" imgW="2120760" imgH="774360" progId="Equation.DSMT4">
                  <p:embed/>
                </p:oleObj>
              </mc:Choice>
              <mc:Fallback>
                <p:oleObj name="Equation" r:id="rId3" imgW="2120760" imgH="7743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414" y="2173649"/>
                        <a:ext cx="3540642" cy="12821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828412" y="42625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979783"/>
              </p:ext>
            </p:extLst>
          </p:nvPr>
        </p:nvGraphicFramePr>
        <p:xfrm>
          <a:off x="4618647" y="2105928"/>
          <a:ext cx="6361112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" name="Equation" r:id="rId5" imgW="2387520" imgH="355320" progId="Equation.DSMT4">
                  <p:embed/>
                </p:oleObj>
              </mc:Choice>
              <mc:Fallback>
                <p:oleObj name="Equation" r:id="rId5" imgW="2387520" imgH="3553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8647" y="2105928"/>
                        <a:ext cx="6361112" cy="903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5061098" y="52926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967201"/>
              </p:ext>
            </p:extLst>
          </p:nvPr>
        </p:nvGraphicFramePr>
        <p:xfrm>
          <a:off x="7278688" y="4770438"/>
          <a:ext cx="3524250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7" name="Equation" r:id="rId7" imgW="1917360" imgH="393480" progId="Equation.DSMT4">
                  <p:embed/>
                </p:oleObj>
              </mc:Choice>
              <mc:Fallback>
                <p:oleObj name="Equation" r:id="rId7" imgW="191736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4770438"/>
                        <a:ext cx="3524250" cy="712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527C0F-60FF-4EA6-B1A1-EC7C6AA60C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647190"/>
              </p:ext>
            </p:extLst>
          </p:nvPr>
        </p:nvGraphicFramePr>
        <p:xfrm>
          <a:off x="7708899" y="90487"/>
          <a:ext cx="3862838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" name="Equation" r:id="rId9" imgW="1841400" imgH="406080" progId="Equation.DSMT4">
                  <p:embed/>
                </p:oleObj>
              </mc:Choice>
              <mc:Fallback>
                <p:oleObj name="Equation" r:id="rId9" imgW="184140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08899" y="90487"/>
                        <a:ext cx="3862838" cy="85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D6B7AED9-C7E5-4414-9C09-5388F44CF0DA}"/>
              </a:ext>
            </a:extLst>
          </p:cNvPr>
          <p:cNvSpPr/>
          <p:nvPr/>
        </p:nvSpPr>
        <p:spPr>
          <a:xfrm>
            <a:off x="600075" y="3552736"/>
            <a:ext cx="5467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signo positivo de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MX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MX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indica qua a condiciones estándar, a</a:t>
            </a:r>
            <a:r>
              <a:rPr lang="es-MX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concentración (</a:t>
            </a:r>
            <a:r>
              <a:rPr lang="es-MX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MX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-MX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molar,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reacción ocurre hacia la izquierda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los iones reaccionan para precipitar el solido. </a:t>
            </a: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268A7C35-E2C5-4D52-BADE-9DF51EF9D169}"/>
              </a:ext>
            </a:extLst>
          </p:cNvPr>
          <p:cNvCxnSpPr>
            <a:cxnSpLocks/>
          </p:cNvCxnSpPr>
          <p:nvPr/>
        </p:nvCxnSpPr>
        <p:spPr>
          <a:xfrm flipH="1">
            <a:off x="3181350" y="2790825"/>
            <a:ext cx="1552575" cy="88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Grupo 37">
            <a:extLst>
              <a:ext uri="{FF2B5EF4-FFF2-40B4-BE49-F238E27FC236}">
                <a16:creationId xmlns:a16="http://schemas.microsoft.com/office/drawing/2014/main" id="{478459E2-B095-4C9E-A913-4AC0799039A9}"/>
              </a:ext>
            </a:extLst>
          </p:cNvPr>
          <p:cNvGrpSpPr/>
          <p:nvPr/>
        </p:nvGrpSpPr>
        <p:grpSpPr>
          <a:xfrm>
            <a:off x="495300" y="5671621"/>
            <a:ext cx="11001375" cy="730892"/>
            <a:chOff x="600075" y="5825483"/>
            <a:chExt cx="11001375" cy="730892"/>
          </a:xfrm>
        </p:grpSpPr>
        <p:graphicFrame>
          <p:nvGraphicFramePr>
            <p:cNvPr id="13" name="Objeto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98307862"/>
                </p:ext>
              </p:extLst>
            </p:nvPr>
          </p:nvGraphicFramePr>
          <p:xfrm>
            <a:off x="600075" y="5825483"/>
            <a:ext cx="11001375" cy="7308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" name="Equation" r:id="rId11" imgW="4609800" imgH="304560" progId="Equation.DSMT4">
                    <p:embed/>
                  </p:oleObj>
                </mc:Choice>
                <mc:Fallback>
                  <p:oleObj name="Equation" r:id="rId11" imgW="4609800" imgH="30456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075" y="5825483"/>
                          <a:ext cx="11001375" cy="73089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2FBCF94B-C0B1-4C56-835C-85AB1E3405AB}"/>
                </a:ext>
              </a:extLst>
            </p:cNvPr>
            <p:cNvSpPr txBox="1"/>
            <p:nvPr/>
          </p:nvSpPr>
          <p:spPr>
            <a:xfrm>
              <a:off x="2800350" y="5991225"/>
              <a:ext cx="2723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sustituyendo datos tenemos</a:t>
              </a:r>
            </a:p>
          </p:txBody>
        </p:sp>
      </p:grp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440F662-D90A-440E-BC3C-0F577036F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063057"/>
              </p:ext>
            </p:extLst>
          </p:nvPr>
        </p:nvGraphicFramePr>
        <p:xfrm>
          <a:off x="2057399" y="1039813"/>
          <a:ext cx="234850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" name="Equation" r:id="rId13" imgW="1143000" imgH="203040" progId="Equation.DSMT4">
                  <p:embed/>
                </p:oleObj>
              </mc:Choice>
              <mc:Fallback>
                <p:oleObj name="Equation" r:id="rId13" imgW="11430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57399" y="1039813"/>
                        <a:ext cx="2348505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01B42B85-99E7-444B-8B1D-C182CA8A1C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505498"/>
              </p:ext>
            </p:extLst>
          </p:nvPr>
        </p:nvGraphicFramePr>
        <p:xfrm>
          <a:off x="3070224" y="201613"/>
          <a:ext cx="182810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1" name="Equation" r:id="rId15" imgW="850680" imgH="203040" progId="Equation.DSMT4">
                  <p:embed/>
                </p:oleObj>
              </mc:Choice>
              <mc:Fallback>
                <p:oleObj name="Equation" r:id="rId15" imgW="850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070224" y="201613"/>
                        <a:ext cx="1828103" cy="43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DBE5A859-99C4-4C55-B1DD-F01AD30151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845013"/>
              </p:ext>
            </p:extLst>
          </p:nvPr>
        </p:nvGraphicFramePr>
        <p:xfrm>
          <a:off x="4733925" y="979488"/>
          <a:ext cx="4388904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2" name="Equation" r:id="rId17" imgW="1981080" imgH="228600" progId="Equation.DSMT4">
                  <p:embed/>
                </p:oleObj>
              </mc:Choice>
              <mc:Fallback>
                <p:oleObj name="Equation" r:id="rId17" imgW="1981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33925" y="979488"/>
                        <a:ext cx="4388904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ED06A30B-80B1-436C-B652-9187B62661D0}"/>
              </a:ext>
            </a:extLst>
          </p:cNvPr>
          <p:cNvCxnSpPr>
            <a:cxnSpLocks/>
          </p:cNvCxnSpPr>
          <p:nvPr/>
        </p:nvCxnSpPr>
        <p:spPr>
          <a:xfrm flipH="1">
            <a:off x="7791450" y="3457575"/>
            <a:ext cx="166687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249406"/>
              </p:ext>
            </p:extLst>
          </p:nvPr>
        </p:nvGraphicFramePr>
        <p:xfrm>
          <a:off x="7208838" y="3519626"/>
          <a:ext cx="3277557" cy="995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3" name="Equation" r:id="rId19" imgW="1168200" imgH="355320" progId="Equation.DSMT4">
                  <p:embed/>
                </p:oleObj>
              </mc:Choice>
              <mc:Fallback>
                <p:oleObj name="Equation" r:id="rId19" imgW="1168200" imgH="3553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8838" y="3519626"/>
                        <a:ext cx="3277557" cy="9952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A786E51-B08C-4D82-B683-A031640EA655}"/>
              </a:ext>
            </a:extLst>
          </p:cNvPr>
          <p:cNvCxnSpPr>
            <a:cxnSpLocks/>
          </p:cNvCxnSpPr>
          <p:nvPr/>
        </p:nvCxnSpPr>
        <p:spPr>
          <a:xfrm flipV="1">
            <a:off x="3324225" y="3505200"/>
            <a:ext cx="4486275" cy="742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6C9EC-26AA-43F5-85DA-C7028B55142C}"/>
              </a:ext>
            </a:extLst>
          </p:cNvPr>
          <p:cNvSpPr/>
          <p:nvPr/>
        </p:nvSpPr>
        <p:spPr>
          <a:xfrm>
            <a:off x="562518" y="4958834"/>
            <a:ext cx="6742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Ahora calculamos la </a:t>
            </a:r>
            <a:r>
              <a:rPr lang="es-MX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utilizando el valor de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MX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MX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=59928 y los datos</a:t>
            </a: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44176EA0-7C65-452D-93C2-33AF0766492D}"/>
              </a:ext>
            </a:extLst>
          </p:cNvPr>
          <p:cNvCxnSpPr>
            <a:cxnSpLocks/>
          </p:cNvCxnSpPr>
          <p:nvPr/>
        </p:nvCxnSpPr>
        <p:spPr>
          <a:xfrm>
            <a:off x="5878818" y="5206875"/>
            <a:ext cx="138601" cy="698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4548798" y="2537576"/>
            <a:ext cx="2660040" cy="480618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ángulo 25"/>
          <p:cNvSpPr/>
          <p:nvPr/>
        </p:nvSpPr>
        <p:spPr>
          <a:xfrm>
            <a:off x="7174393" y="4024406"/>
            <a:ext cx="2660040" cy="480618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onector recto de flecha 23"/>
          <p:cNvCxnSpPr/>
          <p:nvPr/>
        </p:nvCxnSpPr>
        <p:spPr>
          <a:xfrm>
            <a:off x="7558391" y="398834"/>
            <a:ext cx="2354094" cy="145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H="1">
            <a:off x="2057399" y="5292684"/>
            <a:ext cx="638176" cy="6128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44176EA0-7C65-452D-93C2-33AF0766492D}"/>
              </a:ext>
            </a:extLst>
          </p:cNvPr>
          <p:cNvCxnSpPr>
            <a:cxnSpLocks/>
          </p:cNvCxnSpPr>
          <p:nvPr/>
        </p:nvCxnSpPr>
        <p:spPr>
          <a:xfrm flipH="1">
            <a:off x="7708899" y="5257772"/>
            <a:ext cx="284878" cy="604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44176EA0-7C65-452D-93C2-33AF0766492D}"/>
              </a:ext>
            </a:extLst>
          </p:cNvPr>
          <p:cNvCxnSpPr>
            <a:cxnSpLocks/>
          </p:cNvCxnSpPr>
          <p:nvPr/>
        </p:nvCxnSpPr>
        <p:spPr>
          <a:xfrm flipH="1">
            <a:off x="9122829" y="5216978"/>
            <a:ext cx="1082342" cy="688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43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069328"/>
              </p:ext>
            </p:extLst>
          </p:nvPr>
        </p:nvGraphicFramePr>
        <p:xfrm>
          <a:off x="360363" y="742950"/>
          <a:ext cx="5418137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" name="Equation" r:id="rId3" imgW="2031840" imgH="291960" progId="Equation.DSMT4">
                  <p:embed/>
                </p:oleObj>
              </mc:Choice>
              <mc:Fallback>
                <p:oleObj name="Equation" r:id="rId3" imgW="2031840" imgH="291960" progId="Equation.DSMT4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742950"/>
                        <a:ext cx="5418137" cy="741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98134" y="19681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060379"/>
              </p:ext>
            </p:extLst>
          </p:nvPr>
        </p:nvGraphicFramePr>
        <p:xfrm>
          <a:off x="6472597" y="863119"/>
          <a:ext cx="5486400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6" name="Equation" r:id="rId5" imgW="3581280" imgH="1295280" progId="Equation.DSMT4">
                  <p:embed/>
                </p:oleObj>
              </mc:Choice>
              <mc:Fallback>
                <p:oleObj name="Equation" r:id="rId5" imgW="3581280" imgH="12952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2597" y="863119"/>
                        <a:ext cx="5486400" cy="1965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276808"/>
              </p:ext>
            </p:extLst>
          </p:nvPr>
        </p:nvGraphicFramePr>
        <p:xfrm>
          <a:off x="7740650" y="203200"/>
          <a:ext cx="31734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7" name="Equation" r:id="rId7" imgW="1612800" imgH="253800" progId="Equation.DSMT4">
                  <p:embed/>
                </p:oleObj>
              </mc:Choice>
              <mc:Fallback>
                <p:oleObj name="Equation" r:id="rId7" imgW="161280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203200"/>
                        <a:ext cx="3173413" cy="488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588385BD-85FB-4E0D-926B-7FD053783D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15694"/>
              </p:ext>
            </p:extLst>
          </p:nvPr>
        </p:nvGraphicFramePr>
        <p:xfrm>
          <a:off x="374650" y="1812925"/>
          <a:ext cx="55721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8" name="Equation" r:id="rId9" imgW="2425680" imgH="304560" progId="Equation.DSMT4">
                  <p:embed/>
                </p:oleObj>
              </mc:Choice>
              <mc:Fallback>
                <p:oleObj name="Equation" r:id="rId9" imgW="2425680" imgH="304560" progId="Equation.DSMT4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1812925"/>
                        <a:ext cx="5572125" cy="7064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lecha: curvada hacia arriba 12">
            <a:extLst>
              <a:ext uri="{FF2B5EF4-FFF2-40B4-BE49-F238E27FC236}">
                <a16:creationId xmlns:a16="http://schemas.microsoft.com/office/drawing/2014/main" id="{31015B2C-B85F-434A-A4D2-12BD87647525}"/>
              </a:ext>
            </a:extLst>
          </p:cNvPr>
          <p:cNvSpPr/>
          <p:nvPr/>
        </p:nvSpPr>
        <p:spPr>
          <a:xfrm rot="5400000">
            <a:off x="-639995" y="1136908"/>
            <a:ext cx="1905002" cy="30003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2F7FDBB-E206-4DFD-8EEB-6809CF0A9526}"/>
              </a:ext>
            </a:extLst>
          </p:cNvPr>
          <p:cNvSpPr/>
          <p:nvPr/>
        </p:nvSpPr>
        <p:spPr>
          <a:xfrm>
            <a:off x="374650" y="2916394"/>
            <a:ext cx="114664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tal forma que la 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ES" baseline="-25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es:                                                                                     este valor nos revela la cantidad de siderita </a:t>
            </a:r>
          </a:p>
          <a:p>
            <a:pPr algn="just"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se disuelve, como vemos es una cantidad muy baja de siderita que se disuelve (FeCO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)=3.17057x10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mol/l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necesitamos ahora </a:t>
            </a:r>
            <a:r>
              <a:rPr lang="es-E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determinar,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tantas moles de iones Fe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CO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producto de esta pequeña disolución de siderita presentes en solución. </a:t>
            </a: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EB77FD94-5F9D-4DB2-B58D-F39898CB1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476494"/>
              </p:ext>
            </p:extLst>
          </p:nvPr>
        </p:nvGraphicFramePr>
        <p:xfrm>
          <a:off x="2891865" y="2864008"/>
          <a:ext cx="4797425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9" name="Equation" r:id="rId11" imgW="3682800" imgH="393480" progId="Equation.DSMT4">
                  <p:embed/>
                </p:oleObj>
              </mc:Choice>
              <mc:Fallback>
                <p:oleObj name="Equation" r:id="rId11" imgW="36828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91865" y="2864008"/>
                        <a:ext cx="4797425" cy="512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1E421A23-F01F-4C9C-957F-E22B64026416}"/>
              </a:ext>
            </a:extLst>
          </p:cNvPr>
          <p:cNvCxnSpPr>
            <a:cxnSpLocks/>
          </p:cNvCxnSpPr>
          <p:nvPr/>
        </p:nvCxnSpPr>
        <p:spPr>
          <a:xfrm flipV="1">
            <a:off x="5401889" y="1381385"/>
            <a:ext cx="1054474" cy="677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EB77FD94-5F9D-4DB2-B58D-F39898CB1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005775"/>
              </p:ext>
            </p:extLst>
          </p:nvPr>
        </p:nvGraphicFramePr>
        <p:xfrm>
          <a:off x="3421063" y="4210050"/>
          <a:ext cx="6335712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0" name="Equation" r:id="rId13" imgW="4279680" imgH="1625400" progId="Equation.DSMT4">
                  <p:embed/>
                </p:oleObj>
              </mc:Choice>
              <mc:Fallback>
                <p:oleObj name="Equation" r:id="rId13" imgW="4279680" imgH="1625400" progId="Equation.DSMT4">
                  <p:embed/>
                  <p:pic>
                    <p:nvPicPr>
                      <p:cNvPr id="20" name="Objeto 19">
                        <a:extLst>
                          <a:ext uri="{FF2B5EF4-FFF2-40B4-BE49-F238E27FC236}">
                            <a16:creationId xmlns:a16="http://schemas.microsoft.com/office/drawing/2014/main" id="{EB77FD94-5F9D-4DB2-B58D-F39898CB17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21063" y="4210050"/>
                        <a:ext cx="6335712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CA51F33-E78C-4A48-B9AB-81C40CD19EBB}"/>
              </a:ext>
            </a:extLst>
          </p:cNvPr>
          <p:cNvCxnSpPr>
            <a:cxnSpLocks/>
          </p:cNvCxnSpPr>
          <p:nvPr/>
        </p:nvCxnSpPr>
        <p:spPr>
          <a:xfrm flipH="1">
            <a:off x="7740651" y="3762375"/>
            <a:ext cx="2584449" cy="611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589501"/>
              </p:ext>
            </p:extLst>
          </p:nvPr>
        </p:nvGraphicFramePr>
        <p:xfrm>
          <a:off x="667776" y="131503"/>
          <a:ext cx="2197101" cy="540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" name="Equation" r:id="rId15" imgW="774360" imgH="190440" progId="Equation.DSMT4">
                  <p:embed/>
                </p:oleObj>
              </mc:Choice>
              <mc:Fallback>
                <p:oleObj name="Equation" r:id="rId15" imgW="7743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7776" y="131503"/>
                        <a:ext cx="2197101" cy="540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1E421A23-F01F-4C9C-957F-E22B64026416}"/>
              </a:ext>
            </a:extLst>
          </p:cNvPr>
          <p:cNvCxnSpPr>
            <a:cxnSpLocks/>
          </p:cNvCxnSpPr>
          <p:nvPr/>
        </p:nvCxnSpPr>
        <p:spPr>
          <a:xfrm flipH="1">
            <a:off x="1054295" y="1248950"/>
            <a:ext cx="511909" cy="614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1E421A23-F01F-4C9C-957F-E22B64026416}"/>
              </a:ext>
            </a:extLst>
          </p:cNvPr>
          <p:cNvCxnSpPr>
            <a:cxnSpLocks/>
          </p:cNvCxnSpPr>
          <p:nvPr/>
        </p:nvCxnSpPr>
        <p:spPr>
          <a:xfrm flipH="1">
            <a:off x="2529192" y="1189964"/>
            <a:ext cx="630727" cy="746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1E421A23-F01F-4C9C-957F-E22B64026416}"/>
              </a:ext>
            </a:extLst>
          </p:cNvPr>
          <p:cNvCxnSpPr>
            <a:cxnSpLocks/>
          </p:cNvCxnSpPr>
          <p:nvPr/>
        </p:nvCxnSpPr>
        <p:spPr>
          <a:xfrm flipH="1">
            <a:off x="3492231" y="1243461"/>
            <a:ext cx="1254166" cy="736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3CA51F33-E78C-4A48-B9AB-81C40CD19EBB}"/>
              </a:ext>
            </a:extLst>
          </p:cNvPr>
          <p:cNvCxnSpPr>
            <a:cxnSpLocks/>
          </p:cNvCxnSpPr>
          <p:nvPr/>
        </p:nvCxnSpPr>
        <p:spPr>
          <a:xfrm flipH="1">
            <a:off x="4569780" y="4676248"/>
            <a:ext cx="353234" cy="229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091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98134" y="19681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664150"/>
              </p:ext>
            </p:extLst>
          </p:nvPr>
        </p:nvGraphicFramePr>
        <p:xfrm>
          <a:off x="6510338" y="1739626"/>
          <a:ext cx="2968785" cy="1295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2" name="Equation" r:id="rId3" imgW="1269720" imgH="558720" progId="Equation.DSMT4">
                  <p:embed/>
                </p:oleObj>
              </mc:Choice>
              <mc:Fallback>
                <p:oleObj name="Equation" r:id="rId3" imgW="1269720" imgH="558720" progId="Equation.DSMT4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0338" y="1739626"/>
                        <a:ext cx="2968785" cy="12958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12F7FDBB-E206-4DFD-8EEB-6809CF0A9526}"/>
              </a:ext>
            </a:extLst>
          </p:cNvPr>
          <p:cNvSpPr/>
          <p:nvPr/>
        </p:nvSpPr>
        <p:spPr>
          <a:xfrm>
            <a:off x="219074" y="347588"/>
            <a:ext cx="114664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tal forma que la 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ES" baseline="-25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es:                                                                                     este valor nos revela la cantidad de siderita </a:t>
            </a:r>
          </a:p>
          <a:p>
            <a:pPr algn="just"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se disuelve, como vemos es una cantidad muy baja de siderita que se disuelve (FeCO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)=3.17057x10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mol/l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necesitamos ahora determinar que tantas moles de iones Fe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CO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solución están presentes con esa cantidad de solido en solución. </a:t>
            </a:r>
          </a:p>
        </p:txBody>
      </p:sp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EB77FD94-5F9D-4DB2-B58D-F39898CB1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314229"/>
              </p:ext>
            </p:extLst>
          </p:nvPr>
        </p:nvGraphicFramePr>
        <p:xfrm>
          <a:off x="2741052" y="298186"/>
          <a:ext cx="4797425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3" name="Equation" r:id="rId5" imgW="3682800" imgH="393480" progId="Equation.DSMT4">
                  <p:embed/>
                </p:oleObj>
              </mc:Choice>
              <mc:Fallback>
                <p:oleObj name="Equation" r:id="rId5" imgW="3682800" imgH="393480" progId="Equation.DSMT4">
                  <p:embed/>
                  <p:pic>
                    <p:nvPicPr>
                      <p:cNvPr id="20" name="Objeto 19">
                        <a:extLst>
                          <a:ext uri="{FF2B5EF4-FFF2-40B4-BE49-F238E27FC236}">
                            <a16:creationId xmlns:a16="http://schemas.microsoft.com/office/drawing/2014/main" id="{EB77FD94-5F9D-4DB2-B58D-F39898CB17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41052" y="298186"/>
                        <a:ext cx="4797425" cy="512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ángulo 28">
            <a:extLst>
              <a:ext uri="{FF2B5EF4-FFF2-40B4-BE49-F238E27FC236}">
                <a16:creationId xmlns:a16="http://schemas.microsoft.com/office/drawing/2014/main" id="{B0CB97BF-C29A-4541-80AD-116D9D1C9778}"/>
              </a:ext>
            </a:extLst>
          </p:cNvPr>
          <p:cNvSpPr/>
          <p:nvPr/>
        </p:nvSpPr>
        <p:spPr>
          <a:xfrm>
            <a:off x="70625" y="3129051"/>
            <a:ext cx="11763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resultado tenemos que; en condiciones estándar en agua pura, la solubilidad de siderita es de </a:t>
            </a:r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3.17057x10</a:t>
            </a:r>
            <a:r>
              <a:rPr lang="es-ES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m/l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en condición de equilibrio (</a:t>
            </a:r>
            <a:r>
              <a:rPr lang="es-E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punto de saturación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en presencia de 5.595x10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m/l de iones de Fe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2+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CO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Sí se agrega agua a la solución se disolverá siderita. Sí se mantiene el volumen de agua, pero se agregan iones precipitara siderita como solido.</a:t>
            </a:r>
          </a:p>
        </p:txBody>
      </p:sp>
      <p:graphicFrame>
        <p:nvGraphicFramePr>
          <p:cNvPr id="22" name="Objeto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02745"/>
              </p:ext>
            </p:extLst>
          </p:nvPr>
        </p:nvGraphicFramePr>
        <p:xfrm>
          <a:off x="6096000" y="4552858"/>
          <a:ext cx="30226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4" name="Equation" r:id="rId7" imgW="1269720" imgH="558720" progId="Equation.DSMT4">
                  <p:embed/>
                </p:oleObj>
              </mc:Choice>
              <mc:Fallback>
                <p:oleObj name="Equation" r:id="rId7" imgW="1269720" imgH="558720" progId="Equation.DSMT4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552858"/>
                        <a:ext cx="3022600" cy="1320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20357"/>
              </p:ext>
            </p:extLst>
          </p:nvPr>
        </p:nvGraphicFramePr>
        <p:xfrm>
          <a:off x="880961" y="4911359"/>
          <a:ext cx="3720181" cy="603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5" name="Equation" r:id="rId9" imgW="2425680" imgH="393480" progId="Equation.DSMT4">
                  <p:embed/>
                </p:oleObj>
              </mc:Choice>
              <mc:Fallback>
                <p:oleObj name="Equation" r:id="rId9" imgW="24256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0961" y="4911359"/>
                        <a:ext cx="3720181" cy="603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544682"/>
              </p:ext>
            </p:extLst>
          </p:nvPr>
        </p:nvGraphicFramePr>
        <p:xfrm>
          <a:off x="1485900" y="2062163"/>
          <a:ext cx="4100513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" name="Equation" r:id="rId11" imgW="2476440" imgH="393480" progId="Equation.DSMT4">
                  <p:embed/>
                </p:oleObj>
              </mc:Choice>
              <mc:Fallback>
                <p:oleObj name="Equation" r:id="rId11" imgW="24764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85900" y="2062163"/>
                        <a:ext cx="4100513" cy="65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093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661546"/>
              </p:ext>
            </p:extLst>
          </p:nvPr>
        </p:nvGraphicFramePr>
        <p:xfrm>
          <a:off x="1539875" y="3949700"/>
          <a:ext cx="8920163" cy="235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Equation" r:id="rId3" imgW="5117760" imgH="1346040" progId="Equation.DSMT4">
                  <p:embed/>
                </p:oleObj>
              </mc:Choice>
              <mc:Fallback>
                <p:oleObj name="Equation" r:id="rId3" imgW="5117760" imgH="1346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3949700"/>
                        <a:ext cx="8920163" cy="235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11842" y="39618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410267-D421-4C4C-AB49-E0DB9E245C1C}"/>
              </a:ext>
            </a:extLst>
          </p:cNvPr>
          <p:cNvSpPr/>
          <p:nvPr/>
        </p:nvSpPr>
        <p:spPr>
          <a:xfrm>
            <a:off x="447674" y="2380387"/>
            <a:ext cx="10906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Podemos ver que la concentración de los iones en solución de equilibrio (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punto de saturación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en presencia 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-10.5041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=3.1322x10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mol/l de siderita, es igual para ambos iones 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-5.2521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=5.595x10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mol/l,  pero </a:t>
            </a:r>
            <a:r>
              <a:rPr 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transformar la concentración de mol/l a gr/L o a mg/l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tanto del solido anhidrita, como la de los iones en solución, los valores serán  muy diferentes</a:t>
            </a:r>
            <a:endParaRPr lang="es-MX" dirty="0"/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D93663BD-2877-4605-B85A-613C1E698D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68993"/>
              </p:ext>
            </p:extLst>
          </p:nvPr>
        </p:nvGraphicFramePr>
        <p:xfrm>
          <a:off x="168275" y="230188"/>
          <a:ext cx="5519738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Equation" r:id="rId5" imgW="3009600" imgH="393480" progId="Equation.DSMT4">
                  <p:embed/>
                </p:oleObj>
              </mc:Choice>
              <mc:Fallback>
                <p:oleObj name="Equation" r:id="rId5" imgW="30096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75" y="230188"/>
                        <a:ext cx="5519738" cy="72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93D3344-1C81-4DFB-95D1-D1271432C825}"/>
              </a:ext>
            </a:extLst>
          </p:cNvPr>
          <p:cNvCxnSpPr/>
          <p:nvPr/>
        </p:nvCxnSpPr>
        <p:spPr>
          <a:xfrm flipH="1">
            <a:off x="3705225" y="733425"/>
            <a:ext cx="152400" cy="339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180FBF94-A3CF-4039-89E7-D5C690A74D5D}"/>
              </a:ext>
            </a:extLst>
          </p:cNvPr>
          <p:cNvCxnSpPr>
            <a:cxnSpLocks/>
          </p:cNvCxnSpPr>
          <p:nvPr/>
        </p:nvCxnSpPr>
        <p:spPr>
          <a:xfrm flipH="1">
            <a:off x="3724275" y="1294397"/>
            <a:ext cx="1497013" cy="3649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9DCA0FF-01D3-4EB0-A0ED-E101F28B4140}"/>
              </a:ext>
            </a:extLst>
          </p:cNvPr>
          <p:cNvCxnSpPr>
            <a:cxnSpLocks/>
          </p:cNvCxnSpPr>
          <p:nvPr/>
        </p:nvCxnSpPr>
        <p:spPr>
          <a:xfrm flipH="1">
            <a:off x="3800476" y="1926382"/>
            <a:ext cx="1439862" cy="371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504371"/>
              </p:ext>
            </p:extLst>
          </p:nvPr>
        </p:nvGraphicFramePr>
        <p:xfrm>
          <a:off x="5221288" y="876745"/>
          <a:ext cx="30226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Equation" r:id="rId7" imgW="1269720" imgH="558720" progId="Equation.DSMT4">
                  <p:embed/>
                </p:oleObj>
              </mc:Choice>
              <mc:Fallback>
                <p:oleObj name="Equation" r:id="rId7" imgW="1269720" imgH="558720" progId="Equation.DSMT4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1288" y="876745"/>
                        <a:ext cx="3022600" cy="1320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EB77FD94-5F9D-4DB2-B58D-F39898CB1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147043"/>
              </p:ext>
            </p:extLst>
          </p:nvPr>
        </p:nvGraphicFramePr>
        <p:xfrm>
          <a:off x="6556374" y="228321"/>
          <a:ext cx="4797425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Equation" r:id="rId9" imgW="3682800" imgH="393480" progId="Equation.DSMT4">
                  <p:embed/>
                </p:oleObj>
              </mc:Choice>
              <mc:Fallback>
                <p:oleObj name="Equation" r:id="rId9" imgW="3682800" imgH="393480" progId="Equation.DSMT4">
                  <p:embed/>
                  <p:pic>
                    <p:nvPicPr>
                      <p:cNvPr id="20" name="Objeto 19">
                        <a:extLst>
                          <a:ext uri="{FF2B5EF4-FFF2-40B4-BE49-F238E27FC236}">
                            <a16:creationId xmlns:a16="http://schemas.microsoft.com/office/drawing/2014/main" id="{EB77FD94-5F9D-4DB2-B58D-F39898CB17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56374" y="228321"/>
                        <a:ext cx="4797425" cy="512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ángulo 14"/>
          <p:cNvSpPr/>
          <p:nvPr/>
        </p:nvSpPr>
        <p:spPr>
          <a:xfrm>
            <a:off x="9710232" y="182843"/>
            <a:ext cx="2041501" cy="621649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ángulo 16"/>
          <p:cNvSpPr/>
          <p:nvPr/>
        </p:nvSpPr>
        <p:spPr>
          <a:xfrm>
            <a:off x="6169037" y="888297"/>
            <a:ext cx="2162163" cy="1329572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78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2725" y="129597"/>
            <a:ext cx="1091692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la expresión para la constante de equilibrio para la reacción de disolución de anhidrita en agua pura, a T=298.15 K y P= 1bar. 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Aquí tenemos la reacción de disolución de un solido (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s-MX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en sus componentes iónicos.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/>
              <a:t/>
            </a:r>
            <a:br>
              <a:rPr lang="es-MX" dirty="0"/>
            </a:br>
            <a:endParaRPr lang="es-MX" dirty="0"/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Calcita (       ) es un sólido por lo tanto, su fracción molar es la unidad y no está incluida en la expresión de la constante de equilibrio </a:t>
            </a:r>
            <a:r>
              <a:rPr lang="es-MX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recibe esta definición o nombre, por ser el producto de solubilidad,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Calcular la solubilidad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CaSO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4(s)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asumiendo que el equilibrio de disolución es el único equilibrio presente en este sistema de agua/sal. Como dato tenemos que la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=7.103x10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mol/l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solubilidad de la anhidrita es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7.103x10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viene en el mismo valor que la constante de equilibrio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endParaRPr lang="es-MX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79874"/>
              </p:ext>
            </p:extLst>
          </p:nvPr>
        </p:nvGraphicFramePr>
        <p:xfrm>
          <a:off x="6880119" y="1913006"/>
          <a:ext cx="3600834" cy="390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1" name="Equation" r:id="rId3" imgW="2463480" imgH="266400" progId="Equation.DSMT4">
                  <p:embed/>
                </p:oleObj>
              </mc:Choice>
              <mc:Fallback>
                <p:oleObj name="Equation" r:id="rId3" imgW="2463480" imgH="266400" progId="Equation.DSMT4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80119" y="1913006"/>
                        <a:ext cx="3600834" cy="3902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395697"/>
              </p:ext>
            </p:extLst>
          </p:nvPr>
        </p:nvGraphicFramePr>
        <p:xfrm>
          <a:off x="1503843" y="4612456"/>
          <a:ext cx="5937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2" name="Equation" r:id="rId5" imgW="444240" imgH="228600" progId="Equation.DSMT4">
                  <p:embed/>
                </p:oleObj>
              </mc:Choice>
              <mc:Fallback>
                <p:oleObj name="Equation" r:id="rId5" imgW="444240" imgH="22860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3843" y="4612456"/>
                        <a:ext cx="593725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H="1">
            <a:off x="4206817" y="5901070"/>
            <a:ext cx="1552878" cy="3406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>
            <a:cxnSpLocks/>
          </p:cNvCxnSpPr>
          <p:nvPr/>
        </p:nvCxnSpPr>
        <p:spPr>
          <a:xfrm flipH="1">
            <a:off x="5923550" y="3933825"/>
            <a:ext cx="4239625" cy="17601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4FE746F3-7E94-4931-B8F0-7E28C68401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988993"/>
              </p:ext>
            </p:extLst>
          </p:nvPr>
        </p:nvGraphicFramePr>
        <p:xfrm>
          <a:off x="977341" y="925161"/>
          <a:ext cx="2017067" cy="1223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3" name="Equation" r:id="rId7" imgW="1193760" imgH="723600" progId="Equation.DSMT4">
                  <p:embed/>
                </p:oleObj>
              </mc:Choice>
              <mc:Fallback>
                <p:oleObj name="Equation" r:id="rId7" imgW="1193760" imgH="72360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4FE746F3-7E94-4931-B8F0-7E28C68401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7341" y="925161"/>
                        <a:ext cx="2017067" cy="1223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D68D5AEC-A6D2-4C6E-9EA0-89DC3492E3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043213"/>
              </p:ext>
            </p:extLst>
          </p:nvPr>
        </p:nvGraphicFramePr>
        <p:xfrm>
          <a:off x="3865563" y="1031121"/>
          <a:ext cx="5278437" cy="453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4" name="Equation" r:id="rId9" imgW="2958840" imgH="253800" progId="Equation.DSMT4">
                  <p:embed/>
                </p:oleObj>
              </mc:Choice>
              <mc:Fallback>
                <p:oleObj name="Equation" r:id="rId9" imgW="2958840" imgH="253800" progId="Equation.DSMT4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D68D5AEC-A6D2-4C6E-9EA0-89DC3492E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65563" y="1031121"/>
                        <a:ext cx="5278437" cy="453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F7636FB-143D-4AAC-A84D-A8C5CC53DF25}"/>
              </a:ext>
            </a:extLst>
          </p:cNvPr>
          <p:cNvCxnSpPr/>
          <p:nvPr/>
        </p:nvCxnSpPr>
        <p:spPr>
          <a:xfrm flipH="1">
            <a:off x="7684791" y="1905000"/>
            <a:ext cx="170822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E995B4C0-74BE-431B-B9DA-3B9DA16C73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346758"/>
              </p:ext>
            </p:extLst>
          </p:nvPr>
        </p:nvGraphicFramePr>
        <p:xfrm>
          <a:off x="720754" y="3311141"/>
          <a:ext cx="4727368" cy="101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5" name="Equation" r:id="rId11" imgW="3733560" imgH="799920" progId="Equation.DSMT4">
                  <p:embed/>
                </p:oleObj>
              </mc:Choice>
              <mc:Fallback>
                <p:oleObj name="Equation" r:id="rId11" imgW="3733560" imgH="799920" progId="Equation.DSMT4">
                  <p:embed/>
                  <p:pic>
                    <p:nvPicPr>
                      <p:cNvPr id="15" name="Objeto 14">
                        <a:extLst>
                          <a:ext uri="{FF2B5EF4-FFF2-40B4-BE49-F238E27FC236}">
                            <a16:creationId xmlns:a16="http://schemas.microsoft.com/office/drawing/2014/main" id="{E995B4C0-74BE-431B-B9DA-3B9DA16C73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0754" y="3311141"/>
                        <a:ext cx="4727368" cy="1013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3EDA9CF9-1F37-46AD-A535-75EF7DBFB9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031840"/>
              </p:ext>
            </p:extLst>
          </p:nvPr>
        </p:nvGraphicFramePr>
        <p:xfrm>
          <a:off x="8161455" y="3499280"/>
          <a:ext cx="3224724" cy="636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6" name="Equation" r:id="rId13" imgW="1993680" imgH="393480" progId="Equation.DSMT4">
                  <p:embed/>
                </p:oleObj>
              </mc:Choice>
              <mc:Fallback>
                <p:oleObj name="Equation" r:id="rId13" imgW="1993680" imgH="393480" progId="Equation.DSMT4">
                  <p:embed/>
                  <p:pic>
                    <p:nvPicPr>
                      <p:cNvPr id="16" name="Objeto 15">
                        <a:extLst>
                          <a:ext uri="{FF2B5EF4-FFF2-40B4-BE49-F238E27FC236}">
                            <a16:creationId xmlns:a16="http://schemas.microsoft.com/office/drawing/2014/main" id="{3EDA9CF9-1F37-46AD-A535-75EF7DBFB9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61455" y="3499280"/>
                        <a:ext cx="3224724" cy="636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DCD8DAC1-0BD3-4556-A27C-F494106F50F3}"/>
              </a:ext>
            </a:extLst>
          </p:cNvPr>
          <p:cNvSpPr txBox="1"/>
          <p:nvPr/>
        </p:nvSpPr>
        <p:spPr>
          <a:xfrm>
            <a:off x="3476625" y="1409700"/>
            <a:ext cx="730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signo positivo de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=23.68 indica que la reacción ocurre a la izquierda 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3D85C0D-A801-4EAB-ACF5-E53F968231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041949"/>
              </p:ext>
            </p:extLst>
          </p:nvPr>
        </p:nvGraphicFramePr>
        <p:xfrm>
          <a:off x="3095625" y="450214"/>
          <a:ext cx="2038858" cy="368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7" name="Equation" r:id="rId15" imgW="1333440" imgH="241200" progId="Equation.DSMT4">
                  <p:embed/>
                </p:oleObj>
              </mc:Choice>
              <mc:Fallback>
                <p:oleObj name="Equation" r:id="rId15" imgW="13334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095625" y="450214"/>
                        <a:ext cx="2038858" cy="368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846004"/>
              </p:ext>
            </p:extLst>
          </p:nvPr>
        </p:nvGraphicFramePr>
        <p:xfrm>
          <a:off x="803961" y="2702406"/>
          <a:ext cx="8661043" cy="57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8" name="Equation" r:id="rId17" imgW="4609800" imgH="304560" progId="Equation.DSMT4">
                  <p:embed/>
                </p:oleObj>
              </mc:Choice>
              <mc:Fallback>
                <p:oleObj name="Equation" r:id="rId17" imgW="460980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03961" y="2702406"/>
                        <a:ext cx="8661043" cy="57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Conector recto de flecha 17"/>
          <p:cNvCxnSpPr/>
          <p:nvPr/>
        </p:nvCxnSpPr>
        <p:spPr>
          <a:xfrm flipH="1">
            <a:off x="5401340" y="1341828"/>
            <a:ext cx="3375046" cy="14545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2370204" y="2988721"/>
            <a:ext cx="2173221" cy="85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4570713" y="3268304"/>
            <a:ext cx="1078645" cy="4218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ángulo 22"/>
          <p:cNvSpPr/>
          <p:nvPr/>
        </p:nvSpPr>
        <p:spPr>
          <a:xfrm>
            <a:off x="4857750" y="2702406"/>
            <a:ext cx="3918636" cy="5726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ángulo 23"/>
          <p:cNvSpPr/>
          <p:nvPr/>
        </p:nvSpPr>
        <p:spPr>
          <a:xfrm>
            <a:off x="1583103" y="3355954"/>
            <a:ext cx="2980349" cy="968196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to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777593"/>
              </p:ext>
            </p:extLst>
          </p:nvPr>
        </p:nvGraphicFramePr>
        <p:xfrm>
          <a:off x="5825945" y="3629103"/>
          <a:ext cx="1925096" cy="377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9" name="Equation" r:id="rId19" imgW="1231560" imgH="241200" progId="Equation.DSMT4">
                  <p:embed/>
                </p:oleObj>
              </mc:Choice>
              <mc:Fallback>
                <p:oleObj name="Equation" r:id="rId19" imgW="12315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825945" y="3629103"/>
                        <a:ext cx="1925096" cy="3770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ángulo 26"/>
          <p:cNvSpPr/>
          <p:nvPr/>
        </p:nvSpPr>
        <p:spPr>
          <a:xfrm>
            <a:off x="9742311" y="3499280"/>
            <a:ext cx="1777337" cy="636729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8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017524"/>
              </p:ext>
            </p:extLst>
          </p:nvPr>
        </p:nvGraphicFramePr>
        <p:xfrm>
          <a:off x="1534235" y="2306673"/>
          <a:ext cx="4773612" cy="317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2" name="Equation" r:id="rId3" imgW="2057400" imgH="1371600" progId="Equation.DSMT4">
                  <p:embed/>
                </p:oleObj>
              </mc:Choice>
              <mc:Fallback>
                <p:oleObj name="Equation" r:id="rId3" imgW="2057400" imgH="1371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4235" y="2306673"/>
                        <a:ext cx="4773612" cy="317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ctor recto de flecha 5"/>
          <p:cNvCxnSpPr/>
          <p:nvPr/>
        </p:nvCxnSpPr>
        <p:spPr>
          <a:xfrm flipH="1">
            <a:off x="2344366" y="2758131"/>
            <a:ext cx="797669" cy="225681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3142034" y="2758131"/>
            <a:ext cx="2062264" cy="117704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>
            <a:off x="2344366" y="3935178"/>
            <a:ext cx="2859932" cy="107977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3142033" y="2884590"/>
            <a:ext cx="1502925" cy="105058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3142033" y="4207552"/>
            <a:ext cx="627435" cy="93385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to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843148"/>
              </p:ext>
            </p:extLst>
          </p:nvPr>
        </p:nvGraphicFramePr>
        <p:xfrm>
          <a:off x="8176501" y="2306673"/>
          <a:ext cx="2131118" cy="317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3" name="Equation" r:id="rId5" imgW="799920" imgH="1193760" progId="Equation.DSMT4">
                  <p:embed/>
                </p:oleObj>
              </mc:Choice>
              <mc:Fallback>
                <p:oleObj name="Equation" r:id="rId5" imgW="799920" imgH="1193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76501" y="2306673"/>
                        <a:ext cx="2131118" cy="317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3274827" y="293904"/>
            <a:ext cx="5562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Manejo de logaritmos y conversiones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014706" y="1112801"/>
            <a:ext cx="3609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(4)=1.3862</a:t>
            </a:r>
          </a:p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2.30259log</a:t>
            </a:r>
            <a:r>
              <a:rPr lang="es-MX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(4)=1.3862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663484"/>
              </p:ext>
            </p:extLst>
          </p:nvPr>
        </p:nvGraphicFramePr>
        <p:xfrm>
          <a:off x="1534235" y="5715673"/>
          <a:ext cx="3646949" cy="561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4" name="Equation" r:id="rId7" imgW="1320480" imgH="203040" progId="Equation.DSMT4">
                  <p:embed/>
                </p:oleObj>
              </mc:Choice>
              <mc:Fallback>
                <p:oleObj name="Equation" r:id="rId7" imgW="1320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34235" y="5715673"/>
                        <a:ext cx="3646949" cy="561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5249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3412" y="129597"/>
            <a:ext cx="114658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reacción de disolución es                                            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Debido a que la concentración molar (1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mol/l)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catión y anión es igual;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constante de equilibrio K</a:t>
            </a:r>
            <a:r>
              <a:rPr lang="es-MX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representara a de la siguiente forma.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K</a:t>
            </a:r>
            <a:r>
              <a:rPr lang="es-MX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toma la  siguiente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                                                                                                 , ecuación de fácil solución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Podemos ver que la concentración de los iones en solución de equilibrio (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punto de saturación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en presencia 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-4.14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mol/L de anhidrita, es igual para ambos iones 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-2.074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pero </a:t>
            </a:r>
            <a:r>
              <a:rPr 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transformar la concentración de mol/L a gr/L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tanto del solido anhidrita, como la de los iones en solución, los valores serán  muy diferentes. 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658707"/>
              </p:ext>
            </p:extLst>
          </p:nvPr>
        </p:nvGraphicFramePr>
        <p:xfrm>
          <a:off x="3338755" y="421604"/>
          <a:ext cx="24669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2" name="Equation" r:id="rId3" imgW="1536480" imgH="266400" progId="Equation.DSMT4">
                  <p:embed/>
                </p:oleObj>
              </mc:Choice>
              <mc:Fallback>
                <p:oleObj name="Equation" r:id="rId3" imgW="1536480" imgH="26640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38755" y="421604"/>
                        <a:ext cx="2466975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4463446"/>
              </p:ext>
            </p:extLst>
          </p:nvPr>
        </p:nvGraphicFramePr>
        <p:xfrm>
          <a:off x="3571875" y="1495425"/>
          <a:ext cx="540226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3" name="Equation" r:id="rId5" imgW="4051080" imgH="304560" progId="Equation.DSMT4">
                  <p:embed/>
                </p:oleObj>
              </mc:Choice>
              <mc:Fallback>
                <p:oleObj name="Equation" r:id="rId5" imgW="4051080" imgH="30456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1875" y="1495425"/>
                        <a:ext cx="5402263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15697"/>
              </p:ext>
            </p:extLst>
          </p:nvPr>
        </p:nvGraphicFramePr>
        <p:xfrm>
          <a:off x="1484313" y="2157413"/>
          <a:ext cx="894873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4" name="Equation" r:id="rId7" imgW="5715000" imgH="419040" progId="Equation.DSMT4">
                  <p:embed/>
                </p:oleObj>
              </mc:Choice>
              <mc:Fallback>
                <p:oleObj name="Equation" r:id="rId7" imgW="5715000" imgH="41904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4313" y="2157413"/>
                        <a:ext cx="8948737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095952"/>
              </p:ext>
            </p:extLst>
          </p:nvPr>
        </p:nvGraphicFramePr>
        <p:xfrm>
          <a:off x="3338755" y="3984545"/>
          <a:ext cx="7529512" cy="219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5" name="Equation" r:id="rId9" imgW="4609800" imgH="1346040" progId="Equation.DSMT4">
                  <p:embed/>
                </p:oleObj>
              </mc:Choice>
              <mc:Fallback>
                <p:oleObj name="Equation" r:id="rId9" imgW="4609800" imgH="134604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38755" y="3984545"/>
                        <a:ext cx="7529512" cy="219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upo 13"/>
          <p:cNvGrpSpPr/>
          <p:nvPr/>
        </p:nvGrpSpPr>
        <p:grpSpPr>
          <a:xfrm>
            <a:off x="5920217" y="4030358"/>
            <a:ext cx="295835" cy="322729"/>
            <a:chOff x="950259" y="4356847"/>
            <a:chExt cx="295835" cy="322729"/>
          </a:xfrm>
        </p:grpSpPr>
        <p:cxnSp>
          <p:nvCxnSpPr>
            <p:cNvPr id="7" name="Conector recto 6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/>
          <p:cNvGrpSpPr/>
          <p:nvPr/>
        </p:nvGrpSpPr>
        <p:grpSpPr>
          <a:xfrm>
            <a:off x="7610064" y="4424346"/>
            <a:ext cx="295835" cy="322729"/>
            <a:chOff x="950259" y="4356847"/>
            <a:chExt cx="295835" cy="322729"/>
          </a:xfrm>
        </p:grpSpPr>
        <p:cxnSp>
          <p:nvCxnSpPr>
            <p:cNvPr id="16" name="Conector recto 15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/>
          <p:cNvGrpSpPr/>
          <p:nvPr/>
        </p:nvGrpSpPr>
        <p:grpSpPr>
          <a:xfrm>
            <a:off x="5624382" y="4747075"/>
            <a:ext cx="295835" cy="322729"/>
            <a:chOff x="950259" y="4356847"/>
            <a:chExt cx="295835" cy="322729"/>
          </a:xfrm>
        </p:grpSpPr>
        <p:cxnSp>
          <p:nvCxnSpPr>
            <p:cNvPr id="19" name="Conector recto 18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o 20"/>
          <p:cNvGrpSpPr/>
          <p:nvPr/>
        </p:nvGrpSpPr>
        <p:grpSpPr>
          <a:xfrm>
            <a:off x="7011405" y="5140648"/>
            <a:ext cx="295835" cy="322729"/>
            <a:chOff x="950259" y="4356847"/>
            <a:chExt cx="295835" cy="322729"/>
          </a:xfrm>
        </p:grpSpPr>
        <p:cxnSp>
          <p:nvCxnSpPr>
            <p:cNvPr id="22" name="Conector recto 21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23"/>
          <p:cNvGrpSpPr/>
          <p:nvPr/>
        </p:nvGrpSpPr>
        <p:grpSpPr>
          <a:xfrm>
            <a:off x="5641477" y="5509605"/>
            <a:ext cx="295835" cy="322729"/>
            <a:chOff x="950259" y="4356847"/>
            <a:chExt cx="295835" cy="322729"/>
          </a:xfrm>
        </p:grpSpPr>
        <p:cxnSp>
          <p:nvCxnSpPr>
            <p:cNvPr id="25" name="Conector recto 24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o 26"/>
          <p:cNvGrpSpPr/>
          <p:nvPr/>
        </p:nvGrpSpPr>
        <p:grpSpPr>
          <a:xfrm>
            <a:off x="7011405" y="5851275"/>
            <a:ext cx="295835" cy="322729"/>
            <a:chOff x="950259" y="4356847"/>
            <a:chExt cx="295835" cy="322729"/>
          </a:xfrm>
        </p:grpSpPr>
        <p:cxnSp>
          <p:nvCxnSpPr>
            <p:cNvPr id="28" name="Conector recto 27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Conector recto de flecha 3"/>
          <p:cNvCxnSpPr/>
          <p:nvPr/>
        </p:nvCxnSpPr>
        <p:spPr>
          <a:xfrm flipH="1">
            <a:off x="4777273" y="2619375"/>
            <a:ext cx="2671277" cy="23318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>
            <a:off x="4871600" y="2619375"/>
            <a:ext cx="2576950" cy="30956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 flipH="1">
            <a:off x="4777273" y="2619375"/>
            <a:ext cx="4652477" cy="6836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cxnSpLocks/>
          </p:cNvCxnSpPr>
          <p:nvPr/>
        </p:nvCxnSpPr>
        <p:spPr>
          <a:xfrm>
            <a:off x="9005687" y="1778199"/>
            <a:ext cx="1886937" cy="11469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to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542661"/>
              </p:ext>
            </p:extLst>
          </p:nvPr>
        </p:nvGraphicFramePr>
        <p:xfrm>
          <a:off x="489924" y="4210994"/>
          <a:ext cx="2381449" cy="169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6" name="Equation" r:id="rId11" imgW="1714320" imgH="1218960" progId="Equation.DSMT4">
                  <p:embed/>
                </p:oleObj>
              </mc:Choice>
              <mc:Fallback>
                <p:oleObj name="Equation" r:id="rId11" imgW="1714320" imgH="1218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9924" y="4210994"/>
                        <a:ext cx="2381449" cy="1693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ángulo 37"/>
          <p:cNvSpPr/>
          <p:nvPr/>
        </p:nvSpPr>
        <p:spPr>
          <a:xfrm>
            <a:off x="7201546" y="1372651"/>
            <a:ext cx="1804142" cy="533139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40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11842" y="39618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957917"/>
              </p:ext>
            </p:extLst>
          </p:nvPr>
        </p:nvGraphicFramePr>
        <p:xfrm>
          <a:off x="552449" y="2322950"/>
          <a:ext cx="525780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9" name="Equation" r:id="rId3" imgW="1879560" imgH="406080" progId="Equation.DSMT4">
                  <p:embed/>
                </p:oleObj>
              </mc:Choice>
              <mc:Fallback>
                <p:oleObj name="Equation" r:id="rId3" imgW="1879560" imgH="406080" progId="Equation.DSMT4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2322950"/>
                        <a:ext cx="5257800" cy="1133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7A524F4F-5255-4158-A481-1BFB153E0C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906787"/>
              </p:ext>
            </p:extLst>
          </p:nvPr>
        </p:nvGraphicFramePr>
        <p:xfrm>
          <a:off x="4308475" y="1125537"/>
          <a:ext cx="2863850" cy="683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0" name="Equation" r:id="rId5" imgW="850680" imgH="203040" progId="Equation.DSMT4">
                  <p:embed/>
                </p:oleObj>
              </mc:Choice>
              <mc:Fallback>
                <p:oleObj name="Equation" r:id="rId5" imgW="850680" imgH="20304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7A524F4F-5255-4158-A481-1BFB153E0C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08475" y="1125537"/>
                        <a:ext cx="2863850" cy="683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96C525BB-4E0D-429F-A7BA-909CA1B6F957}"/>
              </a:ext>
            </a:extLst>
          </p:cNvPr>
          <p:cNvSpPr/>
          <p:nvPr/>
        </p:nvSpPr>
        <p:spPr>
          <a:xfrm>
            <a:off x="657224" y="462260"/>
            <a:ext cx="10868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la expresión para la constante de equilibrio para la reacción de disolución de calcita en agua pura, a T=298.15 K y P= 1bar.  </a:t>
            </a:r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E712EC35-F4DB-4E7F-B697-CA1601F89B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262890"/>
              </p:ext>
            </p:extLst>
          </p:nvPr>
        </p:nvGraphicFramePr>
        <p:xfrm>
          <a:off x="6196013" y="5918908"/>
          <a:ext cx="3675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" name="Equation" r:id="rId7" imgW="2514600" imgH="266400" progId="Equation.DSMT4">
                  <p:embed/>
                </p:oleObj>
              </mc:Choice>
              <mc:Fallback>
                <p:oleObj name="Equation" r:id="rId7" imgW="2514600" imgH="266400" progId="Equation.DSMT4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96013" y="5918908"/>
                        <a:ext cx="3675062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280BAF25-A0EB-483A-8905-E44FAFE5D4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850871"/>
              </p:ext>
            </p:extLst>
          </p:nvPr>
        </p:nvGraphicFramePr>
        <p:xfrm>
          <a:off x="7891201" y="2347241"/>
          <a:ext cx="2444750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" name="Equation" r:id="rId9" imgW="1447560" imgH="787320" progId="Equation.DSMT4">
                  <p:embed/>
                </p:oleObj>
              </mc:Choice>
              <mc:Fallback>
                <p:oleObj name="Equation" r:id="rId9" imgW="1447560" imgH="78732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4FE746F3-7E94-4931-B8F0-7E28C68401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91201" y="2347241"/>
                        <a:ext cx="2444750" cy="1328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2E275886-6EDC-43C6-8D2E-6F2D746207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341304"/>
              </p:ext>
            </p:extLst>
          </p:nvPr>
        </p:nvGraphicFramePr>
        <p:xfrm>
          <a:off x="5003800" y="4116788"/>
          <a:ext cx="5540375" cy="695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" name="Equation" r:id="rId11" imgW="3149280" imgH="393480" progId="Equation.DSMT4">
                  <p:embed/>
                </p:oleObj>
              </mc:Choice>
              <mc:Fallback>
                <p:oleObj name="Equation" r:id="rId11" imgW="3149280" imgH="393480" progId="Equation.DSMT4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D68D5AEC-A6D2-4C6E-9EA0-89DC3492E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03800" y="4116788"/>
                        <a:ext cx="5540375" cy="695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C3B89E4C-1B86-44B7-ADC6-F8C3EC23AF66}"/>
              </a:ext>
            </a:extLst>
          </p:cNvPr>
          <p:cNvCxnSpPr/>
          <p:nvPr/>
        </p:nvCxnSpPr>
        <p:spPr>
          <a:xfrm flipH="1">
            <a:off x="7037091" y="5758570"/>
            <a:ext cx="170822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DCE428D-472E-408C-8206-DA6EBDD15A56}"/>
              </a:ext>
            </a:extLst>
          </p:cNvPr>
          <p:cNvSpPr txBox="1"/>
          <p:nvPr/>
        </p:nvSpPr>
        <p:spPr>
          <a:xfrm>
            <a:off x="4467225" y="5044195"/>
            <a:ext cx="6855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signo (+) indica que la reacción a 25 C y 1 bar ocurre hacia la derecha</a:t>
            </a:r>
          </a:p>
        </p:txBody>
      </p:sp>
      <p:cxnSp>
        <p:nvCxnSpPr>
          <p:cNvPr id="4" name="Conector recto de flecha 3"/>
          <p:cNvCxnSpPr/>
          <p:nvPr/>
        </p:nvCxnSpPr>
        <p:spPr>
          <a:xfrm flipH="1">
            <a:off x="8505825" y="2571750"/>
            <a:ext cx="971550" cy="1743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7353301" y="3456425"/>
            <a:ext cx="1760275" cy="858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>
            <a:off x="6364950" y="3011610"/>
            <a:ext cx="2697825" cy="13324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88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2725" y="129597"/>
            <a:ext cx="1091692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la expresión para la constante de equilibrio para la reacción de disolución de calcita en agua pura, a T=298.15 K y P= 1bar. 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Aquí tenemos la reacción de disolución de un solido (sal) en sus componentes iónicos.</a:t>
            </a:r>
          </a:p>
          <a:p>
            <a:pPr algn="just"/>
            <a:r>
              <a:rPr lang="es-MX" dirty="0"/>
              <a:t/>
            </a:r>
            <a:br>
              <a:rPr lang="es-MX" dirty="0"/>
            </a:br>
            <a:endParaRPr lang="es-MX" dirty="0"/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Calcita (       ) es un sólido por lo tanto, su fracción molar es la unidad y no está incluida en la expresión de la constante de equilibrio </a:t>
            </a:r>
            <a:r>
              <a:rPr lang="es-MX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recibe esta definición o nombre, por ser el producto de solubilidad,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Calcular la solubilidad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CaCO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asumiendo que el equilibrio de disolución es el único equilibrio presente en este sistema de agua/sal. Como dato tenemos que la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=4.965x10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mol/l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solubilidad de la calcita es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4.965x10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viene en el mismo dato de la constante de equilibrio 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85518"/>
              </p:ext>
            </p:extLst>
          </p:nvPr>
        </p:nvGraphicFramePr>
        <p:xfrm>
          <a:off x="7015163" y="1846263"/>
          <a:ext cx="3675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0" name="Equation" r:id="rId3" imgW="2514600" imgH="266400" progId="Equation.DSMT4">
                  <p:embed/>
                </p:oleObj>
              </mc:Choice>
              <mc:Fallback>
                <p:oleObj name="Equation" r:id="rId3" imgW="2514600" imgH="266400" progId="Equation.DSMT4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15163" y="1846263"/>
                        <a:ext cx="3675062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643708"/>
              </p:ext>
            </p:extLst>
          </p:nvPr>
        </p:nvGraphicFramePr>
        <p:xfrm>
          <a:off x="1498600" y="4033838"/>
          <a:ext cx="6270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1" name="Equation" r:id="rId5" imgW="469800" imgH="228600" progId="Equation.DSMT4">
                  <p:embed/>
                </p:oleObj>
              </mc:Choice>
              <mc:Fallback>
                <p:oleObj name="Equation" r:id="rId5" imgW="469800" imgH="22860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98600" y="4033838"/>
                        <a:ext cx="627063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V="1">
            <a:off x="4089361" y="5365860"/>
            <a:ext cx="1541930" cy="3496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>
            <a:cxnSpLocks/>
          </p:cNvCxnSpPr>
          <p:nvPr/>
        </p:nvCxnSpPr>
        <p:spPr>
          <a:xfrm flipH="1">
            <a:off x="5998866" y="3436536"/>
            <a:ext cx="3084844" cy="17283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D68D5AEC-A6D2-4C6E-9EA0-89DC3492E3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133939"/>
              </p:ext>
            </p:extLst>
          </p:nvPr>
        </p:nvGraphicFramePr>
        <p:xfrm>
          <a:off x="736600" y="777568"/>
          <a:ext cx="5540375" cy="695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" name="Equation" r:id="rId7" imgW="3149280" imgH="393480" progId="Equation.DSMT4">
                  <p:embed/>
                </p:oleObj>
              </mc:Choice>
              <mc:Fallback>
                <p:oleObj name="Equation" r:id="rId7" imgW="3149280" imgH="393480" progId="Equation.DSMT4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D68D5AEC-A6D2-4C6E-9EA0-89DC3492E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6600" y="777568"/>
                        <a:ext cx="5540375" cy="695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F7636FB-143D-4AAC-A84D-A8C5CC53DF25}"/>
              </a:ext>
            </a:extLst>
          </p:cNvPr>
          <p:cNvCxnSpPr/>
          <p:nvPr/>
        </p:nvCxnSpPr>
        <p:spPr>
          <a:xfrm flipH="1">
            <a:off x="7865766" y="1685925"/>
            <a:ext cx="170822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E995B4C0-74BE-431B-B9DA-3B9DA16C73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127" y="2745887"/>
          <a:ext cx="49799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3" name="Equation" r:id="rId9" imgW="3657600" imgH="799920" progId="Equation.DSMT4">
                  <p:embed/>
                </p:oleObj>
              </mc:Choice>
              <mc:Fallback>
                <p:oleObj name="Equation" r:id="rId9" imgW="3657600" imgH="799920" progId="Equation.DSMT4">
                  <p:embed/>
                  <p:pic>
                    <p:nvPicPr>
                      <p:cNvPr id="15" name="Objeto 14">
                        <a:extLst>
                          <a:ext uri="{FF2B5EF4-FFF2-40B4-BE49-F238E27FC236}">
                            <a16:creationId xmlns:a16="http://schemas.microsoft.com/office/drawing/2014/main" id="{E995B4C0-74BE-431B-B9DA-3B9DA16C73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127" y="2745887"/>
                        <a:ext cx="4979988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3EDA9CF9-1F37-46AD-A535-75EF7DBFB9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879163"/>
              </p:ext>
            </p:extLst>
          </p:nvPr>
        </p:nvGraphicFramePr>
        <p:xfrm>
          <a:off x="6961188" y="2959100"/>
          <a:ext cx="341947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4" name="Equation" r:id="rId11" imgW="1955520" imgH="393480" progId="Equation.DSMT4">
                  <p:embed/>
                </p:oleObj>
              </mc:Choice>
              <mc:Fallback>
                <p:oleObj name="Equation" r:id="rId11" imgW="1955520" imgH="393480" progId="Equation.DSMT4">
                  <p:embed/>
                  <p:pic>
                    <p:nvPicPr>
                      <p:cNvPr id="16" name="Objeto 15">
                        <a:extLst>
                          <a:ext uri="{FF2B5EF4-FFF2-40B4-BE49-F238E27FC236}">
                            <a16:creationId xmlns:a16="http://schemas.microsoft.com/office/drawing/2014/main" id="{3EDA9CF9-1F37-46AD-A535-75EF7DBFB9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61188" y="2959100"/>
                        <a:ext cx="341947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FD7D088-250C-4D12-ACB3-8A3626FDDBE5}"/>
              </a:ext>
            </a:extLst>
          </p:cNvPr>
          <p:cNvSpPr txBox="1"/>
          <p:nvPr/>
        </p:nvSpPr>
        <p:spPr>
          <a:xfrm>
            <a:off x="6743700" y="819150"/>
            <a:ext cx="4448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signo (+) indica que la reacción a 25 C y 1 bar ocurre hacia la derecha</a:t>
            </a:r>
          </a:p>
        </p:txBody>
      </p:sp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C1E88543-23DA-4138-855A-86C12C577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081661"/>
              </p:ext>
            </p:extLst>
          </p:nvPr>
        </p:nvGraphicFramePr>
        <p:xfrm>
          <a:off x="1203521" y="1437350"/>
          <a:ext cx="3321128" cy="817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5" name="Equation" r:id="rId13" imgW="774360" imgH="190440" progId="Equation.DSMT4">
                  <p:embed/>
                </p:oleObj>
              </mc:Choice>
              <mc:Fallback>
                <p:oleObj name="Equation" r:id="rId13" imgW="774360" imgH="19044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03521" y="1437350"/>
                        <a:ext cx="3321128" cy="817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/>
          <p:cNvSpPr/>
          <p:nvPr/>
        </p:nvSpPr>
        <p:spPr>
          <a:xfrm>
            <a:off x="8515350" y="2819400"/>
            <a:ext cx="1865313" cy="895350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20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381801" y="3483262"/>
            <a:ext cx="11283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reacción de disolución                                . Debido a que la concentración molar (mol/L) de catión Ca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(ac)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anión CO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3(ac)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igual; se representarán por las concentraciones de ambos iones en la ecuación de la constante de equilibrio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concentración de los iones Ca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(ac)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CO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3(ac)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</a:t>
            </a:r>
            <a:r>
              <a:rPr 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7.046x10</a:t>
            </a:r>
            <a:r>
              <a:rPr lang="es-MX" b="1" i="1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equilibrio con  </a:t>
            </a:r>
            <a:r>
              <a:rPr 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4.965x10</a:t>
            </a:r>
            <a:r>
              <a:rPr lang="es-MX" b="1" i="1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s-MX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CaCO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29088" y="383933"/>
            <a:ext cx="112361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valor en mol/L de la constante de equilibrio </a:t>
            </a:r>
            <a:r>
              <a:rPr lang="es-MX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para la reacción de disolución de calcita en agua pura, a T=298.15 K y P= 1bar es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 </a:t>
            </a:r>
            <a:r>
              <a:rPr lang="es-MX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=4.965x10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s-MX" dirty="0"/>
          </a:p>
          <a:p>
            <a:pPr algn="just"/>
            <a:r>
              <a:rPr lang="es-MX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reacción de disolución es                                           y  la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965839"/>
              </p:ext>
            </p:extLst>
          </p:nvPr>
        </p:nvGraphicFramePr>
        <p:xfrm>
          <a:off x="6387167" y="1454552"/>
          <a:ext cx="19050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8" name="Equation" r:id="rId3" imgW="990360" imgH="203040" progId="Equation.DSMT4">
                  <p:embed/>
                </p:oleObj>
              </mc:Choice>
              <mc:Fallback>
                <p:oleObj name="Equation" r:id="rId3" imgW="990360" imgH="20304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87167" y="1454552"/>
                        <a:ext cx="1905000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435531" y="1434771"/>
          <a:ext cx="1850193" cy="384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" name="Equation" r:id="rId5" imgW="977760" imgH="203040" progId="Equation.DSMT4">
                  <p:embed/>
                </p:oleObj>
              </mc:Choice>
              <mc:Fallback>
                <p:oleObj name="Equation" r:id="rId5" imgW="977760" imgH="20304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35531" y="1434771"/>
                        <a:ext cx="1850193" cy="384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ángulo 9"/>
          <p:cNvSpPr/>
          <p:nvPr/>
        </p:nvSpPr>
        <p:spPr>
          <a:xfrm>
            <a:off x="380260" y="1747798"/>
            <a:ext cx="11333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Calcita (         ) es un sólido puro, por tanto, 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fracción molar es la unidad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por ser denominador con valor 1, no está presente en la expresión de la constante de equilibrio </a:t>
            </a:r>
            <a:r>
              <a:rPr lang="es-MX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MX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su ecuación de equilibrio (punto de saturación).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1293948" y="1815794"/>
          <a:ext cx="62706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" name="Equation" r:id="rId7" imgW="469800" imgH="228600" progId="Equation.DSMT4">
                  <p:embed/>
                </p:oleObj>
              </mc:Choice>
              <mc:Fallback>
                <p:oleObj name="Equation" r:id="rId7" imgW="469800" imgH="228600" progId="Equation.DSMT4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93948" y="1815794"/>
                        <a:ext cx="62706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3147163" y="3483262"/>
          <a:ext cx="1850193" cy="384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1" name="Equation" r:id="rId9" imgW="977760" imgH="203040" progId="Equation.DSMT4">
                  <p:embed/>
                </p:oleObj>
              </mc:Choice>
              <mc:Fallback>
                <p:oleObj name="Equation" r:id="rId9" imgW="977760" imgH="203040" progId="Equation.DSMT4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47163" y="3483262"/>
                        <a:ext cx="1850193" cy="384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380260" y="2500114"/>
            <a:ext cx="112849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en el anterior problema, la solubilidad de CaCO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asumiendo que el equilibrio de disolución es el único equilibrio presente en este sistema de agua/sal es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4.9657x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dato de la solubilidad de la calcita, viene en el valor de la constante  de equilibrio. Entonces  solubilidad de la calcita es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4.965x10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mol/l,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vemos es muy baja.</a:t>
            </a:r>
          </a:p>
          <a:p>
            <a:endParaRPr lang="es-MX" dirty="0"/>
          </a:p>
        </p:txBody>
      </p:sp>
      <p:cxnSp>
        <p:nvCxnSpPr>
          <p:cNvPr id="17" name="Conector recto de flecha 16"/>
          <p:cNvCxnSpPr>
            <a:endCxn id="7" idx="1"/>
          </p:cNvCxnSpPr>
          <p:nvPr/>
        </p:nvCxnSpPr>
        <p:spPr>
          <a:xfrm flipV="1">
            <a:off x="5601810" y="1649814"/>
            <a:ext cx="785357" cy="5696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to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866829"/>
              </p:ext>
            </p:extLst>
          </p:nvPr>
        </p:nvGraphicFramePr>
        <p:xfrm>
          <a:off x="428625" y="4235450"/>
          <a:ext cx="7073900" cy="105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" name="Equation" r:id="rId10" imgW="3225600" imgH="482400" progId="Equation.DSMT4">
                  <p:embed/>
                </p:oleObj>
              </mc:Choice>
              <mc:Fallback>
                <p:oleObj name="Equation" r:id="rId10" imgW="3225600" imgH="482400" progId="Equation.DSMT4">
                  <p:embed/>
                  <p:pic>
                    <p:nvPicPr>
                      <p:cNvPr id="19" name="Objeto 1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8625" y="4235450"/>
                        <a:ext cx="7073900" cy="1055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Conector recto de flecha 23"/>
          <p:cNvCxnSpPr/>
          <p:nvPr/>
        </p:nvCxnSpPr>
        <p:spPr>
          <a:xfrm flipV="1">
            <a:off x="5761608" y="5104661"/>
            <a:ext cx="399495" cy="3434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H="1" flipV="1">
            <a:off x="6387167" y="4470400"/>
            <a:ext cx="2765711" cy="9804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5761608" y="4761198"/>
            <a:ext cx="1787741" cy="515194"/>
          </a:xfrm>
          <a:prstGeom prst="rect">
            <a:avLst/>
          </a:prstGeom>
          <a:solidFill>
            <a:srgbClr val="FF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5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0108" y="481548"/>
            <a:ext cx="11014230" cy="1754326"/>
          </a:xfrm>
          <a:prstGeom prst="rect">
            <a:avLst/>
          </a:prstGeom>
          <a:ln>
            <a:solidFill>
              <a:srgbClr val="CC66FF"/>
            </a:solidFill>
          </a:ln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es-ES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Mezcla de aguas del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Rio Sonora </a:t>
            </a:r>
            <a:r>
              <a:rPr lang="es-ES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 aguas del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i="1" u="sng" dirty="0">
                <a:solidFill>
                  <a:srgbClr val="2E74B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Rio San Miguel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 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efecto del </a:t>
            </a:r>
            <a:r>
              <a:rPr lang="es-ES" b="1" i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ión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común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también puede afectar a dos soluciones que se mezclan. Por ejemplo, la solución equilibrada con la mineral anhidrita (</a:t>
            </a:r>
            <a:r>
              <a:rPr lang="es-ES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y la equilibrada con calcita (</a:t>
            </a:r>
            <a:r>
              <a:rPr lang="es-ES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tiene el ion común </a:t>
            </a:r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r>
              <a:rPr lang="es-ES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las </a:t>
            </a:r>
          </a:p>
          <a:p>
            <a:pPr indent="342900" algn="just"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reacciones de  disolución son: para anhidrita                                                  y  para calcita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242908"/>
              </p:ext>
            </p:extLst>
          </p:nvPr>
        </p:nvGraphicFramePr>
        <p:xfrm>
          <a:off x="4752433" y="1854891"/>
          <a:ext cx="27146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7" name="Equation" r:id="rId3" imgW="1688760" imgH="266400" progId="Equation.DSMT4">
                  <p:embed/>
                </p:oleObj>
              </mc:Choice>
              <mc:Fallback>
                <p:oleObj name="Equation" r:id="rId3" imgW="1688760" imgH="266400" progId="Equation.DSMT4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52433" y="1854891"/>
                        <a:ext cx="2714625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193892"/>
              </p:ext>
            </p:extLst>
          </p:nvPr>
        </p:nvGraphicFramePr>
        <p:xfrm>
          <a:off x="8871930" y="1809534"/>
          <a:ext cx="2642408" cy="48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8" name="Equation" r:id="rId5" imgW="1117440" imgH="203040" progId="Equation.DSMT4">
                  <p:embed/>
                </p:oleObj>
              </mc:Choice>
              <mc:Fallback>
                <p:oleObj name="Equation" r:id="rId5" imgW="1117440" imgH="20304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71930" y="1809534"/>
                        <a:ext cx="2642408" cy="48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500108" y="2576776"/>
            <a:ext cx="4758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Llamemos a la solución equilibrada con anhidrita</a:t>
            </a:r>
          </a:p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s-MX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Solución Rio San Miguel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687033" y="2512873"/>
            <a:ext cx="4660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Llamemos a la solución equilibrada con calcita</a:t>
            </a:r>
          </a:p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Solución Rio Sonora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00108" y="4479698"/>
            <a:ext cx="11014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solución equilibrada con anhidrita (</a:t>
            </a:r>
            <a:r>
              <a:rPr lang="es-MX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Rio San Miguel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tiene una concentración de </a:t>
            </a:r>
            <a:r>
              <a:rPr lang="es-MX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5.623x10</a:t>
            </a:r>
            <a:r>
              <a:rPr lang="es-MX" b="1" i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s-MX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mol/L</a:t>
            </a:r>
            <a:r>
              <a:rPr lang="es-MX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MX" b="1" dirty="0">
                <a:solidFill>
                  <a:srgbClr val="CC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la solución equilibrada con calcita (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Rio Sonora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una concentración de 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6.63x10</a:t>
            </a:r>
            <a:r>
              <a:rPr lang="es-MX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 /L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s-MX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dos soluciones en equilibrio (</a:t>
            </a: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punto de saturación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por separado en las mismas condiciones (T=298.15 K, P= 1 bar),  tienen diferente concentración de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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Ca</a:t>
            </a:r>
            <a:r>
              <a:rPr lang="es-MX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2+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, siendo mayor la concentración en la solución Rio San Miguel.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Conector recto de flecha 20"/>
          <p:cNvCxnSpPr/>
          <p:nvPr/>
        </p:nvCxnSpPr>
        <p:spPr>
          <a:xfrm flipH="1">
            <a:off x="6498454" y="1592293"/>
            <a:ext cx="3417903" cy="3519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10102788" y="1586495"/>
            <a:ext cx="248575" cy="3577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161339" y="5792863"/>
          <a:ext cx="2951961" cy="68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9" name="Equation" r:id="rId7" imgW="1307880" imgH="304560" progId="Equation.DSMT4">
                  <p:embed/>
                </p:oleObj>
              </mc:Choice>
              <mc:Fallback>
                <p:oleObj name="Equation" r:id="rId7" imgW="1307880" imgH="30456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61339" y="5792863"/>
                        <a:ext cx="2951961" cy="687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Conector recto de flecha 10"/>
          <p:cNvCxnSpPr>
            <a:cxnSpLocks/>
          </p:cNvCxnSpPr>
          <p:nvPr/>
        </p:nvCxnSpPr>
        <p:spPr>
          <a:xfrm>
            <a:off x="4401879" y="4273564"/>
            <a:ext cx="1576890" cy="19564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>
            <a:cxnSpLocks/>
          </p:cNvCxnSpPr>
          <p:nvPr/>
        </p:nvCxnSpPr>
        <p:spPr>
          <a:xfrm flipH="1">
            <a:off x="4873452" y="4162698"/>
            <a:ext cx="5477911" cy="20371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F50200CD-6AA6-4FD7-96AB-CC7112084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191047"/>
              </p:ext>
            </p:extLst>
          </p:nvPr>
        </p:nvGraphicFramePr>
        <p:xfrm>
          <a:off x="500107" y="3223107"/>
          <a:ext cx="5696983" cy="1226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0" name="Equation" r:id="rId9" imgW="4597200" imgH="990360" progId="Equation.DSMT4">
                  <p:embed/>
                </p:oleObj>
              </mc:Choice>
              <mc:Fallback>
                <p:oleObj name="Equation" r:id="rId9" imgW="4597200" imgH="99036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F50200CD-6AA6-4FD7-96AB-CC7112084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0107" y="3223107"/>
                        <a:ext cx="5696983" cy="1226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7EA15EE9-3956-473B-B356-C1D986EAC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178687"/>
              </p:ext>
            </p:extLst>
          </p:nvPr>
        </p:nvGraphicFramePr>
        <p:xfrm>
          <a:off x="6271909" y="3186446"/>
          <a:ext cx="5774780" cy="1087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1" name="Equation" r:id="rId11" imgW="5397480" imgH="1015920" progId="Equation.DSMT4">
                  <p:embed/>
                </p:oleObj>
              </mc:Choice>
              <mc:Fallback>
                <p:oleObj name="Equation" r:id="rId11" imgW="5397480" imgH="1015920" progId="Equation.DSMT4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7EA15EE9-3956-473B-B356-C1D986EACF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71909" y="3186446"/>
                        <a:ext cx="5774780" cy="10871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672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13674" y="2036617"/>
            <a:ext cx="11404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 se mezclan volúmenes iguales de ambas soluciones, por ejemplo, 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litro de cada solución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tendremos 2 litros de una nueva solución, producto de la mezcla de las dos anteriores. Digamos para este ejemplo, solución de mezcla “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Presa Abelardo L. Rodríguez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” .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Las concentraciones de CO</a:t>
            </a:r>
            <a:r>
              <a:rPr lang="es-ES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s-ES" b="1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2-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y SO</a:t>
            </a:r>
            <a:r>
              <a:rPr lang="es-ES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s-ES" b="1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2-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 cambian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pero la de Ca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si, entonces la concentración final del 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ión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Ca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en la mezcla será: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933700" y="3227388"/>
          <a:ext cx="7137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9" name="Equation" r:id="rId3" imgW="3149280" imgH="342720" progId="Equation.DSMT4">
                  <p:embed/>
                </p:oleObj>
              </mc:Choice>
              <mc:Fallback>
                <p:oleObj name="Equation" r:id="rId3" imgW="3149280" imgH="342720" progId="Equation.DSMT4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700" y="3227388"/>
                        <a:ext cx="7137400" cy="777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/>
          <p:cNvSpPr/>
          <p:nvPr/>
        </p:nvSpPr>
        <p:spPr>
          <a:xfrm>
            <a:off x="313673" y="4072608"/>
            <a:ext cx="11404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Entonces la nueva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ya no es </a:t>
            </a:r>
            <a:r>
              <a:rPr lang="es-ES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b="1" i="1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para la solución “Presa Abelardo L. Rodríguez” resultado de la mezcla es:</a:t>
            </a:r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315845" y="5473391"/>
            <a:ext cx="62754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Por ser menor la </a:t>
            </a:r>
            <a:r>
              <a:rPr lang="es-ES" sz="1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para anhidrita en mezcla menor a la K</a:t>
            </a:r>
            <a:r>
              <a:rPr lang="es-ES" sz="1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del RSM, se perdió el </a:t>
            </a:r>
            <a:r>
              <a:rPr lang="es-E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equilibrio debido a a que faltan iones de Ca</a:t>
            </a:r>
            <a:r>
              <a:rPr lang="es-ES" sz="1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es-E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Para igualar el valor 3.58x10</a:t>
            </a:r>
            <a:r>
              <a:rPr lang="es-ES" sz="14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-5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7.103x10</a:t>
            </a:r>
            <a:r>
              <a:rPr lang="es-ES" sz="14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-5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hay que </a:t>
            </a:r>
            <a:r>
              <a:rPr lang="es-E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disolver anhidrita para producir iones. 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solución de la mezcla estará </a:t>
            </a:r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subsaturada</a:t>
            </a:r>
            <a:r>
              <a:rPr lang="es-E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en anhidrita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2549525" y="4773613"/>
          <a:ext cx="701198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0" name="Equation" r:id="rId5" imgW="4343400" imgH="279360" progId="Equation.DSMT4">
                  <p:embed/>
                </p:oleObj>
              </mc:Choice>
              <mc:Fallback>
                <p:oleObj name="Equation" r:id="rId5" imgW="4343400" imgH="279360" progId="Equation.DSMT4">
                  <p:embed/>
                  <p:pic>
                    <p:nvPicPr>
                      <p:cNvPr id="1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9525" y="4773613"/>
                        <a:ext cx="7011988" cy="458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recto de flecha 11"/>
          <p:cNvCxnSpPr/>
          <p:nvPr/>
        </p:nvCxnSpPr>
        <p:spPr>
          <a:xfrm flipH="1">
            <a:off x="5835271" y="3750139"/>
            <a:ext cx="3071674" cy="10235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3675355" y="3919263"/>
            <a:ext cx="2159916" cy="8549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echa curvada hacia arriba 14"/>
          <p:cNvSpPr/>
          <p:nvPr/>
        </p:nvSpPr>
        <p:spPr>
          <a:xfrm>
            <a:off x="4286117" y="5145226"/>
            <a:ext cx="3173768" cy="322166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834635" y="191612"/>
            <a:ext cx="4758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Llamemos a la solución equilibrada con anhidrita</a:t>
            </a:r>
          </a:p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s-MX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Solución Rio San Miguel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738151" y="155627"/>
            <a:ext cx="4660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Llamemos a la solución equilibrada con calcita</a:t>
            </a:r>
          </a:p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s-MX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Solución Rio Sonora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27" name="Conector recto de flecha 26"/>
          <p:cNvCxnSpPr/>
          <p:nvPr/>
        </p:nvCxnSpPr>
        <p:spPr>
          <a:xfrm flipH="1">
            <a:off x="6980552" y="1657774"/>
            <a:ext cx="3067800" cy="17246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>
            <a:cxnSpLocks/>
          </p:cNvCxnSpPr>
          <p:nvPr/>
        </p:nvCxnSpPr>
        <p:spPr>
          <a:xfrm>
            <a:off x="3557013" y="1759641"/>
            <a:ext cx="988354" cy="1622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to 43"/>
          <p:cNvGraphicFramePr>
            <a:graphicFrameLocks noChangeAspect="1"/>
          </p:cNvGraphicFramePr>
          <p:nvPr/>
        </p:nvGraphicFramePr>
        <p:xfrm>
          <a:off x="6973401" y="5634132"/>
          <a:ext cx="4200367" cy="33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1" name="Equation" r:id="rId7" imgW="2895480" imgH="228600" progId="Equation.DSMT4">
                  <p:embed/>
                </p:oleObj>
              </mc:Choice>
              <mc:Fallback>
                <p:oleObj name="Equation" r:id="rId7" imgW="2895480" imgH="228600" progId="Equation.DSMT4">
                  <p:embed/>
                  <p:pic>
                    <p:nvPicPr>
                      <p:cNvPr id="44" name="Objeto 4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73401" y="5634132"/>
                        <a:ext cx="4200367" cy="331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Conector recto de flecha 45"/>
          <p:cNvCxnSpPr>
            <a:cxnSpLocks/>
          </p:cNvCxnSpPr>
          <p:nvPr/>
        </p:nvCxnSpPr>
        <p:spPr>
          <a:xfrm flipH="1">
            <a:off x="8842159" y="5003006"/>
            <a:ext cx="1" cy="6039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2370E63-511E-4C0D-AB0B-C248564CBB9E}"/>
              </a:ext>
            </a:extLst>
          </p:cNvPr>
          <p:cNvCxnSpPr/>
          <p:nvPr/>
        </p:nvCxnSpPr>
        <p:spPr>
          <a:xfrm>
            <a:off x="3815644" y="1038578"/>
            <a:ext cx="6232708" cy="4608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6" name="Objeto 25">
            <a:extLst>
              <a:ext uri="{FF2B5EF4-FFF2-40B4-BE49-F238E27FC236}">
                <a16:creationId xmlns:a16="http://schemas.microsoft.com/office/drawing/2014/main" id="{F50200CD-6AA6-4FD7-96AB-CC7112084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963886"/>
              </p:ext>
            </p:extLst>
          </p:nvPr>
        </p:nvGraphicFramePr>
        <p:xfrm>
          <a:off x="465731" y="802918"/>
          <a:ext cx="4903788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2" name="Equation" r:id="rId9" imgW="4597200" imgH="990360" progId="Equation.DSMT4">
                  <p:embed/>
                </p:oleObj>
              </mc:Choice>
              <mc:Fallback>
                <p:oleObj name="Equation" r:id="rId9" imgW="4597200" imgH="99036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F50200CD-6AA6-4FD7-96AB-CC7112084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5731" y="802918"/>
                        <a:ext cx="4903788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o 28">
            <a:extLst>
              <a:ext uri="{FF2B5EF4-FFF2-40B4-BE49-F238E27FC236}">
                <a16:creationId xmlns:a16="http://schemas.microsoft.com/office/drawing/2014/main" id="{7EA15EE9-3956-473B-B356-C1D986EAC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688542"/>
              </p:ext>
            </p:extLst>
          </p:nvPr>
        </p:nvGraphicFramePr>
        <p:xfrm>
          <a:off x="6024563" y="741363"/>
          <a:ext cx="5634037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3" name="Equation" r:id="rId11" imgW="5626080" imgH="1015920" progId="Equation.DSMT4">
                  <p:embed/>
                </p:oleObj>
              </mc:Choice>
              <mc:Fallback>
                <p:oleObj name="Equation" r:id="rId11" imgW="5626080" imgH="1015920" progId="Equation.DSMT4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7EA15EE9-3956-473B-B356-C1D986EACF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24563" y="741363"/>
                        <a:ext cx="5634037" cy="1017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upo 29"/>
          <p:cNvGrpSpPr/>
          <p:nvPr/>
        </p:nvGrpSpPr>
        <p:grpSpPr>
          <a:xfrm>
            <a:off x="10219019" y="5634132"/>
            <a:ext cx="295835" cy="322729"/>
            <a:chOff x="950259" y="4356847"/>
            <a:chExt cx="295835" cy="322729"/>
          </a:xfrm>
        </p:grpSpPr>
        <p:cxnSp>
          <p:nvCxnSpPr>
            <p:cNvPr id="31" name="Conector recto 30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o 33"/>
          <p:cNvGrpSpPr/>
          <p:nvPr/>
        </p:nvGrpSpPr>
        <p:grpSpPr>
          <a:xfrm>
            <a:off x="9032537" y="5634132"/>
            <a:ext cx="295835" cy="322729"/>
            <a:chOff x="950259" y="4356847"/>
            <a:chExt cx="295835" cy="322729"/>
          </a:xfrm>
        </p:grpSpPr>
        <p:cxnSp>
          <p:nvCxnSpPr>
            <p:cNvPr id="35" name="Conector recto 34"/>
            <p:cNvCxnSpPr/>
            <p:nvPr/>
          </p:nvCxnSpPr>
          <p:spPr>
            <a:xfrm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 flipH="1">
              <a:off x="950259" y="4356847"/>
              <a:ext cx="295835" cy="3227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Conector recto de flecha 37"/>
          <p:cNvCxnSpPr>
            <a:cxnSpLocks/>
          </p:cNvCxnSpPr>
          <p:nvPr/>
        </p:nvCxnSpPr>
        <p:spPr>
          <a:xfrm>
            <a:off x="4649957" y="3535370"/>
            <a:ext cx="2695677" cy="12918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756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156467" y="575365"/>
            <a:ext cx="11680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 lo que respecta a la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 (ya no es K</a:t>
            </a:r>
            <a:r>
              <a:rPr lang="es-ES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para los componentes de la calcita (Ca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y CO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2-</a:t>
            </a:r>
            <a:r>
              <a:rPr lang="es-E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en la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solución mezcla PALR </a:t>
            </a:r>
          </a:p>
          <a:p>
            <a:pPr algn="just">
              <a:spcAft>
                <a:spcPts val="0"/>
              </a:spcAft>
            </a:pPr>
            <a:endParaRPr lang="es-ES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será:</a:t>
            </a:r>
          </a:p>
          <a:p>
            <a:pPr algn="just">
              <a:spcAft>
                <a:spcPts val="0"/>
              </a:spcAft>
            </a:pP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Entonces la nueva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para la </a:t>
            </a:r>
            <a:r>
              <a:rPr lang="es-E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nueva solución PALR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resultado de la mezcla es:</a:t>
            </a:r>
          </a:p>
          <a:p>
            <a:pPr indent="355600">
              <a:spcAft>
                <a:spcPts val="0"/>
              </a:spcAf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la</a:t>
            </a:r>
            <a:r>
              <a:rPr lang="es-E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s-E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solución Rio Sonora 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	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662752"/>
              </p:ext>
            </p:extLst>
          </p:nvPr>
        </p:nvGraphicFramePr>
        <p:xfrm>
          <a:off x="946150" y="1147763"/>
          <a:ext cx="77946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4" name="Equation" r:id="rId3" imgW="5371920" imgH="279360" progId="Equation.DSMT4">
                  <p:embed/>
                </p:oleObj>
              </mc:Choice>
              <mc:Fallback>
                <p:oleObj name="Equation" r:id="rId3" imgW="5371920" imgH="279360" progId="Equation.DSMT4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6150" y="1147763"/>
                        <a:ext cx="7794625" cy="404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267885"/>
              </p:ext>
            </p:extLst>
          </p:nvPr>
        </p:nvGraphicFramePr>
        <p:xfrm>
          <a:off x="415709" y="3782719"/>
          <a:ext cx="4592637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5" name="Equation" r:id="rId5" imgW="2717640" imgH="507960" progId="Equation.DSMT4">
                  <p:embed/>
                </p:oleObj>
              </mc:Choice>
              <mc:Fallback>
                <p:oleObj name="Equation" r:id="rId5" imgW="2717640" imgH="507960" progId="Equation.DSMT4">
                  <p:embed/>
                  <p:pic>
                    <p:nvPicPr>
                      <p:cNvPr id="12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09" y="3782719"/>
                        <a:ext cx="4592637" cy="865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ángulo 12"/>
          <p:cNvSpPr/>
          <p:nvPr/>
        </p:nvSpPr>
        <p:spPr>
          <a:xfrm>
            <a:off x="4970140" y="3945320"/>
            <a:ext cx="6713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 resultado indica que, la nueva solución mezclada es sobre-saturada con respecto a calcita y para mantener el equilibrio se tendrá que quitar calcita de la solución, precipitando como solido o disolviéndola</a:t>
            </a:r>
            <a:endParaRPr lang="es-MX" b="1" dirty="0">
              <a:solidFill>
                <a:srgbClr val="FF0000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56467" y="2804331"/>
            <a:ext cx="1141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Considerablemente mas grande la </a:t>
            </a:r>
            <a:r>
              <a:rPr lang="es-ES" altLang="es-MX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calcita en la </a:t>
            </a:r>
            <a:r>
              <a:rPr lang="es-ES" altLang="es-MX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solución PALR 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la </a:t>
            </a:r>
            <a:r>
              <a:rPr lang="es-ES" altLang="es-MX" b="1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ES" altLang="es-MX" b="1" i="1" baseline="-25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calcita en la </a:t>
            </a:r>
            <a:r>
              <a:rPr lang="es-ES" altLang="es-MX" b="1" i="1" u="sng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solución Rio Sonora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Por lo tanto, en este caso, el efecto del </a:t>
            </a:r>
            <a:r>
              <a:rPr lang="es-ES" altLang="es-MX" b="1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ión</a:t>
            </a:r>
            <a:r>
              <a:rPr lang="es-ES" altLang="es-MX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común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conduce a la precipitación de las especies con el valor </a:t>
            </a:r>
            <a:r>
              <a:rPr lang="es-ES" altLang="es-MX" b="1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ES" altLang="es-MX" b="1" i="1" baseline="-25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" altLang="es-MX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más pequeño</a:t>
            </a:r>
            <a:r>
              <a:rPr lang="es-E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837639"/>
              </p:ext>
            </p:extLst>
          </p:nvPr>
        </p:nvGraphicFramePr>
        <p:xfrm>
          <a:off x="7386638" y="1708150"/>
          <a:ext cx="35179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6" name="Equation" r:id="rId7" imgW="2641320" imgH="279360" progId="Equation.DSMT4">
                  <p:embed/>
                </p:oleObj>
              </mc:Choice>
              <mc:Fallback>
                <p:oleObj name="Equation" r:id="rId7" imgW="2641320" imgH="279360" progId="Equation.DSMT4">
                  <p:embed/>
                  <p:pic>
                    <p:nvPicPr>
                      <p:cNvPr id="15" name="Objeto 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86638" y="1708150"/>
                        <a:ext cx="35179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119501"/>
              </p:ext>
            </p:extLst>
          </p:nvPr>
        </p:nvGraphicFramePr>
        <p:xfrm>
          <a:off x="7721600" y="2247900"/>
          <a:ext cx="361791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7" name="Equation" r:id="rId9" imgW="2438280" imgH="203040" progId="Equation.DSMT4">
                  <p:embed/>
                </p:oleObj>
              </mc:Choice>
              <mc:Fallback>
                <p:oleObj name="Equation" r:id="rId9" imgW="2438280" imgH="203040" progId="Equation.DSMT4">
                  <p:embed/>
                  <p:pic>
                    <p:nvPicPr>
                      <p:cNvPr id="16" name="Objeto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21600" y="2247900"/>
                        <a:ext cx="3617913" cy="30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Conector recto de flecha 26"/>
          <p:cNvCxnSpPr/>
          <p:nvPr/>
        </p:nvCxnSpPr>
        <p:spPr>
          <a:xfrm>
            <a:off x="7094806" y="2418545"/>
            <a:ext cx="59873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8326882" y="2534522"/>
            <a:ext cx="1592065" cy="4057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 flipH="1">
            <a:off x="5863329" y="2530862"/>
            <a:ext cx="4385760" cy="3855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6FA25F4-38F5-4E36-B79B-23D77EEA21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1593"/>
              </p:ext>
            </p:extLst>
          </p:nvPr>
        </p:nvGraphicFramePr>
        <p:xfrm>
          <a:off x="3896805" y="2172241"/>
          <a:ext cx="2863641" cy="439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8" name="Equation" r:id="rId11" imgW="2565360" imgH="393480" progId="Equation.DSMT4">
                  <p:embed/>
                </p:oleObj>
              </mc:Choice>
              <mc:Fallback>
                <p:oleObj name="Equation" r:id="rId11" imgW="2565360" imgH="393480" progId="Equation.DSMT4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26FA25F4-38F5-4E36-B79B-23D77EEA21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96805" y="2172241"/>
                        <a:ext cx="2863641" cy="439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4B3452C0-2D6E-4C9F-9888-B24B73BF2B09}"/>
              </a:ext>
            </a:extLst>
          </p:cNvPr>
          <p:cNvSpPr/>
          <p:nvPr/>
        </p:nvSpPr>
        <p:spPr>
          <a:xfrm>
            <a:off x="156466" y="5089393"/>
            <a:ext cx="1141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Una forma de quitar iones de Ca</a:t>
            </a:r>
            <a:r>
              <a:rPr lang="es-E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2+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es precipitando calcita, es decir se sobresaturara con calcita y esta tendrá que precipitar como solido o disolverse en sus iones para disminuir la calcita en solución y volver alcanzar el equilibrio.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88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1792</Words>
  <Application>Microsoft Office PowerPoint</Application>
  <PresentationFormat>Panorámica</PresentationFormat>
  <Paragraphs>130</Paragraphs>
  <Slides>15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Mathematica1</vt:lpstr>
      <vt:lpstr>Times New Roman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Pece</dc:creator>
  <cp:lastModifiedBy>Pece</cp:lastModifiedBy>
  <cp:revision>92</cp:revision>
  <dcterms:created xsi:type="dcterms:W3CDTF">2019-10-24T15:57:03Z</dcterms:created>
  <dcterms:modified xsi:type="dcterms:W3CDTF">2022-11-08T16:50:25Z</dcterms:modified>
</cp:coreProperties>
</file>