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8" r:id="rId7"/>
    <p:sldId id="280" r:id="rId8"/>
    <p:sldId id="279" r:id="rId9"/>
    <p:sldId id="262" r:id="rId10"/>
    <p:sldId id="263" r:id="rId11"/>
    <p:sldId id="264" r:id="rId12"/>
    <p:sldId id="281" r:id="rId13"/>
    <p:sldId id="265" r:id="rId14"/>
    <p:sldId id="266" r:id="rId15"/>
    <p:sldId id="267" r:id="rId16"/>
    <p:sldId id="283" r:id="rId17"/>
    <p:sldId id="268" r:id="rId18"/>
    <p:sldId id="282" r:id="rId19"/>
    <p:sldId id="269" r:id="rId20"/>
    <p:sldId id="270" r:id="rId21"/>
    <p:sldId id="277" r:id="rId22"/>
    <p:sldId id="272" r:id="rId23"/>
    <p:sldId id="273" r:id="rId24"/>
    <p:sldId id="274" r:id="rId25"/>
    <p:sldId id="275" r:id="rId26"/>
    <p:sldId id="276" r:id="rId2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0.16742029698774136"/>
          <c:y val="7.904000464697139E-2"/>
          <c:w val="0.6755555843365002"/>
          <c:h val="0.76000004468241733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none"/>
          </c:marker>
          <c:xVal>
            <c:numRef>
              <c:f>PlotDat0!$C$1:$C$5</c:f>
              <c:numCache>
                <c:formatCode>General</c:formatCode>
                <c:ptCount val="5"/>
                <c:pt idx="0">
                  <c:v>0</c:v>
                </c:pt>
                <c:pt idx="1">
                  <c:v>2.2640188328979662</c:v>
                </c:pt>
                <c:pt idx="2">
                  <c:v>2.2640188328979662</c:v>
                </c:pt>
                <c:pt idx="3">
                  <c:v>0</c:v>
                </c:pt>
                <c:pt idx="4">
                  <c:v>0</c:v>
                </c:pt>
              </c:numCache>
            </c:numRef>
          </c:xVal>
          <c:yVal>
            <c:numRef>
              <c:f>PlotDat0!$D$1:$D$5</c:f>
              <c:numCache>
                <c:formatCode>General</c:formatCode>
                <c:ptCount val="5"/>
                <c:pt idx="0">
                  <c:v>868487920.00837743</c:v>
                </c:pt>
                <c:pt idx="1">
                  <c:v>868487920.00837743</c:v>
                </c:pt>
                <c:pt idx="2">
                  <c:v>884881928.08807933</c:v>
                </c:pt>
                <c:pt idx="3">
                  <c:v>884881928.08807933</c:v>
                </c:pt>
                <c:pt idx="4">
                  <c:v>868487920.00837743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976-4317-B68E-582438650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926904"/>
        <c:axId val="185927296"/>
      </c:scatterChart>
      <c:valAx>
        <c:axId val="185926904"/>
        <c:scaling>
          <c:orientation val="minMax"/>
          <c:max val="1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s-MX"/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s-MX"/>
          </a:p>
        </c:txPr>
        <c:crossAx val="185927296"/>
        <c:crosses val="autoZero"/>
        <c:crossBetween val="midCat"/>
        <c:majorUnit val="20"/>
        <c:minorUnit val="10"/>
      </c:valAx>
      <c:valAx>
        <c:axId val="185927296"/>
        <c:scaling>
          <c:orientation val="minMax"/>
          <c:max val="4000000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600">
                    <a:latin typeface="Arial" panose="020B0604020202020204" pitchFamily="34" charset="0"/>
                  </a:defRPr>
                </a:pPr>
                <a:r>
                  <a:rPr lang="es-MX" sz="1600">
                    <a:latin typeface="Arial" panose="020B0604020202020204" pitchFamily="34" charset="0"/>
                  </a:rPr>
                  <a:t>Edad (Ma)</a:t>
                </a:r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s-MX"/>
          </a:p>
        </c:txPr>
        <c:crossAx val="185926904"/>
        <c:crosses val="autoZero"/>
        <c:crossBetween val="midCat"/>
        <c:majorUnit val="1000000000"/>
        <c:minorUnit val="500000000"/>
      </c:valAx>
      <c:spPr>
        <a:solidFill>
          <a:srgbClr val="E3E3E3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C0"/>
    </a:solidFill>
    <a:ln>
      <a:solidFill>
        <a:schemeClr val="tx1"/>
      </a:solidFill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0.45924</cdr:x>
      <cdr:y>0.82891</cdr:y>
    </cdr:from>
    <cdr:to>
      <cdr:x>0.64955</cdr:x>
      <cdr:y>0.87466</cdr:y>
    </cdr:to>
    <cdr:sp macro="" textlink="">
      <cdr:nvSpPr>
        <cdr:cNvPr id="2" name="XaxisName"/>
        <cdr:cNvSpPr txBox="1"/>
      </cdr:nvSpPr>
      <cdr:spPr>
        <a:xfrm xmlns:a="http://schemas.openxmlformats.org/drawingml/2006/main">
          <a:off x="3977128" y="5204689"/>
          <a:ext cx="1648145" cy="2872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1600" baseline="30000">
              <a:latin typeface="Arial" panose="020B0604020202020204" pitchFamily="34" charset="0"/>
            </a:rPr>
            <a:t>%</a:t>
          </a:r>
          <a:r>
            <a:rPr lang="es-MX" sz="1600" baseline="0">
              <a:latin typeface="Arial" panose="020B0604020202020204" pitchFamily="34" charset="0"/>
            </a:rPr>
            <a:t> </a:t>
          </a:r>
          <a:r>
            <a:rPr lang="es-MX" sz="1600" baseline="30000">
              <a:latin typeface="Arial" panose="020B0604020202020204" pitchFamily="34" charset="0"/>
            </a:rPr>
            <a:t>39</a:t>
          </a:r>
          <a:r>
            <a:rPr lang="es-MX" sz="1600">
              <a:latin typeface="Arial" panose="020B0604020202020204" pitchFamily="34" charset="0"/>
            </a:rPr>
            <a:t>Ar acumulado</a:t>
          </a:r>
        </a:p>
      </cdr:txBody>
    </cdr:sp>
  </cdr:relSizeAnchor>
  <cdr:relSizeAnchor xmlns:cdr="http://schemas.openxmlformats.org/drawingml/2006/chartDrawing">
    <cdr:from>
      <cdr:x>0.38834</cdr:x>
      <cdr:y>0.05732</cdr:y>
    </cdr:from>
    <cdr:to>
      <cdr:x>0.71458</cdr:x>
      <cdr:y>0.09323</cdr:y>
    </cdr:to>
    <cdr:sp macro="" textlink="">
      <cdr:nvSpPr>
        <cdr:cNvPr id="23" name="CuadroTexto 22"/>
        <cdr:cNvSpPr txBox="1"/>
      </cdr:nvSpPr>
      <cdr:spPr>
        <a:xfrm xmlns:a="http://schemas.openxmlformats.org/drawingml/2006/main">
          <a:off x="3358206" y="359202"/>
          <a:ext cx="2821285" cy="224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 anchor="b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900">
              <a:latin typeface="Arial" panose="020B0604020202020204" pitchFamily="34" charset="0"/>
            </a:rPr>
            <a:t>Plateau steps are magenta, rejected steps are cyan</a:t>
          </a:r>
        </a:p>
      </cdr:txBody>
    </cdr:sp>
  </cdr:relSizeAnchor>
  <cdr:relSizeAnchor xmlns:cdr="http://schemas.openxmlformats.org/drawingml/2006/chartDrawing">
    <cdr:from>
      <cdr:x>0.28344</cdr:x>
      <cdr:y>0.63933</cdr:y>
    </cdr:from>
    <cdr:to>
      <cdr:x>0.29558</cdr:x>
      <cdr:y>0.6422</cdr:y>
    </cdr:to>
    <cdr:sp macro="" textlink="">
      <cdr:nvSpPr>
        <cdr:cNvPr id="24" name="PlotDat0_3|1~5_0X"/>
        <cdr:cNvSpPr/>
      </cdr:nvSpPr>
      <cdr:spPr>
        <a:xfrm xmlns:a="http://schemas.openxmlformats.org/drawingml/2006/main">
          <a:off x="2451100" y="4006313"/>
          <a:ext cx="104950" cy="1801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04950" h="18011">
              <a:moveTo>
                <a:pt x="0" y="18010"/>
              </a:moveTo>
              <a:lnTo>
                <a:pt x="104949" y="18010"/>
              </a:lnTo>
              <a:lnTo>
                <a:pt x="104949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0.29558</cdr:x>
      <cdr:y>0.41002</cdr:y>
    </cdr:from>
    <cdr:to>
      <cdr:x>0.34647</cdr:x>
      <cdr:y>0.41096</cdr:y>
    </cdr:to>
    <cdr:sp macro="" textlink="">
      <cdr:nvSpPr>
        <cdr:cNvPr id="25" name="PlotDat0_3|7~11_0X"/>
        <cdr:cNvSpPr/>
      </cdr:nvSpPr>
      <cdr:spPr>
        <a:xfrm xmlns:a="http://schemas.openxmlformats.org/drawingml/2006/main">
          <a:off x="2556049" y="2569372"/>
          <a:ext cx="440112" cy="5896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440112" h="5896">
              <a:moveTo>
                <a:pt x="0" y="5895"/>
              </a:moveTo>
              <a:lnTo>
                <a:pt x="440111" y="5895"/>
              </a:lnTo>
              <a:lnTo>
                <a:pt x="440111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0.34647</cdr:x>
      <cdr:y>0.23189</cdr:y>
    </cdr:from>
    <cdr:to>
      <cdr:x>0.41684</cdr:x>
      <cdr:y>0.23297</cdr:y>
    </cdr:to>
    <cdr:sp macro="" textlink="">
      <cdr:nvSpPr>
        <cdr:cNvPr id="26" name="PlotDat0_3|13~17_0X"/>
        <cdr:cNvSpPr/>
      </cdr:nvSpPr>
      <cdr:spPr>
        <a:xfrm xmlns:a="http://schemas.openxmlformats.org/drawingml/2006/main">
          <a:off x="2996160" y="1453126"/>
          <a:ext cx="608575" cy="6792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608575" h="6792">
              <a:moveTo>
                <a:pt x="0" y="6791"/>
              </a:moveTo>
              <a:lnTo>
                <a:pt x="608574" y="6791"/>
              </a:lnTo>
              <a:lnTo>
                <a:pt x="608574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0.41684</cdr:x>
      <cdr:y>0.18447</cdr:y>
    </cdr:from>
    <cdr:to>
      <cdr:x>0.50467</cdr:x>
      <cdr:y>0.18552</cdr:y>
    </cdr:to>
    <cdr:sp macro="" textlink="">
      <cdr:nvSpPr>
        <cdr:cNvPr id="27" name="PlotDat0_3|19~23_0X"/>
        <cdr:cNvSpPr/>
      </cdr:nvSpPr>
      <cdr:spPr>
        <a:xfrm xmlns:a="http://schemas.openxmlformats.org/drawingml/2006/main">
          <a:off x="3604734" y="1155945"/>
          <a:ext cx="759489" cy="6577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759489" h="6577">
              <a:moveTo>
                <a:pt x="0" y="6576"/>
              </a:moveTo>
              <a:lnTo>
                <a:pt x="759488" y="6576"/>
              </a:lnTo>
              <a:lnTo>
                <a:pt x="759488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0.50467</cdr:x>
      <cdr:y>0.17402</cdr:y>
    </cdr:from>
    <cdr:to>
      <cdr:x>0.62382</cdr:x>
      <cdr:y>0.17499</cdr:y>
    </cdr:to>
    <cdr:sp macro="" textlink="">
      <cdr:nvSpPr>
        <cdr:cNvPr id="28" name="PlotDat0_3|25~29_0X"/>
        <cdr:cNvSpPr/>
      </cdr:nvSpPr>
      <cdr:spPr>
        <a:xfrm xmlns:a="http://schemas.openxmlformats.org/drawingml/2006/main">
          <a:off x="4364222" y="1090513"/>
          <a:ext cx="1030406" cy="6030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030406" h="6030">
              <a:moveTo>
                <a:pt x="0" y="6029"/>
              </a:moveTo>
              <a:lnTo>
                <a:pt x="1030405" y="6029"/>
              </a:lnTo>
              <a:lnTo>
                <a:pt x="1030405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0.62382</cdr:x>
      <cdr:y>0.17389</cdr:y>
    </cdr:from>
    <cdr:to>
      <cdr:x>0.72792</cdr:x>
      <cdr:y>0.1748</cdr:y>
    </cdr:to>
    <cdr:sp macro="" textlink="">
      <cdr:nvSpPr>
        <cdr:cNvPr id="29" name="PlotDat0_3|31~35_0X"/>
        <cdr:cNvSpPr/>
      </cdr:nvSpPr>
      <cdr:spPr>
        <a:xfrm xmlns:a="http://schemas.openxmlformats.org/drawingml/2006/main">
          <a:off x="5394627" y="1089682"/>
          <a:ext cx="900168" cy="570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900168" h="5705">
              <a:moveTo>
                <a:pt x="0" y="5704"/>
              </a:moveTo>
              <a:lnTo>
                <a:pt x="900167" y="5704"/>
              </a:lnTo>
              <a:lnTo>
                <a:pt x="900167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0.72792</cdr:x>
      <cdr:y>0.18862</cdr:y>
    </cdr:from>
    <cdr:to>
      <cdr:x>0.77896</cdr:x>
      <cdr:y>0.18948</cdr:y>
    </cdr:to>
    <cdr:sp macro="" textlink="">
      <cdr:nvSpPr>
        <cdr:cNvPr id="30" name="PlotDat0_3|37~41_0X"/>
        <cdr:cNvSpPr/>
      </cdr:nvSpPr>
      <cdr:spPr>
        <a:xfrm xmlns:a="http://schemas.openxmlformats.org/drawingml/2006/main">
          <a:off x="6294794" y="1181953"/>
          <a:ext cx="441423" cy="5442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441423" h="5442">
              <a:moveTo>
                <a:pt x="0" y="5441"/>
              </a:moveTo>
              <a:lnTo>
                <a:pt x="441422" y="5441"/>
              </a:lnTo>
              <a:lnTo>
                <a:pt x="441422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0.77896</cdr:x>
      <cdr:y>0.19174</cdr:y>
    </cdr:from>
    <cdr:to>
      <cdr:x>0.79896</cdr:x>
      <cdr:y>0.19256</cdr:y>
    </cdr:to>
    <cdr:sp macro="" textlink="">
      <cdr:nvSpPr>
        <cdr:cNvPr id="31" name="PlotDat0_3|43~47_0X"/>
        <cdr:cNvSpPr/>
      </cdr:nvSpPr>
      <cdr:spPr>
        <a:xfrm xmlns:a="http://schemas.openxmlformats.org/drawingml/2006/main">
          <a:off x="6736216" y="1201527"/>
          <a:ext cx="172984" cy="511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72984" h="5111">
              <a:moveTo>
                <a:pt x="0" y="5110"/>
              </a:moveTo>
              <a:lnTo>
                <a:pt x="172983" y="5110"/>
              </a:lnTo>
              <a:lnTo>
                <a:pt x="172983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0.79896</cdr:x>
      <cdr:y>0.19621</cdr:y>
    </cdr:from>
    <cdr:to>
      <cdr:x>0.81563</cdr:x>
      <cdr:y>0.19637</cdr:y>
    </cdr:to>
    <cdr:sp macro="" textlink="">
      <cdr:nvSpPr>
        <cdr:cNvPr id="32" name="PlotDat0_3|49~53_0X"/>
        <cdr:cNvSpPr/>
      </cdr:nvSpPr>
      <cdr:spPr>
        <a:xfrm xmlns:a="http://schemas.openxmlformats.org/drawingml/2006/main">
          <a:off x="6909199" y="1229533"/>
          <a:ext cx="144087" cy="100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144087" h="1005">
              <a:moveTo>
                <a:pt x="0" y="1004"/>
              </a:moveTo>
              <a:lnTo>
                <a:pt x="144086" y="1004"/>
              </a:lnTo>
              <a:lnTo>
                <a:pt x="144086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0.81563</cdr:x>
      <cdr:y>0.20608</cdr:y>
    </cdr:from>
    <cdr:to>
      <cdr:x>0.81863</cdr:x>
      <cdr:y>0.20654</cdr:y>
    </cdr:to>
    <cdr:sp macro="" textlink="">
      <cdr:nvSpPr>
        <cdr:cNvPr id="33" name="PlotDat0_3|55~59_0X"/>
        <cdr:cNvSpPr/>
      </cdr:nvSpPr>
      <cdr:spPr>
        <a:xfrm xmlns:a="http://schemas.openxmlformats.org/drawingml/2006/main">
          <a:off x="7053285" y="1291389"/>
          <a:ext cx="25992" cy="2861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25992" h="2861">
              <a:moveTo>
                <a:pt x="0" y="2860"/>
              </a:moveTo>
              <a:lnTo>
                <a:pt x="25991" y="2860"/>
              </a:lnTo>
              <a:lnTo>
                <a:pt x="25991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0.81863</cdr:x>
      <cdr:y>0.19641</cdr:y>
    </cdr:from>
    <cdr:to>
      <cdr:x>0.81948</cdr:x>
      <cdr:y>0.19671</cdr:y>
    </cdr:to>
    <cdr:sp macro="" textlink="">
      <cdr:nvSpPr>
        <cdr:cNvPr id="34" name="PlotDat0_3|61~65_0X"/>
        <cdr:cNvSpPr/>
      </cdr:nvSpPr>
      <cdr:spPr>
        <a:xfrm xmlns:a="http://schemas.openxmlformats.org/drawingml/2006/main">
          <a:off x="7079276" y="1230822"/>
          <a:ext cx="7325" cy="1845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7325" h="1845">
              <a:moveTo>
                <a:pt x="0" y="1844"/>
              </a:moveTo>
              <a:lnTo>
                <a:pt x="7324" y="1844"/>
              </a:lnTo>
              <a:lnTo>
                <a:pt x="7324" y="0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rgbClr val="00FFFF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endParaRPr lang="es-MX" sz="110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0.29558</cdr:x>
      <cdr:y>0.41049</cdr:y>
    </cdr:from>
    <cdr:to>
      <cdr:x>0.29558</cdr:x>
      <cdr:y>0.64076</cdr:y>
    </cdr:to>
    <cdr:cxnSp macro="">
      <cdr:nvCxnSpPr>
        <cdr:cNvPr id="35" name="PlotDat0_5|1~2_0%"/>
        <cdr:cNvCxnSpPr/>
      </cdr:nvCxnSpPr>
      <cdr:spPr>
        <a:xfrm xmlns:a="http://schemas.openxmlformats.org/drawingml/2006/main" flipV="1">
          <a:off x="2556049" y="2572319"/>
          <a:ext cx="0" cy="14429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0.34647</cdr:x>
      <cdr:y>0.23243</cdr:y>
    </cdr:from>
    <cdr:to>
      <cdr:x>0.34647</cdr:x>
      <cdr:y>0.41049</cdr:y>
    </cdr:to>
    <cdr:cxnSp macro="">
      <cdr:nvCxnSpPr>
        <cdr:cNvPr id="36" name="PlotDat0_7|1~2_0%"/>
        <cdr:cNvCxnSpPr/>
      </cdr:nvCxnSpPr>
      <cdr:spPr>
        <a:xfrm xmlns:a="http://schemas.openxmlformats.org/drawingml/2006/main" flipV="1">
          <a:off x="2996160" y="1456521"/>
          <a:ext cx="0" cy="111579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0.41684</cdr:x>
      <cdr:y>0.18499</cdr:y>
    </cdr:from>
    <cdr:to>
      <cdr:x>0.41684</cdr:x>
      <cdr:y>0.23243</cdr:y>
    </cdr:to>
    <cdr:cxnSp macro="">
      <cdr:nvCxnSpPr>
        <cdr:cNvPr id="37" name="PlotDat0_9|1~2_0%"/>
        <cdr:cNvCxnSpPr/>
      </cdr:nvCxnSpPr>
      <cdr:spPr>
        <a:xfrm xmlns:a="http://schemas.openxmlformats.org/drawingml/2006/main" flipV="1">
          <a:off x="3604734" y="1159234"/>
          <a:ext cx="0" cy="29728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0.50467</cdr:x>
      <cdr:y>0.17451</cdr:y>
    </cdr:from>
    <cdr:to>
      <cdr:x>0.50467</cdr:x>
      <cdr:y>0.18499</cdr:y>
    </cdr:to>
    <cdr:cxnSp macro="">
      <cdr:nvCxnSpPr>
        <cdr:cNvPr id="38" name="PlotDat0_11|1~2_0%"/>
        <cdr:cNvCxnSpPr/>
      </cdr:nvCxnSpPr>
      <cdr:spPr>
        <a:xfrm xmlns:a="http://schemas.openxmlformats.org/drawingml/2006/main" flipV="1">
          <a:off x="4364222" y="1093527"/>
          <a:ext cx="0" cy="6570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0.72792</cdr:x>
      <cdr:y>0.17435</cdr:y>
    </cdr:from>
    <cdr:to>
      <cdr:x>0.72792</cdr:x>
      <cdr:y>0.18905</cdr:y>
    </cdr:to>
    <cdr:cxnSp macro="">
      <cdr:nvCxnSpPr>
        <cdr:cNvPr id="39" name="PlotDat0_13|1~2_0%"/>
        <cdr:cNvCxnSpPr/>
      </cdr:nvCxnSpPr>
      <cdr:spPr>
        <a:xfrm xmlns:a="http://schemas.openxmlformats.org/drawingml/2006/main">
          <a:off x="6294794" y="1092534"/>
          <a:ext cx="0" cy="921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0.77896</cdr:x>
      <cdr:y>0.18905</cdr:y>
    </cdr:from>
    <cdr:to>
      <cdr:x>0.77896</cdr:x>
      <cdr:y>0.19215</cdr:y>
    </cdr:to>
    <cdr:cxnSp macro="">
      <cdr:nvCxnSpPr>
        <cdr:cNvPr id="40" name="PlotDat0_15|1~2_0%"/>
        <cdr:cNvCxnSpPr/>
      </cdr:nvCxnSpPr>
      <cdr:spPr>
        <a:xfrm xmlns:a="http://schemas.openxmlformats.org/drawingml/2006/main">
          <a:off x="6736216" y="1184674"/>
          <a:ext cx="0" cy="1940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0.79896</cdr:x>
      <cdr:y>0.19215</cdr:y>
    </cdr:from>
    <cdr:to>
      <cdr:x>0.79896</cdr:x>
      <cdr:y>0.19629</cdr:y>
    </cdr:to>
    <cdr:cxnSp macro="">
      <cdr:nvCxnSpPr>
        <cdr:cNvPr id="41" name="PlotDat0_17|1~2_0%"/>
        <cdr:cNvCxnSpPr/>
      </cdr:nvCxnSpPr>
      <cdr:spPr>
        <a:xfrm xmlns:a="http://schemas.openxmlformats.org/drawingml/2006/main">
          <a:off x="6909199" y="1204082"/>
          <a:ext cx="0" cy="2595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0.81563</cdr:x>
      <cdr:y>0.19629</cdr:y>
    </cdr:from>
    <cdr:to>
      <cdr:x>0.81563</cdr:x>
      <cdr:y>0.20631</cdr:y>
    </cdr:to>
    <cdr:cxnSp macro="">
      <cdr:nvCxnSpPr>
        <cdr:cNvPr id="42" name="PlotDat0_19|1~2_0%"/>
        <cdr:cNvCxnSpPr/>
      </cdr:nvCxnSpPr>
      <cdr:spPr>
        <a:xfrm xmlns:a="http://schemas.openxmlformats.org/drawingml/2006/main">
          <a:off x="7053285" y="1230035"/>
          <a:ext cx="0" cy="6278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0.81863</cdr:x>
      <cdr:y>0.19656</cdr:y>
    </cdr:from>
    <cdr:to>
      <cdr:x>0.81863</cdr:x>
      <cdr:y>0.20631</cdr:y>
    </cdr:to>
    <cdr:cxnSp macro="">
      <cdr:nvCxnSpPr>
        <cdr:cNvPr id="43" name="PlotDat0_21|1~2_0%"/>
        <cdr:cNvCxnSpPr/>
      </cdr:nvCxnSpPr>
      <cdr:spPr>
        <a:xfrm xmlns:a="http://schemas.openxmlformats.org/drawingml/2006/main" flipV="1">
          <a:off x="7079276" y="1231744"/>
          <a:ext cx="0" cy="6107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0.68917</cdr:x>
      <cdr:y>0.05387</cdr:y>
    </cdr:from>
    <cdr:to>
      <cdr:x>0.83323</cdr:x>
      <cdr:y>0.09367</cdr:y>
    </cdr:to>
    <cdr:sp macro="" textlink="">
      <cdr:nvSpPr>
        <cdr:cNvPr id="44" name="ErrorSize"/>
        <cdr:cNvSpPr txBox="1"/>
      </cdr:nvSpPr>
      <cdr:spPr>
        <a:xfrm xmlns:a="http://schemas.openxmlformats.org/drawingml/2006/main">
          <a:off x="5968402" y="338246"/>
          <a:ext cx="1247532" cy="249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000">
              <a:latin typeface="Arial" panose="020B0604020202020204" pitchFamily="34" charset="0"/>
            </a:rPr>
            <a:t>box heights are 1</a:t>
          </a:r>
          <a:r>
            <a:rPr lang="es-MX" sz="1000">
              <a:latin typeface="Symbol" panose="05050102010706020507" pitchFamily="18" charset="2"/>
            </a:rPr>
            <a:t>s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05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8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9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557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0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50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572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317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198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50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999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B54A2-D713-4BE0-8096-2D823604B45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3B33A-787F-4BF4-B75D-5C6A378343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99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90258" y="362059"/>
            <a:ext cx="980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jercicio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 a explicar el procedimiento completo del método de datación Ar-Ar.</a:t>
            </a:r>
          </a:p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Primeramente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necesitamos los datos de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para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etapa y el valor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calcular</a:t>
            </a:r>
          </a:p>
          <a:p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edades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cada etapa. De las notas sabemos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que:                    . En este caso, el mineral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irradiado tiene una edad de  </a:t>
            </a:r>
            <a:r>
              <a:rPr lang="es-MX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t=2.87x10</a:t>
            </a:r>
            <a:r>
              <a:rPr lang="es-MX" sz="20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MX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años  y un cociente  medido después de la irradiación de                     y la constante de decaimiento                             . Sustituimos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 datos en la ecuación de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obtenemos: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 valor de </a:t>
            </a:r>
            <a:r>
              <a:rPr lang="es-MX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 el que será utilizado en la datación Ar-Ar del mineral desconocido.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750351"/>
              </p:ext>
            </p:extLst>
          </p:nvPr>
        </p:nvGraphicFramePr>
        <p:xfrm>
          <a:off x="5311142" y="845340"/>
          <a:ext cx="546100" cy="649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Equation" r:id="rId3" imgW="355446" imgH="418918" progId="Equation.DSMT4">
                  <p:embed/>
                </p:oleObj>
              </mc:Choice>
              <mc:Fallback>
                <p:oleObj name="Equation" r:id="rId3" imgW="355446" imgH="41891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142" y="845340"/>
                        <a:ext cx="546100" cy="6494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38880"/>
              </p:ext>
            </p:extLst>
          </p:nvPr>
        </p:nvGraphicFramePr>
        <p:xfrm>
          <a:off x="6763439" y="1655777"/>
          <a:ext cx="939015" cy="859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" name="Equation" r:id="rId5" imgW="672808" imgH="622030" progId="Equation.DSMT4">
                  <p:embed/>
                </p:oleObj>
              </mc:Choice>
              <mc:Fallback>
                <p:oleObj name="Equation" r:id="rId5" imgW="672808" imgH="62203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3439" y="1655777"/>
                        <a:ext cx="939015" cy="8596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435600" y="30127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856012"/>
              </p:ext>
            </p:extLst>
          </p:nvPr>
        </p:nvGraphicFramePr>
        <p:xfrm>
          <a:off x="2725810" y="2750785"/>
          <a:ext cx="1074238" cy="543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" name="Equation" r:id="rId7" imgW="825500" imgH="419100" progId="Equation.DSMT4">
                  <p:embed/>
                </p:oleObj>
              </mc:Choice>
              <mc:Fallback>
                <p:oleObj name="Equation" r:id="rId7" imgW="825500" imgH="4191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810" y="2750785"/>
                        <a:ext cx="1074238" cy="543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924077"/>
              </p:ext>
            </p:extLst>
          </p:nvPr>
        </p:nvGraphicFramePr>
        <p:xfrm>
          <a:off x="7200652" y="2867501"/>
          <a:ext cx="1490775" cy="28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" name="Equation" r:id="rId9" imgW="1028254" imgH="203112" progId="Equation.DSMT4">
                  <p:embed/>
                </p:oleObj>
              </mc:Choice>
              <mc:Fallback>
                <p:oleObj name="Equation" r:id="rId9" imgW="1028254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652" y="2867501"/>
                        <a:ext cx="1490775" cy="2898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857248"/>
              </p:ext>
            </p:extLst>
          </p:nvPr>
        </p:nvGraphicFramePr>
        <p:xfrm>
          <a:off x="1403076" y="3791347"/>
          <a:ext cx="4793943" cy="1302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" name="Equation" r:id="rId11" imgW="2628900" imgH="711200" progId="Equation.DSMT4">
                  <p:embed/>
                </p:oleObj>
              </mc:Choice>
              <mc:Fallback>
                <p:oleObj name="Equation" r:id="rId11" imgW="2628900" imgH="711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076" y="3791347"/>
                        <a:ext cx="4793943" cy="13027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638053"/>
              </p:ext>
            </p:extLst>
          </p:nvPr>
        </p:nvGraphicFramePr>
        <p:xfrm>
          <a:off x="7815127" y="4015063"/>
          <a:ext cx="2059011" cy="52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1" name="Equation" r:id="rId13" imgW="698400" imgH="177480" progId="Equation.DSMT4">
                  <p:embed/>
                </p:oleObj>
              </mc:Choice>
              <mc:Fallback>
                <p:oleObj name="Equation" r:id="rId13" imgW="698400" imgH="17748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15127" y="4015063"/>
                        <a:ext cx="2059011" cy="524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6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03202" y="408345"/>
            <a:ext cx="108079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Ahora calculemos la edad para cada etapa de calentamiento del mineral desconocido para</a:t>
            </a:r>
            <a:r>
              <a:rPr kumimoji="0" lang="es-MX" altLang="es-MX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liberación del gas Ar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empezando a los 500 °C. A esta temperatura tenemos </a:t>
            </a:r>
            <a:r>
              <a:rPr kumimoji="0" lang="es-MX" altLang="es-MX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siguientes lecturas</a:t>
            </a:r>
            <a:r>
              <a:rPr kumimoji="0" lang="es-MX" altLang="es-MX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isotopos de Ar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es-MX" altLang="es-MX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423734"/>
              </p:ext>
            </p:extLst>
          </p:nvPr>
        </p:nvGraphicFramePr>
        <p:xfrm>
          <a:off x="3621088" y="1485900"/>
          <a:ext cx="4354512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Equation" r:id="rId3" imgW="2260440" imgH="482400" progId="Equation.DSMT4">
                  <p:embed/>
                </p:oleObj>
              </mc:Choice>
              <mc:Fallback>
                <p:oleObj name="Equation" r:id="rId3" imgW="2260440" imgH="482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1088" y="1485900"/>
                        <a:ext cx="4354512" cy="935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503202" y="2735400"/>
            <a:ext cx="10807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Ahora calculamos las moles de gas para cada isótopo de Ar, haciendo la corrección con respecto al Ar atmosférico que es 22400 c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</a:t>
            </a:r>
            <a:endParaRPr lang="es-MX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394200" y="30085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313704"/>
              </p:ext>
            </p:extLst>
          </p:nvPr>
        </p:nvGraphicFramePr>
        <p:xfrm>
          <a:off x="3755438" y="3517901"/>
          <a:ext cx="5259860" cy="2629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Equation" r:id="rId5" imgW="3213100" imgH="1600200" progId="Equation.DSMT4">
                  <p:embed/>
                </p:oleObj>
              </mc:Choice>
              <mc:Fallback>
                <p:oleObj name="Equation" r:id="rId5" imgW="3213100" imgH="1600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5438" y="3517901"/>
                        <a:ext cx="5259860" cy="26299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34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52500" y="673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305948"/>
              </p:ext>
            </p:extLst>
          </p:nvPr>
        </p:nvGraphicFramePr>
        <p:xfrm>
          <a:off x="5905500" y="448702"/>
          <a:ext cx="1054100" cy="980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Equation" r:id="rId3" imgW="545863" imgH="507780" progId="Equation.DSMT4">
                  <p:embed/>
                </p:oleObj>
              </mc:Choice>
              <mc:Fallback>
                <p:oleObj name="Equation" r:id="rId3" imgW="545863" imgH="5077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448702"/>
                        <a:ext cx="1054100" cy="9801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74700" y="754101"/>
            <a:ext cx="662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los valores calculados determinamos el cociente                      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831785"/>
              </p:ext>
            </p:extLst>
          </p:nvPr>
        </p:nvGraphicFramePr>
        <p:xfrm>
          <a:off x="7398629" y="448702"/>
          <a:ext cx="3952902" cy="93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Equation" r:id="rId5" imgW="2145960" imgH="507960" progId="Equation.DSMT4">
                  <p:embed/>
                </p:oleObj>
              </mc:Choice>
              <mc:Fallback>
                <p:oleObj name="Equation" r:id="rId5" imgW="2145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98629" y="448702"/>
                        <a:ext cx="3952902" cy="935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425170"/>
              </p:ext>
            </p:extLst>
          </p:nvPr>
        </p:nvGraphicFramePr>
        <p:xfrm>
          <a:off x="952500" y="2336799"/>
          <a:ext cx="9348892" cy="1851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Equation" r:id="rId7" imgW="5003800" imgH="990600" progId="Equation.DSMT4">
                  <p:embed/>
                </p:oleObj>
              </mc:Choice>
              <mc:Fallback>
                <p:oleObj name="Equation" r:id="rId7" imgW="5003800" imgH="990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336799"/>
                        <a:ext cx="9348892" cy="18519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774700" y="1751567"/>
            <a:ext cx="4356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Así calculamos la edad para la primera etapa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952500" y="4404670"/>
            <a:ext cx="1039903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graficar esta edad en un diagrama de                 contra % o fracción de </a:t>
            </a:r>
            <a:r>
              <a:rPr kumimoji="0" lang="es-MX" alt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acumulado,</a:t>
            </a:r>
            <a:r>
              <a:rPr kumimoji="0" lang="es-MX" altLang="es-MX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requerimos del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MX" altLang="es-MX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de </a:t>
            </a:r>
            <a:r>
              <a:rPr kumimoji="0" lang="es-MX" alt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liberado (suma de todas las etapas) el cual es (</a:t>
            </a:r>
            <a:r>
              <a:rPr kumimoji="0" lang="es-MX" alt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Ar)</a:t>
            </a:r>
            <a:r>
              <a:rPr kumimoji="0" lang="es-MX" altLang="es-MX" b="0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5.41x10</a:t>
            </a:r>
            <a:r>
              <a:rPr kumimoji="0" lang="es-MX" alt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mol. Entonces, para la primera etapa de calentamiento a 500 °C tenemos una cantidad de </a:t>
            </a:r>
            <a:r>
              <a:rPr kumimoji="0" lang="es-MX" alt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kumimoji="0" lang="es-MX" alt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 acumulado de  </a:t>
            </a:r>
            <a:r>
              <a:rPr kumimoji="0" lang="es-MX" altLang="es-MX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s-MX" altLang="es-MX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647078"/>
              </p:ext>
            </p:extLst>
          </p:nvPr>
        </p:nvGraphicFramePr>
        <p:xfrm>
          <a:off x="4965857" y="4226265"/>
          <a:ext cx="774543" cy="74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Equation" r:id="rId9" imgW="507780" imgH="482391" progId="Equation.DSMT4">
                  <p:embed/>
                </p:oleObj>
              </mc:Choice>
              <mc:Fallback>
                <p:oleObj name="Equation" r:id="rId9" imgW="507780" imgH="48239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5857" y="4226265"/>
                        <a:ext cx="774543" cy="748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602229"/>
              </p:ext>
            </p:extLst>
          </p:nvPr>
        </p:nvGraphicFramePr>
        <p:xfrm>
          <a:off x="3125634" y="5929089"/>
          <a:ext cx="5537201" cy="70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Equation" r:id="rId11" imgW="3314700" imgH="419100" progId="Equation.DSMT4">
                  <p:embed/>
                </p:oleObj>
              </mc:Choice>
              <mc:Fallback>
                <p:oleObj name="Equation" r:id="rId11" imgW="3314700" imgH="419100" progId="Equation.DSMT4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634" y="5929089"/>
                        <a:ext cx="5537201" cy="70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cto de flecha 14"/>
          <p:cNvCxnSpPr/>
          <p:nvPr/>
        </p:nvCxnSpPr>
        <p:spPr>
          <a:xfrm flipH="1">
            <a:off x="6281057" y="1066800"/>
            <a:ext cx="3094024" cy="48622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9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35165" y="807077"/>
            <a:ext cx="5844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Fracción o % de 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 de la 1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etapa o primera temperatura es</a:t>
            </a:r>
            <a:endParaRPr lang="es-MX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550853"/>
              </p:ext>
            </p:extLst>
          </p:nvPr>
        </p:nvGraphicFramePr>
        <p:xfrm>
          <a:off x="2908299" y="1365589"/>
          <a:ext cx="5537201" cy="70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5" name="Equation" r:id="rId3" imgW="3314700" imgH="419100" progId="Equation.DSMT4">
                  <p:embed/>
                </p:oleObj>
              </mc:Choice>
              <mc:Fallback>
                <p:oleObj name="Equation" r:id="rId3" imgW="33147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299" y="1365589"/>
                        <a:ext cx="5537201" cy="70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735164" y="2421178"/>
            <a:ext cx="6897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fracción o % de la 2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etapa o segundo incremento de temperatura es:</a:t>
            </a:r>
            <a:endParaRPr lang="es-MX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327859"/>
              </p:ext>
            </p:extLst>
          </p:nvPr>
        </p:nvGraphicFramePr>
        <p:xfrm>
          <a:off x="2809298" y="3140614"/>
          <a:ext cx="5979531" cy="652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Equation" r:id="rId5" imgW="3835400" imgH="419100" progId="Equation.DSMT4">
                  <p:embed/>
                </p:oleObj>
              </mc:Choice>
              <mc:Fallback>
                <p:oleObj name="Equation" r:id="rId5" imgW="3835400" imgH="419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298" y="3140614"/>
                        <a:ext cx="5979531" cy="652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ángulo 9"/>
          <p:cNvSpPr/>
          <p:nvPr/>
        </p:nvSpPr>
        <p:spPr>
          <a:xfrm>
            <a:off x="735164" y="4317022"/>
            <a:ext cx="1120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así sucesivamente para  cada incremento de temperatura hasta agotado todo el 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Ar. </a:t>
            </a:r>
            <a:r>
              <a:rPr lang="es-MX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considera una buena edad cuando se alcanza la meseta (</a:t>
            </a:r>
            <a:r>
              <a:rPr lang="es-MX" b="1" i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Plateau</a:t>
            </a:r>
            <a:r>
              <a:rPr lang="es-MX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al 60% de </a:t>
            </a:r>
            <a:r>
              <a:rPr lang="es-MX" b="1" i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 acumulado</a:t>
            </a:r>
            <a:r>
              <a:rPr lang="es-MX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 se mantiene hasta el final o con ligeras oscilaciones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MX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659697"/>
              </p:ext>
            </p:extLst>
          </p:nvPr>
        </p:nvGraphicFramePr>
        <p:xfrm>
          <a:off x="342897" y="600862"/>
          <a:ext cx="11442702" cy="4939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29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795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1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</a:t>
                      </a:r>
                      <a:r>
                        <a:rPr lang="es-MX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Ar/</a:t>
                      </a:r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T=edad en años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acumulado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</a:t>
                      </a:r>
                      <a:r>
                        <a:rPr lang="pt-BR" sz="14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pt-BR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liberado</a:t>
                      </a:r>
                      <a:endParaRPr lang="pt-BR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Longitud del segmento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5.90E-08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2.74E-09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2.6339E-12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1.22496E-13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21.50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8.78E+08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9.36E-07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4.1786E-11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5.13698E-13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81.34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6.36E-13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1.1991E-10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7.10328E-13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168.81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4.01E-06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1.7879E-10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8.86474E-13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201.69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3.48E+09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2.23E-12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2.5214E-10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1.20269E-12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209.65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4.94E-06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2.204E-10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1.05068E-12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209.77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4.49E-12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1060</a:t>
                      </a:r>
                      <a:endParaRPr lang="es-MX" sz="14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2.29E-06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1.0237E-10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5.15228E-13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198.68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3.46E+09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8.88E-07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4.52E-09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3.9656E-11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2.01905E-13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196.41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3.44E+09</a:t>
                      </a:r>
                      <a:endParaRPr lang="es-MX" sz="14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5.20E-12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7.29E-07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3.77E-09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3.2527E-11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1.68177E-13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193.41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1.27E-07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5.6518E-12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3.03362E-14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186.31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5.40E-12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3.70E-08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1.6518E-12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8.54911E-15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193.21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3.42E+09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l" fontAlgn="b"/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9.9752E-10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5.41055E-12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0.0291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75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λ</a:t>
                      </a:r>
                      <a:endParaRPr lang="el-GR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5.54E-10</a:t>
                      </a:r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7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75515"/>
              </p:ext>
            </p:extLst>
          </p:nvPr>
        </p:nvGraphicFramePr>
        <p:xfrm>
          <a:off x="474295" y="255220"/>
          <a:ext cx="8660230" cy="6278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V="1">
            <a:off x="2640330" y="1383030"/>
            <a:ext cx="6160770" cy="11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20362"/>
              </p:ext>
            </p:extLst>
          </p:nvPr>
        </p:nvGraphicFramePr>
        <p:xfrm>
          <a:off x="9381490" y="1079024"/>
          <a:ext cx="2254250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5422">
                  <a:extLst>
                    <a:ext uri="{9D8B030D-6E8A-4147-A177-3AD203B41FA5}">
                      <a16:colId xmlns:a16="http://schemas.microsoft.com/office/drawing/2014/main" val="2696634573"/>
                    </a:ext>
                  </a:extLst>
                </a:gridCol>
                <a:gridCol w="1178828">
                  <a:extLst>
                    <a:ext uri="{9D8B030D-6E8A-4147-A177-3AD203B41FA5}">
                      <a16:colId xmlns:a16="http://schemas.microsoft.com/office/drawing/2014/main" val="4076740351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6922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860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3.45E+09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1951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1557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2319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0029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s-MX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3.41E+09</a:t>
                      </a:r>
                      <a:endParaRPr lang="es-MX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2371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Edad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3.45E+09</a:t>
                      </a:r>
                      <a:endParaRPr lang="es-MX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881212"/>
                  </a:ext>
                </a:extLst>
              </a:tr>
            </a:tbl>
          </a:graphicData>
        </a:graphic>
      </p:graphicFrame>
      <p:cxnSp>
        <p:nvCxnSpPr>
          <p:cNvPr id="10" name="Conector recto de flecha 9"/>
          <p:cNvCxnSpPr/>
          <p:nvPr/>
        </p:nvCxnSpPr>
        <p:spPr>
          <a:xfrm>
            <a:off x="6595110" y="1394460"/>
            <a:ext cx="3086100" cy="12687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72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988560" y="2722880"/>
            <a:ext cx="2064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/>
              <a:t>Método K-Ar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11630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88593" y="1889600"/>
            <a:ext cx="7912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conversión de % en peso de oxido a % en peso de elemento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570" y="142232"/>
            <a:ext cx="8890030" cy="6629261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1976582" y="1607127"/>
            <a:ext cx="646545" cy="2992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11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70" y="244127"/>
            <a:ext cx="9168118" cy="62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3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330200"/>
            <a:ext cx="9201323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8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2917834" y="578715"/>
            <a:ext cx="6013723" cy="6148534"/>
            <a:chOff x="1651009" y="359640"/>
            <a:chExt cx="6013723" cy="614853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>
              <a:lum bright="-20000" contrast="40000"/>
            </a:blip>
            <a:stretch>
              <a:fillRect/>
            </a:stretch>
          </p:blipFill>
          <p:spPr>
            <a:xfrm>
              <a:off x="1774831" y="359640"/>
              <a:ext cx="5889901" cy="608330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 rot="16200000">
              <a:off x="812799" y="2613891"/>
              <a:ext cx="213808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Temperatura °C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3463636" y="424873"/>
              <a:ext cx="3379451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Curva de enfriamiento,</a:t>
              </a:r>
            </a:p>
            <a:p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Silver Point Pluton, Idaho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334328" y="1856509"/>
              <a:ext cx="163698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Hornblenda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5823256" y="3084945"/>
              <a:ext cx="101983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Biotita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861337" y="5463066"/>
              <a:ext cx="235243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Edades K-Ar, </a:t>
              </a:r>
              <a:r>
                <a:rPr lang="es-MX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3157430" y="4400762"/>
              <a:ext cx="4078232" cy="3539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Velocidad de enfriamiento=97.5 °C/10</a:t>
              </a:r>
              <a:r>
                <a:rPr lang="es-MX" sz="17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s-MX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años</a:t>
              </a:r>
              <a:endParaRPr lang="es-MX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4057651" y="6076950"/>
              <a:ext cx="2141179" cy="431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61777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307796"/>
            <a:ext cx="8527477" cy="615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0" y="123238"/>
            <a:ext cx="7124699" cy="670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0836"/>
          <a:stretch/>
        </p:blipFill>
        <p:spPr>
          <a:xfrm>
            <a:off x="121435" y="304798"/>
            <a:ext cx="5613458" cy="22263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815" y="304798"/>
            <a:ext cx="6359002" cy="619760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13" y="4200015"/>
            <a:ext cx="5613458" cy="1048770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2908242" y="4381500"/>
            <a:ext cx="3187758" cy="1714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711200" y="2959100"/>
            <a:ext cx="5613400" cy="142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8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71" y="434937"/>
            <a:ext cx="5613458" cy="13399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971" y="173832"/>
            <a:ext cx="5753130" cy="653980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28571" y="3074402"/>
            <a:ext cx="56134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decir, durante el tiempo transcurrido desde la cristalización del intrusivo (200 Ma) hasta la edad revelada por la biotita (65. Ma), que serian 134.4 Ma; la muestra biotita habría perdido el 68.45% de </a:t>
            </a:r>
            <a:r>
              <a:rPr lang="es-MX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Ar*, es esa la razón de la gran diferencia de edad.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de flecha 3"/>
          <p:cNvCxnSpPr/>
          <p:nvPr/>
        </p:nvCxnSpPr>
        <p:spPr>
          <a:xfrm flipH="1">
            <a:off x="9495064" y="1363436"/>
            <a:ext cx="424543" cy="2171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>
            <a:off x="7976507" y="4163786"/>
            <a:ext cx="342900" cy="12409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7682593" y="2506436"/>
            <a:ext cx="1412421" cy="636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71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0556" y="139525"/>
            <a:ext cx="11415132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 5</a:t>
            </a: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Análisis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una muestra de biotita indica un contenido de K</a:t>
            </a:r>
            <a:r>
              <a:rPr lang="es-MX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O=8.83% y 8.481x10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mol/g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lo que resulta en una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edad de 65.6 Ma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Si la edad de cristalización del plutón que contiene a este mineral es de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200x10</a:t>
            </a:r>
            <a:r>
              <a:rPr lang="es-MX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(200 </a:t>
            </a:r>
            <a:r>
              <a:rPr lang="es-MX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¿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Cuál es la fracción de 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se perdió de este mineral (biotita) relativo a la cantidad de 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="1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debería estar presente actualmente en la muestra basándose en la edad del intrusivo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2497" y="1417311"/>
            <a:ext cx="1075721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problema es determinar el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“radiogénico acumulado después de 200x10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(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 </a:t>
            </a:r>
            <a:r>
              <a:rPr lang="es-MX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de decaimiento.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C:\Users\Pece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698" y="1806007"/>
            <a:ext cx="7973740" cy="487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de flecha 4"/>
          <p:cNvCxnSpPr/>
          <p:nvPr/>
        </p:nvCxnSpPr>
        <p:spPr>
          <a:xfrm flipH="1">
            <a:off x="6954982" y="2687782"/>
            <a:ext cx="544945" cy="30110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>
            <a:off x="5828145" y="5264727"/>
            <a:ext cx="2466110" cy="498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>
            <a:off x="4350327" y="4322618"/>
            <a:ext cx="1884218" cy="8405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0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3649" y="217392"/>
            <a:ext cx="1162700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Seguidamente calculamos la Fracción (</a:t>
            </a:r>
            <a:r>
              <a:rPr lang="es-MX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MX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remanente en la muestra. Para esto, contamos con la concentración actual de 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Ar*=8.481x10</a:t>
            </a:r>
            <a:r>
              <a:rPr lang="es-MX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mol/g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Pece\AppData\Local\Temp\x10sctmp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875" y="1093602"/>
            <a:ext cx="6490552" cy="203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642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70" y="199196"/>
            <a:ext cx="9915829" cy="6430204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3602182" y="1791855"/>
            <a:ext cx="1773382" cy="2447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5384800" y="4387273"/>
            <a:ext cx="18473" cy="923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16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71" y="289994"/>
            <a:ext cx="7581930" cy="608825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r="51336"/>
          <a:stretch/>
        </p:blipFill>
        <p:spPr>
          <a:xfrm>
            <a:off x="8267700" y="1940255"/>
            <a:ext cx="3784600" cy="3367399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2806700" y="2679700"/>
            <a:ext cx="8039100" cy="2971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8154748" y="5651500"/>
            <a:ext cx="3783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Edad meseta, promedio de las 4 edades de ultimas 4 etapas de calentamiento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4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27" y="149732"/>
            <a:ext cx="6030734" cy="36094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4990" y="1466645"/>
            <a:ext cx="5810759" cy="5128119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6019800" y="850900"/>
            <a:ext cx="4666673" cy="29729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Inocente.Inocente-PC\AppData\Local\Temp\x10sctmp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3686937"/>
            <a:ext cx="3297996" cy="30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ector recto de flecha 12"/>
          <p:cNvCxnSpPr/>
          <p:nvPr/>
        </p:nvCxnSpPr>
        <p:spPr>
          <a:xfrm>
            <a:off x="2616200" y="3130345"/>
            <a:ext cx="4772891" cy="2263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6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471" y="173133"/>
            <a:ext cx="5613458" cy="7713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2660635" y="842866"/>
            <a:ext cx="6470665" cy="595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8" y="3733032"/>
            <a:ext cx="6895491" cy="2591568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733349" y="0"/>
            <a:ext cx="11190613" cy="5237826"/>
            <a:chOff x="733349" y="0"/>
            <a:chExt cx="11190613" cy="5237826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349" y="0"/>
              <a:ext cx="11190613" cy="5237826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7592290" y="234373"/>
              <a:ext cx="33522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Anortosita, </a:t>
              </a:r>
              <a:r>
                <a:rPr lang="es-MX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Hadley</a:t>
              </a:r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Rille</a:t>
              </a:r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r>
                <a:rPr lang="es-MX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Luna</a:t>
              </a:r>
              <a:endParaRPr lang="es-MX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8774545" y="2856187"/>
              <a:ext cx="16337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Edad de meseta</a:t>
              </a:r>
              <a:endParaRPr lang="es-MX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6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70" y="315314"/>
            <a:ext cx="10353321" cy="6098186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5837382" y="1440873"/>
            <a:ext cx="295563" cy="3223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3435927" y="1810327"/>
            <a:ext cx="1967346" cy="34913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4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7837" y="107202"/>
            <a:ext cx="11769436" cy="98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 5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Podosek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Huneke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(1973,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Geochim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Cosmochim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Acta, 37:667-684) determinaron en el meteorito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acondrito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Pasamonte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los cocientes de 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MX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de fracciones de Ar liberado en etapas de calentamiento.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Inocente.Inocente-PC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2856681"/>
            <a:ext cx="23812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37838" y="1140657"/>
            <a:ext cx="11769436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edad del monitor del flujo era 1.062×10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y el cociente 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Ar/</a:t>
            </a:r>
            <a:r>
              <a:rPr lang="es-MX" sz="17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era 14.01. Calcular una edad para cada fracción de Ar liberado y graficarlas contra temperatura de extracción. Observar el espectro que resultante y estimar la edad de este </a:t>
            </a:r>
            <a:r>
              <a:rPr lang="es-MX" sz="1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meteorito. </a:t>
            </a:r>
            <a:r>
              <a:rPr lang="es-MX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 </a:t>
            </a: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cociente y la edad, se calcula el valor J, de la forma siguiente</a:t>
            </a:r>
            <a:r>
              <a:rPr lang="es-MX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MX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C:\Users\Inocente.Inocente-PC\AppData\Local\Temp\x10sctm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87" y="2120956"/>
            <a:ext cx="6715551" cy="459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507" y="78515"/>
            <a:ext cx="7037576" cy="1064485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283219"/>
              </p:ext>
            </p:extLst>
          </p:nvPr>
        </p:nvGraphicFramePr>
        <p:xfrm>
          <a:off x="824864" y="1143000"/>
          <a:ext cx="2654907" cy="1919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>
                          <a:solidFill>
                            <a:schemeClr val="tx1"/>
                          </a:solidFill>
                          <a:effectLst/>
                        </a:rPr>
                        <a:t>Temp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. °C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300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Ar*/</a:t>
                      </a:r>
                      <a:r>
                        <a:rPr lang="es-MX" sz="1200" baseline="30000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Ar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Edad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545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106.0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3.53E+09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630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128.0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3.82E+09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745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141.0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3.98E+09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850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141.2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3.98E+09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935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</a:rPr>
                        <a:t>146.9</a:t>
                      </a:r>
                      <a:endParaRPr lang="es-MX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4.04E+09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1040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</a:rPr>
                        <a:t>145.8</a:t>
                      </a:r>
                      <a:endParaRPr lang="es-MX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4.03E+09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1195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168.6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4.27E+09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1515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183.8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4.41E+09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71" y="3255143"/>
            <a:ext cx="3314700" cy="332196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70" y="1526356"/>
            <a:ext cx="8185872" cy="4201343"/>
          </a:xfrm>
          <a:prstGeom prst="rect">
            <a:avLst/>
          </a:prstGeom>
        </p:spPr>
      </p:pic>
      <p:cxnSp>
        <p:nvCxnSpPr>
          <p:cNvPr id="14" name="Conector recto de flecha 13"/>
          <p:cNvCxnSpPr/>
          <p:nvPr/>
        </p:nvCxnSpPr>
        <p:spPr>
          <a:xfrm>
            <a:off x="3060700" y="3924300"/>
            <a:ext cx="0" cy="21983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824864" y="3924300"/>
            <a:ext cx="22358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>
            <a:off x="3060700" y="3175000"/>
            <a:ext cx="749270" cy="749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H="1" flipV="1">
            <a:off x="2768600" y="2425700"/>
            <a:ext cx="6286500" cy="149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454542" y="423341"/>
            <a:ext cx="364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una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De 545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tenemos una edad de 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875</Words>
  <Application>Microsoft Office PowerPoint</Application>
  <PresentationFormat>Panorámica</PresentationFormat>
  <Paragraphs>213</Paragraphs>
  <Slides>26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Lupe</dc:creator>
  <cp:lastModifiedBy>Pece</cp:lastModifiedBy>
  <cp:revision>54</cp:revision>
  <dcterms:created xsi:type="dcterms:W3CDTF">2016-09-27T15:42:33Z</dcterms:created>
  <dcterms:modified xsi:type="dcterms:W3CDTF">2022-12-06T18:23:08Z</dcterms:modified>
</cp:coreProperties>
</file>