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3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6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61CBA-FCE3-4387-8C81-E887E576E5ED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DEE3E-0424-465D-9B41-D8C6C9999CB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67758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61CBA-FCE3-4387-8C81-E887E576E5ED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DEE3E-0424-465D-9B41-D8C6C9999CB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9388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61CBA-FCE3-4387-8C81-E887E576E5ED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DEE3E-0424-465D-9B41-D8C6C9999CB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9811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61CBA-FCE3-4387-8C81-E887E576E5ED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DEE3E-0424-465D-9B41-D8C6C9999CB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58236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61CBA-FCE3-4387-8C81-E887E576E5ED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DEE3E-0424-465D-9B41-D8C6C9999CB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78854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61CBA-FCE3-4387-8C81-E887E576E5ED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DEE3E-0424-465D-9B41-D8C6C9999CB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1016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61CBA-FCE3-4387-8C81-E887E576E5ED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DEE3E-0424-465D-9B41-D8C6C9999CB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85825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61CBA-FCE3-4387-8C81-E887E576E5ED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DEE3E-0424-465D-9B41-D8C6C9999CB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03940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61CBA-FCE3-4387-8C81-E887E576E5ED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DEE3E-0424-465D-9B41-D8C6C9999CB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7878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61CBA-FCE3-4387-8C81-E887E576E5ED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DEE3E-0424-465D-9B41-D8C6C9999CB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4255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61CBA-FCE3-4387-8C81-E887E576E5ED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DEE3E-0424-465D-9B41-D8C6C9999CB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7377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61CBA-FCE3-4387-8C81-E887E576E5ED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DEE3E-0424-465D-9B41-D8C6C9999CB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14453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n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944" y="933899"/>
            <a:ext cx="11238971" cy="5309246"/>
          </a:xfrm>
          <a:prstGeom prst="rect">
            <a:avLst/>
          </a:prstGeom>
        </p:spPr>
      </p:pic>
      <p:cxnSp>
        <p:nvCxnSpPr>
          <p:cNvPr id="3" name="Conector recto de flecha 2"/>
          <p:cNvCxnSpPr/>
          <p:nvPr/>
        </p:nvCxnSpPr>
        <p:spPr>
          <a:xfrm flipH="1">
            <a:off x="8552873" y="2419927"/>
            <a:ext cx="249382" cy="278938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6381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1308175"/>
              </p:ext>
            </p:extLst>
          </p:nvPr>
        </p:nvGraphicFramePr>
        <p:xfrm>
          <a:off x="688426" y="1729417"/>
          <a:ext cx="2967421" cy="2926080"/>
        </p:xfrm>
        <a:graphic>
          <a:graphicData uri="http://schemas.openxmlformats.org/drawingml/2006/table">
            <a:tbl>
              <a:tblPr/>
              <a:tblGrid>
                <a:gridCol w="11386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8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00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7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Temperatura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baseline="30000">
                          <a:effectLst/>
                          <a:latin typeface="Arial" panose="020B0604020202020204" pitchFamily="34" charset="0"/>
                        </a:rPr>
                        <a:t>40</a:t>
                      </a:r>
                      <a:r>
                        <a:rPr lang="es-MX" sz="1200" b="0" i="0" u="none" strike="noStrike">
                          <a:effectLst/>
                          <a:latin typeface="Arial" panose="020B0604020202020204" pitchFamily="34" charset="0"/>
                        </a:rPr>
                        <a:t>Ar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39</a:t>
                      </a:r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Ar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500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>
                          <a:effectLst/>
                          <a:latin typeface="Arial" panose="020B0604020202020204" pitchFamily="34" charset="0"/>
                        </a:rPr>
                        <a:t>5.90E</a:t>
                      </a:r>
                      <a:r>
                        <a:rPr lang="es-MX" sz="1200" b="1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>
                          <a:effectLst/>
                          <a:latin typeface="Arial" panose="020B0604020202020204" pitchFamily="34" charset="0"/>
                        </a:rPr>
                        <a:t>2.74E</a:t>
                      </a:r>
                      <a:r>
                        <a:rPr lang="es-MX" sz="1200" b="1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effectLst/>
                          <a:latin typeface="Arial" panose="020B0604020202020204" pitchFamily="34" charset="0"/>
                        </a:rPr>
                        <a:t>610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9.36E</a:t>
                      </a:r>
                      <a:r>
                        <a:rPr lang="es-MX" sz="1200" b="1" i="0" u="none" strike="noStrike" baseline="30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-07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1.15E</a:t>
                      </a:r>
                      <a:r>
                        <a:rPr lang="es-MX" sz="1200" b="1" i="0" u="none" strike="noStrike" baseline="30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-08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effectLst/>
                          <a:latin typeface="Arial" panose="020B0604020202020204" pitchFamily="34" charset="0"/>
                        </a:rPr>
                        <a:t>720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2.69E</a:t>
                      </a:r>
                      <a:r>
                        <a:rPr lang="es-MX" sz="1200" b="1" i="0" u="none" strike="noStrike" baseline="30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-06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1.59E</a:t>
                      </a:r>
                      <a:r>
                        <a:rPr lang="es-MX" sz="1200" b="1" i="0" u="none" strike="noStrike" baseline="30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-08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effectLst/>
                          <a:latin typeface="Arial" panose="020B0604020202020204" pitchFamily="34" charset="0"/>
                        </a:rPr>
                        <a:t>810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4.01E</a:t>
                      </a:r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1.99E</a:t>
                      </a:r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effectLst/>
                          <a:latin typeface="Arial" panose="020B0604020202020204" pitchFamily="34" charset="0"/>
                        </a:rPr>
                        <a:t>900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5.65E</a:t>
                      </a:r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2.69E</a:t>
                      </a:r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effectLst/>
                          <a:latin typeface="Arial" panose="020B0604020202020204" pitchFamily="34" charset="0"/>
                        </a:rPr>
                        <a:t>990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4.94E</a:t>
                      </a:r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2.35E</a:t>
                      </a:r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effectLst/>
                          <a:latin typeface="Arial" panose="020B0604020202020204" pitchFamily="34" charset="0"/>
                        </a:rPr>
                        <a:t>1060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2.29E</a:t>
                      </a:r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1.15E</a:t>
                      </a:r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effectLst/>
                          <a:latin typeface="Arial" panose="020B0604020202020204" pitchFamily="34" charset="0"/>
                        </a:rPr>
                        <a:t>1140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8.88E</a:t>
                      </a:r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4.52E</a:t>
                      </a:r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effectLst/>
                          <a:latin typeface="Arial" panose="020B0604020202020204" pitchFamily="34" charset="0"/>
                        </a:rPr>
                        <a:t>1220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7.29E</a:t>
                      </a:r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3.77E</a:t>
                      </a:r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effectLst/>
                          <a:latin typeface="Arial" panose="020B0604020202020204" pitchFamily="34" charset="0"/>
                        </a:rPr>
                        <a:t>1290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1.27E</a:t>
                      </a:r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 smtClean="0">
                          <a:effectLst/>
                          <a:latin typeface="Arial" panose="020B0604020202020204" pitchFamily="34" charset="0"/>
                        </a:rPr>
                        <a:t>6.80E</a:t>
                      </a:r>
                      <a:r>
                        <a:rPr lang="es-MX" sz="1200" b="0" i="0" u="none" strike="noStrike" baseline="30000" dirty="0" smtClean="0">
                          <a:effectLst/>
                          <a:latin typeface="Arial" panose="020B0604020202020204" pitchFamily="34" charset="0"/>
                        </a:rPr>
                        <a:t>-10</a:t>
                      </a:r>
                      <a:endParaRPr lang="es-MX" sz="1200" b="0" i="0" u="none" strike="noStrike" baseline="30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effectLst/>
                          <a:latin typeface="Arial" panose="020B0604020202020204" pitchFamily="34" charset="0"/>
                        </a:rPr>
                        <a:t>1400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3.70E</a:t>
                      </a:r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-08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effectLst/>
                          <a:latin typeface="Arial" panose="020B0604020202020204" pitchFamily="34" charset="0"/>
                        </a:rPr>
                        <a:t>1.92E</a:t>
                      </a:r>
                      <a:r>
                        <a:rPr lang="es-MX" sz="12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-10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  <a:endParaRPr lang="es-MX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9.98E</a:t>
                      </a:r>
                      <a:r>
                        <a:rPr lang="es-MX" sz="1200" b="1" i="0" u="none" strike="noStrike" baseline="300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-10</a:t>
                      </a:r>
                      <a:endParaRPr lang="es-MX" sz="1200" b="1" i="0" u="none" strike="noStrike" baseline="300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5.41E</a:t>
                      </a:r>
                      <a:r>
                        <a:rPr lang="es-MX" sz="1200" b="1" i="0" u="none" strike="noStrike" baseline="300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-12</a:t>
                      </a:r>
                      <a:endParaRPr lang="es-MX" sz="1200" b="1" i="0" u="none" strike="noStrike" baseline="300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effectLst/>
                          <a:latin typeface="Arial" panose="020B0604020202020204" pitchFamily="34" charset="0"/>
                        </a:rPr>
                        <a:t>J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effectLst/>
                          <a:latin typeface="Arial" panose="020B0604020202020204" pitchFamily="34" charset="0"/>
                        </a:rPr>
                        <a:t>0.0291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endParaRPr lang="es-MX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l-GR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λ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effectLst/>
                          <a:latin typeface="Arial" panose="020B0604020202020204" pitchFamily="34" charset="0"/>
                        </a:rPr>
                        <a:t>5.54E-10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7" name="Rectángulo 6"/>
          <p:cNvSpPr/>
          <p:nvPr/>
        </p:nvSpPr>
        <p:spPr>
          <a:xfrm>
            <a:off x="208453" y="289499"/>
            <a:ext cx="36365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Ahora calculemos la edad para cada etapa, empezando a los 500 °C. A esta temperatura tenemos los siguientes datos de Ar.</a:t>
            </a:r>
          </a:p>
        </p:txBody>
      </p:sp>
      <p:cxnSp>
        <p:nvCxnSpPr>
          <p:cNvPr id="9" name="Conector recto de flecha 8"/>
          <p:cNvCxnSpPr/>
          <p:nvPr/>
        </p:nvCxnSpPr>
        <p:spPr>
          <a:xfrm flipH="1">
            <a:off x="1650124" y="889663"/>
            <a:ext cx="1450429" cy="113883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graphicFrame>
        <p:nvGraphicFramePr>
          <p:cNvPr id="13" name="Objeto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490083"/>
              </p:ext>
            </p:extLst>
          </p:nvPr>
        </p:nvGraphicFramePr>
        <p:xfrm>
          <a:off x="436182" y="5045164"/>
          <a:ext cx="3799487" cy="8944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2" name="Equation" r:id="rId3" imgW="2235200" imgH="482600" progId="Equation.DSMT4">
                  <p:embed/>
                </p:oleObj>
              </mc:Choice>
              <mc:Fallback>
                <p:oleObj name="Equation" r:id="rId3" imgW="2235200" imgH="4826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182" y="5045164"/>
                        <a:ext cx="3799487" cy="89440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ángulo 13"/>
          <p:cNvSpPr/>
          <p:nvPr/>
        </p:nvSpPr>
        <p:spPr>
          <a:xfrm>
            <a:off x="4424855" y="289499"/>
            <a:ext cx="69052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eguidamente </a:t>
            </a:r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calculamos las moles de gas para cada isótopo de Ar, haciendo la corrección con respecto al Ar atmosférico (</a:t>
            </a:r>
            <a:r>
              <a:rPr lang="es-MX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s-MX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atm</a:t>
            </a:r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que es </a:t>
            </a:r>
            <a:r>
              <a:rPr lang="es-MX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22400 c</a:t>
            </a:r>
            <a:r>
              <a:rPr lang="es-MX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s-MX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/m</a:t>
            </a:r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4542224" y="138736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graphicFrame>
        <p:nvGraphicFramePr>
          <p:cNvPr id="16" name="Objeto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8620458"/>
              </p:ext>
            </p:extLst>
          </p:nvPr>
        </p:nvGraphicFramePr>
        <p:xfrm>
          <a:off x="4750675" y="1387365"/>
          <a:ext cx="6579476" cy="328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3" name="Equation" r:id="rId5" imgW="3213100" imgH="1600200" progId="Equation.DSMT4">
                  <p:embed/>
                </p:oleObj>
              </mc:Choice>
              <mc:Fallback>
                <p:oleObj name="Equation" r:id="rId5" imgW="3213100" imgH="16002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0675" y="1387365"/>
                        <a:ext cx="6579476" cy="32897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8" name="Conector recto de flecha 17"/>
          <p:cNvCxnSpPr/>
          <p:nvPr/>
        </p:nvCxnSpPr>
        <p:spPr>
          <a:xfrm>
            <a:off x="5370786" y="1212829"/>
            <a:ext cx="1303283" cy="122557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19"/>
          <p:cNvCxnSpPr/>
          <p:nvPr/>
        </p:nvCxnSpPr>
        <p:spPr>
          <a:xfrm>
            <a:off x="4939861" y="1135117"/>
            <a:ext cx="1439918" cy="292920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ector recto de flecha 2"/>
          <p:cNvCxnSpPr/>
          <p:nvPr/>
        </p:nvCxnSpPr>
        <p:spPr>
          <a:xfrm flipV="1">
            <a:off x="2552700" y="1800225"/>
            <a:ext cx="3743325" cy="22827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de flecha 5"/>
          <p:cNvCxnSpPr/>
          <p:nvPr/>
        </p:nvCxnSpPr>
        <p:spPr>
          <a:xfrm>
            <a:off x="3448280" y="2028497"/>
            <a:ext cx="2412693" cy="143079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092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5128271"/>
              </p:ext>
            </p:extLst>
          </p:nvPr>
        </p:nvGraphicFramePr>
        <p:xfrm>
          <a:off x="301419" y="264729"/>
          <a:ext cx="5261936" cy="38027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Equation" r:id="rId3" imgW="3213000" imgH="2311200" progId="Equation.DSMT4">
                  <p:embed/>
                </p:oleObj>
              </mc:Choice>
              <mc:Fallback>
                <p:oleObj name="Equation" r:id="rId3" imgW="3213000" imgH="231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419" y="264729"/>
                        <a:ext cx="5261936" cy="380277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7701598"/>
              </p:ext>
            </p:extLst>
          </p:nvPr>
        </p:nvGraphicFramePr>
        <p:xfrm>
          <a:off x="6241482" y="1540394"/>
          <a:ext cx="5287343" cy="12514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1" name="Equation" r:id="rId5" imgW="2145960" imgH="507960" progId="Equation.DSMT4">
                  <p:embed/>
                </p:oleObj>
              </mc:Choice>
              <mc:Fallback>
                <p:oleObj name="Equation" r:id="rId5" imgW="2145960" imgH="507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241482" y="1540394"/>
                        <a:ext cx="5287343" cy="12514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932387" y="508700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2489691"/>
              </p:ext>
            </p:extLst>
          </p:nvPr>
        </p:nvGraphicFramePr>
        <p:xfrm>
          <a:off x="822521" y="4215948"/>
          <a:ext cx="10511924" cy="2082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2" name="Equation" r:id="rId7" imgW="5003800" imgH="990600" progId="Equation.DSMT4">
                  <p:embed/>
                </p:oleObj>
              </mc:Choice>
              <mc:Fallback>
                <p:oleObj name="Equation" r:id="rId7" imgW="5003800" imgH="9906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521" y="4215948"/>
                        <a:ext cx="10511924" cy="20823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Conector recto de flecha 8"/>
          <p:cNvCxnSpPr/>
          <p:nvPr/>
        </p:nvCxnSpPr>
        <p:spPr>
          <a:xfrm flipH="1">
            <a:off x="2806262" y="3447393"/>
            <a:ext cx="567559" cy="86184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 flipH="1">
            <a:off x="2522483" y="1082566"/>
            <a:ext cx="1198179" cy="200747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/>
          <p:cNvCxnSpPr/>
          <p:nvPr/>
        </p:nvCxnSpPr>
        <p:spPr>
          <a:xfrm flipH="1">
            <a:off x="2722179" y="2438400"/>
            <a:ext cx="1345324" cy="100899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ector recto de flecha 2"/>
          <p:cNvCxnSpPr/>
          <p:nvPr/>
        </p:nvCxnSpPr>
        <p:spPr>
          <a:xfrm flipH="1">
            <a:off x="3278909" y="2438400"/>
            <a:ext cx="7536873" cy="187084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4710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538" y="224316"/>
            <a:ext cx="10380681" cy="205642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538" y="2633838"/>
            <a:ext cx="10552146" cy="3451651"/>
          </a:xfrm>
          <a:prstGeom prst="rect">
            <a:avLst/>
          </a:prstGeom>
        </p:spPr>
      </p:pic>
      <p:cxnSp>
        <p:nvCxnSpPr>
          <p:cNvPr id="8" name="Conector recto de flecha 7"/>
          <p:cNvCxnSpPr/>
          <p:nvPr/>
        </p:nvCxnSpPr>
        <p:spPr>
          <a:xfrm>
            <a:off x="1912883" y="1933903"/>
            <a:ext cx="3678620" cy="206002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de flecha 9"/>
          <p:cNvCxnSpPr/>
          <p:nvPr/>
        </p:nvCxnSpPr>
        <p:spPr>
          <a:xfrm>
            <a:off x="1308538" y="1930304"/>
            <a:ext cx="3999186" cy="3955489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491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672402" y="2807816"/>
            <a:ext cx="111096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cada incremento de temperatura hasta agotado todo el </a:t>
            </a:r>
            <a:r>
              <a:rPr lang="es-MX" baseline="30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39</a:t>
            </a:r>
            <a:r>
              <a:rPr lang="es-MX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Ar. </a:t>
            </a:r>
            <a:r>
              <a:rPr lang="es-MX" i="1" u="sng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 considera una buena edad cuando se alcanza la meseta (</a:t>
            </a:r>
            <a:r>
              <a:rPr lang="es-MX" i="1" u="sng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Plateau</a:t>
            </a:r>
            <a:r>
              <a:rPr lang="es-MX" i="1" u="sng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al 60% de </a:t>
            </a:r>
            <a:r>
              <a:rPr lang="es-MX" i="1" u="sng" baseline="30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39</a:t>
            </a:r>
            <a:r>
              <a:rPr lang="es-MX" i="1" u="sng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 acumulado y se mantiene hasta el final o con ligeras oscilaciones</a:t>
            </a:r>
            <a:endParaRPr lang="es-MX" i="1" u="sng" dirty="0"/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4676043"/>
              </p:ext>
            </p:extLst>
          </p:nvPr>
        </p:nvGraphicFramePr>
        <p:xfrm>
          <a:off x="672401" y="3661351"/>
          <a:ext cx="11109697" cy="28879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64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4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83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59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436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659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4362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2128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1319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809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Temperatura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 mol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 mol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Ar/</a:t>
                      </a:r>
                      <a:r>
                        <a:rPr lang="es-ES" sz="14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T=edad en años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 acumulado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Fracción o % de </a:t>
                      </a:r>
                      <a:r>
                        <a:rPr lang="es-ES" sz="14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 liberado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5.90E-08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2.74E-09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2.6339E-12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1.22496E-13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21.502163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878110685.6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1.22496E-13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610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9.36E-07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1.15E-08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4.1786E-11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5.13698E-13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81.3429937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2193795142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6.36194E-13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720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2.69E-06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1.59E-08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1.1991E-10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7.10328E-13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168.810421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3211147463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1.34652E-12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810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4.01E-06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1.99E-08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1.7879E-10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8.86474E-13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201.691997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3482206458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2.233E-12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5.65E-06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2.69E-08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2.5214E-10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1.20269E-12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209.649209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3542114788</a:t>
                      </a:r>
                      <a:endParaRPr lang="es-MX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3.43568E-12</a:t>
                      </a:r>
                      <a:endParaRPr lang="es-MX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es-MX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990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4.94E-06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2.35E-08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2.204E-10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1.05068E-12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209.771609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3543020983</a:t>
                      </a:r>
                      <a:endParaRPr lang="es-MX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4.48636E-12</a:t>
                      </a:r>
                      <a:endParaRPr lang="es-MX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lang="es-MX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1060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2.29E-06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1.15E-08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1.0237E-10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5.15228E-13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198.681235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3459010827</a:t>
                      </a:r>
                      <a:endParaRPr lang="es-MX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5.00159E-12</a:t>
                      </a:r>
                      <a:endParaRPr lang="es-MX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es-MX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1140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8.88E-07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4.52E-09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3.9656E-11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2.01905E-13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196.410093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3441314252</a:t>
                      </a:r>
                      <a:endParaRPr lang="es-MX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5.20349E-12</a:t>
                      </a:r>
                      <a:endParaRPr lang="es-MX" sz="140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es-MX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1220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7.29E-07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3.77E-09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3.2527E-11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1.68177E-13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193.407784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3417651283</a:t>
                      </a:r>
                      <a:endParaRPr lang="es-MX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5.37167E-12</a:t>
                      </a:r>
                      <a:endParaRPr lang="es-MX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es-MX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1290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1.27E-07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6.80E-10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5.6518E-12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3.03362E-14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186.30524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3360406594</a:t>
                      </a:r>
                      <a:endParaRPr lang="es-MX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5.40201E-12</a:t>
                      </a:r>
                      <a:endParaRPr lang="es-MX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es-MX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1400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3.70E-08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1.92E-10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1.6518E-12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8.54911E-15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193.211488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3416093319</a:t>
                      </a:r>
                      <a:endParaRPr lang="es-MX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5.41055E-12</a:t>
                      </a:r>
                      <a:endParaRPr lang="es-MX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s-MX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0314" y="147145"/>
            <a:ext cx="7563286" cy="2473033"/>
          </a:xfrm>
          <a:prstGeom prst="rect">
            <a:avLst/>
          </a:prstGeom>
        </p:spPr>
      </p:pic>
      <p:cxnSp>
        <p:nvCxnSpPr>
          <p:cNvPr id="11" name="Conector recto de flecha 10"/>
          <p:cNvCxnSpPr/>
          <p:nvPr/>
        </p:nvCxnSpPr>
        <p:spPr>
          <a:xfrm>
            <a:off x="8061434" y="1051034"/>
            <a:ext cx="2554014" cy="318463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/>
          <p:cNvCxnSpPr/>
          <p:nvPr/>
        </p:nvCxnSpPr>
        <p:spPr>
          <a:xfrm>
            <a:off x="6306207" y="945931"/>
            <a:ext cx="2154621" cy="328973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369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915" y="2043995"/>
            <a:ext cx="3100543" cy="263862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62982" y="914399"/>
            <a:ext cx="8355848" cy="4697317"/>
          </a:xfrm>
          <a:prstGeom prst="rect">
            <a:avLst/>
          </a:prstGeom>
        </p:spPr>
      </p:pic>
      <p:cxnSp>
        <p:nvCxnSpPr>
          <p:cNvPr id="7" name="Conector recto de flecha 6"/>
          <p:cNvCxnSpPr/>
          <p:nvPr/>
        </p:nvCxnSpPr>
        <p:spPr>
          <a:xfrm flipV="1">
            <a:off x="5012160" y="1725926"/>
            <a:ext cx="3962400" cy="315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253</Words>
  <Application>Microsoft Office PowerPoint</Application>
  <PresentationFormat>Panorámica</PresentationFormat>
  <Paragraphs>154</Paragraphs>
  <Slides>6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Tema de Office</vt:lpstr>
      <vt:lpstr>Equation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Lupe</dc:creator>
  <cp:lastModifiedBy>Pece</cp:lastModifiedBy>
  <cp:revision>15</cp:revision>
  <dcterms:created xsi:type="dcterms:W3CDTF">2016-10-11T19:28:55Z</dcterms:created>
  <dcterms:modified xsi:type="dcterms:W3CDTF">2022-12-06T18:25:17Z</dcterms:modified>
</cp:coreProperties>
</file>