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4" r:id="rId4"/>
    <p:sldId id="258" r:id="rId5"/>
    <p:sldId id="259" r:id="rId6"/>
    <p:sldId id="261" r:id="rId7"/>
    <p:sldId id="278" r:id="rId8"/>
    <p:sldId id="280" r:id="rId9"/>
    <p:sldId id="279" r:id="rId10"/>
    <p:sldId id="285" r:id="rId11"/>
    <p:sldId id="263" r:id="rId12"/>
    <p:sldId id="264" r:id="rId13"/>
    <p:sldId id="281" r:id="rId14"/>
    <p:sldId id="265" r:id="rId15"/>
    <p:sldId id="266" r:id="rId16"/>
    <p:sldId id="267" r:id="rId17"/>
    <p:sldId id="283" r:id="rId18"/>
    <p:sldId id="268" r:id="rId19"/>
    <p:sldId id="282" r:id="rId20"/>
    <p:sldId id="286" r:id="rId21"/>
    <p:sldId id="269" r:id="rId22"/>
    <p:sldId id="270" r:id="rId23"/>
    <p:sldId id="277" r:id="rId24"/>
    <p:sldId id="272" r:id="rId25"/>
    <p:sldId id="273" r:id="rId26"/>
    <p:sldId id="274" r:id="rId27"/>
    <p:sldId id="275" r:id="rId28"/>
    <p:sldId id="276" r:id="rId2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1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57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Hoja_de_c_lculo_de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x val="0.16742029698774136"/>
          <c:y val="7.904000464697139E-2"/>
          <c:w val="0.6755555843365002"/>
          <c:h val="0.76000004468241733"/>
        </c:manualLayout>
      </c:layout>
      <c:scatterChart>
        <c:scatterStyle val="lineMarker"/>
        <c:varyColors val="0"/>
        <c:ser>
          <c:idx val="0"/>
          <c:order val="0"/>
          <c:spPr>
            <a:ln w="19050">
              <a:noFill/>
            </a:ln>
          </c:spPr>
          <c:marker>
            <c:symbol val="none"/>
          </c:marker>
          <c:xVal>
            <c:numRef>
              <c:f>PlotDat0!$C$1:$C$5</c:f>
              <c:numCache>
                <c:formatCode>General</c:formatCode>
                <c:ptCount val="5"/>
                <c:pt idx="0">
                  <c:v>0</c:v>
                </c:pt>
                <c:pt idx="1">
                  <c:v>2.2640188328979662</c:v>
                </c:pt>
                <c:pt idx="2">
                  <c:v>2.2640188328979662</c:v>
                </c:pt>
                <c:pt idx="3">
                  <c:v>0</c:v>
                </c:pt>
                <c:pt idx="4">
                  <c:v>0</c:v>
                </c:pt>
              </c:numCache>
            </c:numRef>
          </c:xVal>
          <c:yVal>
            <c:numRef>
              <c:f>PlotDat0!$D$1:$D$5</c:f>
              <c:numCache>
                <c:formatCode>General</c:formatCode>
                <c:ptCount val="5"/>
                <c:pt idx="0">
                  <c:v>868487920.00837743</c:v>
                </c:pt>
                <c:pt idx="1">
                  <c:v>868487920.00837743</c:v>
                </c:pt>
                <c:pt idx="2">
                  <c:v>884881928.08807933</c:v>
                </c:pt>
                <c:pt idx="3">
                  <c:v>884881928.08807933</c:v>
                </c:pt>
                <c:pt idx="4">
                  <c:v>868487920.00837743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976-4317-B68E-582438650D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5926904"/>
        <c:axId val="185927296"/>
      </c:scatterChart>
      <c:valAx>
        <c:axId val="185926904"/>
        <c:scaling>
          <c:orientation val="minMax"/>
          <c:max val="10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s-MX"/>
              </a:p>
            </c:rich>
          </c:tx>
          <c:overlay val="0"/>
        </c:title>
        <c:numFmt formatCode="0" sourceLinked="0"/>
        <c:majorTickMark val="in"/>
        <c:minorTickMark val="in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1200">
                <a:latin typeface="Arial"/>
                <a:ea typeface="Arial"/>
                <a:cs typeface="Arial"/>
              </a:defRPr>
            </a:pPr>
            <a:endParaRPr lang="en-US"/>
          </a:p>
        </c:txPr>
        <c:crossAx val="185927296"/>
        <c:crosses val="autoZero"/>
        <c:crossBetween val="midCat"/>
        <c:majorUnit val="20"/>
        <c:minorUnit val="10"/>
      </c:valAx>
      <c:valAx>
        <c:axId val="185927296"/>
        <c:scaling>
          <c:orientation val="minMax"/>
          <c:max val="4000000000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600">
                    <a:latin typeface="Arial" panose="020B0604020202020204" pitchFamily="34" charset="0"/>
                  </a:defRPr>
                </a:pPr>
                <a:r>
                  <a:rPr lang="es-MX" sz="1600">
                    <a:latin typeface="Arial" panose="020B0604020202020204" pitchFamily="34" charset="0"/>
                  </a:rPr>
                  <a:t>Edad (Ma)</a:t>
                </a:r>
              </a:p>
            </c:rich>
          </c:tx>
          <c:overlay val="0"/>
        </c:title>
        <c:numFmt formatCode="0" sourceLinked="0"/>
        <c:majorTickMark val="in"/>
        <c:minorTickMark val="in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1200">
                <a:latin typeface="Arial"/>
                <a:ea typeface="Arial"/>
                <a:cs typeface="Arial"/>
              </a:defRPr>
            </a:pPr>
            <a:endParaRPr lang="en-US"/>
          </a:p>
        </c:txPr>
        <c:crossAx val="185926904"/>
        <c:crosses val="autoZero"/>
        <c:crossBetween val="midCat"/>
        <c:majorUnit val="1000000000"/>
        <c:minorUnit val="500000000"/>
      </c:valAx>
      <c:spPr>
        <a:solidFill>
          <a:srgbClr val="E3E3E3"/>
        </a:solidFill>
        <a:ln w="12700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solidFill>
      <a:srgbClr val="FFFFC0"/>
    </a:solidFill>
    <a:ln>
      <a:solidFill>
        <a:schemeClr val="tx1"/>
      </a:solidFill>
    </a:ln>
  </c:sp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8.wmf"/><Relationship Id="rId1" Type="http://schemas.openxmlformats.org/officeDocument/2006/relationships/image" Target="../media/image9.wmf"/><Relationship Id="rId4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5.wmf"/><Relationship Id="rId5" Type="http://schemas.openxmlformats.org/officeDocument/2006/relationships/image" Target="../media/image10.wmf"/><Relationship Id="rId4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0.45924</cdr:x>
      <cdr:y>0.82891</cdr:y>
    </cdr:from>
    <cdr:to>
      <cdr:x>0.64955</cdr:x>
      <cdr:y>0.87466</cdr:y>
    </cdr:to>
    <cdr:sp macro="" textlink="">
      <cdr:nvSpPr>
        <cdr:cNvPr id="2" name="XaxisName"/>
        <cdr:cNvSpPr txBox="1"/>
      </cdr:nvSpPr>
      <cdr:spPr>
        <a:xfrm xmlns:a="http://schemas.openxmlformats.org/drawingml/2006/main">
          <a:off x="3977128" y="5204689"/>
          <a:ext cx="1648145" cy="2872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25400" tIns="25400" rIns="25400" bIns="25400" rtlCol="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es-MX" sz="1600" baseline="30000">
              <a:latin typeface="Arial" panose="020B0604020202020204" pitchFamily="34" charset="0"/>
            </a:rPr>
            <a:t>%</a:t>
          </a:r>
          <a:r>
            <a:rPr lang="es-MX" sz="1600" baseline="0">
              <a:latin typeface="Arial" panose="020B0604020202020204" pitchFamily="34" charset="0"/>
            </a:rPr>
            <a:t> </a:t>
          </a:r>
          <a:r>
            <a:rPr lang="es-MX" sz="1600" baseline="30000">
              <a:latin typeface="Arial" panose="020B0604020202020204" pitchFamily="34" charset="0"/>
            </a:rPr>
            <a:t>39</a:t>
          </a:r>
          <a:r>
            <a:rPr lang="es-MX" sz="1600">
              <a:latin typeface="Arial" panose="020B0604020202020204" pitchFamily="34" charset="0"/>
            </a:rPr>
            <a:t>Ar acumulado</a:t>
          </a:r>
        </a:p>
      </cdr:txBody>
    </cdr:sp>
  </cdr:relSizeAnchor>
  <cdr:relSizeAnchor xmlns:cdr="http://schemas.openxmlformats.org/drawingml/2006/chartDrawing">
    <cdr:from>
      <cdr:x>0.38834</cdr:x>
      <cdr:y>0.05732</cdr:y>
    </cdr:from>
    <cdr:to>
      <cdr:x>0.71458</cdr:x>
      <cdr:y>0.09323</cdr:y>
    </cdr:to>
    <cdr:sp macro="" textlink="">
      <cdr:nvSpPr>
        <cdr:cNvPr id="23" name="CuadroTexto 22"/>
        <cdr:cNvSpPr txBox="1"/>
      </cdr:nvSpPr>
      <cdr:spPr>
        <a:xfrm xmlns:a="http://schemas.openxmlformats.org/drawingml/2006/main">
          <a:off x="3358206" y="359202"/>
          <a:ext cx="2821285" cy="2249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rtlCol="0" anchor="b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es-MX" sz="900">
              <a:latin typeface="Arial" panose="020B0604020202020204" pitchFamily="34" charset="0"/>
            </a:rPr>
            <a:t>Plateau steps are magenta, rejected steps are cyan</a:t>
          </a:r>
        </a:p>
      </cdr:txBody>
    </cdr:sp>
  </cdr:relSizeAnchor>
  <cdr:relSizeAnchor xmlns:cdr="http://schemas.openxmlformats.org/drawingml/2006/chartDrawing">
    <cdr:from>
      <cdr:x>0.28344</cdr:x>
      <cdr:y>0.63933</cdr:y>
    </cdr:from>
    <cdr:to>
      <cdr:x>0.29558</cdr:x>
      <cdr:y>0.6422</cdr:y>
    </cdr:to>
    <cdr:sp macro="" textlink="">
      <cdr:nvSpPr>
        <cdr:cNvPr id="24" name="PlotDat0_3|1~5_0X"/>
        <cdr:cNvSpPr/>
      </cdr:nvSpPr>
      <cdr:spPr>
        <a:xfrm xmlns:a="http://schemas.openxmlformats.org/drawingml/2006/main">
          <a:off x="2451100" y="4006313"/>
          <a:ext cx="104950" cy="18011"/>
        </a:xfrm>
        <a:custGeom xmlns:a="http://schemas.openxmlformats.org/drawingml/2006/main">
          <a:avLst/>
          <a:gdLst/>
          <a:ahLst/>
          <a:cxnLst/>
          <a:rect l="0" t="0" r="0" b="0"/>
          <a:pathLst>
            <a:path w="104950" h="18011">
              <a:moveTo>
                <a:pt x="0" y="18010"/>
              </a:moveTo>
              <a:lnTo>
                <a:pt x="104949" y="18010"/>
              </a:lnTo>
              <a:lnTo>
                <a:pt x="104949" y="0"/>
              </a:lnTo>
              <a:lnTo>
                <a:pt x="0" y="0"/>
              </a:lnTo>
              <a:close/>
            </a:path>
          </a:pathLst>
        </a:custGeom>
        <a:solidFill xmlns:a="http://schemas.openxmlformats.org/drawingml/2006/main">
          <a:srgbClr val="00FFFF"/>
        </a:solidFill>
        <a:ln xmlns:a="http://schemas.openxmlformats.org/drawingml/2006/main" w="0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endParaRPr lang="es-MX" sz="1100">
            <a:solidFill>
              <a:schemeClr val="lt1"/>
            </a:solidFill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0.29558</cdr:x>
      <cdr:y>0.41002</cdr:y>
    </cdr:from>
    <cdr:to>
      <cdr:x>0.34647</cdr:x>
      <cdr:y>0.41096</cdr:y>
    </cdr:to>
    <cdr:sp macro="" textlink="">
      <cdr:nvSpPr>
        <cdr:cNvPr id="25" name="PlotDat0_3|7~11_0X"/>
        <cdr:cNvSpPr/>
      </cdr:nvSpPr>
      <cdr:spPr>
        <a:xfrm xmlns:a="http://schemas.openxmlformats.org/drawingml/2006/main">
          <a:off x="2556049" y="2569372"/>
          <a:ext cx="440112" cy="5896"/>
        </a:xfrm>
        <a:custGeom xmlns:a="http://schemas.openxmlformats.org/drawingml/2006/main">
          <a:avLst/>
          <a:gdLst/>
          <a:ahLst/>
          <a:cxnLst/>
          <a:rect l="0" t="0" r="0" b="0"/>
          <a:pathLst>
            <a:path w="440112" h="5896">
              <a:moveTo>
                <a:pt x="0" y="5895"/>
              </a:moveTo>
              <a:lnTo>
                <a:pt x="440111" y="5895"/>
              </a:lnTo>
              <a:lnTo>
                <a:pt x="440111" y="0"/>
              </a:lnTo>
              <a:lnTo>
                <a:pt x="0" y="0"/>
              </a:lnTo>
              <a:close/>
            </a:path>
          </a:pathLst>
        </a:custGeom>
        <a:solidFill xmlns:a="http://schemas.openxmlformats.org/drawingml/2006/main">
          <a:srgbClr val="00FFFF"/>
        </a:solidFill>
        <a:ln xmlns:a="http://schemas.openxmlformats.org/drawingml/2006/main" w="0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endParaRPr lang="es-MX" sz="1100">
            <a:solidFill>
              <a:schemeClr val="lt1"/>
            </a:solidFill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0.34647</cdr:x>
      <cdr:y>0.23189</cdr:y>
    </cdr:from>
    <cdr:to>
      <cdr:x>0.41684</cdr:x>
      <cdr:y>0.23297</cdr:y>
    </cdr:to>
    <cdr:sp macro="" textlink="">
      <cdr:nvSpPr>
        <cdr:cNvPr id="26" name="PlotDat0_3|13~17_0X"/>
        <cdr:cNvSpPr/>
      </cdr:nvSpPr>
      <cdr:spPr>
        <a:xfrm xmlns:a="http://schemas.openxmlformats.org/drawingml/2006/main">
          <a:off x="2996160" y="1453126"/>
          <a:ext cx="608575" cy="6792"/>
        </a:xfrm>
        <a:custGeom xmlns:a="http://schemas.openxmlformats.org/drawingml/2006/main">
          <a:avLst/>
          <a:gdLst/>
          <a:ahLst/>
          <a:cxnLst/>
          <a:rect l="0" t="0" r="0" b="0"/>
          <a:pathLst>
            <a:path w="608575" h="6792">
              <a:moveTo>
                <a:pt x="0" y="6791"/>
              </a:moveTo>
              <a:lnTo>
                <a:pt x="608574" y="6791"/>
              </a:lnTo>
              <a:lnTo>
                <a:pt x="608574" y="0"/>
              </a:lnTo>
              <a:lnTo>
                <a:pt x="0" y="0"/>
              </a:lnTo>
              <a:close/>
            </a:path>
          </a:pathLst>
        </a:custGeom>
        <a:solidFill xmlns:a="http://schemas.openxmlformats.org/drawingml/2006/main">
          <a:srgbClr val="00FFFF"/>
        </a:solidFill>
        <a:ln xmlns:a="http://schemas.openxmlformats.org/drawingml/2006/main" w="0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endParaRPr lang="es-MX" sz="1100">
            <a:solidFill>
              <a:schemeClr val="lt1"/>
            </a:solidFill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0.41684</cdr:x>
      <cdr:y>0.18447</cdr:y>
    </cdr:from>
    <cdr:to>
      <cdr:x>0.50467</cdr:x>
      <cdr:y>0.18552</cdr:y>
    </cdr:to>
    <cdr:sp macro="" textlink="">
      <cdr:nvSpPr>
        <cdr:cNvPr id="27" name="PlotDat0_3|19~23_0X"/>
        <cdr:cNvSpPr/>
      </cdr:nvSpPr>
      <cdr:spPr>
        <a:xfrm xmlns:a="http://schemas.openxmlformats.org/drawingml/2006/main">
          <a:off x="3604734" y="1155945"/>
          <a:ext cx="759489" cy="6577"/>
        </a:xfrm>
        <a:custGeom xmlns:a="http://schemas.openxmlformats.org/drawingml/2006/main">
          <a:avLst/>
          <a:gdLst/>
          <a:ahLst/>
          <a:cxnLst/>
          <a:rect l="0" t="0" r="0" b="0"/>
          <a:pathLst>
            <a:path w="759489" h="6577">
              <a:moveTo>
                <a:pt x="0" y="6576"/>
              </a:moveTo>
              <a:lnTo>
                <a:pt x="759488" y="6576"/>
              </a:lnTo>
              <a:lnTo>
                <a:pt x="759488" y="0"/>
              </a:lnTo>
              <a:lnTo>
                <a:pt x="0" y="0"/>
              </a:lnTo>
              <a:close/>
            </a:path>
          </a:pathLst>
        </a:custGeom>
        <a:solidFill xmlns:a="http://schemas.openxmlformats.org/drawingml/2006/main">
          <a:srgbClr val="00FFFF"/>
        </a:solidFill>
        <a:ln xmlns:a="http://schemas.openxmlformats.org/drawingml/2006/main" w="0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endParaRPr lang="es-MX" sz="1100">
            <a:solidFill>
              <a:schemeClr val="lt1"/>
            </a:solidFill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0.50467</cdr:x>
      <cdr:y>0.17402</cdr:y>
    </cdr:from>
    <cdr:to>
      <cdr:x>0.62382</cdr:x>
      <cdr:y>0.17499</cdr:y>
    </cdr:to>
    <cdr:sp macro="" textlink="">
      <cdr:nvSpPr>
        <cdr:cNvPr id="28" name="PlotDat0_3|25~29_0X"/>
        <cdr:cNvSpPr/>
      </cdr:nvSpPr>
      <cdr:spPr>
        <a:xfrm xmlns:a="http://schemas.openxmlformats.org/drawingml/2006/main">
          <a:off x="4364222" y="1090513"/>
          <a:ext cx="1030406" cy="6030"/>
        </a:xfrm>
        <a:custGeom xmlns:a="http://schemas.openxmlformats.org/drawingml/2006/main">
          <a:avLst/>
          <a:gdLst/>
          <a:ahLst/>
          <a:cxnLst/>
          <a:rect l="0" t="0" r="0" b="0"/>
          <a:pathLst>
            <a:path w="1030406" h="6030">
              <a:moveTo>
                <a:pt x="0" y="6029"/>
              </a:moveTo>
              <a:lnTo>
                <a:pt x="1030405" y="6029"/>
              </a:lnTo>
              <a:lnTo>
                <a:pt x="1030405" y="0"/>
              </a:lnTo>
              <a:lnTo>
                <a:pt x="0" y="0"/>
              </a:lnTo>
              <a:close/>
            </a:path>
          </a:pathLst>
        </a:custGeom>
        <a:solidFill xmlns:a="http://schemas.openxmlformats.org/drawingml/2006/main">
          <a:srgbClr val="00FFFF"/>
        </a:solidFill>
        <a:ln xmlns:a="http://schemas.openxmlformats.org/drawingml/2006/main" w="0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endParaRPr lang="es-MX" sz="1100">
            <a:solidFill>
              <a:schemeClr val="lt1"/>
            </a:solidFill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0.62382</cdr:x>
      <cdr:y>0.17389</cdr:y>
    </cdr:from>
    <cdr:to>
      <cdr:x>0.72792</cdr:x>
      <cdr:y>0.1748</cdr:y>
    </cdr:to>
    <cdr:sp macro="" textlink="">
      <cdr:nvSpPr>
        <cdr:cNvPr id="29" name="PlotDat0_3|31~35_0X"/>
        <cdr:cNvSpPr/>
      </cdr:nvSpPr>
      <cdr:spPr>
        <a:xfrm xmlns:a="http://schemas.openxmlformats.org/drawingml/2006/main">
          <a:off x="5394627" y="1089682"/>
          <a:ext cx="900168" cy="5705"/>
        </a:xfrm>
        <a:custGeom xmlns:a="http://schemas.openxmlformats.org/drawingml/2006/main">
          <a:avLst/>
          <a:gdLst/>
          <a:ahLst/>
          <a:cxnLst/>
          <a:rect l="0" t="0" r="0" b="0"/>
          <a:pathLst>
            <a:path w="900168" h="5705">
              <a:moveTo>
                <a:pt x="0" y="5704"/>
              </a:moveTo>
              <a:lnTo>
                <a:pt x="900167" y="5704"/>
              </a:lnTo>
              <a:lnTo>
                <a:pt x="900167" y="0"/>
              </a:lnTo>
              <a:lnTo>
                <a:pt x="0" y="0"/>
              </a:lnTo>
              <a:close/>
            </a:path>
          </a:pathLst>
        </a:custGeom>
        <a:solidFill xmlns:a="http://schemas.openxmlformats.org/drawingml/2006/main">
          <a:srgbClr val="00FFFF"/>
        </a:solidFill>
        <a:ln xmlns:a="http://schemas.openxmlformats.org/drawingml/2006/main" w="0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endParaRPr lang="es-MX" sz="1100">
            <a:solidFill>
              <a:schemeClr val="lt1"/>
            </a:solidFill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0.72792</cdr:x>
      <cdr:y>0.18862</cdr:y>
    </cdr:from>
    <cdr:to>
      <cdr:x>0.77896</cdr:x>
      <cdr:y>0.18948</cdr:y>
    </cdr:to>
    <cdr:sp macro="" textlink="">
      <cdr:nvSpPr>
        <cdr:cNvPr id="30" name="PlotDat0_3|37~41_0X"/>
        <cdr:cNvSpPr/>
      </cdr:nvSpPr>
      <cdr:spPr>
        <a:xfrm xmlns:a="http://schemas.openxmlformats.org/drawingml/2006/main">
          <a:off x="6294794" y="1181953"/>
          <a:ext cx="441423" cy="5442"/>
        </a:xfrm>
        <a:custGeom xmlns:a="http://schemas.openxmlformats.org/drawingml/2006/main">
          <a:avLst/>
          <a:gdLst/>
          <a:ahLst/>
          <a:cxnLst/>
          <a:rect l="0" t="0" r="0" b="0"/>
          <a:pathLst>
            <a:path w="441423" h="5442">
              <a:moveTo>
                <a:pt x="0" y="5441"/>
              </a:moveTo>
              <a:lnTo>
                <a:pt x="441422" y="5441"/>
              </a:lnTo>
              <a:lnTo>
                <a:pt x="441422" y="0"/>
              </a:lnTo>
              <a:lnTo>
                <a:pt x="0" y="0"/>
              </a:lnTo>
              <a:close/>
            </a:path>
          </a:pathLst>
        </a:custGeom>
        <a:solidFill xmlns:a="http://schemas.openxmlformats.org/drawingml/2006/main">
          <a:srgbClr val="00FFFF"/>
        </a:solidFill>
        <a:ln xmlns:a="http://schemas.openxmlformats.org/drawingml/2006/main" w="0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endParaRPr lang="es-MX" sz="1100">
            <a:solidFill>
              <a:schemeClr val="lt1"/>
            </a:solidFill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0.77896</cdr:x>
      <cdr:y>0.19174</cdr:y>
    </cdr:from>
    <cdr:to>
      <cdr:x>0.79896</cdr:x>
      <cdr:y>0.19256</cdr:y>
    </cdr:to>
    <cdr:sp macro="" textlink="">
      <cdr:nvSpPr>
        <cdr:cNvPr id="31" name="PlotDat0_3|43~47_0X"/>
        <cdr:cNvSpPr/>
      </cdr:nvSpPr>
      <cdr:spPr>
        <a:xfrm xmlns:a="http://schemas.openxmlformats.org/drawingml/2006/main">
          <a:off x="6736216" y="1201527"/>
          <a:ext cx="172984" cy="5111"/>
        </a:xfrm>
        <a:custGeom xmlns:a="http://schemas.openxmlformats.org/drawingml/2006/main">
          <a:avLst/>
          <a:gdLst/>
          <a:ahLst/>
          <a:cxnLst/>
          <a:rect l="0" t="0" r="0" b="0"/>
          <a:pathLst>
            <a:path w="172984" h="5111">
              <a:moveTo>
                <a:pt x="0" y="5110"/>
              </a:moveTo>
              <a:lnTo>
                <a:pt x="172983" y="5110"/>
              </a:lnTo>
              <a:lnTo>
                <a:pt x="172983" y="0"/>
              </a:lnTo>
              <a:lnTo>
                <a:pt x="0" y="0"/>
              </a:lnTo>
              <a:close/>
            </a:path>
          </a:pathLst>
        </a:custGeom>
        <a:solidFill xmlns:a="http://schemas.openxmlformats.org/drawingml/2006/main">
          <a:srgbClr val="00FFFF"/>
        </a:solidFill>
        <a:ln xmlns:a="http://schemas.openxmlformats.org/drawingml/2006/main" w="0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endParaRPr lang="es-MX" sz="1100">
            <a:solidFill>
              <a:schemeClr val="lt1"/>
            </a:solidFill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0.79896</cdr:x>
      <cdr:y>0.19621</cdr:y>
    </cdr:from>
    <cdr:to>
      <cdr:x>0.81563</cdr:x>
      <cdr:y>0.19637</cdr:y>
    </cdr:to>
    <cdr:sp macro="" textlink="">
      <cdr:nvSpPr>
        <cdr:cNvPr id="32" name="PlotDat0_3|49~53_0X"/>
        <cdr:cNvSpPr/>
      </cdr:nvSpPr>
      <cdr:spPr>
        <a:xfrm xmlns:a="http://schemas.openxmlformats.org/drawingml/2006/main">
          <a:off x="6909199" y="1229533"/>
          <a:ext cx="144087" cy="1005"/>
        </a:xfrm>
        <a:custGeom xmlns:a="http://schemas.openxmlformats.org/drawingml/2006/main">
          <a:avLst/>
          <a:gdLst/>
          <a:ahLst/>
          <a:cxnLst/>
          <a:rect l="0" t="0" r="0" b="0"/>
          <a:pathLst>
            <a:path w="144087" h="1005">
              <a:moveTo>
                <a:pt x="0" y="1004"/>
              </a:moveTo>
              <a:lnTo>
                <a:pt x="144086" y="1004"/>
              </a:lnTo>
              <a:lnTo>
                <a:pt x="144086" y="0"/>
              </a:lnTo>
              <a:lnTo>
                <a:pt x="0" y="0"/>
              </a:lnTo>
              <a:close/>
            </a:path>
          </a:pathLst>
        </a:custGeom>
        <a:solidFill xmlns:a="http://schemas.openxmlformats.org/drawingml/2006/main">
          <a:srgbClr val="00FFFF"/>
        </a:solidFill>
        <a:ln xmlns:a="http://schemas.openxmlformats.org/drawingml/2006/main" w="0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endParaRPr lang="es-MX" sz="1100">
            <a:solidFill>
              <a:schemeClr val="lt1"/>
            </a:solidFill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0.81563</cdr:x>
      <cdr:y>0.20608</cdr:y>
    </cdr:from>
    <cdr:to>
      <cdr:x>0.81863</cdr:x>
      <cdr:y>0.20654</cdr:y>
    </cdr:to>
    <cdr:sp macro="" textlink="">
      <cdr:nvSpPr>
        <cdr:cNvPr id="33" name="PlotDat0_3|55~59_0X"/>
        <cdr:cNvSpPr/>
      </cdr:nvSpPr>
      <cdr:spPr>
        <a:xfrm xmlns:a="http://schemas.openxmlformats.org/drawingml/2006/main">
          <a:off x="7053285" y="1291389"/>
          <a:ext cx="25992" cy="2861"/>
        </a:xfrm>
        <a:custGeom xmlns:a="http://schemas.openxmlformats.org/drawingml/2006/main">
          <a:avLst/>
          <a:gdLst/>
          <a:ahLst/>
          <a:cxnLst/>
          <a:rect l="0" t="0" r="0" b="0"/>
          <a:pathLst>
            <a:path w="25992" h="2861">
              <a:moveTo>
                <a:pt x="0" y="2860"/>
              </a:moveTo>
              <a:lnTo>
                <a:pt x="25991" y="2860"/>
              </a:lnTo>
              <a:lnTo>
                <a:pt x="25991" y="0"/>
              </a:lnTo>
              <a:lnTo>
                <a:pt x="0" y="0"/>
              </a:lnTo>
              <a:close/>
            </a:path>
          </a:pathLst>
        </a:custGeom>
        <a:solidFill xmlns:a="http://schemas.openxmlformats.org/drawingml/2006/main">
          <a:srgbClr val="00FFFF"/>
        </a:solidFill>
        <a:ln xmlns:a="http://schemas.openxmlformats.org/drawingml/2006/main" w="0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endParaRPr lang="es-MX" sz="1100">
            <a:solidFill>
              <a:schemeClr val="lt1"/>
            </a:solidFill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0.81863</cdr:x>
      <cdr:y>0.19641</cdr:y>
    </cdr:from>
    <cdr:to>
      <cdr:x>0.81948</cdr:x>
      <cdr:y>0.19671</cdr:y>
    </cdr:to>
    <cdr:sp macro="" textlink="">
      <cdr:nvSpPr>
        <cdr:cNvPr id="34" name="PlotDat0_3|61~65_0X"/>
        <cdr:cNvSpPr/>
      </cdr:nvSpPr>
      <cdr:spPr>
        <a:xfrm xmlns:a="http://schemas.openxmlformats.org/drawingml/2006/main">
          <a:off x="7079276" y="1230822"/>
          <a:ext cx="7325" cy="1845"/>
        </a:xfrm>
        <a:custGeom xmlns:a="http://schemas.openxmlformats.org/drawingml/2006/main">
          <a:avLst/>
          <a:gdLst/>
          <a:ahLst/>
          <a:cxnLst/>
          <a:rect l="0" t="0" r="0" b="0"/>
          <a:pathLst>
            <a:path w="7325" h="1845">
              <a:moveTo>
                <a:pt x="0" y="1844"/>
              </a:moveTo>
              <a:lnTo>
                <a:pt x="7324" y="1844"/>
              </a:lnTo>
              <a:lnTo>
                <a:pt x="7324" y="0"/>
              </a:lnTo>
              <a:lnTo>
                <a:pt x="0" y="0"/>
              </a:lnTo>
              <a:close/>
            </a:path>
          </a:pathLst>
        </a:custGeom>
        <a:solidFill xmlns:a="http://schemas.openxmlformats.org/drawingml/2006/main">
          <a:srgbClr val="00FFFF"/>
        </a:solidFill>
        <a:ln xmlns:a="http://schemas.openxmlformats.org/drawingml/2006/main" w="0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endParaRPr lang="es-MX" sz="1100">
            <a:solidFill>
              <a:schemeClr val="lt1"/>
            </a:solidFill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0.29558</cdr:x>
      <cdr:y>0.41049</cdr:y>
    </cdr:from>
    <cdr:to>
      <cdr:x>0.29558</cdr:x>
      <cdr:y>0.64076</cdr:y>
    </cdr:to>
    <cdr:cxnSp macro="">
      <cdr:nvCxnSpPr>
        <cdr:cNvPr id="35" name="PlotDat0_5|1~2_0%">
          <a:extLst xmlns:a="http://schemas.openxmlformats.org/drawingml/2006/main">
            <a:ext uri="{FF2B5EF4-FFF2-40B4-BE49-F238E27FC236}">
              <a16:creationId xmlns:a16="http://schemas.microsoft.com/office/drawing/2014/main" id="{070CB487-C678-4B34-AA7D-0EFDCE55BDF7}"/>
            </a:ext>
          </a:extLst>
        </cdr:cNvPr>
        <cdr:cNvCxnSpPr/>
      </cdr:nvCxnSpPr>
      <cdr:spPr>
        <a:xfrm xmlns:a="http://schemas.openxmlformats.org/drawingml/2006/main" flipV="1">
          <a:off x="2556049" y="2572319"/>
          <a:ext cx="0" cy="144299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  <a:prstDash val="soli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0.34647</cdr:x>
      <cdr:y>0.23243</cdr:y>
    </cdr:from>
    <cdr:to>
      <cdr:x>0.34647</cdr:x>
      <cdr:y>0.41049</cdr:y>
    </cdr:to>
    <cdr:cxnSp macro="">
      <cdr:nvCxnSpPr>
        <cdr:cNvPr id="36" name="PlotDat0_7|1~2_0%">
          <a:extLst xmlns:a="http://schemas.openxmlformats.org/drawingml/2006/main">
            <a:ext uri="{FF2B5EF4-FFF2-40B4-BE49-F238E27FC236}">
              <a16:creationId xmlns:a16="http://schemas.microsoft.com/office/drawing/2014/main" id="{DC4DB2CF-4300-4B83-9EBD-5D23E8CB6411}"/>
            </a:ext>
          </a:extLst>
        </cdr:cNvPr>
        <cdr:cNvCxnSpPr/>
      </cdr:nvCxnSpPr>
      <cdr:spPr>
        <a:xfrm xmlns:a="http://schemas.openxmlformats.org/drawingml/2006/main" flipV="1">
          <a:off x="2996160" y="1456521"/>
          <a:ext cx="0" cy="1115798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  <a:prstDash val="soli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0.41684</cdr:x>
      <cdr:y>0.18499</cdr:y>
    </cdr:from>
    <cdr:to>
      <cdr:x>0.41684</cdr:x>
      <cdr:y>0.23243</cdr:y>
    </cdr:to>
    <cdr:cxnSp macro="">
      <cdr:nvCxnSpPr>
        <cdr:cNvPr id="37" name="PlotDat0_9|1~2_0%">
          <a:extLst xmlns:a="http://schemas.openxmlformats.org/drawingml/2006/main">
            <a:ext uri="{FF2B5EF4-FFF2-40B4-BE49-F238E27FC236}">
              <a16:creationId xmlns:a16="http://schemas.microsoft.com/office/drawing/2014/main" id="{B0CDF67A-38BF-4FCF-8B4B-B5C53898F279}"/>
            </a:ext>
          </a:extLst>
        </cdr:cNvPr>
        <cdr:cNvCxnSpPr/>
      </cdr:nvCxnSpPr>
      <cdr:spPr>
        <a:xfrm xmlns:a="http://schemas.openxmlformats.org/drawingml/2006/main" flipV="1">
          <a:off x="3604734" y="1159234"/>
          <a:ext cx="0" cy="297287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  <a:prstDash val="soli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0.50467</cdr:x>
      <cdr:y>0.17451</cdr:y>
    </cdr:from>
    <cdr:to>
      <cdr:x>0.50467</cdr:x>
      <cdr:y>0.18499</cdr:y>
    </cdr:to>
    <cdr:cxnSp macro="">
      <cdr:nvCxnSpPr>
        <cdr:cNvPr id="38" name="PlotDat0_11|1~2_0%">
          <a:extLst xmlns:a="http://schemas.openxmlformats.org/drawingml/2006/main">
            <a:ext uri="{FF2B5EF4-FFF2-40B4-BE49-F238E27FC236}">
              <a16:creationId xmlns:a16="http://schemas.microsoft.com/office/drawing/2014/main" id="{2E357DC9-78F9-4FAC-8A49-731EABDF05AA}"/>
            </a:ext>
          </a:extLst>
        </cdr:cNvPr>
        <cdr:cNvCxnSpPr/>
      </cdr:nvCxnSpPr>
      <cdr:spPr>
        <a:xfrm xmlns:a="http://schemas.openxmlformats.org/drawingml/2006/main" flipV="1">
          <a:off x="4364222" y="1093527"/>
          <a:ext cx="0" cy="65707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  <a:prstDash val="soli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0.72792</cdr:x>
      <cdr:y>0.17435</cdr:y>
    </cdr:from>
    <cdr:to>
      <cdr:x>0.72792</cdr:x>
      <cdr:y>0.18905</cdr:y>
    </cdr:to>
    <cdr:cxnSp macro="">
      <cdr:nvCxnSpPr>
        <cdr:cNvPr id="39" name="PlotDat0_13|1~2_0%">
          <a:extLst xmlns:a="http://schemas.openxmlformats.org/drawingml/2006/main">
            <a:ext uri="{FF2B5EF4-FFF2-40B4-BE49-F238E27FC236}">
              <a16:creationId xmlns:a16="http://schemas.microsoft.com/office/drawing/2014/main" id="{B2628648-F49F-4D34-ADB1-AED9BBC7889B}"/>
            </a:ext>
          </a:extLst>
        </cdr:cNvPr>
        <cdr:cNvCxnSpPr/>
      </cdr:nvCxnSpPr>
      <cdr:spPr>
        <a:xfrm xmlns:a="http://schemas.openxmlformats.org/drawingml/2006/main">
          <a:off x="6294794" y="1092534"/>
          <a:ext cx="0" cy="9214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  <a:prstDash val="soli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0.77896</cdr:x>
      <cdr:y>0.18905</cdr:y>
    </cdr:from>
    <cdr:to>
      <cdr:x>0.77896</cdr:x>
      <cdr:y>0.19215</cdr:y>
    </cdr:to>
    <cdr:cxnSp macro="">
      <cdr:nvCxnSpPr>
        <cdr:cNvPr id="40" name="PlotDat0_15|1~2_0%">
          <a:extLst xmlns:a="http://schemas.openxmlformats.org/drawingml/2006/main">
            <a:ext uri="{FF2B5EF4-FFF2-40B4-BE49-F238E27FC236}">
              <a16:creationId xmlns:a16="http://schemas.microsoft.com/office/drawing/2014/main" id="{2556A41E-4259-46B4-8FF9-E02DFC8B828D}"/>
            </a:ext>
          </a:extLst>
        </cdr:cNvPr>
        <cdr:cNvCxnSpPr/>
      </cdr:nvCxnSpPr>
      <cdr:spPr>
        <a:xfrm xmlns:a="http://schemas.openxmlformats.org/drawingml/2006/main">
          <a:off x="6736216" y="1184674"/>
          <a:ext cx="0" cy="19408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  <a:prstDash val="soli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0.79896</cdr:x>
      <cdr:y>0.19215</cdr:y>
    </cdr:from>
    <cdr:to>
      <cdr:x>0.79896</cdr:x>
      <cdr:y>0.19629</cdr:y>
    </cdr:to>
    <cdr:cxnSp macro="">
      <cdr:nvCxnSpPr>
        <cdr:cNvPr id="41" name="PlotDat0_17|1~2_0%">
          <a:extLst xmlns:a="http://schemas.openxmlformats.org/drawingml/2006/main">
            <a:ext uri="{FF2B5EF4-FFF2-40B4-BE49-F238E27FC236}">
              <a16:creationId xmlns:a16="http://schemas.microsoft.com/office/drawing/2014/main" id="{7D823EDD-F118-471B-8282-CAF4BD6CC165}"/>
            </a:ext>
          </a:extLst>
        </cdr:cNvPr>
        <cdr:cNvCxnSpPr/>
      </cdr:nvCxnSpPr>
      <cdr:spPr>
        <a:xfrm xmlns:a="http://schemas.openxmlformats.org/drawingml/2006/main">
          <a:off x="6909199" y="1204082"/>
          <a:ext cx="0" cy="2595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  <a:prstDash val="soli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0.81563</cdr:x>
      <cdr:y>0.19629</cdr:y>
    </cdr:from>
    <cdr:to>
      <cdr:x>0.81563</cdr:x>
      <cdr:y>0.20631</cdr:y>
    </cdr:to>
    <cdr:cxnSp macro="">
      <cdr:nvCxnSpPr>
        <cdr:cNvPr id="42" name="PlotDat0_19|1~2_0%">
          <a:extLst xmlns:a="http://schemas.openxmlformats.org/drawingml/2006/main">
            <a:ext uri="{FF2B5EF4-FFF2-40B4-BE49-F238E27FC236}">
              <a16:creationId xmlns:a16="http://schemas.microsoft.com/office/drawing/2014/main" id="{AAAC8DC7-8D20-4BA0-A2E2-8004E7E5A90F}"/>
            </a:ext>
          </a:extLst>
        </cdr:cNvPr>
        <cdr:cNvCxnSpPr/>
      </cdr:nvCxnSpPr>
      <cdr:spPr>
        <a:xfrm xmlns:a="http://schemas.openxmlformats.org/drawingml/2006/main">
          <a:off x="7053285" y="1230035"/>
          <a:ext cx="0" cy="62785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  <a:prstDash val="soli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0.81863</cdr:x>
      <cdr:y>0.19656</cdr:y>
    </cdr:from>
    <cdr:to>
      <cdr:x>0.81863</cdr:x>
      <cdr:y>0.20631</cdr:y>
    </cdr:to>
    <cdr:cxnSp macro="">
      <cdr:nvCxnSpPr>
        <cdr:cNvPr id="43" name="PlotDat0_21|1~2_0%">
          <a:extLst xmlns:a="http://schemas.openxmlformats.org/drawingml/2006/main">
            <a:ext uri="{FF2B5EF4-FFF2-40B4-BE49-F238E27FC236}">
              <a16:creationId xmlns:a16="http://schemas.microsoft.com/office/drawing/2014/main" id="{E1A502D3-E1E9-4515-B67F-FEF15DC55750}"/>
            </a:ext>
          </a:extLst>
        </cdr:cNvPr>
        <cdr:cNvCxnSpPr/>
      </cdr:nvCxnSpPr>
      <cdr:spPr>
        <a:xfrm xmlns:a="http://schemas.openxmlformats.org/drawingml/2006/main" flipV="1">
          <a:off x="7079276" y="1231744"/>
          <a:ext cx="0" cy="6107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  <a:prstDash val="soli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0.68917</cdr:x>
      <cdr:y>0.05387</cdr:y>
    </cdr:from>
    <cdr:to>
      <cdr:x>0.83323</cdr:x>
      <cdr:y>0.09367</cdr:y>
    </cdr:to>
    <cdr:sp macro="" textlink="">
      <cdr:nvSpPr>
        <cdr:cNvPr id="44" name="ErrorSize"/>
        <cdr:cNvSpPr txBox="1"/>
      </cdr:nvSpPr>
      <cdr:spPr>
        <a:xfrm xmlns:a="http://schemas.openxmlformats.org/drawingml/2006/main">
          <a:off x="5968402" y="338246"/>
          <a:ext cx="1247532" cy="2499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rtlCol="0" anchor="b">
          <a:spAutoFit/>
        </a:bodyPr>
        <a:lstStyle xmlns:a="http://schemas.openxmlformats.org/drawingml/2006/main"/>
        <a:p xmlns:a="http://schemas.openxmlformats.org/drawingml/2006/main">
          <a:pPr algn="r"/>
          <a:r>
            <a:rPr lang="es-MX" sz="1000">
              <a:latin typeface="Arial" panose="020B0604020202020204" pitchFamily="34" charset="0"/>
            </a:rPr>
            <a:t>box heights are 1</a:t>
          </a:r>
          <a:r>
            <a:rPr lang="es-MX" sz="1000">
              <a:latin typeface="Symbol" panose="05050102010706020507" pitchFamily="18" charset="2"/>
            </a:rPr>
            <a:t>s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54A2-D713-4BE0-8096-2D823604B45E}" type="datetimeFigureOut">
              <a:rPr lang="es-MX" smtClean="0"/>
              <a:t>07/11/2022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B33A-787F-4BF4-B75D-5C6A378343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6053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54A2-D713-4BE0-8096-2D823604B45E}" type="datetimeFigureOut">
              <a:rPr lang="es-MX" smtClean="0"/>
              <a:t>07/11/2022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B33A-787F-4BF4-B75D-5C6A378343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89888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54A2-D713-4BE0-8096-2D823604B45E}" type="datetimeFigureOut">
              <a:rPr lang="es-MX" smtClean="0"/>
              <a:t>07/11/2022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B33A-787F-4BF4-B75D-5C6A378343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690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54A2-D713-4BE0-8096-2D823604B45E}" type="datetimeFigureOut">
              <a:rPr lang="es-MX" smtClean="0"/>
              <a:t>07/11/2022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B33A-787F-4BF4-B75D-5C6A378343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5575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54A2-D713-4BE0-8096-2D823604B45E}" type="datetimeFigureOut">
              <a:rPr lang="es-MX" smtClean="0"/>
              <a:t>07/11/2022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B33A-787F-4BF4-B75D-5C6A378343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207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54A2-D713-4BE0-8096-2D823604B45E}" type="datetimeFigureOut">
              <a:rPr lang="es-MX" smtClean="0"/>
              <a:t>07/11/2022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B33A-787F-4BF4-B75D-5C6A378343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5096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54A2-D713-4BE0-8096-2D823604B45E}" type="datetimeFigureOut">
              <a:rPr lang="es-MX" smtClean="0"/>
              <a:t>07/11/2022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B33A-787F-4BF4-B75D-5C6A378343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15721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54A2-D713-4BE0-8096-2D823604B45E}" type="datetimeFigureOut">
              <a:rPr lang="es-MX" smtClean="0"/>
              <a:t>07/11/2022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B33A-787F-4BF4-B75D-5C6A378343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3173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54A2-D713-4BE0-8096-2D823604B45E}" type="datetimeFigureOut">
              <a:rPr lang="es-MX" smtClean="0"/>
              <a:t>07/11/2022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B33A-787F-4BF4-B75D-5C6A378343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1988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54A2-D713-4BE0-8096-2D823604B45E}" type="datetimeFigureOut">
              <a:rPr lang="es-MX" smtClean="0"/>
              <a:t>07/11/2022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B33A-787F-4BF4-B75D-5C6A378343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5065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54A2-D713-4BE0-8096-2D823604B45E}" type="datetimeFigureOut">
              <a:rPr lang="es-MX" smtClean="0"/>
              <a:t>07/11/2022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B33A-787F-4BF4-B75D-5C6A378343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9990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B54A2-D713-4BE0-8096-2D823604B45E}" type="datetimeFigureOut">
              <a:rPr lang="es-MX" smtClean="0"/>
              <a:t>07/11/2022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3B33A-787F-4BF4-B75D-5C6A378343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1992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1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1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oleObject" Target="../embeddings/oleObject16.bin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1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1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0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21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microsoft.com/office/2007/relationships/hdphoto" Target="../media/hdphoto3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090258" y="362059"/>
            <a:ext cx="9804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Ejercicio orientado a explicar el procedimiento completo del método de datación Ar-Ar.</a:t>
            </a:r>
          </a:p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Primeramente necesitamos los datos de             para cada etapa y el valor </a:t>
            </a:r>
            <a:r>
              <a:rPr lang="es-MX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calcular</a:t>
            </a: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edades para cada etapa. De las notas sabemos que:                    . </a:t>
            </a: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este caso, el mineral  monitor irradiado tiene una edad de  </a:t>
            </a:r>
            <a:r>
              <a:rPr lang="es-MX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t=2.87x10</a:t>
            </a:r>
            <a:r>
              <a:rPr lang="es-MX" sz="20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s-MX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años  y un cociente  medido después de la irradiación de                     y la constante de decaimiento                             . Sustituimos estos datos en la ecuación de </a:t>
            </a:r>
            <a:r>
              <a:rPr lang="es-MX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obtenemos:</a:t>
            </a: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 valor de </a:t>
            </a:r>
            <a:r>
              <a:rPr lang="es-MX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 el que será utilizado en la datación Ar-Ar del mineral desconocido.</a:t>
            </a: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5750351"/>
              </p:ext>
            </p:extLst>
          </p:nvPr>
        </p:nvGraphicFramePr>
        <p:xfrm>
          <a:off x="5311142" y="845340"/>
          <a:ext cx="546100" cy="6494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8" name="Equation" r:id="rId3" imgW="355446" imgH="418918" progId="Equation.DSMT4">
                  <p:embed/>
                </p:oleObj>
              </mc:Choice>
              <mc:Fallback>
                <p:oleObj name="Equation" r:id="rId3" imgW="355446" imgH="418918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1142" y="845340"/>
                        <a:ext cx="546100" cy="6494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7945958"/>
              </p:ext>
            </p:extLst>
          </p:nvPr>
        </p:nvGraphicFramePr>
        <p:xfrm>
          <a:off x="6763439" y="1542187"/>
          <a:ext cx="939015" cy="8596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9" name="Equation" r:id="rId5" imgW="672808" imgH="622030" progId="Equation.DSMT4">
                  <p:embed/>
                </p:oleObj>
              </mc:Choice>
              <mc:Fallback>
                <p:oleObj name="Equation" r:id="rId5" imgW="672808" imgH="62203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3439" y="1542187"/>
                        <a:ext cx="939015" cy="85966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5435600" y="301270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14" name="Objeto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4521052"/>
              </p:ext>
            </p:extLst>
          </p:nvPr>
        </p:nvGraphicFramePr>
        <p:xfrm>
          <a:off x="4946613" y="2765403"/>
          <a:ext cx="977973" cy="4946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0" name="Equation" r:id="rId7" imgW="825500" imgH="419100" progId="Equation.DSMT4">
                  <p:embed/>
                </p:oleObj>
              </mc:Choice>
              <mc:Fallback>
                <p:oleObj name="Equation" r:id="rId7" imgW="825500" imgH="4191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6613" y="2765403"/>
                        <a:ext cx="977973" cy="49460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16" name="Objeto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0191919"/>
              </p:ext>
            </p:extLst>
          </p:nvPr>
        </p:nvGraphicFramePr>
        <p:xfrm>
          <a:off x="9214179" y="2867769"/>
          <a:ext cx="1490775" cy="289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1" name="Equation" r:id="rId9" imgW="1028254" imgH="203112" progId="Equation.DSMT4">
                  <p:embed/>
                </p:oleObj>
              </mc:Choice>
              <mc:Fallback>
                <p:oleObj name="Equation" r:id="rId9" imgW="1028254" imgH="203112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14179" y="2867769"/>
                        <a:ext cx="1490775" cy="28987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18" name="Objeto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2558901"/>
              </p:ext>
            </p:extLst>
          </p:nvPr>
        </p:nvGraphicFramePr>
        <p:xfrm>
          <a:off x="1302057" y="3718952"/>
          <a:ext cx="4793943" cy="13027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2" name="Equation" r:id="rId11" imgW="2628900" imgH="711200" progId="Equation.DSMT4">
                  <p:embed/>
                </p:oleObj>
              </mc:Choice>
              <mc:Fallback>
                <p:oleObj name="Equation" r:id="rId11" imgW="2628900" imgH="7112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2057" y="3718952"/>
                        <a:ext cx="4793943" cy="130270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8018874"/>
              </p:ext>
            </p:extLst>
          </p:nvPr>
        </p:nvGraphicFramePr>
        <p:xfrm>
          <a:off x="7702454" y="3979427"/>
          <a:ext cx="2059011" cy="524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3" name="Equation" r:id="rId13" imgW="698400" imgH="177480" progId="Equation.DSMT4">
                  <p:embed/>
                </p:oleObj>
              </mc:Choice>
              <mc:Fallback>
                <p:oleObj name="Equation" r:id="rId13" imgW="698400" imgH="177480" progId="Equation.DSMT4">
                  <p:embed/>
                  <p:pic>
                    <p:nvPicPr>
                      <p:cNvPr id="2" name="Objeto 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702454" y="3979427"/>
                        <a:ext cx="2059011" cy="524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654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03202" y="408345"/>
            <a:ext cx="1080797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Ahora calculemos la edad para cada etapa de calentamiento del mineral desconocido para</a:t>
            </a:r>
            <a:r>
              <a:rPr kumimoji="0" lang="es-MX" altLang="es-MX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 liberación del gas Ar</a:t>
            </a:r>
            <a:r>
              <a:rPr kumimoji="0" lang="es-MX" altLang="es-MX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empezando a los 500 °C. A esta temperatura tenemos </a:t>
            </a:r>
            <a:r>
              <a:rPr kumimoji="0" lang="es-MX" altLang="es-MX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s-MX" altLang="es-MX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 siguientes lecturas</a:t>
            </a:r>
            <a:r>
              <a:rPr kumimoji="0" lang="es-MX" altLang="es-MX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kumimoji="0" lang="es-MX" altLang="es-MX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isotopos de Ar</a:t>
            </a:r>
            <a:r>
              <a:rPr kumimoji="0" lang="es-MX" altLang="es-MX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kumimoji="0" lang="es-MX" altLang="es-MX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8139096"/>
              </p:ext>
            </p:extLst>
          </p:nvPr>
        </p:nvGraphicFramePr>
        <p:xfrm>
          <a:off x="6216506" y="1463020"/>
          <a:ext cx="4354512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0" name="Equation" r:id="rId3" imgW="2260440" imgH="482400" progId="Equation.DSMT4">
                  <p:embed/>
                </p:oleObj>
              </mc:Choice>
              <mc:Fallback>
                <p:oleObj name="Equation" r:id="rId3" imgW="2260440" imgH="4824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6506" y="1463020"/>
                        <a:ext cx="4354512" cy="9350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ángulo 6"/>
          <p:cNvSpPr/>
          <p:nvPr/>
        </p:nvSpPr>
        <p:spPr>
          <a:xfrm>
            <a:off x="503202" y="2735400"/>
            <a:ext cx="108079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Ahora calculamos las moles de gas para cada isótopo de Ar, haciendo la corrección con respecto al Ar atmosférico que es </a:t>
            </a:r>
            <a:r>
              <a:rPr lang="es-MX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22400 c</a:t>
            </a:r>
            <a:r>
              <a:rPr lang="es-MX" b="1" i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s-MX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/m</a:t>
            </a:r>
            <a:endParaRPr lang="es-MX" b="1" i="1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394200" y="300853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2149925"/>
              </p:ext>
            </p:extLst>
          </p:nvPr>
        </p:nvGraphicFramePr>
        <p:xfrm>
          <a:off x="6350856" y="3495021"/>
          <a:ext cx="5259860" cy="2629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1" name="Equation" r:id="rId5" imgW="3213100" imgH="1600200" progId="Equation.DSMT4">
                  <p:embed/>
                </p:oleObj>
              </mc:Choice>
              <mc:Fallback>
                <p:oleObj name="Equation" r:id="rId5" imgW="3213100" imgH="1600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0856" y="3495021"/>
                        <a:ext cx="5259860" cy="262993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lecha curvada hacia arriba 1"/>
          <p:cNvSpPr/>
          <p:nvPr/>
        </p:nvSpPr>
        <p:spPr>
          <a:xfrm rot="4727808">
            <a:off x="5790498" y="2664760"/>
            <a:ext cx="2345182" cy="32754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0" name="Flecha curvada hacia arriba 9"/>
          <p:cNvSpPr/>
          <p:nvPr/>
        </p:nvSpPr>
        <p:spPr>
          <a:xfrm rot="4727808">
            <a:off x="5425763" y="3520796"/>
            <a:ext cx="3035937" cy="37943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1902968"/>
              </p:ext>
            </p:extLst>
          </p:nvPr>
        </p:nvGraphicFramePr>
        <p:xfrm>
          <a:off x="980732" y="3599415"/>
          <a:ext cx="2967421" cy="2926080"/>
        </p:xfrm>
        <a:graphic>
          <a:graphicData uri="http://schemas.openxmlformats.org/drawingml/2006/table">
            <a:tbl>
              <a:tblPr/>
              <a:tblGrid>
                <a:gridCol w="11386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8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00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Temperatura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baseline="30000">
                          <a:effectLst/>
                          <a:latin typeface="Arial" panose="020B0604020202020204" pitchFamily="34" charset="0"/>
                        </a:rPr>
                        <a:t>40</a:t>
                      </a:r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Ar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39</a:t>
                      </a:r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Ar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500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effectLst/>
                          <a:latin typeface="Arial" panose="020B0604020202020204" pitchFamily="34" charset="0"/>
                        </a:rPr>
                        <a:t>5.90E</a:t>
                      </a:r>
                      <a:r>
                        <a:rPr lang="es-MX" sz="1200" b="1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effectLst/>
                          <a:latin typeface="Arial" panose="020B0604020202020204" pitchFamily="34" charset="0"/>
                        </a:rPr>
                        <a:t>2.74E</a:t>
                      </a:r>
                      <a:r>
                        <a:rPr lang="es-MX" sz="1200" b="1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610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9.36E</a:t>
                      </a:r>
                      <a:r>
                        <a:rPr lang="es-MX" sz="1200" b="1" i="0" u="none" strike="noStrike" baseline="30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1.15E</a:t>
                      </a:r>
                      <a:r>
                        <a:rPr lang="es-MX" sz="1200" b="1" i="0" u="none" strike="noStrike" baseline="30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720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2.69E</a:t>
                      </a:r>
                      <a:r>
                        <a:rPr lang="es-MX" sz="1200" b="1" i="0" u="none" strike="noStrike" baseline="30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1.59E</a:t>
                      </a:r>
                      <a:r>
                        <a:rPr lang="es-MX" sz="1200" b="1" i="0" u="none" strike="noStrike" baseline="30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810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4.01E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1.99E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900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5.65E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2.69E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990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4.94E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2.35E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1060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2.29E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1.15E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1140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8.88E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4.52E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1220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7.29E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3.77E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1290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1.27E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6.80E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1400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3.70E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1.92E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9.98E</a:t>
                      </a:r>
                      <a:r>
                        <a:rPr lang="es-MX" sz="1200" b="1" i="0" u="none" strike="noStrike" baseline="30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5.41E</a:t>
                      </a:r>
                      <a:r>
                        <a:rPr lang="es-MX" sz="1200" b="1" i="0" u="none" strike="noStrike" baseline="30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J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0.0291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endParaRPr lang="es-MX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l-G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λ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5.54E-10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cxnSp>
        <p:nvCxnSpPr>
          <p:cNvPr id="12" name="Conector recto de flecha 11"/>
          <p:cNvCxnSpPr/>
          <p:nvPr/>
        </p:nvCxnSpPr>
        <p:spPr>
          <a:xfrm flipV="1">
            <a:off x="2807855" y="1801091"/>
            <a:ext cx="4257963" cy="20504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 flipV="1">
            <a:off x="3762378" y="2226544"/>
            <a:ext cx="3476606" cy="16157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3484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/>
        </p:nvGraphicFramePr>
        <p:xfrm>
          <a:off x="688426" y="1729417"/>
          <a:ext cx="2967421" cy="2926080"/>
        </p:xfrm>
        <a:graphic>
          <a:graphicData uri="http://schemas.openxmlformats.org/drawingml/2006/table">
            <a:tbl>
              <a:tblPr/>
              <a:tblGrid>
                <a:gridCol w="11386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8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00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Temperatura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baseline="30000">
                          <a:effectLst/>
                          <a:latin typeface="Arial" panose="020B0604020202020204" pitchFamily="34" charset="0"/>
                        </a:rPr>
                        <a:t>40</a:t>
                      </a:r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Ar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39</a:t>
                      </a:r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Ar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500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effectLst/>
                          <a:latin typeface="Arial" panose="020B0604020202020204" pitchFamily="34" charset="0"/>
                        </a:rPr>
                        <a:t>5.90E</a:t>
                      </a:r>
                      <a:r>
                        <a:rPr lang="es-MX" sz="1200" b="1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effectLst/>
                          <a:latin typeface="Arial" panose="020B0604020202020204" pitchFamily="34" charset="0"/>
                        </a:rPr>
                        <a:t>2.74E</a:t>
                      </a:r>
                      <a:r>
                        <a:rPr lang="es-MX" sz="1200" b="1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610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9.36E</a:t>
                      </a:r>
                      <a:r>
                        <a:rPr lang="es-MX" sz="1200" b="1" i="0" u="none" strike="noStrike" baseline="30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1.15E</a:t>
                      </a:r>
                      <a:r>
                        <a:rPr lang="es-MX" sz="1200" b="1" i="0" u="none" strike="noStrike" baseline="30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720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2.69E</a:t>
                      </a:r>
                      <a:r>
                        <a:rPr lang="es-MX" sz="1200" b="1" i="0" u="none" strike="noStrike" baseline="30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1.59E</a:t>
                      </a:r>
                      <a:r>
                        <a:rPr lang="es-MX" sz="1200" b="1" i="0" u="none" strike="noStrike" baseline="30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810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4.01E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1.99E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900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5.65E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2.69E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990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4.94E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2.35E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1060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2.29E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1.15E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1140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8.88E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4.52E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1220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7.29E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3.77E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1290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1.27E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6.80E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1400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3.70E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1.92E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9.98E</a:t>
                      </a:r>
                      <a:r>
                        <a:rPr lang="es-MX" sz="1200" b="1" i="0" u="none" strike="noStrike" baseline="30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5.41E</a:t>
                      </a:r>
                      <a:r>
                        <a:rPr lang="es-MX" sz="1200" b="1" i="0" u="none" strike="noStrike" baseline="30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J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0.0291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endParaRPr lang="es-MX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l-G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λ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5.54E-10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7" name="Rectángulo 6"/>
          <p:cNvSpPr/>
          <p:nvPr/>
        </p:nvSpPr>
        <p:spPr>
          <a:xfrm>
            <a:off x="208453" y="289499"/>
            <a:ext cx="36365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Ahora calculemos la edad para cada etapa, empezando a los 500 °C. A esta temperatura tenemos los siguientes datos de Ar.</a:t>
            </a:r>
          </a:p>
        </p:txBody>
      </p:sp>
      <p:cxnSp>
        <p:nvCxnSpPr>
          <p:cNvPr id="9" name="Conector recto de flecha 8"/>
          <p:cNvCxnSpPr/>
          <p:nvPr/>
        </p:nvCxnSpPr>
        <p:spPr>
          <a:xfrm flipH="1">
            <a:off x="1650124" y="889663"/>
            <a:ext cx="1450429" cy="113883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13" name="Objeto 12"/>
          <p:cNvGraphicFramePr>
            <a:graphicFrameLocks noChangeAspect="1"/>
          </p:cNvGraphicFramePr>
          <p:nvPr/>
        </p:nvGraphicFramePr>
        <p:xfrm>
          <a:off x="436182" y="5045164"/>
          <a:ext cx="3799487" cy="8944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8" name="Equation" r:id="rId3" imgW="2235200" imgH="482600" progId="Equation.DSMT4">
                  <p:embed/>
                </p:oleObj>
              </mc:Choice>
              <mc:Fallback>
                <p:oleObj name="Equation" r:id="rId3" imgW="2235200" imgH="482600" progId="Equation.DSMT4">
                  <p:embed/>
                  <p:pic>
                    <p:nvPicPr>
                      <p:cNvPr id="13" name="Objeto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182" y="5045164"/>
                        <a:ext cx="3799487" cy="8944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ángulo 13"/>
          <p:cNvSpPr/>
          <p:nvPr/>
        </p:nvSpPr>
        <p:spPr>
          <a:xfrm>
            <a:off x="4424855" y="289499"/>
            <a:ext cx="69052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Seguidamente calculamos las moles de gas para cada isótopo de Ar, haciendo la corrección con respecto al Ar atmosférico (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s-MX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atm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que es </a:t>
            </a:r>
            <a:r>
              <a:rPr lang="es-MX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22400 c</a:t>
            </a:r>
            <a:r>
              <a:rPr lang="es-MX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s-MX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/m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4542224" y="138736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16" name="Objeto 15"/>
          <p:cNvGraphicFramePr>
            <a:graphicFrameLocks noChangeAspect="1"/>
          </p:cNvGraphicFramePr>
          <p:nvPr/>
        </p:nvGraphicFramePr>
        <p:xfrm>
          <a:off x="5113942" y="1203304"/>
          <a:ext cx="5081888" cy="25409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9" name="Equation" r:id="rId5" imgW="3213100" imgH="1600200" progId="Equation.DSMT4">
                  <p:embed/>
                </p:oleObj>
              </mc:Choice>
              <mc:Fallback>
                <p:oleObj name="Equation" r:id="rId5" imgW="3213100" imgH="1600200" progId="Equation.DSMT4">
                  <p:embed/>
                  <p:pic>
                    <p:nvPicPr>
                      <p:cNvPr id="16" name="Objeto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3942" y="1203304"/>
                        <a:ext cx="5081888" cy="25409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Conector recto de flecha 17"/>
          <p:cNvCxnSpPr/>
          <p:nvPr/>
        </p:nvCxnSpPr>
        <p:spPr>
          <a:xfrm>
            <a:off x="5370786" y="1212829"/>
            <a:ext cx="1044915" cy="91380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/>
          <p:nvPr/>
        </p:nvCxnSpPr>
        <p:spPr>
          <a:xfrm>
            <a:off x="4939861" y="1135117"/>
            <a:ext cx="1475840" cy="22367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de flecha 2"/>
          <p:cNvCxnSpPr/>
          <p:nvPr/>
        </p:nvCxnSpPr>
        <p:spPr>
          <a:xfrm flipV="1">
            <a:off x="2447925" y="1511909"/>
            <a:ext cx="3886200" cy="5165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de flecha 5"/>
          <p:cNvCxnSpPr/>
          <p:nvPr/>
        </p:nvCxnSpPr>
        <p:spPr>
          <a:xfrm>
            <a:off x="3448280" y="2028497"/>
            <a:ext cx="2647720" cy="10710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Objeto 16"/>
          <p:cNvGraphicFramePr>
            <a:graphicFrameLocks noChangeAspect="1"/>
          </p:cNvGraphicFramePr>
          <p:nvPr/>
        </p:nvGraphicFramePr>
        <p:xfrm>
          <a:off x="5370786" y="5854782"/>
          <a:ext cx="5537201" cy="7001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0" name="Equation" r:id="rId7" imgW="3314700" imgH="419100" progId="Equation.DSMT4">
                  <p:embed/>
                </p:oleObj>
              </mc:Choice>
              <mc:Fallback>
                <p:oleObj name="Equation" r:id="rId7" imgW="3314700" imgH="419100" progId="Equation.DSMT4">
                  <p:embed/>
                  <p:pic>
                    <p:nvPicPr>
                      <p:cNvPr id="17" name="Objeto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0786" y="5854782"/>
                        <a:ext cx="5537201" cy="7001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ángulo 21"/>
          <p:cNvSpPr/>
          <p:nvPr/>
        </p:nvSpPr>
        <p:spPr>
          <a:xfrm>
            <a:off x="4424855" y="4127284"/>
            <a:ext cx="732899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s-MX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graficar esta edad en un diagrama de                 contra % o fracción de </a:t>
            </a:r>
            <a:r>
              <a:rPr lang="es-MX" altLang="es-MX" sz="1600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r>
              <a:rPr lang="es-MX" altLang="es-MX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altLang="es-MX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s-MX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acumulado, requerimos del total de </a:t>
            </a:r>
            <a:r>
              <a:rPr lang="es-MX" altLang="es-MX" sz="1600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r>
              <a:rPr lang="es-MX" altLang="es-MX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 liberado (suma de todas las etapas) el cual es </a:t>
            </a:r>
            <a:r>
              <a:rPr lang="es-MX" altLang="es-MX" sz="1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MX" altLang="es-MX" sz="16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r>
              <a:rPr lang="es-MX" altLang="es-MX" sz="1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Ar)</a:t>
            </a:r>
            <a:r>
              <a:rPr lang="es-MX" altLang="es-MX" sz="1600" baseline="-25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tot</a:t>
            </a:r>
            <a:r>
              <a:rPr lang="es-MX" altLang="es-MX" sz="1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5.41x10</a:t>
            </a:r>
            <a:r>
              <a:rPr lang="es-MX" altLang="es-MX" sz="16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-12</a:t>
            </a:r>
            <a:r>
              <a:rPr lang="es-MX" altLang="es-MX" sz="1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mol</a:t>
            </a:r>
            <a:r>
              <a:rPr lang="es-MX" altLang="es-MX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Entonces, para la primera etapa de calentamiento a 500 °C tenemos una cantidad de </a:t>
            </a:r>
            <a:r>
              <a:rPr lang="es-MX" altLang="es-MX" sz="1600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r>
              <a:rPr lang="es-MX" altLang="es-MX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 acumulado de   </a:t>
            </a:r>
            <a:endParaRPr lang="es-MX" altLang="es-MX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3" name="Objeto 22"/>
          <p:cNvGraphicFramePr>
            <a:graphicFrameLocks noChangeAspect="1"/>
          </p:cNvGraphicFramePr>
          <p:nvPr/>
        </p:nvGraphicFramePr>
        <p:xfrm>
          <a:off x="8004333" y="4026086"/>
          <a:ext cx="566126" cy="5469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1" name="Equation" r:id="rId9" imgW="507780" imgH="482391" progId="Equation.DSMT4">
                  <p:embed/>
                </p:oleObj>
              </mc:Choice>
              <mc:Fallback>
                <p:oleObj name="Equation" r:id="rId9" imgW="507780" imgH="482391" progId="Equation.DSMT4">
                  <p:embed/>
                  <p:pic>
                    <p:nvPicPr>
                      <p:cNvPr id="23" name="Objeto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4333" y="4026086"/>
                        <a:ext cx="566126" cy="5469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" name="Conector recto de flecha 24"/>
          <p:cNvCxnSpPr/>
          <p:nvPr/>
        </p:nvCxnSpPr>
        <p:spPr>
          <a:xfrm>
            <a:off x="3448280" y="4026086"/>
            <a:ext cx="1093944" cy="10190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/>
          <p:cNvCxnSpPr/>
          <p:nvPr/>
        </p:nvCxnSpPr>
        <p:spPr>
          <a:xfrm flipH="1">
            <a:off x="8287396" y="3192457"/>
            <a:ext cx="494654" cy="27471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9154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952500" y="6731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5305948"/>
              </p:ext>
            </p:extLst>
          </p:nvPr>
        </p:nvGraphicFramePr>
        <p:xfrm>
          <a:off x="5905500" y="448702"/>
          <a:ext cx="1054100" cy="9801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2" name="Equation" r:id="rId3" imgW="545863" imgH="507780" progId="Equation.DSMT4">
                  <p:embed/>
                </p:oleObj>
              </mc:Choice>
              <mc:Fallback>
                <p:oleObj name="Equation" r:id="rId3" imgW="545863" imgH="50778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5500" y="448702"/>
                        <a:ext cx="1054100" cy="9801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774700" y="754101"/>
            <a:ext cx="6623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los valores calculados determinamos el cociente                      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3831785"/>
              </p:ext>
            </p:extLst>
          </p:nvPr>
        </p:nvGraphicFramePr>
        <p:xfrm>
          <a:off x="7398629" y="448702"/>
          <a:ext cx="3952902" cy="9355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3" name="Equation" r:id="rId5" imgW="2145960" imgH="507960" progId="Equation.DSMT4">
                  <p:embed/>
                </p:oleObj>
              </mc:Choice>
              <mc:Fallback>
                <p:oleObj name="Equation" r:id="rId5" imgW="214596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398629" y="448702"/>
                        <a:ext cx="3952902" cy="9355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6398557"/>
              </p:ext>
            </p:extLst>
          </p:nvPr>
        </p:nvGraphicFramePr>
        <p:xfrm>
          <a:off x="952500" y="2713160"/>
          <a:ext cx="7448992" cy="1475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4" name="Equation" r:id="rId7" imgW="5003800" imgH="990600" progId="Equation.DSMT4">
                  <p:embed/>
                </p:oleObj>
              </mc:Choice>
              <mc:Fallback>
                <p:oleObj name="Equation" r:id="rId7" imgW="5003800" imgH="990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00" y="2713160"/>
                        <a:ext cx="7448992" cy="14756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uadroTexto 10"/>
          <p:cNvSpPr txBox="1"/>
          <p:nvPr/>
        </p:nvSpPr>
        <p:spPr>
          <a:xfrm>
            <a:off x="774700" y="1751567"/>
            <a:ext cx="4356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Así calculamos la edad para la primera etapa</a:t>
            </a: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952500" y="4404670"/>
            <a:ext cx="10399032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MX" altLang="es-MX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graficar esta edad en un diagrama de                 contra % o fracción de </a:t>
            </a:r>
            <a:r>
              <a:rPr kumimoji="0" lang="es-MX" altLang="es-MX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r>
              <a:rPr kumimoji="0" lang="es-MX" altLang="es-MX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 acumulado,</a:t>
            </a:r>
            <a:r>
              <a:rPr kumimoji="0" lang="es-MX" altLang="es-MX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s-MX" altLang="es-MX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requerimos del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altLang="es-MX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s-MX" altLang="es-MX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MX" altLang="es-MX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total de </a:t>
            </a:r>
            <a:r>
              <a:rPr kumimoji="0" lang="es-MX" altLang="es-MX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r>
              <a:rPr kumimoji="0" lang="es-MX" altLang="es-MX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 liberado (suma de todas las etapas) el cual es (</a:t>
            </a:r>
            <a:r>
              <a:rPr kumimoji="0" lang="es-MX" altLang="es-MX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r>
              <a:rPr kumimoji="0" lang="es-MX" altLang="es-MX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Ar)</a:t>
            </a:r>
            <a:r>
              <a:rPr kumimoji="0" lang="es-MX" altLang="es-MX" b="0" i="0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tot</a:t>
            </a:r>
            <a:r>
              <a:rPr kumimoji="0" lang="es-MX" altLang="es-MX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5.41x10</a:t>
            </a:r>
            <a:r>
              <a:rPr kumimoji="0" lang="es-MX" altLang="es-MX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-12</a:t>
            </a:r>
            <a:r>
              <a:rPr kumimoji="0" lang="es-MX" altLang="es-MX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mol. Entonces, para la primera etapa de calentamiento a 500 °C tenemos una cantidad de </a:t>
            </a:r>
            <a:r>
              <a:rPr kumimoji="0" lang="es-MX" altLang="es-MX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r>
              <a:rPr kumimoji="0" lang="es-MX" altLang="es-MX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 acumulado de  </a:t>
            </a:r>
            <a:r>
              <a:rPr kumimoji="0" lang="es-MX" altLang="es-MX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s-MX" altLang="es-MX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Objeto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1647078"/>
              </p:ext>
            </p:extLst>
          </p:nvPr>
        </p:nvGraphicFramePr>
        <p:xfrm>
          <a:off x="4965857" y="4226265"/>
          <a:ext cx="774543" cy="748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5" name="Equation" r:id="rId9" imgW="507780" imgH="482391" progId="Equation.DSMT4">
                  <p:embed/>
                </p:oleObj>
              </mc:Choice>
              <mc:Fallback>
                <p:oleObj name="Equation" r:id="rId9" imgW="507780" imgH="482391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5857" y="4226265"/>
                        <a:ext cx="774543" cy="7482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o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3602229"/>
              </p:ext>
            </p:extLst>
          </p:nvPr>
        </p:nvGraphicFramePr>
        <p:xfrm>
          <a:off x="3125634" y="5929089"/>
          <a:ext cx="5537201" cy="7001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6" name="Equation" r:id="rId11" imgW="3314700" imgH="419100" progId="Equation.DSMT4">
                  <p:embed/>
                </p:oleObj>
              </mc:Choice>
              <mc:Fallback>
                <p:oleObj name="Equation" r:id="rId11" imgW="3314700" imgH="419100" progId="Equation.DSMT4">
                  <p:embed/>
                  <p:pic>
                    <p:nvPicPr>
                      <p:cNvPr id="15" name="Objeto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5634" y="5929089"/>
                        <a:ext cx="5537201" cy="7001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Conector recto de flecha 14"/>
          <p:cNvCxnSpPr/>
          <p:nvPr/>
        </p:nvCxnSpPr>
        <p:spPr>
          <a:xfrm flipH="1">
            <a:off x="6281057" y="1219200"/>
            <a:ext cx="2936834" cy="470988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4074501"/>
              </p:ext>
            </p:extLst>
          </p:nvPr>
        </p:nvGraphicFramePr>
        <p:xfrm>
          <a:off x="5506514" y="1600200"/>
          <a:ext cx="3116806" cy="8002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7" name="Equation" r:id="rId13" imgW="1879560" imgH="482400" progId="Equation.DSMT4">
                  <p:embed/>
                </p:oleObj>
              </mc:Choice>
              <mc:Fallback>
                <p:oleObj name="Equation" r:id="rId13" imgW="187956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506514" y="1600200"/>
                        <a:ext cx="3116806" cy="8002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570160"/>
              </p:ext>
            </p:extLst>
          </p:nvPr>
        </p:nvGraphicFramePr>
        <p:xfrm>
          <a:off x="8811322" y="1686870"/>
          <a:ext cx="2967421" cy="2609850"/>
        </p:xfrm>
        <a:graphic>
          <a:graphicData uri="http://schemas.openxmlformats.org/drawingml/2006/table">
            <a:tbl>
              <a:tblPr/>
              <a:tblGrid>
                <a:gridCol w="11386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8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00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Temperatura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baseline="30000">
                          <a:effectLst/>
                          <a:latin typeface="Arial" panose="020B0604020202020204" pitchFamily="34" charset="0"/>
                        </a:rPr>
                        <a:t>40</a:t>
                      </a:r>
                      <a:r>
                        <a:rPr lang="es-MX" sz="1000" b="0" i="0" u="none" strike="noStrike">
                          <a:effectLst/>
                          <a:latin typeface="Arial" panose="020B0604020202020204" pitchFamily="34" charset="0"/>
                        </a:rPr>
                        <a:t>Ar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39</a:t>
                      </a:r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Ar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500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effectLst/>
                          <a:latin typeface="Arial" panose="020B0604020202020204" pitchFamily="34" charset="0"/>
                        </a:rPr>
                        <a:t>5.90E</a:t>
                      </a:r>
                      <a:r>
                        <a:rPr lang="es-MX" sz="1000" b="1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effectLst/>
                          <a:latin typeface="Arial" panose="020B0604020202020204" pitchFamily="34" charset="0"/>
                        </a:rPr>
                        <a:t>2.74E</a:t>
                      </a:r>
                      <a:r>
                        <a:rPr lang="es-MX" sz="1000" b="1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effectLst/>
                          <a:latin typeface="Arial" panose="020B0604020202020204" pitchFamily="34" charset="0"/>
                        </a:rPr>
                        <a:t>610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9.36E</a:t>
                      </a:r>
                      <a:r>
                        <a:rPr lang="es-MX" sz="1000" b="1" i="0" u="none" strike="noStrike" baseline="30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1.15E</a:t>
                      </a:r>
                      <a:r>
                        <a:rPr lang="es-MX" sz="1000" b="1" i="0" u="none" strike="noStrike" baseline="30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effectLst/>
                          <a:latin typeface="Arial" panose="020B0604020202020204" pitchFamily="34" charset="0"/>
                        </a:rPr>
                        <a:t>720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2.69E</a:t>
                      </a:r>
                      <a:r>
                        <a:rPr lang="es-MX" sz="1000" b="1" i="0" u="none" strike="noStrike" baseline="30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1.59E</a:t>
                      </a:r>
                      <a:r>
                        <a:rPr lang="es-MX" sz="1000" b="1" i="0" u="none" strike="noStrike" baseline="30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effectLst/>
                          <a:latin typeface="Arial" panose="020B0604020202020204" pitchFamily="34" charset="0"/>
                        </a:rPr>
                        <a:t>810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4.01E</a:t>
                      </a:r>
                      <a:r>
                        <a:rPr lang="es-MX" sz="10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1.99E</a:t>
                      </a:r>
                      <a:r>
                        <a:rPr lang="es-MX" sz="10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effectLst/>
                          <a:latin typeface="Arial" panose="020B0604020202020204" pitchFamily="34" charset="0"/>
                        </a:rPr>
                        <a:t>900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5.65E</a:t>
                      </a:r>
                      <a:r>
                        <a:rPr lang="es-MX" sz="10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2.69E</a:t>
                      </a:r>
                      <a:r>
                        <a:rPr lang="es-MX" sz="10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effectLst/>
                          <a:latin typeface="Arial" panose="020B0604020202020204" pitchFamily="34" charset="0"/>
                        </a:rPr>
                        <a:t>990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4.94E</a:t>
                      </a:r>
                      <a:r>
                        <a:rPr lang="es-MX" sz="10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2.35E</a:t>
                      </a:r>
                      <a:r>
                        <a:rPr lang="es-MX" sz="10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effectLst/>
                          <a:latin typeface="Arial" panose="020B0604020202020204" pitchFamily="34" charset="0"/>
                        </a:rPr>
                        <a:t>1060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2.29E</a:t>
                      </a:r>
                      <a:r>
                        <a:rPr lang="es-MX" sz="10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1.15E</a:t>
                      </a:r>
                      <a:r>
                        <a:rPr lang="es-MX" sz="10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effectLst/>
                          <a:latin typeface="Arial" panose="020B0604020202020204" pitchFamily="34" charset="0"/>
                        </a:rPr>
                        <a:t>1140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8.88E</a:t>
                      </a:r>
                      <a:r>
                        <a:rPr lang="es-MX" sz="10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4.52E</a:t>
                      </a:r>
                      <a:r>
                        <a:rPr lang="es-MX" sz="10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effectLst/>
                          <a:latin typeface="Arial" panose="020B0604020202020204" pitchFamily="34" charset="0"/>
                        </a:rPr>
                        <a:t>1220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7.29E</a:t>
                      </a:r>
                      <a:r>
                        <a:rPr lang="es-MX" sz="10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3.77E</a:t>
                      </a:r>
                      <a:r>
                        <a:rPr lang="es-MX" sz="10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effectLst/>
                          <a:latin typeface="Arial" panose="020B0604020202020204" pitchFamily="34" charset="0"/>
                        </a:rPr>
                        <a:t>1290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1.27E</a:t>
                      </a:r>
                      <a:r>
                        <a:rPr lang="es-MX" sz="10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6.80E</a:t>
                      </a:r>
                      <a:r>
                        <a:rPr lang="es-MX" sz="10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effectLst/>
                          <a:latin typeface="Arial" panose="020B0604020202020204" pitchFamily="34" charset="0"/>
                        </a:rPr>
                        <a:t>1400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3.70E</a:t>
                      </a:r>
                      <a:r>
                        <a:rPr lang="es-MX" sz="10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1.92E</a:t>
                      </a:r>
                      <a:r>
                        <a:rPr lang="es-MX" sz="10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9.98E</a:t>
                      </a:r>
                      <a:r>
                        <a:rPr lang="es-MX" sz="1000" b="1" i="0" u="none" strike="noStrike" baseline="30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5.41E</a:t>
                      </a:r>
                      <a:r>
                        <a:rPr lang="es-MX" sz="1000" b="1" i="0" u="none" strike="noStrike" baseline="30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effectLst/>
                          <a:latin typeface="Arial" panose="020B0604020202020204" pitchFamily="34" charset="0"/>
                        </a:rPr>
                        <a:t>J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effectLst/>
                          <a:latin typeface="Arial" panose="020B0604020202020204" pitchFamily="34" charset="0"/>
                        </a:rPr>
                        <a:t>0.0291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l-GR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λ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effectLst/>
                          <a:latin typeface="Arial" panose="020B0604020202020204" pitchFamily="34" charset="0"/>
                        </a:rPr>
                        <a:t>5.54E-10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cxnSp>
        <p:nvCxnSpPr>
          <p:cNvPr id="4" name="Conector recto de flecha 3"/>
          <p:cNvCxnSpPr/>
          <p:nvPr/>
        </p:nvCxnSpPr>
        <p:spPr>
          <a:xfrm flipH="1">
            <a:off x="6959600" y="3740727"/>
            <a:ext cx="4059382" cy="276167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9961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735165" y="807077"/>
            <a:ext cx="5844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Fracción o % de </a:t>
            </a:r>
            <a:r>
              <a:rPr lang="es-MX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39</a:t>
            </a:r>
            <a:r>
              <a:rPr lang="es-MX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 de la 1</a:t>
            </a:r>
            <a:r>
              <a:rPr lang="es-MX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</a:t>
            </a:r>
            <a:r>
              <a:rPr lang="es-MX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etapa o primera temperatura es</a:t>
            </a:r>
            <a:endParaRPr lang="es-MX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4550853"/>
              </p:ext>
            </p:extLst>
          </p:nvPr>
        </p:nvGraphicFramePr>
        <p:xfrm>
          <a:off x="2908299" y="1365589"/>
          <a:ext cx="5537201" cy="7001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9" name="Equation" r:id="rId3" imgW="3314700" imgH="419100" progId="Equation.DSMT4">
                  <p:embed/>
                </p:oleObj>
              </mc:Choice>
              <mc:Fallback>
                <p:oleObj name="Equation" r:id="rId3" imgW="3314700" imgH="4191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299" y="1365589"/>
                        <a:ext cx="5537201" cy="7001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ángulo 6"/>
          <p:cNvSpPr/>
          <p:nvPr/>
        </p:nvSpPr>
        <p:spPr>
          <a:xfrm>
            <a:off x="735164" y="2421178"/>
            <a:ext cx="68975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 fracción o % de la 2</a:t>
            </a:r>
            <a:r>
              <a:rPr lang="es-MX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</a:t>
            </a:r>
            <a:r>
              <a:rPr lang="es-MX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etapa o segundo incremento de temperatura es:</a:t>
            </a:r>
            <a:endParaRPr lang="es-MX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1327859"/>
              </p:ext>
            </p:extLst>
          </p:nvPr>
        </p:nvGraphicFramePr>
        <p:xfrm>
          <a:off x="2809298" y="3140614"/>
          <a:ext cx="5979531" cy="652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0" name="Equation" r:id="rId5" imgW="3835400" imgH="419100" progId="Equation.DSMT4">
                  <p:embed/>
                </p:oleObj>
              </mc:Choice>
              <mc:Fallback>
                <p:oleObj name="Equation" r:id="rId5" imgW="3835400" imgH="4191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9298" y="3140614"/>
                        <a:ext cx="5979531" cy="65285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ángulo 9"/>
          <p:cNvSpPr/>
          <p:nvPr/>
        </p:nvSpPr>
        <p:spPr>
          <a:xfrm>
            <a:off x="735164" y="4317022"/>
            <a:ext cx="11201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MX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 así sucesivamente para  cada incremento de temperatura hasta agotado todo el </a:t>
            </a:r>
            <a:r>
              <a:rPr lang="es-MX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39</a:t>
            </a:r>
            <a:r>
              <a:rPr lang="es-MX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Ar. </a:t>
            </a:r>
            <a:r>
              <a:rPr lang="es-MX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 considera una buena edad cuando se alcanza la meseta (</a:t>
            </a:r>
            <a:r>
              <a:rPr lang="es-MX" b="1" i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Plateau</a:t>
            </a:r>
            <a:r>
              <a:rPr lang="es-MX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al 60% de </a:t>
            </a:r>
            <a:r>
              <a:rPr lang="es-MX" b="1" i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39</a:t>
            </a:r>
            <a:r>
              <a:rPr lang="es-MX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 acumulado</a:t>
            </a:r>
            <a:r>
              <a:rPr lang="es-MX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 se mantiene hasta el final o con ligeras oscilaciones</a:t>
            </a:r>
            <a:r>
              <a:rPr lang="es-MX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70743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659697"/>
              </p:ext>
            </p:extLst>
          </p:nvPr>
        </p:nvGraphicFramePr>
        <p:xfrm>
          <a:off x="342897" y="600862"/>
          <a:ext cx="11442702" cy="49397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4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75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75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65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76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65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929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795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6519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Temp</a:t>
                      </a:r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 mol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es-MX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 mol</a:t>
                      </a:r>
                      <a:endParaRPr lang="es-MX" sz="14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Ar/</a:t>
                      </a:r>
                      <a:r>
                        <a:rPr lang="es-MX" sz="1400" b="1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T=edad en años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 acumulado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 </a:t>
                      </a:r>
                      <a:r>
                        <a:rPr lang="pt-BR" sz="1400" b="1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pt-BR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 liberado</a:t>
                      </a:r>
                      <a:endParaRPr lang="pt-BR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Longitud del segmento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5.90E-08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2.74E-09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2.6339E-12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1.22496E-13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21.50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8.78E+08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1.22E-13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610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9.36E-07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1.15E-08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4.1786E-11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5.13698E-13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81.34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2.19E+09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6.36E-13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720</a:t>
                      </a:r>
                      <a:endParaRPr lang="es-MX" sz="14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2.69E-06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1.59E-08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1.1991E-10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7.10328E-13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168.81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3.21E+09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1.35E-12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810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4.01E-06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1.99E-08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1.7879E-10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8.86474E-13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201.69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3.48E+09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2.23E-12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5.65E-06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2.69E-08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2.5214E-10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1.20269E-12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209.65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3.54E+09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3.44E-12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990</a:t>
                      </a:r>
                      <a:endParaRPr lang="es-MX" sz="14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4.94E-06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2.35E-08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2.204E-10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1.05068E-12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209.77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3.54E+09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4.49E-12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1060</a:t>
                      </a:r>
                      <a:endParaRPr lang="es-MX" sz="14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2.29E-06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1.15E-08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1.0237E-10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5.15228E-13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198.68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3.46E+09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5.00E-12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1140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8.88E-07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4.52E-09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3.9656E-11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2.01905E-13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196.41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3.44E+09</a:t>
                      </a:r>
                      <a:endParaRPr lang="es-MX" sz="14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5.20E-12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1220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7.29E-07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3.77E-09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3.2527E-11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1.68177E-13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193.41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3.42E+09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5.37E-12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1290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1.27E-07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6.80E-10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5.6518E-12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3.03362E-14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186.31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3.36E+09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5.40E-12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1400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3.70E-08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1.92E-10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1.6518E-12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8.54911E-15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193.21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3.42E+09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5.41E-12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l" fontAlgn="b"/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9.9752E-10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5.41055E-12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0.0291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λ</a:t>
                      </a:r>
                      <a:endParaRPr lang="el-GR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5.54E-10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6715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175515"/>
              </p:ext>
            </p:extLst>
          </p:nvPr>
        </p:nvGraphicFramePr>
        <p:xfrm>
          <a:off x="474295" y="255220"/>
          <a:ext cx="8660230" cy="6278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Conector recto de flecha 5"/>
          <p:cNvCxnSpPr/>
          <p:nvPr/>
        </p:nvCxnSpPr>
        <p:spPr>
          <a:xfrm flipV="1">
            <a:off x="2640330" y="1383030"/>
            <a:ext cx="6160770" cy="114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0819443"/>
              </p:ext>
            </p:extLst>
          </p:nvPr>
        </p:nvGraphicFramePr>
        <p:xfrm>
          <a:off x="9364565" y="4500533"/>
          <a:ext cx="2254250" cy="1706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5422">
                  <a:extLst>
                    <a:ext uri="{9D8B030D-6E8A-4147-A177-3AD203B41FA5}">
                      <a16:colId xmlns:a16="http://schemas.microsoft.com/office/drawing/2014/main" val="2696634573"/>
                    </a:ext>
                  </a:extLst>
                </a:gridCol>
                <a:gridCol w="1178828">
                  <a:extLst>
                    <a:ext uri="{9D8B030D-6E8A-4147-A177-3AD203B41FA5}">
                      <a16:colId xmlns:a16="http://schemas.microsoft.com/office/drawing/2014/main" val="4076740351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3.54E+09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769221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3.54E+09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8605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3.45E+09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19519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3.44E+09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11557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3.41E+09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2319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3.35E+09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00298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3.41E+09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52371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Edad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3.45E+09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881212"/>
                  </a:ext>
                </a:extLst>
              </a:tr>
            </a:tbl>
          </a:graphicData>
        </a:graphic>
      </p:graphicFrame>
      <p:cxnSp>
        <p:nvCxnSpPr>
          <p:cNvPr id="10" name="Conector recto de flecha 9"/>
          <p:cNvCxnSpPr/>
          <p:nvPr/>
        </p:nvCxnSpPr>
        <p:spPr>
          <a:xfrm>
            <a:off x="6595110" y="1394460"/>
            <a:ext cx="3054728" cy="469505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763397"/>
              </p:ext>
            </p:extLst>
          </p:nvPr>
        </p:nvGraphicFramePr>
        <p:xfrm>
          <a:off x="9364565" y="255220"/>
          <a:ext cx="2298899" cy="39595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2124">
                  <a:extLst>
                    <a:ext uri="{9D8B030D-6E8A-4147-A177-3AD203B41FA5}">
                      <a16:colId xmlns:a16="http://schemas.microsoft.com/office/drawing/2014/main" val="1528706174"/>
                    </a:ext>
                  </a:extLst>
                </a:gridCol>
                <a:gridCol w="1186775">
                  <a:extLst>
                    <a:ext uri="{9D8B030D-6E8A-4147-A177-3AD203B41FA5}">
                      <a16:colId xmlns:a16="http://schemas.microsoft.com/office/drawing/2014/main" val="1340993255"/>
                    </a:ext>
                  </a:extLst>
                </a:gridCol>
              </a:tblGrid>
              <a:tr h="36519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T=edad en años</a:t>
                      </a:r>
                      <a:endParaRPr lang="es-MX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es-MX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 acumulado</a:t>
                      </a:r>
                      <a:endParaRPr lang="es-MX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1190551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8.78E+08</a:t>
                      </a:r>
                      <a:endParaRPr lang="es-MX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1.22E-13</a:t>
                      </a:r>
                      <a:endParaRPr lang="es-MX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095590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2.19E+09</a:t>
                      </a:r>
                      <a:endParaRPr lang="es-MX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6.36E-13</a:t>
                      </a:r>
                      <a:endParaRPr lang="es-MX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2453854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3.21E+09</a:t>
                      </a:r>
                      <a:endParaRPr lang="es-MX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1.35E-12</a:t>
                      </a:r>
                      <a:endParaRPr lang="es-MX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7979171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3.48E+09</a:t>
                      </a:r>
                      <a:endParaRPr lang="es-MX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2.23E-12</a:t>
                      </a:r>
                      <a:endParaRPr lang="es-MX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146901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3.54E+09</a:t>
                      </a:r>
                      <a:endParaRPr lang="es-MX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3.44E-12</a:t>
                      </a:r>
                      <a:endParaRPr lang="es-MX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5633573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3.54E+09</a:t>
                      </a:r>
                      <a:endParaRPr lang="es-MX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4.49E-12</a:t>
                      </a:r>
                      <a:endParaRPr lang="es-MX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989237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3.46E+09</a:t>
                      </a:r>
                      <a:endParaRPr lang="es-MX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5.00E-12</a:t>
                      </a:r>
                      <a:endParaRPr lang="es-MX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4020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3.44E+09</a:t>
                      </a:r>
                      <a:endParaRPr lang="es-MX" sz="12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5.20E-12</a:t>
                      </a:r>
                      <a:endParaRPr lang="es-MX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032362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3.42E+09</a:t>
                      </a:r>
                      <a:endParaRPr lang="es-MX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5.37E-12</a:t>
                      </a:r>
                      <a:endParaRPr lang="es-MX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1823763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3.36E+09</a:t>
                      </a:r>
                      <a:endParaRPr lang="es-MX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5.40E-12</a:t>
                      </a:r>
                      <a:endParaRPr lang="es-MX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3928337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3.42E+09</a:t>
                      </a:r>
                      <a:endParaRPr lang="es-MX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5.41E-12</a:t>
                      </a:r>
                      <a:endParaRPr lang="es-MX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4161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7724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777545" y="2753025"/>
            <a:ext cx="24304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Método K-Ar</a:t>
            </a:r>
          </a:p>
        </p:txBody>
      </p:sp>
    </p:spTree>
    <p:extLst>
      <p:ext uri="{BB962C8B-B14F-4D97-AF65-F5344CB8AC3E}">
        <p14:creationId xmlns:p14="http://schemas.microsoft.com/office/powerpoint/2010/main" val="3116308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988593" y="1889600"/>
            <a:ext cx="7912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conversión de % en peso de oxido a % en peso de elemento</a:t>
            </a:r>
          </a:p>
        </p:txBody>
      </p:sp>
    </p:spTree>
    <p:extLst>
      <p:ext uri="{BB962C8B-B14F-4D97-AF65-F5344CB8AC3E}">
        <p14:creationId xmlns:p14="http://schemas.microsoft.com/office/powerpoint/2010/main" val="1632477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798" y="930378"/>
            <a:ext cx="8881714" cy="5704127"/>
          </a:xfrm>
          <a:prstGeom prst="rect">
            <a:avLst/>
          </a:prstGeom>
        </p:spPr>
      </p:pic>
      <p:sp>
        <p:nvSpPr>
          <p:cNvPr id="18" name="Rectángulo 17"/>
          <p:cNvSpPr/>
          <p:nvPr/>
        </p:nvSpPr>
        <p:spPr>
          <a:xfrm>
            <a:off x="927868" y="430796"/>
            <a:ext cx="1373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Problema 1</a:t>
            </a: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s-MX" dirty="0"/>
          </a:p>
        </p:txBody>
      </p:sp>
      <p:sp>
        <p:nvSpPr>
          <p:cNvPr id="2" name="Rectángulo 1"/>
          <p:cNvSpPr/>
          <p:nvPr/>
        </p:nvSpPr>
        <p:spPr>
          <a:xfrm>
            <a:off x="8753476" y="5610225"/>
            <a:ext cx="933449" cy="809625"/>
          </a:xfrm>
          <a:prstGeom prst="rect">
            <a:avLst/>
          </a:prstGeom>
          <a:solidFill>
            <a:srgbClr val="FF0000">
              <a:alpha val="1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065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670" y="244127"/>
            <a:ext cx="9168118" cy="6296373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8972551" y="4391025"/>
            <a:ext cx="1052352" cy="809625"/>
          </a:xfrm>
          <a:prstGeom prst="rect">
            <a:avLst/>
          </a:prstGeom>
          <a:solidFill>
            <a:srgbClr val="FF0000">
              <a:alpha val="1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439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b="30612"/>
          <a:stretch/>
        </p:blipFill>
        <p:spPr>
          <a:xfrm>
            <a:off x="1339850" y="187326"/>
            <a:ext cx="9201323" cy="4318000"/>
          </a:xfrm>
          <a:prstGeom prst="rect">
            <a:avLst/>
          </a:prstGeom>
        </p:spPr>
      </p:pic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8431947"/>
              </p:ext>
            </p:extLst>
          </p:nvPr>
        </p:nvGraphicFramePr>
        <p:xfrm>
          <a:off x="568324" y="5297487"/>
          <a:ext cx="5130559" cy="941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Equation" r:id="rId4" imgW="2768400" imgH="507960" progId="Equation.DSMT4">
                  <p:embed/>
                </p:oleObj>
              </mc:Choice>
              <mc:Fallback>
                <p:oleObj name="Equation" r:id="rId4" imgW="276840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8324" y="5297487"/>
                        <a:ext cx="5130559" cy="941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upo 5"/>
          <p:cNvGrpSpPr/>
          <p:nvPr/>
        </p:nvGrpSpPr>
        <p:grpSpPr>
          <a:xfrm>
            <a:off x="6362700" y="5297487"/>
            <a:ext cx="5254003" cy="706993"/>
            <a:chOff x="6496050" y="5369956"/>
            <a:chExt cx="5254003" cy="706993"/>
          </a:xfrm>
        </p:grpSpPr>
        <p:sp>
          <p:nvSpPr>
            <p:cNvPr id="3" name="CuadroTexto 2"/>
            <p:cNvSpPr txBox="1"/>
            <p:nvPr/>
          </p:nvSpPr>
          <p:spPr>
            <a:xfrm>
              <a:off x="6496050" y="5534025"/>
              <a:ext cx="26617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Velocidad de enfriamiento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4" name="Objeto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10059984"/>
                </p:ext>
              </p:extLst>
            </p:nvPr>
          </p:nvGraphicFramePr>
          <p:xfrm>
            <a:off x="8986353" y="5369956"/>
            <a:ext cx="2763700" cy="7069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9" name="Equation" r:id="rId6" imgW="1638000" imgH="419040" progId="Equation.DSMT4">
                    <p:embed/>
                  </p:oleObj>
                </mc:Choice>
                <mc:Fallback>
                  <p:oleObj name="Equation" r:id="rId6" imgW="1638000" imgH="4190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8986353" y="5369956"/>
                          <a:ext cx="2763700" cy="70699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255984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/>
          <p:cNvGrpSpPr/>
          <p:nvPr/>
        </p:nvGrpSpPr>
        <p:grpSpPr>
          <a:xfrm>
            <a:off x="2917834" y="578715"/>
            <a:ext cx="6013723" cy="6148534"/>
            <a:chOff x="1651009" y="359640"/>
            <a:chExt cx="6013723" cy="6148534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3">
              <a:lum bright="-20000" contrast="40000"/>
            </a:blip>
            <a:stretch>
              <a:fillRect/>
            </a:stretch>
          </p:blipFill>
          <p:spPr>
            <a:xfrm>
              <a:off x="1774831" y="359640"/>
              <a:ext cx="5889901" cy="608330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 rot="16200000">
              <a:off x="812799" y="2613891"/>
              <a:ext cx="213808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Temperatura °C</a:t>
              </a: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3463636" y="424873"/>
              <a:ext cx="3379451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Curva de enfriamiento,</a:t>
              </a:r>
            </a:p>
            <a:p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Silver Point Pluton, Idaho</a:t>
              </a:r>
            </a:p>
          </p:txBody>
        </p:sp>
        <p:sp>
          <p:nvSpPr>
            <p:cNvPr id="7" name="CuadroTexto 6"/>
            <p:cNvSpPr txBox="1"/>
            <p:nvPr/>
          </p:nvSpPr>
          <p:spPr>
            <a:xfrm>
              <a:off x="3334328" y="1856509"/>
              <a:ext cx="1636987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Hornblenda</a:t>
              </a:r>
            </a:p>
          </p:txBody>
        </p:sp>
        <p:sp>
          <p:nvSpPr>
            <p:cNvPr id="8" name="CuadroTexto 7"/>
            <p:cNvSpPr txBox="1"/>
            <p:nvPr/>
          </p:nvSpPr>
          <p:spPr>
            <a:xfrm>
              <a:off x="5823256" y="2972636"/>
              <a:ext cx="101983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Biotita</a:t>
              </a:r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3861337" y="5463066"/>
              <a:ext cx="2352439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Edades K-Ar, </a:t>
              </a:r>
              <a:r>
                <a:rPr lang="es-MX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Ma</a:t>
              </a:r>
              <a:endParaRPr lang="es-MX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4057651" y="6076950"/>
              <a:ext cx="2141179" cy="4312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3157430" y="4400762"/>
              <a:ext cx="4078232" cy="35394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sz="17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Velocidad de enfriamiento=97.5 °C/10</a:t>
              </a:r>
              <a:r>
                <a:rPr lang="es-MX" sz="17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es-MX" sz="17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años</a:t>
              </a:r>
            </a:p>
          </p:txBody>
        </p:sp>
      </p:grp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15438"/>
              </p:ext>
            </p:extLst>
          </p:nvPr>
        </p:nvGraphicFramePr>
        <p:xfrm>
          <a:off x="3315786" y="2264199"/>
          <a:ext cx="1033463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Equation" r:id="rId4" imgW="672840" imgH="177480" progId="Equation.DSMT4">
                  <p:embed/>
                </p:oleObj>
              </mc:Choice>
              <mc:Fallback>
                <p:oleObj name="Equation" r:id="rId4" imgW="6728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15786" y="2264199"/>
                        <a:ext cx="1033463" cy="273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4245198"/>
              </p:ext>
            </p:extLst>
          </p:nvPr>
        </p:nvGraphicFramePr>
        <p:xfrm>
          <a:off x="6179681" y="3639517"/>
          <a:ext cx="1004887" cy="2925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Equation" r:id="rId6" imgW="609480" imgH="177480" progId="Equation.DSMT4">
                  <p:embed/>
                </p:oleObj>
              </mc:Choice>
              <mc:Fallback>
                <p:oleObj name="Equation" r:id="rId6" imgW="6094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79681" y="3639517"/>
                        <a:ext cx="1004887" cy="2925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Conector recto 12"/>
          <p:cNvCxnSpPr/>
          <p:nvPr/>
        </p:nvCxnSpPr>
        <p:spPr>
          <a:xfrm>
            <a:off x="4374149" y="2400724"/>
            <a:ext cx="10238" cy="28568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7164992" y="3724196"/>
            <a:ext cx="10238" cy="16459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777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800" y="307796"/>
            <a:ext cx="8527477" cy="615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52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500" y="123238"/>
            <a:ext cx="7124699" cy="670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133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10836"/>
          <a:stretch/>
        </p:blipFill>
        <p:spPr>
          <a:xfrm>
            <a:off x="121435" y="304798"/>
            <a:ext cx="5613458" cy="222636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4815" y="304798"/>
            <a:ext cx="6359002" cy="6197602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13" y="4200015"/>
            <a:ext cx="5613458" cy="1048770"/>
          </a:xfrm>
          <a:prstGeom prst="rect">
            <a:avLst/>
          </a:prstGeom>
        </p:spPr>
      </p:pic>
      <p:cxnSp>
        <p:nvCxnSpPr>
          <p:cNvPr id="7" name="Conector recto de flecha 6"/>
          <p:cNvCxnSpPr/>
          <p:nvPr/>
        </p:nvCxnSpPr>
        <p:spPr>
          <a:xfrm>
            <a:off x="2908242" y="4381500"/>
            <a:ext cx="3187758" cy="1714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 flipV="1">
            <a:off x="711200" y="2959100"/>
            <a:ext cx="5613400" cy="1422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28729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71" y="434937"/>
            <a:ext cx="5613458" cy="133992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971" y="173832"/>
            <a:ext cx="5753130" cy="6539804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28571" y="3074402"/>
            <a:ext cx="56134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decir, durante el tiempo transcurrido desde la cristalización del intrusivo (200 Ma) hasta la edad revelada por la biotita (65. Ma), que serian 134.4 Ma; la muestra biotita habría perdido el 68.45% de 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Ar*, es esa la razón de la gran diferencia de edad.</a:t>
            </a:r>
          </a:p>
        </p:txBody>
      </p:sp>
      <p:cxnSp>
        <p:nvCxnSpPr>
          <p:cNvPr id="4" name="Conector recto de flecha 3"/>
          <p:cNvCxnSpPr/>
          <p:nvPr/>
        </p:nvCxnSpPr>
        <p:spPr>
          <a:xfrm flipH="1">
            <a:off x="8696325" y="1363436"/>
            <a:ext cx="1223283" cy="9416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/>
          <p:cNvCxnSpPr/>
          <p:nvPr/>
        </p:nvCxnSpPr>
        <p:spPr>
          <a:xfrm flipH="1">
            <a:off x="7976507" y="4163786"/>
            <a:ext cx="342900" cy="124097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 flipH="1">
            <a:off x="7682593" y="2506436"/>
            <a:ext cx="1412421" cy="6368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>
            <a:off x="8696326" y="2488682"/>
            <a:ext cx="847724" cy="10736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87171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60556" y="139525"/>
            <a:ext cx="11415132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Problema 5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Análisis de una muestra de biotita indica un contenido de K</a:t>
            </a:r>
            <a:r>
              <a:rPr lang="es-MX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O=8.83% y 8.481x10</a:t>
            </a:r>
            <a:r>
              <a:rPr lang="es-MX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-10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mol/g de </a:t>
            </a:r>
            <a:r>
              <a:rPr lang="es-MX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</a:t>
            </a:r>
            <a:r>
              <a:rPr lang="es-MX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lo que resulta en una </a:t>
            </a:r>
            <a:r>
              <a:rPr lang="es-MX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edad de 65.6 Ma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Si la edad de cristalización del plutón que contiene a este mineral es de </a:t>
            </a:r>
            <a:r>
              <a:rPr lang="es-MX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200x10</a:t>
            </a:r>
            <a:r>
              <a:rPr lang="es-MX" b="1" u="sng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s-MX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años (200 </a:t>
            </a:r>
            <a:r>
              <a:rPr lang="es-MX" b="1" u="sng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</a:t>
            </a:r>
            <a:r>
              <a:rPr lang="es-MX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¿</a:t>
            </a:r>
            <a:r>
              <a:rPr lang="es-MX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Cuál es la fracción de </a:t>
            </a:r>
            <a:r>
              <a:rPr lang="es-MX" b="1" i="1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</a:t>
            </a:r>
            <a:r>
              <a:rPr lang="es-MX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</a:t>
            </a:r>
            <a:r>
              <a:rPr lang="es-MX" b="1" i="1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s-MX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que se perdió de este mineral (biotita) relativo a la cantidad de </a:t>
            </a:r>
            <a:r>
              <a:rPr lang="es-MX" b="1" i="1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</a:t>
            </a:r>
            <a:r>
              <a:rPr lang="es-MX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</a:t>
            </a:r>
            <a:r>
              <a:rPr lang="es-MX" b="1" i="1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s-MX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que debería estar presente actualmente en la muestra basándose en la edad del intrusivo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82497" y="1417311"/>
            <a:ext cx="1075721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07000"/>
              </a:lnSpc>
              <a:spcAft>
                <a:spcPts val="800"/>
              </a:spcAft>
            </a:pP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problema es determinar el </a:t>
            </a:r>
            <a:r>
              <a:rPr lang="es-MX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</a:t>
            </a:r>
            <a:r>
              <a:rPr lang="es-MX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“radiogénico acumulado después de 200x10</a:t>
            </a:r>
            <a:r>
              <a:rPr lang="es-MX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años (</a:t>
            </a: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200 </a:t>
            </a:r>
            <a:r>
              <a:rPr lang="es-MX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de decaimiento.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C:\Users\Pece\AppData\Local\Temp\x10sctmp0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698" y="1806007"/>
            <a:ext cx="7973740" cy="4873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ector recto de flecha 4"/>
          <p:cNvCxnSpPr/>
          <p:nvPr/>
        </p:nvCxnSpPr>
        <p:spPr>
          <a:xfrm flipH="1">
            <a:off x="6954982" y="2687782"/>
            <a:ext cx="544945" cy="30110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/>
          <p:cNvCxnSpPr/>
          <p:nvPr/>
        </p:nvCxnSpPr>
        <p:spPr>
          <a:xfrm>
            <a:off x="5828145" y="5264727"/>
            <a:ext cx="2466110" cy="4987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 flipH="1">
            <a:off x="4350327" y="4322618"/>
            <a:ext cx="1884218" cy="8405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10983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93649" y="217392"/>
            <a:ext cx="11627005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07000"/>
              </a:lnSpc>
              <a:spcAft>
                <a:spcPts val="800"/>
              </a:spcAft>
            </a:pP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Seguidamente calculamos la Fracción (</a:t>
            </a:r>
            <a:r>
              <a:rPr lang="es-MX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s-MX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de </a:t>
            </a:r>
            <a:r>
              <a:rPr lang="es-MX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</a:t>
            </a:r>
            <a:r>
              <a:rPr lang="es-MX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 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remanente en la muestra. Para esto, contamos con la concentración actual de </a:t>
            </a:r>
            <a:r>
              <a:rPr lang="es-MX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Ar*=8.481x10</a:t>
            </a:r>
            <a:r>
              <a:rPr lang="es-MX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-10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mol/g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Users\Pece\AppData\Local\Temp\x10sctmp1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875" y="1093602"/>
            <a:ext cx="6490552" cy="2039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66428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777545" y="2753025"/>
            <a:ext cx="25358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Método Ar-Ar</a:t>
            </a:r>
          </a:p>
        </p:txBody>
      </p:sp>
    </p:spTree>
    <p:extLst>
      <p:ext uri="{BB962C8B-B14F-4D97-AF65-F5344CB8AC3E}">
        <p14:creationId xmlns:p14="http://schemas.microsoft.com/office/powerpoint/2010/main" val="1893808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370" y="199196"/>
            <a:ext cx="9915829" cy="6430204"/>
          </a:xfrm>
          <a:prstGeom prst="rect">
            <a:avLst/>
          </a:prstGeom>
        </p:spPr>
      </p:pic>
      <p:cxnSp>
        <p:nvCxnSpPr>
          <p:cNvPr id="3" name="Conector recto de flecha 2"/>
          <p:cNvCxnSpPr/>
          <p:nvPr/>
        </p:nvCxnSpPr>
        <p:spPr>
          <a:xfrm>
            <a:off x="3602182" y="1791855"/>
            <a:ext cx="1773382" cy="24476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de flecha 5"/>
          <p:cNvCxnSpPr/>
          <p:nvPr/>
        </p:nvCxnSpPr>
        <p:spPr>
          <a:xfrm>
            <a:off x="5384800" y="4387273"/>
            <a:ext cx="18473" cy="9236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1640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371" y="289994"/>
            <a:ext cx="7581930" cy="608825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r="51336"/>
          <a:stretch/>
        </p:blipFill>
        <p:spPr>
          <a:xfrm>
            <a:off x="8267700" y="1940255"/>
            <a:ext cx="3784600" cy="3367399"/>
          </a:xfrm>
          <a:prstGeom prst="rect">
            <a:avLst/>
          </a:prstGeom>
        </p:spPr>
      </p:pic>
      <p:cxnSp>
        <p:nvCxnSpPr>
          <p:cNvPr id="5" name="Conector recto de flecha 4"/>
          <p:cNvCxnSpPr/>
          <p:nvPr/>
        </p:nvCxnSpPr>
        <p:spPr>
          <a:xfrm flipV="1">
            <a:off x="2806700" y="2679700"/>
            <a:ext cx="8039100" cy="2971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/>
          <p:cNvSpPr txBox="1"/>
          <p:nvPr/>
        </p:nvSpPr>
        <p:spPr>
          <a:xfrm>
            <a:off x="8154748" y="5651500"/>
            <a:ext cx="3783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Edad meseta, promedio de las 4 edades de ultimas 4 etapas de calentamiento</a:t>
            </a:r>
          </a:p>
        </p:txBody>
      </p:sp>
    </p:spTree>
    <p:extLst>
      <p:ext uri="{BB962C8B-B14F-4D97-AF65-F5344CB8AC3E}">
        <p14:creationId xmlns:p14="http://schemas.microsoft.com/office/powerpoint/2010/main" val="24144725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727" y="149732"/>
            <a:ext cx="6030734" cy="360946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74990" y="1466645"/>
            <a:ext cx="5810759" cy="5128119"/>
          </a:xfrm>
          <a:prstGeom prst="rect">
            <a:avLst/>
          </a:prstGeom>
        </p:spPr>
      </p:pic>
      <p:cxnSp>
        <p:nvCxnSpPr>
          <p:cNvPr id="11" name="Conector recto de flecha 10"/>
          <p:cNvCxnSpPr/>
          <p:nvPr/>
        </p:nvCxnSpPr>
        <p:spPr>
          <a:xfrm>
            <a:off x="6019800" y="850900"/>
            <a:ext cx="4666673" cy="297295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C:\Users\Inocente.Inocente-PC\AppData\Local\Temp\x10sctmp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3686937"/>
            <a:ext cx="3297996" cy="305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Conector recto de flecha 12"/>
          <p:cNvCxnSpPr/>
          <p:nvPr/>
        </p:nvCxnSpPr>
        <p:spPr>
          <a:xfrm>
            <a:off x="2616200" y="3130345"/>
            <a:ext cx="4772891" cy="22636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6756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4471" y="173133"/>
            <a:ext cx="5613458" cy="77133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2660635" y="842866"/>
            <a:ext cx="6470665" cy="595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0331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18" y="3733032"/>
            <a:ext cx="6895491" cy="2591568"/>
          </a:xfrm>
          <a:prstGeom prst="rect">
            <a:avLst/>
          </a:prstGeom>
        </p:spPr>
      </p:pic>
      <p:grpSp>
        <p:nvGrpSpPr>
          <p:cNvPr id="6" name="Grupo 5"/>
          <p:cNvGrpSpPr/>
          <p:nvPr/>
        </p:nvGrpSpPr>
        <p:grpSpPr>
          <a:xfrm>
            <a:off x="733349" y="0"/>
            <a:ext cx="11190613" cy="5237826"/>
            <a:chOff x="733349" y="0"/>
            <a:chExt cx="11190613" cy="5237826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3349" y="0"/>
              <a:ext cx="11190613" cy="5237826"/>
            </a:xfrm>
            <a:prstGeom prst="rect">
              <a:avLst/>
            </a:prstGeom>
          </p:spPr>
        </p:pic>
        <p:sp>
          <p:nvSpPr>
            <p:cNvPr id="2" name="CuadroTexto 1"/>
            <p:cNvSpPr txBox="1"/>
            <p:nvPr/>
          </p:nvSpPr>
          <p:spPr>
            <a:xfrm>
              <a:off x="7592290" y="234373"/>
              <a:ext cx="3352200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Anortosita, </a:t>
              </a:r>
              <a:r>
                <a:rPr lang="es-MX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Hadley</a:t>
              </a:r>
              <a:r>
                <a:rPr lang="es-MX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MX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Rille</a:t>
              </a:r>
              <a:r>
                <a:rPr lang="es-MX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</a:p>
            <a:p>
              <a:r>
                <a:rPr lang="es-MX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Luna</a:t>
              </a:r>
            </a:p>
          </p:txBody>
        </p:sp>
        <p:sp>
          <p:nvSpPr>
            <p:cNvPr id="3" name="CuadroTexto 2"/>
            <p:cNvSpPr txBox="1"/>
            <p:nvPr/>
          </p:nvSpPr>
          <p:spPr>
            <a:xfrm>
              <a:off x="8774545" y="2856187"/>
              <a:ext cx="163378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Edad de meseta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86873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70" y="315314"/>
            <a:ext cx="10353321" cy="6098186"/>
          </a:xfrm>
          <a:prstGeom prst="rect">
            <a:avLst/>
          </a:prstGeom>
        </p:spPr>
      </p:pic>
      <p:cxnSp>
        <p:nvCxnSpPr>
          <p:cNvPr id="3" name="Conector recto de flecha 2"/>
          <p:cNvCxnSpPr/>
          <p:nvPr/>
        </p:nvCxnSpPr>
        <p:spPr>
          <a:xfrm flipH="1">
            <a:off x="5837382" y="1440873"/>
            <a:ext cx="295563" cy="32234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de flecha 5"/>
          <p:cNvCxnSpPr/>
          <p:nvPr/>
        </p:nvCxnSpPr>
        <p:spPr>
          <a:xfrm>
            <a:off x="3435927" y="1810327"/>
            <a:ext cx="1967346" cy="34913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34430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37837" y="107202"/>
            <a:ext cx="11769436" cy="985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es-MX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Problema 5</a:t>
            </a:r>
            <a:endParaRPr lang="es-MX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es-MX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Podosek</a:t>
            </a:r>
            <a:r>
              <a:rPr lang="es-MX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s-MX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Huneke</a:t>
            </a:r>
            <a:r>
              <a:rPr lang="es-MX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(1973, </a:t>
            </a:r>
            <a:r>
              <a:rPr lang="es-MX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Geochim</a:t>
            </a:r>
            <a:r>
              <a:rPr lang="es-MX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s-MX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Cosmochim</a:t>
            </a:r>
            <a:r>
              <a:rPr lang="es-MX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Acta, 37:667-684) determinaron en el meteorito </a:t>
            </a:r>
            <a:r>
              <a:rPr lang="es-MX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acondrito</a:t>
            </a:r>
            <a:r>
              <a:rPr lang="es-MX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Pasamonte</a:t>
            </a:r>
            <a:r>
              <a:rPr lang="es-MX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los cocientes de </a:t>
            </a:r>
            <a:r>
              <a:rPr lang="es-MX" sz="16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</a:t>
            </a:r>
            <a:r>
              <a:rPr lang="es-MX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</a:t>
            </a:r>
            <a:r>
              <a:rPr lang="es-MX" sz="16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s-MX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s-MX" sz="16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39</a:t>
            </a:r>
            <a:r>
              <a:rPr lang="es-MX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 de fracciones de Ar liberado en etapas de calentamiento.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C:\Users\Inocente.Inocente-PC\AppData\Local\Temp\x10sctmp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77" y="2856681"/>
            <a:ext cx="238125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237838" y="1140657"/>
            <a:ext cx="11769436" cy="932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edad del monitor del flujo era 1.062×10</a:t>
            </a:r>
            <a:r>
              <a:rPr lang="es-MX" sz="17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es-MX" sz="1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años y el cociente </a:t>
            </a:r>
            <a:r>
              <a:rPr lang="es-MX" sz="17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</a:t>
            </a:r>
            <a:r>
              <a:rPr lang="es-MX" sz="1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Ar/</a:t>
            </a:r>
            <a:r>
              <a:rPr lang="es-MX" sz="17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39</a:t>
            </a:r>
            <a:r>
              <a:rPr lang="es-MX" sz="1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 era 14.01. Calcular una edad para cada fracción de Ar liberado y graficarlas contra temperatura de extracción. Observar el espectro que resultante y estimar la edad de este meteorito. </a:t>
            </a:r>
            <a:r>
              <a:rPr lang="es-MX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Utilizando el cociente y la edad, se calcula el valor J, de la forma siguiente:</a:t>
            </a:r>
          </a:p>
        </p:txBody>
      </p:sp>
      <p:pic>
        <p:nvPicPr>
          <p:cNvPr id="5124" name="Picture 4" descr="C:\Users\Inocente.Inocente-PC\AppData\Local\Temp\x10sctmp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387" y="2120956"/>
            <a:ext cx="6715551" cy="4593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9689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7507" y="78515"/>
            <a:ext cx="7037576" cy="1064485"/>
          </a:xfrm>
          <a:prstGeom prst="rect">
            <a:avLst/>
          </a:prstGeom>
        </p:spPr>
      </p:pic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283219"/>
              </p:ext>
            </p:extLst>
          </p:nvPr>
        </p:nvGraphicFramePr>
        <p:xfrm>
          <a:off x="824864" y="1143000"/>
          <a:ext cx="2654907" cy="19198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42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0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03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86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err="1">
                          <a:solidFill>
                            <a:schemeClr val="tx1"/>
                          </a:solidFill>
                          <a:effectLst/>
                        </a:rPr>
                        <a:t>Temp</a:t>
                      </a: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. °C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aseline="30000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Ar*/</a:t>
                      </a:r>
                      <a:r>
                        <a:rPr lang="es-MX" sz="1200" baseline="30000" dirty="0">
                          <a:solidFill>
                            <a:schemeClr val="tx1"/>
                          </a:solidFill>
                          <a:effectLst/>
                        </a:rPr>
                        <a:t>39</a:t>
                      </a: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Ar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Edad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9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545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106.0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3.53E+09</a:t>
                      </a:r>
                      <a:endParaRPr lang="es-MX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89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630</a:t>
                      </a:r>
                      <a:endParaRPr lang="es-MX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128.0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3.82E+09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89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745</a:t>
                      </a:r>
                      <a:endParaRPr lang="es-MX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141.0</a:t>
                      </a:r>
                      <a:endParaRPr lang="es-MX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3.98E+09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89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850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141.2</a:t>
                      </a:r>
                      <a:endParaRPr lang="es-MX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3.98E+09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89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935</a:t>
                      </a:r>
                      <a:endParaRPr lang="es-MX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rgbClr val="FF0000"/>
                          </a:solidFill>
                          <a:effectLst/>
                        </a:rPr>
                        <a:t>146.9</a:t>
                      </a:r>
                      <a:endParaRPr lang="es-MX" sz="11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4.04E+09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89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1040</a:t>
                      </a:r>
                      <a:endParaRPr lang="es-MX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rgbClr val="FF0000"/>
                          </a:solidFill>
                          <a:effectLst/>
                        </a:rPr>
                        <a:t>145.8</a:t>
                      </a:r>
                      <a:endParaRPr lang="es-MX" sz="11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4.03E+09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89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1195</a:t>
                      </a:r>
                      <a:endParaRPr lang="es-MX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168.6</a:t>
                      </a:r>
                      <a:endParaRPr lang="es-MX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4.27E+09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89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1515</a:t>
                      </a:r>
                      <a:endParaRPr lang="es-MX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183.8</a:t>
                      </a:r>
                      <a:endParaRPr lang="es-MX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4.41E+09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071" y="3255143"/>
            <a:ext cx="3314700" cy="332196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9970" y="1526356"/>
            <a:ext cx="8185872" cy="4201343"/>
          </a:xfrm>
          <a:prstGeom prst="rect">
            <a:avLst/>
          </a:prstGeom>
        </p:spPr>
      </p:pic>
      <p:cxnSp>
        <p:nvCxnSpPr>
          <p:cNvPr id="14" name="Conector recto de flecha 13"/>
          <p:cNvCxnSpPr/>
          <p:nvPr/>
        </p:nvCxnSpPr>
        <p:spPr>
          <a:xfrm>
            <a:off x="3060700" y="3924300"/>
            <a:ext cx="0" cy="21983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 flipH="1">
            <a:off x="824864" y="3924300"/>
            <a:ext cx="223583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/>
          <p:nvPr/>
        </p:nvCxnSpPr>
        <p:spPr>
          <a:xfrm flipH="1">
            <a:off x="3060700" y="3175000"/>
            <a:ext cx="749270" cy="7493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/>
          <p:cNvCxnSpPr/>
          <p:nvPr/>
        </p:nvCxnSpPr>
        <p:spPr>
          <a:xfrm flipH="1" flipV="1">
            <a:off x="2768600" y="2425700"/>
            <a:ext cx="6286500" cy="1498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454542" y="423341"/>
            <a:ext cx="36407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una </a:t>
            </a:r>
            <a:r>
              <a:rPr lang="es-MX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</a:t>
            </a:r>
            <a:r>
              <a:rPr lang="es-MX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De 545 </a:t>
            </a:r>
            <a:r>
              <a:rPr lang="es-MX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ºC</a:t>
            </a:r>
            <a:r>
              <a:rPr lang="es-MX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tenemos una edad de </a:t>
            </a:r>
          </a:p>
        </p:txBody>
      </p:sp>
    </p:spTree>
    <p:extLst>
      <p:ext uri="{BB962C8B-B14F-4D97-AF65-F5344CB8AC3E}">
        <p14:creationId xmlns:p14="http://schemas.microsoft.com/office/powerpoint/2010/main" val="1020387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949</TotalTime>
  <Words>1148</Words>
  <Application>Microsoft Office PowerPoint</Application>
  <PresentationFormat>Panorámica</PresentationFormat>
  <Paragraphs>374</Paragraphs>
  <Slides>28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28</vt:i4>
      </vt:variant>
    </vt:vector>
  </HeadingPairs>
  <TitlesOfParts>
    <vt:vector size="37" baseType="lpstr">
      <vt:lpstr>Arial</vt:lpstr>
      <vt:lpstr>Calibri</vt:lpstr>
      <vt:lpstr>Calibri Light</vt:lpstr>
      <vt:lpstr>Symbol</vt:lpstr>
      <vt:lpstr>Times New Roman</vt:lpstr>
      <vt:lpstr>Wingdings</vt:lpstr>
      <vt:lpstr>Tema de Office</vt:lpstr>
      <vt:lpstr>Equation</vt:lpstr>
      <vt:lpstr>MathType 6.0 Equation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Lupe</dc:creator>
  <cp:lastModifiedBy>el beneficiario</cp:lastModifiedBy>
  <cp:revision>69</cp:revision>
  <dcterms:created xsi:type="dcterms:W3CDTF">2016-09-27T15:42:33Z</dcterms:created>
  <dcterms:modified xsi:type="dcterms:W3CDTF">2022-11-08T00:00:55Z</dcterms:modified>
</cp:coreProperties>
</file>