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8658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99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24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24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078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929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191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288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96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507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825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6A87-7AC3-492F-BC1C-AB33BF570EBE}" type="datetimeFigureOut">
              <a:rPr lang="es-MX" smtClean="0"/>
              <a:t>06/12/2022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56CA5-4C3C-45FC-80E3-4E05005FFE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1567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1.emf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52255" y="176003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roblemas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Capitulo  Rb-Sr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035534" y="774673"/>
            <a:ext cx="27558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Parámetros relevantes :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Rb) = 1.42 × 10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-11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MX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= 0.11940</a:t>
            </a:r>
          </a:p>
          <a:p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= 0.006756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15786" y="3156162"/>
            <a:ext cx="990053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Calcular: </a:t>
            </a:r>
            <a:r>
              <a:rPr kumimoji="0" lang="es-ES" altLang="es-MX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 las abundancias de los isótopos Sr y b) el peso atómico de Sr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dado que 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 = 2.500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.</a:t>
            </a:r>
            <a:r>
              <a:rPr kumimoji="0" lang="es-ES" altLang="es-MX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087342"/>
              </p:ext>
            </p:extLst>
          </p:nvPr>
        </p:nvGraphicFramePr>
        <p:xfrm>
          <a:off x="6826327" y="731871"/>
          <a:ext cx="4014788" cy="180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5" name="Equation" r:id="rId3" imgW="2603160" imgH="1168200" progId="Equation.DSMT4">
                  <p:embed/>
                </p:oleObj>
              </mc:Choice>
              <mc:Fallback>
                <p:oleObj name="Equation" r:id="rId3" imgW="2603160" imgH="1168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26327" y="731871"/>
                        <a:ext cx="4014788" cy="1801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958822"/>
              </p:ext>
            </p:extLst>
          </p:nvPr>
        </p:nvGraphicFramePr>
        <p:xfrm>
          <a:off x="1035534" y="2201032"/>
          <a:ext cx="2896035" cy="66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6" name="Equation" r:id="rId5" imgW="1879560" imgH="431640" progId="Equation.DSMT4">
                  <p:embed/>
                </p:oleObj>
              </mc:Choice>
              <mc:Fallback>
                <p:oleObj name="Equation" r:id="rId5" imgW="18795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5534" y="2201032"/>
                        <a:ext cx="2896035" cy="665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408350"/>
              </p:ext>
            </p:extLst>
          </p:nvPr>
        </p:nvGraphicFramePr>
        <p:xfrm>
          <a:off x="409486" y="4084752"/>
          <a:ext cx="5275536" cy="740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7" name="Equation" r:id="rId7" imgW="2984400" imgH="419040" progId="Equation.DSMT4">
                  <p:embed/>
                </p:oleObj>
              </mc:Choice>
              <mc:Fallback>
                <p:oleObj name="Equation" r:id="rId7" imgW="2984400" imgH="419040" progId="Equation.DSMT4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486" y="4084752"/>
                        <a:ext cx="5275536" cy="740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331786"/>
              </p:ext>
            </p:extLst>
          </p:nvPr>
        </p:nvGraphicFramePr>
        <p:xfrm>
          <a:off x="6826327" y="4055639"/>
          <a:ext cx="4908691" cy="70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8" name="Equation" r:id="rId9" imgW="2908080" imgH="419040" progId="Equation.DSMT4">
                  <p:embed/>
                </p:oleObj>
              </mc:Choice>
              <mc:Fallback>
                <p:oleObj name="Equation" r:id="rId9" imgW="2908080" imgH="419040" progId="Equation.DSMT4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26327" y="4055639"/>
                        <a:ext cx="4908691" cy="707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231279"/>
              </p:ext>
            </p:extLst>
          </p:nvPr>
        </p:nvGraphicFramePr>
        <p:xfrm>
          <a:off x="398333" y="5477164"/>
          <a:ext cx="7066472" cy="757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9" name="Equation" r:id="rId11" imgW="3911400" imgH="419040" progId="Equation.DSMT4">
                  <p:embed/>
                </p:oleObj>
              </mc:Choice>
              <mc:Fallback>
                <p:oleObj name="Equation" r:id="rId11" imgW="3911400" imgH="419040" progId="Equation.DSMT4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8333" y="5477164"/>
                        <a:ext cx="7066472" cy="7571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lecha curvada hacia arriba 13"/>
          <p:cNvSpPr/>
          <p:nvPr/>
        </p:nvSpPr>
        <p:spPr>
          <a:xfrm>
            <a:off x="815787" y="4825572"/>
            <a:ext cx="4103648" cy="37914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 flipV="1">
            <a:off x="1449659" y="1632777"/>
            <a:ext cx="691375" cy="27765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5626664" y="3433161"/>
            <a:ext cx="4743651" cy="9342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05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926159"/>
              </p:ext>
            </p:extLst>
          </p:nvPr>
        </p:nvGraphicFramePr>
        <p:xfrm>
          <a:off x="729747" y="309602"/>
          <a:ext cx="9451316" cy="907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3" name="Equation" r:id="rId3" imgW="4368600" imgH="419040" progId="Equation.DSMT4">
                  <p:embed/>
                </p:oleObj>
              </mc:Choice>
              <mc:Fallback>
                <p:oleObj name="Equation" r:id="rId3" imgW="43686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9747" y="309602"/>
                        <a:ext cx="9451316" cy="907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681927"/>
              </p:ext>
            </p:extLst>
          </p:nvPr>
        </p:nvGraphicFramePr>
        <p:xfrm>
          <a:off x="361757" y="1879854"/>
          <a:ext cx="10774051" cy="941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4" name="Equation" r:id="rId5" imgW="4800600" imgH="419040" progId="Equation.DSMT4">
                  <p:embed/>
                </p:oleObj>
              </mc:Choice>
              <mc:Fallback>
                <p:oleObj name="Equation" r:id="rId5" imgW="48006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1757" y="1879854"/>
                        <a:ext cx="10774051" cy="941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05544"/>
              </p:ext>
            </p:extLst>
          </p:nvPr>
        </p:nvGraphicFramePr>
        <p:xfrm>
          <a:off x="841260" y="3552252"/>
          <a:ext cx="3641531" cy="2924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5" name="Equation" r:id="rId7" imgW="2387520" imgH="1917360" progId="Equation.DSMT4">
                  <p:embed/>
                </p:oleObj>
              </mc:Choice>
              <mc:Fallback>
                <p:oleObj name="Equation" r:id="rId7" imgW="2387520" imgH="1917360" progId="Equation.DSMT4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1260" y="3552252"/>
                        <a:ext cx="3641531" cy="29248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H="1">
            <a:off x="4315522" y="2509024"/>
            <a:ext cx="5865542" cy="32227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592165"/>
              </p:ext>
            </p:extLst>
          </p:nvPr>
        </p:nvGraphicFramePr>
        <p:xfrm>
          <a:off x="6074684" y="3611739"/>
          <a:ext cx="4723744" cy="211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6" name="Equation" r:id="rId9" imgW="2603160" imgH="1168200" progId="Equation.DSMT4">
                  <p:embed/>
                </p:oleObj>
              </mc:Choice>
              <mc:Fallback>
                <p:oleObj name="Equation" r:id="rId9" imgW="2603160" imgH="116820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74684" y="3611739"/>
                        <a:ext cx="4723744" cy="211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ángulo 16"/>
          <p:cNvSpPr/>
          <p:nvPr/>
        </p:nvSpPr>
        <p:spPr>
          <a:xfrm>
            <a:off x="361757" y="3114839"/>
            <a:ext cx="5008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MX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Calcular: </a:t>
            </a:r>
            <a:r>
              <a:rPr lang="es-ES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 las abundancias de los isótopos Sr </a:t>
            </a:r>
            <a:endParaRPr lang="es-MX" b="1" dirty="0">
              <a:solidFill>
                <a:srgbClr val="FF0000"/>
              </a:solidFill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2194560" y="897672"/>
            <a:ext cx="7369140" cy="53683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673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748094"/>
              </p:ext>
            </p:extLst>
          </p:nvPr>
        </p:nvGraphicFramePr>
        <p:xfrm>
          <a:off x="3086099" y="1934387"/>
          <a:ext cx="4788824" cy="3295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3" imgW="2361960" imgH="1625400" progId="Equation.DSMT4">
                  <p:embed/>
                </p:oleObj>
              </mc:Choice>
              <mc:Fallback>
                <p:oleObj name="Equation" r:id="rId3" imgW="2361960" imgH="1625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86099" y="1934387"/>
                        <a:ext cx="4788824" cy="3295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5"/>
          <p:cNvSpPr/>
          <p:nvPr/>
        </p:nvSpPr>
        <p:spPr>
          <a:xfrm>
            <a:off x="3772828" y="1299337"/>
            <a:ext cx="2761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b) el peso atómico de Sr </a:t>
            </a:r>
            <a:endParaRPr lang="es-MX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8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64778" y="260439"/>
            <a:ext cx="1119691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Calcular el</a:t>
            </a:r>
            <a:r>
              <a:rPr kumimoji="0" lang="es-ES" altLang="es-MX" b="0" i="0" u="none" strike="noStrike" cap="none" normalizeH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cociente 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Rb/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 (atómico) de una muestra de biotita que tiene las siguientes concentraciones: 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Rb = 465 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ppm, 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 = 30 ppm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y cuya proporción 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 es 2.5,</a:t>
            </a:r>
            <a:r>
              <a:rPr kumimoji="0" lang="es-ES" altLang="es-MX" b="0" i="0" u="none" strike="noStrike" cap="none" normalizeH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(Utilizar el resultados del problema 1 anterior).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935786362"/>
              </p:ext>
            </p:extLst>
          </p:nvPr>
        </p:nvGraphicFramePr>
        <p:xfrm>
          <a:off x="564778" y="1306125"/>
          <a:ext cx="4364061" cy="900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Equation" r:id="rId3" imgW="2463480" imgH="507960" progId="Equation.DSMT4">
                  <p:embed/>
                </p:oleObj>
              </mc:Choice>
              <mc:Fallback>
                <p:oleObj name="Equation" r:id="rId3" imgW="2463480" imgH="507960" progId="Equation.DSMT4">
                  <p:embed/>
                  <p:pic>
                    <p:nvPicPr>
                      <p:cNvPr id="1024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78" y="1306125"/>
                        <a:ext cx="4364061" cy="90045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390681"/>
              </p:ext>
            </p:extLst>
          </p:nvPr>
        </p:nvGraphicFramePr>
        <p:xfrm>
          <a:off x="564778" y="2602132"/>
          <a:ext cx="2954338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3" name="Equation" r:id="rId5" imgW="1917360" imgH="838080" progId="Equation.DSMT4">
                  <p:embed/>
                </p:oleObj>
              </mc:Choice>
              <mc:Fallback>
                <p:oleObj name="Equation" r:id="rId5" imgW="1917360" imgH="838080" progId="Equation.DSMT4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778" y="2602132"/>
                        <a:ext cx="2954338" cy="129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706689"/>
              </p:ext>
            </p:extLst>
          </p:nvPr>
        </p:nvGraphicFramePr>
        <p:xfrm>
          <a:off x="426608" y="4289912"/>
          <a:ext cx="4154655" cy="2266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4" name="Equation" r:id="rId7" imgW="2374560" imgH="1295280" progId="Equation.DSMT4">
                  <p:embed/>
                </p:oleObj>
              </mc:Choice>
              <mc:Fallback>
                <p:oleObj name="Equation" r:id="rId7" imgW="2374560" imgH="1295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6608" y="4289912"/>
                        <a:ext cx="4154655" cy="2266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905185"/>
              </p:ext>
            </p:extLst>
          </p:nvPr>
        </p:nvGraphicFramePr>
        <p:xfrm>
          <a:off x="5658778" y="2602132"/>
          <a:ext cx="5960794" cy="2805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5" name="Equation" r:id="rId9" imgW="3238200" imgH="1523880" progId="Equation.DSMT4">
                  <p:embed/>
                </p:oleObj>
              </mc:Choice>
              <mc:Fallback>
                <p:oleObj name="Equation" r:id="rId9" imgW="3238200" imgH="1523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58778" y="2602132"/>
                        <a:ext cx="5960794" cy="2805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V="1">
            <a:off x="3519116" y="3735659"/>
            <a:ext cx="4810845" cy="446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3519116" y="3389971"/>
            <a:ext cx="4699333" cy="8028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4460488" y="3791415"/>
            <a:ext cx="5018049" cy="19626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464805"/>
              </p:ext>
            </p:extLst>
          </p:nvPr>
        </p:nvGraphicFramePr>
        <p:xfrm>
          <a:off x="5489420" y="1463444"/>
          <a:ext cx="3699186" cy="402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6" name="Equation" r:id="rId11" imgW="1866600" imgH="203040" progId="Equation.DSMT4">
                  <p:embed/>
                </p:oleObj>
              </mc:Choice>
              <mc:Fallback>
                <p:oleObj name="Equation" r:id="rId11" imgW="1866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89420" y="1463444"/>
                        <a:ext cx="3699186" cy="402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ector recto de flecha 19"/>
          <p:cNvCxnSpPr/>
          <p:nvPr/>
        </p:nvCxnSpPr>
        <p:spPr>
          <a:xfrm>
            <a:off x="8552985" y="1866076"/>
            <a:ext cx="1382752" cy="21818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93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02022" y="457217"/>
            <a:ext cx="11340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Si  el cociente inicial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la biotita en el problema 2 anterior fue 0.7035, ¿cuál es la "edad" de este mineral? (Use la ecuación 52).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646719" y="5680765"/>
            <a:ext cx="4307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</a:rPr>
              <a:t>t = 2.36 × 10</a:t>
            </a:r>
            <a:r>
              <a:rPr lang="fr-FR" sz="2800" b="0" i="0" u="none" strike="noStrike" baseline="30000" dirty="0">
                <a:latin typeface="Times New Roman" panose="02020603050405020304" pitchFamily="18" charset="0"/>
              </a:rPr>
              <a:t>9</a:t>
            </a:r>
            <a:r>
              <a:rPr lang="fr-FR" sz="2800" dirty="0">
                <a:latin typeface="Times New Roman" panose="02020603050405020304" pitchFamily="18" charset="0"/>
              </a:rPr>
              <a:t>años o </a:t>
            </a:r>
            <a:r>
              <a:rPr lang="fr-FR" sz="2800" b="1" dirty="0">
                <a:latin typeface="Times New Roman" panose="02020603050405020304" pitchFamily="18" charset="0"/>
              </a:rPr>
              <a:t>2.36 </a:t>
            </a:r>
            <a:r>
              <a:rPr lang="fr-FR" sz="2800" dirty="0">
                <a:latin typeface="Times New Roman" panose="02020603050405020304" pitchFamily="18" charset="0"/>
              </a:rPr>
              <a:t>Ga</a:t>
            </a:r>
            <a:endParaRPr lang="es-MX" sz="2800" dirty="0"/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162444"/>
              </p:ext>
            </p:extLst>
          </p:nvPr>
        </p:nvGraphicFramePr>
        <p:xfrm>
          <a:off x="648010" y="1324533"/>
          <a:ext cx="4336516" cy="1084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Equation" r:id="rId3" imgW="1930320" imgH="482400" progId="Equation.DSMT4">
                  <p:embed/>
                </p:oleObj>
              </mc:Choice>
              <mc:Fallback>
                <p:oleObj name="Equation" r:id="rId3" imgW="19303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8010" y="1324533"/>
                        <a:ext cx="4336516" cy="1084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680217"/>
              </p:ext>
            </p:extLst>
          </p:nvPr>
        </p:nvGraphicFramePr>
        <p:xfrm>
          <a:off x="648010" y="2860924"/>
          <a:ext cx="8747431" cy="1833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Equation" r:id="rId5" imgW="4483080" imgH="939600" progId="Equation.DSMT4">
                  <p:embed/>
                </p:oleObj>
              </mc:Choice>
              <mc:Fallback>
                <p:oleObj name="Equation" r:id="rId5" imgW="448308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8010" y="2860924"/>
                        <a:ext cx="8747431" cy="18337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87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75129" y="340676"/>
            <a:ext cx="7279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¿Cuál fue la relación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esta biotita hace 1.8×10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años?</a:t>
            </a:r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212377023"/>
              </p:ext>
            </p:extLst>
          </p:nvPr>
        </p:nvGraphicFramePr>
        <p:xfrm>
          <a:off x="644525" y="1349375"/>
          <a:ext cx="42179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Equation" r:id="rId3" imgW="2489040" imgH="507960" progId="Equation.DSMT4">
                  <p:embed/>
                </p:oleObj>
              </mc:Choice>
              <mc:Fallback>
                <p:oleObj name="Equation" r:id="rId3" imgW="2489040" imgH="507960" progId="Equation.DSMT4">
                  <p:embed/>
                  <p:pic>
                    <p:nvPicPr>
                      <p:cNvPr id="1024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1349375"/>
                        <a:ext cx="4217988" cy="860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031477"/>
              </p:ext>
            </p:extLst>
          </p:nvPr>
        </p:nvGraphicFramePr>
        <p:xfrm>
          <a:off x="3849494" y="2574227"/>
          <a:ext cx="6495270" cy="3748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Equation" r:id="rId5" imgW="2552400" imgH="1473120" progId="Equation.DSMT4">
                  <p:embed/>
                </p:oleObj>
              </mc:Choice>
              <mc:Fallback>
                <p:oleObj name="Equation" r:id="rId5" imgW="2552400" imgH="1473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49494" y="2574227"/>
                        <a:ext cx="6495270" cy="3748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ector recto de flecha 6"/>
          <p:cNvCxnSpPr/>
          <p:nvPr/>
        </p:nvCxnSpPr>
        <p:spPr>
          <a:xfrm>
            <a:off x="5742878" y="903249"/>
            <a:ext cx="3300761" cy="1940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35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61341" y="318133"/>
            <a:ext cx="111529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Una muestra de biotita contiene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15.5 ppm de Sr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265.4 ppm de Rb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tiene un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2.25. ¿Cuál es su edad Rb-Sr?, suponiendo que su relación inicial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es 0.70 y la constante de decaimiento </a:t>
            </a:r>
            <a:r>
              <a:rPr lang="el-GR" dirty="0">
                <a:latin typeface="Calibri" panose="020F0502020204030204" pitchFamily="34" charset="0"/>
                <a:cs typeface="Times New Roman" panose="02020603050405020304" pitchFamily="18" charset="0"/>
              </a:rPr>
              <a:t>λ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Rb) = 1.42×10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años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Supongamos que los otros cocientes isotópicos de Sr en la biotita son: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= 0.1194,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= 0.0068. Las masas de los isótopos Sr se dan en el problema 1 y las abundancias de los isótopos Rb son: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= 27.83%,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= 72.17%, y el peso atómico de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 es 85.4667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529442" y="2125525"/>
            <a:ext cx="4350573" cy="3631080"/>
          </a:xfrm>
          <a:prstGeom prst="rect">
            <a:avLst/>
          </a:prstGeom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558367"/>
              </p:ext>
            </p:extLst>
          </p:nvPr>
        </p:nvGraphicFramePr>
        <p:xfrm>
          <a:off x="710656" y="2288336"/>
          <a:ext cx="1483251" cy="1398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Equation" r:id="rId4" imgW="888840" imgH="838080" progId="Equation.DSMT4">
                  <p:embed/>
                </p:oleObj>
              </mc:Choice>
              <mc:Fallback>
                <p:oleObj name="Equation" r:id="rId4" imgW="88884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0656" y="2288336"/>
                        <a:ext cx="1483251" cy="1398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270145"/>
              </p:ext>
            </p:extLst>
          </p:nvPr>
        </p:nvGraphicFramePr>
        <p:xfrm>
          <a:off x="710656" y="4011144"/>
          <a:ext cx="512271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Equation" r:id="rId6" imgW="2743200" imgH="419040" progId="Equation.DSMT4">
                  <p:embed/>
                </p:oleObj>
              </mc:Choice>
              <mc:Fallback>
                <p:oleObj name="Equation" r:id="rId6" imgW="27432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0656" y="4011144"/>
                        <a:ext cx="512271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V="1">
            <a:off x="5934635" y="3039035"/>
            <a:ext cx="2052918" cy="12909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1452282" y="2913529"/>
            <a:ext cx="5307106" cy="1255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10656" y="5597647"/>
            <a:ext cx="9004301" cy="10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4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87011" y="918881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el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03237" y="2513697"/>
            <a:ext cx="4761350" cy="36529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600334" y="1057926"/>
            <a:ext cx="5855468" cy="435652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87011" y="346858"/>
            <a:ext cx="7197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muestra de biotita contiene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15.5 ppm de Sr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265.4 ppm de Rb</a:t>
            </a:r>
            <a:endParaRPr lang="es-MX" dirty="0"/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06625748"/>
              </p:ext>
            </p:extLst>
          </p:nvPr>
        </p:nvGraphicFramePr>
        <p:xfrm>
          <a:off x="787012" y="1537302"/>
          <a:ext cx="4141828" cy="854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5" imgW="2463480" imgH="507960" progId="Equation.DSMT4">
                  <p:embed/>
                </p:oleObj>
              </mc:Choice>
              <mc:Fallback>
                <p:oleObj name="Equation" r:id="rId5" imgW="2463480" imgH="50796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012" y="1537302"/>
                        <a:ext cx="4141828" cy="85459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56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03412" y="389529"/>
            <a:ext cx="6938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Los siguientes datos se obtuvieron de tres minerales de una pegmatita: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8686802" y="285808"/>
            <a:ext cx="2960682" cy="133636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73316" y="8082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Calcular las edades Rb-Sr para cada mineral suponiendo un 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cociente inicial de </a:t>
            </a:r>
            <a:r>
              <a:rPr lang="es-MX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Sr= 0.7040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841503" y="1304210"/>
            <a:ext cx="3668805" cy="4461355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8686802" y="3031818"/>
            <a:ext cx="3200398" cy="1842010"/>
            <a:chOff x="4114801" y="2350849"/>
            <a:chExt cx="2949388" cy="1642178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801" y="2350849"/>
              <a:ext cx="2949387" cy="896988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031" y="3247836"/>
              <a:ext cx="2851158" cy="745191"/>
            </a:xfrm>
            <a:prstGeom prst="rect">
              <a:avLst/>
            </a:prstGeom>
          </p:spPr>
        </p:pic>
      </p:grpSp>
      <p:pic>
        <p:nvPicPr>
          <p:cNvPr id="10244" name="Picture 4" descr="C:\Users\Pece\AppData\Local\Temp\x10sctmp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9" y="1879710"/>
            <a:ext cx="3934477" cy="180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67667" y="3952823"/>
            <a:ext cx="3372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Abundancias de los isotopos de Sr</a:t>
            </a:r>
          </a:p>
        </p:txBody>
      </p:sp>
      <p:pic>
        <p:nvPicPr>
          <p:cNvPr id="10246" name="Picture 6" descr="C:\Users\Pece\AppData\Local\Temp\x10sctmp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11" y="4527971"/>
            <a:ext cx="4027391" cy="165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31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1693" y="238472"/>
            <a:ext cx="11241742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Tener en cuenta que la abundancia de los isótopos de Sr y sus pesos atómicos en los tres minerales difieren debido a las diferencias en sus</a:t>
            </a:r>
            <a:r>
              <a:rPr kumimoji="0" lang="es-ES" altLang="es-MX" b="0" i="0" u="none" strike="noStrike" cap="none" normalizeH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cocientes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kumimoji="0" lang="es-ES" altLang="es-MX" b="0" i="0" u="none" strike="noStrike" cap="none" normalizeH="0" baseline="3000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Sr.</a:t>
            </a:r>
            <a:r>
              <a:rPr kumimoji="0" lang="es-ES" altLang="es-MX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717731" y="1400462"/>
            <a:ext cx="5070288" cy="46881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32054" y="2609385"/>
            <a:ext cx="3878717" cy="17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20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790944" y="4241048"/>
            <a:ext cx="4936172" cy="214766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46289" y="269245"/>
            <a:ext cx="11395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6b. ¿</a:t>
            </a:r>
            <a:r>
              <a:rPr lang="es-MX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qué las fechas (edades) Rb-Sr de estos minerales son discordantes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Presumiblemente por la difusión de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radiogénico de moscovita y biotita hacia K-feldespato durante un episodio de metamorfismo regional, esto hizo que aumentara el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en el feldespato-K, reportando así una edad para el feldespato-K mas antigua que los otros dos minerales</a:t>
            </a:r>
          </a:p>
        </p:txBody>
      </p:sp>
      <p:pic>
        <p:nvPicPr>
          <p:cNvPr id="11266" name="Picture 2" descr="C:\Users\Pece\AppData\Local\Temp\x10sctmp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405"/>
          <a:stretch/>
        </p:blipFill>
        <p:spPr bwMode="auto">
          <a:xfrm>
            <a:off x="346288" y="1984995"/>
            <a:ext cx="4259165" cy="440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8218514" y="1589464"/>
            <a:ext cx="74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Botita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624147" y="5988205"/>
            <a:ext cx="858643" cy="4005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noFill/>
            </a:endParaRPr>
          </a:p>
        </p:txBody>
      </p:sp>
      <p:pic>
        <p:nvPicPr>
          <p:cNvPr id="11268" name="Picture 4" descr="C:\Users\Pece\AppData\Local\Temp\x10sctmp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711" y="2039275"/>
            <a:ext cx="4255182" cy="172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9868473" y="3162807"/>
            <a:ext cx="858643" cy="4005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noFill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9578897" y="5787949"/>
            <a:ext cx="858643" cy="400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noFill/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 flipV="1">
            <a:off x="4482790" y="3563319"/>
            <a:ext cx="5296830" cy="262514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853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59016" y="432094"/>
            <a:ext cx="1066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Graficar los cocientes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y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los tres minerales en el problema 6 en un diagrama isócrona. Calcular la pendiente y la intersección en el eje Y de la isócrona con el método de mínimos cuadrados. </a:t>
            </a:r>
          </a:p>
          <a:p>
            <a:pPr algn="just"/>
            <a:r>
              <a:rPr lang="es-MX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Calcular la edad Rb-Sr de la pendiente de la isócrona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así como el </a:t>
            </a:r>
            <a:r>
              <a:rPr lang="es-MX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cociente inicial </a:t>
            </a:r>
            <a:r>
              <a:rPr lang="es-MX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inicial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26" y="1630715"/>
            <a:ext cx="3033392" cy="137059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629879" y="1954085"/>
            <a:ext cx="4479991" cy="4090894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889426" y="3142785"/>
            <a:ext cx="2765424" cy="3370729"/>
            <a:chOff x="889426" y="3142785"/>
            <a:chExt cx="2765424" cy="3370729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9426" y="3142785"/>
              <a:ext cx="2765424" cy="3370729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2138323" y="5118409"/>
              <a:ext cx="1315844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s-MX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=moscovita</a:t>
              </a:r>
            </a:p>
            <a:p>
              <a:r>
                <a:rPr lang="es-MX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s-MX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=biotita</a:t>
              </a:r>
            </a:p>
            <a:p>
              <a:r>
                <a:rPr lang="es-MX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s-MX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=feldespato-K</a:t>
              </a:r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1288668" y="3331048"/>
            <a:ext cx="223490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Isócrona Rb-Sr de minerales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39590" y="6311590"/>
            <a:ext cx="1282390" cy="201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3334215" y="1271239"/>
            <a:ext cx="5921297" cy="3378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H="1">
            <a:off x="6913756" y="1271239"/>
            <a:ext cx="2152185" cy="42165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2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80375" y="519327"/>
            <a:ext cx="110803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Interpretación</a:t>
            </a:r>
          </a:p>
          <a:p>
            <a:pPr algn="ctr"/>
            <a:endParaRPr lang="es-MX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Tener en cuenta que la relación inicial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estos minerales es 0.7377 en ves de 0.7040 como se supone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problema 6. Lo que hace que las edades calculadas en el problema 6 sean incorrectas.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lo tanto, todas las edades de Rb-Sr calculadas con el cociente inicial de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0.7040 son incorrectas.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elevado cociente inicial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86S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de los minerales puede indicar que el Sr que contienen fue isotópicamente homogeneizado durante un episodio de metamorfismo.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Alternativamente, los minerales pueden haber cristalizado de un magma que contenía Sr con un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elevado porque se formó por fusión parcial de rocas de corteza antiguas.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edad isócrona Rb-Sr (114.6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es el tiempo transcurrido desde que los minerales se enfriaron a sus temperaturas de bloqueo ya sea después de un episodio de metamorfismo o después de la cristalización de magma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escala de tiempo geológica indica que la edad está dentro del intervalo de tiempo de la Era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Aptiense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Época Cretácica Temprana.</a:t>
            </a:r>
          </a:p>
        </p:txBody>
      </p:sp>
    </p:spTree>
    <p:extLst>
      <p:ext uri="{BB962C8B-B14F-4D97-AF65-F5344CB8AC3E}">
        <p14:creationId xmlns:p14="http://schemas.microsoft.com/office/powerpoint/2010/main" val="2624957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4093" y="454096"/>
            <a:ext cx="1125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Dado que el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un mineral es de 0.955 ± 0.001 y su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es de 62.5 ± 1.9, calcule la edad Rb-Sr de este mineral y la incertidumbre de esta fecha, correspondiente a los errores analíticos. (Supongamos que (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Sr)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0.7040).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76517" y="1685363"/>
            <a:ext cx="4682307" cy="45720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269137" y="2300195"/>
            <a:ext cx="3689581" cy="27603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8330705" y="2142564"/>
            <a:ext cx="3098862" cy="29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24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18564" y="403429"/>
            <a:ext cx="11125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Los siguientes datos se aplican a rocas enteras y minerales separados del Gneis de Baltimore, Maryland (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Wetherill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1968. Geol. Soc.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Amer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Bull., 79:757-762).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85573" y="1497106"/>
            <a:ext cx="3926779" cy="40132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712352" y="2762054"/>
            <a:ext cx="67414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Interpretar estos datos por medio de diagramas isócronas adecuados. Determinar las fechas Rb-Sr y cocientes iniciales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y utilícelos para reconstruir la historia geológica de Baltimore Gneis.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85057" y="1696235"/>
            <a:ext cx="10590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/>
              <a:t>Muestras</a:t>
            </a:r>
          </a:p>
        </p:txBody>
      </p:sp>
    </p:spTree>
    <p:extLst>
      <p:ext uri="{BB962C8B-B14F-4D97-AF65-F5344CB8AC3E}">
        <p14:creationId xmlns:p14="http://schemas.microsoft.com/office/powerpoint/2010/main" val="630176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04849" y="4469401"/>
            <a:ext cx="32816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Edad roca total 1010.0 Ma.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Minerales mas rocas 3 289 Ma.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Minerales mas roca 5 283.43 Ma.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806426" y="833716"/>
            <a:ext cx="6718598" cy="576692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 rot="20907897">
            <a:off x="6155473" y="2152185"/>
            <a:ext cx="1338828" cy="3847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Minerales 3</a:t>
            </a:r>
          </a:p>
        </p:txBody>
      </p:sp>
      <p:sp>
        <p:nvSpPr>
          <p:cNvPr id="6" name="CuadroTexto 5"/>
          <p:cNvSpPr txBox="1"/>
          <p:nvPr/>
        </p:nvSpPr>
        <p:spPr>
          <a:xfrm rot="20954093">
            <a:off x="6300994" y="3349004"/>
            <a:ext cx="1338828" cy="3847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Minerales 5</a:t>
            </a:r>
          </a:p>
        </p:txBody>
      </p:sp>
      <p:sp>
        <p:nvSpPr>
          <p:cNvPr id="7" name="CuadroTexto 6"/>
          <p:cNvSpPr txBox="1"/>
          <p:nvPr/>
        </p:nvSpPr>
        <p:spPr>
          <a:xfrm rot="19421962">
            <a:off x="5923784" y="4269346"/>
            <a:ext cx="152966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Roca     total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824887" y="1139443"/>
            <a:ext cx="3095719" cy="3847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Gneis,  Baltimore,   Maryland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663971" y="6233532"/>
            <a:ext cx="1725356" cy="367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316" name="Picture 4" descr="C:\Users\Pece\AppData\Local\Temp\x10sctmp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2" y="969299"/>
            <a:ext cx="39624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7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67552" y="794353"/>
            <a:ext cx="1124174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Interpretación del diagrama isócrona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rocas del Baltimore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Gneiss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cristalizaron a 1010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curso de la Orogenia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Grenville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(Figura 6.15, página 135).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cociente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del protolito era 0.70538, lo que sugiere una historia cortical previa (p. Ej., Un complejo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volcano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-sedimentario).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Gneis de Baltimore se metamorfisó a 287±3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(Pérmico temprano,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Sakmarian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durante la orogenia de los Apalaches.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composición de isótopos de Sr en los minerales se homogeneizó en ese momento, de tal manera que la los cocientes 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Sr/</a:t>
            </a:r>
            <a:r>
              <a:rPr lang="es-MX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 de los minerales obtuvieron el mismo valor que las rocas en las que ocurrieron.</a:t>
            </a:r>
          </a:p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 hermoso es un placer para siempre.</a:t>
            </a:r>
          </a:p>
        </p:txBody>
      </p:sp>
    </p:spTree>
    <p:extLst>
      <p:ext uri="{BB962C8B-B14F-4D97-AF65-F5344CB8AC3E}">
        <p14:creationId xmlns:p14="http://schemas.microsoft.com/office/powerpoint/2010/main" val="1218943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941</Words>
  <Application>Microsoft Office PowerPoint</Application>
  <PresentationFormat>Panorámica</PresentationFormat>
  <Paragraphs>68</Paragraphs>
  <Slides>17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inherit</vt:lpstr>
      <vt:lpstr>Times New Roman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Inocente</dc:creator>
  <cp:lastModifiedBy>Pece</cp:lastModifiedBy>
  <cp:revision>54</cp:revision>
  <dcterms:created xsi:type="dcterms:W3CDTF">2018-09-10T20:49:59Z</dcterms:created>
  <dcterms:modified xsi:type="dcterms:W3CDTF">2022-12-06T18:32:10Z</dcterms:modified>
</cp:coreProperties>
</file>