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65" r:id="rId4"/>
    <p:sldId id="260" r:id="rId5"/>
    <p:sldId id="257" r:id="rId6"/>
    <p:sldId id="258" r:id="rId7"/>
    <p:sldId id="261" r:id="rId8"/>
    <p:sldId id="259" r:id="rId9"/>
    <p:sldId id="263" r:id="rId10"/>
    <p:sldId id="262"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5" autoAdjust="0"/>
    <p:restoredTop sz="94660"/>
  </p:normalViewPr>
  <p:slideViewPr>
    <p:cSldViewPr snapToGrid="0">
      <p:cViewPr varScale="1">
        <p:scale>
          <a:sx n="102" d="100"/>
          <a:sy n="102" d="100"/>
        </p:scale>
        <p:origin x="16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50ED03-52B3-4E4E-AC01-5EF5B659CD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D4DBF98F-D018-4A30-9C20-A869D87E0A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C1D1A8F-C30D-45C6-B0A6-3DEB2BDB91D0}"/>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FC419FC3-93C4-4217-8E43-217284A9EC7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36910E1-AFC6-4911-BA32-521E3F117F0F}"/>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986178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F7EDB3-E10C-46A2-AB9F-BAA5803F4CB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3EE4153-4FCD-4381-8ABB-013C3259C5F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18ED586-97AF-472E-9094-49DADF20EAC5}"/>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C307BCF6-DBE8-48BD-B939-F7EBC2B1CEC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9AE2FB1-9142-49E7-A0CA-731EC6A9CB33}"/>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194189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7EE8B7-A893-4440-AC55-61CF7B6708B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CE26CFE-33AE-4C11-A868-F27F3D0CEB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62FE062-9122-4E18-9890-5D3F377BB640}"/>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33337FD3-D9FF-46A8-9643-70139E1C1F9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EB7134E-33F3-451D-8BAF-F392ABA58CE4}"/>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299783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9A377C-990D-477B-8AE4-F7FB18290D6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1C82935-A0F3-408F-AFC0-4CF9A86327A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DCC1605B-952E-49CB-AC0D-FCDCE73C5FC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A9ED7DE6-DA46-4B97-AE3F-1EE6C7A26C74}"/>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6" name="Marcador de pie de página 5">
            <a:extLst>
              <a:ext uri="{FF2B5EF4-FFF2-40B4-BE49-F238E27FC236}">
                <a16:creationId xmlns:a16="http://schemas.microsoft.com/office/drawing/2014/main" id="{0CEF3240-3525-497F-89E4-CCE3EF0C6F3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509FA2E-1D8B-4848-895D-9F2F80BA09F3}"/>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131783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F8F8C-7BC2-420E-B987-FDAA7ED78D7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1F342A7-D41A-412E-A85A-C486B66C2A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B550DAC-24B7-4E53-9B28-BC279A30687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A25C29A5-2340-451F-BA7F-ADAB05B26A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931C15-3D58-4D77-AEB5-AC06AC1782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AE41A482-B6D4-456D-AB52-900E82E02793}"/>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8" name="Marcador de pie de página 7">
            <a:extLst>
              <a:ext uri="{FF2B5EF4-FFF2-40B4-BE49-F238E27FC236}">
                <a16:creationId xmlns:a16="http://schemas.microsoft.com/office/drawing/2014/main" id="{CECB340B-F22F-41ED-A74C-E70DED0002F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7C4E8C15-C647-4506-B759-751669B109C9}"/>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4254022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BCC447-0DF0-467C-90DF-BCDDE8B1805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BCC04887-1C34-4D40-83CD-45BDEA0DAA79}"/>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4" name="Marcador de pie de página 3">
            <a:extLst>
              <a:ext uri="{FF2B5EF4-FFF2-40B4-BE49-F238E27FC236}">
                <a16:creationId xmlns:a16="http://schemas.microsoft.com/office/drawing/2014/main" id="{B2C4350B-B3FB-456C-9A5C-85368BDDE29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285BE79-EBF9-4013-AECE-05271898ACC1}"/>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187556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CCDF45D-F788-4A75-AA88-E0A982D02363}"/>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3" name="Marcador de pie de página 2">
            <a:extLst>
              <a:ext uri="{FF2B5EF4-FFF2-40B4-BE49-F238E27FC236}">
                <a16:creationId xmlns:a16="http://schemas.microsoft.com/office/drawing/2014/main" id="{3D8A139B-0113-4D50-9C92-352E4D06EE1F}"/>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2511990-2007-4299-8285-5D47D67710C4}"/>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2435635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E1E1E-60CF-4612-A9CD-F69E45927CB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F187052-C05B-47B0-AEAF-CB949F1CA5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BD57CB0B-5E2A-461C-B2B7-E8347F6DB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3464118-7F8C-4F91-8407-D3C48CD5E663}"/>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6" name="Marcador de pie de página 5">
            <a:extLst>
              <a:ext uri="{FF2B5EF4-FFF2-40B4-BE49-F238E27FC236}">
                <a16:creationId xmlns:a16="http://schemas.microsoft.com/office/drawing/2014/main" id="{B4CF6C56-0FE4-4051-A568-CF5BD0515F6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D047387-74AC-4F1C-9547-89E6FF42E8DB}"/>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2275193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52F23E-59F1-4305-BB8A-94A5ABFD7EF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428A7203-69C4-4FCA-966B-878CE82EFA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D2D5EE38-2822-48C1-810C-6DB8727E9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ABBAA54-20D1-410C-A8CC-05AA191B826D}"/>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6" name="Marcador de pie de página 5">
            <a:extLst>
              <a:ext uri="{FF2B5EF4-FFF2-40B4-BE49-F238E27FC236}">
                <a16:creationId xmlns:a16="http://schemas.microsoft.com/office/drawing/2014/main" id="{5092A2BE-7DCF-4E7B-AD1C-EB8DC66D657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38BDB74-ECE1-41C1-9C8D-2567AAE8E471}"/>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142960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58C47D-5E25-4318-B87C-10637F1D2D2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BFF2124-8950-4C47-B231-09AB0A028DB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E73710B-A89B-4124-AA4E-9DC648BD8F25}"/>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1D1EE483-395A-4A6E-B483-C41BFC8EBD2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0E203AE-48A6-40EB-9CD2-D37450FDDAB4}"/>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125572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68C7967-1846-4E19-BCA7-745B27B3547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B80D3FDC-592E-4C9C-8638-5C03D162C96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296BD29-08CB-4FF3-A51E-DDAC903D6FBF}"/>
              </a:ext>
            </a:extLst>
          </p:cNvPr>
          <p:cNvSpPr>
            <a:spLocks noGrp="1"/>
          </p:cNvSpPr>
          <p:nvPr>
            <p:ph type="dt" sz="half" idx="10"/>
          </p:nvPr>
        </p:nvSpPr>
        <p:spPr/>
        <p:txBody>
          <a:body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94C7A59E-C18D-439F-921A-282F4D19E54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EC89F5B-7EF1-414F-9594-0953EA0771A0}"/>
              </a:ext>
            </a:extLst>
          </p:cNvPr>
          <p:cNvSpPr>
            <a:spLocks noGrp="1"/>
          </p:cNvSpPr>
          <p:nvPr>
            <p:ph type="sldNum" sz="quarter" idx="12"/>
          </p:nvPr>
        </p:nvSpPr>
        <p:spPr/>
        <p:txBody>
          <a:bodyPr/>
          <a:lstStyle/>
          <a:p>
            <a:fld id="{8D0605B5-830A-4813-B44B-6EC209FBF325}" type="slidenum">
              <a:rPr lang="es-MX" smtClean="0"/>
              <a:t>‹Nº›</a:t>
            </a:fld>
            <a:endParaRPr lang="es-MX"/>
          </a:p>
        </p:txBody>
      </p:sp>
    </p:spTree>
    <p:extLst>
      <p:ext uri="{BB962C8B-B14F-4D97-AF65-F5344CB8AC3E}">
        <p14:creationId xmlns:p14="http://schemas.microsoft.com/office/powerpoint/2010/main" val="29913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4BFDFF2-A46F-4627-9A29-23A9B39CC6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E06B7D3-58ED-4B1C-999E-72F5281EC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231637-515B-4A97-B40E-9F34C2573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763E4-6537-4107-B056-0BECE402B485}" type="datetimeFigureOut">
              <a:rPr lang="es-MX" smtClean="0"/>
              <a:t>29/10/2020</a:t>
            </a:fld>
            <a:endParaRPr lang="es-MX"/>
          </a:p>
        </p:txBody>
      </p:sp>
      <p:sp>
        <p:nvSpPr>
          <p:cNvPr id="5" name="Marcador de pie de página 4">
            <a:extLst>
              <a:ext uri="{FF2B5EF4-FFF2-40B4-BE49-F238E27FC236}">
                <a16:creationId xmlns:a16="http://schemas.microsoft.com/office/drawing/2014/main" id="{F0DE08CA-5043-49A3-B38C-BAEBFBB5C4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EAD2C5AE-71A5-4F92-BFB7-9E24F661CC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605B5-830A-4813-B44B-6EC209FBF325}" type="slidenum">
              <a:rPr lang="es-MX" smtClean="0"/>
              <a:t>‹Nº›</a:t>
            </a:fld>
            <a:endParaRPr lang="es-MX"/>
          </a:p>
        </p:txBody>
      </p:sp>
    </p:spTree>
    <p:extLst>
      <p:ext uri="{BB962C8B-B14F-4D97-AF65-F5344CB8AC3E}">
        <p14:creationId xmlns:p14="http://schemas.microsoft.com/office/powerpoint/2010/main" val="2178587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20EC5A5D-DA15-4403-9660-3BF8A8B30318}"/>
              </a:ext>
            </a:extLst>
          </p:cNvPr>
          <p:cNvGrpSpPr/>
          <p:nvPr/>
        </p:nvGrpSpPr>
        <p:grpSpPr>
          <a:xfrm>
            <a:off x="1555423" y="179110"/>
            <a:ext cx="8314441" cy="6429080"/>
            <a:chOff x="1376314" y="848412"/>
            <a:chExt cx="7041822" cy="5349712"/>
          </a:xfrm>
        </p:grpSpPr>
        <p:pic>
          <p:nvPicPr>
            <p:cNvPr id="5" name="Imagen 4">
              <a:extLst>
                <a:ext uri="{FF2B5EF4-FFF2-40B4-BE49-F238E27FC236}">
                  <a16:creationId xmlns:a16="http://schemas.microsoft.com/office/drawing/2014/main" id="{E2656778-B400-4B46-A2AB-8E2F70B4C7D6}"/>
                </a:ext>
              </a:extLst>
            </p:cNvPr>
            <p:cNvPicPr>
              <a:picLocks noChangeAspect="1"/>
            </p:cNvPicPr>
            <p:nvPr/>
          </p:nvPicPr>
          <p:blipFill rotWithShape="1">
            <a:blip r:embed="rId2">
              <a:extLst>
                <a:ext uri="{28A0092B-C50C-407E-A947-70E740481C1C}">
                  <a14:useLocalDpi xmlns:a14="http://schemas.microsoft.com/office/drawing/2010/main" val="0"/>
                </a:ext>
              </a:extLst>
            </a:blip>
            <a:srcRect l="27273" t="23643" r="6582"/>
            <a:stretch/>
          </p:blipFill>
          <p:spPr>
            <a:xfrm>
              <a:off x="1376314" y="961534"/>
              <a:ext cx="7041822" cy="5236590"/>
            </a:xfrm>
            <a:prstGeom prst="rect">
              <a:avLst/>
            </a:prstGeom>
          </p:spPr>
        </p:pic>
        <p:sp>
          <p:nvSpPr>
            <p:cNvPr id="6" name="Rectángulo 5">
              <a:extLst>
                <a:ext uri="{FF2B5EF4-FFF2-40B4-BE49-F238E27FC236}">
                  <a16:creationId xmlns:a16="http://schemas.microsoft.com/office/drawing/2014/main" id="{66B7D733-F6A6-4292-A168-BE27C5E82506}"/>
                </a:ext>
              </a:extLst>
            </p:cNvPr>
            <p:cNvSpPr/>
            <p:nvPr/>
          </p:nvSpPr>
          <p:spPr>
            <a:xfrm>
              <a:off x="4685122" y="848412"/>
              <a:ext cx="1932494" cy="509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8" name="Elipse 7">
            <a:extLst>
              <a:ext uri="{FF2B5EF4-FFF2-40B4-BE49-F238E27FC236}">
                <a16:creationId xmlns:a16="http://schemas.microsoft.com/office/drawing/2014/main" id="{6F1EE917-0898-4883-8B82-A0189E9C85A9}"/>
              </a:ext>
            </a:extLst>
          </p:cNvPr>
          <p:cNvSpPr/>
          <p:nvPr/>
        </p:nvSpPr>
        <p:spPr>
          <a:xfrm>
            <a:off x="2950590" y="754144"/>
            <a:ext cx="725864" cy="1225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noFill/>
            </a:endParaRPr>
          </a:p>
        </p:txBody>
      </p:sp>
    </p:spTree>
    <p:extLst>
      <p:ext uri="{BB962C8B-B14F-4D97-AF65-F5344CB8AC3E}">
        <p14:creationId xmlns:p14="http://schemas.microsoft.com/office/powerpoint/2010/main" val="185125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9559544-757C-490A-88C0-4F68F47C7FA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3111" t="23231" r="23760" b="19450"/>
          <a:stretch/>
        </p:blipFill>
        <p:spPr>
          <a:xfrm>
            <a:off x="2243580" y="131977"/>
            <a:ext cx="7107403" cy="4939645"/>
          </a:xfrm>
          <a:prstGeom prst="rect">
            <a:avLst/>
          </a:prstGeom>
          <a:ln>
            <a:solidFill>
              <a:schemeClr val="tx1"/>
            </a:solidFill>
          </a:ln>
        </p:spPr>
      </p:pic>
      <p:sp>
        <p:nvSpPr>
          <p:cNvPr id="6" name="Rectángulo 5">
            <a:extLst>
              <a:ext uri="{FF2B5EF4-FFF2-40B4-BE49-F238E27FC236}">
                <a16:creationId xmlns:a16="http://schemas.microsoft.com/office/drawing/2014/main" id="{583E8967-14CA-4346-9036-D02F4DCD0953}"/>
              </a:ext>
            </a:extLst>
          </p:cNvPr>
          <p:cNvSpPr/>
          <p:nvPr/>
        </p:nvSpPr>
        <p:spPr>
          <a:xfrm>
            <a:off x="314225" y="5311064"/>
            <a:ext cx="11620109" cy="1323439"/>
          </a:xfrm>
          <a:prstGeom prst="rect">
            <a:avLst/>
          </a:prstGeom>
        </p:spPr>
        <p:txBody>
          <a:bodyPr wrap="square">
            <a:spAutoFit/>
          </a:bodyPr>
          <a:lstStyle/>
          <a:p>
            <a:pPr algn="just"/>
            <a:r>
              <a:rPr lang="en-US" sz="1600" dirty="0">
                <a:latin typeface="Times New Roman" panose="02020603050405020304" pitchFamily="18" charset="0"/>
                <a:cs typeface="Times New Roman" panose="02020603050405020304" pitchFamily="18" charset="0"/>
              </a:rPr>
              <a:t>Tertiary volcanic rocks of the Sierra Madre Occidental (SMO) and adjacent regions (yellow), north of the Trans-Mexican Volcanic Belt (orange). The SMO forms a high plateau, dominated by largely </a:t>
            </a:r>
            <a:r>
              <a:rPr lang="en-US" sz="1600" dirty="0" err="1">
                <a:latin typeface="Times New Roman" panose="02020603050405020304" pitchFamily="18" charset="0"/>
                <a:cs typeface="Times New Roman" panose="02020603050405020304" pitchFamily="18" charset="0"/>
              </a:rPr>
              <a:t>unextended</a:t>
            </a:r>
            <a:r>
              <a:rPr lang="en-US" sz="1600" dirty="0">
                <a:latin typeface="Times New Roman" panose="02020603050405020304" pitchFamily="18" charset="0"/>
                <a:cs typeface="Times New Roman" panose="02020603050405020304" pitchFamily="18" charset="0"/>
              </a:rPr>
              <a:t>/weakly extended Oligocene ignimbrites of the silicic large igneous province, referred to widely as Upper Volcanic Complex (UVC). These rocks are underlain by very poorly understood andesitic arc rocks, referred to widely as Lower Volcanic Complex (LVC). Map shows the two roads that cross the range and the Chihuahua-</a:t>
            </a:r>
            <a:r>
              <a:rPr lang="en-US" sz="1600" dirty="0" err="1">
                <a:latin typeface="Times New Roman" panose="02020603050405020304" pitchFamily="18" charset="0"/>
                <a:cs typeface="Times New Roman" panose="02020603050405020304" pitchFamily="18" charset="0"/>
              </a:rPr>
              <a:t>Pacifico</a:t>
            </a:r>
            <a:r>
              <a:rPr lang="en-US" sz="1600" dirty="0">
                <a:latin typeface="Times New Roman" panose="02020603050405020304" pitchFamily="18" charset="0"/>
                <a:cs typeface="Times New Roman" panose="02020603050405020304" pitchFamily="18" charset="0"/>
              </a:rPr>
              <a:t> train tracks. D = Divisadero, B = </a:t>
            </a:r>
            <a:r>
              <a:rPr lang="en-US" sz="1600" dirty="0" err="1">
                <a:latin typeface="Times New Roman" panose="02020603050405020304" pitchFamily="18" charset="0"/>
                <a:cs typeface="Times New Roman" panose="02020603050405020304" pitchFamily="18" charset="0"/>
              </a:rPr>
              <a:t>Bahuichivo</a:t>
            </a:r>
            <a:r>
              <a:rPr lang="en-US" sz="1600" dirty="0">
                <a:latin typeface="Times New Roman" panose="02020603050405020304" pitchFamily="18" charset="0"/>
                <a:cs typeface="Times New Roman" panose="02020603050405020304" pitchFamily="18" charset="0"/>
              </a:rPr>
              <a:t>, T = </a:t>
            </a:r>
            <a:r>
              <a:rPr lang="en-US" sz="1600" dirty="0" err="1">
                <a:latin typeface="Times New Roman" panose="02020603050405020304" pitchFamily="18" charset="0"/>
                <a:cs typeface="Times New Roman" panose="02020603050405020304" pitchFamily="18" charset="0"/>
              </a:rPr>
              <a:t>Temoris</a:t>
            </a:r>
            <a:r>
              <a:rPr lang="en-US" sz="1600" dirty="0">
                <a:latin typeface="Times New Roman" panose="02020603050405020304" pitchFamily="18" charset="0"/>
                <a:cs typeface="Times New Roman" panose="02020603050405020304" pitchFamily="18" charset="0"/>
              </a:rPr>
              <a:t>.</a:t>
            </a:r>
            <a:endParaRPr lang="es-MX"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82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5C99941-245F-448C-8437-A6C4DC232662}"/>
              </a:ext>
            </a:extLst>
          </p:cNvPr>
          <p:cNvPicPr>
            <a:picLocks noChangeAspect="1"/>
          </p:cNvPicPr>
          <p:nvPr/>
        </p:nvPicPr>
        <p:blipFill rotWithShape="1">
          <a:blip r:embed="rId2">
            <a:extLst>
              <a:ext uri="{28A0092B-C50C-407E-A947-70E740481C1C}">
                <a14:useLocalDpi xmlns:a14="http://schemas.microsoft.com/office/drawing/2010/main" val="0"/>
              </a:ext>
            </a:extLst>
          </a:blip>
          <a:srcRect l="19127" t="15120" r="19244" b="12989"/>
          <a:stretch/>
        </p:blipFill>
        <p:spPr>
          <a:xfrm>
            <a:off x="2262434" y="131975"/>
            <a:ext cx="8781526" cy="6598763"/>
          </a:xfrm>
          <a:prstGeom prst="rect">
            <a:avLst/>
          </a:prstGeom>
        </p:spPr>
      </p:pic>
    </p:spTree>
    <p:extLst>
      <p:ext uri="{BB962C8B-B14F-4D97-AF65-F5344CB8AC3E}">
        <p14:creationId xmlns:p14="http://schemas.microsoft.com/office/powerpoint/2010/main" val="4039804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E0A731C-4BD7-4E52-BE91-A57DAC06D1A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34014" y="132514"/>
            <a:ext cx="3419475" cy="2181225"/>
          </a:xfrm>
          <a:prstGeom prst="rect">
            <a:avLst/>
          </a:prstGeom>
        </p:spPr>
      </p:pic>
      <p:pic>
        <p:nvPicPr>
          <p:cNvPr id="4" name="Imagen 3">
            <a:extLst>
              <a:ext uri="{FF2B5EF4-FFF2-40B4-BE49-F238E27FC236}">
                <a16:creationId xmlns:a16="http://schemas.microsoft.com/office/drawing/2014/main" id="{D3FB16D4-107C-421A-B50C-DA4013801439}"/>
              </a:ext>
            </a:extLst>
          </p:cNvPr>
          <p:cNvPicPr>
            <a:picLocks noChangeAspect="1"/>
          </p:cNvPicPr>
          <p:nvPr/>
        </p:nvPicPr>
        <p:blipFill>
          <a:blip r:embed="rId4"/>
          <a:stretch>
            <a:fillRect/>
          </a:stretch>
        </p:blipFill>
        <p:spPr>
          <a:xfrm>
            <a:off x="5963532" y="440211"/>
            <a:ext cx="5829399" cy="5829399"/>
          </a:xfrm>
          <a:prstGeom prst="rect">
            <a:avLst/>
          </a:prstGeom>
        </p:spPr>
      </p:pic>
      <p:pic>
        <p:nvPicPr>
          <p:cNvPr id="6" name="Imagen 5">
            <a:extLst>
              <a:ext uri="{FF2B5EF4-FFF2-40B4-BE49-F238E27FC236}">
                <a16:creationId xmlns:a16="http://schemas.microsoft.com/office/drawing/2014/main" id="{C47C8260-954A-42DC-9651-736E3C530E5A}"/>
              </a:ext>
            </a:extLst>
          </p:cNvPr>
          <p:cNvPicPr>
            <a:picLocks noChangeAspect="1"/>
          </p:cNvPicPr>
          <p:nvPr/>
        </p:nvPicPr>
        <p:blipFill>
          <a:blip r:embed="rId5"/>
          <a:stretch>
            <a:fillRect/>
          </a:stretch>
        </p:blipFill>
        <p:spPr>
          <a:xfrm>
            <a:off x="1298101" y="2394168"/>
            <a:ext cx="2915680" cy="1857319"/>
          </a:xfrm>
          <a:prstGeom prst="rect">
            <a:avLst/>
          </a:prstGeom>
        </p:spPr>
      </p:pic>
      <p:pic>
        <p:nvPicPr>
          <p:cNvPr id="7" name="Imagen 6">
            <a:extLst>
              <a:ext uri="{FF2B5EF4-FFF2-40B4-BE49-F238E27FC236}">
                <a16:creationId xmlns:a16="http://schemas.microsoft.com/office/drawing/2014/main" id="{5DA66F57-4CC8-48C8-BF8E-657AF9EAC0C0}"/>
              </a:ext>
            </a:extLst>
          </p:cNvPr>
          <p:cNvPicPr>
            <a:picLocks noChangeAspect="1"/>
          </p:cNvPicPr>
          <p:nvPr/>
        </p:nvPicPr>
        <p:blipFill>
          <a:blip r:embed="rId6"/>
          <a:stretch>
            <a:fillRect/>
          </a:stretch>
        </p:blipFill>
        <p:spPr>
          <a:xfrm>
            <a:off x="537328" y="4463984"/>
            <a:ext cx="4876800" cy="2209800"/>
          </a:xfrm>
          <a:prstGeom prst="rect">
            <a:avLst/>
          </a:prstGeom>
        </p:spPr>
      </p:pic>
    </p:spTree>
    <p:extLst>
      <p:ext uri="{BB962C8B-B14F-4D97-AF65-F5344CB8AC3E}">
        <p14:creationId xmlns:p14="http://schemas.microsoft.com/office/powerpoint/2010/main" val="47168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34F658C-58D6-4BFB-9447-6A5B8DF1D42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0720" t="27491" r="21901" b="12166"/>
          <a:stretch/>
        </p:blipFill>
        <p:spPr>
          <a:xfrm>
            <a:off x="1385740" y="197963"/>
            <a:ext cx="9378529" cy="6353666"/>
          </a:xfrm>
          <a:prstGeom prst="rect">
            <a:avLst/>
          </a:prstGeom>
        </p:spPr>
      </p:pic>
    </p:spTree>
    <p:extLst>
      <p:ext uri="{BB962C8B-B14F-4D97-AF65-F5344CB8AC3E}">
        <p14:creationId xmlns:p14="http://schemas.microsoft.com/office/powerpoint/2010/main" val="1154564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E440630-3DFE-466A-AED6-2C3D949FAE7E}"/>
              </a:ext>
            </a:extLst>
          </p:cNvPr>
          <p:cNvPicPr>
            <a:picLocks noChangeAspect="1"/>
          </p:cNvPicPr>
          <p:nvPr/>
        </p:nvPicPr>
        <p:blipFill rotWithShape="1">
          <a:blip r:embed="rId2">
            <a:extLst>
              <a:ext uri="{28A0092B-C50C-407E-A947-70E740481C1C}">
                <a14:useLocalDpi xmlns:a14="http://schemas.microsoft.com/office/drawing/2010/main" val="0"/>
              </a:ext>
            </a:extLst>
          </a:blip>
          <a:srcRect l="15584" t="17595" r="17385" b="7629"/>
          <a:stretch/>
        </p:blipFill>
        <p:spPr>
          <a:xfrm>
            <a:off x="1677970" y="113120"/>
            <a:ext cx="9221822" cy="6627043"/>
          </a:xfrm>
          <a:prstGeom prst="rect">
            <a:avLst/>
          </a:prstGeom>
        </p:spPr>
      </p:pic>
    </p:spTree>
    <p:extLst>
      <p:ext uri="{BB962C8B-B14F-4D97-AF65-F5344CB8AC3E}">
        <p14:creationId xmlns:p14="http://schemas.microsoft.com/office/powerpoint/2010/main" val="2724294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5E64E14-9964-4A80-911B-3167861BE900}"/>
              </a:ext>
            </a:extLst>
          </p:cNvPr>
          <p:cNvPicPr>
            <a:picLocks noChangeAspect="1"/>
          </p:cNvPicPr>
          <p:nvPr/>
        </p:nvPicPr>
        <p:blipFill rotWithShape="1">
          <a:blip r:embed="rId2">
            <a:extLst>
              <a:ext uri="{28A0092B-C50C-407E-A947-70E740481C1C}">
                <a14:useLocalDpi xmlns:a14="http://schemas.microsoft.com/office/drawing/2010/main" val="0"/>
              </a:ext>
            </a:extLst>
          </a:blip>
          <a:srcRect l="36747" t="7973" r="17031" b="11065"/>
          <a:stretch/>
        </p:blipFill>
        <p:spPr>
          <a:xfrm>
            <a:off x="197964" y="414780"/>
            <a:ext cx="4920791" cy="5552388"/>
          </a:xfrm>
          <a:prstGeom prst="rect">
            <a:avLst/>
          </a:prstGeom>
        </p:spPr>
      </p:pic>
      <p:sp>
        <p:nvSpPr>
          <p:cNvPr id="6" name="Rectángulo 5">
            <a:extLst>
              <a:ext uri="{FF2B5EF4-FFF2-40B4-BE49-F238E27FC236}">
                <a16:creationId xmlns:a16="http://schemas.microsoft.com/office/drawing/2014/main" id="{12C2CF34-AF30-4D54-AFA8-BDAD1F8A890F}"/>
              </a:ext>
            </a:extLst>
          </p:cNvPr>
          <p:cNvSpPr/>
          <p:nvPr/>
        </p:nvSpPr>
        <p:spPr>
          <a:xfrm>
            <a:off x="5395274" y="373580"/>
            <a:ext cx="6096000" cy="5909310"/>
          </a:xfrm>
          <a:prstGeom prst="rect">
            <a:avLst/>
          </a:prstGeom>
        </p:spPr>
        <p:txBody>
          <a:bodyPr>
            <a:spAutoFit/>
          </a:bodyPr>
          <a:lstStyle/>
          <a:p>
            <a:pPr algn="just"/>
            <a:r>
              <a:rPr lang="es-MX" sz="1400" dirty="0">
                <a:latin typeface="Times New Roman" panose="02020603050405020304" pitchFamily="18" charset="0"/>
                <a:cs typeface="Times New Roman" panose="02020603050405020304" pitchFamily="18" charset="0"/>
              </a:rPr>
              <a:t>Reconstrucción geotectónica hipotética del </a:t>
            </a:r>
            <a:r>
              <a:rPr lang="es-MX" sz="1400" dirty="0" err="1">
                <a:latin typeface="Times New Roman" panose="02020603050405020304" pitchFamily="18" charset="0"/>
                <a:cs typeface="Times New Roman" panose="02020603050405020304" pitchFamily="18" charset="0"/>
              </a:rPr>
              <a:t>Permo</a:t>
            </a:r>
            <a:r>
              <a:rPr lang="es-MX" sz="1400" dirty="0">
                <a:latin typeface="Times New Roman" panose="02020603050405020304" pitchFamily="18" charset="0"/>
                <a:cs typeface="Times New Roman" panose="02020603050405020304" pitchFamily="18" charset="0"/>
              </a:rPr>
              <a:t>-triásico del oeste de Pangea. Se muestra la sutura orogénica Ouachita-</a:t>
            </a:r>
            <a:r>
              <a:rPr lang="es-MX" sz="1400" dirty="0" err="1">
                <a:latin typeface="Times New Roman" panose="02020603050405020304" pitchFamily="18" charset="0"/>
                <a:cs typeface="Times New Roman" panose="02020603050405020304" pitchFamily="18" charset="0"/>
              </a:rPr>
              <a:t>Marathon</a:t>
            </a:r>
            <a:r>
              <a:rPr lang="es-MX" sz="1400" dirty="0">
                <a:latin typeface="Times New Roman" panose="02020603050405020304" pitchFamily="18" charset="0"/>
                <a:cs typeface="Times New Roman" panose="02020603050405020304" pitchFamily="18" charset="0"/>
              </a:rPr>
              <a:t>-Sonora propuesta por Poole et al. (2005), la cual se infiere se extiende hacia Sonora. Las posiciones o paleogeografías de los diferentes bloques corticales que conforman México en la actualidad son inferidas (modificadas a partir de Dickinson y Lawton, 2001; Elías-Herrera y Ortega-Gutiérrez, 2002; entre otros). En este mapa también se muestra la posición inferida del arco cordillerano continental Pérmico-Jurásico? y la zona de subducción (según Dickinson y Lawton, 2001; Dickinson, 2006; Godínez-Urban et al., 2011). La localización de los segmentos de arco </a:t>
            </a:r>
            <a:r>
              <a:rPr lang="es-MX" sz="1400" dirty="0" err="1">
                <a:latin typeface="Times New Roman" panose="02020603050405020304" pitchFamily="18" charset="0"/>
                <a:cs typeface="Times New Roman" panose="02020603050405020304" pitchFamily="18" charset="0"/>
              </a:rPr>
              <a:t>intraoceánicos</a:t>
            </a:r>
            <a:r>
              <a:rPr lang="es-MX" sz="1400" dirty="0">
                <a:latin typeface="Times New Roman" panose="02020603050405020304" pitchFamily="18" charset="0"/>
                <a:cs typeface="Times New Roman" panose="02020603050405020304" pitchFamily="18" charset="0"/>
              </a:rPr>
              <a:t> acrecionados en EUA son según Dickinson (2006), en donde BM = Blue </a:t>
            </a:r>
            <a:r>
              <a:rPr lang="es-MX" sz="1400" dirty="0" err="1">
                <a:latin typeface="Times New Roman" panose="02020603050405020304" pitchFamily="18" charset="0"/>
                <a:cs typeface="Times New Roman" panose="02020603050405020304" pitchFamily="18" charset="0"/>
              </a:rPr>
              <a:t>Mountains</a:t>
            </a:r>
            <a:r>
              <a:rPr lang="es-MX" sz="1400" dirty="0">
                <a:latin typeface="Times New Roman" panose="02020603050405020304" pitchFamily="18" charset="0"/>
                <a:cs typeface="Times New Roman" panose="02020603050405020304" pitchFamily="18" charset="0"/>
              </a:rPr>
              <a:t>, KM = </a:t>
            </a:r>
            <a:r>
              <a:rPr lang="es-MX" sz="1400" dirty="0" err="1">
                <a:latin typeface="Times New Roman" panose="02020603050405020304" pitchFamily="18" charset="0"/>
                <a:cs typeface="Times New Roman" panose="02020603050405020304" pitchFamily="18" charset="0"/>
              </a:rPr>
              <a:t>Klamath</a:t>
            </a:r>
            <a:r>
              <a:rPr lang="es-MX" sz="1400" dirty="0">
                <a:latin typeface="Times New Roman" panose="02020603050405020304" pitchFamily="18" charset="0"/>
                <a:cs typeface="Times New Roman" panose="02020603050405020304" pitchFamily="18" charset="0"/>
              </a:rPr>
              <a:t> </a:t>
            </a:r>
            <a:r>
              <a:rPr lang="es-MX" sz="1400" dirty="0" err="1">
                <a:latin typeface="Times New Roman" panose="02020603050405020304" pitchFamily="18" charset="0"/>
                <a:cs typeface="Times New Roman" panose="02020603050405020304" pitchFamily="18" charset="0"/>
              </a:rPr>
              <a:t>Mountains</a:t>
            </a:r>
            <a:r>
              <a:rPr lang="es-MX" sz="1400" dirty="0">
                <a:latin typeface="Times New Roman" panose="02020603050405020304" pitchFamily="18" charset="0"/>
                <a:cs typeface="Times New Roman" panose="02020603050405020304" pitchFamily="18" charset="0"/>
              </a:rPr>
              <a:t>, SN = Sierra Nevada y PR = Peninsular </a:t>
            </a:r>
            <a:r>
              <a:rPr lang="es-MX" sz="1400" dirty="0" err="1">
                <a:latin typeface="Times New Roman" panose="02020603050405020304" pitchFamily="18" charset="0"/>
                <a:cs typeface="Times New Roman" panose="02020603050405020304" pitchFamily="18" charset="0"/>
              </a:rPr>
              <a:t>Ranges</a:t>
            </a:r>
            <a:r>
              <a:rPr lang="es-MX" sz="1400" dirty="0">
                <a:latin typeface="Times New Roman" panose="02020603050405020304" pitchFamily="18" charset="0"/>
                <a:cs typeface="Times New Roman" panose="02020603050405020304" pitchFamily="18" charset="0"/>
              </a:rPr>
              <a:t>. También se muestran las principales localidades de rocas volcánicas-plutónicas de edad </a:t>
            </a:r>
            <a:r>
              <a:rPr lang="es-MX" sz="1400" dirty="0" err="1">
                <a:latin typeface="Times New Roman" panose="02020603050405020304" pitchFamily="18" charset="0"/>
                <a:cs typeface="Times New Roman" panose="02020603050405020304" pitchFamily="18" charset="0"/>
              </a:rPr>
              <a:t>permo</a:t>
            </a:r>
            <a:r>
              <a:rPr lang="es-MX" sz="1400" dirty="0">
                <a:latin typeface="Times New Roman" panose="02020603050405020304" pitchFamily="18" charset="0"/>
                <a:cs typeface="Times New Roman" panose="02020603050405020304" pitchFamily="18" charset="0"/>
              </a:rPr>
              <a:t>-triásica que forman parte del inicio del arco magmático cordillerano instaurado en el borde oeste de Pangea (Torres et al., 1999). Los afloramientos </a:t>
            </a:r>
            <a:r>
              <a:rPr lang="es-MX" sz="1400" dirty="0" err="1">
                <a:latin typeface="Times New Roman" panose="02020603050405020304" pitchFamily="18" charset="0"/>
                <a:cs typeface="Times New Roman" panose="02020603050405020304" pitchFamily="18" charset="0"/>
              </a:rPr>
              <a:t>permo</a:t>
            </a:r>
            <a:r>
              <a:rPr lang="es-MX" sz="1400" dirty="0">
                <a:latin typeface="Times New Roman" panose="02020603050405020304" pitchFamily="18" charset="0"/>
                <a:cs typeface="Times New Roman" panose="02020603050405020304" pitchFamily="18" charset="0"/>
              </a:rPr>
              <a:t>-triásicos no están a escala. Los círculos negros, como se muestra en la leyenda, representan la ubicación de algunas localidades con los principales cuerpos ígneos de edad </a:t>
            </a:r>
            <a:r>
              <a:rPr lang="es-MX" sz="1400" dirty="0" err="1">
                <a:latin typeface="Times New Roman" panose="02020603050405020304" pitchFamily="18" charset="0"/>
                <a:cs typeface="Times New Roman" panose="02020603050405020304" pitchFamily="18" charset="0"/>
              </a:rPr>
              <a:t>permo</a:t>
            </a:r>
            <a:r>
              <a:rPr lang="es-MX" sz="1400" dirty="0">
                <a:latin typeface="Times New Roman" panose="02020603050405020304" pitchFamily="18" charset="0"/>
                <a:cs typeface="Times New Roman" panose="02020603050405020304" pitchFamily="18" charset="0"/>
              </a:rPr>
              <a:t>-triásica reportados hasta la fecha en publicaciones científicas. Las localidades de estas rocas ígneas </a:t>
            </a:r>
            <a:r>
              <a:rPr lang="es-MX" sz="1400" dirty="0" err="1">
                <a:latin typeface="Times New Roman" panose="02020603050405020304" pitchFamily="18" charset="0"/>
                <a:cs typeface="Times New Roman" panose="02020603050405020304" pitchFamily="18" charset="0"/>
              </a:rPr>
              <a:t>permo</a:t>
            </a:r>
            <a:r>
              <a:rPr lang="es-MX" sz="1400" dirty="0">
                <a:latin typeface="Times New Roman" panose="02020603050405020304" pitchFamily="18" charset="0"/>
                <a:cs typeface="Times New Roman" panose="02020603050405020304" pitchFamily="18" charset="0"/>
              </a:rPr>
              <a:t>-triásicas se encuentran discutidas en el texto. Las estrellas en color negro representan magmatismo de arco de edad carbonífera generado previo a la fase final de colisión entre Laurencia y Gondwana creando la sutura orogénica en el Pérmico temprano (ca. 281 Ma). En línea punteada delgada se presenta la configuración geográfica actual de Norteamérica. Abreviaturas = Ac: Complejo Acatlán, CA: Andes Colombianos, </a:t>
            </a:r>
            <a:r>
              <a:rPr lang="es-MX" sz="1400" dirty="0" err="1">
                <a:latin typeface="Times New Roman" panose="02020603050405020304" pitchFamily="18" charset="0"/>
                <a:cs typeface="Times New Roman" panose="02020603050405020304" pitchFamily="18" charset="0"/>
              </a:rPr>
              <a:t>ChB</a:t>
            </a:r>
            <a:r>
              <a:rPr lang="es-MX" sz="1400" dirty="0">
                <a:latin typeface="Times New Roman" panose="02020603050405020304" pitchFamily="18" charset="0"/>
                <a:cs typeface="Times New Roman" panose="02020603050405020304" pitchFamily="18" charset="0"/>
              </a:rPr>
              <a:t>: Bloque de </a:t>
            </a:r>
            <a:r>
              <a:rPr lang="es-MX" sz="1400" dirty="0" err="1">
                <a:latin typeface="Times New Roman" panose="02020603050405020304" pitchFamily="18" charset="0"/>
                <a:cs typeface="Times New Roman" panose="02020603050405020304" pitchFamily="18" charset="0"/>
              </a:rPr>
              <a:t>Chortís</a:t>
            </a:r>
            <a:r>
              <a:rPr lang="es-MX" sz="1400" dirty="0">
                <a:latin typeface="Times New Roman" panose="02020603050405020304" pitchFamily="18" charset="0"/>
                <a:cs typeface="Times New Roman" panose="02020603050405020304" pitchFamily="18" charset="0"/>
              </a:rPr>
              <a:t>, CB-D: Bloque Coahuila-Delicias, DSB: Bloque Del Sur (</a:t>
            </a:r>
            <a:r>
              <a:rPr lang="es-MX" sz="1400" dirty="0" err="1">
                <a:latin typeface="Times New Roman" panose="02020603050405020304" pitchFamily="18" charset="0"/>
                <a:cs typeface="Times New Roman" panose="02020603050405020304" pitchFamily="18" charset="0"/>
              </a:rPr>
              <a:t>Ac+Oax</a:t>
            </a:r>
            <a:r>
              <a:rPr lang="es-MX" sz="1400" dirty="0">
                <a:latin typeface="Times New Roman" panose="02020603050405020304" pitchFamily="18" charset="0"/>
                <a:cs typeface="Times New Roman" panose="02020603050405020304" pitchFamily="18" charset="0"/>
              </a:rPr>
              <a:t>), F: Florida, FB: Bloque El Fuerte, M: Terreno Mérida, </a:t>
            </a:r>
            <a:r>
              <a:rPr lang="es-MX" sz="1400" dirty="0" err="1">
                <a:latin typeface="Times New Roman" panose="02020603050405020304" pitchFamily="18" charset="0"/>
                <a:cs typeface="Times New Roman" panose="02020603050405020304" pitchFamily="18" charset="0"/>
              </a:rPr>
              <a:t>MCh</a:t>
            </a:r>
            <a:r>
              <a:rPr lang="es-MX" sz="1400" dirty="0">
                <a:latin typeface="Times New Roman" panose="02020603050405020304" pitchFamily="18" charset="0"/>
                <a:cs typeface="Times New Roman" panose="02020603050405020304" pitchFamily="18" charset="0"/>
              </a:rPr>
              <a:t>: Macizo de Chiapas, </a:t>
            </a:r>
            <a:r>
              <a:rPr lang="es-MX" sz="1400" dirty="0" err="1">
                <a:latin typeface="Times New Roman" panose="02020603050405020304" pitchFamily="18" charset="0"/>
                <a:cs typeface="Times New Roman" panose="02020603050405020304" pitchFamily="18" charset="0"/>
              </a:rPr>
              <a:t>Oax</a:t>
            </a:r>
            <a:r>
              <a:rPr lang="es-MX" sz="1400" dirty="0">
                <a:latin typeface="Times New Roman" panose="02020603050405020304" pitchFamily="18" charset="0"/>
                <a:cs typeface="Times New Roman" panose="02020603050405020304" pitchFamily="18" charset="0"/>
              </a:rPr>
              <a:t>: Complejo Oaxaca, </a:t>
            </a:r>
            <a:r>
              <a:rPr lang="es-MX" sz="1400" dirty="0" err="1">
                <a:latin typeface="Times New Roman" panose="02020603050405020304" pitchFamily="18" charset="0"/>
                <a:cs typeface="Times New Roman" panose="02020603050405020304" pitchFamily="18" charset="0"/>
              </a:rPr>
              <a:t>Tam</a:t>
            </a:r>
            <a:r>
              <a:rPr lang="es-MX" sz="1400" dirty="0">
                <a:latin typeface="Times New Roman" panose="02020603050405020304" pitchFamily="18" charset="0"/>
                <a:cs typeface="Times New Roman" panose="02020603050405020304" pitchFamily="18" charset="0"/>
              </a:rPr>
              <a:t>: Bloque Tampico, YB: Bloque Yucatán-Chiapas.</a:t>
            </a:r>
          </a:p>
        </p:txBody>
      </p:sp>
      <p:sp>
        <p:nvSpPr>
          <p:cNvPr id="7" name="Rectángulo 6">
            <a:extLst>
              <a:ext uri="{FF2B5EF4-FFF2-40B4-BE49-F238E27FC236}">
                <a16:creationId xmlns:a16="http://schemas.microsoft.com/office/drawing/2014/main" id="{C0C2AE32-48CF-4010-8ECD-C3678E428B58}"/>
              </a:ext>
            </a:extLst>
          </p:cNvPr>
          <p:cNvSpPr/>
          <p:nvPr/>
        </p:nvSpPr>
        <p:spPr>
          <a:xfrm>
            <a:off x="219959" y="84841"/>
            <a:ext cx="8198177" cy="261610"/>
          </a:xfrm>
          <a:prstGeom prst="rect">
            <a:avLst/>
          </a:prstGeom>
        </p:spPr>
        <p:txBody>
          <a:bodyPr wrap="square">
            <a:spAutoFit/>
          </a:bodyPr>
          <a:lstStyle/>
          <a:p>
            <a:r>
              <a:rPr lang="es-MX" sz="1100" dirty="0">
                <a:latin typeface="Times New Roman" panose="02020603050405020304" pitchFamily="18" charset="0"/>
                <a:cs typeface="Times New Roman" panose="02020603050405020304" pitchFamily="18" charset="0"/>
              </a:rPr>
              <a:t>http://boletinsgm.igeolcu.unam.mx/bsgm/index.php/component/content/article/286-sitio/articulos/cuarta-epoca/6703/1400-6703-16-arvizu</a:t>
            </a:r>
          </a:p>
        </p:txBody>
      </p:sp>
      <p:sp>
        <p:nvSpPr>
          <p:cNvPr id="8" name="Rectángulo 7">
            <a:extLst>
              <a:ext uri="{FF2B5EF4-FFF2-40B4-BE49-F238E27FC236}">
                <a16:creationId xmlns:a16="http://schemas.microsoft.com/office/drawing/2014/main" id="{7B96F078-02F5-45AE-B5F1-7FAE4624F0E3}"/>
              </a:ext>
            </a:extLst>
          </p:cNvPr>
          <p:cNvSpPr/>
          <p:nvPr/>
        </p:nvSpPr>
        <p:spPr>
          <a:xfrm>
            <a:off x="223425" y="6006387"/>
            <a:ext cx="3198761" cy="276999"/>
          </a:xfrm>
          <a:prstGeom prst="rect">
            <a:avLst/>
          </a:prstGeom>
        </p:spPr>
        <p:txBody>
          <a:bodyPr wrap="none">
            <a:spAutoFit/>
          </a:bodyPr>
          <a:lstStyle/>
          <a:p>
            <a:r>
              <a:rPr lang="es-MX" sz="1200" dirty="0">
                <a:latin typeface="Times New Roman" panose="02020603050405020304" pitchFamily="18" charset="0"/>
                <a:cs typeface="Times New Roman" panose="02020603050405020304" pitchFamily="18" charset="0"/>
              </a:rPr>
              <a:t>http://dx.doi.org/10.18268/BSGM2015v67n3a16</a:t>
            </a:r>
          </a:p>
        </p:txBody>
      </p:sp>
      <p:sp>
        <p:nvSpPr>
          <p:cNvPr id="9" name="Rectángulo 8">
            <a:extLst>
              <a:ext uri="{FF2B5EF4-FFF2-40B4-BE49-F238E27FC236}">
                <a16:creationId xmlns:a16="http://schemas.microsoft.com/office/drawing/2014/main" id="{37B7CBD2-A87D-44C3-906E-0979CB06FC9A}"/>
              </a:ext>
            </a:extLst>
          </p:cNvPr>
          <p:cNvSpPr/>
          <p:nvPr/>
        </p:nvSpPr>
        <p:spPr>
          <a:xfrm>
            <a:off x="144544" y="6277657"/>
            <a:ext cx="5323003" cy="276999"/>
          </a:xfrm>
          <a:prstGeom prst="rect">
            <a:avLst/>
          </a:prstGeom>
        </p:spPr>
        <p:txBody>
          <a:bodyPr wrap="square">
            <a:spAutoFit/>
          </a:bodyPr>
          <a:lstStyle/>
          <a:p>
            <a:r>
              <a:rPr lang="es-MX" sz="1200" dirty="0">
                <a:latin typeface="Times New Roman" panose="02020603050405020304" pitchFamily="18" charset="0"/>
                <a:cs typeface="Times New Roman" panose="02020603050405020304" pitchFamily="18" charset="0"/>
              </a:rPr>
              <a:t>Boletín de la Sociedad Geológica Mexicana Volumen 67, núm. 3, 2015, p. 545-586</a:t>
            </a:r>
          </a:p>
        </p:txBody>
      </p:sp>
    </p:spTree>
    <p:extLst>
      <p:ext uri="{BB962C8B-B14F-4D97-AF65-F5344CB8AC3E}">
        <p14:creationId xmlns:p14="http://schemas.microsoft.com/office/powerpoint/2010/main" val="3105591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58EF985-A955-4F0E-8B6E-6F37B9FAED4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1517" t="19244" r="23052" b="6667"/>
          <a:stretch/>
        </p:blipFill>
        <p:spPr>
          <a:xfrm>
            <a:off x="2262430" y="122547"/>
            <a:ext cx="7707665" cy="6636472"/>
          </a:xfrm>
          <a:prstGeom prst="rect">
            <a:avLst/>
          </a:prstGeom>
        </p:spPr>
      </p:pic>
    </p:spTree>
    <p:extLst>
      <p:ext uri="{BB962C8B-B14F-4D97-AF65-F5344CB8AC3E}">
        <p14:creationId xmlns:p14="http://schemas.microsoft.com/office/powerpoint/2010/main" val="135360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60EE9AE-151A-4542-A8FF-4291069047D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0808" t="14845" r="19334" b="13815"/>
          <a:stretch/>
        </p:blipFill>
        <p:spPr>
          <a:xfrm>
            <a:off x="2026763" y="593888"/>
            <a:ext cx="7984502" cy="6130114"/>
          </a:xfrm>
          <a:prstGeom prst="rect">
            <a:avLst/>
          </a:prstGeom>
        </p:spPr>
      </p:pic>
      <p:sp>
        <p:nvSpPr>
          <p:cNvPr id="4" name="Rectángulo 3">
            <a:extLst>
              <a:ext uri="{FF2B5EF4-FFF2-40B4-BE49-F238E27FC236}">
                <a16:creationId xmlns:a16="http://schemas.microsoft.com/office/drawing/2014/main" id="{883F985C-F4CC-4BFD-8910-E001A64DF77A}"/>
              </a:ext>
            </a:extLst>
          </p:cNvPr>
          <p:cNvSpPr/>
          <p:nvPr/>
        </p:nvSpPr>
        <p:spPr>
          <a:xfrm>
            <a:off x="1860223" y="207390"/>
            <a:ext cx="4380321" cy="276999"/>
          </a:xfrm>
          <a:prstGeom prst="rect">
            <a:avLst/>
          </a:prstGeom>
        </p:spPr>
        <p:txBody>
          <a:bodyPr wrap="square">
            <a:spAutoFit/>
          </a:bodyPr>
          <a:lstStyle/>
          <a:p>
            <a:r>
              <a:rPr lang="es-MX" sz="1200" dirty="0"/>
              <a:t> </a:t>
            </a:r>
            <a:r>
              <a:rPr lang="es-MX" sz="1200" dirty="0">
                <a:latin typeface="Times New Roman" panose="02020603050405020304" pitchFamily="18" charset="0"/>
                <a:cs typeface="Times New Roman" panose="02020603050405020304" pitchFamily="18" charset="0"/>
              </a:rPr>
              <a:t>Revista Mexicana de Ciencias Geológicas, v. 29, núm. 1, p. 39-62.</a:t>
            </a:r>
          </a:p>
        </p:txBody>
      </p:sp>
    </p:spTree>
    <p:extLst>
      <p:ext uri="{BB962C8B-B14F-4D97-AF65-F5344CB8AC3E}">
        <p14:creationId xmlns:p14="http://schemas.microsoft.com/office/powerpoint/2010/main" val="1657007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35E9283-9847-4523-B2DF-5A00CE9D69F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325" t="19107" r="27656" b="22062"/>
          <a:stretch/>
        </p:blipFill>
        <p:spPr>
          <a:xfrm>
            <a:off x="1885360" y="160254"/>
            <a:ext cx="7777114" cy="6268559"/>
          </a:xfrm>
          <a:prstGeom prst="rect">
            <a:avLst/>
          </a:prstGeom>
        </p:spPr>
      </p:pic>
      <p:sp>
        <p:nvSpPr>
          <p:cNvPr id="5" name="Rectángulo 4">
            <a:extLst>
              <a:ext uri="{FF2B5EF4-FFF2-40B4-BE49-F238E27FC236}">
                <a16:creationId xmlns:a16="http://schemas.microsoft.com/office/drawing/2014/main" id="{F8E7A2E3-8605-4E40-9C2B-2D8F53625037}"/>
              </a:ext>
            </a:extLst>
          </p:cNvPr>
          <p:cNvSpPr/>
          <p:nvPr/>
        </p:nvSpPr>
        <p:spPr>
          <a:xfrm>
            <a:off x="3773864" y="6490603"/>
            <a:ext cx="4455737" cy="276999"/>
          </a:xfrm>
          <a:prstGeom prst="rect">
            <a:avLst/>
          </a:prstGeom>
        </p:spPr>
        <p:txBody>
          <a:bodyPr wrap="square">
            <a:spAutoFit/>
          </a:bodyPr>
          <a:lstStyle/>
          <a:p>
            <a:r>
              <a:rPr lang="es-MX" sz="1200" dirty="0">
                <a:latin typeface="Times New Roman" panose="02020603050405020304" pitchFamily="18" charset="0"/>
                <a:cs typeface="Times New Roman" panose="02020603050405020304" pitchFamily="18" charset="0"/>
              </a:rPr>
              <a:t> Revista Mexicana de Ciencias Geológicas, v. 33, núm. 2, p. 170-182</a:t>
            </a:r>
          </a:p>
        </p:txBody>
      </p:sp>
    </p:spTree>
    <p:extLst>
      <p:ext uri="{BB962C8B-B14F-4D97-AF65-F5344CB8AC3E}">
        <p14:creationId xmlns:p14="http://schemas.microsoft.com/office/powerpoint/2010/main" val="11558185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561</Words>
  <Application>Microsoft Office PowerPoint</Application>
  <PresentationFormat>Panorámica</PresentationFormat>
  <Paragraphs>7</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Inocente</cp:lastModifiedBy>
  <cp:revision>8</cp:revision>
  <dcterms:created xsi:type="dcterms:W3CDTF">2020-10-29T14:52:12Z</dcterms:created>
  <dcterms:modified xsi:type="dcterms:W3CDTF">2020-10-29T16:44:41Z</dcterms:modified>
</cp:coreProperties>
</file>