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72" r:id="rId5"/>
    <p:sldId id="257" r:id="rId6"/>
    <p:sldId id="260" r:id="rId7"/>
    <p:sldId id="261" r:id="rId8"/>
    <p:sldId id="262" r:id="rId9"/>
    <p:sldId id="263" r:id="rId10"/>
    <p:sldId id="264" r:id="rId11"/>
    <p:sldId id="265" r:id="rId12"/>
    <p:sldId id="268" r:id="rId13"/>
    <p:sldId id="266" r:id="rId14"/>
    <p:sldId id="273" r:id="rId15"/>
    <p:sldId id="267" r:id="rId16"/>
    <p:sldId id="269" r:id="rId17"/>
    <p:sldId id="270" r:id="rId18"/>
    <p:sldId id="271" r:id="rId1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5" autoAdjust="0"/>
    <p:restoredTop sz="94660"/>
  </p:normalViewPr>
  <p:slideViewPr>
    <p:cSldViewPr snapToGrid="0">
      <p:cViewPr varScale="1">
        <p:scale>
          <a:sx n="103" d="100"/>
          <a:sy n="103" d="100"/>
        </p:scale>
        <p:origin x="120"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ECF8BC-132C-4782-AF83-716427E839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99829B78-61FB-4E6D-A82F-AE8DBA8910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B743C217-2AE2-4E84-83E5-BD60332DDD43}"/>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5" name="Marcador de pie de página 4">
            <a:extLst>
              <a:ext uri="{FF2B5EF4-FFF2-40B4-BE49-F238E27FC236}">
                <a16:creationId xmlns:a16="http://schemas.microsoft.com/office/drawing/2014/main" id="{43B578E8-3269-4A77-B9FD-E20C7573E08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1CC89B6-BB53-4D23-8562-B6703FC14A7C}"/>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2642584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3739F4-7FA1-4A10-8BBD-7576C0C8CAE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608037D-4FBB-4BD9-AB53-5EE7515BB16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B6C5214-F72B-45ED-99A9-934A0F6596B1}"/>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5" name="Marcador de pie de página 4">
            <a:extLst>
              <a:ext uri="{FF2B5EF4-FFF2-40B4-BE49-F238E27FC236}">
                <a16:creationId xmlns:a16="http://schemas.microsoft.com/office/drawing/2014/main" id="{79A4CF03-B740-44D5-AA6E-17233ECD448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CA4832C-39A0-4FC5-8898-94AB27DE4018}"/>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4184224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6166D4-FE3E-477B-952B-6E2E33005DF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A538F90-D73C-42FF-A019-CDDF0BCE21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9E50077-6C8A-4429-85D2-E08C5B04754B}"/>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5" name="Marcador de pie de página 4">
            <a:extLst>
              <a:ext uri="{FF2B5EF4-FFF2-40B4-BE49-F238E27FC236}">
                <a16:creationId xmlns:a16="http://schemas.microsoft.com/office/drawing/2014/main" id="{CB37CFD9-0AF2-4CA6-9CF3-0C044EE48B5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9822665-8F95-4CA9-B528-38E3B9916F25}"/>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34377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F6ABE9-6CBD-4546-8F69-206216F4874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1DD8675-D858-426B-93DB-E070E6E829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D28DB1FB-C49C-4598-BA48-38291165982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1BDFFFC-D142-4581-865C-05F7272EF1D9}"/>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6" name="Marcador de pie de página 5">
            <a:extLst>
              <a:ext uri="{FF2B5EF4-FFF2-40B4-BE49-F238E27FC236}">
                <a16:creationId xmlns:a16="http://schemas.microsoft.com/office/drawing/2014/main" id="{E69A0350-9F11-4A86-B455-39DCB5E32BD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F153586-7AB9-49F8-AAC4-22D49AA9AE85}"/>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3373413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8F3C0-D375-4080-A62F-0451B89C9B5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ED6CA75-5A20-4057-8944-44CA57BB11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424FF86-7D24-46C0-894F-433191DAF83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CF5F843D-E43F-4771-A411-9A342A047E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8D547B-84F6-4774-9BB0-D45318D60BD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605464AC-1806-44A9-8C20-3560A652BA7B}"/>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8" name="Marcador de pie de página 7">
            <a:extLst>
              <a:ext uri="{FF2B5EF4-FFF2-40B4-BE49-F238E27FC236}">
                <a16:creationId xmlns:a16="http://schemas.microsoft.com/office/drawing/2014/main" id="{A3D24C40-CD61-4A98-9BEF-A9638597D6FF}"/>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8D653467-3110-4483-ABFC-FBF8ED7B1995}"/>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1619244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0F05D6-5D48-46B9-B136-C466DC08134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8A6991E-7495-44E3-B6FB-7AF8DA9A651E}"/>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4" name="Marcador de pie de página 3">
            <a:extLst>
              <a:ext uri="{FF2B5EF4-FFF2-40B4-BE49-F238E27FC236}">
                <a16:creationId xmlns:a16="http://schemas.microsoft.com/office/drawing/2014/main" id="{A27439A4-B823-4B0A-BF87-5236F1D7B0D5}"/>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58F3E31-2C02-4F69-B0A2-0FBABEC9C516}"/>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1055357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318035-3010-45C7-A523-F8F3D9498410}"/>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3" name="Marcador de pie de página 2">
            <a:extLst>
              <a:ext uri="{FF2B5EF4-FFF2-40B4-BE49-F238E27FC236}">
                <a16:creationId xmlns:a16="http://schemas.microsoft.com/office/drawing/2014/main" id="{B3AB7786-F69A-47F0-B151-A6234BA4B141}"/>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0A189E58-577E-4F71-BE7D-15BFBDBD9764}"/>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4221867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EC7087-7D6E-44C3-81C6-452698DF29B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2C41F02-E29D-4A3E-9A03-2DFE50E776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CA0A1F15-626A-46AA-A44D-FA9718C50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1351637-341A-488D-9B3D-C6C3E516A19D}"/>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6" name="Marcador de pie de página 5">
            <a:extLst>
              <a:ext uri="{FF2B5EF4-FFF2-40B4-BE49-F238E27FC236}">
                <a16:creationId xmlns:a16="http://schemas.microsoft.com/office/drawing/2014/main" id="{8DF3FA0A-53B1-40CB-8B47-25D8FC960E6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E346830-1C73-4840-8656-E4F229DFDAB7}"/>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3597692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E425D2-028E-43A1-9F4B-B4B56068B1F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1DFC2A76-0533-4C4E-B246-C8CDA353BC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F5F57BC4-5087-401C-AFAE-86E11B648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B15C8A5-AD1C-4455-887F-1DD3FB2C842C}"/>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6" name="Marcador de pie de página 5">
            <a:extLst>
              <a:ext uri="{FF2B5EF4-FFF2-40B4-BE49-F238E27FC236}">
                <a16:creationId xmlns:a16="http://schemas.microsoft.com/office/drawing/2014/main" id="{0FEBE8E9-E880-4557-9E2C-F7CC1510755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8B8F004-E710-4B52-A460-5C65C47FCF62}"/>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232087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4F7CC7-70FB-42F9-A948-FBA05148A1F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BC244E63-B47C-4985-B07F-51A8050E4D4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4552F1D-1F36-46D3-A5A9-724207687C7D}"/>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5" name="Marcador de pie de página 4">
            <a:extLst>
              <a:ext uri="{FF2B5EF4-FFF2-40B4-BE49-F238E27FC236}">
                <a16:creationId xmlns:a16="http://schemas.microsoft.com/office/drawing/2014/main" id="{97551FB8-9D8D-449D-852B-69DAFBE63F4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0F56E8E-31BD-45AF-93B3-8FEEDE3F59F8}"/>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47462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74589CA-BEC9-4C36-9CDB-13A39EEAAFD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B02CCD0-96CB-4DDB-895E-5249E1CDAA8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A0E9295-9C05-47BB-A270-CCC0A3FCF78E}"/>
              </a:ext>
            </a:extLst>
          </p:cNvPr>
          <p:cNvSpPr>
            <a:spLocks noGrp="1"/>
          </p:cNvSpPr>
          <p:nvPr>
            <p:ph type="dt" sz="half" idx="10"/>
          </p:nvPr>
        </p:nvSpPr>
        <p:spPr/>
        <p:txBody>
          <a:bodyPr/>
          <a:lstStyle/>
          <a:p>
            <a:fld id="{C4F12856-9A45-4B52-AB0C-1E723E8DC829}" type="datetimeFigureOut">
              <a:rPr lang="es-MX" smtClean="0"/>
              <a:t>26/10/2020</a:t>
            </a:fld>
            <a:endParaRPr lang="es-MX"/>
          </a:p>
        </p:txBody>
      </p:sp>
      <p:sp>
        <p:nvSpPr>
          <p:cNvPr id="5" name="Marcador de pie de página 4">
            <a:extLst>
              <a:ext uri="{FF2B5EF4-FFF2-40B4-BE49-F238E27FC236}">
                <a16:creationId xmlns:a16="http://schemas.microsoft.com/office/drawing/2014/main" id="{F35C7BDF-6715-4EA4-9AFA-EFDB549F2F6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FC21B01-BFD9-49C2-BB64-4D145D78BC2B}"/>
              </a:ext>
            </a:extLst>
          </p:cNvPr>
          <p:cNvSpPr>
            <a:spLocks noGrp="1"/>
          </p:cNvSpPr>
          <p:nvPr>
            <p:ph type="sldNum" sz="quarter" idx="12"/>
          </p:nvPr>
        </p:nvSpPr>
        <p:spPr/>
        <p:txBody>
          <a:bodyPr/>
          <a:lstStyle/>
          <a:p>
            <a:fld id="{E33920C8-8948-43F8-9DB2-CF2483C8576E}" type="slidenum">
              <a:rPr lang="es-MX" smtClean="0"/>
              <a:t>‹Nº›</a:t>
            </a:fld>
            <a:endParaRPr lang="es-MX"/>
          </a:p>
        </p:txBody>
      </p:sp>
    </p:spTree>
    <p:extLst>
      <p:ext uri="{BB962C8B-B14F-4D97-AF65-F5344CB8AC3E}">
        <p14:creationId xmlns:p14="http://schemas.microsoft.com/office/powerpoint/2010/main" val="1303841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1250506-E287-4386-80B7-3BE757B308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CB65529-DB07-42AC-B055-7629A56979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5355F64-EAE0-41F6-8B42-0CBD109851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F12856-9A45-4B52-AB0C-1E723E8DC829}" type="datetimeFigureOut">
              <a:rPr lang="es-MX" smtClean="0"/>
              <a:t>26/10/2020</a:t>
            </a:fld>
            <a:endParaRPr lang="es-MX"/>
          </a:p>
        </p:txBody>
      </p:sp>
      <p:sp>
        <p:nvSpPr>
          <p:cNvPr id="5" name="Marcador de pie de página 4">
            <a:extLst>
              <a:ext uri="{FF2B5EF4-FFF2-40B4-BE49-F238E27FC236}">
                <a16:creationId xmlns:a16="http://schemas.microsoft.com/office/drawing/2014/main" id="{271FA127-9642-42CC-A06E-82282F960C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E817CDA-52C3-45C7-A4E4-08B638EEA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3920C8-8948-43F8-9DB2-CF2483C8576E}" type="slidenum">
              <a:rPr lang="es-MX" smtClean="0"/>
              <a:t>‹Nº›</a:t>
            </a:fld>
            <a:endParaRPr lang="es-MX"/>
          </a:p>
        </p:txBody>
      </p:sp>
    </p:spTree>
    <p:extLst>
      <p:ext uri="{BB962C8B-B14F-4D97-AF65-F5344CB8AC3E}">
        <p14:creationId xmlns:p14="http://schemas.microsoft.com/office/powerpoint/2010/main" val="2731160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6" Type="http://schemas.microsoft.com/office/2007/relationships/hdphoto" Target="../media/hdphoto5.wdp"/><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1.xml"/><Relationship Id="rId5" Type="http://schemas.microsoft.com/office/2007/relationships/hdphoto" Target="../media/hdphoto7.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5.tmp"/></Relationships>
</file>

<file path=ppt/slides/_rels/slide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tmp"/></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144/SP463.7" TargetMode="External"/><Relationship Id="rId2" Type="http://schemas.openxmlformats.org/officeDocument/2006/relationships/image" Target="../media/image19.tmp"/><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6" Type="http://schemas.microsoft.com/office/2007/relationships/hdphoto" Target="../media/hdphoto11.wdp"/><Relationship Id="rId5" Type="http://schemas.openxmlformats.org/officeDocument/2006/relationships/image" Target="../media/image22.png"/><Relationship Id="rId4" Type="http://schemas.microsoft.com/office/2007/relationships/hdphoto" Target="../media/hdphoto10.wdp"/></Relationships>
</file>

<file path=ppt/slides/_rels/slide1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6.tmp"/><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lumbia River Basalt Group - Wikipedia">
            <a:extLst>
              <a:ext uri="{FF2B5EF4-FFF2-40B4-BE49-F238E27FC236}">
                <a16:creationId xmlns:a16="http://schemas.microsoft.com/office/drawing/2014/main" id="{A27CC886-D8E7-4E9B-8FB0-823E5760CF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16" y="810704"/>
            <a:ext cx="5172714" cy="52271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lumbia River Basalts Delamination">
            <a:extLst>
              <a:ext uri="{FF2B5EF4-FFF2-40B4-BE49-F238E27FC236}">
                <a16:creationId xmlns:a16="http://schemas.microsoft.com/office/drawing/2014/main" id="{3CD36F63-DD1F-4F3B-8566-CBCAA1E6F11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162530" y="150829"/>
            <a:ext cx="4275521" cy="28091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lved: 0 100 Ainier Columbia Plateau Basalts Yeljowstone ... | Chegg.com">
            <a:extLst>
              <a:ext uri="{FF2B5EF4-FFF2-40B4-BE49-F238E27FC236}">
                <a16:creationId xmlns:a16="http://schemas.microsoft.com/office/drawing/2014/main" id="{F64D39A0-A18E-4D02-88E8-047E744142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7343" y="2997724"/>
            <a:ext cx="3702618" cy="337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038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58371D0-9073-4E39-8779-D590FDDFEDB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6038" t="8385" r="26986" b="3917"/>
          <a:stretch/>
        </p:blipFill>
        <p:spPr>
          <a:xfrm>
            <a:off x="226241" y="235669"/>
            <a:ext cx="5599524" cy="6356755"/>
          </a:xfrm>
          <a:prstGeom prst="rect">
            <a:avLst/>
          </a:prstGeom>
        </p:spPr>
      </p:pic>
      <p:pic>
        <p:nvPicPr>
          <p:cNvPr id="3074" name="Picture 2" descr="Untitled Document">
            <a:extLst>
              <a:ext uri="{FF2B5EF4-FFF2-40B4-BE49-F238E27FC236}">
                <a16:creationId xmlns:a16="http://schemas.microsoft.com/office/drawing/2014/main" id="{541D8394-5764-4F93-9C9F-D849DAE4BB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8687" y="848412"/>
            <a:ext cx="5954989" cy="473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804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2D65BB1-0A40-4455-9A9D-B9DBEE8F8B9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2910" t="24643" r="6088" b="25137"/>
          <a:stretch/>
        </p:blipFill>
        <p:spPr>
          <a:xfrm>
            <a:off x="188535" y="249419"/>
            <a:ext cx="11703695" cy="5859150"/>
          </a:xfrm>
          <a:prstGeom prst="rect">
            <a:avLst/>
          </a:prstGeom>
          <a:ln>
            <a:solidFill>
              <a:schemeClr val="tx1"/>
            </a:solidFill>
          </a:ln>
        </p:spPr>
      </p:pic>
    </p:spTree>
    <p:extLst>
      <p:ext uri="{BB962C8B-B14F-4D97-AF65-F5344CB8AC3E}">
        <p14:creationId xmlns:p14="http://schemas.microsoft.com/office/powerpoint/2010/main" val="293859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2F12AF0-D076-4ABF-B2E3-626F254B5EE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1000" t="29553" r="19044" b="25774"/>
          <a:stretch/>
        </p:blipFill>
        <p:spPr>
          <a:xfrm>
            <a:off x="1819372" y="122549"/>
            <a:ext cx="8429711" cy="5731497"/>
          </a:xfrm>
          <a:prstGeom prst="rect">
            <a:avLst/>
          </a:prstGeom>
        </p:spPr>
      </p:pic>
    </p:spTree>
    <p:extLst>
      <p:ext uri="{BB962C8B-B14F-4D97-AF65-F5344CB8AC3E}">
        <p14:creationId xmlns:p14="http://schemas.microsoft.com/office/powerpoint/2010/main" val="2878676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Columbia River - Columbia River Basalt Group (CRBG)">
            <a:extLst>
              <a:ext uri="{FF2B5EF4-FFF2-40B4-BE49-F238E27FC236}">
                <a16:creationId xmlns:a16="http://schemas.microsoft.com/office/drawing/2014/main" id="{E99142D6-6247-4468-A586-A94A81D4E0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109" y="160256"/>
            <a:ext cx="4477733" cy="3358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AVCEI 2017 Field Trips">
            <a:extLst>
              <a:ext uri="{FF2B5EF4-FFF2-40B4-BE49-F238E27FC236}">
                <a16:creationId xmlns:a16="http://schemas.microsoft.com/office/drawing/2014/main" id="{31D38AD2-3A27-4C6C-8798-3D1A81FD8B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479" y="149454"/>
            <a:ext cx="5442652" cy="31950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Columbia River - Columbia River Basalt Group (CRBG)">
            <a:extLst>
              <a:ext uri="{FF2B5EF4-FFF2-40B4-BE49-F238E27FC236}">
                <a16:creationId xmlns:a16="http://schemas.microsoft.com/office/drawing/2014/main" id="{C7B940EC-3769-4BB7-9738-2C9E327398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511" y="3643460"/>
            <a:ext cx="4034673" cy="302600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2A2C9686-989B-4813-9D24-1F8073028DD6}"/>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75062" t="17595" r="10226" b="61924"/>
          <a:stretch/>
        </p:blipFill>
        <p:spPr>
          <a:xfrm>
            <a:off x="6457362" y="3403077"/>
            <a:ext cx="3808174" cy="3223966"/>
          </a:xfrm>
          <a:prstGeom prst="rect">
            <a:avLst/>
          </a:prstGeom>
        </p:spPr>
      </p:pic>
    </p:spTree>
    <p:extLst>
      <p:ext uri="{BB962C8B-B14F-4D97-AF65-F5344CB8AC3E}">
        <p14:creationId xmlns:p14="http://schemas.microsoft.com/office/powerpoint/2010/main" val="389637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0438AC2-2FAD-4490-B108-BBDB0005964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8744" t="11821" r="15449" b="8729"/>
          <a:stretch/>
        </p:blipFill>
        <p:spPr>
          <a:xfrm>
            <a:off x="6117995" y="584461"/>
            <a:ext cx="5778631" cy="6094981"/>
          </a:xfrm>
          <a:prstGeom prst="rect">
            <a:avLst/>
          </a:prstGeom>
        </p:spPr>
      </p:pic>
      <p:pic>
        <p:nvPicPr>
          <p:cNvPr id="5" name="Imagen 4">
            <a:extLst>
              <a:ext uri="{FF2B5EF4-FFF2-40B4-BE49-F238E27FC236}">
                <a16:creationId xmlns:a16="http://schemas.microsoft.com/office/drawing/2014/main" id="{8598F50B-E346-4C0C-A4C8-45505B0DB85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27877" t="26804" r="39941" b="37044"/>
          <a:stretch/>
        </p:blipFill>
        <p:spPr>
          <a:xfrm>
            <a:off x="84840" y="904972"/>
            <a:ext cx="5989067" cy="4091233"/>
          </a:xfrm>
          <a:prstGeom prst="rect">
            <a:avLst/>
          </a:prstGeom>
        </p:spPr>
      </p:pic>
    </p:spTree>
    <p:extLst>
      <p:ext uri="{BB962C8B-B14F-4D97-AF65-F5344CB8AC3E}">
        <p14:creationId xmlns:p14="http://schemas.microsoft.com/office/powerpoint/2010/main" val="1825946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49E34E7-9C8C-4655-BFF6-9DB3D55CFAE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7907" t="18831" r="17038" b="11890"/>
          <a:stretch/>
        </p:blipFill>
        <p:spPr>
          <a:xfrm>
            <a:off x="94269" y="75414"/>
            <a:ext cx="5722069" cy="5350507"/>
          </a:xfrm>
          <a:prstGeom prst="rect">
            <a:avLst/>
          </a:prstGeom>
        </p:spPr>
      </p:pic>
      <p:pic>
        <p:nvPicPr>
          <p:cNvPr id="5" name="Imagen 4">
            <a:extLst>
              <a:ext uri="{FF2B5EF4-FFF2-40B4-BE49-F238E27FC236}">
                <a16:creationId xmlns:a16="http://schemas.microsoft.com/office/drawing/2014/main" id="{E43BEE27-08A1-4FB1-9BA0-B0ACCE4977BD}"/>
              </a:ext>
            </a:extLst>
          </p:cNvPr>
          <p:cNvPicPr>
            <a:picLocks noChangeAspect="1"/>
          </p:cNvPicPr>
          <p:nvPr/>
        </p:nvPicPr>
        <p:blipFill rotWithShape="1">
          <a:blip r:embed="rId4">
            <a:extLst>
              <a:ext uri="{28A0092B-C50C-407E-A947-70E740481C1C}">
                <a14:useLocalDpi xmlns:a14="http://schemas.microsoft.com/office/drawing/2010/main" val="0"/>
              </a:ext>
            </a:extLst>
          </a:blip>
          <a:srcRect l="40248" t="11821" r="18960" b="13540"/>
          <a:stretch/>
        </p:blipFill>
        <p:spPr>
          <a:xfrm>
            <a:off x="6579911" y="103695"/>
            <a:ext cx="4676528" cy="5203596"/>
          </a:xfrm>
          <a:prstGeom prst="rect">
            <a:avLst/>
          </a:prstGeom>
        </p:spPr>
      </p:pic>
      <p:sp>
        <p:nvSpPr>
          <p:cNvPr id="6" name="Rectángulo 5">
            <a:extLst>
              <a:ext uri="{FF2B5EF4-FFF2-40B4-BE49-F238E27FC236}">
                <a16:creationId xmlns:a16="http://schemas.microsoft.com/office/drawing/2014/main" id="{3A38BB3F-678C-405B-A20E-B5652AF35A6D}"/>
              </a:ext>
            </a:extLst>
          </p:cNvPr>
          <p:cNvSpPr/>
          <p:nvPr/>
        </p:nvSpPr>
        <p:spPr>
          <a:xfrm>
            <a:off x="94268" y="5594181"/>
            <a:ext cx="11830639" cy="1169551"/>
          </a:xfrm>
          <a:prstGeom prst="rect">
            <a:avLst/>
          </a:prstGeom>
        </p:spPr>
        <p:txBody>
          <a:bodyPr wrap="square">
            <a:spAutoFit/>
          </a:bodyPr>
          <a:lstStyle/>
          <a:p>
            <a:pPr algn="just"/>
            <a:r>
              <a:rPr lang="es-MX" sz="1400" dirty="0">
                <a:latin typeface="Times New Roman" panose="02020603050405020304" pitchFamily="18" charset="0"/>
                <a:cs typeface="Times New Roman" panose="02020603050405020304" pitchFamily="18" charset="0"/>
              </a:rPr>
              <a:t>Sección transversal vertical esquemática que muestra la estructura de la litosfera, las zonas de debilidad (líneas continuas) y la fusión en profundidad en tres etapas del desarrollo del PELIP. Colores claros en la parte superior indica actividad volcánica activa o joven; los colores oscuros indican productos más antiguos. Las flechas dentro de la litosfera indican la dirección predominante de deformación (hundimiento, delaminación o extensión) y las flechas en la parte inferior indican la ocurrencia probable de convección. Tenga en cuenta que las zonas de fusión y topografía de la litosfera cambian de una</a:t>
            </a:r>
          </a:p>
          <a:p>
            <a:pPr algn="just"/>
            <a:r>
              <a:rPr lang="es-MX" sz="1400" dirty="0">
                <a:latin typeface="Times New Roman" panose="02020603050405020304" pitchFamily="18" charset="0"/>
                <a:cs typeface="Times New Roman" panose="02020603050405020304" pitchFamily="18" charset="0"/>
              </a:rPr>
              <a:t>etapa a la otra</a:t>
            </a:r>
          </a:p>
        </p:txBody>
      </p:sp>
    </p:spTree>
    <p:extLst>
      <p:ext uri="{BB962C8B-B14F-4D97-AF65-F5344CB8AC3E}">
        <p14:creationId xmlns:p14="http://schemas.microsoft.com/office/powerpoint/2010/main" val="2512019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CD73AED-D195-48FB-926E-ABC75A9BEEA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68417" t="16357" r="3581" b="53402"/>
          <a:stretch/>
        </p:blipFill>
        <p:spPr>
          <a:xfrm>
            <a:off x="207388" y="150830"/>
            <a:ext cx="5311147" cy="3487917"/>
          </a:xfrm>
          <a:prstGeom prst="rect">
            <a:avLst/>
          </a:prstGeom>
        </p:spPr>
      </p:pic>
      <p:pic>
        <p:nvPicPr>
          <p:cNvPr id="4" name="Imagen 3">
            <a:extLst>
              <a:ext uri="{FF2B5EF4-FFF2-40B4-BE49-F238E27FC236}">
                <a16:creationId xmlns:a16="http://schemas.microsoft.com/office/drawing/2014/main" id="{8CC5DB78-14B1-48C0-9BCF-2396316543C2}"/>
              </a:ext>
            </a:extLst>
          </p:cNvPr>
          <p:cNvPicPr>
            <a:picLocks noChangeAspect="1"/>
          </p:cNvPicPr>
          <p:nvPr/>
        </p:nvPicPr>
        <p:blipFill rotWithShape="1">
          <a:blip r:embed="rId4">
            <a:extLst>
              <a:ext uri="{28A0092B-C50C-407E-A947-70E740481C1C}">
                <a14:useLocalDpi xmlns:a14="http://schemas.microsoft.com/office/drawing/2010/main" val="0"/>
              </a:ext>
            </a:extLst>
          </a:blip>
          <a:srcRect l="68668" t="15945" r="3413" b="46941"/>
          <a:stretch/>
        </p:blipFill>
        <p:spPr>
          <a:xfrm>
            <a:off x="6146276" y="141402"/>
            <a:ext cx="4458878" cy="3604484"/>
          </a:xfrm>
          <a:prstGeom prst="rect">
            <a:avLst/>
          </a:prstGeom>
        </p:spPr>
      </p:pic>
      <p:pic>
        <p:nvPicPr>
          <p:cNvPr id="4098" name="Picture 2" descr="Paraná and Etendeka traps - Wikipedia">
            <a:extLst>
              <a:ext uri="{FF2B5EF4-FFF2-40B4-BE49-F238E27FC236}">
                <a16:creationId xmlns:a16="http://schemas.microsoft.com/office/drawing/2014/main" id="{E6DF5117-622A-46DF-B851-A286BECB24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5461" y="3772244"/>
            <a:ext cx="4260174" cy="2967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5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A5A3D02-5BEE-47FC-BE19-0AD2BB81E425}"/>
              </a:ext>
            </a:extLst>
          </p:cNvPr>
          <p:cNvPicPr>
            <a:picLocks noChangeAspect="1"/>
          </p:cNvPicPr>
          <p:nvPr/>
        </p:nvPicPr>
        <p:blipFill rotWithShape="1">
          <a:blip r:embed="rId2">
            <a:extLst>
              <a:ext uri="{28A0092B-C50C-407E-A947-70E740481C1C}">
                <a14:useLocalDpi xmlns:a14="http://schemas.microsoft.com/office/drawing/2010/main" val="0"/>
              </a:ext>
            </a:extLst>
          </a:blip>
          <a:srcRect l="13666" t="29554" r="10602" b="29210"/>
          <a:stretch/>
        </p:blipFill>
        <p:spPr>
          <a:xfrm>
            <a:off x="339365" y="339364"/>
            <a:ext cx="11501453" cy="3808429"/>
          </a:xfrm>
          <a:prstGeom prst="rect">
            <a:avLst/>
          </a:prstGeom>
        </p:spPr>
      </p:pic>
      <p:sp>
        <p:nvSpPr>
          <p:cNvPr id="4" name="Rectángulo 3">
            <a:extLst>
              <a:ext uri="{FF2B5EF4-FFF2-40B4-BE49-F238E27FC236}">
                <a16:creationId xmlns:a16="http://schemas.microsoft.com/office/drawing/2014/main" id="{451975EF-D223-4F4F-9162-62FF58EA33BC}"/>
              </a:ext>
            </a:extLst>
          </p:cNvPr>
          <p:cNvSpPr/>
          <p:nvPr/>
        </p:nvSpPr>
        <p:spPr>
          <a:xfrm>
            <a:off x="461915" y="6136924"/>
            <a:ext cx="11368724" cy="461665"/>
          </a:xfrm>
          <a:prstGeom prst="rect">
            <a:avLst/>
          </a:prstGeom>
        </p:spPr>
        <p:txBody>
          <a:bodyPr wrap="square">
            <a:spAutoFit/>
          </a:bodyPr>
          <a:lstStyle/>
          <a:p>
            <a:pPr algn="just"/>
            <a:r>
              <a:rPr lang="en-US" sz="1200" dirty="0"/>
              <a:t>From: SENSARMA, S. &amp; STOREY, B. C. (eds) Large Igneous Provinces from Gondwana and Adjacent Regions. Geological Society, London, Special Publications, 463, </a:t>
            </a:r>
            <a:r>
              <a:rPr lang="en-US" sz="1200" dirty="0">
                <a:hlinkClick r:id="rId3"/>
              </a:rPr>
              <a:t>https://doi.org/10.1144/SP463.7</a:t>
            </a:r>
            <a:r>
              <a:rPr lang="en-US" sz="1200" dirty="0"/>
              <a:t> © 2017 The Author(s). Published by The Geological Society of London. Publishing disclaimer: www.geolsoc.org.uk/pub_ethics</a:t>
            </a:r>
            <a:endParaRPr lang="es-MX" sz="1200" dirty="0"/>
          </a:p>
        </p:txBody>
      </p:sp>
      <p:sp>
        <p:nvSpPr>
          <p:cNvPr id="5" name="Rectángulo 4">
            <a:extLst>
              <a:ext uri="{FF2B5EF4-FFF2-40B4-BE49-F238E27FC236}">
                <a16:creationId xmlns:a16="http://schemas.microsoft.com/office/drawing/2014/main" id="{5DA28BF1-A2BD-4D56-8E5A-BAF2EE6084D4}"/>
              </a:ext>
            </a:extLst>
          </p:cNvPr>
          <p:cNvSpPr/>
          <p:nvPr/>
        </p:nvSpPr>
        <p:spPr>
          <a:xfrm>
            <a:off x="377072" y="4187761"/>
            <a:ext cx="11425286"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Las placas (losas) litosféricas subducidas pueden interactuar con los márgenes de TUZO y JASON, desencadenando la formación de Plumas Mantelicas. El dibujo esquemático, es un perfil aproximado reconstruido a través del LIP Paraná– </a:t>
            </a:r>
            <a:r>
              <a:rPr lang="es-MX" dirty="0" err="1">
                <a:latin typeface="Times New Roman" panose="02020603050405020304" pitchFamily="18" charset="0"/>
                <a:cs typeface="Times New Roman" panose="02020603050405020304" pitchFamily="18" charset="0"/>
              </a:rPr>
              <a:t>Etendeka</a:t>
            </a:r>
            <a:r>
              <a:rPr lang="es-MX" dirty="0">
                <a:latin typeface="Times New Roman" panose="02020603050405020304" pitchFamily="18" charset="0"/>
                <a:cs typeface="Times New Roman" panose="02020603050405020304" pitchFamily="18" charset="0"/>
              </a:rPr>
              <a:t>, norte de Madagascar–Seychelles e India (ver Fig. 3) alrededor de 135 Ma. Las placas de activación de las plumas que se originan en Paraná–</a:t>
            </a:r>
            <a:r>
              <a:rPr lang="es-MX" dirty="0" err="1">
                <a:latin typeface="Times New Roman" panose="02020603050405020304" pitchFamily="18" charset="0"/>
                <a:cs typeface="Times New Roman" panose="02020603050405020304" pitchFamily="18" charset="0"/>
              </a:rPr>
              <a:t>Etendeka</a:t>
            </a:r>
            <a:r>
              <a:rPr lang="es-MX" dirty="0">
                <a:latin typeface="Times New Roman" panose="02020603050405020304" pitchFamily="18" charset="0"/>
                <a:cs typeface="Times New Roman" panose="02020603050405020304" pitchFamily="18" charset="0"/>
              </a:rPr>
              <a:t> LIP y las </a:t>
            </a:r>
            <a:r>
              <a:rPr lang="es-MX" dirty="0" err="1">
                <a:latin typeface="Times New Roman" panose="02020603050405020304" pitchFamily="18" charset="0"/>
                <a:cs typeface="Times New Roman" panose="02020603050405020304" pitchFamily="18" charset="0"/>
              </a:rPr>
              <a:t>kimberlitas</a:t>
            </a:r>
            <a:r>
              <a:rPr lang="es-MX" dirty="0">
                <a:latin typeface="Times New Roman" panose="02020603050405020304" pitchFamily="18" charset="0"/>
                <a:cs typeface="Times New Roman" panose="02020603050405020304" pitchFamily="18" charset="0"/>
              </a:rPr>
              <a:t> contemporáneas en Sudáfrica y Namibia deben haber estado claramente vinculadas a la subducción. a lo largo del margen occidental de América del Sur. El Atlántico Sur se abrió poco después del LIP Paraná–</a:t>
            </a:r>
            <a:r>
              <a:rPr lang="es-MX" dirty="0" err="1">
                <a:latin typeface="Times New Roman" panose="02020603050405020304" pitchFamily="18" charset="0"/>
                <a:cs typeface="Times New Roman" panose="02020603050405020304" pitchFamily="18" charset="0"/>
              </a:rPr>
              <a:t>Etendeka</a:t>
            </a:r>
            <a:r>
              <a:rPr lang="es-MX"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68276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implified geological map showing the Zimbabwe Archean craton and... |  Download Scientific Diagram">
            <a:extLst>
              <a:ext uri="{FF2B5EF4-FFF2-40B4-BE49-F238E27FC236}">
                <a16:creationId xmlns:a16="http://schemas.microsoft.com/office/drawing/2014/main" id="{1EA2556C-70D5-4DCD-A8EA-FD5DDE7DA4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075" y="169683"/>
            <a:ext cx="4862043" cy="308722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107087D5-B3DC-471A-A89A-21563942F46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68584" t="14708" r="3664" b="56289"/>
          <a:stretch/>
        </p:blipFill>
        <p:spPr>
          <a:xfrm>
            <a:off x="546754" y="3346515"/>
            <a:ext cx="4998620" cy="3176833"/>
          </a:xfrm>
          <a:prstGeom prst="rect">
            <a:avLst/>
          </a:prstGeom>
        </p:spPr>
      </p:pic>
      <p:pic>
        <p:nvPicPr>
          <p:cNvPr id="6" name="Imagen 5">
            <a:extLst>
              <a:ext uri="{FF2B5EF4-FFF2-40B4-BE49-F238E27FC236}">
                <a16:creationId xmlns:a16="http://schemas.microsoft.com/office/drawing/2014/main" id="{AD994F2F-8BDE-4310-A8F7-8CED5EF5D9C3}"/>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38576" t="17870" r="16955" b="17388"/>
          <a:stretch/>
        </p:blipFill>
        <p:spPr>
          <a:xfrm>
            <a:off x="5759777" y="395925"/>
            <a:ext cx="6228896" cy="5514681"/>
          </a:xfrm>
          <a:prstGeom prst="rect">
            <a:avLst/>
          </a:prstGeom>
        </p:spPr>
      </p:pic>
    </p:spTree>
    <p:extLst>
      <p:ext uri="{BB962C8B-B14F-4D97-AF65-F5344CB8AC3E}">
        <p14:creationId xmlns:p14="http://schemas.microsoft.com/office/powerpoint/2010/main" val="1592758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0285881-B343-4B68-B988-12424CE0A0C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7512" t="23780" r="39022" b="33776"/>
          <a:stretch/>
        </p:blipFill>
        <p:spPr>
          <a:xfrm>
            <a:off x="320510" y="433632"/>
            <a:ext cx="5701985" cy="3385893"/>
          </a:xfrm>
          <a:prstGeom prst="rect">
            <a:avLst/>
          </a:prstGeom>
        </p:spPr>
      </p:pic>
      <p:pic>
        <p:nvPicPr>
          <p:cNvPr id="6146" name="Picture 2" descr="The World-Class Abitibi Greenstone Belt of Canada | Geology for Investors">
            <a:extLst>
              <a:ext uri="{FF2B5EF4-FFF2-40B4-BE49-F238E27FC236}">
                <a16:creationId xmlns:a16="http://schemas.microsoft.com/office/drawing/2014/main" id="{2B8F6344-E5BA-48B4-A583-6FBB9A0EB3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717" y="486534"/>
            <a:ext cx="5365250" cy="364837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E7F03995-EE86-4C87-BD2F-6990C2C61568}"/>
              </a:ext>
            </a:extLst>
          </p:cNvPr>
          <p:cNvSpPr/>
          <p:nvPr/>
        </p:nvSpPr>
        <p:spPr>
          <a:xfrm>
            <a:off x="211493" y="3881163"/>
            <a:ext cx="5993364" cy="2585323"/>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Canada’s Abitibi Greenstone Belt: Geology</a:t>
            </a:r>
          </a:p>
          <a:p>
            <a:pPr algn="just"/>
            <a:r>
              <a:rPr lang="en-US" dirty="0">
                <a:latin typeface="Times New Roman" panose="02020603050405020304" pitchFamily="18" charset="0"/>
                <a:cs typeface="Times New Roman" panose="02020603050405020304" pitchFamily="18" charset="0"/>
              </a:rPr>
              <a:t>The Abitibi is an assemblage of volcanic, sedimentary and intrusive rocks laid down and intruded between 2.6 and 2.8 billion years ago, during the Archean eon. The belt hosts a variety of economic mineral deposits that support mining and exploration for gold, silver, copper, zinc, nickel, other specialty metals and industrial minerals. Some of the richest deposits in the Abitibi occur proximal to major structural breaks like the Porcupine-</a:t>
            </a:r>
            <a:r>
              <a:rPr lang="en-US" dirty="0" err="1">
                <a:latin typeface="Times New Roman" panose="02020603050405020304" pitchFamily="18" charset="0"/>
                <a:cs typeface="Times New Roman" panose="02020603050405020304" pitchFamily="18" charset="0"/>
              </a:rPr>
              <a:t>Destor</a:t>
            </a:r>
            <a:r>
              <a:rPr lang="en-US" dirty="0">
                <a:latin typeface="Times New Roman" panose="02020603050405020304" pitchFamily="18" charset="0"/>
                <a:cs typeface="Times New Roman" panose="02020603050405020304" pitchFamily="18" charset="0"/>
              </a:rPr>
              <a:t>, Pipestone and Cadillac-Larder Lake faults.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28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5C9A3B2-8397-480F-933B-DB3815727469}"/>
              </a:ext>
            </a:extLst>
          </p:cNvPr>
          <p:cNvPicPr>
            <a:picLocks noChangeAspect="1"/>
          </p:cNvPicPr>
          <p:nvPr/>
        </p:nvPicPr>
        <p:blipFill rotWithShape="1">
          <a:blip r:embed="rId2">
            <a:extLst>
              <a:ext uri="{28A0092B-C50C-407E-A947-70E740481C1C}">
                <a14:useLocalDpi xmlns:a14="http://schemas.microsoft.com/office/drawing/2010/main" val="0"/>
              </a:ext>
            </a:extLst>
          </a:blip>
          <a:srcRect l="43767" t="10885" r="24793" b="19320"/>
          <a:stretch/>
        </p:blipFill>
        <p:spPr>
          <a:xfrm>
            <a:off x="4077478" y="289248"/>
            <a:ext cx="4665307" cy="6298165"/>
          </a:xfrm>
          <a:prstGeom prst="rect">
            <a:avLst/>
          </a:prstGeom>
        </p:spPr>
      </p:pic>
      <p:sp>
        <p:nvSpPr>
          <p:cNvPr id="5" name="Rectángulo 4">
            <a:extLst>
              <a:ext uri="{FF2B5EF4-FFF2-40B4-BE49-F238E27FC236}">
                <a16:creationId xmlns:a16="http://schemas.microsoft.com/office/drawing/2014/main" id="{53BC8BF4-2057-4FD7-AC52-F75B6019449B}"/>
              </a:ext>
            </a:extLst>
          </p:cNvPr>
          <p:cNvSpPr/>
          <p:nvPr/>
        </p:nvSpPr>
        <p:spPr>
          <a:xfrm>
            <a:off x="74645" y="2936424"/>
            <a:ext cx="3870483" cy="369332"/>
          </a:xfrm>
          <a:prstGeom prst="rect">
            <a:avLst/>
          </a:prstGeom>
        </p:spPr>
        <p:txBody>
          <a:bodyPr wrap="none">
            <a:spAutoFit/>
          </a:bodyPr>
          <a:lstStyle/>
          <a:p>
            <a:r>
              <a:rPr lang="en-US" dirty="0"/>
              <a:t>Can. J. Earth Sci. 27, 1714- 1736 (1990) </a:t>
            </a:r>
            <a:endParaRPr lang="es-MX" dirty="0"/>
          </a:p>
        </p:txBody>
      </p:sp>
    </p:spTree>
    <p:extLst>
      <p:ext uri="{BB962C8B-B14F-4D97-AF65-F5344CB8AC3E}">
        <p14:creationId xmlns:p14="http://schemas.microsoft.com/office/powerpoint/2010/main" val="3346431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4B14C83-C724-412D-BC2B-83BDD17A9ACD}"/>
              </a:ext>
            </a:extLst>
          </p:cNvPr>
          <p:cNvPicPr>
            <a:picLocks noChangeAspect="1"/>
          </p:cNvPicPr>
          <p:nvPr/>
        </p:nvPicPr>
        <p:blipFill rotWithShape="1">
          <a:blip r:embed="rId2">
            <a:extLst>
              <a:ext uri="{28A0092B-C50C-407E-A947-70E740481C1C}">
                <a14:useLocalDpi xmlns:a14="http://schemas.microsoft.com/office/drawing/2010/main" val="0"/>
              </a:ext>
            </a:extLst>
          </a:blip>
          <a:srcRect l="31357" t="19591" r="36293" b="28504"/>
          <a:stretch/>
        </p:blipFill>
        <p:spPr>
          <a:xfrm>
            <a:off x="102636" y="233265"/>
            <a:ext cx="6608058" cy="6447453"/>
          </a:xfrm>
          <a:prstGeom prst="rect">
            <a:avLst/>
          </a:prstGeom>
        </p:spPr>
      </p:pic>
      <p:pic>
        <p:nvPicPr>
          <p:cNvPr id="6" name="Imagen 5">
            <a:extLst>
              <a:ext uri="{FF2B5EF4-FFF2-40B4-BE49-F238E27FC236}">
                <a16:creationId xmlns:a16="http://schemas.microsoft.com/office/drawing/2014/main" id="{30EE5DA3-0A89-40B9-9B98-952615FB4168}"/>
              </a:ext>
            </a:extLst>
          </p:cNvPr>
          <p:cNvPicPr>
            <a:picLocks noChangeAspect="1"/>
          </p:cNvPicPr>
          <p:nvPr/>
        </p:nvPicPr>
        <p:blipFill rotWithShape="1">
          <a:blip r:embed="rId3">
            <a:extLst>
              <a:ext uri="{28A0092B-C50C-407E-A947-70E740481C1C}">
                <a14:useLocalDpi xmlns:a14="http://schemas.microsoft.com/office/drawing/2010/main" val="0"/>
              </a:ext>
            </a:extLst>
          </a:blip>
          <a:srcRect l="31605" t="23401" r="36873" b="51293"/>
          <a:stretch/>
        </p:blipFill>
        <p:spPr>
          <a:xfrm>
            <a:off x="6671388" y="1184987"/>
            <a:ext cx="5198656" cy="2537927"/>
          </a:xfrm>
          <a:prstGeom prst="rect">
            <a:avLst/>
          </a:prstGeom>
        </p:spPr>
      </p:pic>
    </p:spTree>
    <p:extLst>
      <p:ext uri="{BB962C8B-B14F-4D97-AF65-F5344CB8AC3E}">
        <p14:creationId xmlns:p14="http://schemas.microsoft.com/office/powerpoint/2010/main" val="77147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035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027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2673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0179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438122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400</Words>
  <Application>Microsoft Office PowerPoint</Application>
  <PresentationFormat>Panorámica</PresentationFormat>
  <Paragraphs>7</Paragraphs>
  <Slides>18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vt:i4>
      </vt:variant>
    </vt:vector>
  </HeadingPairs>
  <TitlesOfParts>
    <vt:vector size="23"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Inocente</cp:lastModifiedBy>
  <cp:revision>12</cp:revision>
  <dcterms:created xsi:type="dcterms:W3CDTF">2020-10-26T14:48:26Z</dcterms:created>
  <dcterms:modified xsi:type="dcterms:W3CDTF">2020-10-26T16:46:54Z</dcterms:modified>
</cp:coreProperties>
</file>