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7" r:id="rId4"/>
    <p:sldId id="263" r:id="rId5"/>
    <p:sldId id="258" r:id="rId6"/>
    <p:sldId id="285" r:id="rId7"/>
    <p:sldId id="274" r:id="rId8"/>
    <p:sldId id="272" r:id="rId9"/>
    <p:sldId id="288" r:id="rId10"/>
    <p:sldId id="287" r:id="rId11"/>
    <p:sldId id="289" r:id="rId12"/>
    <p:sldId id="290" r:id="rId13"/>
    <p:sldId id="291" r:id="rId14"/>
    <p:sldId id="292" r:id="rId15"/>
    <p:sldId id="293" r:id="rId16"/>
    <p:sldId id="296" r:id="rId17"/>
    <p:sldId id="294" r:id="rId18"/>
    <p:sldId id="304" r:id="rId19"/>
    <p:sldId id="305" r:id="rId20"/>
    <p:sldId id="306" r:id="rId21"/>
    <p:sldId id="307" r:id="rId22"/>
    <p:sldId id="309" r:id="rId23"/>
    <p:sldId id="295" r:id="rId24"/>
    <p:sldId id="312" r:id="rId25"/>
    <p:sldId id="310" r:id="rId26"/>
    <p:sldId id="311" r:id="rId27"/>
    <p:sldId id="297" r:id="rId28"/>
    <p:sldId id="300" r:id="rId29"/>
    <p:sldId id="308" r:id="rId30"/>
    <p:sldId id="301" r:id="rId31"/>
    <p:sldId id="302" r:id="rId32"/>
    <p:sldId id="303" r:id="rId33"/>
    <p:sldId id="298" r:id="rId34"/>
    <p:sldId id="299" r:id="rId35"/>
    <p:sldId id="286" r:id="rId36"/>
    <p:sldId id="268" r:id="rId37"/>
    <p:sldId id="269" r:id="rId38"/>
    <p:sldId id="264" r:id="rId39"/>
    <p:sldId id="260" r:id="rId40"/>
    <p:sldId id="279" r:id="rId41"/>
    <p:sldId id="284" r:id="rId42"/>
    <p:sldId id="282" r:id="rId43"/>
    <p:sldId id="281" r:id="rId44"/>
    <p:sldId id="273" r:id="rId45"/>
    <p:sldId id="275" r:id="rId46"/>
    <p:sldId id="277" r:id="rId47"/>
    <p:sldId id="278" r:id="rId48"/>
    <p:sldId id="261" r:id="rId49"/>
    <p:sldId id="270" r:id="rId50"/>
    <p:sldId id="271" r:id="rId51"/>
    <p:sldId id="280" r:id="rId52"/>
    <p:sldId id="283" r:id="rId53"/>
    <p:sldId id="259" r:id="rId54"/>
    <p:sldId id="257" r:id="rId55"/>
    <p:sldId id="276" r:id="rId5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8" autoAdjust="0"/>
    <p:restoredTop sz="94660"/>
  </p:normalViewPr>
  <p:slideViewPr>
    <p:cSldViewPr snapToGrid="0">
      <p:cViewPr varScale="1">
        <p:scale>
          <a:sx n="101" d="100"/>
          <a:sy n="101" d="100"/>
        </p:scale>
        <p:origin x="25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397B8-547A-401D-B8E4-F9937F6936F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FC7F8C7-9370-47C6-A100-5CDC284CFB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E19931D5-BF4E-4093-A561-A5DA0EC14869}"/>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5" name="Marcador de pie de página 4">
            <a:extLst>
              <a:ext uri="{FF2B5EF4-FFF2-40B4-BE49-F238E27FC236}">
                <a16:creationId xmlns:a16="http://schemas.microsoft.com/office/drawing/2014/main" id="{E0ACDE56-8E16-43AE-B1F1-A7503DCA60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0F4EE7A-9AB4-4339-9B23-5C864A4BA2A0}"/>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3672497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814C0B-D248-4A66-82CE-E8D896697F4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678DD73-F7EC-438F-8BF1-347BC8131BC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7D70392-FD7B-477B-AD36-53794809BE0D}"/>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5" name="Marcador de pie de página 4">
            <a:extLst>
              <a:ext uri="{FF2B5EF4-FFF2-40B4-BE49-F238E27FC236}">
                <a16:creationId xmlns:a16="http://schemas.microsoft.com/office/drawing/2014/main" id="{C93B45A6-BB9C-4163-A80E-506AE0A4A23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32A0B42-25F1-431D-A531-C32DE96762C6}"/>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121136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972534-CB89-4BB2-B568-39D5DB72532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6AC52CDE-8456-4172-849F-CE3C22C927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F278C27-C9A3-409B-8D95-8EF82F3CD027}"/>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5" name="Marcador de pie de página 4">
            <a:extLst>
              <a:ext uri="{FF2B5EF4-FFF2-40B4-BE49-F238E27FC236}">
                <a16:creationId xmlns:a16="http://schemas.microsoft.com/office/drawing/2014/main" id="{5EC4FF44-B2E4-4C0A-8355-C420359DB4E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857FF20-A060-43BC-8320-30096A808E8E}"/>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3115581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0405AD-BC14-49E3-9FB5-B9DE48D7E06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3558110-A8C5-43EA-AE2E-2FEDC991E7E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A574F1BE-7CBA-477F-AD2D-356EA770ADA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EBDDA593-4CCC-4BD1-9F9A-68EA3740576B}"/>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6" name="Marcador de pie de página 5">
            <a:extLst>
              <a:ext uri="{FF2B5EF4-FFF2-40B4-BE49-F238E27FC236}">
                <a16:creationId xmlns:a16="http://schemas.microsoft.com/office/drawing/2014/main" id="{D91E502C-5C88-40FA-A4F5-7ED18CEC140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8C2E3D0-3D4A-4CAA-A6AE-599A7DD54BD6}"/>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270860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D5E19F-A22F-4ECA-94F5-6B240A98D0E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94B8BBAE-012D-4C81-B275-525C767246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3C74202-35D3-489E-9CF1-BCA9F63656B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7A6DB5AC-A018-402F-AD30-C90E0DB65B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A07C123-EB03-4CB2-A6F2-44A8078EB67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B2846311-B1F0-4AD7-A5E2-EAB2CB3D9623}"/>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8" name="Marcador de pie de página 7">
            <a:extLst>
              <a:ext uri="{FF2B5EF4-FFF2-40B4-BE49-F238E27FC236}">
                <a16:creationId xmlns:a16="http://schemas.microsoft.com/office/drawing/2014/main" id="{DFCCDC9E-4CF7-46DA-97C7-227D4F9687D8}"/>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1B508D17-DA23-463C-9F3A-69DC8174F469}"/>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363497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296C55-81BA-4793-B4BD-DA7D5198538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9E1A0BD5-CFD3-4425-BEB0-907E4D40CE1E}"/>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4" name="Marcador de pie de página 3">
            <a:extLst>
              <a:ext uri="{FF2B5EF4-FFF2-40B4-BE49-F238E27FC236}">
                <a16:creationId xmlns:a16="http://schemas.microsoft.com/office/drawing/2014/main" id="{1B3BF99B-3F77-4C60-A58A-68B248273923}"/>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27FFCF9-D992-4A83-BA8D-D508D597F221}"/>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132428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6843FAB-8BDF-41D4-A90C-A268553A62A4}"/>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3" name="Marcador de pie de página 2">
            <a:extLst>
              <a:ext uri="{FF2B5EF4-FFF2-40B4-BE49-F238E27FC236}">
                <a16:creationId xmlns:a16="http://schemas.microsoft.com/office/drawing/2014/main" id="{2905BB5B-DBEE-48CB-8C94-9D0AF39050A2}"/>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E21DEF-6905-489E-BEC6-0716C087B709}"/>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3562424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C91196-98AC-4604-8993-E939E848703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265E1AD-CF9B-4458-B4FD-895C68F8D9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829B6B57-8187-42C1-969D-0CE5063BC9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06DD65-699B-4B35-B126-5C77B835E860}"/>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6" name="Marcador de pie de página 5">
            <a:extLst>
              <a:ext uri="{FF2B5EF4-FFF2-40B4-BE49-F238E27FC236}">
                <a16:creationId xmlns:a16="http://schemas.microsoft.com/office/drawing/2014/main" id="{B8901AF2-2BB8-4A5A-B02D-8F0DF2CDB0EF}"/>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069A561-42F6-4A68-A5D7-941F85B6A69B}"/>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296394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7A5796-C1A0-4691-B1D3-DD55F351720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40491F68-0844-4724-95CF-B2D9983C43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222D4977-5ADD-4A3F-9AA1-C937853236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A09CFAC-52FD-4C56-B3C1-15E13BAB45E9}"/>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6" name="Marcador de pie de página 5">
            <a:extLst>
              <a:ext uri="{FF2B5EF4-FFF2-40B4-BE49-F238E27FC236}">
                <a16:creationId xmlns:a16="http://schemas.microsoft.com/office/drawing/2014/main" id="{6780B412-37F6-4C18-80BE-4DAC286FB6B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B2D8BF-7D25-4EF4-A95D-3A5ACF637ABD}"/>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2921811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1CF72E-BC20-4E8B-954E-4420E9FB7A3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C360D5B-57A0-4EF8-AD22-6B3AFB8DC4E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A46A29A-7E1F-410C-908B-B191807CDC88}"/>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5" name="Marcador de pie de página 4">
            <a:extLst>
              <a:ext uri="{FF2B5EF4-FFF2-40B4-BE49-F238E27FC236}">
                <a16:creationId xmlns:a16="http://schemas.microsoft.com/office/drawing/2014/main" id="{7D698AAC-F705-45C4-832A-F06DBF043A6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08097B8-B16E-42F3-8032-66F564EDC68D}"/>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3579056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E0107C7-D35F-4146-AABC-2C535277CAF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652088A-FA95-40BF-8B08-BD7B77BD9F3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0C0954B-EF45-4050-BA55-BC8768E99B24}"/>
              </a:ext>
            </a:extLst>
          </p:cNvPr>
          <p:cNvSpPr>
            <a:spLocks noGrp="1"/>
          </p:cNvSpPr>
          <p:nvPr>
            <p:ph type="dt" sz="half" idx="10"/>
          </p:nvPr>
        </p:nvSpPr>
        <p:spPr/>
        <p:txBody>
          <a:bodyPr/>
          <a:lstStyle/>
          <a:p>
            <a:fld id="{3F96AB5B-8D4E-4345-BF28-9E75C910E24C}" type="datetimeFigureOut">
              <a:rPr lang="es-MX" smtClean="0"/>
              <a:t>22/09/2020</a:t>
            </a:fld>
            <a:endParaRPr lang="es-MX"/>
          </a:p>
        </p:txBody>
      </p:sp>
      <p:sp>
        <p:nvSpPr>
          <p:cNvPr id="5" name="Marcador de pie de página 4">
            <a:extLst>
              <a:ext uri="{FF2B5EF4-FFF2-40B4-BE49-F238E27FC236}">
                <a16:creationId xmlns:a16="http://schemas.microsoft.com/office/drawing/2014/main" id="{6D19CC81-B03B-4FD7-81A1-7A98AADCC6B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E1F8F61-CFB0-4AF5-8196-6CD48D50AD5D}"/>
              </a:ext>
            </a:extLst>
          </p:cNvPr>
          <p:cNvSpPr>
            <a:spLocks noGrp="1"/>
          </p:cNvSpPr>
          <p:nvPr>
            <p:ph type="sldNum" sz="quarter" idx="12"/>
          </p:nvPr>
        </p:nvSpPr>
        <p:spPr/>
        <p:txBody>
          <a:bodyPr/>
          <a:lstStyle/>
          <a:p>
            <a:fld id="{13B24583-4191-4ECB-8F81-F6B824734EC7}" type="slidenum">
              <a:rPr lang="es-MX" smtClean="0"/>
              <a:t>‹Nº›</a:t>
            </a:fld>
            <a:endParaRPr lang="es-MX"/>
          </a:p>
        </p:txBody>
      </p:sp>
    </p:spTree>
    <p:extLst>
      <p:ext uri="{BB962C8B-B14F-4D97-AF65-F5344CB8AC3E}">
        <p14:creationId xmlns:p14="http://schemas.microsoft.com/office/powerpoint/2010/main" val="634911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00680E6-DBB6-4929-8034-D58491B6FC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5B5543D-661C-4579-892A-E009A407B7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F8674F0-40A7-49AF-922E-7C06EA8B08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96AB5B-8D4E-4345-BF28-9E75C910E24C}" type="datetimeFigureOut">
              <a:rPr lang="es-MX" smtClean="0"/>
              <a:t>22/09/2020</a:t>
            </a:fld>
            <a:endParaRPr lang="es-MX"/>
          </a:p>
        </p:txBody>
      </p:sp>
      <p:sp>
        <p:nvSpPr>
          <p:cNvPr id="5" name="Marcador de pie de página 4">
            <a:extLst>
              <a:ext uri="{FF2B5EF4-FFF2-40B4-BE49-F238E27FC236}">
                <a16:creationId xmlns:a16="http://schemas.microsoft.com/office/drawing/2014/main" id="{A258EAB1-4AEA-4DCE-83CE-8F332CECCE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A31EBE26-CC2F-4B98-B4A6-59B4D19C80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B24583-4191-4ECB-8F81-F6B824734EC7}" type="slidenum">
              <a:rPr lang="es-MX" smtClean="0"/>
              <a:t>‹Nº›</a:t>
            </a:fld>
            <a:endParaRPr lang="es-MX"/>
          </a:p>
        </p:txBody>
      </p:sp>
    </p:spTree>
    <p:extLst>
      <p:ext uri="{BB962C8B-B14F-4D97-AF65-F5344CB8AC3E}">
        <p14:creationId xmlns:p14="http://schemas.microsoft.com/office/powerpoint/2010/main" val="1703538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4.wdp"/><Relationship Id="rId4" Type="http://schemas.openxmlformats.org/officeDocument/2006/relationships/image" Target="../media/image8.png"/><Relationship Id="rId9"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7" Type="http://schemas.openxmlformats.org/officeDocument/2006/relationships/image" Target="../media/image14.tmp"/><Relationship Id="rId2" Type="http://schemas.openxmlformats.org/officeDocument/2006/relationships/image" Target="../media/image11.pn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3.png"/><Relationship Id="rId4" Type="http://schemas.openxmlformats.org/officeDocument/2006/relationships/image" Target="../media/image12.tmp"/></Relationships>
</file>

<file path=ppt/slides/_rels/slide1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5.pn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17.png"/><Relationship Id="rId4" Type="http://schemas.openxmlformats.org/officeDocument/2006/relationships/image" Target="../media/image16.tmp"/></Relationships>
</file>

<file path=ppt/slides/_rels/slide12.xml.rels><?xml version="1.0" encoding="UTF-8" standalone="yes"?>
<Relationships xmlns="http://schemas.openxmlformats.org/package/2006/relationships"><Relationship Id="rId3" Type="http://schemas.microsoft.com/office/2007/relationships/hdphoto" Target="../media/hdphoto10.wdp"/><Relationship Id="rId7" Type="http://schemas.microsoft.com/office/2007/relationships/hdphoto" Target="../media/hdphoto9.wdp"/><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11.wdp"/><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oleObject" Target="../embeddings/oleObject1.bin"/><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microsoft.com/office/2007/relationships/hdphoto" Target="../media/hdphoto12.wdp"/><Relationship Id="rId5" Type="http://schemas.openxmlformats.org/officeDocument/2006/relationships/image" Target="../media/image20.png"/><Relationship Id="rId4" Type="http://schemas.openxmlformats.org/officeDocument/2006/relationships/image" Target="../media/image19.wmf"/></Relationships>
</file>

<file path=ppt/slides/_rels/slide15.xml.rels><?xml version="1.0" encoding="UTF-8" standalone="yes"?>
<Relationships xmlns="http://schemas.openxmlformats.org/package/2006/relationships"><Relationship Id="rId8" Type="http://schemas.microsoft.com/office/2007/relationships/hdphoto" Target="../media/hdphoto16.wdp"/><Relationship Id="rId3" Type="http://schemas.microsoft.com/office/2007/relationships/hdphoto" Target="../media/hdphoto14.wdp"/><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24.png"/><Relationship Id="rId4" Type="http://schemas.openxmlformats.org/officeDocument/2006/relationships/image" Target="../media/image23.tm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8.wdp"/><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image" Target="../media/image33.tmp"/><Relationship Id="rId1" Type="http://schemas.openxmlformats.org/officeDocument/2006/relationships/slideLayout" Target="../slideLayouts/slideLayout2.xml"/><Relationship Id="rId5" Type="http://schemas.microsoft.com/office/2007/relationships/hdphoto" Target="../media/hdphoto19.wdp"/><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36.png"/><Relationship Id="rId1" Type="http://schemas.openxmlformats.org/officeDocument/2006/relationships/slideLayout" Target="../slideLayouts/slideLayout2.xml"/><Relationship Id="rId5" Type="http://schemas.microsoft.com/office/2007/relationships/hdphoto" Target="../media/hdphoto20.wdp"/><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38.png"/><Relationship Id="rId1" Type="http://schemas.openxmlformats.org/officeDocument/2006/relationships/slideLayout" Target="../slideLayouts/slideLayout2.xml"/><Relationship Id="rId5" Type="http://schemas.microsoft.com/office/2007/relationships/hdphoto" Target="../media/hdphoto24.wdp"/><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microsoft.com/office/2007/relationships/hdphoto" Target="../media/hdphoto25.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tmp"/><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4.tmp"/><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eg"/></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8.jpeg"/><Relationship Id="rId1" Type="http://schemas.openxmlformats.org/officeDocument/2006/relationships/slideLayout" Target="../slideLayouts/slideLayout1.xml"/><Relationship Id="rId5" Type="http://schemas.openxmlformats.org/officeDocument/2006/relationships/image" Target="../media/image60.jpeg"/><Relationship Id="rId4" Type="http://schemas.openxmlformats.org/officeDocument/2006/relationships/image" Target="../media/image59.jpeg"/></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63.jpeg"/></Relationships>
</file>

<file path=ppt/slides/_rels/slide48.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emento multimedia de encabezado">
            <a:extLst>
              <a:ext uri="{FF2B5EF4-FFF2-40B4-BE49-F238E27FC236}">
                <a16:creationId xmlns:a16="http://schemas.microsoft.com/office/drawing/2014/main" id="{A38FCA3B-7CDD-4A3D-8100-927C04FE538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3490" r="23176"/>
          <a:stretch/>
        </p:blipFill>
        <p:spPr bwMode="auto">
          <a:xfrm>
            <a:off x="3169920" y="274003"/>
            <a:ext cx="6004560" cy="6341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938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0352" y="1305342"/>
            <a:ext cx="10186416" cy="341632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dorsal oceánica es una extensa cadena montañosa submarina que se forma debido a la acción de las placas tectónicas que se alteran y mueven constantemente y al calor que se emite desde el núcleo de la Tierra.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dorsal oceánica es la responsable de dividir los océanos y dado que el calor emitido desde la tierra es continuo, resulta que estas crestas oceánicas se alteran y se forman continuamente al mismo tiempo. Este es un fenómeno que ha ocurrido desde el comienzo de la evolución del planeta y que se presenta en todas sus formas terrestres y acuáticas.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dorsal oceánica se extiende a casi 40,000 millas a lo largo del fondo del océano a través de los siete continentes del mundo. La formación de la dorsal oceánica es un proceso continuo a medida que el núcleo de la Tierra emite magma caliente que es responsable de la creación de estas formas de tierra</a:t>
            </a:r>
          </a:p>
        </p:txBody>
      </p:sp>
    </p:spTree>
    <p:extLst>
      <p:ext uri="{BB962C8B-B14F-4D97-AF65-F5344CB8AC3E}">
        <p14:creationId xmlns:p14="http://schemas.microsoft.com/office/powerpoint/2010/main" val="3044733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 12-2. Esquema hipotético de las dorsales medio-oceánicas, mostrando la estructura de la corteza oceánica, de las ofiolitas y los procesos que darían origen al magma basál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1302" y="873252"/>
            <a:ext cx="7322515" cy="4576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659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er las imágenes de ori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015" y="571181"/>
            <a:ext cx="5632577" cy="37419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er las imágenes de ori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9696" y="1148136"/>
            <a:ext cx="5480304" cy="3082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5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3206563-8DBE-404D-B4B3-24599A656252}"/>
              </a:ext>
            </a:extLst>
          </p:cNvPr>
          <p:cNvPicPr>
            <a:picLocks noChangeAspect="1"/>
          </p:cNvPicPr>
          <p:nvPr/>
        </p:nvPicPr>
        <p:blipFill rotWithShape="1">
          <a:blip r:embed="rId2">
            <a:extLst>
              <a:ext uri="{28A0092B-C50C-407E-A947-70E740481C1C}">
                <a14:useLocalDpi xmlns:a14="http://schemas.microsoft.com/office/drawing/2010/main" val="0"/>
              </a:ext>
            </a:extLst>
          </a:blip>
          <a:srcRect l="27413" t="41481" r="29814" b="18299"/>
          <a:stretch/>
        </p:blipFill>
        <p:spPr>
          <a:xfrm>
            <a:off x="1534160" y="396240"/>
            <a:ext cx="8625208" cy="5029200"/>
          </a:xfrm>
          <a:prstGeom prst="rect">
            <a:avLst/>
          </a:prstGeom>
        </p:spPr>
      </p:pic>
      <p:sp>
        <p:nvSpPr>
          <p:cNvPr id="4" name="Rectángulo 3">
            <a:extLst>
              <a:ext uri="{FF2B5EF4-FFF2-40B4-BE49-F238E27FC236}">
                <a16:creationId xmlns:a16="http://schemas.microsoft.com/office/drawing/2014/main" id="{A27A9C9A-1580-486F-9C1D-ADDB2F2659A2}"/>
              </a:ext>
            </a:extLst>
          </p:cNvPr>
          <p:cNvSpPr/>
          <p:nvPr/>
        </p:nvSpPr>
        <p:spPr>
          <a:xfrm>
            <a:off x="1290320" y="5669895"/>
            <a:ext cx="9519920"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Sección transversal esquemática de la corteza oceánica cerca de una dorsal oceánica que muestra posibles relaciones con sucesiones ofiolitas</a:t>
            </a:r>
          </a:p>
        </p:txBody>
      </p:sp>
    </p:spTree>
    <p:extLst>
      <p:ext uri="{BB962C8B-B14F-4D97-AF65-F5344CB8AC3E}">
        <p14:creationId xmlns:p14="http://schemas.microsoft.com/office/powerpoint/2010/main" val="2896827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31B868F-F0AC-408B-96AD-7823E2EAE69C}"/>
              </a:ext>
            </a:extLst>
          </p:cNvPr>
          <p:cNvSpPr/>
          <p:nvPr/>
        </p:nvSpPr>
        <p:spPr>
          <a:xfrm>
            <a:off x="500742" y="1085039"/>
            <a:ext cx="11450465" cy="313932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elevada presión creada por la columna de agua casi por completo elimina erupciones explosivas a profundidades de más de un unos cientos de metros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Magma que entra en erupción pasivamente a lo largo de grandes fisuras se enfría rápidamente por el de agua helada del fondo oceánico.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flujos de basalto tienden a ser más cortos y más gruesos que sus equivalentes </a:t>
            </a:r>
            <a:r>
              <a:rPr lang="es-MX" dirty="0" err="1">
                <a:latin typeface="Times New Roman" panose="02020603050405020304" pitchFamily="18" charset="0"/>
                <a:cs typeface="Times New Roman" panose="02020603050405020304" pitchFamily="18" charset="0"/>
              </a:rPr>
              <a:t>subaéreos</a:t>
            </a:r>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efecto de enfriamiento rápido en contacto con agua conduce a la formación de lava </a:t>
            </a:r>
            <a:r>
              <a:rPr lang="es-MX" dirty="0" err="1">
                <a:latin typeface="Times New Roman" panose="02020603050405020304" pitchFamily="18" charset="0"/>
                <a:cs typeface="Times New Roman" panose="02020603050405020304" pitchFamily="18" charset="0"/>
              </a:rPr>
              <a:t>vitrea</a:t>
            </a:r>
            <a:r>
              <a:rPr lang="es-MX" dirty="0">
                <a:latin typeface="Times New Roman" panose="02020603050405020304" pitchFamily="18" charset="0"/>
                <a:cs typeface="Times New Roman" panose="02020603050405020304" pitchFamily="18" charset="0"/>
              </a:rPr>
              <a:t> con costra de almohada. Lavas almohadilladas son el resultado de un enfriamiento rápido de la lava, que hace que una masa bulbosa de líquido caliente se estar encerrado dentro de una cáscara de corteza delgada y vidriosa</a:t>
            </a:r>
          </a:p>
        </p:txBody>
      </p:sp>
    </p:spTree>
    <p:extLst>
      <p:ext uri="{BB962C8B-B14F-4D97-AF65-F5344CB8AC3E}">
        <p14:creationId xmlns:p14="http://schemas.microsoft.com/office/powerpoint/2010/main" val="182743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E9011AA-49AB-45AB-8357-1512CBC19FB6}"/>
              </a:ext>
            </a:extLst>
          </p:cNvPr>
          <p:cNvSpPr/>
          <p:nvPr/>
        </p:nvSpPr>
        <p:spPr>
          <a:xfrm>
            <a:off x="1133474" y="286435"/>
            <a:ext cx="10039351" cy="461665"/>
          </a:xfrm>
          <a:prstGeom prst="rect">
            <a:avLst/>
          </a:prstGeom>
        </p:spPr>
        <p:txBody>
          <a:bodyPr wrap="square">
            <a:spAutoFit/>
          </a:bodyPr>
          <a:lstStyle/>
          <a:p>
            <a:r>
              <a:rPr lang="es-MX" sz="2400" dirty="0">
                <a:latin typeface="Times New Roman" panose="02020603050405020304" pitchFamily="18" charset="0"/>
                <a:cs typeface="Times New Roman" panose="02020603050405020304" pitchFamily="18" charset="0"/>
              </a:rPr>
              <a:t>PETROGRAFÍA Y GEOQUIMICA DE ELEMENTOS MAYORES EN MORB</a:t>
            </a:r>
          </a:p>
        </p:txBody>
      </p:sp>
      <p:sp>
        <p:nvSpPr>
          <p:cNvPr id="4" name="Rectángulo 3">
            <a:extLst>
              <a:ext uri="{FF2B5EF4-FFF2-40B4-BE49-F238E27FC236}">
                <a16:creationId xmlns:a16="http://schemas.microsoft.com/office/drawing/2014/main" id="{87E1E06C-1D8C-4F64-A6F4-D5AACC96456B}"/>
              </a:ext>
            </a:extLst>
          </p:cNvPr>
          <p:cNvSpPr/>
          <p:nvPr/>
        </p:nvSpPr>
        <p:spPr>
          <a:xfrm>
            <a:off x="633984" y="964799"/>
            <a:ext cx="11271504" cy="452431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carácter petrográfico de los basaltos abarca un amplio espectro desde vidrios hasta rocas acumuladas completamente cristalizadas.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Las texturas están controladas por las historias de enfriamiento. de los magmas.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descubrimiento de basaltos vitreos es extremadamente valioso, porque estos son verdaderos ejemplos de líquido. Si existen magmas primarios, es más probable que se incluyan en estas rocas.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Además, al comparar las composiciones de roca total de vidrios con los basaltos de grano fino (</a:t>
            </a:r>
            <a:r>
              <a:rPr lang="es-MX" dirty="0" err="1">
                <a:latin typeface="Times New Roman" panose="02020603050405020304" pitchFamily="18" charset="0"/>
                <a:cs typeface="Times New Roman" panose="02020603050405020304" pitchFamily="18" charset="0"/>
              </a:rPr>
              <a:t>afírico</a:t>
            </a:r>
            <a:r>
              <a:rPr lang="es-MX" dirty="0">
                <a:latin typeface="Times New Roman" panose="02020603050405020304" pitchFamily="18" charset="0"/>
                <a:cs typeface="Times New Roman" panose="02020603050405020304" pitchFamily="18" charset="0"/>
              </a:rPr>
              <a:t>) y las variedades más </a:t>
            </a:r>
            <a:r>
              <a:rPr lang="es-MX" dirty="0" err="1">
                <a:latin typeface="Times New Roman" panose="02020603050405020304" pitchFamily="18" charset="0"/>
                <a:cs typeface="Times New Roman" panose="02020603050405020304" pitchFamily="18" charset="0"/>
              </a:rPr>
              <a:t>porfíricas</a:t>
            </a:r>
            <a:r>
              <a:rPr lang="es-MX" dirty="0">
                <a:latin typeface="Times New Roman" panose="02020603050405020304" pitchFamily="18" charset="0"/>
                <a:cs typeface="Times New Roman" panose="02020603050405020304" pitchFamily="18" charset="0"/>
              </a:rPr>
              <a:t> (</a:t>
            </a:r>
            <a:r>
              <a:rPr lang="es-MX" dirty="0" err="1">
                <a:latin typeface="Times New Roman" panose="02020603050405020304" pitchFamily="18" charset="0"/>
                <a:cs typeface="Times New Roman" panose="02020603050405020304" pitchFamily="18" charset="0"/>
              </a:rPr>
              <a:t>phyric</a:t>
            </a:r>
            <a:r>
              <a:rPr lang="es-MX" dirty="0">
                <a:latin typeface="Times New Roman" panose="02020603050405020304" pitchFamily="18" charset="0"/>
                <a:cs typeface="Times New Roman" panose="02020603050405020304" pitchFamily="18" charset="0"/>
              </a:rPr>
              <a:t>) porfiriticas (porfídicas), es posible eliminar aquellas muestras de basalto cuyo composiciones total han sido fuertemente modificadas por procesos de acumulaciones o estratificación.</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Finalmente, examinando los  arreglos o asociaciones de fenocristales, particularmente en los basaltos vitreos a basaltos </a:t>
            </a:r>
            <a:r>
              <a:rPr lang="es-MX" dirty="0" err="1">
                <a:latin typeface="Times New Roman" panose="02020603050405020304" pitchFamily="18" charset="0"/>
                <a:cs typeface="Times New Roman" panose="02020603050405020304" pitchFamily="18" charset="0"/>
              </a:rPr>
              <a:t>asfíricos</a:t>
            </a:r>
            <a:r>
              <a:rPr lang="es-MX" dirty="0">
                <a:latin typeface="Times New Roman" panose="02020603050405020304" pitchFamily="18" charset="0"/>
                <a:cs typeface="Times New Roman" panose="02020603050405020304" pitchFamily="18" charset="0"/>
              </a:rPr>
              <a:t>, es posible deducir los principales minerales que han controlado la historia del proceso de  fraccionamiento de estos basaltos cercano a la superficie.</a:t>
            </a:r>
            <a:endParaRPr lang="en-US"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481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F961697-2E2F-4876-B499-2785957A12FC}"/>
              </a:ext>
            </a:extLst>
          </p:cNvPr>
          <p:cNvSpPr/>
          <p:nvPr/>
        </p:nvSpPr>
        <p:spPr>
          <a:xfrm>
            <a:off x="419100" y="2854166"/>
            <a:ext cx="6096000" cy="1477328"/>
          </a:xfrm>
          <a:prstGeom prst="rect">
            <a:avLst/>
          </a:prstGeom>
        </p:spPr>
        <p:txBody>
          <a:bodyPr>
            <a:spAutoFit/>
          </a:bodyPr>
          <a:lstStyle/>
          <a:p>
            <a:r>
              <a:rPr lang="es-MX" dirty="0">
                <a:latin typeface="Times New Roman" panose="02020603050405020304" pitchFamily="18" charset="0"/>
                <a:cs typeface="Times New Roman" panose="02020603050405020304" pitchFamily="18" charset="0"/>
              </a:rPr>
              <a:t>Principales arreglos o asociaciones de fenocristales:</a:t>
            </a:r>
          </a:p>
          <a:p>
            <a:r>
              <a:rPr lang="es-MX" dirty="0" err="1">
                <a:latin typeface="Times New Roman" panose="02020603050405020304" pitchFamily="18" charset="0"/>
                <a:cs typeface="Times New Roman" panose="02020603050405020304" pitchFamily="18" charset="0"/>
              </a:rPr>
              <a:t>olivino+espinela</a:t>
            </a:r>
            <a:r>
              <a:rPr lang="es-MX" dirty="0">
                <a:latin typeface="Times New Roman" panose="02020603050405020304" pitchFamily="18" charset="0"/>
                <a:cs typeface="Times New Roman" panose="02020603050405020304" pitchFamily="18" charset="0"/>
              </a:rPr>
              <a:t> de Mg-Cr</a:t>
            </a:r>
          </a:p>
          <a:p>
            <a:r>
              <a:rPr lang="es-MX" dirty="0" err="1">
                <a:latin typeface="Times New Roman" panose="02020603050405020304" pitchFamily="18" charset="0"/>
                <a:cs typeface="Times New Roman" panose="02020603050405020304" pitchFamily="18" charset="0"/>
              </a:rPr>
              <a:t>plag+olivino+espinela</a:t>
            </a:r>
            <a:r>
              <a:rPr lang="es-MX" dirty="0">
                <a:latin typeface="Times New Roman" panose="02020603050405020304" pitchFamily="18" charset="0"/>
                <a:cs typeface="Times New Roman" panose="02020603050405020304" pitchFamily="18" charset="0"/>
              </a:rPr>
              <a:t> de Mg-Cr</a:t>
            </a:r>
          </a:p>
          <a:p>
            <a:r>
              <a:rPr lang="es-MX" dirty="0" err="1">
                <a:latin typeface="Times New Roman" panose="02020603050405020304" pitchFamily="18" charset="0"/>
                <a:cs typeface="Times New Roman" panose="02020603050405020304" pitchFamily="18" charset="0"/>
              </a:rPr>
              <a:t>plag+olivino+augita</a:t>
            </a:r>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Augita normalmente confinada a rocas  con abundante </a:t>
            </a:r>
            <a:r>
              <a:rPr lang="es-MX" dirty="0" err="1">
                <a:latin typeface="Times New Roman" panose="02020603050405020304" pitchFamily="18" charset="0"/>
                <a:cs typeface="Times New Roman" panose="02020603050405020304" pitchFamily="18" charset="0"/>
              </a:rPr>
              <a:t>ol+plag</a:t>
            </a:r>
            <a:r>
              <a:rPr lang="es-MX" dirty="0">
                <a:latin typeface="Times New Roman" panose="02020603050405020304" pitchFamily="18" charset="0"/>
                <a:cs typeface="Times New Roman" panose="02020603050405020304" pitchFamily="18" charset="0"/>
              </a:rPr>
              <a:t>.</a:t>
            </a:r>
          </a:p>
        </p:txBody>
      </p:sp>
      <p:sp>
        <p:nvSpPr>
          <p:cNvPr id="5" name="Rectángulo 4">
            <a:extLst>
              <a:ext uri="{FF2B5EF4-FFF2-40B4-BE49-F238E27FC236}">
                <a16:creationId xmlns:a16="http://schemas.microsoft.com/office/drawing/2014/main" id="{59FFFD3E-F407-4CE3-B0AC-AC7951DE3DDE}"/>
              </a:ext>
            </a:extLst>
          </p:cNvPr>
          <p:cNvSpPr/>
          <p:nvPr/>
        </p:nvSpPr>
        <p:spPr>
          <a:xfrm>
            <a:off x="536447" y="4641045"/>
            <a:ext cx="9124951" cy="1754326"/>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Composiciones mineralógicas</a:t>
            </a:r>
          </a:p>
          <a:p>
            <a:pPr algn="just"/>
            <a:r>
              <a:rPr lang="es-MX" dirty="0">
                <a:latin typeface="Times New Roman" panose="02020603050405020304" pitchFamily="18" charset="0"/>
                <a:cs typeface="Times New Roman" panose="02020603050405020304" pitchFamily="18" charset="0"/>
              </a:rPr>
              <a:t>Olivino:  Fo</a:t>
            </a:r>
            <a:r>
              <a:rPr lang="es-MX" baseline="-25000" dirty="0">
                <a:latin typeface="Times New Roman" panose="02020603050405020304" pitchFamily="18" charset="0"/>
                <a:cs typeface="Times New Roman" panose="02020603050405020304" pitchFamily="18" charset="0"/>
              </a:rPr>
              <a:t>91</a:t>
            </a:r>
            <a:r>
              <a:rPr lang="es-MX" dirty="0">
                <a:latin typeface="Times New Roman" panose="02020603050405020304" pitchFamily="18" charset="0"/>
                <a:cs typeface="Times New Roman" panose="02020603050405020304" pitchFamily="18" charset="0"/>
              </a:rPr>
              <a:t> en picritas hasta Fo</a:t>
            </a:r>
            <a:r>
              <a:rPr lang="es-MX" baseline="-25000" dirty="0">
                <a:latin typeface="Times New Roman" panose="02020603050405020304" pitchFamily="18" charset="0"/>
                <a:cs typeface="Times New Roman" panose="02020603050405020304" pitchFamily="18" charset="0"/>
              </a:rPr>
              <a:t>73</a:t>
            </a:r>
            <a:r>
              <a:rPr lang="es-MX" dirty="0">
                <a:latin typeface="Times New Roman" panose="02020603050405020304" pitchFamily="18" charset="0"/>
                <a:cs typeface="Times New Roman" panose="02020603050405020304" pitchFamily="18" charset="0"/>
              </a:rPr>
              <a:t> en ferrobasaltos</a:t>
            </a:r>
          </a:p>
          <a:p>
            <a:pPr algn="just"/>
            <a:r>
              <a:rPr lang="es-MX" dirty="0">
                <a:latin typeface="Times New Roman" panose="02020603050405020304" pitchFamily="18" charset="0"/>
                <a:cs typeface="Times New Roman" panose="02020603050405020304" pitchFamily="18" charset="0"/>
              </a:rPr>
              <a:t>Plagioclasa: An</a:t>
            </a:r>
            <a:r>
              <a:rPr lang="es-MX" baseline="-25000" dirty="0">
                <a:latin typeface="Times New Roman" panose="02020603050405020304" pitchFamily="18" charset="0"/>
                <a:cs typeface="Times New Roman" panose="02020603050405020304" pitchFamily="18" charset="0"/>
              </a:rPr>
              <a:t>88</a:t>
            </a:r>
            <a:r>
              <a:rPr lang="es-MX" dirty="0">
                <a:latin typeface="Times New Roman" panose="02020603050405020304" pitchFamily="18" charset="0"/>
                <a:cs typeface="Times New Roman" panose="02020603050405020304" pitchFamily="18" charset="0"/>
              </a:rPr>
              <a:t>-An</a:t>
            </a:r>
            <a:r>
              <a:rPr lang="es-MX" baseline="-25000" dirty="0">
                <a:latin typeface="Times New Roman" panose="02020603050405020304" pitchFamily="18" charset="0"/>
                <a:cs typeface="Times New Roman" panose="02020603050405020304" pitchFamily="18" charset="0"/>
              </a:rPr>
              <a:t>40</a:t>
            </a:r>
            <a:r>
              <a:rPr lang="es-MX" dirty="0">
                <a:latin typeface="Times New Roman" panose="02020603050405020304" pitchFamily="18" charset="0"/>
                <a:cs typeface="Times New Roman" panose="02020603050405020304" pitchFamily="18" charset="0"/>
              </a:rPr>
              <a:t> (pobre en ortoclasa, magmas bajos en K)</a:t>
            </a:r>
          </a:p>
          <a:p>
            <a:pPr algn="just"/>
            <a:r>
              <a:rPr lang="es-MX" dirty="0">
                <a:latin typeface="Times New Roman" panose="02020603050405020304" pitchFamily="18" charset="0"/>
                <a:cs typeface="Times New Roman" panose="02020603050405020304" pitchFamily="18" charset="0"/>
              </a:rPr>
              <a:t>En dorsales de expansión rápida An</a:t>
            </a:r>
            <a:r>
              <a:rPr lang="es-MX" baseline="-25000" dirty="0">
                <a:latin typeface="Times New Roman" panose="02020603050405020304" pitchFamily="18" charset="0"/>
                <a:cs typeface="Times New Roman" panose="02020603050405020304" pitchFamily="18" charset="0"/>
              </a:rPr>
              <a:t>56</a:t>
            </a:r>
            <a:r>
              <a:rPr lang="es-MX" dirty="0">
                <a:latin typeface="Times New Roman" panose="02020603050405020304" pitchFamily="18" charset="0"/>
                <a:cs typeface="Times New Roman" panose="02020603050405020304" pitchFamily="18" charset="0"/>
              </a:rPr>
              <a:t>-An</a:t>
            </a:r>
            <a:r>
              <a:rPr lang="es-MX" baseline="-25000" dirty="0">
                <a:latin typeface="Times New Roman" panose="02020603050405020304" pitchFamily="18" charset="0"/>
                <a:cs typeface="Times New Roman" panose="02020603050405020304" pitchFamily="18" charset="0"/>
              </a:rPr>
              <a:t>88</a:t>
            </a:r>
          </a:p>
          <a:p>
            <a:pPr algn="just"/>
            <a:r>
              <a:rPr lang="es-MX" dirty="0">
                <a:latin typeface="Times New Roman" panose="02020603050405020304" pitchFamily="18" charset="0"/>
                <a:cs typeface="Times New Roman" panose="02020603050405020304" pitchFamily="18" charset="0"/>
              </a:rPr>
              <a:t>En dorsales de expansión lenta An</a:t>
            </a:r>
            <a:r>
              <a:rPr lang="es-MX" baseline="-25000" dirty="0">
                <a:latin typeface="Times New Roman" panose="02020603050405020304" pitchFamily="18" charset="0"/>
                <a:cs typeface="Times New Roman" panose="02020603050405020304" pitchFamily="18" charset="0"/>
              </a:rPr>
              <a:t>75</a:t>
            </a:r>
            <a:r>
              <a:rPr lang="es-MX" dirty="0">
                <a:latin typeface="Times New Roman" panose="02020603050405020304" pitchFamily="18" charset="0"/>
                <a:cs typeface="Times New Roman" panose="02020603050405020304" pitchFamily="18" charset="0"/>
              </a:rPr>
              <a:t>-An</a:t>
            </a:r>
            <a:r>
              <a:rPr lang="es-MX" baseline="-25000" dirty="0">
                <a:latin typeface="Times New Roman" panose="02020603050405020304" pitchFamily="18" charset="0"/>
                <a:cs typeface="Times New Roman" panose="02020603050405020304" pitchFamily="18" charset="0"/>
              </a:rPr>
              <a:t>92</a:t>
            </a:r>
          </a:p>
          <a:p>
            <a:pPr algn="just"/>
            <a:r>
              <a:rPr lang="es-MX" dirty="0">
                <a:latin typeface="Times New Roman" panose="02020603050405020304" pitchFamily="18" charset="0"/>
                <a:cs typeface="Times New Roman" panose="02020603050405020304" pitchFamily="18" charset="0"/>
              </a:rPr>
              <a:t>Clinopiroxeno es incoloro a verde diópsido y augita: Wo</a:t>
            </a:r>
            <a:r>
              <a:rPr lang="es-MX" baseline="-25000" dirty="0">
                <a:latin typeface="Times New Roman" panose="02020603050405020304" pitchFamily="18" charset="0"/>
                <a:cs typeface="Times New Roman" panose="02020603050405020304" pitchFamily="18" charset="0"/>
              </a:rPr>
              <a:t>35-40</a:t>
            </a:r>
            <a:r>
              <a:rPr lang="es-MX" dirty="0">
                <a:latin typeface="Times New Roman" panose="02020603050405020304" pitchFamily="18" charset="0"/>
                <a:cs typeface="Times New Roman" panose="02020603050405020304" pitchFamily="18" charset="0"/>
              </a:rPr>
              <a:t>, En</a:t>
            </a:r>
            <a:r>
              <a:rPr lang="es-MX" baseline="-25000" dirty="0">
                <a:latin typeface="Times New Roman" panose="02020603050405020304" pitchFamily="18" charset="0"/>
                <a:cs typeface="Times New Roman" panose="02020603050405020304" pitchFamily="18" charset="0"/>
              </a:rPr>
              <a:t>50</a:t>
            </a:r>
            <a:r>
              <a:rPr lang="es-MX" dirty="0">
                <a:latin typeface="Times New Roman" panose="02020603050405020304" pitchFamily="18" charset="0"/>
                <a:cs typeface="Times New Roman" panose="02020603050405020304" pitchFamily="18" charset="0"/>
              </a:rPr>
              <a:t>, Fs</a:t>
            </a:r>
            <a:r>
              <a:rPr lang="es-MX" baseline="-25000" dirty="0">
                <a:latin typeface="Times New Roman" panose="02020603050405020304" pitchFamily="18" charset="0"/>
                <a:cs typeface="Times New Roman" panose="02020603050405020304" pitchFamily="18" charset="0"/>
              </a:rPr>
              <a:t>10-15</a:t>
            </a:r>
            <a:r>
              <a:rPr lang="es-MX" dirty="0">
                <a:latin typeface="Times New Roman" panose="02020603050405020304" pitchFamily="18" charset="0"/>
                <a:cs typeface="Times New Roman" panose="02020603050405020304" pitchFamily="18" charset="0"/>
              </a:rPr>
              <a:t>, es decir  ricos en Ca.</a:t>
            </a:r>
          </a:p>
        </p:txBody>
      </p:sp>
      <p:sp>
        <p:nvSpPr>
          <p:cNvPr id="4" name="Rectángulo 3">
            <a:extLst>
              <a:ext uri="{FF2B5EF4-FFF2-40B4-BE49-F238E27FC236}">
                <a16:creationId xmlns:a16="http://schemas.microsoft.com/office/drawing/2014/main" id="{AC885288-8031-4533-9772-A7F1233B47B4}"/>
              </a:ext>
            </a:extLst>
          </p:cNvPr>
          <p:cNvSpPr/>
          <p:nvPr/>
        </p:nvSpPr>
        <p:spPr>
          <a:xfrm>
            <a:off x="377952" y="274320"/>
            <a:ext cx="11445240" cy="2308324"/>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Vidrios de basaltos de toleita del  fondo oceánico contienen olivino, Mg-Cr espinela, plagioclasa y clinopiroxeno como etapas de cristalización temprana. Los fenocristales de ortopiroxeno tienen nunca se han reportado. Estos minerales se dividen en base de tamaño y forma en </a:t>
            </a:r>
            <a:r>
              <a:rPr lang="es-MX" dirty="0" err="1">
                <a:latin typeface="Times New Roman" panose="02020603050405020304" pitchFamily="18" charset="0"/>
                <a:cs typeface="Times New Roman" panose="02020603050405020304" pitchFamily="18" charset="0"/>
              </a:rPr>
              <a:t>megacristales</a:t>
            </a:r>
            <a:r>
              <a:rPr lang="es-MX" dirty="0">
                <a:latin typeface="Times New Roman" panose="02020603050405020304" pitchFamily="18" charset="0"/>
                <a:cs typeface="Times New Roman" panose="02020603050405020304" pitchFamily="18" charset="0"/>
              </a:rPr>
              <a:t>, fenocristales y </a:t>
            </a:r>
            <a:r>
              <a:rPr lang="es-MX" dirty="0" err="1">
                <a:latin typeface="Times New Roman" panose="02020603050405020304" pitchFamily="18" charset="0"/>
                <a:cs typeface="Times New Roman" panose="02020603050405020304" pitchFamily="18" charset="0"/>
              </a:rPr>
              <a:t>microfenocristales</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plagioclasa es el fenocristal más abundante, seguido por olivino y clinopiroxeno. Estudios de densidad de MORB magmas demuestran que la plagioclasa debe flotar y el olivino-clinopiroxeno debería hundirse en estos magmas. Así, Es probable que los arreglos de fenocristales ricos en plagioclasa son el resultado del enriquecimiento de plagioclasa por el proceso de flotación de cristales.</a:t>
            </a:r>
          </a:p>
        </p:txBody>
      </p:sp>
      <p:pic>
        <p:nvPicPr>
          <p:cNvPr id="7" name="Imagen 6">
            <a:extLst>
              <a:ext uri="{FF2B5EF4-FFF2-40B4-BE49-F238E27FC236}">
                <a16:creationId xmlns:a16="http://schemas.microsoft.com/office/drawing/2014/main" id="{EB449C76-0BD7-4617-8B05-FDB6367C5F7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53172" t="54933" r="10377" b="26267"/>
          <a:stretch/>
        </p:blipFill>
        <p:spPr>
          <a:xfrm>
            <a:off x="6958584" y="3108960"/>
            <a:ext cx="4868240" cy="1792224"/>
          </a:xfrm>
          <a:prstGeom prst="rect">
            <a:avLst/>
          </a:prstGeom>
        </p:spPr>
      </p:pic>
    </p:spTree>
    <p:extLst>
      <p:ext uri="{BB962C8B-B14F-4D97-AF65-F5344CB8AC3E}">
        <p14:creationId xmlns:p14="http://schemas.microsoft.com/office/powerpoint/2010/main" val="3559801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D8CA540-4D56-4C76-BE97-692F60E7AD7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5379" t="53872" r="33853" b="31178"/>
          <a:stretch/>
        </p:blipFill>
        <p:spPr>
          <a:xfrm>
            <a:off x="443344" y="147780"/>
            <a:ext cx="7723587" cy="1681019"/>
          </a:xfrm>
          <a:prstGeom prst="rect">
            <a:avLst/>
          </a:prstGeom>
        </p:spPr>
      </p:pic>
      <p:pic>
        <p:nvPicPr>
          <p:cNvPr id="9" name="Imagen 8">
            <a:extLst>
              <a:ext uri="{FF2B5EF4-FFF2-40B4-BE49-F238E27FC236}">
                <a16:creationId xmlns:a16="http://schemas.microsoft.com/office/drawing/2014/main" id="{9B383873-C767-4C3A-8423-6112ADA319D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49041" t="26667" r="26259" b="13939"/>
          <a:stretch/>
        </p:blipFill>
        <p:spPr>
          <a:xfrm>
            <a:off x="360217" y="1717963"/>
            <a:ext cx="3389746" cy="4837793"/>
          </a:xfrm>
          <a:prstGeom prst="rect">
            <a:avLst/>
          </a:prstGeom>
        </p:spPr>
      </p:pic>
      <p:pic>
        <p:nvPicPr>
          <p:cNvPr id="13" name="Imagen 12">
            <a:extLst>
              <a:ext uri="{FF2B5EF4-FFF2-40B4-BE49-F238E27FC236}">
                <a16:creationId xmlns:a16="http://schemas.microsoft.com/office/drawing/2014/main" id="{A98A1925-E01D-4B50-9A7D-C4CD4263869D}"/>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400000"/>
                    </a14:imgEffect>
                  </a14:imgLayer>
                </a14:imgProps>
              </a:ext>
              <a:ext uri="{28A0092B-C50C-407E-A947-70E740481C1C}">
                <a14:useLocalDpi xmlns:a14="http://schemas.microsoft.com/office/drawing/2010/main" val="0"/>
              </a:ext>
            </a:extLst>
          </a:blip>
          <a:srcRect l="49680" t="53333" r="26258" b="21751"/>
          <a:stretch/>
        </p:blipFill>
        <p:spPr>
          <a:xfrm>
            <a:off x="7961745" y="267854"/>
            <a:ext cx="3802037" cy="2336800"/>
          </a:xfrm>
          <a:prstGeom prst="rect">
            <a:avLst/>
          </a:prstGeom>
        </p:spPr>
      </p:pic>
      <p:pic>
        <p:nvPicPr>
          <p:cNvPr id="15" name="Imagen 14">
            <a:extLst>
              <a:ext uri="{FF2B5EF4-FFF2-40B4-BE49-F238E27FC236}">
                <a16:creationId xmlns:a16="http://schemas.microsoft.com/office/drawing/2014/main" id="{E079A695-50F6-4ECC-8346-617F3117E0AF}"/>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Effect>
                      <a14:saturation sat="400000"/>
                    </a14:imgEffect>
                  </a14:imgLayer>
                </a14:imgProps>
              </a:ext>
              <a:ext uri="{28A0092B-C50C-407E-A947-70E740481C1C}">
                <a14:useLocalDpi xmlns:a14="http://schemas.microsoft.com/office/drawing/2010/main" val="0"/>
              </a:ext>
            </a:extLst>
          </a:blip>
          <a:srcRect l="28097" t="42289" r="29056" b="20943"/>
          <a:stretch/>
        </p:blipFill>
        <p:spPr>
          <a:xfrm>
            <a:off x="4599709" y="2743200"/>
            <a:ext cx="7290029" cy="3713018"/>
          </a:xfrm>
          <a:prstGeom prst="rect">
            <a:avLst/>
          </a:prstGeom>
        </p:spPr>
      </p:pic>
    </p:spTree>
    <p:extLst>
      <p:ext uri="{BB962C8B-B14F-4D97-AF65-F5344CB8AC3E}">
        <p14:creationId xmlns:p14="http://schemas.microsoft.com/office/powerpoint/2010/main" val="434665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E3D7789-3716-4ED6-83D4-10CCF1EFA24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3301" t="39192" r="52238" b="10841"/>
          <a:stretch/>
        </p:blipFill>
        <p:spPr>
          <a:xfrm>
            <a:off x="8940799" y="803564"/>
            <a:ext cx="3168074" cy="3841031"/>
          </a:xfrm>
          <a:prstGeom prst="rect">
            <a:avLst/>
          </a:prstGeom>
        </p:spPr>
      </p:pic>
      <p:pic>
        <p:nvPicPr>
          <p:cNvPr id="7" name="Imagen 6">
            <a:extLst>
              <a:ext uri="{FF2B5EF4-FFF2-40B4-BE49-F238E27FC236}">
                <a16:creationId xmlns:a16="http://schemas.microsoft.com/office/drawing/2014/main" id="{CDD6640D-94AD-4863-B8C0-518C7B49045A}"/>
              </a:ext>
            </a:extLst>
          </p:cNvPr>
          <p:cNvPicPr>
            <a:picLocks noChangeAspect="1"/>
          </p:cNvPicPr>
          <p:nvPr/>
        </p:nvPicPr>
        <p:blipFill rotWithShape="1">
          <a:blip r:embed="rId4">
            <a:extLst>
              <a:ext uri="{28A0092B-C50C-407E-A947-70E740481C1C}">
                <a14:useLocalDpi xmlns:a14="http://schemas.microsoft.com/office/drawing/2010/main" val="0"/>
              </a:ext>
            </a:extLst>
          </a:blip>
          <a:srcRect l="48801" t="20337" r="24899" b="31179"/>
          <a:stretch/>
        </p:blipFill>
        <p:spPr>
          <a:xfrm>
            <a:off x="5486400" y="803560"/>
            <a:ext cx="3445163" cy="3769785"/>
          </a:xfrm>
          <a:prstGeom prst="rect">
            <a:avLst/>
          </a:prstGeom>
        </p:spPr>
      </p:pic>
      <p:pic>
        <p:nvPicPr>
          <p:cNvPr id="9" name="Imagen 8">
            <a:extLst>
              <a:ext uri="{FF2B5EF4-FFF2-40B4-BE49-F238E27FC236}">
                <a16:creationId xmlns:a16="http://schemas.microsoft.com/office/drawing/2014/main" id="{0C63DF81-67E5-4562-B617-2B42E3CF0F95}"/>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27857" t="27340" r="29297" b="35623"/>
          <a:stretch/>
        </p:blipFill>
        <p:spPr>
          <a:xfrm>
            <a:off x="360217" y="923635"/>
            <a:ext cx="4950691" cy="2540000"/>
          </a:xfrm>
          <a:prstGeom prst="rect">
            <a:avLst/>
          </a:prstGeom>
        </p:spPr>
      </p:pic>
      <p:pic>
        <p:nvPicPr>
          <p:cNvPr id="13" name="Imagen 12">
            <a:extLst>
              <a:ext uri="{FF2B5EF4-FFF2-40B4-BE49-F238E27FC236}">
                <a16:creationId xmlns:a16="http://schemas.microsoft.com/office/drawing/2014/main" id="{DCC4965F-4461-41AD-A93C-42AE9B813099}"/>
              </a:ext>
            </a:extLst>
          </p:cNvPr>
          <p:cNvPicPr>
            <a:picLocks noChangeAspect="1"/>
          </p:cNvPicPr>
          <p:nvPr/>
        </p:nvPicPr>
        <p:blipFill rotWithShape="1">
          <a:blip r:embed="rId7">
            <a:extLst>
              <a:ext uri="{28A0092B-C50C-407E-A947-70E740481C1C}">
                <a14:useLocalDpi xmlns:a14="http://schemas.microsoft.com/office/drawing/2010/main" val="0"/>
              </a:ext>
            </a:extLst>
          </a:blip>
          <a:srcRect l="23780" t="43906" r="53198" b="23501"/>
          <a:stretch/>
        </p:blipFill>
        <p:spPr>
          <a:xfrm>
            <a:off x="1274618" y="3639126"/>
            <a:ext cx="3509818" cy="2949224"/>
          </a:xfrm>
          <a:prstGeom prst="rect">
            <a:avLst/>
          </a:prstGeom>
        </p:spPr>
      </p:pic>
    </p:spTree>
    <p:extLst>
      <p:ext uri="{BB962C8B-B14F-4D97-AF65-F5344CB8AC3E}">
        <p14:creationId xmlns:p14="http://schemas.microsoft.com/office/powerpoint/2010/main" val="2498397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F59660F-5DB2-4534-B904-A30155EFBADF}"/>
              </a:ext>
            </a:extLst>
          </p:cNvPr>
          <p:cNvSpPr/>
          <p:nvPr/>
        </p:nvSpPr>
        <p:spPr>
          <a:xfrm>
            <a:off x="230908" y="289020"/>
            <a:ext cx="11693238" cy="2308324"/>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Un grupo de rocas que comparten algunas características químicas (y quizás mineralógicas) y muestran un patrón consistente en un diagrama de variación, sugiriendo una relación genética, puede denominarse como “serie de magmática”. Otros términos sinónimos utilizados incluyen asociación, linaje, tipo de magma y clan</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concepto de que un gran numero de rocas ígneas caen en distintas series afines y que cada serie sigue alguna trayectoria o traza característica de tendencia evolutiva desde un tipo único de magma padre a través de una serie de tipos de magmas silícicos derivados más evolucionados, propuesto por primera por </a:t>
            </a:r>
            <a:r>
              <a:rPr lang="es-MX" dirty="0" err="1">
                <a:latin typeface="Times New Roman" panose="02020603050405020304" pitchFamily="18" charset="0"/>
                <a:cs typeface="Times New Roman" panose="02020603050405020304" pitchFamily="18" charset="0"/>
              </a:rPr>
              <a:t>Iddings</a:t>
            </a:r>
            <a:r>
              <a:rPr lang="es-MX" dirty="0">
                <a:latin typeface="Times New Roman" panose="02020603050405020304" pitchFamily="18" charset="0"/>
                <a:cs typeface="Times New Roman" panose="02020603050405020304" pitchFamily="18" charset="0"/>
              </a:rPr>
              <a:t> (1892a). Reconoció la naturaleza química de esta distinción y propuso que todas las rocas ígneas caían en ya sea una serie alcalina o una serie </a:t>
            </a:r>
            <a:r>
              <a:rPr lang="es-MX" dirty="0" err="1">
                <a:latin typeface="Times New Roman" panose="02020603050405020304" pitchFamily="18" charset="0"/>
                <a:cs typeface="Times New Roman" panose="02020603050405020304" pitchFamily="18" charset="0"/>
              </a:rPr>
              <a:t>subalcalina</a:t>
            </a:r>
            <a:r>
              <a:rPr lang="es-MX" dirty="0">
                <a:latin typeface="Times New Roman" panose="02020603050405020304" pitchFamily="18" charset="0"/>
                <a:cs typeface="Times New Roman" panose="02020603050405020304" pitchFamily="18" charset="0"/>
              </a:rPr>
              <a:t>.</a:t>
            </a:r>
          </a:p>
        </p:txBody>
      </p:sp>
      <p:pic>
        <p:nvPicPr>
          <p:cNvPr id="6" name="Imagen 5">
            <a:extLst>
              <a:ext uri="{FF2B5EF4-FFF2-40B4-BE49-F238E27FC236}">
                <a16:creationId xmlns:a16="http://schemas.microsoft.com/office/drawing/2014/main" id="{8D69E15A-7D27-407E-B2F4-2922B899533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48801" t="40673" r="24500" b="27542"/>
          <a:stretch/>
        </p:blipFill>
        <p:spPr>
          <a:xfrm>
            <a:off x="0" y="2883294"/>
            <a:ext cx="3971637" cy="2806307"/>
          </a:xfrm>
          <a:prstGeom prst="rect">
            <a:avLst/>
          </a:prstGeom>
        </p:spPr>
      </p:pic>
      <p:pic>
        <p:nvPicPr>
          <p:cNvPr id="10" name="Imagen 9">
            <a:extLst>
              <a:ext uri="{FF2B5EF4-FFF2-40B4-BE49-F238E27FC236}">
                <a16:creationId xmlns:a16="http://schemas.microsoft.com/office/drawing/2014/main" id="{C840107B-397B-4CC0-98E5-15F8D1DED975}"/>
              </a:ext>
            </a:extLst>
          </p:cNvPr>
          <p:cNvPicPr>
            <a:picLocks noChangeAspect="1"/>
          </p:cNvPicPr>
          <p:nvPr/>
        </p:nvPicPr>
        <p:blipFill rotWithShape="1">
          <a:blip r:embed="rId4">
            <a:extLst>
              <a:ext uri="{28A0092B-C50C-407E-A947-70E740481C1C}">
                <a14:useLocalDpi xmlns:a14="http://schemas.microsoft.com/office/drawing/2010/main" val="0"/>
              </a:ext>
            </a:extLst>
          </a:blip>
          <a:srcRect l="25379" t="22222" r="54637" b="44646"/>
          <a:stretch/>
        </p:blipFill>
        <p:spPr>
          <a:xfrm>
            <a:off x="9301019" y="2807854"/>
            <a:ext cx="2693938" cy="2650835"/>
          </a:xfrm>
          <a:prstGeom prst="rect">
            <a:avLst/>
          </a:prstGeom>
        </p:spPr>
      </p:pic>
      <p:pic>
        <p:nvPicPr>
          <p:cNvPr id="14" name="Imagen 13">
            <a:extLst>
              <a:ext uri="{FF2B5EF4-FFF2-40B4-BE49-F238E27FC236}">
                <a16:creationId xmlns:a16="http://schemas.microsoft.com/office/drawing/2014/main" id="{DC16BD73-005D-4FB1-BB20-0774E3AD2C66}"/>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30495" t="60875" r="33533" b="22424"/>
          <a:stretch/>
        </p:blipFill>
        <p:spPr>
          <a:xfrm>
            <a:off x="3897745" y="3602180"/>
            <a:ext cx="5195461" cy="1431638"/>
          </a:xfrm>
          <a:prstGeom prst="rect">
            <a:avLst/>
          </a:prstGeom>
        </p:spPr>
      </p:pic>
    </p:spTree>
    <p:extLst>
      <p:ext uri="{BB962C8B-B14F-4D97-AF65-F5344CB8AC3E}">
        <p14:creationId xmlns:p14="http://schemas.microsoft.com/office/powerpoint/2010/main" val="3246264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4649D1E-0472-47E4-8A07-581DD31D30D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0495" t="60875" r="33533" b="22424"/>
          <a:stretch/>
        </p:blipFill>
        <p:spPr>
          <a:xfrm>
            <a:off x="2253673" y="295562"/>
            <a:ext cx="7407719" cy="2041238"/>
          </a:xfrm>
          <a:prstGeom prst="rect">
            <a:avLst/>
          </a:prstGeom>
        </p:spPr>
      </p:pic>
      <p:pic>
        <p:nvPicPr>
          <p:cNvPr id="5" name="Imagen 4">
            <a:extLst>
              <a:ext uri="{FF2B5EF4-FFF2-40B4-BE49-F238E27FC236}">
                <a16:creationId xmlns:a16="http://schemas.microsoft.com/office/drawing/2014/main" id="{0919FCE2-795C-48F4-B420-A6DDF146CC5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49200" t="30572" r="25699" b="33468"/>
          <a:stretch/>
        </p:blipFill>
        <p:spPr>
          <a:xfrm>
            <a:off x="554182" y="2641600"/>
            <a:ext cx="4464380" cy="3796145"/>
          </a:xfrm>
          <a:prstGeom prst="rect">
            <a:avLst/>
          </a:prstGeom>
        </p:spPr>
      </p:pic>
      <p:pic>
        <p:nvPicPr>
          <p:cNvPr id="6" name="Imagen 5">
            <a:extLst>
              <a:ext uri="{FF2B5EF4-FFF2-40B4-BE49-F238E27FC236}">
                <a16:creationId xmlns:a16="http://schemas.microsoft.com/office/drawing/2014/main" id="{9A988C2F-0402-4B6B-9FF2-448E429E44AC}"/>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400000"/>
                    </a14:imgEffect>
                  </a14:imgLayer>
                </a14:imgProps>
              </a:ext>
              <a:ext uri="{28A0092B-C50C-407E-A947-70E740481C1C}">
                <a14:useLocalDpi xmlns:a14="http://schemas.microsoft.com/office/drawing/2010/main" val="0"/>
              </a:ext>
            </a:extLst>
          </a:blip>
          <a:srcRect l="48801" t="40673" r="24500" b="27542"/>
          <a:stretch/>
        </p:blipFill>
        <p:spPr>
          <a:xfrm>
            <a:off x="6253019" y="2744748"/>
            <a:ext cx="4991237" cy="3526743"/>
          </a:xfrm>
          <a:prstGeom prst="rect">
            <a:avLst/>
          </a:prstGeom>
        </p:spPr>
      </p:pic>
    </p:spTree>
    <p:extLst>
      <p:ext uri="{BB962C8B-B14F-4D97-AF65-F5344CB8AC3E}">
        <p14:creationId xmlns:p14="http://schemas.microsoft.com/office/powerpoint/2010/main" val="1937116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EB9FC17-A762-42DA-AE4A-7F5F9DD1B33D}"/>
              </a:ext>
            </a:extLst>
          </p:cNvPr>
          <p:cNvSpPr/>
          <p:nvPr/>
        </p:nvSpPr>
        <p:spPr>
          <a:xfrm>
            <a:off x="4251915" y="390297"/>
            <a:ext cx="2723951" cy="523220"/>
          </a:xfrm>
          <a:prstGeom prst="rect">
            <a:avLst/>
          </a:prstGeom>
        </p:spPr>
        <p:txBody>
          <a:bodyPr wrap="none">
            <a:spAutoFit/>
          </a:bodyPr>
          <a:lstStyle/>
          <a:p>
            <a:r>
              <a:rPr lang="es-MX" sz="2800" dirty="0">
                <a:solidFill>
                  <a:srgbClr val="191919"/>
                </a:solidFill>
                <a:latin typeface="Times-Roman"/>
              </a:rPr>
              <a:t>Elementos Trazas</a:t>
            </a:r>
            <a:endParaRPr lang="es-MX" sz="2800" dirty="0"/>
          </a:p>
        </p:txBody>
      </p:sp>
      <p:sp>
        <p:nvSpPr>
          <p:cNvPr id="3" name="Rectángulo 2">
            <a:extLst>
              <a:ext uri="{FF2B5EF4-FFF2-40B4-BE49-F238E27FC236}">
                <a16:creationId xmlns:a16="http://schemas.microsoft.com/office/drawing/2014/main" id="{B8AA394E-653E-4F10-95D0-C2CB38F08E5F}"/>
              </a:ext>
            </a:extLst>
          </p:cNvPr>
          <p:cNvSpPr/>
          <p:nvPr/>
        </p:nvSpPr>
        <p:spPr>
          <a:xfrm>
            <a:off x="508002" y="1120061"/>
            <a:ext cx="11268362" cy="452431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Por convención, los </a:t>
            </a:r>
            <a:r>
              <a:rPr lang="es-MX" b="1" i="1" dirty="0">
                <a:latin typeface="Times New Roman" panose="02020603050405020304" pitchFamily="18" charset="0"/>
                <a:cs typeface="Times New Roman" panose="02020603050405020304" pitchFamily="18" charset="0"/>
              </a:rPr>
              <a:t>elementos trazas incompatibles </a:t>
            </a:r>
            <a:r>
              <a:rPr lang="es-MX" dirty="0">
                <a:latin typeface="Times New Roman" panose="02020603050405020304" pitchFamily="18" charset="0"/>
                <a:cs typeface="Times New Roman" panose="02020603050405020304" pitchFamily="18" charset="0"/>
              </a:rPr>
              <a:t>se concentran en el material liquido fundido o magma en ves del sólido.</a:t>
            </a:r>
          </a:p>
          <a:p>
            <a:pPr algn="just"/>
            <a:r>
              <a:rPr lang="es-MX" dirty="0">
                <a:latin typeface="Times New Roman" panose="02020603050405020304" pitchFamily="18" charset="0"/>
                <a:cs typeface="Times New Roman" panose="02020603050405020304" pitchFamily="18" charset="0"/>
              </a:rPr>
              <a:t>Los </a:t>
            </a:r>
            <a:r>
              <a:rPr lang="es-MX" b="1" i="1" dirty="0">
                <a:latin typeface="Times New Roman" panose="02020603050405020304" pitchFamily="18" charset="0"/>
                <a:cs typeface="Times New Roman" panose="02020603050405020304" pitchFamily="18" charset="0"/>
              </a:rPr>
              <a:t>elementos trazas compatibles </a:t>
            </a:r>
            <a:r>
              <a:rPr lang="es-MX" dirty="0">
                <a:latin typeface="Times New Roman" panose="02020603050405020304" pitchFamily="18" charset="0"/>
                <a:cs typeface="Times New Roman" panose="02020603050405020304" pitchFamily="18" charset="0"/>
              </a:rPr>
              <a:t>se concentran en el sólido, es decir, en el residuo solido (</a:t>
            </a:r>
            <a:r>
              <a:rPr lang="es-MX" b="1" i="1" dirty="0">
                <a:latin typeface="Times New Roman" panose="02020603050405020304" pitchFamily="18" charset="0"/>
                <a:cs typeface="Times New Roman" panose="02020603050405020304" pitchFamily="18" charset="0"/>
              </a:rPr>
              <a:t>fuente</a:t>
            </a:r>
            <a:r>
              <a:rPr lang="es-MX" dirty="0">
                <a:latin typeface="Times New Roman" panose="02020603050405020304" pitchFamily="18" charset="0"/>
                <a:cs typeface="Times New Roman" panose="02020603050405020304" pitchFamily="18" charset="0"/>
              </a:rPr>
              <a:t>) que queda después de la fusión parcial que produce un liquido fundido o magma.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elementos trazas incompatibles se subdividen en dos subgrupos basados ​​en la relación de valencia a radio iónico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elementos de alto campo de fuerza (</a:t>
            </a:r>
            <a:r>
              <a:rPr lang="es-MX" b="1" dirty="0">
                <a:solidFill>
                  <a:srgbClr val="FF0000"/>
                </a:solidFill>
                <a:latin typeface="Times New Roman" panose="02020603050405020304" pitchFamily="18" charset="0"/>
                <a:cs typeface="Times New Roman" panose="02020603050405020304" pitchFamily="18" charset="0"/>
              </a:rPr>
              <a:t>HFSE</a:t>
            </a:r>
            <a:r>
              <a:rPr lang="es-MX" b="1" dirty="0">
                <a:latin typeface="Times New Roman" panose="02020603050405020304" pitchFamily="18" charset="0"/>
                <a:cs typeface="Times New Roman" panose="02020603050405020304" pitchFamily="18" charset="0"/>
              </a:rPr>
              <a:t>, </a:t>
            </a:r>
            <a:r>
              <a:rPr lang="es-MX" b="1" dirty="0">
                <a:solidFill>
                  <a:srgbClr val="FF0000"/>
                </a:solidFill>
                <a:latin typeface="Times New Roman" panose="02020603050405020304" pitchFamily="18" charset="0"/>
                <a:cs typeface="Times New Roman" panose="02020603050405020304" pitchFamily="18" charset="0"/>
              </a:rPr>
              <a:t>H</a:t>
            </a:r>
            <a:r>
              <a:rPr lang="es-MX" b="1" dirty="0">
                <a:latin typeface="Times New Roman" panose="02020603050405020304" pitchFamily="18" charset="0"/>
                <a:cs typeface="Times New Roman" panose="02020603050405020304" pitchFamily="18" charset="0"/>
              </a:rPr>
              <a:t>igh </a:t>
            </a:r>
            <a:r>
              <a:rPr lang="es-MX" b="1" dirty="0">
                <a:solidFill>
                  <a:srgbClr val="FF0000"/>
                </a:solidFill>
                <a:latin typeface="Times New Roman" panose="02020603050405020304" pitchFamily="18" charset="0"/>
                <a:cs typeface="Times New Roman" panose="02020603050405020304" pitchFamily="18" charset="0"/>
              </a:rPr>
              <a:t>F</a:t>
            </a:r>
            <a:r>
              <a:rPr lang="es-MX" b="1" dirty="0">
                <a:latin typeface="Times New Roman" panose="02020603050405020304" pitchFamily="18" charset="0"/>
                <a:cs typeface="Times New Roman" panose="02020603050405020304" pitchFamily="18" charset="0"/>
              </a:rPr>
              <a:t>ield </a:t>
            </a:r>
            <a:r>
              <a:rPr lang="es-MX" b="1" dirty="0" err="1">
                <a:solidFill>
                  <a:srgbClr val="FF0000"/>
                </a:solidFill>
                <a:latin typeface="Times New Roman" panose="02020603050405020304" pitchFamily="18" charset="0"/>
                <a:cs typeface="Times New Roman" panose="02020603050405020304" pitchFamily="18" charset="0"/>
              </a:rPr>
              <a:t>S</a:t>
            </a:r>
            <a:r>
              <a:rPr lang="es-MX" b="1" dirty="0" err="1">
                <a:latin typeface="Times New Roman" panose="02020603050405020304" pitchFamily="18" charset="0"/>
                <a:cs typeface="Times New Roman" panose="02020603050405020304" pitchFamily="18" charset="0"/>
              </a:rPr>
              <a:t>trength</a:t>
            </a:r>
            <a:r>
              <a:rPr lang="es-MX" b="1" dirty="0">
                <a:latin typeface="Times New Roman" panose="02020603050405020304" pitchFamily="18" charset="0"/>
                <a:cs typeface="Times New Roman" panose="02020603050405020304" pitchFamily="18" charset="0"/>
              </a:rPr>
              <a:t> </a:t>
            </a:r>
            <a:r>
              <a:rPr lang="es-MX" b="1" dirty="0" err="1">
                <a:solidFill>
                  <a:srgbClr val="FF0000"/>
                </a:solidFill>
                <a:latin typeface="Times New Roman" panose="02020603050405020304" pitchFamily="18" charset="0"/>
                <a:cs typeface="Times New Roman" panose="02020603050405020304" pitchFamily="18" charset="0"/>
              </a:rPr>
              <a:t>E</a:t>
            </a:r>
            <a:r>
              <a:rPr lang="es-MX" b="1" dirty="0" err="1">
                <a:latin typeface="Times New Roman" panose="02020603050405020304" pitchFamily="18" charset="0"/>
                <a:cs typeface="Times New Roman" panose="02020603050405020304" pitchFamily="18" charset="0"/>
              </a:rPr>
              <a:t>lements</a:t>
            </a:r>
            <a:r>
              <a:rPr lang="es-MX" dirty="0">
                <a:latin typeface="Times New Roman" panose="02020603050405020304" pitchFamily="18" charset="0"/>
                <a:cs typeface="Times New Roman" panose="02020603050405020304" pitchFamily="18" charset="0"/>
              </a:rPr>
              <a:t>) más pequeños y con mayor carga incluyen REE, Th, U, Ce, Pb</a:t>
            </a:r>
            <a:r>
              <a:rPr lang="es-MX" baseline="30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Zr, Hf, Ti, Nb y Ta.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elementos litófilos de iones grandes (</a:t>
            </a:r>
            <a:r>
              <a:rPr lang="es-MX" b="1" dirty="0">
                <a:solidFill>
                  <a:srgbClr val="FF0000"/>
                </a:solidFill>
                <a:latin typeface="Times New Roman" panose="02020603050405020304" pitchFamily="18" charset="0"/>
                <a:cs typeface="Times New Roman" panose="02020603050405020304" pitchFamily="18" charset="0"/>
              </a:rPr>
              <a:t>LILE</a:t>
            </a:r>
            <a:r>
              <a:rPr lang="es-MX" b="1" dirty="0">
                <a:latin typeface="Times New Roman" panose="02020603050405020304" pitchFamily="18" charset="0"/>
                <a:cs typeface="Times New Roman" panose="02020603050405020304" pitchFamily="18" charset="0"/>
              </a:rPr>
              <a:t>, </a:t>
            </a:r>
            <a:r>
              <a:rPr lang="es-MX" b="1" dirty="0" err="1">
                <a:solidFill>
                  <a:srgbClr val="FF0000"/>
                </a:solidFill>
                <a:latin typeface="Times New Roman" panose="02020603050405020304" pitchFamily="18" charset="0"/>
                <a:cs typeface="Times New Roman" panose="02020603050405020304" pitchFamily="18" charset="0"/>
              </a:rPr>
              <a:t>L</a:t>
            </a:r>
            <a:r>
              <a:rPr lang="es-MX" b="1" dirty="0" err="1">
                <a:latin typeface="Times New Roman" panose="02020603050405020304" pitchFamily="18" charset="0"/>
                <a:cs typeface="Times New Roman" panose="02020603050405020304" pitchFamily="18" charset="0"/>
              </a:rPr>
              <a:t>arge</a:t>
            </a:r>
            <a:r>
              <a:rPr lang="es-MX" b="1" dirty="0">
                <a:latin typeface="Times New Roman" panose="02020603050405020304" pitchFamily="18" charset="0"/>
                <a:cs typeface="Times New Roman" panose="02020603050405020304" pitchFamily="18" charset="0"/>
              </a:rPr>
              <a:t> </a:t>
            </a:r>
            <a:r>
              <a:rPr lang="es-MX" b="1" dirty="0">
                <a:solidFill>
                  <a:srgbClr val="FF0000"/>
                </a:solidFill>
                <a:latin typeface="Times New Roman" panose="02020603050405020304" pitchFamily="18" charset="0"/>
                <a:cs typeface="Times New Roman" panose="02020603050405020304" pitchFamily="18" charset="0"/>
              </a:rPr>
              <a:t>I</a:t>
            </a:r>
            <a:r>
              <a:rPr lang="es-MX" b="1" dirty="0">
                <a:latin typeface="Times New Roman" panose="02020603050405020304" pitchFamily="18" charset="0"/>
                <a:cs typeface="Times New Roman" panose="02020603050405020304" pitchFamily="18" charset="0"/>
              </a:rPr>
              <a:t>on </a:t>
            </a:r>
            <a:r>
              <a:rPr lang="es-MX" b="1" dirty="0" err="1">
                <a:solidFill>
                  <a:srgbClr val="FF0000"/>
                </a:solidFill>
                <a:latin typeface="Times New Roman" panose="02020603050405020304" pitchFamily="18" charset="0"/>
                <a:cs typeface="Times New Roman" panose="02020603050405020304" pitchFamily="18" charset="0"/>
              </a:rPr>
              <a:t>L</a:t>
            </a:r>
            <a:r>
              <a:rPr lang="es-MX" b="1" dirty="0" err="1">
                <a:latin typeface="Times New Roman" panose="02020603050405020304" pitchFamily="18" charset="0"/>
                <a:cs typeface="Times New Roman" panose="02020603050405020304" pitchFamily="18" charset="0"/>
              </a:rPr>
              <a:t>ithophile</a:t>
            </a:r>
            <a:r>
              <a:rPr lang="es-MX" b="1" dirty="0">
                <a:latin typeface="Times New Roman" panose="02020603050405020304" pitchFamily="18" charset="0"/>
                <a:cs typeface="Times New Roman" panose="02020603050405020304" pitchFamily="18" charset="0"/>
              </a:rPr>
              <a:t> </a:t>
            </a:r>
            <a:r>
              <a:rPr lang="es-MX" b="1" dirty="0" err="1">
                <a:solidFill>
                  <a:srgbClr val="FF0000"/>
                </a:solidFill>
                <a:latin typeface="Times New Roman" panose="02020603050405020304" pitchFamily="18" charset="0"/>
                <a:cs typeface="Times New Roman" panose="02020603050405020304" pitchFamily="18" charset="0"/>
              </a:rPr>
              <a:t>E</a:t>
            </a:r>
            <a:r>
              <a:rPr lang="es-MX" b="1" dirty="0" err="1">
                <a:latin typeface="Times New Roman" panose="02020603050405020304" pitchFamily="18" charset="0"/>
                <a:cs typeface="Times New Roman" panose="02020603050405020304" pitchFamily="18" charset="0"/>
              </a:rPr>
              <a:t>lements</a:t>
            </a:r>
            <a:r>
              <a:rPr lang="es-MX" dirty="0">
                <a:latin typeface="Times New Roman" panose="02020603050405020304" pitchFamily="18" charset="0"/>
                <a:cs typeface="Times New Roman" panose="02020603050405020304" pitchFamily="18" charset="0"/>
              </a:rPr>
              <a:t>) de baja intensidad de campo (incluidos K, Rb, Cs, Ba, Pb</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Sr y Eu</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son generalmente considerados más móviles, especialmente si una fase fluida la fase está involucrada.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elementos pequeños y de baja valencia suelen ser compatible, incluidos los elementos trazas Ni, Cr, Cu, W, Ru, </a:t>
            </a:r>
            <a:r>
              <a:rPr lang="pt-BR" dirty="0">
                <a:latin typeface="Times New Roman" panose="02020603050405020304" pitchFamily="18" charset="0"/>
                <a:cs typeface="Times New Roman" panose="02020603050405020304" pitchFamily="18" charset="0"/>
              </a:rPr>
              <a:t>Rh, </a:t>
            </a:r>
            <a:r>
              <a:rPr lang="pt-BR" dirty="0" err="1">
                <a:latin typeface="Times New Roman" panose="02020603050405020304" pitchFamily="18" charset="0"/>
                <a:cs typeface="Times New Roman" panose="02020603050405020304" pitchFamily="18" charset="0"/>
              </a:rPr>
              <a:t>Pd</a:t>
            </a:r>
            <a:r>
              <a:rPr lang="pt-BR" dirty="0">
                <a:latin typeface="Times New Roman" panose="02020603050405020304" pitchFamily="18" charset="0"/>
                <a:cs typeface="Times New Roman" panose="02020603050405020304" pitchFamily="18" charset="0"/>
              </a:rPr>
              <a:t>, Os, Ir, </a:t>
            </a:r>
            <a:r>
              <a:rPr lang="pt-BR" dirty="0" err="1">
                <a:latin typeface="Times New Roman" panose="02020603050405020304" pitchFamily="18" charset="0"/>
                <a:cs typeface="Times New Roman" panose="02020603050405020304" pitchFamily="18" charset="0"/>
              </a:rPr>
              <a:t>Pt</a:t>
            </a:r>
            <a:r>
              <a:rPr lang="pt-BR" dirty="0">
                <a:latin typeface="Times New Roman" panose="02020603050405020304" pitchFamily="18" charset="0"/>
                <a:cs typeface="Times New Roman" panose="02020603050405020304" pitchFamily="18" charset="0"/>
              </a:rPr>
              <a:t> y Au.</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913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A88147A-CF56-4968-86D1-E5E6C672C747}"/>
              </a:ext>
            </a:extLst>
          </p:cNvPr>
          <p:cNvSpPr/>
          <p:nvPr/>
        </p:nvSpPr>
        <p:spPr>
          <a:xfrm>
            <a:off x="812800" y="187235"/>
            <a:ext cx="10658764" cy="221599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Prácticamente todos los elementos se distribuyen de manera desigual entre dos fases cualesquiera en equilibrio. Este efecto es conocido como </a:t>
            </a:r>
            <a:r>
              <a:rPr lang="es-MX" b="1" i="1" dirty="0">
                <a:latin typeface="Times New Roman" panose="02020603050405020304" pitchFamily="18" charset="0"/>
                <a:cs typeface="Times New Roman" panose="02020603050405020304" pitchFamily="18" charset="0"/>
              </a:rPr>
              <a:t>fraccionamiento químico</a:t>
            </a:r>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Si la reacción entre dos fases, por ejemplo, un sólido y un líquido, es una reacción de intercambio de algún componente </a:t>
            </a:r>
            <a:r>
              <a:rPr lang="es-MX" i="1" dirty="0">
                <a:latin typeface="Times New Roman" panose="02020603050405020304" pitchFamily="18" charset="0"/>
                <a:cs typeface="Times New Roman" panose="02020603050405020304" pitchFamily="18" charset="0"/>
              </a:rPr>
              <a:t>i</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i</a:t>
            </a:r>
            <a:r>
              <a:rPr lang="es-MX" baseline="-25000" dirty="0">
                <a:latin typeface="Times New Roman" panose="02020603050405020304" pitchFamily="18" charset="0"/>
                <a:cs typeface="Times New Roman" panose="02020603050405020304" pitchFamily="18" charset="0"/>
              </a:rPr>
              <a:t>(liquido)</a:t>
            </a:r>
            <a:r>
              <a:rPr lang="es-MX" dirty="0">
                <a:latin typeface="Times New Roman" panose="02020603050405020304" pitchFamily="18" charset="0"/>
                <a:cs typeface="Times New Roman" panose="02020603050405020304" pitchFamily="18" charset="0"/>
              </a:rPr>
              <a:t>←→i</a:t>
            </a:r>
            <a:r>
              <a:rPr lang="es-MX" baseline="-25000" dirty="0">
                <a:latin typeface="Times New Roman" panose="02020603050405020304" pitchFamily="18" charset="0"/>
                <a:cs typeface="Times New Roman" panose="02020603050405020304" pitchFamily="18" charset="0"/>
              </a:rPr>
              <a:t>(solido)</a:t>
            </a:r>
            <a:r>
              <a:rPr lang="es-MX" dirty="0">
                <a:latin typeface="Times New Roman" panose="02020603050405020304" pitchFamily="18" charset="0"/>
                <a:cs typeface="Times New Roman" panose="02020603050405020304" pitchFamily="18" charset="0"/>
              </a:rPr>
              <a:t>   se puede definir un coeficiente de distribución empírico simple, K</a:t>
            </a:r>
            <a:r>
              <a:rPr lang="es-MX" baseline="-25000" dirty="0">
                <a:latin typeface="Times New Roman" panose="02020603050405020304" pitchFamily="18" charset="0"/>
                <a:cs typeface="Times New Roman" panose="02020603050405020304" pitchFamily="18" charset="0"/>
              </a:rPr>
              <a:t>D</a:t>
            </a:r>
            <a:r>
              <a:rPr lang="es-MX" dirty="0">
                <a:latin typeface="Times New Roman" panose="02020603050405020304" pitchFamily="18" charset="0"/>
                <a:cs typeface="Times New Roman" panose="02020603050405020304" pitchFamily="18" charset="0"/>
              </a:rPr>
              <a:t>, como:</a:t>
            </a:r>
          </a:p>
          <a:p>
            <a:pPr algn="just"/>
            <a:endParaRPr lang="es-MX" baseline="-25000"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Donde </a:t>
            </a:r>
            <a:r>
              <a:rPr lang="es-MX" i="1" dirty="0">
                <a:latin typeface="Times New Roman" panose="02020603050405020304" pitchFamily="18" charset="0"/>
                <a:cs typeface="Times New Roman" panose="02020603050405020304" pitchFamily="18" charset="0"/>
              </a:rPr>
              <a:t>Xi</a:t>
            </a:r>
            <a:r>
              <a:rPr lang="es-MX" dirty="0">
                <a:latin typeface="Times New Roman" panose="02020603050405020304" pitchFamily="18" charset="0"/>
                <a:cs typeface="Times New Roman" panose="02020603050405020304" pitchFamily="18" charset="0"/>
              </a:rPr>
              <a:t>= a la fracción molar del componente </a:t>
            </a:r>
            <a:r>
              <a:rPr lang="es-MX" i="1" dirty="0">
                <a:latin typeface="Times New Roman" panose="02020603050405020304" pitchFamily="18" charset="0"/>
                <a:cs typeface="Times New Roman" panose="02020603050405020304" pitchFamily="18" charset="0"/>
              </a:rPr>
              <a:t>i</a:t>
            </a:r>
            <a:r>
              <a:rPr lang="es-MX" dirty="0">
                <a:latin typeface="Times New Roman" panose="02020603050405020304" pitchFamily="18" charset="0"/>
                <a:cs typeface="Times New Roman" panose="02020603050405020304" pitchFamily="18" charset="0"/>
              </a:rPr>
              <a:t> en el solido o liquido.</a:t>
            </a:r>
          </a:p>
        </p:txBody>
      </p:sp>
      <p:graphicFrame>
        <p:nvGraphicFramePr>
          <p:cNvPr id="4" name="Objeto 3">
            <a:extLst>
              <a:ext uri="{FF2B5EF4-FFF2-40B4-BE49-F238E27FC236}">
                <a16:creationId xmlns:a16="http://schemas.microsoft.com/office/drawing/2014/main" id="{D5E0F1BD-942E-47D8-A685-F9693219E4A0}"/>
              </a:ext>
            </a:extLst>
          </p:cNvPr>
          <p:cNvGraphicFramePr>
            <a:graphicFrameLocks noChangeAspect="1"/>
          </p:cNvGraphicFramePr>
          <p:nvPr>
            <p:extLst>
              <p:ext uri="{D42A27DB-BD31-4B8C-83A1-F6EECF244321}">
                <p14:modId xmlns:p14="http://schemas.microsoft.com/office/powerpoint/2010/main" val="1078854416"/>
              </p:ext>
            </p:extLst>
          </p:nvPr>
        </p:nvGraphicFramePr>
        <p:xfrm>
          <a:off x="9728777" y="1397721"/>
          <a:ext cx="1295316" cy="717406"/>
        </p:xfrm>
        <a:graphic>
          <a:graphicData uri="http://schemas.openxmlformats.org/presentationml/2006/ole">
            <mc:AlternateContent xmlns:mc="http://schemas.openxmlformats.org/markup-compatibility/2006">
              <mc:Choice xmlns:v="urn:schemas-microsoft-com:vml" Requires="v">
                <p:oleObj spid="_x0000_s1041" name="Equation" r:id="rId3" imgW="825480" imgH="457200" progId="Equation.DSMT4">
                  <p:embed/>
                </p:oleObj>
              </mc:Choice>
              <mc:Fallback>
                <p:oleObj name="Equation" r:id="rId3" imgW="825480" imgH="457200" progId="Equation.DSMT4">
                  <p:embed/>
                  <p:pic>
                    <p:nvPicPr>
                      <p:cNvPr id="0" name=""/>
                      <p:cNvPicPr/>
                      <p:nvPr/>
                    </p:nvPicPr>
                    <p:blipFill>
                      <a:blip r:embed="rId4"/>
                      <a:stretch>
                        <a:fillRect/>
                      </a:stretch>
                    </p:blipFill>
                    <p:spPr>
                      <a:xfrm>
                        <a:off x="9728777" y="1397721"/>
                        <a:ext cx="1295316" cy="717406"/>
                      </a:xfrm>
                      <a:prstGeom prst="rect">
                        <a:avLst/>
                      </a:prstGeom>
                    </p:spPr>
                  </p:pic>
                </p:oleObj>
              </mc:Fallback>
            </mc:AlternateContent>
          </a:graphicData>
        </a:graphic>
      </p:graphicFrame>
      <p:pic>
        <p:nvPicPr>
          <p:cNvPr id="6" name="Imagen 5">
            <a:extLst>
              <a:ext uri="{FF2B5EF4-FFF2-40B4-BE49-F238E27FC236}">
                <a16:creationId xmlns:a16="http://schemas.microsoft.com/office/drawing/2014/main" id="{ED15F2BC-F5BE-4B88-98D0-3144491C32DC}"/>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27617" t="34747" r="29536" b="21347"/>
          <a:stretch/>
        </p:blipFill>
        <p:spPr>
          <a:xfrm>
            <a:off x="822037" y="2715491"/>
            <a:ext cx="6102631" cy="3711674"/>
          </a:xfrm>
          <a:prstGeom prst="rect">
            <a:avLst/>
          </a:prstGeom>
        </p:spPr>
      </p:pic>
      <p:pic>
        <p:nvPicPr>
          <p:cNvPr id="8" name="Imagen 7">
            <a:extLst>
              <a:ext uri="{FF2B5EF4-FFF2-40B4-BE49-F238E27FC236}">
                <a16:creationId xmlns:a16="http://schemas.microsoft.com/office/drawing/2014/main" id="{98EEABFB-B2A2-4A6B-889D-048414FF6C94}"/>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Effect>
                      <a14:saturation sat="400000"/>
                    </a14:imgEffect>
                  </a14:imgLayer>
                </a14:imgProps>
              </a:ext>
              <a:ext uri="{28A0092B-C50C-407E-A947-70E740481C1C}">
                <a14:useLocalDpi xmlns:a14="http://schemas.microsoft.com/office/drawing/2010/main" val="0"/>
              </a:ext>
            </a:extLst>
          </a:blip>
          <a:srcRect l="23060" t="22089" r="52878" b="24444"/>
          <a:stretch/>
        </p:blipFill>
        <p:spPr>
          <a:xfrm>
            <a:off x="8044871" y="2466108"/>
            <a:ext cx="3223492" cy="4251581"/>
          </a:xfrm>
          <a:prstGeom prst="rect">
            <a:avLst/>
          </a:prstGeom>
        </p:spPr>
      </p:pic>
    </p:spTree>
    <p:extLst>
      <p:ext uri="{BB962C8B-B14F-4D97-AF65-F5344CB8AC3E}">
        <p14:creationId xmlns:p14="http://schemas.microsoft.com/office/powerpoint/2010/main" val="2342256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F4D2655-2820-481B-9116-7FE41E8A4B9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49600" t="37710" r="25859" b="34276"/>
          <a:stretch/>
        </p:blipFill>
        <p:spPr>
          <a:xfrm>
            <a:off x="489525" y="461820"/>
            <a:ext cx="3371275" cy="2284120"/>
          </a:xfrm>
          <a:prstGeom prst="rect">
            <a:avLst/>
          </a:prstGeom>
        </p:spPr>
      </p:pic>
      <p:pic>
        <p:nvPicPr>
          <p:cNvPr id="5" name="Imagen 4">
            <a:extLst>
              <a:ext uri="{FF2B5EF4-FFF2-40B4-BE49-F238E27FC236}">
                <a16:creationId xmlns:a16="http://schemas.microsoft.com/office/drawing/2014/main" id="{8CA6D131-6A8D-45AA-8893-28195518CE0B}"/>
              </a:ext>
            </a:extLst>
          </p:cNvPr>
          <p:cNvPicPr>
            <a:picLocks noChangeAspect="1"/>
          </p:cNvPicPr>
          <p:nvPr/>
        </p:nvPicPr>
        <p:blipFill rotWithShape="1">
          <a:blip r:embed="rId4">
            <a:extLst>
              <a:ext uri="{28A0092B-C50C-407E-A947-70E740481C1C}">
                <a14:useLocalDpi xmlns:a14="http://schemas.microsoft.com/office/drawing/2010/main" val="0"/>
              </a:ext>
            </a:extLst>
          </a:blip>
          <a:srcRect l="22741" t="24377" r="53118" b="48283"/>
          <a:stretch/>
        </p:blipFill>
        <p:spPr>
          <a:xfrm>
            <a:off x="4313381" y="480290"/>
            <a:ext cx="3448941" cy="2318328"/>
          </a:xfrm>
          <a:prstGeom prst="rect">
            <a:avLst/>
          </a:prstGeom>
        </p:spPr>
      </p:pic>
      <p:pic>
        <p:nvPicPr>
          <p:cNvPr id="7" name="Imagen 6">
            <a:extLst>
              <a:ext uri="{FF2B5EF4-FFF2-40B4-BE49-F238E27FC236}">
                <a16:creationId xmlns:a16="http://schemas.microsoft.com/office/drawing/2014/main" id="{6CB8C9D3-2052-476F-B3C4-6723EEFE0648}"/>
              </a:ext>
            </a:extLst>
          </p:cNvPr>
          <p:cNvPicPr>
            <a:picLocks noChangeAspect="1"/>
          </p:cNvPicPr>
          <p:nvPr/>
        </p:nvPicPr>
        <p:blipFill rotWithShape="1">
          <a:blip r:embed="rId4">
            <a:extLst>
              <a:ext uri="{28A0092B-C50C-407E-A947-70E740481C1C}">
                <a14:useLocalDpi xmlns:a14="http://schemas.microsoft.com/office/drawing/2010/main" val="0"/>
              </a:ext>
            </a:extLst>
          </a:blip>
          <a:srcRect l="49200" t="26397" r="25939" b="45455"/>
          <a:stretch/>
        </p:blipFill>
        <p:spPr>
          <a:xfrm>
            <a:off x="8137236" y="461816"/>
            <a:ext cx="3297382" cy="2215927"/>
          </a:xfrm>
          <a:prstGeom prst="rect">
            <a:avLst/>
          </a:prstGeom>
        </p:spPr>
      </p:pic>
      <p:pic>
        <p:nvPicPr>
          <p:cNvPr id="9" name="Imagen 8">
            <a:extLst>
              <a:ext uri="{FF2B5EF4-FFF2-40B4-BE49-F238E27FC236}">
                <a16:creationId xmlns:a16="http://schemas.microsoft.com/office/drawing/2014/main" id="{4AFD4F7D-0F8A-4D4F-9A20-40D7D25C5DFF}"/>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21302" t="28013" r="52078" b="39664"/>
          <a:stretch/>
        </p:blipFill>
        <p:spPr>
          <a:xfrm>
            <a:off x="646545" y="3232727"/>
            <a:ext cx="4216287" cy="3038764"/>
          </a:xfrm>
          <a:prstGeom prst="rect">
            <a:avLst/>
          </a:prstGeom>
        </p:spPr>
      </p:pic>
      <p:pic>
        <p:nvPicPr>
          <p:cNvPr id="11" name="Imagen 10">
            <a:extLst>
              <a:ext uri="{FF2B5EF4-FFF2-40B4-BE49-F238E27FC236}">
                <a16:creationId xmlns:a16="http://schemas.microsoft.com/office/drawing/2014/main" id="{27577D84-6FAE-43EF-9A2F-3B90098D6AC8}"/>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Effect>
                      <a14:saturation sat="400000"/>
                    </a14:imgEffect>
                  </a14:imgLayer>
                </a14:imgProps>
              </a:ext>
              <a:ext uri="{28A0092B-C50C-407E-A947-70E740481C1C}">
                <a14:useLocalDpi xmlns:a14="http://schemas.microsoft.com/office/drawing/2010/main" val="0"/>
              </a:ext>
            </a:extLst>
          </a:blip>
          <a:srcRect l="22741" t="18855" r="25699" b="22020"/>
          <a:stretch/>
        </p:blipFill>
        <p:spPr>
          <a:xfrm>
            <a:off x="6280728" y="3038764"/>
            <a:ext cx="4608945" cy="3136941"/>
          </a:xfrm>
          <a:prstGeom prst="rect">
            <a:avLst/>
          </a:prstGeom>
        </p:spPr>
      </p:pic>
    </p:spTree>
    <p:extLst>
      <p:ext uri="{BB962C8B-B14F-4D97-AF65-F5344CB8AC3E}">
        <p14:creationId xmlns:p14="http://schemas.microsoft.com/office/powerpoint/2010/main" val="229933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752EEB04-2888-4912-A4F4-9784408776D3}"/>
              </a:ext>
            </a:extLst>
          </p:cNvPr>
          <p:cNvGraphicFramePr>
            <a:graphicFrameLocks noGrp="1"/>
          </p:cNvGraphicFramePr>
          <p:nvPr>
            <p:extLst>
              <p:ext uri="{D42A27DB-BD31-4B8C-83A1-F6EECF244321}">
                <p14:modId xmlns:p14="http://schemas.microsoft.com/office/powerpoint/2010/main" val="3931566300"/>
              </p:ext>
            </p:extLst>
          </p:nvPr>
        </p:nvGraphicFramePr>
        <p:xfrm>
          <a:off x="483190" y="1033538"/>
          <a:ext cx="11246991" cy="4773235"/>
        </p:xfrm>
        <a:graphic>
          <a:graphicData uri="http://schemas.openxmlformats.org/drawingml/2006/table">
            <a:tbl>
              <a:tblPr>
                <a:tableStyleId>{5C22544A-7EE6-4342-B048-85BDC9FD1C3A}</a:tableStyleId>
              </a:tblPr>
              <a:tblGrid>
                <a:gridCol w="2325818">
                  <a:extLst>
                    <a:ext uri="{9D8B030D-6E8A-4147-A177-3AD203B41FA5}">
                      <a16:colId xmlns:a16="http://schemas.microsoft.com/office/drawing/2014/main" val="3362268055"/>
                    </a:ext>
                  </a:extLst>
                </a:gridCol>
                <a:gridCol w="8921173">
                  <a:extLst>
                    <a:ext uri="{9D8B030D-6E8A-4147-A177-3AD203B41FA5}">
                      <a16:colId xmlns:a16="http://schemas.microsoft.com/office/drawing/2014/main" val="165667701"/>
                    </a:ext>
                  </a:extLst>
                </a:gridCol>
              </a:tblGrid>
              <a:tr h="191184">
                <a:tc>
                  <a:txBody>
                    <a:bodyPr/>
                    <a:lstStyle/>
                    <a:p>
                      <a:pPr algn="ctr" fontAlgn="ctr"/>
                      <a:r>
                        <a:rPr lang="es-MX" sz="1600" b="1" u="none" strike="noStrike" dirty="0">
                          <a:effectLst/>
                          <a:latin typeface="Times New Roman" panose="02020603050405020304" pitchFamily="18" charset="0"/>
                          <a:cs typeface="Times New Roman" panose="02020603050405020304" pitchFamily="18" charset="0"/>
                        </a:rPr>
                        <a:t>Elemento</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s-MX" sz="1600" b="1" u="none" strike="noStrike" dirty="0">
                          <a:effectLst/>
                          <a:latin typeface="Times New Roman" panose="02020603050405020304" pitchFamily="18" charset="0"/>
                          <a:cs typeface="Times New Roman" panose="02020603050405020304" pitchFamily="18" charset="0"/>
                        </a:rPr>
                        <a:t>Uso del elemento como indicador petrogenético</a:t>
                      </a:r>
                      <a:endParaRPr lang="es-MX"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3738265"/>
                  </a:ext>
                </a:extLst>
              </a:tr>
              <a:tr h="550609">
                <a:tc>
                  <a:txBody>
                    <a:bodyPr/>
                    <a:lstStyle/>
                    <a:p>
                      <a:pPr algn="ctr" fontAlgn="ctr"/>
                      <a:r>
                        <a:rPr lang="es-MX" sz="1500" u="none" strike="noStrike" dirty="0">
                          <a:effectLst/>
                          <a:latin typeface="Times New Roman" panose="02020603050405020304" pitchFamily="18" charset="0"/>
                          <a:cs typeface="Times New Roman" panose="02020603050405020304" pitchFamily="18" charset="0"/>
                        </a:rPr>
                        <a:t>Ni, Co, Cr</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Elementos altamente compatibles. Ni y Co se concentran en olivino y Cr se concentra en espinela  y clinopiroxeno. Las concentraciones altas indican una fuente de manto, fraccionamiento limitado o acumulación cristalina</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199710"/>
                  </a:ext>
                </a:extLst>
              </a:tr>
              <a:tr h="448134">
                <a:tc>
                  <a:txBody>
                    <a:bodyPr/>
                    <a:lstStyle/>
                    <a:p>
                      <a:pPr algn="ctr" fontAlgn="ctr"/>
                      <a:r>
                        <a:rPr lang="es-MX" sz="1500" u="none" strike="noStrike" dirty="0">
                          <a:effectLst/>
                          <a:latin typeface="Times New Roman" panose="02020603050405020304" pitchFamily="18" charset="0"/>
                          <a:cs typeface="Times New Roman" panose="02020603050405020304" pitchFamily="18" charset="0"/>
                        </a:rPr>
                        <a:t>Zr, Hf</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Elementos muy incompatibles que no se sustituyen en fases mayores de silicato (aunque pueden reemplazar Ti en titanita o rutilo). Las concentraciones altas implican una fuente enriquecida o un líquido con extensa evolución.</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2938584"/>
                  </a:ext>
                </a:extLst>
              </a:tr>
              <a:tr h="448134">
                <a:tc>
                  <a:txBody>
                    <a:bodyPr/>
                    <a:lstStyle/>
                    <a:p>
                      <a:pPr algn="ctr" fontAlgn="ctr"/>
                      <a:r>
                        <a:rPr lang="es-MX" sz="1500" u="none" strike="noStrike">
                          <a:effectLst/>
                          <a:latin typeface="Times New Roman" panose="02020603050405020304" pitchFamily="18" charset="0"/>
                          <a:cs typeface="Times New Roman" panose="02020603050405020304" pitchFamily="18" charset="0"/>
                        </a:rPr>
                        <a:t>Nb, Ta</a:t>
                      </a:r>
                      <a:endParaRPr lang="es-MX" sz="1500" b="0" i="0" u="none" strike="noStrike">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Elementos de alto campo de fuerza que se particionan en fases ricas en Ti (titanita, Ti-anfíbol, óxidos de Fe-Ti).</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Concentraciones típicamente bajas en fundidos o magmas  relacionados con subducción.</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0415301"/>
                  </a:ext>
                </a:extLst>
              </a:tr>
              <a:tr h="818266">
                <a:tc>
                  <a:txBody>
                    <a:bodyPr/>
                    <a:lstStyle/>
                    <a:p>
                      <a:pPr algn="ctr" fontAlgn="ctr"/>
                      <a:r>
                        <a:rPr lang="pt-BR" sz="1500" u="none" strike="noStrike">
                          <a:effectLst/>
                          <a:latin typeface="Times New Roman" panose="02020603050405020304" pitchFamily="18" charset="0"/>
                          <a:cs typeface="Times New Roman" panose="02020603050405020304" pitchFamily="18" charset="0"/>
                        </a:rPr>
                        <a:t>Ru, Rh, Pd, Re, Os, Ir, Pd</a:t>
                      </a:r>
                      <a:endParaRPr lang="pt-BR" sz="1500" b="0" i="0" u="none" strike="noStrike">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Elementos de los platinoides (PGE) que son siderófilos y se utilizan principalmente para estudiar la fusión y</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cristalización en sistemas máficos-ultramáficos en los que los PGE suelen estar alojados por sulfuros. El cociente del sistema isotópico  Re/Os  está controlado por la diferenciación inicial de PGE y se aplica a la evolución del manto y</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procesos de fusión máficos</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2885736"/>
                  </a:ext>
                </a:extLst>
              </a:tr>
              <a:tr h="267657">
                <a:tc>
                  <a:txBody>
                    <a:bodyPr/>
                    <a:lstStyle/>
                    <a:p>
                      <a:pPr algn="ctr" fontAlgn="ctr"/>
                      <a:r>
                        <a:rPr lang="es-MX" sz="1500" u="none" strike="noStrike">
                          <a:effectLst/>
                          <a:latin typeface="Times New Roman" panose="02020603050405020304" pitchFamily="18" charset="0"/>
                          <a:cs typeface="Times New Roman" panose="02020603050405020304" pitchFamily="18" charset="0"/>
                        </a:rPr>
                        <a:t>Sc</a:t>
                      </a:r>
                      <a:endParaRPr lang="es-MX" sz="1500" b="0" i="0" u="none" strike="noStrike">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Se concentra en piroxenos y se puede utilizar como indicador del fraccionamiento de piroxeno.</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9809458"/>
                  </a:ext>
                </a:extLst>
              </a:tr>
              <a:tr h="596493">
                <a:tc>
                  <a:txBody>
                    <a:bodyPr/>
                    <a:lstStyle/>
                    <a:p>
                      <a:pPr algn="ctr" fontAlgn="ctr"/>
                      <a:r>
                        <a:rPr lang="es-MX" sz="1500" u="none" strike="noStrike">
                          <a:effectLst/>
                          <a:latin typeface="Times New Roman" panose="02020603050405020304" pitchFamily="18" charset="0"/>
                          <a:cs typeface="Times New Roman" panose="02020603050405020304" pitchFamily="18" charset="0"/>
                        </a:rPr>
                        <a:t>Sr</a:t>
                      </a:r>
                      <a:endParaRPr lang="es-MX" sz="1500" b="0" i="0" u="none" strike="noStrike">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Sustituye al Ca en  plagioclasa (pero no en el piroxeno) y, en menor grado, al K en el feldespato-K.</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Se comporta como un elemento compatible a baja presión, donde la plagioclasa se forma temprano, pero como un</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elemento incompatible a mayor presión, donde la plagioclasa ya no es estable.</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0322953"/>
                  </a:ext>
                </a:extLst>
              </a:tr>
              <a:tr h="594963">
                <a:tc>
                  <a:txBody>
                    <a:bodyPr/>
                    <a:lstStyle/>
                    <a:p>
                      <a:pPr algn="ctr" fontAlgn="ctr"/>
                      <a:r>
                        <a:rPr lang="es-MX" sz="1500" u="none" strike="noStrike">
                          <a:effectLst/>
                          <a:latin typeface="Times New Roman" panose="02020603050405020304" pitchFamily="18" charset="0"/>
                          <a:cs typeface="Times New Roman" panose="02020603050405020304" pitchFamily="18" charset="0"/>
                        </a:rPr>
                        <a:t>REE</a:t>
                      </a:r>
                      <a:endParaRPr lang="es-MX" sz="1500" b="0" i="0" u="none" strike="noStrike">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Miles de usos en el modelado de características de la fuente del magma y evolución de líquidos. Granate hospeda</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HREE más que  LREE, y ortopiroxeno y hornblenda lo hacen en menor grado. Titanita</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y plagioclasa acomodan más LREE. Eu</a:t>
                      </a:r>
                      <a:r>
                        <a:rPr lang="es-MX" sz="1500" u="none" strike="noStrike" baseline="30000" dirty="0">
                          <a:effectLst/>
                          <a:latin typeface="Times New Roman" panose="02020603050405020304" pitchFamily="18" charset="0"/>
                          <a:cs typeface="Times New Roman" panose="02020603050405020304" pitchFamily="18" charset="0"/>
                        </a:rPr>
                        <a:t>2+</a:t>
                      </a:r>
                      <a:r>
                        <a:rPr lang="es-MX" sz="1500" u="none" strike="noStrike" dirty="0">
                          <a:effectLst/>
                          <a:latin typeface="Times New Roman" panose="02020603050405020304" pitchFamily="18" charset="0"/>
                          <a:cs typeface="Times New Roman" panose="02020603050405020304" pitchFamily="18" charset="0"/>
                        </a:rPr>
                        <a:t> está fuertemente dividido en plagioclasa.</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9842421"/>
                  </a:ext>
                </a:extLst>
              </a:tr>
              <a:tr h="435899">
                <a:tc>
                  <a:txBody>
                    <a:bodyPr/>
                    <a:lstStyle/>
                    <a:p>
                      <a:pPr algn="ctr" fontAlgn="ctr"/>
                      <a:r>
                        <a:rPr lang="es-MX" sz="1500" u="none" strike="noStrike">
                          <a:effectLst/>
                          <a:latin typeface="Times New Roman" panose="02020603050405020304" pitchFamily="18" charset="0"/>
                          <a:cs typeface="Times New Roman" panose="02020603050405020304" pitchFamily="18" charset="0"/>
                        </a:rPr>
                        <a:t>Y</a:t>
                      </a:r>
                      <a:endParaRPr lang="es-MX" sz="1500" b="0" i="0" u="none" strike="noStrike">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MX" sz="1500" u="none" strike="noStrike" dirty="0">
                          <a:effectLst/>
                          <a:latin typeface="Times New Roman" panose="02020603050405020304" pitchFamily="18" charset="0"/>
                          <a:cs typeface="Times New Roman" panose="02020603050405020304" pitchFamily="18" charset="0"/>
                        </a:rPr>
                        <a:t>Comúnmente incompatible, se fracciona fuertemente en granate y anfíbol. Titanita y apatita también</a:t>
                      </a:r>
                      <a:br>
                        <a:rPr lang="es-MX" sz="1500" u="none" strike="noStrike" dirty="0">
                          <a:effectLst/>
                          <a:latin typeface="Times New Roman" panose="02020603050405020304" pitchFamily="18" charset="0"/>
                          <a:cs typeface="Times New Roman" panose="02020603050405020304" pitchFamily="18" charset="0"/>
                        </a:rPr>
                      </a:br>
                      <a:r>
                        <a:rPr lang="es-MX" sz="1500" u="none" strike="noStrike" dirty="0">
                          <a:effectLst/>
                          <a:latin typeface="Times New Roman" panose="02020603050405020304" pitchFamily="18" charset="0"/>
                          <a:cs typeface="Times New Roman" panose="02020603050405020304" pitchFamily="18" charset="0"/>
                        </a:rPr>
                        <a:t>concentrar Y, por lo que la presencia de estos como accesorios podría tener un efecto significativo.</a:t>
                      </a:r>
                      <a:endParaRPr lang="es-MX"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47" marR="7647" marT="76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4123241"/>
                  </a:ext>
                </a:extLst>
              </a:tr>
            </a:tbl>
          </a:graphicData>
        </a:graphic>
      </p:graphicFrame>
    </p:spTree>
    <p:extLst>
      <p:ext uri="{BB962C8B-B14F-4D97-AF65-F5344CB8AC3E}">
        <p14:creationId xmlns:p14="http://schemas.microsoft.com/office/powerpoint/2010/main" val="3010395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CE4AF82-63F4-4D10-9581-0C40CB6594B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49361" t="21953" r="25779" b="10168"/>
          <a:stretch/>
        </p:blipFill>
        <p:spPr>
          <a:xfrm>
            <a:off x="1089891" y="424872"/>
            <a:ext cx="3439043" cy="5573243"/>
          </a:xfrm>
          <a:prstGeom prst="rect">
            <a:avLst/>
          </a:prstGeom>
        </p:spPr>
      </p:pic>
      <p:pic>
        <p:nvPicPr>
          <p:cNvPr id="5" name="Imagen 4">
            <a:extLst>
              <a:ext uri="{FF2B5EF4-FFF2-40B4-BE49-F238E27FC236}">
                <a16:creationId xmlns:a16="http://schemas.microsoft.com/office/drawing/2014/main" id="{488CC9A0-9CF3-495E-9BA7-CA56B6F46C38}"/>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22981" t="23704" r="52158" b="12727"/>
          <a:stretch/>
        </p:blipFill>
        <p:spPr>
          <a:xfrm>
            <a:off x="6012872" y="360218"/>
            <a:ext cx="3645408" cy="5532582"/>
          </a:xfrm>
          <a:prstGeom prst="rect">
            <a:avLst/>
          </a:prstGeom>
        </p:spPr>
      </p:pic>
    </p:spTree>
    <p:extLst>
      <p:ext uri="{BB962C8B-B14F-4D97-AF65-F5344CB8AC3E}">
        <p14:creationId xmlns:p14="http://schemas.microsoft.com/office/powerpoint/2010/main" val="3642400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5">
            <a:extLst>
              <a:ext uri="{FF2B5EF4-FFF2-40B4-BE49-F238E27FC236}">
                <a16:creationId xmlns:a16="http://schemas.microsoft.com/office/drawing/2014/main" id="{E762658E-5BB3-4ED3-A623-2D597C689BA3}"/>
              </a:ext>
            </a:extLst>
          </p:cNvPr>
          <p:cNvSpPr/>
          <p:nvPr/>
        </p:nvSpPr>
        <p:spPr>
          <a:xfrm>
            <a:off x="538018" y="649500"/>
            <a:ext cx="4575895" cy="34290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6">
            <a:extLst>
              <a:ext uri="{FF2B5EF4-FFF2-40B4-BE49-F238E27FC236}">
                <a16:creationId xmlns:a16="http://schemas.microsoft.com/office/drawing/2014/main" id="{F4FDADA0-A5A9-4D6A-910F-C084DA14CCEB}"/>
              </a:ext>
            </a:extLst>
          </p:cNvPr>
          <p:cNvSpPr txBox="1"/>
          <p:nvPr/>
        </p:nvSpPr>
        <p:spPr>
          <a:xfrm>
            <a:off x="784743" y="308881"/>
            <a:ext cx="4018166" cy="347345"/>
          </a:xfrm>
          <a:prstGeom prst="rect">
            <a:avLst/>
          </a:prstGeom>
        </p:spPr>
        <p:txBody>
          <a:bodyPr vert="horz" wrap="square" lIns="0" tIns="0" rIns="0" bIns="0" rtlCol="0">
            <a:noAutofit/>
          </a:bodyPr>
          <a:lstStyle/>
          <a:p>
            <a:pPr marL="12700">
              <a:lnSpc>
                <a:spcPct val="100000"/>
              </a:lnSpc>
            </a:pPr>
            <a:r>
              <a:rPr lang="es-MX" sz="2200" spc="-5" dirty="0">
                <a:latin typeface="Times New Roman"/>
                <a:cs typeface="Times New Roman"/>
              </a:rPr>
              <a:t>Los elementos tierras raras </a:t>
            </a:r>
            <a:r>
              <a:rPr sz="2200" spc="-5" dirty="0">
                <a:latin typeface="Times New Roman"/>
                <a:cs typeface="Times New Roman"/>
              </a:rPr>
              <a:t>(REE)</a:t>
            </a:r>
            <a:endParaRPr sz="2200" dirty="0">
              <a:latin typeface="Times New Roman"/>
              <a:cs typeface="Times New Roman"/>
            </a:endParaRPr>
          </a:p>
        </p:txBody>
      </p:sp>
      <p:sp>
        <p:nvSpPr>
          <p:cNvPr id="6" name="object 2">
            <a:extLst>
              <a:ext uri="{FF2B5EF4-FFF2-40B4-BE49-F238E27FC236}">
                <a16:creationId xmlns:a16="http://schemas.microsoft.com/office/drawing/2014/main" id="{169278A2-11C7-47B4-B493-F304C418AC54}"/>
              </a:ext>
            </a:extLst>
          </p:cNvPr>
          <p:cNvSpPr/>
          <p:nvPr/>
        </p:nvSpPr>
        <p:spPr>
          <a:xfrm>
            <a:off x="7132782" y="1366982"/>
            <a:ext cx="3275076" cy="2528316"/>
          </a:xfrm>
          <a:custGeom>
            <a:avLst/>
            <a:gdLst/>
            <a:ahLst/>
            <a:cxnLst/>
            <a:rect l="l" t="t" r="r" b="b"/>
            <a:pathLst>
              <a:path w="3275076" h="2528316">
                <a:moveTo>
                  <a:pt x="0" y="2528316"/>
                </a:moveTo>
                <a:lnTo>
                  <a:pt x="3275076" y="2528316"/>
                </a:lnTo>
                <a:lnTo>
                  <a:pt x="3275076" y="0"/>
                </a:lnTo>
                <a:lnTo>
                  <a:pt x="0" y="0"/>
                </a:lnTo>
                <a:lnTo>
                  <a:pt x="0" y="2528316"/>
                </a:lnTo>
                <a:close/>
              </a:path>
            </a:pathLst>
          </a:custGeom>
          <a:solidFill>
            <a:srgbClr val="5B5B5B"/>
          </a:solidFill>
        </p:spPr>
        <p:txBody>
          <a:bodyPr wrap="square" lIns="0" tIns="0" rIns="0" bIns="0" rtlCol="0">
            <a:noAutofit/>
          </a:bodyPr>
          <a:lstStyle/>
          <a:p>
            <a:endParaRPr/>
          </a:p>
        </p:txBody>
      </p:sp>
      <p:sp>
        <p:nvSpPr>
          <p:cNvPr id="7" name="object 3">
            <a:extLst>
              <a:ext uri="{FF2B5EF4-FFF2-40B4-BE49-F238E27FC236}">
                <a16:creationId xmlns:a16="http://schemas.microsoft.com/office/drawing/2014/main" id="{B3D0C54D-1BF8-4F8A-B95F-3FC05F66FADD}"/>
              </a:ext>
            </a:extLst>
          </p:cNvPr>
          <p:cNvSpPr/>
          <p:nvPr/>
        </p:nvSpPr>
        <p:spPr>
          <a:xfrm>
            <a:off x="7241748" y="1904192"/>
            <a:ext cx="3173730" cy="0"/>
          </a:xfrm>
          <a:custGeom>
            <a:avLst/>
            <a:gdLst/>
            <a:ahLst/>
            <a:cxnLst/>
            <a:rect l="l" t="t" r="r" b="b"/>
            <a:pathLst>
              <a:path w="3173729">
                <a:moveTo>
                  <a:pt x="0" y="0"/>
                </a:moveTo>
                <a:lnTo>
                  <a:pt x="3173730" y="0"/>
                </a:lnTo>
              </a:path>
            </a:pathLst>
          </a:custGeom>
          <a:ln w="3175">
            <a:solidFill>
              <a:srgbClr val="000000"/>
            </a:solidFill>
          </a:ln>
        </p:spPr>
        <p:txBody>
          <a:bodyPr wrap="square" lIns="0" tIns="0" rIns="0" bIns="0" rtlCol="0">
            <a:noAutofit/>
          </a:bodyPr>
          <a:lstStyle/>
          <a:p>
            <a:endParaRPr/>
          </a:p>
        </p:txBody>
      </p:sp>
      <p:sp>
        <p:nvSpPr>
          <p:cNvPr id="8" name="object 4">
            <a:extLst>
              <a:ext uri="{FF2B5EF4-FFF2-40B4-BE49-F238E27FC236}">
                <a16:creationId xmlns:a16="http://schemas.microsoft.com/office/drawing/2014/main" id="{FCD60ED4-C8CA-4BBF-A133-212A95C05A7B}"/>
              </a:ext>
            </a:extLst>
          </p:cNvPr>
          <p:cNvSpPr/>
          <p:nvPr/>
        </p:nvSpPr>
        <p:spPr>
          <a:xfrm>
            <a:off x="7241748" y="1908383"/>
            <a:ext cx="3173730" cy="0"/>
          </a:xfrm>
          <a:custGeom>
            <a:avLst/>
            <a:gdLst/>
            <a:ahLst/>
            <a:cxnLst/>
            <a:rect l="l" t="t" r="r" b="b"/>
            <a:pathLst>
              <a:path w="3173729">
                <a:moveTo>
                  <a:pt x="0" y="0"/>
                </a:moveTo>
                <a:lnTo>
                  <a:pt x="3173730" y="0"/>
                </a:lnTo>
              </a:path>
            </a:pathLst>
          </a:custGeom>
          <a:ln w="9651">
            <a:solidFill>
              <a:srgbClr val="000000"/>
            </a:solidFill>
          </a:ln>
        </p:spPr>
        <p:txBody>
          <a:bodyPr wrap="square" lIns="0" tIns="0" rIns="0" bIns="0" rtlCol="0">
            <a:noAutofit/>
          </a:bodyPr>
          <a:lstStyle/>
          <a:p>
            <a:endParaRPr/>
          </a:p>
        </p:txBody>
      </p:sp>
      <p:sp>
        <p:nvSpPr>
          <p:cNvPr id="9" name="object 6">
            <a:extLst>
              <a:ext uri="{FF2B5EF4-FFF2-40B4-BE49-F238E27FC236}">
                <a16:creationId xmlns:a16="http://schemas.microsoft.com/office/drawing/2014/main" id="{6B7808CF-C81F-4768-870D-EA53FE9148C1}"/>
              </a:ext>
            </a:extLst>
          </p:cNvPr>
          <p:cNvSpPr txBox="1"/>
          <p:nvPr/>
        </p:nvSpPr>
        <p:spPr>
          <a:xfrm>
            <a:off x="6142181" y="833582"/>
            <a:ext cx="3445163" cy="525780"/>
          </a:xfrm>
          <a:prstGeom prst="rect">
            <a:avLst/>
          </a:prstGeom>
        </p:spPr>
        <p:txBody>
          <a:bodyPr vert="horz" wrap="square" lIns="0" tIns="0" rIns="0" bIns="0" rtlCol="0">
            <a:noAutofit/>
          </a:bodyPr>
          <a:lstStyle/>
          <a:p>
            <a:pPr marR="12700">
              <a:lnSpc>
                <a:spcPct val="120400"/>
              </a:lnSpc>
            </a:pPr>
            <a:r>
              <a:rPr lang="es-MX" sz="1400" spc="-10">
                <a:latin typeface="Times New Roman"/>
                <a:cs typeface="Times New Roman"/>
              </a:rPr>
              <a:t>Contrastes</a:t>
            </a:r>
            <a:r>
              <a:rPr lang="es-MX" sz="1400" spc="-5">
                <a:latin typeface="Times New Roman"/>
                <a:cs typeface="Times New Roman"/>
              </a:rPr>
              <a:t> y si</a:t>
            </a:r>
            <a:r>
              <a:rPr lang="es-MX" sz="1400" spc="-25">
                <a:latin typeface="Times New Roman"/>
                <a:cs typeface="Times New Roman"/>
              </a:rPr>
              <a:t>m</a:t>
            </a:r>
            <a:r>
              <a:rPr lang="es-MX" sz="1400" spc="-5">
                <a:latin typeface="Times New Roman"/>
                <a:cs typeface="Times New Roman"/>
              </a:rPr>
              <a:t>ila</a:t>
            </a:r>
            <a:r>
              <a:rPr lang="es-MX" sz="1400" spc="-10">
                <a:latin typeface="Times New Roman"/>
                <a:cs typeface="Times New Roman"/>
              </a:rPr>
              <a:t>r</a:t>
            </a:r>
            <a:r>
              <a:rPr lang="es-MX" sz="1400" spc="-5">
                <a:latin typeface="Times New Roman"/>
                <a:cs typeface="Times New Roman"/>
              </a:rPr>
              <a:t>idades en valores </a:t>
            </a:r>
            <a:r>
              <a:rPr lang="es-MX" sz="1400" spc="-10">
                <a:latin typeface="Times New Roman"/>
                <a:cs typeface="Times New Roman"/>
              </a:rPr>
              <a:t>in</a:t>
            </a:r>
            <a:r>
              <a:rPr lang="es-MX" sz="1400" spc="-5">
                <a:latin typeface="Times New Roman"/>
                <a:cs typeface="Times New Roman"/>
              </a:rPr>
              <a:t> </a:t>
            </a:r>
            <a:r>
              <a:rPr lang="es-MX" sz="1400" spc="-10">
                <a:latin typeface="Times New Roman"/>
                <a:cs typeface="Times New Roman"/>
              </a:rPr>
              <a:t>D:   todos son</a:t>
            </a:r>
            <a:r>
              <a:rPr lang="es-MX" sz="1400" spc="-5">
                <a:latin typeface="Times New Roman"/>
                <a:cs typeface="Times New Roman"/>
              </a:rPr>
              <a:t> </a:t>
            </a:r>
            <a:r>
              <a:rPr lang="es-MX" sz="1400" spc="-10">
                <a:latin typeface="Times New Roman"/>
                <a:cs typeface="Times New Roman"/>
              </a:rPr>
              <a:t>inco</a:t>
            </a:r>
            <a:r>
              <a:rPr lang="es-MX" sz="1400" spc="-25">
                <a:latin typeface="Times New Roman"/>
                <a:cs typeface="Times New Roman"/>
              </a:rPr>
              <a:t>m</a:t>
            </a:r>
            <a:r>
              <a:rPr lang="es-MX" sz="1400" spc="-10">
                <a:latin typeface="Times New Roman"/>
                <a:cs typeface="Times New Roman"/>
              </a:rPr>
              <a:t>patibles</a:t>
            </a:r>
            <a:endParaRPr lang="es-MX" sz="1400">
              <a:latin typeface="Times New Roman"/>
              <a:cs typeface="Times New Roman"/>
            </a:endParaRPr>
          </a:p>
        </p:txBody>
      </p:sp>
      <p:sp>
        <p:nvSpPr>
          <p:cNvPr id="10" name="object 8">
            <a:extLst>
              <a:ext uri="{FF2B5EF4-FFF2-40B4-BE49-F238E27FC236}">
                <a16:creationId xmlns:a16="http://schemas.microsoft.com/office/drawing/2014/main" id="{722E76CB-B523-4DC3-8B0F-0F21C4D3B1FD}"/>
              </a:ext>
            </a:extLst>
          </p:cNvPr>
          <p:cNvSpPr txBox="1"/>
          <p:nvPr/>
        </p:nvSpPr>
        <p:spPr>
          <a:xfrm>
            <a:off x="7246574" y="3911851"/>
            <a:ext cx="1727835" cy="111760"/>
          </a:xfrm>
          <a:prstGeom prst="rect">
            <a:avLst/>
          </a:prstGeom>
        </p:spPr>
        <p:txBody>
          <a:bodyPr vert="horz" wrap="square" lIns="0" tIns="0" rIns="0" bIns="0" rtlCol="0">
            <a:noAutofit/>
          </a:bodyPr>
          <a:lstStyle/>
          <a:p>
            <a:pPr marL="12700">
              <a:lnSpc>
                <a:spcPct val="100000"/>
              </a:lnSpc>
            </a:pPr>
            <a:r>
              <a:rPr sz="650" spc="35" dirty="0">
                <a:latin typeface="Arial"/>
                <a:cs typeface="Arial"/>
              </a:rPr>
              <a:t>d</a:t>
            </a:r>
            <a:r>
              <a:rPr sz="650" spc="25" dirty="0">
                <a:latin typeface="Arial"/>
                <a:cs typeface="Arial"/>
              </a:rPr>
              <a:t>a</a:t>
            </a:r>
            <a:r>
              <a:rPr sz="650" spc="20" dirty="0">
                <a:latin typeface="Arial"/>
                <a:cs typeface="Arial"/>
              </a:rPr>
              <a:t>t</a:t>
            </a:r>
            <a:r>
              <a:rPr sz="650" spc="10" dirty="0">
                <a:latin typeface="Arial"/>
                <a:cs typeface="Arial"/>
              </a:rPr>
              <a:t>a</a:t>
            </a:r>
            <a:r>
              <a:rPr sz="650" spc="40" dirty="0">
                <a:latin typeface="Arial"/>
                <a:cs typeface="Arial"/>
              </a:rPr>
              <a:t> </a:t>
            </a:r>
            <a:r>
              <a:rPr sz="650" spc="5" dirty="0">
                <a:latin typeface="Arial"/>
                <a:cs typeface="Arial"/>
              </a:rPr>
              <a:t>f</a:t>
            </a:r>
            <a:r>
              <a:rPr sz="650" spc="-105" dirty="0">
                <a:latin typeface="Arial"/>
                <a:cs typeface="Arial"/>
              </a:rPr>
              <a:t> </a:t>
            </a:r>
            <a:r>
              <a:rPr sz="650" spc="45" dirty="0">
                <a:latin typeface="Arial"/>
                <a:cs typeface="Arial"/>
              </a:rPr>
              <a:t>r</a:t>
            </a:r>
            <a:r>
              <a:rPr sz="650" spc="25" dirty="0">
                <a:latin typeface="Arial"/>
                <a:cs typeface="Arial"/>
              </a:rPr>
              <a:t>o</a:t>
            </a:r>
            <a:r>
              <a:rPr sz="650" spc="20" dirty="0">
                <a:latin typeface="Arial"/>
                <a:cs typeface="Arial"/>
              </a:rPr>
              <a:t>m</a:t>
            </a:r>
            <a:r>
              <a:rPr sz="650" spc="-15" dirty="0">
                <a:latin typeface="Arial"/>
                <a:cs typeface="Arial"/>
              </a:rPr>
              <a:t> </a:t>
            </a:r>
            <a:r>
              <a:rPr sz="650" spc="-10" dirty="0">
                <a:latin typeface="Arial"/>
                <a:cs typeface="Arial"/>
              </a:rPr>
              <a:t>H</a:t>
            </a:r>
            <a:r>
              <a:rPr sz="650" spc="35" dirty="0">
                <a:latin typeface="Arial"/>
                <a:cs typeface="Arial"/>
              </a:rPr>
              <a:t>en</a:t>
            </a:r>
            <a:r>
              <a:rPr sz="650" spc="25" dirty="0">
                <a:latin typeface="Arial"/>
                <a:cs typeface="Arial"/>
              </a:rPr>
              <a:t>d</a:t>
            </a:r>
            <a:r>
              <a:rPr sz="650" spc="35" dirty="0">
                <a:latin typeface="Arial"/>
                <a:cs typeface="Arial"/>
              </a:rPr>
              <a:t>e</a:t>
            </a:r>
            <a:r>
              <a:rPr sz="650" spc="40" dirty="0">
                <a:latin typeface="Arial"/>
                <a:cs typeface="Arial"/>
              </a:rPr>
              <a:t>r</a:t>
            </a:r>
            <a:r>
              <a:rPr sz="650" spc="10" dirty="0">
                <a:latin typeface="Arial"/>
                <a:cs typeface="Arial"/>
              </a:rPr>
              <a:t>s</a:t>
            </a:r>
            <a:r>
              <a:rPr sz="650" spc="-120" dirty="0">
                <a:latin typeface="Arial"/>
                <a:cs typeface="Arial"/>
              </a:rPr>
              <a:t> </a:t>
            </a:r>
            <a:r>
              <a:rPr sz="650" spc="30" dirty="0">
                <a:latin typeface="Arial"/>
                <a:cs typeface="Arial"/>
              </a:rPr>
              <a:t>o</a:t>
            </a:r>
            <a:r>
              <a:rPr sz="650" spc="10" dirty="0">
                <a:latin typeface="Arial"/>
                <a:cs typeface="Arial"/>
              </a:rPr>
              <a:t>n</a:t>
            </a:r>
            <a:r>
              <a:rPr sz="650" spc="40" dirty="0">
                <a:latin typeface="Arial"/>
                <a:cs typeface="Arial"/>
              </a:rPr>
              <a:t> (</a:t>
            </a:r>
            <a:r>
              <a:rPr sz="650" spc="30" dirty="0">
                <a:latin typeface="Arial"/>
                <a:cs typeface="Arial"/>
              </a:rPr>
              <a:t>1</a:t>
            </a:r>
            <a:r>
              <a:rPr sz="650" spc="25" dirty="0">
                <a:latin typeface="Arial"/>
                <a:cs typeface="Arial"/>
              </a:rPr>
              <a:t>9</a:t>
            </a:r>
            <a:r>
              <a:rPr sz="650" spc="35" dirty="0">
                <a:latin typeface="Arial"/>
                <a:cs typeface="Arial"/>
              </a:rPr>
              <a:t>82</a:t>
            </a:r>
            <a:r>
              <a:rPr sz="650" spc="5" dirty="0">
                <a:latin typeface="Arial"/>
                <a:cs typeface="Arial"/>
              </a:rPr>
              <a:t>)    </a:t>
            </a:r>
            <a:r>
              <a:rPr sz="650" spc="60" dirty="0">
                <a:latin typeface="Arial"/>
                <a:cs typeface="Arial"/>
              </a:rPr>
              <a:t> </a:t>
            </a:r>
            <a:r>
              <a:rPr sz="650" spc="10" dirty="0">
                <a:latin typeface="Arial"/>
                <a:cs typeface="Arial"/>
              </a:rPr>
              <a:t>*</a:t>
            </a:r>
            <a:r>
              <a:rPr sz="650" spc="20" dirty="0">
                <a:latin typeface="Arial"/>
                <a:cs typeface="Arial"/>
              </a:rPr>
              <a:t> </a:t>
            </a:r>
            <a:r>
              <a:rPr sz="650" spc="-45" dirty="0">
                <a:latin typeface="Arial"/>
                <a:cs typeface="Arial"/>
              </a:rPr>
              <a:t>E</a:t>
            </a:r>
            <a:r>
              <a:rPr sz="650" spc="35" dirty="0">
                <a:latin typeface="Arial"/>
                <a:cs typeface="Arial"/>
              </a:rPr>
              <a:t>u</a:t>
            </a:r>
            <a:r>
              <a:rPr sz="600" spc="52" baseline="27777" dirty="0">
                <a:latin typeface="Arial"/>
                <a:cs typeface="Arial"/>
              </a:rPr>
              <a:t>3</a:t>
            </a:r>
            <a:r>
              <a:rPr sz="600" spc="44" baseline="27777" dirty="0">
                <a:latin typeface="Arial"/>
                <a:cs typeface="Arial"/>
              </a:rPr>
              <a:t>+</a:t>
            </a:r>
            <a:r>
              <a:rPr sz="650" spc="10" dirty="0">
                <a:latin typeface="Arial"/>
                <a:cs typeface="Arial"/>
              </a:rPr>
              <a:t>/</a:t>
            </a:r>
            <a:r>
              <a:rPr sz="650" spc="-40" dirty="0">
                <a:latin typeface="Arial"/>
                <a:cs typeface="Arial"/>
              </a:rPr>
              <a:t>E</a:t>
            </a:r>
            <a:r>
              <a:rPr sz="650" spc="30" dirty="0">
                <a:latin typeface="Arial"/>
                <a:cs typeface="Arial"/>
              </a:rPr>
              <a:t>u</a:t>
            </a:r>
            <a:r>
              <a:rPr sz="600" spc="52" baseline="27777" dirty="0">
                <a:latin typeface="Arial"/>
                <a:cs typeface="Arial"/>
              </a:rPr>
              <a:t>2+</a:t>
            </a:r>
            <a:endParaRPr sz="600" baseline="27777" dirty="0">
              <a:latin typeface="Arial"/>
              <a:cs typeface="Arial"/>
            </a:endParaRPr>
          </a:p>
        </p:txBody>
      </p:sp>
      <p:sp>
        <p:nvSpPr>
          <p:cNvPr id="11" name="object 9">
            <a:extLst>
              <a:ext uri="{FF2B5EF4-FFF2-40B4-BE49-F238E27FC236}">
                <a16:creationId xmlns:a16="http://schemas.microsoft.com/office/drawing/2014/main" id="{C70D4E42-3680-419A-A423-567FF92D679C}"/>
              </a:ext>
            </a:extLst>
          </p:cNvPr>
          <p:cNvSpPr txBox="1"/>
          <p:nvPr/>
        </p:nvSpPr>
        <p:spPr>
          <a:xfrm>
            <a:off x="9438847" y="3911851"/>
            <a:ext cx="869950" cy="111760"/>
          </a:xfrm>
          <a:prstGeom prst="rect">
            <a:avLst/>
          </a:prstGeom>
        </p:spPr>
        <p:txBody>
          <a:bodyPr vert="horz" wrap="square" lIns="0" tIns="0" rIns="0" bIns="0" rtlCol="0">
            <a:noAutofit/>
          </a:bodyPr>
          <a:lstStyle/>
          <a:p>
            <a:pPr marL="12700">
              <a:lnSpc>
                <a:spcPct val="100000"/>
              </a:lnSpc>
            </a:pPr>
            <a:r>
              <a:rPr sz="650" i="1" spc="10" dirty="0">
                <a:latin typeface="Arial"/>
                <a:cs typeface="Arial"/>
              </a:rPr>
              <a:t>I</a:t>
            </a:r>
            <a:r>
              <a:rPr sz="650" i="1" spc="20" dirty="0">
                <a:latin typeface="Arial"/>
                <a:cs typeface="Arial"/>
              </a:rPr>
              <a:t>t</a:t>
            </a:r>
            <a:r>
              <a:rPr sz="650" i="1" spc="25" dirty="0">
                <a:latin typeface="Arial"/>
                <a:cs typeface="Arial"/>
              </a:rPr>
              <a:t>a</a:t>
            </a:r>
            <a:r>
              <a:rPr sz="650" i="1" spc="55" dirty="0">
                <a:latin typeface="Arial"/>
                <a:cs typeface="Arial"/>
              </a:rPr>
              <a:t>l</a:t>
            </a:r>
            <a:r>
              <a:rPr sz="650" i="1" spc="50" dirty="0">
                <a:latin typeface="Arial"/>
                <a:cs typeface="Arial"/>
              </a:rPr>
              <a:t>i</a:t>
            </a:r>
            <a:r>
              <a:rPr sz="650" i="1" spc="10" dirty="0">
                <a:latin typeface="Arial"/>
                <a:cs typeface="Arial"/>
              </a:rPr>
              <a:t>c</a:t>
            </a:r>
            <a:r>
              <a:rPr sz="650" i="1" spc="-120" dirty="0">
                <a:latin typeface="Arial"/>
                <a:cs typeface="Arial"/>
              </a:rPr>
              <a:t> </a:t>
            </a:r>
            <a:r>
              <a:rPr sz="650" i="1" spc="10" dirty="0">
                <a:latin typeface="Arial"/>
                <a:cs typeface="Arial"/>
              </a:rPr>
              <a:t>s </a:t>
            </a:r>
            <a:r>
              <a:rPr sz="650" i="1" spc="30" dirty="0">
                <a:latin typeface="Arial"/>
                <a:cs typeface="Arial"/>
              </a:rPr>
              <a:t> </a:t>
            </a:r>
            <a:r>
              <a:rPr sz="650" spc="35" dirty="0">
                <a:latin typeface="Arial"/>
                <a:cs typeface="Arial"/>
              </a:rPr>
              <a:t>a</a:t>
            </a:r>
            <a:r>
              <a:rPr sz="650" spc="40" dirty="0">
                <a:latin typeface="Arial"/>
                <a:cs typeface="Arial"/>
              </a:rPr>
              <a:t>r</a:t>
            </a:r>
            <a:r>
              <a:rPr sz="650" spc="10" dirty="0">
                <a:latin typeface="Arial"/>
                <a:cs typeface="Arial"/>
              </a:rPr>
              <a:t>e</a:t>
            </a:r>
            <a:r>
              <a:rPr sz="650" spc="40" dirty="0">
                <a:latin typeface="Arial"/>
                <a:cs typeface="Arial"/>
              </a:rPr>
              <a:t> </a:t>
            </a:r>
            <a:r>
              <a:rPr sz="650" spc="35" dirty="0">
                <a:latin typeface="Arial"/>
                <a:cs typeface="Arial"/>
              </a:rPr>
              <a:t>e</a:t>
            </a:r>
            <a:r>
              <a:rPr sz="650" spc="10" dirty="0">
                <a:latin typeface="Arial"/>
                <a:cs typeface="Arial"/>
              </a:rPr>
              <a:t>s</a:t>
            </a:r>
            <a:r>
              <a:rPr sz="650" spc="-120" dirty="0">
                <a:latin typeface="Arial"/>
                <a:cs typeface="Arial"/>
              </a:rPr>
              <a:t> </a:t>
            </a:r>
            <a:r>
              <a:rPr sz="650" spc="10" dirty="0">
                <a:latin typeface="Arial"/>
                <a:cs typeface="Arial"/>
              </a:rPr>
              <a:t>t</a:t>
            </a:r>
            <a:r>
              <a:rPr sz="650" spc="-15" dirty="0">
                <a:latin typeface="Arial"/>
                <a:cs typeface="Arial"/>
              </a:rPr>
              <a:t>im</a:t>
            </a:r>
            <a:r>
              <a:rPr sz="650" spc="30" dirty="0">
                <a:latin typeface="Arial"/>
                <a:cs typeface="Arial"/>
              </a:rPr>
              <a:t>a</a:t>
            </a:r>
            <a:r>
              <a:rPr sz="650" spc="10" dirty="0">
                <a:latin typeface="Arial"/>
                <a:cs typeface="Arial"/>
              </a:rPr>
              <a:t>t</a:t>
            </a:r>
            <a:r>
              <a:rPr sz="650" spc="30" dirty="0">
                <a:latin typeface="Arial"/>
                <a:cs typeface="Arial"/>
              </a:rPr>
              <a:t>e</a:t>
            </a:r>
            <a:r>
              <a:rPr sz="650" spc="10" dirty="0">
                <a:latin typeface="Arial"/>
                <a:cs typeface="Arial"/>
              </a:rPr>
              <a:t>d</a:t>
            </a:r>
            <a:endParaRPr sz="650">
              <a:latin typeface="Arial"/>
              <a:cs typeface="Arial"/>
            </a:endParaRPr>
          </a:p>
        </p:txBody>
      </p:sp>
      <p:sp>
        <p:nvSpPr>
          <p:cNvPr id="12" name="object 11">
            <a:extLst>
              <a:ext uri="{FF2B5EF4-FFF2-40B4-BE49-F238E27FC236}">
                <a16:creationId xmlns:a16="http://schemas.microsoft.com/office/drawing/2014/main" id="{98B62369-7A59-4EA0-A5B5-7788E4EF9BE5}"/>
              </a:ext>
            </a:extLst>
          </p:cNvPr>
          <p:cNvSpPr/>
          <p:nvPr/>
        </p:nvSpPr>
        <p:spPr>
          <a:xfrm>
            <a:off x="5919678" y="672799"/>
            <a:ext cx="4559808" cy="3416808"/>
          </a:xfrm>
          <a:custGeom>
            <a:avLst/>
            <a:gdLst/>
            <a:ahLst/>
            <a:cxnLst/>
            <a:rect l="l" t="t" r="r" b="b"/>
            <a:pathLst>
              <a:path w="4559808" h="3416808">
                <a:moveTo>
                  <a:pt x="0" y="0"/>
                </a:moveTo>
                <a:lnTo>
                  <a:pt x="4559808" y="0"/>
                </a:lnTo>
                <a:lnTo>
                  <a:pt x="4559808" y="3416808"/>
                </a:lnTo>
                <a:lnTo>
                  <a:pt x="0" y="3416808"/>
                </a:lnTo>
                <a:lnTo>
                  <a:pt x="0" y="0"/>
                </a:lnTo>
                <a:close/>
              </a:path>
            </a:pathLst>
          </a:custGeom>
          <a:ln w="12954">
            <a:solidFill>
              <a:srgbClr val="000000"/>
            </a:solidFill>
          </a:ln>
        </p:spPr>
        <p:txBody>
          <a:bodyPr wrap="square" lIns="0" tIns="0" rIns="0" bIns="0" rtlCol="0">
            <a:noAutofit/>
          </a:bodyPr>
          <a:lstStyle/>
          <a:p>
            <a:endParaRPr/>
          </a:p>
        </p:txBody>
      </p:sp>
      <p:graphicFrame>
        <p:nvGraphicFramePr>
          <p:cNvPr id="13" name="object 5">
            <a:extLst>
              <a:ext uri="{FF2B5EF4-FFF2-40B4-BE49-F238E27FC236}">
                <a16:creationId xmlns:a16="http://schemas.microsoft.com/office/drawing/2014/main" id="{FB7D7A64-6636-4C70-BE7A-E60E7ED03387}"/>
              </a:ext>
            </a:extLst>
          </p:cNvPr>
          <p:cNvGraphicFramePr>
            <a:graphicFrameLocks noGrp="1"/>
          </p:cNvGraphicFramePr>
          <p:nvPr>
            <p:extLst>
              <p:ext uri="{D42A27DB-BD31-4B8C-83A1-F6EECF244321}">
                <p14:modId xmlns:p14="http://schemas.microsoft.com/office/powerpoint/2010/main" val="3461395962"/>
              </p:ext>
            </p:extLst>
          </p:nvPr>
        </p:nvGraphicFramePr>
        <p:xfrm>
          <a:off x="7132782" y="1824182"/>
          <a:ext cx="3276600" cy="2062726"/>
        </p:xfrm>
        <a:graphic>
          <a:graphicData uri="http://schemas.openxmlformats.org/drawingml/2006/table">
            <a:tbl>
              <a:tblPr firstRow="1" bandRow="1">
                <a:tableStyleId>{2D5ABB26-0587-4C30-8999-92F81FD0307C}</a:tableStyleId>
              </a:tblPr>
              <a:tblGrid>
                <a:gridCol w="401747">
                  <a:extLst>
                    <a:ext uri="{9D8B030D-6E8A-4147-A177-3AD203B41FA5}">
                      <a16:colId xmlns:a16="http://schemas.microsoft.com/office/drawing/2014/main" val="20000"/>
                    </a:ext>
                  </a:extLst>
                </a:gridCol>
                <a:gridCol w="436453">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tblGrid>
              <a:tr h="114682">
                <a:tc>
                  <a:txBody>
                    <a:bodyPr/>
                    <a:lstStyle/>
                    <a:p>
                      <a:endParaRPr sz="1350">
                        <a:latin typeface="Times New Roman"/>
                        <a:cs typeface="Times New Roman"/>
                      </a:endParaRPr>
                    </a:p>
                  </a:txBody>
                  <a:tcPr marL="0" marR="0" marT="0" marB="0">
                    <a:lnL w="9651">
                      <a:solidFill>
                        <a:srgbClr val="000000"/>
                      </a:solidFill>
                      <a:prstDash val="solid"/>
                    </a:lnL>
                    <a:lnR w="9652">
                      <a:solidFill>
                        <a:srgbClr val="000000"/>
                      </a:solidFill>
                      <a:prstDash val="solid"/>
                    </a:lnR>
                    <a:lnB w="9651">
                      <a:solidFill>
                        <a:srgbClr val="000000"/>
                      </a:solidFill>
                      <a:prstDash val="solid"/>
                    </a:lnB>
                    <a:solidFill>
                      <a:srgbClr val="5B5B5B"/>
                    </a:solidFill>
                  </a:tcPr>
                </a:tc>
                <a:tc>
                  <a:txBody>
                    <a:bodyPr/>
                    <a:lstStyle/>
                    <a:p>
                      <a:pPr marL="66675">
                        <a:lnSpc>
                          <a:spcPct val="100000"/>
                        </a:lnSpc>
                      </a:pPr>
                      <a:r>
                        <a:rPr sz="700" b="1" spc="25" dirty="0">
                          <a:solidFill>
                            <a:schemeClr val="bg1"/>
                          </a:solidFill>
                          <a:latin typeface="Arial"/>
                          <a:cs typeface="Arial"/>
                        </a:rPr>
                        <a:t>O</a:t>
                      </a:r>
                      <a:r>
                        <a:rPr sz="700" b="1" spc="-10" dirty="0">
                          <a:solidFill>
                            <a:schemeClr val="bg1"/>
                          </a:solidFill>
                          <a:latin typeface="Arial"/>
                          <a:cs typeface="Arial"/>
                        </a:rPr>
                        <a:t>l</a:t>
                      </a:r>
                      <a:r>
                        <a:rPr sz="700" b="1" spc="-5" dirty="0">
                          <a:solidFill>
                            <a:schemeClr val="bg1"/>
                          </a:solidFill>
                          <a:latin typeface="Arial"/>
                          <a:cs typeface="Arial"/>
                        </a:rPr>
                        <a:t>i</a:t>
                      </a:r>
                      <a:r>
                        <a:rPr sz="700" b="1" spc="-15" dirty="0">
                          <a:solidFill>
                            <a:schemeClr val="bg1"/>
                          </a:solidFill>
                          <a:latin typeface="Arial"/>
                          <a:cs typeface="Arial"/>
                        </a:rPr>
                        <a:t>v</a:t>
                      </a:r>
                      <a:r>
                        <a:rPr sz="700" b="1" spc="-5" dirty="0">
                          <a:solidFill>
                            <a:schemeClr val="bg1"/>
                          </a:solidFill>
                          <a:latin typeface="Arial"/>
                          <a:cs typeface="Arial"/>
                        </a:rPr>
                        <a:t>i</a:t>
                      </a:r>
                      <a:r>
                        <a:rPr sz="700" b="1" spc="10" dirty="0">
                          <a:solidFill>
                            <a:schemeClr val="bg1"/>
                          </a:solidFill>
                          <a:latin typeface="Arial"/>
                          <a:cs typeface="Arial"/>
                        </a:rPr>
                        <a:t>n</a:t>
                      </a:r>
                      <a:r>
                        <a:rPr sz="700" b="1" spc="0" dirty="0">
                          <a:solidFill>
                            <a:schemeClr val="bg1"/>
                          </a:solidFill>
                          <a:latin typeface="Arial"/>
                          <a:cs typeface="Arial"/>
                        </a:rPr>
                        <a:t>e</a:t>
                      </a:r>
                      <a:endParaRPr sz="700">
                        <a:solidFill>
                          <a:schemeClr val="bg1"/>
                        </a:solidFill>
                        <a:latin typeface="Arial"/>
                        <a:cs typeface="Arial"/>
                      </a:endParaRPr>
                    </a:p>
                  </a:txBody>
                  <a:tcPr marL="0" marR="0" marT="0" marB="0">
                    <a:lnL w="9652">
                      <a:solidFill>
                        <a:srgbClr val="000000"/>
                      </a:solidFill>
                      <a:prstDash val="solid"/>
                    </a:lnL>
                    <a:lnB w="9651">
                      <a:solidFill>
                        <a:srgbClr val="000000"/>
                      </a:solidFill>
                      <a:prstDash val="solid"/>
                    </a:lnB>
                    <a:solidFill>
                      <a:srgbClr val="5B5B5B"/>
                    </a:solidFill>
                  </a:tcPr>
                </a:tc>
                <a:tc>
                  <a:txBody>
                    <a:bodyPr/>
                    <a:lstStyle/>
                    <a:p>
                      <a:pPr marL="76200">
                        <a:lnSpc>
                          <a:spcPct val="100000"/>
                        </a:lnSpc>
                      </a:pPr>
                      <a:r>
                        <a:rPr sz="700" b="1" spc="25" dirty="0">
                          <a:solidFill>
                            <a:schemeClr val="bg1"/>
                          </a:solidFill>
                          <a:latin typeface="Arial"/>
                          <a:cs typeface="Arial"/>
                        </a:rPr>
                        <a:t>O</a:t>
                      </a:r>
                      <a:r>
                        <a:rPr sz="700" b="1" spc="15" dirty="0">
                          <a:solidFill>
                            <a:schemeClr val="bg1"/>
                          </a:solidFill>
                          <a:latin typeface="Arial"/>
                          <a:cs typeface="Arial"/>
                        </a:rPr>
                        <a:t>p</a:t>
                      </a:r>
                      <a:r>
                        <a:rPr sz="700" b="1" spc="0" dirty="0">
                          <a:solidFill>
                            <a:schemeClr val="bg1"/>
                          </a:solidFill>
                          <a:latin typeface="Arial"/>
                          <a:cs typeface="Arial"/>
                        </a:rPr>
                        <a:t>x</a:t>
                      </a:r>
                      <a:endParaRPr sz="700">
                        <a:solidFill>
                          <a:schemeClr val="bg1"/>
                        </a:solidFill>
                        <a:latin typeface="Arial"/>
                        <a:cs typeface="Arial"/>
                      </a:endParaRPr>
                    </a:p>
                  </a:txBody>
                  <a:tcPr marL="0" marR="0" marT="0" marB="0">
                    <a:lnB w="9651">
                      <a:solidFill>
                        <a:srgbClr val="000000"/>
                      </a:solidFill>
                      <a:prstDash val="solid"/>
                    </a:lnB>
                    <a:solidFill>
                      <a:srgbClr val="5B5B5B"/>
                    </a:solidFill>
                  </a:tcPr>
                </a:tc>
                <a:tc>
                  <a:txBody>
                    <a:bodyPr/>
                    <a:lstStyle/>
                    <a:p>
                      <a:pPr marL="80010">
                        <a:lnSpc>
                          <a:spcPct val="100000"/>
                        </a:lnSpc>
                      </a:pPr>
                      <a:r>
                        <a:rPr sz="700" b="1" spc="-5" dirty="0">
                          <a:solidFill>
                            <a:schemeClr val="bg1"/>
                          </a:solidFill>
                          <a:latin typeface="Arial"/>
                          <a:cs typeface="Arial"/>
                        </a:rPr>
                        <a:t>C</a:t>
                      </a:r>
                      <a:r>
                        <a:rPr sz="700" b="1" spc="15" dirty="0">
                          <a:solidFill>
                            <a:schemeClr val="bg1"/>
                          </a:solidFill>
                          <a:latin typeface="Arial"/>
                          <a:cs typeface="Arial"/>
                        </a:rPr>
                        <a:t>p</a:t>
                      </a:r>
                      <a:r>
                        <a:rPr sz="700" b="1" spc="0" dirty="0">
                          <a:solidFill>
                            <a:schemeClr val="bg1"/>
                          </a:solidFill>
                          <a:latin typeface="Arial"/>
                          <a:cs typeface="Arial"/>
                        </a:rPr>
                        <a:t>x</a:t>
                      </a:r>
                      <a:endParaRPr sz="700">
                        <a:solidFill>
                          <a:schemeClr val="bg1"/>
                        </a:solidFill>
                        <a:latin typeface="Arial"/>
                        <a:cs typeface="Arial"/>
                      </a:endParaRPr>
                    </a:p>
                  </a:txBody>
                  <a:tcPr marL="0" marR="0" marT="0" marB="0">
                    <a:lnB w="9651">
                      <a:solidFill>
                        <a:srgbClr val="000000"/>
                      </a:solidFill>
                      <a:prstDash val="solid"/>
                    </a:lnB>
                    <a:solidFill>
                      <a:srgbClr val="5B5B5B"/>
                    </a:solidFill>
                  </a:tcPr>
                </a:tc>
                <a:tc>
                  <a:txBody>
                    <a:bodyPr/>
                    <a:lstStyle/>
                    <a:p>
                      <a:pPr marL="46355">
                        <a:lnSpc>
                          <a:spcPct val="100000"/>
                        </a:lnSpc>
                      </a:pPr>
                      <a:r>
                        <a:rPr sz="700" b="1" spc="-40" dirty="0">
                          <a:solidFill>
                            <a:schemeClr val="bg1"/>
                          </a:solidFill>
                          <a:latin typeface="Arial"/>
                          <a:cs typeface="Arial"/>
                        </a:rPr>
                        <a:t>G</a:t>
                      </a:r>
                      <a:r>
                        <a:rPr sz="700" b="1" spc="55" dirty="0">
                          <a:solidFill>
                            <a:schemeClr val="bg1"/>
                          </a:solidFill>
                          <a:latin typeface="Arial"/>
                          <a:cs typeface="Arial"/>
                        </a:rPr>
                        <a:t>a</a:t>
                      </a:r>
                      <a:r>
                        <a:rPr sz="700" b="1" spc="40" dirty="0">
                          <a:solidFill>
                            <a:schemeClr val="bg1"/>
                          </a:solidFill>
                          <a:latin typeface="Arial"/>
                          <a:cs typeface="Arial"/>
                        </a:rPr>
                        <a:t>r</a:t>
                      </a:r>
                      <a:r>
                        <a:rPr sz="700" b="1" spc="15" dirty="0">
                          <a:solidFill>
                            <a:schemeClr val="bg1"/>
                          </a:solidFill>
                          <a:latin typeface="Arial"/>
                          <a:cs typeface="Arial"/>
                        </a:rPr>
                        <a:t>n</a:t>
                      </a:r>
                      <a:r>
                        <a:rPr sz="700" b="1" spc="55" dirty="0">
                          <a:solidFill>
                            <a:schemeClr val="bg1"/>
                          </a:solidFill>
                          <a:latin typeface="Arial"/>
                          <a:cs typeface="Arial"/>
                        </a:rPr>
                        <a:t>e</a:t>
                      </a:r>
                      <a:r>
                        <a:rPr sz="700" b="1" spc="0" dirty="0">
                          <a:solidFill>
                            <a:schemeClr val="bg1"/>
                          </a:solidFill>
                          <a:latin typeface="Arial"/>
                          <a:cs typeface="Arial"/>
                        </a:rPr>
                        <a:t>t</a:t>
                      </a:r>
                      <a:endParaRPr sz="700">
                        <a:solidFill>
                          <a:schemeClr val="bg1"/>
                        </a:solidFill>
                        <a:latin typeface="Arial"/>
                        <a:cs typeface="Arial"/>
                      </a:endParaRPr>
                    </a:p>
                  </a:txBody>
                  <a:tcPr marL="0" marR="0" marT="0" marB="0">
                    <a:lnB w="9651">
                      <a:solidFill>
                        <a:srgbClr val="000000"/>
                      </a:solidFill>
                      <a:prstDash val="solid"/>
                    </a:lnB>
                    <a:solidFill>
                      <a:srgbClr val="5B5B5B"/>
                    </a:solidFill>
                  </a:tcPr>
                </a:tc>
                <a:tc>
                  <a:txBody>
                    <a:bodyPr/>
                    <a:lstStyle/>
                    <a:p>
                      <a:pPr marL="20955">
                        <a:lnSpc>
                          <a:spcPct val="100000"/>
                        </a:lnSpc>
                      </a:pPr>
                      <a:r>
                        <a:rPr sz="700" b="1" spc="40" dirty="0">
                          <a:solidFill>
                            <a:schemeClr val="bg1"/>
                          </a:solidFill>
                          <a:latin typeface="Arial"/>
                          <a:cs typeface="Arial"/>
                        </a:rPr>
                        <a:t>P</a:t>
                      </a:r>
                      <a:r>
                        <a:rPr sz="700" b="1" spc="-10" dirty="0">
                          <a:solidFill>
                            <a:schemeClr val="bg1"/>
                          </a:solidFill>
                          <a:latin typeface="Arial"/>
                          <a:cs typeface="Arial"/>
                        </a:rPr>
                        <a:t>l</a:t>
                      </a:r>
                      <a:r>
                        <a:rPr sz="700" b="1" spc="55" dirty="0">
                          <a:solidFill>
                            <a:schemeClr val="bg1"/>
                          </a:solidFill>
                          <a:latin typeface="Arial"/>
                          <a:cs typeface="Arial"/>
                        </a:rPr>
                        <a:t>a</a:t>
                      </a:r>
                      <a:r>
                        <a:rPr sz="700" b="1" spc="0" dirty="0">
                          <a:solidFill>
                            <a:schemeClr val="bg1"/>
                          </a:solidFill>
                          <a:latin typeface="Arial"/>
                          <a:cs typeface="Arial"/>
                        </a:rPr>
                        <a:t>g</a:t>
                      </a:r>
                      <a:endParaRPr sz="700">
                        <a:solidFill>
                          <a:schemeClr val="bg1"/>
                        </a:solidFill>
                        <a:latin typeface="Arial"/>
                        <a:cs typeface="Arial"/>
                      </a:endParaRPr>
                    </a:p>
                  </a:txBody>
                  <a:tcPr marL="0" marR="0" marT="0" marB="0">
                    <a:lnB w="9651">
                      <a:solidFill>
                        <a:srgbClr val="000000"/>
                      </a:solidFill>
                      <a:prstDash val="solid"/>
                    </a:lnB>
                    <a:solidFill>
                      <a:srgbClr val="5B5B5B"/>
                    </a:solidFill>
                  </a:tcPr>
                </a:tc>
                <a:tc>
                  <a:txBody>
                    <a:bodyPr/>
                    <a:lstStyle/>
                    <a:p>
                      <a:pPr marL="53975">
                        <a:lnSpc>
                          <a:spcPct val="100000"/>
                        </a:lnSpc>
                      </a:pPr>
                      <a:r>
                        <a:rPr sz="700" b="1" dirty="0">
                          <a:solidFill>
                            <a:schemeClr val="bg1"/>
                          </a:solidFill>
                          <a:latin typeface="Arial"/>
                          <a:cs typeface="Arial"/>
                        </a:rPr>
                        <a:t>Am</a:t>
                      </a:r>
                      <a:r>
                        <a:rPr sz="700" b="1" spc="-120" dirty="0">
                          <a:solidFill>
                            <a:schemeClr val="bg1"/>
                          </a:solidFill>
                          <a:latin typeface="Arial"/>
                          <a:cs typeface="Arial"/>
                        </a:rPr>
                        <a:t> </a:t>
                      </a:r>
                      <a:r>
                        <a:rPr sz="700" b="1" spc="15" dirty="0">
                          <a:solidFill>
                            <a:schemeClr val="bg1"/>
                          </a:solidFill>
                          <a:latin typeface="Arial"/>
                          <a:cs typeface="Arial"/>
                        </a:rPr>
                        <a:t>p</a:t>
                      </a:r>
                      <a:r>
                        <a:rPr sz="700" b="1" spc="0" dirty="0">
                          <a:solidFill>
                            <a:schemeClr val="bg1"/>
                          </a:solidFill>
                          <a:latin typeface="Arial"/>
                          <a:cs typeface="Arial"/>
                        </a:rPr>
                        <a:t>h</a:t>
                      </a:r>
                      <a:endParaRPr sz="700" dirty="0">
                        <a:solidFill>
                          <a:schemeClr val="bg1"/>
                        </a:solidFill>
                        <a:latin typeface="Arial"/>
                        <a:cs typeface="Arial"/>
                      </a:endParaRPr>
                    </a:p>
                  </a:txBody>
                  <a:tcPr marL="0" marR="0" marT="0" marB="0">
                    <a:lnB w="9651">
                      <a:solidFill>
                        <a:srgbClr val="000000"/>
                      </a:solidFill>
                      <a:prstDash val="solid"/>
                    </a:lnB>
                    <a:solidFill>
                      <a:srgbClr val="5B5B5B"/>
                    </a:solidFill>
                  </a:tcPr>
                </a:tc>
                <a:extLst>
                  <a:ext uri="{0D108BD9-81ED-4DB2-BD59-A6C34878D82A}">
                    <a16:rowId xmlns:a16="http://schemas.microsoft.com/office/drawing/2014/main" val="10000"/>
                  </a:ext>
                </a:extLst>
              </a:tr>
              <a:tr h="128011">
                <a:tc>
                  <a:txBody>
                    <a:bodyPr/>
                    <a:lstStyle/>
                    <a:p>
                      <a:pPr marL="16510">
                        <a:lnSpc>
                          <a:spcPct val="100000"/>
                        </a:lnSpc>
                      </a:pPr>
                      <a:r>
                        <a:rPr sz="700" dirty="0">
                          <a:latin typeface="Arial"/>
                          <a:cs typeface="Arial"/>
                        </a:rPr>
                        <a:t>R</a:t>
                      </a:r>
                      <a:r>
                        <a:rPr sz="700" spc="-130" dirty="0">
                          <a:latin typeface="Arial"/>
                          <a:cs typeface="Arial"/>
                        </a:rPr>
                        <a:t> </a:t>
                      </a:r>
                      <a:r>
                        <a:rPr sz="700" spc="0" dirty="0">
                          <a:latin typeface="Arial"/>
                          <a:cs typeface="Arial"/>
                        </a:rPr>
                        <a:t>b</a:t>
                      </a:r>
                      <a:endParaRPr sz="700">
                        <a:latin typeface="Arial"/>
                        <a:cs typeface="Arial"/>
                      </a:endParaRPr>
                    </a:p>
                  </a:txBody>
                  <a:tcPr marL="0" marR="0" marT="0" marB="0">
                    <a:lnL w="9651">
                      <a:solidFill>
                        <a:srgbClr val="000000"/>
                      </a:solidFill>
                      <a:prstDash val="solid"/>
                    </a:lnL>
                    <a:lnR w="9652">
                      <a:solidFill>
                        <a:srgbClr val="000000"/>
                      </a:solidFill>
                      <a:prstDash val="solid"/>
                    </a:lnR>
                    <a:lnT w="9651">
                      <a:solidFill>
                        <a:srgbClr val="000000"/>
                      </a:solidFill>
                      <a:prstDash val="solid"/>
                    </a:lnT>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006</a:t>
                      </a:r>
                      <a:endParaRPr sz="700" dirty="0">
                        <a:latin typeface="Arial"/>
                        <a:cs typeface="Arial"/>
                      </a:endParaRPr>
                    </a:p>
                  </a:txBody>
                  <a:tcPr marL="0" marR="0" marT="0" marB="0">
                    <a:lnL w="9652">
                      <a:solidFill>
                        <a:srgbClr val="000000"/>
                      </a:solidFill>
                      <a:prstDash val="solid"/>
                    </a:lnL>
                    <a:lnT w="9651">
                      <a:solidFill>
                        <a:srgbClr val="000000"/>
                      </a:solidFill>
                      <a:prstDash val="solid"/>
                    </a:lnT>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02</a:t>
                      </a:r>
                      <a:endParaRPr sz="700">
                        <a:latin typeface="Arial"/>
                        <a:cs typeface="Arial"/>
                      </a:endParaRPr>
                    </a:p>
                  </a:txBody>
                  <a:tcPr marL="0" marR="0" marT="0" marB="0">
                    <a:lnT w="9651">
                      <a:solidFill>
                        <a:srgbClr val="000000"/>
                      </a:solidFill>
                      <a:prstDash val="solid"/>
                    </a:lnT>
                    <a:solidFill>
                      <a:srgbClr val="5B5B5B"/>
                    </a:solidFill>
                  </a:tcPr>
                </a:tc>
                <a:tc>
                  <a:txBody>
                    <a:bodyPr/>
                    <a:lstStyle/>
                    <a:p>
                      <a:pPr marL="172720">
                        <a:lnSpc>
                          <a:spcPct val="100000"/>
                        </a:lnSpc>
                      </a:pPr>
                      <a:r>
                        <a:rPr sz="700" spc="55" dirty="0">
                          <a:latin typeface="Arial"/>
                          <a:cs typeface="Arial"/>
                        </a:rPr>
                        <a:t>0</a:t>
                      </a:r>
                      <a:r>
                        <a:rPr sz="700" spc="-10" dirty="0">
                          <a:latin typeface="Arial"/>
                          <a:cs typeface="Arial"/>
                        </a:rPr>
                        <a:t>.</a:t>
                      </a:r>
                      <a:r>
                        <a:rPr sz="700" spc="55" dirty="0">
                          <a:latin typeface="Arial"/>
                          <a:cs typeface="Arial"/>
                        </a:rPr>
                        <a:t>04</a:t>
                      </a:r>
                      <a:endParaRPr sz="700">
                        <a:latin typeface="Arial"/>
                        <a:cs typeface="Arial"/>
                      </a:endParaRPr>
                    </a:p>
                  </a:txBody>
                  <a:tcPr marL="0" marR="0" marT="0" marB="0">
                    <a:lnT w="9651">
                      <a:solidFill>
                        <a:srgbClr val="000000"/>
                      </a:solidFill>
                      <a:prstDash val="solid"/>
                    </a:lnT>
                    <a:solidFill>
                      <a:srgbClr val="5B5B5B"/>
                    </a:solidFill>
                  </a:tcPr>
                </a:tc>
                <a:tc>
                  <a:txBody>
                    <a:bodyPr/>
                    <a:lstStyle/>
                    <a:p>
                      <a:pPr marL="147320">
                        <a:lnSpc>
                          <a:spcPct val="100000"/>
                        </a:lnSpc>
                      </a:pPr>
                      <a:r>
                        <a:rPr sz="700" spc="55" dirty="0">
                          <a:latin typeface="Arial"/>
                          <a:cs typeface="Arial"/>
                        </a:rPr>
                        <a:t>0</a:t>
                      </a:r>
                      <a:r>
                        <a:rPr sz="700" spc="-10" dirty="0">
                          <a:latin typeface="Arial"/>
                          <a:cs typeface="Arial"/>
                        </a:rPr>
                        <a:t>.</a:t>
                      </a:r>
                      <a:r>
                        <a:rPr sz="700" spc="55" dirty="0">
                          <a:latin typeface="Arial"/>
                          <a:cs typeface="Arial"/>
                        </a:rPr>
                        <a:t>001</a:t>
                      </a:r>
                      <a:endParaRPr sz="700">
                        <a:latin typeface="Arial"/>
                        <a:cs typeface="Arial"/>
                      </a:endParaRPr>
                    </a:p>
                  </a:txBody>
                  <a:tcPr marL="0" marR="0" marT="0" marB="0">
                    <a:lnT w="9651">
                      <a:solidFill>
                        <a:srgbClr val="000000"/>
                      </a:solidFill>
                      <a:prstDash val="solid"/>
                    </a:lnT>
                    <a:solidFill>
                      <a:srgbClr val="5B5B5B"/>
                    </a:solidFill>
                  </a:tcPr>
                </a:tc>
                <a:tc>
                  <a:txBody>
                    <a:bodyPr/>
                    <a:lstStyle/>
                    <a:p>
                      <a:pPr marL="224154">
                        <a:lnSpc>
                          <a:spcPct val="100000"/>
                        </a:lnSpc>
                      </a:pPr>
                      <a:r>
                        <a:rPr sz="700" spc="55" dirty="0">
                          <a:latin typeface="Arial"/>
                          <a:cs typeface="Arial"/>
                        </a:rPr>
                        <a:t>0</a:t>
                      </a:r>
                      <a:r>
                        <a:rPr sz="700" spc="-10" dirty="0">
                          <a:latin typeface="Arial"/>
                          <a:cs typeface="Arial"/>
                        </a:rPr>
                        <a:t>.</a:t>
                      </a:r>
                      <a:r>
                        <a:rPr sz="700" spc="0" dirty="0">
                          <a:latin typeface="Arial"/>
                          <a:cs typeface="Arial"/>
                        </a:rPr>
                        <a:t>1</a:t>
                      </a:r>
                      <a:endParaRPr sz="700">
                        <a:latin typeface="Arial"/>
                        <a:cs typeface="Arial"/>
                      </a:endParaRPr>
                    </a:p>
                  </a:txBody>
                  <a:tcPr marL="0" marR="0" marT="0" marB="0">
                    <a:lnT w="9651">
                      <a:solidFill>
                        <a:srgbClr val="000000"/>
                      </a:solidFill>
                      <a:prstDash val="solid"/>
                    </a:lnT>
                    <a:solidFill>
                      <a:srgbClr val="5B5B5B"/>
                    </a:solidFill>
                  </a:tcPr>
                </a:tc>
                <a:tc>
                  <a:txBody>
                    <a:bodyPr/>
                    <a:lstStyle/>
                    <a:p>
                      <a:pPr marL="257175" algn="ctr">
                        <a:lnSpc>
                          <a:spcPct val="100000"/>
                        </a:lnSpc>
                      </a:pPr>
                      <a:r>
                        <a:rPr sz="700" spc="55" dirty="0">
                          <a:latin typeface="Arial"/>
                          <a:cs typeface="Arial"/>
                        </a:rPr>
                        <a:t>0</a:t>
                      </a:r>
                      <a:r>
                        <a:rPr sz="700" spc="-10" dirty="0">
                          <a:latin typeface="Arial"/>
                          <a:cs typeface="Arial"/>
                        </a:rPr>
                        <a:t>.</a:t>
                      </a:r>
                      <a:r>
                        <a:rPr sz="700" spc="0" dirty="0">
                          <a:latin typeface="Arial"/>
                          <a:cs typeface="Arial"/>
                        </a:rPr>
                        <a:t>3</a:t>
                      </a:r>
                      <a:endParaRPr sz="700">
                        <a:latin typeface="Arial"/>
                        <a:cs typeface="Arial"/>
                      </a:endParaRPr>
                    </a:p>
                  </a:txBody>
                  <a:tcPr marL="0" marR="0" marT="0" marB="0">
                    <a:lnT w="9651">
                      <a:solidFill>
                        <a:srgbClr val="000000"/>
                      </a:solidFill>
                      <a:prstDash val="solid"/>
                    </a:lnT>
                    <a:solidFill>
                      <a:srgbClr val="5B5B5B"/>
                    </a:solidFill>
                  </a:tcPr>
                </a:tc>
                <a:extLst>
                  <a:ext uri="{0D108BD9-81ED-4DB2-BD59-A6C34878D82A}">
                    <a16:rowId xmlns:a16="http://schemas.microsoft.com/office/drawing/2014/main" val="10001"/>
                  </a:ext>
                </a:extLst>
              </a:tr>
              <a:tr h="132584">
                <a:tc>
                  <a:txBody>
                    <a:bodyPr/>
                    <a:lstStyle/>
                    <a:p>
                      <a:pPr marL="16510">
                        <a:lnSpc>
                          <a:spcPct val="100000"/>
                        </a:lnSpc>
                      </a:pPr>
                      <a:r>
                        <a:rPr sz="700" spc="40" dirty="0">
                          <a:latin typeface="Arial"/>
                          <a:cs typeface="Arial"/>
                        </a:rPr>
                        <a:t>S</a:t>
                      </a:r>
                      <a:r>
                        <a:rPr sz="700" spc="0" dirty="0">
                          <a:latin typeface="Arial"/>
                          <a:cs typeface="Arial"/>
                        </a:rPr>
                        <a:t>r</a:t>
                      </a:r>
                      <a:endParaRPr sz="700">
                        <a:latin typeface="Arial"/>
                        <a:cs typeface="Arial"/>
                      </a:endParaRPr>
                    </a:p>
                  </a:txBody>
                  <a:tcPr marL="0" marR="0" marT="0" marB="0">
                    <a:lnL w="9651">
                      <a:solidFill>
                        <a:srgbClr val="000000"/>
                      </a:solidFill>
                      <a:prstDash val="solid"/>
                    </a:lnL>
                    <a:lnR w="965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01</a:t>
                      </a:r>
                      <a:endParaRPr sz="700" dirty="0">
                        <a:latin typeface="Arial"/>
                        <a:cs typeface="Arial"/>
                      </a:endParaRPr>
                    </a:p>
                  </a:txBody>
                  <a:tcPr marL="0" marR="0" marT="0" marB="0">
                    <a:lnL w="965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01</a:t>
                      </a:r>
                      <a:endParaRPr sz="700">
                        <a:latin typeface="Arial"/>
                        <a:cs typeface="Arial"/>
                      </a:endParaRPr>
                    </a:p>
                  </a:txBody>
                  <a:tcPr marL="0" marR="0" marT="0" marB="0">
                    <a:solidFill>
                      <a:srgbClr val="5B5B5B"/>
                    </a:solidFill>
                  </a:tcPr>
                </a:tc>
                <a:tc>
                  <a:txBody>
                    <a:bodyPr/>
                    <a:lstStyle/>
                    <a:p>
                      <a:pPr marL="172720">
                        <a:lnSpc>
                          <a:spcPct val="100000"/>
                        </a:lnSpc>
                      </a:pPr>
                      <a:r>
                        <a:rPr sz="700" spc="55" dirty="0">
                          <a:latin typeface="Arial"/>
                          <a:cs typeface="Arial"/>
                        </a:rPr>
                        <a:t>0</a:t>
                      </a:r>
                      <a:r>
                        <a:rPr sz="700" spc="-10" dirty="0">
                          <a:latin typeface="Arial"/>
                          <a:cs typeface="Arial"/>
                        </a:rPr>
                        <a:t>.</a:t>
                      </a:r>
                      <a:r>
                        <a:rPr sz="700" spc="55" dirty="0">
                          <a:latin typeface="Arial"/>
                          <a:cs typeface="Arial"/>
                        </a:rPr>
                        <a:t>14</a:t>
                      </a:r>
                      <a:endParaRPr sz="700">
                        <a:latin typeface="Arial"/>
                        <a:cs typeface="Arial"/>
                      </a:endParaRPr>
                    </a:p>
                  </a:txBody>
                  <a:tcPr marL="0" marR="0" marT="0" marB="0">
                    <a:solidFill>
                      <a:srgbClr val="5B5B5B"/>
                    </a:solidFill>
                  </a:tcPr>
                </a:tc>
                <a:tc>
                  <a:txBody>
                    <a:bodyPr/>
                    <a:lstStyle/>
                    <a:p>
                      <a:pPr marL="147320">
                        <a:lnSpc>
                          <a:spcPct val="100000"/>
                        </a:lnSpc>
                      </a:pPr>
                      <a:r>
                        <a:rPr sz="700" spc="55" dirty="0">
                          <a:latin typeface="Arial"/>
                          <a:cs typeface="Arial"/>
                        </a:rPr>
                        <a:t>0</a:t>
                      </a:r>
                      <a:r>
                        <a:rPr sz="700" spc="-10" dirty="0">
                          <a:latin typeface="Arial"/>
                          <a:cs typeface="Arial"/>
                        </a:rPr>
                        <a:t>.</a:t>
                      </a:r>
                      <a:r>
                        <a:rPr sz="700" spc="55" dirty="0">
                          <a:latin typeface="Arial"/>
                          <a:cs typeface="Arial"/>
                        </a:rPr>
                        <a:t>001</a:t>
                      </a:r>
                      <a:endParaRPr sz="700">
                        <a:latin typeface="Arial"/>
                        <a:cs typeface="Arial"/>
                      </a:endParaRPr>
                    </a:p>
                  </a:txBody>
                  <a:tcPr marL="0" marR="0" marT="0" marB="0">
                    <a:solidFill>
                      <a:srgbClr val="5B5B5B"/>
                    </a:solidFill>
                  </a:tcPr>
                </a:tc>
                <a:tc>
                  <a:txBody>
                    <a:bodyPr/>
                    <a:lstStyle/>
                    <a:p>
                      <a:pPr marL="224154">
                        <a:lnSpc>
                          <a:spcPct val="100000"/>
                        </a:lnSpc>
                      </a:pPr>
                      <a:r>
                        <a:rPr sz="700" spc="55" dirty="0">
                          <a:latin typeface="Arial"/>
                          <a:cs typeface="Arial"/>
                        </a:rPr>
                        <a:t>1</a:t>
                      </a:r>
                      <a:r>
                        <a:rPr sz="700" spc="-10" dirty="0">
                          <a:latin typeface="Arial"/>
                          <a:cs typeface="Arial"/>
                        </a:rPr>
                        <a:t>.</a:t>
                      </a:r>
                      <a:r>
                        <a:rPr sz="700" spc="0" dirty="0">
                          <a:latin typeface="Arial"/>
                          <a:cs typeface="Arial"/>
                        </a:rPr>
                        <a:t>8</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5</a:t>
                      </a:r>
                      <a:r>
                        <a:rPr sz="700" spc="0" dirty="0">
                          <a:latin typeface="Arial"/>
                          <a:cs typeface="Arial"/>
                        </a:rPr>
                        <a:t>7</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02"/>
                  </a:ext>
                </a:extLst>
              </a:tr>
              <a:tr h="132584">
                <a:tc>
                  <a:txBody>
                    <a:bodyPr/>
                    <a:lstStyle/>
                    <a:p>
                      <a:pPr marL="16510">
                        <a:lnSpc>
                          <a:spcPct val="100000"/>
                        </a:lnSpc>
                      </a:pPr>
                      <a:r>
                        <a:rPr sz="700" spc="40" dirty="0">
                          <a:latin typeface="Arial"/>
                          <a:cs typeface="Arial"/>
                        </a:rPr>
                        <a:t>B</a:t>
                      </a:r>
                      <a:r>
                        <a:rPr sz="700" spc="0" dirty="0">
                          <a:latin typeface="Arial"/>
                          <a:cs typeface="Arial"/>
                        </a:rPr>
                        <a:t>a</a:t>
                      </a:r>
                      <a:endParaRPr sz="700">
                        <a:latin typeface="Arial"/>
                        <a:cs typeface="Arial"/>
                      </a:endParaRPr>
                    </a:p>
                  </a:txBody>
                  <a:tcPr marL="0" marR="0" marT="0" marB="0">
                    <a:lnL w="9651">
                      <a:solidFill>
                        <a:srgbClr val="000000"/>
                      </a:solidFill>
                      <a:prstDash val="solid"/>
                    </a:lnL>
                    <a:lnR w="965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006</a:t>
                      </a:r>
                      <a:endParaRPr sz="700" dirty="0">
                        <a:latin typeface="Arial"/>
                        <a:cs typeface="Arial"/>
                      </a:endParaRPr>
                    </a:p>
                  </a:txBody>
                  <a:tcPr marL="0" marR="0" marT="0" marB="0">
                    <a:lnL w="965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12</a:t>
                      </a:r>
                      <a:endParaRPr sz="700">
                        <a:latin typeface="Arial"/>
                        <a:cs typeface="Arial"/>
                      </a:endParaRPr>
                    </a:p>
                  </a:txBody>
                  <a:tcPr marL="0" marR="0" marT="0" marB="0">
                    <a:solidFill>
                      <a:srgbClr val="5B5B5B"/>
                    </a:solidFill>
                  </a:tcPr>
                </a:tc>
                <a:tc>
                  <a:txBody>
                    <a:bodyPr/>
                    <a:lstStyle/>
                    <a:p>
                      <a:pPr marL="172720">
                        <a:lnSpc>
                          <a:spcPct val="100000"/>
                        </a:lnSpc>
                      </a:pPr>
                      <a:r>
                        <a:rPr sz="700" spc="55" dirty="0">
                          <a:latin typeface="Arial"/>
                          <a:cs typeface="Arial"/>
                        </a:rPr>
                        <a:t>0</a:t>
                      </a:r>
                      <a:r>
                        <a:rPr sz="700" spc="-10" dirty="0">
                          <a:latin typeface="Arial"/>
                          <a:cs typeface="Arial"/>
                        </a:rPr>
                        <a:t>.</a:t>
                      </a:r>
                      <a:r>
                        <a:rPr sz="700" spc="55" dirty="0">
                          <a:latin typeface="Arial"/>
                          <a:cs typeface="Arial"/>
                        </a:rPr>
                        <a:t>07</a:t>
                      </a:r>
                      <a:endParaRPr sz="700">
                        <a:latin typeface="Arial"/>
                        <a:cs typeface="Arial"/>
                      </a:endParaRPr>
                    </a:p>
                  </a:txBody>
                  <a:tcPr marL="0" marR="0" marT="0" marB="0">
                    <a:solidFill>
                      <a:srgbClr val="5B5B5B"/>
                    </a:solidFill>
                  </a:tcPr>
                </a:tc>
                <a:tc>
                  <a:txBody>
                    <a:bodyPr/>
                    <a:lstStyle/>
                    <a:p>
                      <a:pPr marL="147320">
                        <a:lnSpc>
                          <a:spcPct val="100000"/>
                        </a:lnSpc>
                      </a:pPr>
                      <a:r>
                        <a:rPr sz="700" spc="55" dirty="0">
                          <a:latin typeface="Arial"/>
                          <a:cs typeface="Arial"/>
                        </a:rPr>
                        <a:t>0</a:t>
                      </a:r>
                      <a:r>
                        <a:rPr sz="700" spc="-10" dirty="0">
                          <a:latin typeface="Arial"/>
                          <a:cs typeface="Arial"/>
                        </a:rPr>
                        <a:t>.</a:t>
                      </a:r>
                      <a:r>
                        <a:rPr sz="700" spc="55" dirty="0">
                          <a:latin typeface="Arial"/>
                          <a:cs typeface="Arial"/>
                        </a:rPr>
                        <a:t>002</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23</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31</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03"/>
                  </a:ext>
                </a:extLst>
              </a:tr>
              <a:tr h="132584">
                <a:tc>
                  <a:txBody>
                    <a:bodyPr/>
                    <a:lstStyle/>
                    <a:p>
                      <a:pPr marL="16510">
                        <a:lnSpc>
                          <a:spcPct val="100000"/>
                        </a:lnSpc>
                      </a:pPr>
                      <a:r>
                        <a:rPr sz="700" dirty="0">
                          <a:latin typeface="Arial"/>
                          <a:cs typeface="Arial"/>
                        </a:rPr>
                        <a:t>N</a:t>
                      </a:r>
                      <a:r>
                        <a:rPr sz="700" spc="-130" dirty="0">
                          <a:latin typeface="Arial"/>
                          <a:cs typeface="Arial"/>
                        </a:rPr>
                        <a:t> </a:t>
                      </a:r>
                      <a:r>
                        <a:rPr sz="700" spc="0" dirty="0">
                          <a:latin typeface="Arial"/>
                          <a:cs typeface="Arial"/>
                        </a:rPr>
                        <a:t>i</a:t>
                      </a:r>
                      <a:endParaRPr sz="700">
                        <a:latin typeface="Arial"/>
                        <a:cs typeface="Arial"/>
                      </a:endParaRPr>
                    </a:p>
                  </a:txBody>
                  <a:tcPr marL="0" marR="0" marT="0" marB="0">
                    <a:lnL w="9651">
                      <a:solidFill>
                        <a:srgbClr val="000000"/>
                      </a:solidFill>
                      <a:prstDash val="solid"/>
                    </a:lnL>
                    <a:lnR w="965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14</a:t>
                      </a:r>
                      <a:endParaRPr sz="700" dirty="0">
                        <a:latin typeface="Arial"/>
                        <a:cs typeface="Arial"/>
                      </a:endParaRPr>
                    </a:p>
                  </a:txBody>
                  <a:tcPr marL="0" marR="0" marT="0" marB="0">
                    <a:lnL w="9652">
                      <a:solidFill>
                        <a:srgbClr val="000000"/>
                      </a:solidFill>
                      <a:prstDash val="solid"/>
                    </a:lnL>
                    <a:solidFill>
                      <a:srgbClr val="5B5B5B"/>
                    </a:solidFill>
                  </a:tcPr>
                </a:tc>
                <a:tc>
                  <a:txBody>
                    <a:bodyPr/>
                    <a:lstStyle/>
                    <a:p>
                      <a:pPr marR="87630" algn="r">
                        <a:lnSpc>
                          <a:spcPct val="100000"/>
                        </a:lnSpc>
                      </a:pPr>
                      <a:r>
                        <a:rPr sz="700" dirty="0">
                          <a:latin typeface="Arial"/>
                          <a:cs typeface="Arial"/>
                        </a:rPr>
                        <a:t>5</a:t>
                      </a:r>
                      <a:endParaRPr sz="700">
                        <a:latin typeface="Arial"/>
                        <a:cs typeface="Arial"/>
                      </a:endParaRPr>
                    </a:p>
                  </a:txBody>
                  <a:tcPr marL="0" marR="0" marT="0" marB="0">
                    <a:solidFill>
                      <a:srgbClr val="5B5B5B"/>
                    </a:solidFill>
                  </a:tcPr>
                </a:tc>
                <a:tc>
                  <a:txBody>
                    <a:bodyPr/>
                    <a:lstStyle/>
                    <a:p>
                      <a:pPr marL="232410">
                        <a:lnSpc>
                          <a:spcPct val="100000"/>
                        </a:lnSpc>
                      </a:pPr>
                      <a:r>
                        <a:rPr sz="700" spc="55" dirty="0">
                          <a:latin typeface="Arial"/>
                          <a:cs typeface="Arial"/>
                        </a:rPr>
                        <a:t>2</a:t>
                      </a:r>
                      <a:r>
                        <a:rPr sz="700" spc="-10" dirty="0">
                          <a:latin typeface="Arial"/>
                          <a:cs typeface="Arial"/>
                        </a:rPr>
                        <a:t>.</a:t>
                      </a:r>
                      <a:r>
                        <a:rPr sz="700" spc="0" dirty="0">
                          <a:latin typeface="Arial"/>
                          <a:cs typeface="Arial"/>
                        </a:rPr>
                        <a:t>6</a:t>
                      </a:r>
                      <a:endParaRPr sz="700">
                        <a:latin typeface="Arial"/>
                        <a:cs typeface="Arial"/>
                      </a:endParaRPr>
                    </a:p>
                  </a:txBody>
                  <a:tcPr marL="0" marR="0" marT="0" marB="0">
                    <a:solidFill>
                      <a:srgbClr val="5B5B5B"/>
                    </a:solidFill>
                  </a:tcPr>
                </a:tc>
                <a:tc>
                  <a:txBody>
                    <a:bodyPr/>
                    <a:lstStyle/>
                    <a:p>
                      <a:pPr marL="266065">
                        <a:lnSpc>
                          <a:spcPct val="100000"/>
                        </a:lnSpc>
                      </a:pPr>
                      <a:r>
                        <a:rPr sz="700" spc="55" dirty="0">
                          <a:latin typeface="Arial"/>
                          <a:cs typeface="Arial"/>
                        </a:rPr>
                        <a:t>0</a:t>
                      </a:r>
                      <a:r>
                        <a:rPr sz="700" spc="-10" dirty="0">
                          <a:latin typeface="Arial"/>
                          <a:cs typeface="Arial"/>
                        </a:rPr>
                        <a:t>.</a:t>
                      </a:r>
                      <a:r>
                        <a:rPr sz="700" spc="0" dirty="0">
                          <a:latin typeface="Arial"/>
                          <a:cs typeface="Arial"/>
                        </a:rPr>
                        <a:t>4</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0</a:t>
                      </a:r>
                      <a:r>
                        <a:rPr sz="700" spc="0" dirty="0">
                          <a:latin typeface="Arial"/>
                          <a:cs typeface="Arial"/>
                        </a:rPr>
                        <a:t>1</a:t>
                      </a:r>
                      <a:endParaRPr sz="700">
                        <a:latin typeface="Arial"/>
                        <a:cs typeface="Arial"/>
                      </a:endParaRPr>
                    </a:p>
                  </a:txBody>
                  <a:tcPr marL="0" marR="0" marT="0" marB="0">
                    <a:solidFill>
                      <a:srgbClr val="5B5B5B"/>
                    </a:solidFill>
                  </a:tcPr>
                </a:tc>
                <a:tc>
                  <a:txBody>
                    <a:bodyPr/>
                    <a:lstStyle/>
                    <a:p>
                      <a:pPr marR="22225" algn="ctr">
                        <a:lnSpc>
                          <a:spcPct val="100000"/>
                        </a:lnSpc>
                      </a:pPr>
                      <a:r>
                        <a:rPr sz="700" dirty="0">
                          <a:latin typeface="Arial"/>
                          <a:cs typeface="Arial"/>
                        </a:rPr>
                        <a:t>3</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04"/>
                  </a:ext>
                </a:extLst>
              </a:tr>
              <a:tr h="137174">
                <a:tc>
                  <a:txBody>
                    <a:bodyPr/>
                    <a:lstStyle/>
                    <a:p>
                      <a:pPr marL="16510">
                        <a:lnSpc>
                          <a:spcPct val="100000"/>
                        </a:lnSpc>
                      </a:pPr>
                      <a:r>
                        <a:rPr sz="700" dirty="0">
                          <a:latin typeface="Arial"/>
                          <a:cs typeface="Arial"/>
                        </a:rPr>
                        <a:t>C</a:t>
                      </a:r>
                      <a:r>
                        <a:rPr sz="700" spc="-130" dirty="0">
                          <a:latin typeface="Arial"/>
                          <a:cs typeface="Arial"/>
                        </a:rPr>
                        <a:t> </a:t>
                      </a:r>
                      <a:r>
                        <a:rPr sz="700" spc="0" dirty="0">
                          <a:latin typeface="Arial"/>
                          <a:cs typeface="Arial"/>
                        </a:rPr>
                        <a:t>r</a:t>
                      </a:r>
                      <a:endParaRPr sz="700">
                        <a:latin typeface="Arial"/>
                        <a:cs typeface="Arial"/>
                      </a:endParaRPr>
                    </a:p>
                  </a:txBody>
                  <a:tcPr marL="0" marR="0" marT="0" marB="0">
                    <a:lnL w="9651">
                      <a:solidFill>
                        <a:srgbClr val="000000"/>
                      </a:solidFill>
                      <a:prstDash val="solid"/>
                    </a:lnL>
                    <a:lnR w="9652">
                      <a:solidFill>
                        <a:srgbClr val="000000"/>
                      </a:solidFill>
                      <a:prstDash val="solid"/>
                    </a:lnR>
                    <a:lnB w="8890">
                      <a:solidFill>
                        <a:srgbClr val="000000"/>
                      </a:solidFill>
                      <a:prstDash val="solid"/>
                    </a:lnB>
                    <a:solidFill>
                      <a:srgbClr val="5B5B5B"/>
                    </a:solidFill>
                  </a:tcPr>
                </a:tc>
                <a:tc>
                  <a:txBody>
                    <a:bodyPr/>
                    <a:lstStyle/>
                    <a:p>
                      <a:pPr marL="0" indent="0" algn="ctr">
                        <a:lnSpc>
                          <a:spcPct val="100000"/>
                        </a:lnSpc>
                      </a:pPr>
                      <a:r>
                        <a:rPr sz="700" spc="55" dirty="0">
                          <a:latin typeface="Arial"/>
                          <a:cs typeface="Arial"/>
                        </a:rPr>
                        <a:t>2</a:t>
                      </a:r>
                      <a:r>
                        <a:rPr sz="700" spc="-10" dirty="0">
                          <a:latin typeface="Arial"/>
                          <a:cs typeface="Arial"/>
                        </a:rPr>
                        <a:t>.</a:t>
                      </a:r>
                      <a:r>
                        <a:rPr sz="700" spc="0" dirty="0">
                          <a:latin typeface="Arial"/>
                          <a:cs typeface="Arial"/>
                        </a:rPr>
                        <a:t>1</a:t>
                      </a:r>
                      <a:endParaRPr sz="700" dirty="0">
                        <a:latin typeface="Arial"/>
                        <a:cs typeface="Arial"/>
                      </a:endParaRPr>
                    </a:p>
                  </a:txBody>
                  <a:tcPr marL="0" marR="0" marT="0" marB="0">
                    <a:lnL w="9652">
                      <a:solidFill>
                        <a:srgbClr val="000000"/>
                      </a:solidFill>
                      <a:prstDash val="solid"/>
                    </a:lnL>
                    <a:solidFill>
                      <a:srgbClr val="5B5B5B"/>
                    </a:solidFill>
                  </a:tcPr>
                </a:tc>
                <a:tc>
                  <a:txBody>
                    <a:bodyPr/>
                    <a:lstStyle/>
                    <a:p>
                      <a:pPr marL="261620">
                        <a:lnSpc>
                          <a:spcPct val="100000"/>
                        </a:lnSpc>
                      </a:pPr>
                      <a:r>
                        <a:rPr sz="700" spc="55" dirty="0">
                          <a:latin typeface="Arial"/>
                          <a:cs typeface="Arial"/>
                        </a:rPr>
                        <a:t>1</a:t>
                      </a:r>
                      <a:r>
                        <a:rPr sz="700" spc="0" dirty="0">
                          <a:latin typeface="Arial"/>
                          <a:cs typeface="Arial"/>
                        </a:rPr>
                        <a:t>0</a:t>
                      </a:r>
                      <a:endParaRPr sz="700">
                        <a:latin typeface="Arial"/>
                        <a:cs typeface="Arial"/>
                      </a:endParaRPr>
                    </a:p>
                  </a:txBody>
                  <a:tcPr marL="0" marR="0" marT="0" marB="0">
                    <a:solidFill>
                      <a:srgbClr val="5B5B5B"/>
                    </a:solidFill>
                  </a:tcPr>
                </a:tc>
                <a:tc>
                  <a:txBody>
                    <a:bodyPr/>
                    <a:lstStyle/>
                    <a:p>
                      <a:pPr marL="232410">
                        <a:lnSpc>
                          <a:spcPct val="100000"/>
                        </a:lnSpc>
                      </a:pPr>
                      <a:r>
                        <a:rPr sz="700" spc="55" dirty="0">
                          <a:latin typeface="Arial"/>
                          <a:cs typeface="Arial"/>
                        </a:rPr>
                        <a:t>8</a:t>
                      </a:r>
                      <a:r>
                        <a:rPr sz="700" spc="-10" dirty="0">
                          <a:latin typeface="Arial"/>
                          <a:cs typeface="Arial"/>
                        </a:rPr>
                        <a:t>.</a:t>
                      </a:r>
                      <a:r>
                        <a:rPr sz="700" spc="0" dirty="0">
                          <a:latin typeface="Arial"/>
                          <a:cs typeface="Arial"/>
                        </a:rPr>
                        <a:t>4</a:t>
                      </a:r>
                      <a:endParaRPr sz="700">
                        <a:latin typeface="Arial"/>
                        <a:cs typeface="Arial"/>
                      </a:endParaRPr>
                    </a:p>
                  </a:txBody>
                  <a:tcPr marL="0" marR="0" marT="0" marB="0">
                    <a:solidFill>
                      <a:srgbClr val="5B5B5B"/>
                    </a:solidFill>
                  </a:tcPr>
                </a:tc>
                <a:tc>
                  <a:txBody>
                    <a:bodyPr/>
                    <a:lstStyle/>
                    <a:p>
                      <a:pPr marL="207010">
                        <a:lnSpc>
                          <a:spcPct val="100000"/>
                        </a:lnSpc>
                      </a:pPr>
                      <a:r>
                        <a:rPr sz="700" spc="55" dirty="0">
                          <a:latin typeface="Arial"/>
                          <a:cs typeface="Arial"/>
                        </a:rPr>
                        <a:t>0</a:t>
                      </a:r>
                      <a:r>
                        <a:rPr sz="700" spc="-10" dirty="0">
                          <a:latin typeface="Arial"/>
                          <a:cs typeface="Arial"/>
                        </a:rPr>
                        <a:t>.</a:t>
                      </a:r>
                      <a:r>
                        <a:rPr sz="700" spc="55" dirty="0">
                          <a:latin typeface="Arial"/>
                          <a:cs typeface="Arial"/>
                        </a:rPr>
                        <a:t>17</a:t>
                      </a:r>
                      <a:endParaRPr sz="700">
                        <a:latin typeface="Arial"/>
                        <a:cs typeface="Arial"/>
                      </a:endParaRPr>
                    </a:p>
                  </a:txBody>
                  <a:tcPr marL="0" marR="0" marT="0" marB="0">
                    <a:solidFill>
                      <a:srgbClr val="5B5B5B"/>
                    </a:solidFill>
                  </a:tcPr>
                </a:tc>
                <a:tc>
                  <a:txBody>
                    <a:bodyPr/>
                    <a:lstStyle/>
                    <a:p>
                      <a:pPr marL="249554">
                        <a:lnSpc>
                          <a:spcPct val="100000"/>
                        </a:lnSpc>
                      </a:pPr>
                      <a:r>
                        <a:rPr sz="700" spc="55" dirty="0">
                          <a:latin typeface="Arial"/>
                          <a:cs typeface="Arial"/>
                        </a:rPr>
                        <a:t>10</a:t>
                      </a:r>
                      <a:endParaRPr sz="700">
                        <a:latin typeface="Arial"/>
                        <a:cs typeface="Arial"/>
                      </a:endParaRPr>
                    </a:p>
                  </a:txBody>
                  <a:tcPr marL="0" marR="0" marT="0" marB="0">
                    <a:solidFill>
                      <a:srgbClr val="5B5B5B"/>
                    </a:solidFill>
                  </a:tcPr>
                </a:tc>
                <a:tc>
                  <a:txBody>
                    <a:bodyPr/>
                    <a:lstStyle/>
                    <a:p>
                      <a:pPr marL="257175" algn="ctr">
                        <a:lnSpc>
                          <a:spcPct val="100000"/>
                        </a:lnSpc>
                      </a:pPr>
                      <a:r>
                        <a:rPr sz="700" spc="55" dirty="0">
                          <a:latin typeface="Arial"/>
                          <a:cs typeface="Arial"/>
                        </a:rPr>
                        <a:t>1</a:t>
                      </a:r>
                      <a:r>
                        <a:rPr sz="700" spc="-10" dirty="0">
                          <a:latin typeface="Arial"/>
                          <a:cs typeface="Arial"/>
                        </a:rPr>
                        <a:t>.</a:t>
                      </a:r>
                      <a:r>
                        <a:rPr sz="700" spc="0" dirty="0">
                          <a:latin typeface="Arial"/>
                          <a:cs typeface="Arial"/>
                        </a:rPr>
                        <a:t>6</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05"/>
                  </a:ext>
                </a:extLst>
              </a:tr>
              <a:tr h="127995">
                <a:tc>
                  <a:txBody>
                    <a:bodyPr/>
                    <a:lstStyle/>
                    <a:p>
                      <a:pPr marL="16510">
                        <a:lnSpc>
                          <a:spcPct val="100000"/>
                        </a:lnSpc>
                      </a:pPr>
                      <a:r>
                        <a:rPr sz="700" spc="55" dirty="0">
                          <a:latin typeface="Arial"/>
                          <a:cs typeface="Arial"/>
                        </a:rPr>
                        <a:t>La</a:t>
                      </a:r>
                      <a:endParaRPr sz="700">
                        <a:latin typeface="Arial"/>
                        <a:cs typeface="Arial"/>
                      </a:endParaRPr>
                    </a:p>
                  </a:txBody>
                  <a:tcPr marL="0" marR="0" marT="0" marB="0">
                    <a:lnL w="9651">
                      <a:solidFill>
                        <a:srgbClr val="000000"/>
                      </a:solidFill>
                      <a:prstDash val="solid"/>
                    </a:lnL>
                    <a:lnR w="9652">
                      <a:solidFill>
                        <a:srgbClr val="000000"/>
                      </a:solidFill>
                      <a:prstDash val="solid"/>
                    </a:lnR>
                    <a:lnT w="8890">
                      <a:solidFill>
                        <a:srgbClr val="000000"/>
                      </a:solidFill>
                      <a:prstDash val="solid"/>
                    </a:lnT>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007</a:t>
                      </a:r>
                      <a:endParaRPr sz="700" dirty="0">
                        <a:latin typeface="Arial"/>
                        <a:cs typeface="Arial"/>
                      </a:endParaRPr>
                    </a:p>
                  </a:txBody>
                  <a:tcPr marL="0" marR="0" marT="0" marB="0">
                    <a:lnL w="9652">
                      <a:solidFill>
                        <a:srgbClr val="000000"/>
                      </a:solidFill>
                      <a:prstDash val="solid"/>
                    </a:lnL>
                    <a:solidFill>
                      <a:srgbClr val="5B5B5B"/>
                    </a:solidFill>
                  </a:tcPr>
                </a:tc>
                <a:tc>
                  <a:txBody>
                    <a:bodyPr/>
                    <a:lstStyle/>
                    <a:p>
                      <a:pPr marL="160655">
                        <a:lnSpc>
                          <a:spcPct val="100000"/>
                        </a:lnSpc>
                      </a:pPr>
                      <a:r>
                        <a:rPr sz="700" i="1" spc="55" dirty="0">
                          <a:latin typeface="Arial"/>
                          <a:cs typeface="Arial"/>
                        </a:rPr>
                        <a:t>0</a:t>
                      </a:r>
                      <a:r>
                        <a:rPr sz="700" i="1" spc="-10" dirty="0">
                          <a:latin typeface="Arial"/>
                          <a:cs typeface="Arial"/>
                        </a:rPr>
                        <a:t>.</a:t>
                      </a:r>
                      <a:r>
                        <a:rPr sz="700" i="1" spc="55" dirty="0">
                          <a:latin typeface="Arial"/>
                          <a:cs typeface="Arial"/>
                        </a:rPr>
                        <a:t>02</a:t>
                      </a:r>
                      <a:endParaRPr sz="700">
                        <a:latin typeface="Arial"/>
                        <a:cs typeface="Arial"/>
                      </a:endParaRPr>
                    </a:p>
                  </a:txBody>
                  <a:tcPr marL="0" marR="0" marT="0" marB="0">
                    <a:solidFill>
                      <a:srgbClr val="5B5B5B"/>
                    </a:solidFill>
                  </a:tcPr>
                </a:tc>
                <a:tc>
                  <a:txBody>
                    <a:bodyPr/>
                    <a:lstStyle/>
                    <a:p>
                      <a:pPr marL="172720">
                        <a:lnSpc>
                          <a:spcPct val="100000"/>
                        </a:lnSpc>
                      </a:pPr>
                      <a:r>
                        <a:rPr sz="700" spc="55" dirty="0">
                          <a:latin typeface="Arial"/>
                          <a:cs typeface="Arial"/>
                        </a:rPr>
                        <a:t>0</a:t>
                      </a:r>
                      <a:r>
                        <a:rPr sz="700" spc="-10" dirty="0">
                          <a:latin typeface="Arial"/>
                          <a:cs typeface="Arial"/>
                        </a:rPr>
                        <a:t>.</a:t>
                      </a:r>
                      <a:r>
                        <a:rPr sz="700" spc="55" dirty="0">
                          <a:latin typeface="Arial"/>
                          <a:cs typeface="Arial"/>
                        </a:rPr>
                        <a:t>08</a:t>
                      </a:r>
                      <a:endParaRPr sz="700">
                        <a:latin typeface="Arial"/>
                        <a:cs typeface="Arial"/>
                      </a:endParaRPr>
                    </a:p>
                  </a:txBody>
                  <a:tcPr marL="0" marR="0" marT="0" marB="0">
                    <a:solidFill>
                      <a:srgbClr val="5B5B5B"/>
                    </a:solidFill>
                  </a:tcPr>
                </a:tc>
                <a:tc>
                  <a:txBody>
                    <a:bodyPr/>
                    <a:lstStyle/>
                    <a:p>
                      <a:pPr marL="207010">
                        <a:lnSpc>
                          <a:spcPct val="100000"/>
                        </a:lnSpc>
                      </a:pPr>
                      <a:r>
                        <a:rPr sz="700" spc="55" dirty="0">
                          <a:latin typeface="Arial"/>
                          <a:cs typeface="Arial"/>
                        </a:rPr>
                        <a:t>0</a:t>
                      </a:r>
                      <a:r>
                        <a:rPr sz="700" spc="-10" dirty="0">
                          <a:latin typeface="Arial"/>
                          <a:cs typeface="Arial"/>
                        </a:rPr>
                        <a:t>.</a:t>
                      </a:r>
                      <a:r>
                        <a:rPr sz="700" spc="55" dirty="0">
                          <a:latin typeface="Arial"/>
                          <a:cs typeface="Arial"/>
                        </a:rPr>
                        <a:t>05</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14</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27</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06"/>
                  </a:ext>
                </a:extLst>
              </a:tr>
              <a:tr h="132969">
                <a:tc>
                  <a:txBody>
                    <a:bodyPr/>
                    <a:lstStyle/>
                    <a:p>
                      <a:pPr marL="16510">
                        <a:lnSpc>
                          <a:spcPct val="100000"/>
                        </a:lnSpc>
                      </a:pPr>
                      <a:r>
                        <a:rPr sz="700" dirty="0">
                          <a:latin typeface="Arial"/>
                          <a:cs typeface="Arial"/>
                        </a:rPr>
                        <a:t>C</a:t>
                      </a:r>
                      <a:r>
                        <a:rPr sz="700" spc="-130" dirty="0">
                          <a:latin typeface="Arial"/>
                          <a:cs typeface="Arial"/>
                        </a:rPr>
                        <a:t> </a:t>
                      </a:r>
                      <a:r>
                        <a:rPr sz="700" spc="0" dirty="0">
                          <a:latin typeface="Arial"/>
                          <a:cs typeface="Arial"/>
                        </a:rPr>
                        <a:t>e</a:t>
                      </a:r>
                      <a:endParaRPr sz="700">
                        <a:latin typeface="Arial"/>
                        <a:cs typeface="Arial"/>
                      </a:endParaRPr>
                    </a:p>
                  </a:txBody>
                  <a:tcPr marL="0" marR="0" marT="0" marB="0">
                    <a:lnL w="9651">
                      <a:solidFill>
                        <a:srgbClr val="000000"/>
                      </a:solidFill>
                      <a:prstDash val="solid"/>
                    </a:lnL>
                    <a:lnR w="838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009</a:t>
                      </a:r>
                      <a:endParaRPr sz="700" dirty="0">
                        <a:latin typeface="Arial"/>
                        <a:cs typeface="Arial"/>
                      </a:endParaRPr>
                    </a:p>
                  </a:txBody>
                  <a:tcPr marL="0" marR="0" marT="0" marB="0">
                    <a:lnL w="838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02</a:t>
                      </a:r>
                      <a:endParaRPr sz="700">
                        <a:latin typeface="Arial"/>
                        <a:cs typeface="Arial"/>
                      </a:endParaRPr>
                    </a:p>
                  </a:txBody>
                  <a:tcPr marL="0" marR="0" marT="0" marB="0">
                    <a:solidFill>
                      <a:srgbClr val="5B5B5B"/>
                    </a:solidFill>
                  </a:tcPr>
                </a:tc>
                <a:tc>
                  <a:txBody>
                    <a:bodyPr/>
                    <a:lstStyle/>
                    <a:p>
                      <a:pPr marL="172720">
                        <a:lnSpc>
                          <a:spcPct val="100000"/>
                        </a:lnSpc>
                      </a:pPr>
                      <a:r>
                        <a:rPr sz="700" spc="55" dirty="0">
                          <a:latin typeface="Arial"/>
                          <a:cs typeface="Arial"/>
                        </a:rPr>
                        <a:t>0</a:t>
                      </a:r>
                      <a:r>
                        <a:rPr sz="700" spc="-10" dirty="0">
                          <a:latin typeface="Arial"/>
                          <a:cs typeface="Arial"/>
                        </a:rPr>
                        <a:t>.</a:t>
                      </a:r>
                      <a:r>
                        <a:rPr sz="700" spc="55" dirty="0">
                          <a:latin typeface="Arial"/>
                          <a:cs typeface="Arial"/>
                        </a:rPr>
                        <a:t>34</a:t>
                      </a:r>
                      <a:endParaRPr sz="700">
                        <a:latin typeface="Arial"/>
                        <a:cs typeface="Arial"/>
                      </a:endParaRPr>
                    </a:p>
                  </a:txBody>
                  <a:tcPr marL="0" marR="0" marT="0" marB="0">
                    <a:solidFill>
                      <a:srgbClr val="5B5B5B"/>
                    </a:solidFill>
                  </a:tcPr>
                </a:tc>
                <a:tc>
                  <a:txBody>
                    <a:bodyPr/>
                    <a:lstStyle/>
                    <a:p>
                      <a:pPr marL="207010">
                        <a:lnSpc>
                          <a:spcPct val="100000"/>
                        </a:lnSpc>
                      </a:pPr>
                      <a:r>
                        <a:rPr sz="700" spc="55" dirty="0">
                          <a:latin typeface="Arial"/>
                          <a:cs typeface="Arial"/>
                        </a:rPr>
                        <a:t>0</a:t>
                      </a:r>
                      <a:r>
                        <a:rPr sz="700" spc="-10" dirty="0">
                          <a:latin typeface="Arial"/>
                          <a:cs typeface="Arial"/>
                        </a:rPr>
                        <a:t>.</a:t>
                      </a:r>
                      <a:r>
                        <a:rPr sz="700" spc="55" dirty="0">
                          <a:latin typeface="Arial"/>
                          <a:cs typeface="Arial"/>
                        </a:rPr>
                        <a:t>05</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14</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34</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07"/>
                  </a:ext>
                </a:extLst>
              </a:tr>
              <a:tr h="132969">
                <a:tc>
                  <a:txBody>
                    <a:bodyPr/>
                    <a:lstStyle/>
                    <a:p>
                      <a:pPr marL="16510">
                        <a:lnSpc>
                          <a:spcPct val="100000"/>
                        </a:lnSpc>
                      </a:pPr>
                      <a:r>
                        <a:rPr sz="700" dirty="0">
                          <a:latin typeface="Arial"/>
                          <a:cs typeface="Arial"/>
                        </a:rPr>
                        <a:t>N</a:t>
                      </a:r>
                      <a:r>
                        <a:rPr sz="700" spc="-130" dirty="0">
                          <a:latin typeface="Arial"/>
                          <a:cs typeface="Arial"/>
                        </a:rPr>
                        <a:t> </a:t>
                      </a:r>
                      <a:r>
                        <a:rPr sz="700" spc="0" dirty="0">
                          <a:latin typeface="Arial"/>
                          <a:cs typeface="Arial"/>
                        </a:rPr>
                        <a:t>d</a:t>
                      </a:r>
                      <a:endParaRPr sz="700">
                        <a:latin typeface="Arial"/>
                        <a:cs typeface="Arial"/>
                      </a:endParaRPr>
                    </a:p>
                  </a:txBody>
                  <a:tcPr marL="0" marR="0" marT="0" marB="0">
                    <a:lnL w="9651">
                      <a:solidFill>
                        <a:srgbClr val="000000"/>
                      </a:solidFill>
                      <a:prstDash val="solid"/>
                    </a:lnL>
                    <a:lnR w="838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009</a:t>
                      </a:r>
                      <a:endParaRPr sz="700" dirty="0">
                        <a:latin typeface="Arial"/>
                        <a:cs typeface="Arial"/>
                      </a:endParaRPr>
                    </a:p>
                  </a:txBody>
                  <a:tcPr marL="0" marR="0" marT="0" marB="0">
                    <a:lnL w="838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05</a:t>
                      </a:r>
                      <a:endParaRPr sz="700">
                        <a:latin typeface="Arial"/>
                        <a:cs typeface="Arial"/>
                      </a:endParaRPr>
                    </a:p>
                  </a:txBody>
                  <a:tcPr marL="0" marR="0" marT="0" marB="0">
                    <a:solidFill>
                      <a:srgbClr val="5B5B5B"/>
                    </a:solidFill>
                  </a:tcPr>
                </a:tc>
                <a:tc>
                  <a:txBody>
                    <a:bodyPr/>
                    <a:lstStyle/>
                    <a:p>
                      <a:pPr marL="232410">
                        <a:lnSpc>
                          <a:spcPct val="100000"/>
                        </a:lnSpc>
                      </a:pPr>
                      <a:r>
                        <a:rPr sz="700" spc="55" dirty="0">
                          <a:latin typeface="Arial"/>
                          <a:cs typeface="Arial"/>
                        </a:rPr>
                        <a:t>0</a:t>
                      </a:r>
                      <a:r>
                        <a:rPr sz="700" spc="-10" dirty="0">
                          <a:latin typeface="Arial"/>
                          <a:cs typeface="Arial"/>
                        </a:rPr>
                        <a:t>.</a:t>
                      </a:r>
                      <a:r>
                        <a:rPr sz="700" spc="0" dirty="0">
                          <a:latin typeface="Arial"/>
                          <a:cs typeface="Arial"/>
                        </a:rPr>
                        <a:t>6</a:t>
                      </a:r>
                      <a:endParaRPr sz="700">
                        <a:latin typeface="Arial"/>
                        <a:cs typeface="Arial"/>
                      </a:endParaRPr>
                    </a:p>
                  </a:txBody>
                  <a:tcPr marL="0" marR="0" marT="0" marB="0">
                    <a:solidFill>
                      <a:srgbClr val="5B5B5B"/>
                    </a:solidFill>
                  </a:tcPr>
                </a:tc>
                <a:tc>
                  <a:txBody>
                    <a:bodyPr/>
                    <a:lstStyle/>
                    <a:p>
                      <a:pPr marL="207010">
                        <a:lnSpc>
                          <a:spcPct val="100000"/>
                        </a:lnSpc>
                      </a:pPr>
                      <a:r>
                        <a:rPr sz="700" spc="55" dirty="0">
                          <a:latin typeface="Arial"/>
                          <a:cs typeface="Arial"/>
                        </a:rPr>
                        <a:t>0</a:t>
                      </a:r>
                      <a:r>
                        <a:rPr sz="700" spc="-10" dirty="0">
                          <a:latin typeface="Arial"/>
                          <a:cs typeface="Arial"/>
                        </a:rPr>
                        <a:t>.</a:t>
                      </a:r>
                      <a:r>
                        <a:rPr sz="700" spc="55" dirty="0">
                          <a:latin typeface="Arial"/>
                          <a:cs typeface="Arial"/>
                        </a:rPr>
                        <a:t>0</a:t>
                      </a:r>
                      <a:r>
                        <a:rPr sz="700" spc="0" dirty="0">
                          <a:latin typeface="Arial"/>
                          <a:cs typeface="Arial"/>
                        </a:rPr>
                        <a:t>7</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0</a:t>
                      </a:r>
                      <a:r>
                        <a:rPr sz="700" spc="0" dirty="0">
                          <a:latin typeface="Arial"/>
                          <a:cs typeface="Arial"/>
                        </a:rPr>
                        <a:t>8</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1</a:t>
                      </a:r>
                      <a:r>
                        <a:rPr sz="700" spc="0" dirty="0">
                          <a:latin typeface="Arial"/>
                          <a:cs typeface="Arial"/>
                        </a:rPr>
                        <a:t>9</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08"/>
                  </a:ext>
                </a:extLst>
              </a:tr>
              <a:tr h="132584">
                <a:tc>
                  <a:txBody>
                    <a:bodyPr/>
                    <a:lstStyle/>
                    <a:p>
                      <a:pPr marL="16510">
                        <a:lnSpc>
                          <a:spcPct val="100000"/>
                        </a:lnSpc>
                      </a:pPr>
                      <a:r>
                        <a:rPr sz="700" spc="40" dirty="0">
                          <a:latin typeface="Arial"/>
                          <a:cs typeface="Arial"/>
                        </a:rPr>
                        <a:t>S</a:t>
                      </a:r>
                      <a:r>
                        <a:rPr sz="700" spc="0" dirty="0">
                          <a:latin typeface="Arial"/>
                          <a:cs typeface="Arial"/>
                        </a:rPr>
                        <a:t>m</a:t>
                      </a:r>
                      <a:endParaRPr sz="700">
                        <a:latin typeface="Arial"/>
                        <a:cs typeface="Arial"/>
                      </a:endParaRPr>
                    </a:p>
                  </a:txBody>
                  <a:tcPr marL="0" marR="0" marT="0" marB="0">
                    <a:lnL w="9651">
                      <a:solidFill>
                        <a:srgbClr val="000000"/>
                      </a:solidFill>
                      <a:prstDash val="solid"/>
                    </a:lnL>
                    <a:lnR w="838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009</a:t>
                      </a:r>
                      <a:endParaRPr sz="700" dirty="0">
                        <a:latin typeface="Arial"/>
                        <a:cs typeface="Arial"/>
                      </a:endParaRPr>
                    </a:p>
                  </a:txBody>
                  <a:tcPr marL="0" marR="0" marT="0" marB="0">
                    <a:lnL w="838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05</a:t>
                      </a:r>
                      <a:endParaRPr sz="700">
                        <a:latin typeface="Arial"/>
                        <a:cs typeface="Arial"/>
                      </a:endParaRPr>
                    </a:p>
                  </a:txBody>
                  <a:tcPr marL="0" marR="0" marT="0" marB="0">
                    <a:solidFill>
                      <a:srgbClr val="5B5B5B"/>
                    </a:solidFill>
                  </a:tcPr>
                </a:tc>
                <a:tc>
                  <a:txBody>
                    <a:bodyPr/>
                    <a:lstStyle/>
                    <a:p>
                      <a:pPr marL="232410">
                        <a:lnSpc>
                          <a:spcPct val="100000"/>
                        </a:lnSpc>
                      </a:pPr>
                      <a:r>
                        <a:rPr sz="700" spc="55" dirty="0">
                          <a:latin typeface="Arial"/>
                          <a:cs typeface="Arial"/>
                        </a:rPr>
                        <a:t>0</a:t>
                      </a:r>
                      <a:r>
                        <a:rPr sz="700" spc="-10" dirty="0">
                          <a:latin typeface="Arial"/>
                          <a:cs typeface="Arial"/>
                        </a:rPr>
                        <a:t>.</a:t>
                      </a:r>
                      <a:r>
                        <a:rPr sz="700" spc="0" dirty="0">
                          <a:latin typeface="Arial"/>
                          <a:cs typeface="Arial"/>
                        </a:rPr>
                        <a:t>9</a:t>
                      </a:r>
                      <a:endParaRPr sz="700">
                        <a:latin typeface="Arial"/>
                        <a:cs typeface="Arial"/>
                      </a:endParaRPr>
                    </a:p>
                  </a:txBody>
                  <a:tcPr marL="0" marR="0" marT="0" marB="0">
                    <a:solidFill>
                      <a:srgbClr val="5B5B5B"/>
                    </a:solidFill>
                  </a:tcPr>
                </a:tc>
                <a:tc>
                  <a:txBody>
                    <a:bodyPr/>
                    <a:lstStyle/>
                    <a:p>
                      <a:pPr marL="207010">
                        <a:lnSpc>
                          <a:spcPct val="100000"/>
                        </a:lnSpc>
                      </a:pPr>
                      <a:r>
                        <a:rPr sz="700" spc="55" dirty="0">
                          <a:latin typeface="Arial"/>
                          <a:cs typeface="Arial"/>
                        </a:rPr>
                        <a:t>0</a:t>
                      </a:r>
                      <a:r>
                        <a:rPr sz="700" spc="-10" dirty="0">
                          <a:latin typeface="Arial"/>
                          <a:cs typeface="Arial"/>
                        </a:rPr>
                        <a:t>.</a:t>
                      </a:r>
                      <a:r>
                        <a:rPr sz="700" spc="55" dirty="0">
                          <a:latin typeface="Arial"/>
                          <a:cs typeface="Arial"/>
                        </a:rPr>
                        <a:t>0</a:t>
                      </a:r>
                      <a:r>
                        <a:rPr sz="700" spc="0" dirty="0">
                          <a:latin typeface="Arial"/>
                          <a:cs typeface="Arial"/>
                        </a:rPr>
                        <a:t>6</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0</a:t>
                      </a:r>
                      <a:r>
                        <a:rPr sz="700" spc="0" dirty="0">
                          <a:latin typeface="Arial"/>
                          <a:cs typeface="Arial"/>
                        </a:rPr>
                        <a:t>8</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9</a:t>
                      </a:r>
                      <a:r>
                        <a:rPr sz="700" spc="0" dirty="0">
                          <a:latin typeface="Arial"/>
                          <a:cs typeface="Arial"/>
                        </a:rPr>
                        <a:t>1</a:t>
                      </a:r>
                      <a:endParaRPr sz="700" dirty="0">
                        <a:latin typeface="Arial"/>
                        <a:cs typeface="Arial"/>
                      </a:endParaRPr>
                    </a:p>
                  </a:txBody>
                  <a:tcPr marL="0" marR="0" marT="0" marB="0">
                    <a:solidFill>
                      <a:srgbClr val="5B5B5B"/>
                    </a:solidFill>
                  </a:tcPr>
                </a:tc>
                <a:extLst>
                  <a:ext uri="{0D108BD9-81ED-4DB2-BD59-A6C34878D82A}">
                    <a16:rowId xmlns:a16="http://schemas.microsoft.com/office/drawing/2014/main" val="10009"/>
                  </a:ext>
                </a:extLst>
              </a:tr>
              <a:tr h="149883">
                <a:tc>
                  <a:txBody>
                    <a:bodyPr/>
                    <a:lstStyle/>
                    <a:p>
                      <a:pPr marL="16510">
                        <a:lnSpc>
                          <a:spcPct val="100000"/>
                        </a:lnSpc>
                      </a:pPr>
                      <a:r>
                        <a:rPr sz="700" spc="40" dirty="0">
                          <a:latin typeface="Arial"/>
                          <a:cs typeface="Arial"/>
                        </a:rPr>
                        <a:t>E</a:t>
                      </a:r>
                      <a:r>
                        <a:rPr sz="700" spc="0" dirty="0">
                          <a:latin typeface="Arial"/>
                          <a:cs typeface="Arial"/>
                        </a:rPr>
                        <a:t>u</a:t>
                      </a:r>
                      <a:endParaRPr sz="700">
                        <a:latin typeface="Arial"/>
                        <a:cs typeface="Arial"/>
                      </a:endParaRPr>
                    </a:p>
                  </a:txBody>
                  <a:tcPr marL="0" marR="0" marT="0" marB="0">
                    <a:lnL w="9651">
                      <a:solidFill>
                        <a:srgbClr val="000000"/>
                      </a:solidFill>
                      <a:prstDash val="solid"/>
                    </a:lnL>
                    <a:lnR w="838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008</a:t>
                      </a:r>
                      <a:endParaRPr sz="700" dirty="0">
                        <a:latin typeface="Arial"/>
                        <a:cs typeface="Arial"/>
                      </a:endParaRPr>
                    </a:p>
                  </a:txBody>
                  <a:tcPr marL="0" marR="0" marT="0" marB="0">
                    <a:lnL w="838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05</a:t>
                      </a:r>
                      <a:endParaRPr sz="700" dirty="0">
                        <a:latin typeface="Arial"/>
                        <a:cs typeface="Arial"/>
                      </a:endParaRPr>
                    </a:p>
                  </a:txBody>
                  <a:tcPr marL="0" marR="0" marT="0" marB="0">
                    <a:solidFill>
                      <a:srgbClr val="5B5B5B"/>
                    </a:solidFill>
                  </a:tcPr>
                </a:tc>
                <a:tc>
                  <a:txBody>
                    <a:bodyPr/>
                    <a:lstStyle/>
                    <a:p>
                      <a:pPr marL="232410">
                        <a:lnSpc>
                          <a:spcPct val="100000"/>
                        </a:lnSpc>
                      </a:pPr>
                      <a:r>
                        <a:rPr sz="700" spc="55" dirty="0">
                          <a:latin typeface="Arial"/>
                          <a:cs typeface="Arial"/>
                        </a:rPr>
                        <a:t>0</a:t>
                      </a:r>
                      <a:r>
                        <a:rPr sz="700" spc="-10" dirty="0">
                          <a:latin typeface="Arial"/>
                          <a:cs typeface="Arial"/>
                        </a:rPr>
                        <a:t>.</a:t>
                      </a:r>
                      <a:r>
                        <a:rPr sz="700" spc="0" dirty="0">
                          <a:latin typeface="Arial"/>
                          <a:cs typeface="Arial"/>
                        </a:rPr>
                        <a:t>9</a:t>
                      </a:r>
                      <a:endParaRPr sz="700">
                        <a:latin typeface="Arial"/>
                        <a:cs typeface="Arial"/>
                      </a:endParaRPr>
                    </a:p>
                  </a:txBody>
                  <a:tcPr marL="0" marR="0" marT="0" marB="0">
                    <a:solidFill>
                      <a:srgbClr val="5B5B5B"/>
                    </a:solidFill>
                  </a:tcPr>
                </a:tc>
                <a:tc>
                  <a:txBody>
                    <a:bodyPr/>
                    <a:lstStyle/>
                    <a:p>
                      <a:pPr marL="266065">
                        <a:lnSpc>
                          <a:spcPct val="100000"/>
                        </a:lnSpc>
                      </a:pPr>
                      <a:r>
                        <a:rPr sz="700" spc="55" dirty="0">
                          <a:latin typeface="Arial"/>
                          <a:cs typeface="Arial"/>
                        </a:rPr>
                        <a:t>0</a:t>
                      </a:r>
                      <a:r>
                        <a:rPr sz="700" spc="-10" dirty="0">
                          <a:latin typeface="Arial"/>
                          <a:cs typeface="Arial"/>
                        </a:rPr>
                        <a:t>.</a:t>
                      </a:r>
                      <a:r>
                        <a:rPr sz="700" spc="0" dirty="0">
                          <a:latin typeface="Arial"/>
                          <a:cs typeface="Arial"/>
                        </a:rPr>
                        <a:t>9</a:t>
                      </a:r>
                      <a:endParaRPr sz="700">
                        <a:latin typeface="Arial"/>
                        <a:cs typeface="Arial"/>
                      </a:endParaRPr>
                    </a:p>
                  </a:txBody>
                  <a:tcPr marL="0" marR="0" marT="0" marB="0">
                    <a:lnR w="4572">
                      <a:solidFill>
                        <a:srgbClr val="000000"/>
                      </a:solidFill>
                      <a:prstDash val="solid"/>
                    </a:lnR>
                    <a:solidFill>
                      <a:srgbClr val="5B5B5B"/>
                    </a:solidFill>
                  </a:tcPr>
                </a:tc>
                <a:tc>
                  <a:txBody>
                    <a:bodyPr/>
                    <a:lstStyle/>
                    <a:p>
                      <a:pPr marL="10160">
                        <a:lnSpc>
                          <a:spcPct val="100000"/>
                        </a:lnSpc>
                      </a:pPr>
                      <a:r>
                        <a:rPr sz="700" spc="55" dirty="0">
                          <a:latin typeface="Arial"/>
                          <a:cs typeface="Arial"/>
                        </a:rPr>
                        <a:t>0</a:t>
                      </a:r>
                      <a:r>
                        <a:rPr sz="700" spc="-10" dirty="0">
                          <a:latin typeface="Arial"/>
                          <a:cs typeface="Arial"/>
                        </a:rPr>
                        <a:t>.</a:t>
                      </a:r>
                      <a:r>
                        <a:rPr sz="700" spc="55" dirty="0">
                          <a:latin typeface="Arial"/>
                          <a:cs typeface="Arial"/>
                        </a:rPr>
                        <a:t>1</a:t>
                      </a:r>
                      <a:r>
                        <a:rPr sz="700" spc="-10" dirty="0">
                          <a:latin typeface="Arial"/>
                          <a:cs typeface="Arial"/>
                        </a:rPr>
                        <a:t>/</a:t>
                      </a:r>
                      <a:r>
                        <a:rPr sz="700" spc="55" dirty="0">
                          <a:latin typeface="Arial"/>
                          <a:cs typeface="Arial"/>
                        </a:rPr>
                        <a:t>1</a:t>
                      </a:r>
                      <a:r>
                        <a:rPr sz="700" spc="-10" dirty="0">
                          <a:latin typeface="Arial"/>
                          <a:cs typeface="Arial"/>
                        </a:rPr>
                        <a:t>.</a:t>
                      </a:r>
                      <a:r>
                        <a:rPr sz="700" spc="55" dirty="0">
                          <a:latin typeface="Arial"/>
                          <a:cs typeface="Arial"/>
                        </a:rPr>
                        <a:t>5*</a:t>
                      </a:r>
                      <a:endParaRPr sz="700" dirty="0">
                        <a:latin typeface="Arial"/>
                        <a:cs typeface="Arial"/>
                      </a:endParaRPr>
                    </a:p>
                  </a:txBody>
                  <a:tcPr marL="0" marR="0" marT="0" marB="0">
                    <a:lnL w="4572">
                      <a:solidFill>
                        <a:srgbClr val="000000"/>
                      </a:solidFill>
                      <a:prstDash val="solid"/>
                    </a:lnL>
                    <a:lnB w="28194">
                      <a:solidFill>
                        <a:srgbClr val="000000"/>
                      </a:solidFill>
                      <a:prstDash val="solid"/>
                    </a:lnB>
                    <a:solidFill>
                      <a:srgbClr val="5B5B5B"/>
                    </a:solidFill>
                  </a:tcPr>
                </a:tc>
                <a:tc>
                  <a:txBody>
                    <a:bodyPr/>
                    <a:lstStyle/>
                    <a:p>
                      <a:pPr marL="198120" algn="ctr">
                        <a:lnSpc>
                          <a:spcPct val="100000"/>
                        </a:lnSpc>
                      </a:pPr>
                      <a:r>
                        <a:rPr sz="700" spc="55" dirty="0">
                          <a:latin typeface="Arial"/>
                          <a:cs typeface="Arial"/>
                        </a:rPr>
                        <a:t>1</a:t>
                      </a:r>
                      <a:r>
                        <a:rPr sz="700" spc="-10" dirty="0">
                          <a:latin typeface="Arial"/>
                          <a:cs typeface="Arial"/>
                        </a:rPr>
                        <a:t>.</a:t>
                      </a:r>
                      <a:r>
                        <a:rPr sz="700" spc="55" dirty="0">
                          <a:latin typeface="Arial"/>
                          <a:cs typeface="Arial"/>
                        </a:rPr>
                        <a:t>01</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10"/>
                  </a:ext>
                </a:extLst>
              </a:tr>
              <a:tr h="115285">
                <a:tc>
                  <a:txBody>
                    <a:bodyPr/>
                    <a:lstStyle/>
                    <a:p>
                      <a:pPr marL="16510">
                        <a:lnSpc>
                          <a:spcPct val="100000"/>
                        </a:lnSpc>
                      </a:pPr>
                      <a:r>
                        <a:rPr sz="700" spc="15" dirty="0">
                          <a:latin typeface="Arial"/>
                          <a:cs typeface="Arial"/>
                        </a:rPr>
                        <a:t>Tb</a:t>
                      </a:r>
                      <a:endParaRPr sz="700">
                        <a:latin typeface="Arial"/>
                        <a:cs typeface="Arial"/>
                      </a:endParaRPr>
                    </a:p>
                  </a:txBody>
                  <a:tcPr marL="0" marR="0" marT="0" marB="0">
                    <a:lnL w="9651">
                      <a:solidFill>
                        <a:srgbClr val="000000"/>
                      </a:solidFill>
                      <a:prstDash val="solid"/>
                    </a:lnL>
                    <a:lnR w="8382">
                      <a:solidFill>
                        <a:srgbClr val="000000"/>
                      </a:solidFill>
                      <a:prstDash val="solid"/>
                    </a:lnR>
                    <a:solidFill>
                      <a:srgbClr val="5B5B5B"/>
                    </a:solidFill>
                  </a:tcPr>
                </a:tc>
                <a:tc>
                  <a:txBody>
                    <a:bodyPr/>
                    <a:lstStyle/>
                    <a:p>
                      <a:pPr marL="0" indent="0" algn="ctr">
                        <a:lnSpc>
                          <a:spcPct val="100000"/>
                        </a:lnSpc>
                      </a:pPr>
                      <a:r>
                        <a:rPr sz="700" i="1" spc="55" dirty="0">
                          <a:latin typeface="Arial"/>
                          <a:cs typeface="Arial"/>
                        </a:rPr>
                        <a:t>0</a:t>
                      </a:r>
                      <a:r>
                        <a:rPr sz="700" i="1" spc="-10" dirty="0">
                          <a:latin typeface="Arial"/>
                          <a:cs typeface="Arial"/>
                        </a:rPr>
                        <a:t>.</a:t>
                      </a:r>
                      <a:r>
                        <a:rPr sz="700" i="1" spc="55" dirty="0">
                          <a:latin typeface="Arial"/>
                          <a:cs typeface="Arial"/>
                        </a:rPr>
                        <a:t>01</a:t>
                      </a:r>
                      <a:endParaRPr sz="700" dirty="0">
                        <a:latin typeface="Arial"/>
                        <a:cs typeface="Arial"/>
                      </a:endParaRPr>
                    </a:p>
                  </a:txBody>
                  <a:tcPr marL="0" marR="0" marT="0" marB="0">
                    <a:lnL w="8382">
                      <a:solidFill>
                        <a:srgbClr val="000000"/>
                      </a:solidFill>
                      <a:prstDash val="solid"/>
                    </a:lnL>
                    <a:solidFill>
                      <a:srgbClr val="5B5B5B"/>
                    </a:solidFill>
                  </a:tcPr>
                </a:tc>
                <a:tc>
                  <a:txBody>
                    <a:bodyPr/>
                    <a:lstStyle/>
                    <a:p>
                      <a:pPr marL="177165" algn="ctr">
                        <a:lnSpc>
                          <a:spcPct val="100000"/>
                        </a:lnSpc>
                      </a:pPr>
                      <a:r>
                        <a:rPr sz="700" spc="55" dirty="0">
                          <a:latin typeface="Arial"/>
                          <a:cs typeface="Arial"/>
                        </a:rPr>
                        <a:t>0</a:t>
                      </a:r>
                      <a:r>
                        <a:rPr sz="700" spc="-10" dirty="0">
                          <a:latin typeface="Arial"/>
                          <a:cs typeface="Arial"/>
                        </a:rPr>
                        <a:t>.</a:t>
                      </a:r>
                      <a:r>
                        <a:rPr sz="700" spc="55" dirty="0">
                          <a:latin typeface="Arial"/>
                          <a:cs typeface="Arial"/>
                        </a:rPr>
                        <a:t>05</a:t>
                      </a:r>
                      <a:endParaRPr sz="700" dirty="0">
                        <a:latin typeface="Arial"/>
                        <a:cs typeface="Arial"/>
                      </a:endParaRPr>
                    </a:p>
                  </a:txBody>
                  <a:tcPr marL="0" marR="0" marT="0" marB="0">
                    <a:solidFill>
                      <a:srgbClr val="5B5B5B"/>
                    </a:solidFill>
                  </a:tcPr>
                </a:tc>
                <a:tc>
                  <a:txBody>
                    <a:bodyPr/>
                    <a:lstStyle/>
                    <a:p>
                      <a:pPr marR="53340" algn="r">
                        <a:lnSpc>
                          <a:spcPct val="100000"/>
                        </a:lnSpc>
                      </a:pPr>
                      <a:r>
                        <a:rPr sz="700" dirty="0">
                          <a:latin typeface="Arial"/>
                          <a:cs typeface="Arial"/>
                        </a:rPr>
                        <a:t>1</a:t>
                      </a:r>
                      <a:endParaRPr sz="700">
                        <a:latin typeface="Arial"/>
                        <a:cs typeface="Arial"/>
                      </a:endParaRPr>
                    </a:p>
                  </a:txBody>
                  <a:tcPr marL="0" marR="0" marT="0" marB="0">
                    <a:solidFill>
                      <a:srgbClr val="5B5B5B"/>
                    </a:solidFill>
                  </a:tcPr>
                </a:tc>
                <a:tc>
                  <a:txBody>
                    <a:bodyPr/>
                    <a:lstStyle/>
                    <a:p>
                      <a:pPr marL="266065">
                        <a:lnSpc>
                          <a:spcPct val="100000"/>
                        </a:lnSpc>
                      </a:pPr>
                      <a:r>
                        <a:rPr sz="700" spc="55" dirty="0">
                          <a:latin typeface="Arial"/>
                          <a:cs typeface="Arial"/>
                        </a:rPr>
                        <a:t>5</a:t>
                      </a:r>
                      <a:r>
                        <a:rPr sz="700" spc="-10" dirty="0">
                          <a:latin typeface="Arial"/>
                          <a:cs typeface="Arial"/>
                        </a:rPr>
                        <a:t>.</a:t>
                      </a:r>
                      <a:r>
                        <a:rPr sz="700" spc="0" dirty="0">
                          <a:latin typeface="Arial"/>
                          <a:cs typeface="Arial"/>
                        </a:rPr>
                        <a:t>6</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03</a:t>
                      </a:r>
                      <a:endParaRPr sz="700">
                        <a:latin typeface="Arial"/>
                        <a:cs typeface="Arial"/>
                      </a:endParaRPr>
                    </a:p>
                  </a:txBody>
                  <a:tcPr marL="0" marR="0" marT="0" marB="0">
                    <a:lnT w="28194">
                      <a:solidFill>
                        <a:srgbClr val="000000"/>
                      </a:solidFill>
                      <a:prstDash val="solid"/>
                    </a:lnT>
                    <a:solidFill>
                      <a:srgbClr val="5B5B5B"/>
                    </a:solidFill>
                  </a:tcPr>
                </a:tc>
                <a:tc>
                  <a:txBody>
                    <a:bodyPr/>
                    <a:lstStyle/>
                    <a:p>
                      <a:pPr marL="257175" algn="ctr">
                        <a:lnSpc>
                          <a:spcPct val="100000"/>
                        </a:lnSpc>
                      </a:pPr>
                      <a:r>
                        <a:rPr sz="700" spc="55" dirty="0">
                          <a:latin typeface="Arial"/>
                          <a:cs typeface="Arial"/>
                        </a:rPr>
                        <a:t>1</a:t>
                      </a:r>
                      <a:r>
                        <a:rPr sz="700" spc="-10" dirty="0">
                          <a:latin typeface="Arial"/>
                          <a:cs typeface="Arial"/>
                        </a:rPr>
                        <a:t>.</a:t>
                      </a:r>
                      <a:r>
                        <a:rPr sz="700" spc="0" dirty="0">
                          <a:latin typeface="Arial"/>
                          <a:cs typeface="Arial"/>
                        </a:rPr>
                        <a:t>4</a:t>
                      </a:r>
                      <a:endParaRPr sz="700" dirty="0">
                        <a:latin typeface="Arial"/>
                        <a:cs typeface="Arial"/>
                      </a:endParaRPr>
                    </a:p>
                  </a:txBody>
                  <a:tcPr marL="0" marR="0" marT="0" marB="0">
                    <a:solidFill>
                      <a:srgbClr val="5B5B5B"/>
                    </a:solidFill>
                  </a:tcPr>
                </a:tc>
                <a:extLst>
                  <a:ext uri="{0D108BD9-81ED-4DB2-BD59-A6C34878D82A}">
                    <a16:rowId xmlns:a16="http://schemas.microsoft.com/office/drawing/2014/main" val="10011"/>
                  </a:ext>
                </a:extLst>
              </a:tr>
              <a:tr h="132584">
                <a:tc>
                  <a:txBody>
                    <a:bodyPr/>
                    <a:lstStyle/>
                    <a:p>
                      <a:pPr marL="16510">
                        <a:lnSpc>
                          <a:spcPct val="100000"/>
                        </a:lnSpc>
                      </a:pPr>
                      <a:r>
                        <a:rPr sz="700" spc="40" dirty="0">
                          <a:latin typeface="Arial"/>
                          <a:cs typeface="Arial"/>
                        </a:rPr>
                        <a:t>E</a:t>
                      </a:r>
                      <a:r>
                        <a:rPr sz="700" spc="0" dirty="0">
                          <a:latin typeface="Arial"/>
                          <a:cs typeface="Arial"/>
                        </a:rPr>
                        <a:t>r</a:t>
                      </a:r>
                      <a:endParaRPr sz="700">
                        <a:latin typeface="Arial"/>
                        <a:cs typeface="Arial"/>
                      </a:endParaRPr>
                    </a:p>
                  </a:txBody>
                  <a:tcPr marL="0" marR="0" marT="0" marB="0">
                    <a:lnL w="9651">
                      <a:solidFill>
                        <a:srgbClr val="000000"/>
                      </a:solidFill>
                      <a:prstDash val="solid"/>
                    </a:lnL>
                    <a:lnR w="838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013</a:t>
                      </a:r>
                      <a:endParaRPr sz="700" dirty="0">
                        <a:latin typeface="Arial"/>
                        <a:cs typeface="Arial"/>
                      </a:endParaRPr>
                    </a:p>
                  </a:txBody>
                  <a:tcPr marL="0" marR="0" marT="0" marB="0">
                    <a:lnL w="838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31</a:t>
                      </a:r>
                      <a:endParaRPr sz="700">
                        <a:latin typeface="Arial"/>
                        <a:cs typeface="Arial"/>
                      </a:endParaRPr>
                    </a:p>
                  </a:txBody>
                  <a:tcPr marL="0" marR="0" marT="0" marB="0">
                    <a:solidFill>
                      <a:srgbClr val="5B5B5B"/>
                    </a:solidFill>
                  </a:tcPr>
                </a:tc>
                <a:tc>
                  <a:txBody>
                    <a:bodyPr/>
                    <a:lstStyle/>
                    <a:p>
                      <a:pPr marR="53340" algn="r">
                        <a:lnSpc>
                          <a:spcPct val="100000"/>
                        </a:lnSpc>
                      </a:pPr>
                      <a:r>
                        <a:rPr sz="700" dirty="0">
                          <a:latin typeface="Arial"/>
                          <a:cs typeface="Arial"/>
                        </a:rPr>
                        <a:t>1</a:t>
                      </a:r>
                      <a:endParaRPr sz="700">
                        <a:latin typeface="Arial"/>
                        <a:cs typeface="Arial"/>
                      </a:endParaRPr>
                    </a:p>
                  </a:txBody>
                  <a:tcPr marL="0" marR="0" marT="0" marB="0">
                    <a:solidFill>
                      <a:srgbClr val="5B5B5B"/>
                    </a:solidFill>
                  </a:tcPr>
                </a:tc>
                <a:tc>
                  <a:txBody>
                    <a:bodyPr/>
                    <a:lstStyle/>
                    <a:p>
                      <a:pPr marL="291465">
                        <a:lnSpc>
                          <a:spcPct val="100000"/>
                        </a:lnSpc>
                      </a:pPr>
                      <a:r>
                        <a:rPr sz="700" spc="55" dirty="0">
                          <a:latin typeface="Arial"/>
                          <a:cs typeface="Arial"/>
                        </a:rPr>
                        <a:t>1</a:t>
                      </a:r>
                      <a:r>
                        <a:rPr sz="700" spc="0" dirty="0">
                          <a:latin typeface="Arial"/>
                          <a:cs typeface="Arial"/>
                        </a:rPr>
                        <a:t>8</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0</a:t>
                      </a:r>
                      <a:r>
                        <a:rPr sz="700" spc="0" dirty="0">
                          <a:latin typeface="Arial"/>
                          <a:cs typeface="Arial"/>
                        </a:rPr>
                        <a:t>8</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4</a:t>
                      </a:r>
                      <a:r>
                        <a:rPr sz="700" spc="0" dirty="0">
                          <a:latin typeface="Arial"/>
                          <a:cs typeface="Arial"/>
                        </a:rPr>
                        <a:t>8</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12"/>
                  </a:ext>
                </a:extLst>
              </a:tr>
              <a:tr h="132584">
                <a:tc>
                  <a:txBody>
                    <a:bodyPr/>
                    <a:lstStyle/>
                    <a:p>
                      <a:pPr marL="16510">
                        <a:lnSpc>
                          <a:spcPct val="100000"/>
                        </a:lnSpc>
                      </a:pPr>
                      <a:r>
                        <a:rPr sz="700" spc="-25" dirty="0">
                          <a:latin typeface="Arial"/>
                          <a:cs typeface="Arial"/>
                        </a:rPr>
                        <a:t>Y</a:t>
                      </a:r>
                      <a:r>
                        <a:rPr sz="700" spc="0" dirty="0">
                          <a:latin typeface="Arial"/>
                          <a:cs typeface="Arial"/>
                        </a:rPr>
                        <a:t>b</a:t>
                      </a:r>
                      <a:endParaRPr sz="700">
                        <a:latin typeface="Arial"/>
                        <a:cs typeface="Arial"/>
                      </a:endParaRPr>
                    </a:p>
                  </a:txBody>
                  <a:tcPr marL="0" marR="0" marT="0" marB="0">
                    <a:lnL w="9651">
                      <a:solidFill>
                        <a:srgbClr val="000000"/>
                      </a:solidFill>
                      <a:prstDash val="solid"/>
                    </a:lnL>
                    <a:lnR w="8382">
                      <a:solidFill>
                        <a:srgbClr val="000000"/>
                      </a:solidFill>
                      <a:prstDash val="solid"/>
                    </a:lnR>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014</a:t>
                      </a:r>
                      <a:endParaRPr sz="700" dirty="0">
                        <a:latin typeface="Arial"/>
                        <a:cs typeface="Arial"/>
                      </a:endParaRPr>
                    </a:p>
                  </a:txBody>
                  <a:tcPr marL="0" marR="0" marT="0" marB="0">
                    <a:lnL w="8382">
                      <a:solidFill>
                        <a:srgbClr val="000000"/>
                      </a:solidFill>
                      <a:prstDash val="solid"/>
                    </a:lnL>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34</a:t>
                      </a:r>
                      <a:endParaRPr sz="700">
                        <a:latin typeface="Arial"/>
                        <a:cs typeface="Arial"/>
                      </a:endParaRPr>
                    </a:p>
                  </a:txBody>
                  <a:tcPr marL="0" marR="0" marT="0" marB="0">
                    <a:solidFill>
                      <a:srgbClr val="5B5B5B"/>
                    </a:solidFill>
                  </a:tcPr>
                </a:tc>
                <a:tc>
                  <a:txBody>
                    <a:bodyPr/>
                    <a:lstStyle/>
                    <a:p>
                      <a:pPr marL="232410">
                        <a:lnSpc>
                          <a:spcPct val="100000"/>
                        </a:lnSpc>
                      </a:pPr>
                      <a:r>
                        <a:rPr sz="700" spc="55" dirty="0">
                          <a:latin typeface="Arial"/>
                          <a:cs typeface="Arial"/>
                        </a:rPr>
                        <a:t>0</a:t>
                      </a:r>
                      <a:r>
                        <a:rPr sz="700" spc="-10" dirty="0">
                          <a:latin typeface="Arial"/>
                          <a:cs typeface="Arial"/>
                        </a:rPr>
                        <a:t>.</a:t>
                      </a:r>
                      <a:r>
                        <a:rPr sz="700" spc="0" dirty="0">
                          <a:latin typeface="Arial"/>
                          <a:cs typeface="Arial"/>
                        </a:rPr>
                        <a:t>2</a:t>
                      </a:r>
                      <a:endParaRPr sz="700">
                        <a:latin typeface="Arial"/>
                        <a:cs typeface="Arial"/>
                      </a:endParaRPr>
                    </a:p>
                  </a:txBody>
                  <a:tcPr marL="0" marR="0" marT="0" marB="0">
                    <a:solidFill>
                      <a:srgbClr val="5B5B5B"/>
                    </a:solidFill>
                  </a:tcPr>
                </a:tc>
                <a:tc>
                  <a:txBody>
                    <a:bodyPr/>
                    <a:lstStyle/>
                    <a:p>
                      <a:pPr marL="291465">
                        <a:lnSpc>
                          <a:spcPct val="100000"/>
                        </a:lnSpc>
                      </a:pPr>
                      <a:r>
                        <a:rPr sz="700" spc="55" dirty="0">
                          <a:latin typeface="Arial"/>
                          <a:cs typeface="Arial"/>
                        </a:rPr>
                        <a:t>3</a:t>
                      </a:r>
                      <a:r>
                        <a:rPr sz="700" spc="0" dirty="0">
                          <a:latin typeface="Arial"/>
                          <a:cs typeface="Arial"/>
                        </a:rPr>
                        <a:t>0</a:t>
                      </a:r>
                      <a:endParaRPr sz="700">
                        <a:latin typeface="Arial"/>
                        <a:cs typeface="Arial"/>
                      </a:endParaRPr>
                    </a:p>
                  </a:txBody>
                  <a:tcPr marL="0" marR="0" marT="0" marB="0">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0</a:t>
                      </a:r>
                      <a:r>
                        <a:rPr sz="700" spc="0" dirty="0">
                          <a:latin typeface="Arial"/>
                          <a:cs typeface="Arial"/>
                        </a:rPr>
                        <a:t>7</a:t>
                      </a:r>
                      <a:endParaRPr sz="700">
                        <a:latin typeface="Arial"/>
                        <a:cs typeface="Arial"/>
                      </a:endParaRPr>
                    </a:p>
                  </a:txBody>
                  <a:tcPr marL="0" marR="0" marT="0" marB="0">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9</a:t>
                      </a:r>
                      <a:r>
                        <a:rPr sz="700" spc="0" dirty="0">
                          <a:latin typeface="Arial"/>
                          <a:cs typeface="Arial"/>
                        </a:rPr>
                        <a:t>7</a:t>
                      </a:r>
                      <a:endParaRPr sz="700">
                        <a:latin typeface="Arial"/>
                        <a:cs typeface="Arial"/>
                      </a:endParaRPr>
                    </a:p>
                  </a:txBody>
                  <a:tcPr marL="0" marR="0" marT="0" marB="0">
                    <a:solidFill>
                      <a:srgbClr val="5B5B5B"/>
                    </a:solidFill>
                  </a:tcPr>
                </a:tc>
                <a:extLst>
                  <a:ext uri="{0D108BD9-81ED-4DB2-BD59-A6C34878D82A}">
                    <a16:rowId xmlns:a16="http://schemas.microsoft.com/office/drawing/2014/main" val="10013"/>
                  </a:ext>
                </a:extLst>
              </a:tr>
              <a:tr h="137196">
                <a:tc>
                  <a:txBody>
                    <a:bodyPr/>
                    <a:lstStyle/>
                    <a:p>
                      <a:pPr marL="16510">
                        <a:lnSpc>
                          <a:spcPct val="100000"/>
                        </a:lnSpc>
                      </a:pPr>
                      <a:r>
                        <a:rPr sz="700" spc="55" dirty="0">
                          <a:latin typeface="Arial"/>
                          <a:cs typeface="Arial"/>
                        </a:rPr>
                        <a:t>Lu</a:t>
                      </a:r>
                      <a:endParaRPr sz="700">
                        <a:latin typeface="Arial"/>
                        <a:cs typeface="Arial"/>
                      </a:endParaRPr>
                    </a:p>
                  </a:txBody>
                  <a:tcPr marL="0" marR="0" marT="0" marB="0">
                    <a:lnL w="9651">
                      <a:solidFill>
                        <a:srgbClr val="000000"/>
                      </a:solidFill>
                      <a:prstDash val="solid"/>
                    </a:lnL>
                    <a:lnR w="9652">
                      <a:solidFill>
                        <a:srgbClr val="000000"/>
                      </a:solidFill>
                      <a:prstDash val="solid"/>
                    </a:lnR>
                    <a:lnB w="8890">
                      <a:solidFill>
                        <a:srgbClr val="000000"/>
                      </a:solidFill>
                      <a:prstDash val="solid"/>
                    </a:lnB>
                    <a:solidFill>
                      <a:srgbClr val="5B5B5B"/>
                    </a:solidFill>
                  </a:tcPr>
                </a:tc>
                <a:tc>
                  <a:txBody>
                    <a:bodyPr/>
                    <a:lstStyle/>
                    <a:p>
                      <a:pPr marL="0" indent="0" algn="ctr">
                        <a:lnSpc>
                          <a:spcPct val="100000"/>
                        </a:lnSpc>
                      </a:pPr>
                      <a:r>
                        <a:rPr sz="700" spc="55" dirty="0">
                          <a:latin typeface="Arial"/>
                          <a:cs typeface="Arial"/>
                        </a:rPr>
                        <a:t>0</a:t>
                      </a:r>
                      <a:r>
                        <a:rPr sz="700" spc="-10" dirty="0">
                          <a:latin typeface="Arial"/>
                          <a:cs typeface="Arial"/>
                        </a:rPr>
                        <a:t>.</a:t>
                      </a:r>
                      <a:r>
                        <a:rPr sz="700" spc="55" dirty="0">
                          <a:latin typeface="Arial"/>
                          <a:cs typeface="Arial"/>
                        </a:rPr>
                        <a:t>016</a:t>
                      </a:r>
                      <a:endParaRPr sz="700" dirty="0">
                        <a:latin typeface="Arial"/>
                        <a:cs typeface="Arial"/>
                      </a:endParaRPr>
                    </a:p>
                  </a:txBody>
                  <a:tcPr marL="0" marR="0" marT="0" marB="0">
                    <a:lnL w="9652">
                      <a:solidFill>
                        <a:srgbClr val="000000"/>
                      </a:solidFill>
                      <a:prstDash val="solid"/>
                    </a:lnL>
                    <a:lnB w="8890">
                      <a:solidFill>
                        <a:srgbClr val="000000"/>
                      </a:solidFill>
                      <a:prstDash val="solid"/>
                    </a:lnB>
                    <a:solidFill>
                      <a:srgbClr val="5B5B5B"/>
                    </a:solidFill>
                  </a:tcPr>
                </a:tc>
                <a:tc>
                  <a:txBody>
                    <a:bodyPr/>
                    <a:lstStyle/>
                    <a:p>
                      <a:pPr marL="177165">
                        <a:lnSpc>
                          <a:spcPct val="100000"/>
                        </a:lnSpc>
                      </a:pPr>
                      <a:r>
                        <a:rPr sz="700" spc="55" dirty="0">
                          <a:latin typeface="Arial"/>
                          <a:cs typeface="Arial"/>
                        </a:rPr>
                        <a:t>0</a:t>
                      </a:r>
                      <a:r>
                        <a:rPr sz="700" spc="-10" dirty="0">
                          <a:latin typeface="Arial"/>
                          <a:cs typeface="Arial"/>
                        </a:rPr>
                        <a:t>.</a:t>
                      </a:r>
                      <a:r>
                        <a:rPr sz="700" spc="55" dirty="0">
                          <a:latin typeface="Arial"/>
                          <a:cs typeface="Arial"/>
                        </a:rPr>
                        <a:t>11</a:t>
                      </a:r>
                      <a:endParaRPr sz="700">
                        <a:latin typeface="Arial"/>
                        <a:cs typeface="Arial"/>
                      </a:endParaRPr>
                    </a:p>
                  </a:txBody>
                  <a:tcPr marL="0" marR="0" marT="0" marB="0">
                    <a:lnB w="8890">
                      <a:solidFill>
                        <a:srgbClr val="000000"/>
                      </a:solidFill>
                      <a:prstDash val="solid"/>
                    </a:lnB>
                    <a:solidFill>
                      <a:srgbClr val="5B5B5B"/>
                    </a:solidFill>
                  </a:tcPr>
                </a:tc>
                <a:tc>
                  <a:txBody>
                    <a:bodyPr/>
                    <a:lstStyle/>
                    <a:p>
                      <a:pPr marL="172720">
                        <a:lnSpc>
                          <a:spcPct val="100000"/>
                        </a:lnSpc>
                      </a:pPr>
                      <a:r>
                        <a:rPr sz="700" spc="55" dirty="0">
                          <a:latin typeface="Arial"/>
                          <a:cs typeface="Arial"/>
                        </a:rPr>
                        <a:t>0</a:t>
                      </a:r>
                      <a:r>
                        <a:rPr sz="700" spc="-10" dirty="0">
                          <a:latin typeface="Arial"/>
                          <a:cs typeface="Arial"/>
                        </a:rPr>
                        <a:t>.</a:t>
                      </a:r>
                      <a:r>
                        <a:rPr sz="700" spc="55" dirty="0">
                          <a:latin typeface="Arial"/>
                          <a:cs typeface="Arial"/>
                        </a:rPr>
                        <a:t>82</a:t>
                      </a:r>
                      <a:endParaRPr sz="700">
                        <a:latin typeface="Arial"/>
                        <a:cs typeface="Arial"/>
                      </a:endParaRPr>
                    </a:p>
                  </a:txBody>
                  <a:tcPr marL="0" marR="0" marT="0" marB="0">
                    <a:lnB w="8890">
                      <a:solidFill>
                        <a:srgbClr val="000000"/>
                      </a:solidFill>
                      <a:prstDash val="solid"/>
                    </a:lnB>
                    <a:solidFill>
                      <a:srgbClr val="5B5B5B"/>
                    </a:solidFill>
                  </a:tcPr>
                </a:tc>
                <a:tc>
                  <a:txBody>
                    <a:bodyPr/>
                    <a:lstStyle/>
                    <a:p>
                      <a:pPr marL="291465">
                        <a:lnSpc>
                          <a:spcPct val="100000"/>
                        </a:lnSpc>
                      </a:pPr>
                      <a:r>
                        <a:rPr sz="700" spc="55" dirty="0">
                          <a:latin typeface="Arial"/>
                          <a:cs typeface="Arial"/>
                        </a:rPr>
                        <a:t>35</a:t>
                      </a:r>
                      <a:endParaRPr sz="700">
                        <a:latin typeface="Arial"/>
                        <a:cs typeface="Arial"/>
                      </a:endParaRPr>
                    </a:p>
                  </a:txBody>
                  <a:tcPr marL="0" marR="0" marT="0" marB="0">
                    <a:lnB w="8890">
                      <a:solidFill>
                        <a:srgbClr val="000000"/>
                      </a:solidFill>
                      <a:prstDash val="solid"/>
                    </a:lnB>
                    <a:solidFill>
                      <a:srgbClr val="5B5B5B"/>
                    </a:solidFill>
                  </a:tcPr>
                </a:tc>
                <a:tc>
                  <a:txBody>
                    <a:bodyPr/>
                    <a:lstStyle/>
                    <a:p>
                      <a:pPr marL="165100">
                        <a:lnSpc>
                          <a:spcPct val="100000"/>
                        </a:lnSpc>
                      </a:pPr>
                      <a:r>
                        <a:rPr sz="700" spc="55" dirty="0">
                          <a:latin typeface="Arial"/>
                          <a:cs typeface="Arial"/>
                        </a:rPr>
                        <a:t>0</a:t>
                      </a:r>
                      <a:r>
                        <a:rPr sz="700" spc="-10" dirty="0">
                          <a:latin typeface="Arial"/>
                          <a:cs typeface="Arial"/>
                        </a:rPr>
                        <a:t>.</a:t>
                      </a:r>
                      <a:r>
                        <a:rPr sz="700" spc="55" dirty="0">
                          <a:latin typeface="Arial"/>
                          <a:cs typeface="Arial"/>
                        </a:rPr>
                        <a:t>08</a:t>
                      </a:r>
                      <a:endParaRPr sz="700">
                        <a:latin typeface="Arial"/>
                        <a:cs typeface="Arial"/>
                      </a:endParaRPr>
                    </a:p>
                  </a:txBody>
                  <a:tcPr marL="0" marR="0" marT="0" marB="0">
                    <a:lnB w="8890">
                      <a:solidFill>
                        <a:srgbClr val="000000"/>
                      </a:solidFill>
                      <a:prstDash val="solid"/>
                    </a:lnB>
                    <a:solidFill>
                      <a:srgbClr val="5B5B5B"/>
                    </a:solidFill>
                  </a:tcPr>
                </a:tc>
                <a:tc>
                  <a:txBody>
                    <a:bodyPr/>
                    <a:lstStyle/>
                    <a:p>
                      <a:pPr marL="198120" algn="ctr">
                        <a:lnSpc>
                          <a:spcPct val="100000"/>
                        </a:lnSpc>
                      </a:pPr>
                      <a:r>
                        <a:rPr sz="700" spc="55" dirty="0">
                          <a:latin typeface="Arial"/>
                          <a:cs typeface="Arial"/>
                        </a:rPr>
                        <a:t>0</a:t>
                      </a:r>
                      <a:r>
                        <a:rPr sz="700" spc="-10" dirty="0">
                          <a:latin typeface="Arial"/>
                          <a:cs typeface="Arial"/>
                        </a:rPr>
                        <a:t>.</a:t>
                      </a:r>
                      <a:r>
                        <a:rPr sz="700" spc="55" dirty="0">
                          <a:latin typeface="Arial"/>
                          <a:cs typeface="Arial"/>
                        </a:rPr>
                        <a:t>89</a:t>
                      </a:r>
                      <a:endParaRPr sz="700" dirty="0">
                        <a:latin typeface="Arial"/>
                        <a:cs typeface="Arial"/>
                      </a:endParaRPr>
                    </a:p>
                  </a:txBody>
                  <a:tcPr marL="0" marR="0" marT="0" marB="0">
                    <a:lnB w="8890">
                      <a:solidFill>
                        <a:srgbClr val="000000"/>
                      </a:solidFill>
                      <a:prstDash val="solid"/>
                    </a:lnB>
                    <a:solidFill>
                      <a:srgbClr val="5B5B5B"/>
                    </a:solidFill>
                  </a:tcPr>
                </a:tc>
                <a:extLst>
                  <a:ext uri="{0D108BD9-81ED-4DB2-BD59-A6C34878D82A}">
                    <a16:rowId xmlns:a16="http://schemas.microsoft.com/office/drawing/2014/main" val="10014"/>
                  </a:ext>
                </a:extLst>
              </a:tr>
            </a:tbl>
          </a:graphicData>
        </a:graphic>
      </p:graphicFrame>
      <p:sp>
        <p:nvSpPr>
          <p:cNvPr id="14" name="object 10">
            <a:extLst>
              <a:ext uri="{FF2B5EF4-FFF2-40B4-BE49-F238E27FC236}">
                <a16:creationId xmlns:a16="http://schemas.microsoft.com/office/drawing/2014/main" id="{1BACBB53-4B41-4FF9-88A7-04A971293EB6}"/>
              </a:ext>
            </a:extLst>
          </p:cNvPr>
          <p:cNvSpPr txBox="1"/>
          <p:nvPr/>
        </p:nvSpPr>
        <p:spPr>
          <a:xfrm>
            <a:off x="7361382" y="2814782"/>
            <a:ext cx="133985" cy="967740"/>
          </a:xfrm>
          <a:prstGeom prst="rect">
            <a:avLst/>
          </a:prstGeom>
          <a:solidFill>
            <a:schemeClr val="bg1"/>
          </a:solidFill>
        </p:spPr>
        <p:txBody>
          <a:bodyPr vert="vert270" wrap="square" lIns="0" tIns="0" rIns="0" bIns="0" rtlCol="0">
            <a:noAutofit/>
          </a:bodyPr>
          <a:lstStyle/>
          <a:p>
            <a:pPr marL="12700">
              <a:lnSpc>
                <a:spcPct val="100000"/>
              </a:lnSpc>
            </a:pPr>
            <a:r>
              <a:rPr sz="800" dirty="0">
                <a:latin typeface="Arial"/>
                <a:cs typeface="Arial"/>
              </a:rPr>
              <a:t>Rare Earth Elements</a:t>
            </a:r>
          </a:p>
        </p:txBody>
      </p:sp>
      <p:sp>
        <p:nvSpPr>
          <p:cNvPr id="15" name="object 7">
            <a:extLst>
              <a:ext uri="{FF2B5EF4-FFF2-40B4-BE49-F238E27FC236}">
                <a16:creationId xmlns:a16="http://schemas.microsoft.com/office/drawing/2014/main" id="{095C493D-09C9-4351-89D4-795D7633F55C}"/>
              </a:ext>
            </a:extLst>
          </p:cNvPr>
          <p:cNvSpPr txBox="1"/>
          <p:nvPr/>
        </p:nvSpPr>
        <p:spPr>
          <a:xfrm>
            <a:off x="6067759" y="1506171"/>
            <a:ext cx="4206875" cy="2594773"/>
          </a:xfrm>
          <a:prstGeom prst="rect">
            <a:avLst/>
          </a:prstGeom>
        </p:spPr>
        <p:txBody>
          <a:bodyPr vert="horz" wrap="square" lIns="0" tIns="0" rIns="0" bIns="0" rtlCol="0">
            <a:noAutofit/>
          </a:bodyPr>
          <a:lstStyle/>
          <a:p>
            <a:pPr marL="1325880">
              <a:lnSpc>
                <a:spcPct val="100000"/>
              </a:lnSpc>
            </a:pPr>
            <a:r>
              <a:rPr lang="es-MX" sz="800" b="1" spc="40">
                <a:solidFill>
                  <a:schemeClr val="bg1"/>
                </a:solidFill>
                <a:latin typeface="Arial"/>
                <a:cs typeface="Arial"/>
              </a:rPr>
              <a:t>T</a:t>
            </a:r>
            <a:r>
              <a:rPr lang="es-MX" sz="800" b="1" spc="-5">
                <a:solidFill>
                  <a:schemeClr val="bg1"/>
                </a:solidFill>
                <a:latin typeface="Arial"/>
                <a:cs typeface="Arial"/>
              </a:rPr>
              <a:t>a</a:t>
            </a:r>
            <a:r>
              <a:rPr lang="es-MX" sz="800" b="1" spc="-135">
                <a:solidFill>
                  <a:schemeClr val="bg1"/>
                </a:solidFill>
                <a:latin typeface="Arial"/>
                <a:cs typeface="Arial"/>
              </a:rPr>
              <a:t> </a:t>
            </a:r>
            <a:r>
              <a:rPr lang="es-MX" sz="800" b="1" spc="40">
                <a:solidFill>
                  <a:schemeClr val="bg1"/>
                </a:solidFill>
                <a:latin typeface="Arial"/>
                <a:cs typeface="Arial"/>
              </a:rPr>
              <a:t>b</a:t>
            </a:r>
            <a:r>
              <a:rPr lang="es-MX" sz="800" b="1" spc="35">
                <a:solidFill>
                  <a:schemeClr val="bg1"/>
                </a:solidFill>
                <a:latin typeface="Arial"/>
                <a:cs typeface="Arial"/>
              </a:rPr>
              <a:t>l</a:t>
            </a:r>
            <a:r>
              <a:rPr lang="es-MX" sz="800" b="1" spc="-5">
                <a:solidFill>
                  <a:schemeClr val="bg1"/>
                </a:solidFill>
                <a:latin typeface="Arial"/>
                <a:cs typeface="Arial"/>
              </a:rPr>
              <a:t>e </a:t>
            </a:r>
            <a:r>
              <a:rPr lang="es-MX" sz="800" b="1" spc="-95">
                <a:solidFill>
                  <a:schemeClr val="bg1"/>
                </a:solidFill>
                <a:latin typeface="Arial"/>
                <a:cs typeface="Arial"/>
              </a:rPr>
              <a:t> </a:t>
            </a:r>
            <a:r>
              <a:rPr lang="es-MX" sz="800" b="1" spc="15">
                <a:solidFill>
                  <a:schemeClr val="bg1"/>
                </a:solidFill>
                <a:latin typeface="Arial"/>
                <a:cs typeface="Arial"/>
              </a:rPr>
              <a:t>9</a:t>
            </a:r>
            <a:r>
              <a:rPr lang="es-MX" sz="800" b="1" spc="-5">
                <a:solidFill>
                  <a:schemeClr val="bg1"/>
                </a:solidFill>
                <a:latin typeface="Arial"/>
                <a:cs typeface="Arial"/>
              </a:rPr>
              <a:t>-</a:t>
            </a:r>
            <a:r>
              <a:rPr lang="es-MX" sz="800" b="1" spc="15">
                <a:solidFill>
                  <a:schemeClr val="bg1"/>
                </a:solidFill>
                <a:latin typeface="Arial"/>
                <a:cs typeface="Arial"/>
              </a:rPr>
              <a:t>1</a:t>
            </a:r>
            <a:r>
              <a:rPr lang="es-MX" sz="800" spc="-5">
                <a:solidFill>
                  <a:schemeClr val="bg1"/>
                </a:solidFill>
                <a:latin typeface="Arial"/>
                <a:cs typeface="Arial"/>
              </a:rPr>
              <a:t>.  </a:t>
            </a:r>
            <a:r>
              <a:rPr lang="es-MX" sz="800" spc="-95">
                <a:solidFill>
                  <a:schemeClr val="bg1"/>
                </a:solidFill>
                <a:latin typeface="Arial"/>
                <a:cs typeface="Arial"/>
              </a:rPr>
              <a:t> </a:t>
            </a:r>
            <a:r>
              <a:rPr lang="es-MX" sz="800" spc="55">
                <a:solidFill>
                  <a:schemeClr val="bg1"/>
                </a:solidFill>
                <a:latin typeface="Arial"/>
                <a:cs typeface="Arial"/>
              </a:rPr>
              <a:t>P</a:t>
            </a:r>
            <a:r>
              <a:rPr lang="es-MX" sz="800" spc="15">
                <a:solidFill>
                  <a:schemeClr val="bg1"/>
                </a:solidFill>
                <a:latin typeface="Arial"/>
                <a:cs typeface="Arial"/>
              </a:rPr>
              <a:t>a</a:t>
            </a:r>
            <a:r>
              <a:rPr lang="es-MX" sz="800" spc="-5">
                <a:solidFill>
                  <a:schemeClr val="bg1"/>
                </a:solidFill>
                <a:latin typeface="Arial"/>
                <a:cs typeface="Arial"/>
              </a:rPr>
              <a:t>r</a:t>
            </a:r>
            <a:r>
              <a:rPr lang="es-MX" sz="800" spc="35">
                <a:solidFill>
                  <a:schemeClr val="bg1"/>
                </a:solidFill>
                <a:latin typeface="Arial"/>
                <a:cs typeface="Arial"/>
              </a:rPr>
              <a:t>t</a:t>
            </a:r>
            <a:r>
              <a:rPr lang="es-MX" sz="800" spc="15">
                <a:solidFill>
                  <a:schemeClr val="bg1"/>
                </a:solidFill>
                <a:latin typeface="Arial"/>
                <a:cs typeface="Arial"/>
              </a:rPr>
              <a:t>i</a:t>
            </a:r>
            <a:r>
              <a:rPr lang="es-MX" sz="800" spc="40">
                <a:solidFill>
                  <a:schemeClr val="bg1"/>
                </a:solidFill>
                <a:latin typeface="Arial"/>
                <a:cs typeface="Arial"/>
              </a:rPr>
              <a:t>t</a:t>
            </a:r>
            <a:r>
              <a:rPr lang="es-MX" sz="800" spc="15">
                <a:solidFill>
                  <a:schemeClr val="bg1"/>
                </a:solidFill>
                <a:latin typeface="Arial"/>
                <a:cs typeface="Arial"/>
              </a:rPr>
              <a:t>io</a:t>
            </a:r>
            <a:r>
              <a:rPr lang="es-MX" sz="800" spc="-5">
                <a:solidFill>
                  <a:schemeClr val="bg1"/>
                </a:solidFill>
                <a:latin typeface="Arial"/>
                <a:cs typeface="Arial"/>
              </a:rPr>
              <a:t>n</a:t>
            </a:r>
            <a:r>
              <a:rPr lang="es-MX" sz="800" spc="65">
                <a:solidFill>
                  <a:schemeClr val="bg1"/>
                </a:solidFill>
                <a:latin typeface="Arial"/>
                <a:cs typeface="Arial"/>
              </a:rPr>
              <a:t> </a:t>
            </a:r>
            <a:r>
              <a:rPr lang="es-MX" sz="800" spc="15">
                <a:solidFill>
                  <a:schemeClr val="bg1"/>
                </a:solidFill>
                <a:latin typeface="Arial"/>
                <a:cs typeface="Arial"/>
              </a:rPr>
              <a:t>Coe</a:t>
            </a:r>
            <a:r>
              <a:rPr lang="es-MX" sz="800" spc="-30">
                <a:solidFill>
                  <a:schemeClr val="bg1"/>
                </a:solidFill>
                <a:latin typeface="Arial"/>
                <a:cs typeface="Arial"/>
              </a:rPr>
              <a:t>ff</a:t>
            </a:r>
            <a:r>
              <a:rPr lang="es-MX" sz="800" spc="20">
                <a:solidFill>
                  <a:schemeClr val="bg1"/>
                </a:solidFill>
                <a:latin typeface="Arial"/>
                <a:cs typeface="Arial"/>
              </a:rPr>
              <a:t>i</a:t>
            </a:r>
            <a:r>
              <a:rPr lang="es-MX" sz="800" spc="55">
                <a:solidFill>
                  <a:schemeClr val="bg1"/>
                </a:solidFill>
                <a:latin typeface="Arial"/>
                <a:cs typeface="Arial"/>
              </a:rPr>
              <a:t>c</a:t>
            </a:r>
            <a:r>
              <a:rPr lang="es-MX" sz="800" spc="20">
                <a:solidFill>
                  <a:schemeClr val="bg1"/>
                </a:solidFill>
                <a:latin typeface="Arial"/>
                <a:cs typeface="Arial"/>
              </a:rPr>
              <a:t>i</a:t>
            </a:r>
            <a:r>
              <a:rPr lang="es-MX" sz="800" spc="15">
                <a:solidFill>
                  <a:schemeClr val="bg1"/>
                </a:solidFill>
                <a:latin typeface="Arial"/>
                <a:cs typeface="Arial"/>
              </a:rPr>
              <a:t>e</a:t>
            </a:r>
            <a:r>
              <a:rPr lang="es-MX" sz="800" spc="10">
                <a:solidFill>
                  <a:schemeClr val="bg1"/>
                </a:solidFill>
                <a:latin typeface="Arial"/>
                <a:cs typeface="Arial"/>
              </a:rPr>
              <a:t>n</a:t>
            </a:r>
            <a:r>
              <a:rPr lang="es-MX" sz="800" spc="40">
                <a:solidFill>
                  <a:schemeClr val="bg1"/>
                </a:solidFill>
                <a:latin typeface="Arial"/>
                <a:cs typeface="Arial"/>
              </a:rPr>
              <a:t>t</a:t>
            </a:r>
            <a:r>
              <a:rPr lang="es-MX" sz="800" spc="-5">
                <a:solidFill>
                  <a:schemeClr val="bg1"/>
                </a:solidFill>
                <a:latin typeface="Arial"/>
                <a:cs typeface="Arial"/>
              </a:rPr>
              <a:t>s</a:t>
            </a:r>
            <a:r>
              <a:rPr lang="es-MX" sz="800" spc="110">
                <a:solidFill>
                  <a:schemeClr val="bg1"/>
                </a:solidFill>
                <a:latin typeface="Arial"/>
                <a:cs typeface="Arial"/>
              </a:rPr>
              <a:t> </a:t>
            </a:r>
            <a:r>
              <a:rPr lang="es-MX" sz="800" spc="-30">
                <a:solidFill>
                  <a:schemeClr val="bg1"/>
                </a:solidFill>
                <a:latin typeface="Arial"/>
                <a:cs typeface="Arial"/>
              </a:rPr>
              <a:t>f</a:t>
            </a:r>
            <a:r>
              <a:rPr lang="es-MX" sz="800" spc="15">
                <a:solidFill>
                  <a:schemeClr val="bg1"/>
                </a:solidFill>
                <a:latin typeface="Arial"/>
                <a:cs typeface="Arial"/>
              </a:rPr>
              <a:t>o</a:t>
            </a:r>
            <a:r>
              <a:rPr lang="es-MX" sz="800" spc="-5">
                <a:solidFill>
                  <a:schemeClr val="bg1"/>
                </a:solidFill>
                <a:latin typeface="Arial"/>
                <a:cs typeface="Arial"/>
              </a:rPr>
              <a:t>r</a:t>
            </a:r>
            <a:r>
              <a:rPr lang="es-MX" sz="800" spc="45">
                <a:solidFill>
                  <a:schemeClr val="bg1"/>
                </a:solidFill>
                <a:latin typeface="Arial"/>
                <a:cs typeface="Arial"/>
              </a:rPr>
              <a:t> </a:t>
            </a:r>
            <a:r>
              <a:rPr lang="es-MX" sz="800" spc="60">
                <a:solidFill>
                  <a:schemeClr val="bg1"/>
                </a:solidFill>
                <a:latin typeface="Arial"/>
                <a:cs typeface="Arial"/>
              </a:rPr>
              <a:t>s</a:t>
            </a:r>
            <a:r>
              <a:rPr lang="es-MX" sz="800" spc="15">
                <a:solidFill>
                  <a:schemeClr val="bg1"/>
                </a:solidFill>
                <a:latin typeface="Arial"/>
                <a:cs typeface="Arial"/>
              </a:rPr>
              <a:t>o</a:t>
            </a:r>
            <a:r>
              <a:rPr lang="es-MX" sz="800" spc="55">
                <a:solidFill>
                  <a:schemeClr val="bg1"/>
                </a:solidFill>
                <a:latin typeface="Arial"/>
                <a:cs typeface="Arial"/>
              </a:rPr>
              <a:t>m</a:t>
            </a:r>
            <a:r>
              <a:rPr lang="es-MX" sz="800" spc="-5">
                <a:solidFill>
                  <a:schemeClr val="bg1"/>
                </a:solidFill>
                <a:latin typeface="Arial"/>
                <a:cs typeface="Arial"/>
              </a:rPr>
              <a:t>e</a:t>
            </a:r>
            <a:r>
              <a:rPr lang="es-MX" sz="800" spc="65">
                <a:solidFill>
                  <a:schemeClr val="bg1"/>
                </a:solidFill>
                <a:latin typeface="Arial"/>
                <a:cs typeface="Arial"/>
              </a:rPr>
              <a:t> </a:t>
            </a:r>
            <a:r>
              <a:rPr lang="es-MX" sz="800" spc="60">
                <a:solidFill>
                  <a:schemeClr val="bg1"/>
                </a:solidFill>
                <a:latin typeface="Arial"/>
                <a:cs typeface="Arial"/>
              </a:rPr>
              <a:t>c</a:t>
            </a:r>
            <a:r>
              <a:rPr lang="es-MX" sz="800" spc="10">
                <a:solidFill>
                  <a:schemeClr val="bg1"/>
                </a:solidFill>
                <a:latin typeface="Arial"/>
                <a:cs typeface="Arial"/>
              </a:rPr>
              <a:t>o</a:t>
            </a:r>
            <a:r>
              <a:rPr lang="es-MX" sz="800" spc="-10">
                <a:solidFill>
                  <a:schemeClr val="bg1"/>
                </a:solidFill>
                <a:latin typeface="Arial"/>
                <a:cs typeface="Arial"/>
              </a:rPr>
              <a:t>m</a:t>
            </a:r>
            <a:r>
              <a:rPr lang="es-MX" sz="800" spc="-150">
                <a:solidFill>
                  <a:schemeClr val="bg1"/>
                </a:solidFill>
                <a:latin typeface="Arial"/>
                <a:cs typeface="Arial"/>
              </a:rPr>
              <a:t> </a:t>
            </a:r>
            <a:r>
              <a:rPr lang="es-MX" sz="800" spc="55">
                <a:solidFill>
                  <a:schemeClr val="bg1"/>
                </a:solidFill>
                <a:latin typeface="Arial"/>
                <a:cs typeface="Arial"/>
              </a:rPr>
              <a:t>m</a:t>
            </a:r>
            <a:r>
              <a:rPr lang="es-MX" sz="800" spc="15">
                <a:solidFill>
                  <a:schemeClr val="bg1"/>
                </a:solidFill>
                <a:latin typeface="Arial"/>
                <a:cs typeface="Arial"/>
              </a:rPr>
              <a:t>o</a:t>
            </a:r>
            <a:r>
              <a:rPr lang="es-MX" sz="800" spc="10">
                <a:solidFill>
                  <a:schemeClr val="bg1"/>
                </a:solidFill>
                <a:latin typeface="Arial"/>
                <a:cs typeface="Arial"/>
              </a:rPr>
              <a:t>n</a:t>
            </a:r>
            <a:r>
              <a:rPr lang="es-MX" sz="800" spc="15">
                <a:solidFill>
                  <a:schemeClr val="bg1"/>
                </a:solidFill>
                <a:latin typeface="Arial"/>
                <a:cs typeface="Arial"/>
              </a:rPr>
              <a:t>l</a:t>
            </a:r>
            <a:r>
              <a:rPr lang="es-MX" sz="800" spc="-5">
                <a:solidFill>
                  <a:schemeClr val="bg1"/>
                </a:solidFill>
                <a:latin typeface="Arial"/>
                <a:cs typeface="Arial"/>
              </a:rPr>
              <a:t>y</a:t>
            </a:r>
            <a:r>
              <a:rPr lang="es-MX" sz="800" spc="110">
                <a:solidFill>
                  <a:schemeClr val="bg1"/>
                </a:solidFill>
                <a:latin typeface="Arial"/>
                <a:cs typeface="Arial"/>
              </a:rPr>
              <a:t> </a:t>
            </a:r>
            <a:r>
              <a:rPr lang="es-MX" sz="800" spc="15">
                <a:solidFill>
                  <a:schemeClr val="bg1"/>
                </a:solidFill>
                <a:latin typeface="Arial"/>
                <a:cs typeface="Arial"/>
              </a:rPr>
              <a:t>u</a:t>
            </a:r>
            <a:r>
              <a:rPr lang="es-MX" sz="800" spc="60">
                <a:solidFill>
                  <a:schemeClr val="bg1"/>
                </a:solidFill>
                <a:latin typeface="Arial"/>
                <a:cs typeface="Arial"/>
              </a:rPr>
              <a:t>s</a:t>
            </a:r>
            <a:r>
              <a:rPr lang="es-MX" sz="800" spc="10">
                <a:solidFill>
                  <a:schemeClr val="bg1"/>
                </a:solidFill>
                <a:latin typeface="Arial"/>
                <a:cs typeface="Arial"/>
              </a:rPr>
              <a:t>e</a:t>
            </a:r>
            <a:r>
              <a:rPr lang="es-MX" sz="800" spc="-5">
                <a:solidFill>
                  <a:schemeClr val="bg1"/>
                </a:solidFill>
                <a:latin typeface="Arial"/>
                <a:cs typeface="Arial"/>
              </a:rPr>
              <a:t>d</a:t>
            </a:r>
            <a:endParaRPr lang="es-MX" sz="800">
              <a:solidFill>
                <a:schemeClr val="bg1"/>
              </a:solidFill>
              <a:latin typeface="Arial"/>
              <a:cs typeface="Arial"/>
            </a:endParaRPr>
          </a:p>
          <a:p>
            <a:pPr marL="1859914">
              <a:lnSpc>
                <a:spcPct val="100000"/>
              </a:lnSpc>
              <a:spcBef>
                <a:spcPts val="170"/>
              </a:spcBef>
            </a:pPr>
            <a:r>
              <a:rPr lang="es-MX" sz="700" spc="-5">
                <a:solidFill>
                  <a:schemeClr val="bg1"/>
                </a:solidFill>
                <a:latin typeface="Arial"/>
                <a:cs typeface="Arial"/>
              </a:rPr>
              <a:t>t</a:t>
            </a:r>
            <a:r>
              <a:rPr lang="es-MX" sz="700" spc="30">
                <a:solidFill>
                  <a:schemeClr val="bg1"/>
                </a:solidFill>
                <a:latin typeface="Arial"/>
                <a:cs typeface="Arial"/>
              </a:rPr>
              <a:t>r</a:t>
            </a:r>
            <a:r>
              <a:rPr lang="es-MX" sz="700" spc="70">
                <a:solidFill>
                  <a:schemeClr val="bg1"/>
                </a:solidFill>
                <a:latin typeface="Arial"/>
                <a:cs typeface="Arial"/>
              </a:rPr>
              <a:t>a</a:t>
            </a:r>
            <a:r>
              <a:rPr lang="es-MX" sz="700" spc="40">
                <a:solidFill>
                  <a:schemeClr val="bg1"/>
                </a:solidFill>
                <a:latin typeface="Arial"/>
                <a:cs typeface="Arial"/>
              </a:rPr>
              <a:t>c</a:t>
            </a:r>
            <a:r>
              <a:rPr lang="es-MX" sz="700" spc="15">
                <a:solidFill>
                  <a:schemeClr val="bg1"/>
                </a:solidFill>
                <a:latin typeface="Arial"/>
                <a:cs typeface="Arial"/>
              </a:rPr>
              <a:t>e</a:t>
            </a:r>
            <a:r>
              <a:rPr lang="es-MX" sz="700" spc="60">
                <a:solidFill>
                  <a:schemeClr val="bg1"/>
                </a:solidFill>
                <a:latin typeface="Arial"/>
                <a:cs typeface="Arial"/>
              </a:rPr>
              <a:t> </a:t>
            </a:r>
            <a:r>
              <a:rPr lang="es-MX" sz="700" spc="70">
                <a:solidFill>
                  <a:schemeClr val="bg1"/>
                </a:solidFill>
                <a:latin typeface="Arial"/>
                <a:cs typeface="Arial"/>
              </a:rPr>
              <a:t>e</a:t>
            </a:r>
            <a:r>
              <a:rPr lang="es-MX" sz="700" spc="35">
                <a:solidFill>
                  <a:schemeClr val="bg1"/>
                </a:solidFill>
                <a:latin typeface="Arial"/>
                <a:cs typeface="Arial"/>
              </a:rPr>
              <a:t>l</a:t>
            </a:r>
            <a:r>
              <a:rPr lang="es-MX" sz="700" spc="70">
                <a:solidFill>
                  <a:schemeClr val="bg1"/>
                </a:solidFill>
                <a:latin typeface="Arial"/>
                <a:cs typeface="Arial"/>
              </a:rPr>
              <a:t>e</a:t>
            </a:r>
            <a:r>
              <a:rPr lang="es-MX" sz="700" spc="25">
                <a:solidFill>
                  <a:schemeClr val="bg1"/>
                </a:solidFill>
                <a:latin typeface="Arial"/>
                <a:cs typeface="Arial"/>
              </a:rPr>
              <a:t>m</a:t>
            </a:r>
            <a:r>
              <a:rPr lang="es-MX" sz="700" spc="-80">
                <a:solidFill>
                  <a:schemeClr val="bg1"/>
                </a:solidFill>
                <a:latin typeface="Arial"/>
                <a:cs typeface="Arial"/>
              </a:rPr>
              <a:t> </a:t>
            </a:r>
            <a:r>
              <a:rPr lang="es-MX" sz="700" spc="70">
                <a:solidFill>
                  <a:schemeClr val="bg1"/>
                </a:solidFill>
                <a:latin typeface="Arial"/>
                <a:cs typeface="Arial"/>
              </a:rPr>
              <a:t>en</a:t>
            </a:r>
            <a:r>
              <a:rPr lang="es-MX" sz="700" spc="-5">
                <a:solidFill>
                  <a:schemeClr val="bg1"/>
                </a:solidFill>
                <a:latin typeface="Arial"/>
                <a:cs typeface="Arial"/>
              </a:rPr>
              <a:t>t</a:t>
            </a:r>
            <a:r>
              <a:rPr lang="es-MX" sz="700" spc="15">
                <a:solidFill>
                  <a:schemeClr val="bg1"/>
                </a:solidFill>
                <a:latin typeface="Arial"/>
                <a:cs typeface="Arial"/>
              </a:rPr>
              <a:t>s </a:t>
            </a:r>
            <a:r>
              <a:rPr lang="es-MX" sz="700" spc="-95">
                <a:solidFill>
                  <a:schemeClr val="bg1"/>
                </a:solidFill>
                <a:latin typeface="Arial"/>
                <a:cs typeface="Arial"/>
              </a:rPr>
              <a:t> </a:t>
            </a:r>
            <a:r>
              <a:rPr lang="es-MX" sz="700" spc="45">
                <a:solidFill>
                  <a:schemeClr val="bg1"/>
                </a:solidFill>
                <a:latin typeface="Arial"/>
                <a:cs typeface="Arial"/>
              </a:rPr>
              <a:t>i</a:t>
            </a:r>
            <a:r>
              <a:rPr lang="es-MX" sz="700" spc="15">
                <a:solidFill>
                  <a:schemeClr val="bg1"/>
                </a:solidFill>
                <a:latin typeface="Arial"/>
                <a:cs typeface="Arial"/>
              </a:rPr>
              <a:t>n</a:t>
            </a:r>
            <a:r>
              <a:rPr lang="es-MX" sz="700" spc="60">
                <a:solidFill>
                  <a:schemeClr val="bg1"/>
                </a:solidFill>
                <a:latin typeface="Arial"/>
                <a:cs typeface="Arial"/>
              </a:rPr>
              <a:t> </a:t>
            </a:r>
            <a:r>
              <a:rPr lang="es-MX" sz="700" spc="70">
                <a:solidFill>
                  <a:schemeClr val="bg1"/>
                </a:solidFill>
                <a:latin typeface="Arial"/>
                <a:cs typeface="Arial"/>
              </a:rPr>
              <a:t>b</a:t>
            </a:r>
            <a:r>
              <a:rPr lang="es-MX" sz="700" spc="65">
                <a:solidFill>
                  <a:schemeClr val="bg1"/>
                </a:solidFill>
                <a:latin typeface="Arial"/>
                <a:cs typeface="Arial"/>
              </a:rPr>
              <a:t>a</a:t>
            </a:r>
            <a:r>
              <a:rPr lang="es-MX" sz="700" spc="15">
                <a:solidFill>
                  <a:schemeClr val="bg1"/>
                </a:solidFill>
                <a:latin typeface="Arial"/>
                <a:cs typeface="Arial"/>
              </a:rPr>
              <a:t>s</a:t>
            </a:r>
            <a:r>
              <a:rPr lang="es-MX" sz="700" spc="-100">
                <a:solidFill>
                  <a:schemeClr val="bg1"/>
                </a:solidFill>
                <a:latin typeface="Arial"/>
                <a:cs typeface="Arial"/>
              </a:rPr>
              <a:t> </a:t>
            </a:r>
            <a:r>
              <a:rPr lang="es-MX" sz="700" spc="70">
                <a:solidFill>
                  <a:schemeClr val="bg1"/>
                </a:solidFill>
                <a:latin typeface="Arial"/>
                <a:cs typeface="Arial"/>
              </a:rPr>
              <a:t>a</a:t>
            </a:r>
            <a:r>
              <a:rPr lang="es-MX" sz="700" spc="35">
                <a:solidFill>
                  <a:schemeClr val="bg1"/>
                </a:solidFill>
                <a:latin typeface="Arial"/>
                <a:cs typeface="Arial"/>
              </a:rPr>
              <a:t>l</a:t>
            </a:r>
            <a:r>
              <a:rPr lang="es-MX" sz="700" spc="0">
                <a:solidFill>
                  <a:schemeClr val="bg1"/>
                </a:solidFill>
                <a:latin typeface="Arial"/>
                <a:cs typeface="Arial"/>
              </a:rPr>
              <a:t>t</a:t>
            </a:r>
            <a:r>
              <a:rPr lang="es-MX" sz="700" spc="35">
                <a:solidFill>
                  <a:schemeClr val="bg1"/>
                </a:solidFill>
                <a:latin typeface="Arial"/>
                <a:cs typeface="Arial"/>
              </a:rPr>
              <a:t>i</a:t>
            </a:r>
            <a:r>
              <a:rPr lang="es-MX" sz="700" spc="15">
                <a:solidFill>
                  <a:schemeClr val="bg1"/>
                </a:solidFill>
                <a:latin typeface="Arial"/>
                <a:cs typeface="Arial"/>
              </a:rPr>
              <a:t>c</a:t>
            </a:r>
            <a:r>
              <a:rPr lang="es-MX" sz="700" spc="35">
                <a:solidFill>
                  <a:schemeClr val="bg1"/>
                </a:solidFill>
                <a:latin typeface="Arial"/>
                <a:cs typeface="Arial"/>
              </a:rPr>
              <a:t> </a:t>
            </a:r>
            <a:r>
              <a:rPr lang="es-MX" sz="700" spc="70">
                <a:solidFill>
                  <a:schemeClr val="bg1"/>
                </a:solidFill>
                <a:latin typeface="Arial"/>
                <a:cs typeface="Arial"/>
              </a:rPr>
              <a:t>an</a:t>
            </a:r>
            <a:r>
              <a:rPr lang="es-MX" sz="700" spc="15">
                <a:solidFill>
                  <a:schemeClr val="bg1"/>
                </a:solidFill>
                <a:latin typeface="Arial"/>
                <a:cs typeface="Arial"/>
              </a:rPr>
              <a:t>d</a:t>
            </a:r>
            <a:r>
              <a:rPr lang="es-MX" sz="700" spc="60">
                <a:solidFill>
                  <a:schemeClr val="bg1"/>
                </a:solidFill>
                <a:latin typeface="Arial"/>
                <a:cs typeface="Arial"/>
              </a:rPr>
              <a:t> </a:t>
            </a:r>
            <a:r>
              <a:rPr lang="es-MX" sz="700" spc="65">
                <a:solidFill>
                  <a:schemeClr val="bg1"/>
                </a:solidFill>
                <a:latin typeface="Arial"/>
                <a:cs typeface="Arial"/>
              </a:rPr>
              <a:t>a</a:t>
            </a:r>
            <a:r>
              <a:rPr lang="es-MX" sz="700" spc="70">
                <a:solidFill>
                  <a:schemeClr val="bg1"/>
                </a:solidFill>
                <a:latin typeface="Arial"/>
                <a:cs typeface="Arial"/>
              </a:rPr>
              <a:t>nde</a:t>
            </a:r>
            <a:r>
              <a:rPr lang="es-MX" sz="700" spc="15">
                <a:solidFill>
                  <a:schemeClr val="bg1"/>
                </a:solidFill>
                <a:latin typeface="Arial"/>
                <a:cs typeface="Arial"/>
              </a:rPr>
              <a:t>s</a:t>
            </a:r>
            <a:r>
              <a:rPr lang="es-MX" sz="700" spc="-105">
                <a:solidFill>
                  <a:schemeClr val="bg1"/>
                </a:solidFill>
                <a:latin typeface="Arial"/>
                <a:cs typeface="Arial"/>
              </a:rPr>
              <a:t> </a:t>
            </a:r>
            <a:r>
              <a:rPr lang="es-MX" sz="700" spc="45">
                <a:solidFill>
                  <a:schemeClr val="bg1"/>
                </a:solidFill>
                <a:latin typeface="Arial"/>
                <a:cs typeface="Arial"/>
              </a:rPr>
              <a:t>i</a:t>
            </a:r>
            <a:r>
              <a:rPr lang="es-MX" sz="700" spc="-5">
                <a:solidFill>
                  <a:schemeClr val="bg1"/>
                </a:solidFill>
                <a:latin typeface="Arial"/>
                <a:cs typeface="Arial"/>
              </a:rPr>
              <a:t>t</a:t>
            </a:r>
            <a:r>
              <a:rPr lang="es-MX" sz="700" spc="35">
                <a:solidFill>
                  <a:schemeClr val="bg1"/>
                </a:solidFill>
                <a:latin typeface="Arial"/>
                <a:cs typeface="Arial"/>
              </a:rPr>
              <a:t>i</a:t>
            </a:r>
            <a:r>
              <a:rPr lang="es-MX" sz="700" spc="15">
                <a:solidFill>
                  <a:schemeClr val="bg1"/>
                </a:solidFill>
                <a:latin typeface="Arial"/>
                <a:cs typeface="Arial"/>
              </a:rPr>
              <a:t>c</a:t>
            </a:r>
            <a:r>
              <a:rPr lang="es-MX" sz="700" spc="35">
                <a:solidFill>
                  <a:schemeClr val="bg1"/>
                </a:solidFill>
                <a:latin typeface="Arial"/>
                <a:cs typeface="Arial"/>
              </a:rPr>
              <a:t> </a:t>
            </a:r>
            <a:r>
              <a:rPr lang="es-MX" sz="700" spc="30">
                <a:solidFill>
                  <a:schemeClr val="bg1"/>
                </a:solidFill>
                <a:latin typeface="Arial"/>
                <a:cs typeface="Arial"/>
              </a:rPr>
              <a:t>r</a:t>
            </a:r>
            <a:r>
              <a:rPr lang="es-MX" sz="700" spc="70">
                <a:solidFill>
                  <a:schemeClr val="bg1"/>
                </a:solidFill>
                <a:latin typeface="Arial"/>
                <a:cs typeface="Arial"/>
              </a:rPr>
              <a:t>o</a:t>
            </a:r>
            <a:r>
              <a:rPr lang="es-MX" sz="700" spc="40">
                <a:solidFill>
                  <a:schemeClr val="bg1"/>
                </a:solidFill>
                <a:latin typeface="Arial"/>
                <a:cs typeface="Arial"/>
              </a:rPr>
              <a:t>c</a:t>
            </a:r>
            <a:r>
              <a:rPr lang="es-MX" sz="700" spc="45">
                <a:solidFill>
                  <a:schemeClr val="bg1"/>
                </a:solidFill>
                <a:latin typeface="Arial"/>
                <a:cs typeface="Arial"/>
              </a:rPr>
              <a:t>k</a:t>
            </a:r>
            <a:r>
              <a:rPr lang="es-MX" sz="700" spc="15">
                <a:solidFill>
                  <a:schemeClr val="bg1"/>
                </a:solidFill>
                <a:latin typeface="Arial"/>
                <a:cs typeface="Arial"/>
              </a:rPr>
              <a:t>s</a:t>
            </a:r>
            <a:endParaRPr lang="es-MX" sz="700">
              <a:solidFill>
                <a:schemeClr val="bg1"/>
              </a:solidFill>
              <a:latin typeface="Arial"/>
              <a:cs typeface="Arial"/>
            </a:endParaRPr>
          </a:p>
          <a:p>
            <a:pPr marL="12700">
              <a:lnSpc>
                <a:spcPts val="1410"/>
              </a:lnSpc>
            </a:pPr>
            <a:r>
              <a:rPr lang="es-MX" sz="1200">
                <a:latin typeface="Times New Roman"/>
                <a:cs typeface="Times New Roman"/>
              </a:rPr>
              <a:t>Also </a:t>
            </a:r>
            <a:r>
              <a:rPr lang="es-MX" sz="1200" spc="-10">
                <a:latin typeface="Times New Roman"/>
                <a:cs typeface="Times New Roman"/>
              </a:rPr>
              <a:t>Note:</a:t>
            </a:r>
            <a:endParaRPr lang="es-MX" sz="1200">
              <a:latin typeface="Times New Roman"/>
              <a:cs typeface="Times New Roman"/>
            </a:endParaRPr>
          </a:p>
          <a:p>
            <a:pPr>
              <a:lnSpc>
                <a:spcPts val="700"/>
              </a:lnSpc>
              <a:spcBef>
                <a:spcPts val="4"/>
              </a:spcBef>
            </a:pPr>
            <a:endParaRPr lang="es-MX" sz="700"/>
          </a:p>
          <a:p>
            <a:pPr marR="3209290" indent="12700">
              <a:lnSpc>
                <a:spcPts val="1430"/>
              </a:lnSpc>
            </a:pPr>
            <a:r>
              <a:rPr lang="es-MX" sz="1200" spc="-15">
                <a:latin typeface="Times New Roman"/>
                <a:cs typeface="Times New Roman"/>
              </a:rPr>
              <a:t>HRE</a:t>
            </a:r>
            <a:r>
              <a:rPr lang="es-MX" sz="1200" spc="-10">
                <a:latin typeface="Times New Roman"/>
                <a:cs typeface="Times New Roman"/>
              </a:rPr>
              <a:t>E</a:t>
            </a:r>
            <a:r>
              <a:rPr lang="es-MX" sz="1200" spc="-5">
                <a:latin typeface="Times New Roman"/>
                <a:cs typeface="Times New Roman"/>
              </a:rPr>
              <a:t> son menos inco</a:t>
            </a:r>
            <a:r>
              <a:rPr lang="es-MX" sz="1200" spc="-20">
                <a:latin typeface="Times New Roman"/>
                <a:cs typeface="Times New Roman"/>
              </a:rPr>
              <a:t>m</a:t>
            </a:r>
            <a:r>
              <a:rPr lang="es-MX" sz="1200" spc="0">
                <a:latin typeface="Times New Roman"/>
                <a:cs typeface="Times New Roman"/>
              </a:rPr>
              <a:t>p</a:t>
            </a:r>
            <a:r>
              <a:rPr lang="es-MX" sz="1200" spc="-5">
                <a:latin typeface="Times New Roman"/>
                <a:cs typeface="Times New Roman"/>
              </a:rPr>
              <a:t>ati</a:t>
            </a:r>
            <a:r>
              <a:rPr lang="es-MX" sz="1200" spc="-20">
                <a:latin typeface="Times New Roman"/>
                <a:cs typeface="Times New Roman"/>
              </a:rPr>
              <a:t>b</a:t>
            </a:r>
            <a:r>
              <a:rPr lang="es-MX" sz="1200" spc="-5">
                <a:latin typeface="Times New Roman"/>
                <a:cs typeface="Times New Roman"/>
              </a:rPr>
              <a:t>les</a:t>
            </a:r>
            <a:endParaRPr lang="es-MX" sz="1200">
              <a:latin typeface="Times New Roman"/>
              <a:cs typeface="Times New Roman"/>
            </a:endParaRPr>
          </a:p>
          <a:p>
            <a:pPr>
              <a:lnSpc>
                <a:spcPts val="600"/>
              </a:lnSpc>
              <a:spcBef>
                <a:spcPts val="2"/>
              </a:spcBef>
            </a:pPr>
            <a:endParaRPr lang="es-MX" sz="600"/>
          </a:p>
          <a:p>
            <a:pPr marR="3288665">
              <a:lnSpc>
                <a:spcPct val="100000"/>
              </a:lnSpc>
            </a:pPr>
            <a:r>
              <a:rPr lang="es-MX" sz="1200" spc="-15">
                <a:latin typeface="Times New Roman"/>
                <a:cs typeface="Times New Roman"/>
              </a:rPr>
              <a:t>Espec</a:t>
            </a:r>
            <a:r>
              <a:rPr lang="es-MX" sz="1200" spc="-5">
                <a:latin typeface="Times New Roman"/>
                <a:cs typeface="Times New Roman"/>
              </a:rPr>
              <a:t>i</a:t>
            </a:r>
            <a:r>
              <a:rPr lang="es-MX" sz="1200" spc="-10">
                <a:latin typeface="Times New Roman"/>
                <a:cs typeface="Times New Roman"/>
              </a:rPr>
              <a:t>al</a:t>
            </a:r>
            <a:r>
              <a:rPr lang="es-MX" sz="1200" spc="-5">
                <a:latin typeface="Times New Roman"/>
                <a:cs typeface="Times New Roman"/>
              </a:rPr>
              <a:t>mente en granates</a:t>
            </a:r>
            <a:endParaRPr lang="es-MX" sz="650"/>
          </a:p>
          <a:p>
            <a:pPr marR="3161665" indent="12700">
              <a:lnSpc>
                <a:spcPct val="99000"/>
              </a:lnSpc>
            </a:pPr>
            <a:r>
              <a:rPr lang="es-MX" sz="1200" spc="-10">
                <a:latin typeface="Times New Roman"/>
                <a:cs typeface="Times New Roman"/>
              </a:rPr>
              <a:t>Eu  puede</a:t>
            </a:r>
            <a:r>
              <a:rPr lang="es-MX" sz="1200" spc="-10">
                <a:latin typeface="Symbol"/>
                <a:cs typeface="Symbol"/>
              </a:rPr>
              <a:t></a:t>
            </a:r>
            <a:r>
              <a:rPr lang="es-MX" sz="1200" spc="-5">
                <a:latin typeface="Times New Roman"/>
                <a:cs typeface="Times New Roman"/>
              </a:rPr>
              <a:t> </a:t>
            </a:r>
            <a:r>
              <a:rPr lang="es-MX" sz="1200" spc="-20">
                <a:latin typeface="Times New Roman"/>
                <a:cs typeface="Times New Roman"/>
              </a:rPr>
              <a:t>2+ por lo que se puede concentrar en plagiolcase</a:t>
            </a:r>
            <a:endParaRPr lang="es-MX" sz="1200">
              <a:latin typeface="Times New Roman"/>
              <a:cs typeface="Times New Roman"/>
            </a:endParaRPr>
          </a:p>
        </p:txBody>
      </p:sp>
    </p:spTree>
    <p:extLst>
      <p:ext uri="{BB962C8B-B14F-4D97-AF65-F5344CB8AC3E}">
        <p14:creationId xmlns:p14="http://schemas.microsoft.com/office/powerpoint/2010/main" val="19970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2">
            <a:extLst>
              <a:ext uri="{FF2B5EF4-FFF2-40B4-BE49-F238E27FC236}">
                <a16:creationId xmlns:a16="http://schemas.microsoft.com/office/drawing/2014/main" id="{F8EC79CB-B176-47C3-BAA5-12772CC82190}"/>
              </a:ext>
            </a:extLst>
          </p:cNvPr>
          <p:cNvSpPr txBox="1"/>
          <p:nvPr/>
        </p:nvSpPr>
        <p:spPr>
          <a:xfrm>
            <a:off x="796637" y="1334655"/>
            <a:ext cx="3904615" cy="1295400"/>
          </a:xfrm>
          <a:prstGeom prst="rect">
            <a:avLst/>
          </a:prstGeom>
        </p:spPr>
        <p:txBody>
          <a:bodyPr vert="horz" wrap="square" lIns="0" tIns="0" rIns="0" bIns="0" rtlCol="0">
            <a:noAutofit/>
          </a:bodyPr>
          <a:lstStyle/>
          <a:p>
            <a:pPr marL="1129030" marR="0" lvl="0" indent="0" defTabSz="914400" eaLnBrk="1" fontAlgn="auto" latinLnBrk="0" hangingPunct="1">
              <a:lnSpc>
                <a:spcPct val="100000"/>
              </a:lnSpc>
              <a:spcBef>
                <a:spcPts val="0"/>
              </a:spcBef>
              <a:spcAft>
                <a:spcPts val="0"/>
              </a:spcAft>
              <a:buClrTx/>
              <a:buSzTx/>
              <a:buFontTx/>
              <a:buNone/>
              <a:tabLst/>
              <a:defRPr/>
            </a:pPr>
            <a:r>
              <a:rPr kumimoji="0" lang="es-MX" sz="2200" b="0" i="0" u="none" strike="noStrike" kern="0" cap="none" spc="-5" normalizeH="0" baseline="0" noProof="0" dirty="0">
                <a:ln>
                  <a:noFill/>
                </a:ln>
                <a:solidFill>
                  <a:prstClr val="black"/>
                </a:solidFill>
                <a:effectLst/>
                <a:uLnTx/>
                <a:uFillTx/>
                <a:latin typeface="Times New Roman"/>
                <a:cs typeface="Times New Roman"/>
              </a:rPr>
              <a:t>Diagramas RE</a:t>
            </a:r>
            <a:r>
              <a:rPr kumimoji="0" lang="es-MX" sz="2200" b="0" i="0" u="none" strike="noStrike" kern="0" cap="none" spc="0" normalizeH="0" baseline="0" noProof="0" dirty="0">
                <a:ln>
                  <a:noFill/>
                </a:ln>
                <a:solidFill>
                  <a:prstClr val="black"/>
                </a:solidFill>
                <a:effectLst/>
                <a:uLnTx/>
                <a:uFillTx/>
                <a:latin typeface="Times New Roman"/>
                <a:cs typeface="Times New Roman"/>
              </a:rPr>
              <a:t>E</a:t>
            </a:r>
            <a:endParaRPr kumimoji="0" lang="es-MX" sz="750" b="0" i="0" u="none" strike="noStrike" kern="0" cap="none" spc="0" normalizeH="0" baseline="0" noProof="0" dirty="0">
              <a:ln>
                <a:noFill/>
              </a:ln>
              <a:solidFill>
                <a:prstClr val="black"/>
              </a:solidFill>
              <a:effectLst/>
              <a:uLnTx/>
              <a:uFillTx/>
            </a:endParaRPr>
          </a:p>
          <a:p>
            <a:pPr marL="184150" marR="187960" lvl="0" indent="-171450" defTabSz="914400" eaLnBrk="1" fontAlgn="auto" latinLnBrk="0" hangingPunct="1">
              <a:lnSpc>
                <a:spcPct val="100000"/>
              </a:lnSpc>
              <a:spcBef>
                <a:spcPts val="0"/>
              </a:spcBef>
              <a:spcAft>
                <a:spcPts val="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Times New Roman"/>
                <a:cs typeface="Times New Roman"/>
              </a:rPr>
              <a:t>Concentración</a:t>
            </a:r>
            <a:r>
              <a:rPr kumimoji="0" lang="es-MX" sz="1400" b="0" i="0" u="none" strike="noStrike" kern="0" cap="none" spc="-5" normalizeH="0" baseline="0" noProof="0" dirty="0">
                <a:ln>
                  <a:noFill/>
                </a:ln>
                <a:solidFill>
                  <a:prstClr val="black"/>
                </a:solidFill>
                <a:effectLst/>
                <a:uLnTx/>
                <a:uFillTx/>
                <a:latin typeface="Times New Roman"/>
                <a:cs typeface="Times New Roman"/>
              </a:rPr>
              <a:t> en la </a:t>
            </a:r>
            <a:r>
              <a:rPr kumimoji="0" lang="es-MX" sz="1400" b="0" i="0" u="none" strike="noStrike" kern="0" cap="none" spc="0" normalizeH="0" baseline="0" noProof="0" dirty="0">
                <a:ln>
                  <a:noFill/>
                </a:ln>
                <a:solidFill>
                  <a:prstClr val="black"/>
                </a:solidFill>
                <a:effectLst/>
                <a:uLnTx/>
                <a:uFillTx/>
                <a:latin typeface="Times New Roman"/>
                <a:cs typeface="Times New Roman"/>
              </a:rPr>
              <a:t>o</a:t>
            </a:r>
            <a:r>
              <a:rPr kumimoji="0" lang="es-MX" sz="1400" b="0" i="0" u="none" strike="noStrike" kern="0" cap="none" spc="-10" normalizeH="0" baseline="0" noProof="0" dirty="0">
                <a:ln>
                  <a:noFill/>
                </a:ln>
                <a:solidFill>
                  <a:prstClr val="black"/>
                </a:solidFill>
                <a:effectLst/>
                <a:uLnTx/>
                <a:uFillTx/>
                <a:latin typeface="Times New Roman"/>
                <a:cs typeface="Times New Roman"/>
              </a:rPr>
              <a:t>r</a:t>
            </a:r>
            <a:r>
              <a:rPr kumimoji="0" lang="es-MX" sz="1400" b="0" i="0" u="none" strike="noStrike" kern="0" cap="none" spc="0" normalizeH="0" baseline="0" noProof="0" dirty="0">
                <a:ln>
                  <a:noFill/>
                </a:ln>
                <a:solidFill>
                  <a:prstClr val="black"/>
                </a:solidFill>
                <a:effectLst/>
                <a:uLnTx/>
                <a:uFillTx/>
                <a:latin typeface="Times New Roman"/>
                <a:cs typeface="Times New Roman"/>
              </a:rPr>
              <a:t>d</a:t>
            </a:r>
            <a:r>
              <a:rPr kumimoji="0" lang="es-MX" sz="1400" b="0" i="0" u="none" strike="noStrike" kern="0" cap="none" spc="-10" normalizeH="0" baseline="0" noProof="0" dirty="0">
                <a:ln>
                  <a:noFill/>
                </a:ln>
                <a:solidFill>
                  <a:prstClr val="black"/>
                </a:solidFill>
                <a:effectLst/>
                <a:uLnTx/>
                <a:uFillTx/>
                <a:latin typeface="Times New Roman"/>
                <a:cs typeface="Times New Roman"/>
              </a:rPr>
              <a:t>enada</a:t>
            </a:r>
            <a:r>
              <a:rPr kumimoji="0" lang="es-MX" sz="1400" b="0" i="0" u="none" strike="noStrike" kern="0" cap="none" spc="0" normalizeH="0" baseline="0" noProof="0" dirty="0">
                <a:ln>
                  <a:noFill/>
                </a:ln>
                <a:solidFill>
                  <a:prstClr val="black"/>
                </a:solidFill>
                <a:effectLst/>
                <a:uLnTx/>
                <a:uFillTx/>
                <a:latin typeface="Times New Roman"/>
                <a:cs typeface="Times New Roman"/>
              </a:rPr>
              <a:t> (eje-y) contra </a:t>
            </a:r>
            <a:r>
              <a:rPr kumimoji="0" lang="es-MX" sz="1400" b="0" i="0" u="none" strike="noStrike" kern="0" cap="none" spc="-10" normalizeH="0" baseline="0" noProof="0" dirty="0">
                <a:ln>
                  <a:noFill/>
                </a:ln>
                <a:solidFill>
                  <a:prstClr val="black"/>
                </a:solidFill>
                <a:effectLst/>
                <a:uLnTx/>
                <a:uFillTx/>
                <a:latin typeface="Times New Roman"/>
                <a:cs typeface="Times New Roman"/>
              </a:rPr>
              <a:t>incremento en el numero </a:t>
            </a:r>
            <a:r>
              <a:rPr kumimoji="0" lang="es-MX" sz="1400" b="0" i="0" u="none" strike="noStrike" kern="0" cap="none" spc="0" normalizeH="0" baseline="0" noProof="0" dirty="0">
                <a:ln>
                  <a:noFill/>
                </a:ln>
                <a:solidFill>
                  <a:prstClr val="black"/>
                </a:solidFill>
                <a:effectLst/>
                <a:uLnTx/>
                <a:uFillTx/>
                <a:latin typeface="Times New Roman"/>
                <a:cs typeface="Times New Roman"/>
              </a:rPr>
              <a:t>atómico</a:t>
            </a:r>
          </a:p>
          <a:p>
            <a:pPr marL="384175" marR="12700" lvl="0" indent="-143510" defTabSz="914400" eaLnBrk="1" fontAlgn="auto" latinLnBrk="0" hangingPunct="1">
              <a:lnSpc>
                <a:spcPct val="100000"/>
              </a:lnSpc>
              <a:spcBef>
                <a:spcPts val="375"/>
              </a:spcBef>
              <a:spcAft>
                <a:spcPts val="0"/>
              </a:spcAft>
              <a:buClrTx/>
              <a:buSzPct val="59375"/>
              <a:buFont typeface="MS PGothic"/>
              <a:buChar char="◆"/>
              <a:tabLst>
                <a:tab pos="384175" algn="l"/>
              </a:tabLst>
              <a:defRPr/>
            </a:pPr>
            <a:r>
              <a:rPr kumimoji="0" lang="es-MX" sz="1400" b="0" i="0" u="none" strike="noStrike" kern="0" cap="none" spc="-5" normalizeH="0" baseline="0" noProof="0" dirty="0">
                <a:ln>
                  <a:noFill/>
                </a:ln>
                <a:solidFill>
                  <a:prstClr val="black"/>
                </a:solidFill>
                <a:effectLst/>
                <a:uLnTx/>
                <a:uFillTx/>
                <a:latin typeface="Times New Roman"/>
                <a:cs typeface="Times New Roman"/>
              </a:rPr>
              <a:t>Grado de compatibilidad aumenta de  izquierda a derecha a través del diagrama</a:t>
            </a:r>
            <a:endParaRPr kumimoji="0" lang="es-MX" sz="1400" b="0" i="0" u="none" strike="noStrike" kern="0" cap="none" spc="0" normalizeH="0" baseline="0" noProof="0" dirty="0">
              <a:ln>
                <a:noFill/>
              </a:ln>
              <a:solidFill>
                <a:prstClr val="black"/>
              </a:solidFill>
              <a:effectLst/>
              <a:uLnTx/>
              <a:uFillTx/>
              <a:latin typeface="Times New Roman"/>
              <a:cs typeface="Times New Roman"/>
            </a:endParaRPr>
          </a:p>
        </p:txBody>
      </p:sp>
      <p:sp>
        <p:nvSpPr>
          <p:cNvPr id="11" name="object 13">
            <a:extLst>
              <a:ext uri="{FF2B5EF4-FFF2-40B4-BE49-F238E27FC236}">
                <a16:creationId xmlns:a16="http://schemas.microsoft.com/office/drawing/2014/main" id="{39F93195-E5C0-4C12-B632-A044DE39658A}"/>
              </a:ext>
            </a:extLst>
          </p:cNvPr>
          <p:cNvSpPr/>
          <p:nvPr/>
        </p:nvSpPr>
        <p:spPr>
          <a:xfrm>
            <a:off x="1379566" y="2879990"/>
            <a:ext cx="0" cy="1306067"/>
          </a:xfrm>
          <a:custGeom>
            <a:avLst/>
            <a:gdLst/>
            <a:ahLst/>
            <a:cxnLst/>
            <a:rect l="l" t="t" r="r" b="b"/>
            <a:pathLst>
              <a:path h="1306068">
                <a:moveTo>
                  <a:pt x="0" y="1306067"/>
                </a:moveTo>
                <a:lnTo>
                  <a:pt x="0" y="0"/>
                </a:lnTo>
              </a:path>
            </a:pathLst>
          </a:custGeom>
          <a:ln w="14478">
            <a:solidFill>
              <a:srgbClr val="000000"/>
            </a:solidFill>
          </a:ln>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2" name="object 14">
            <a:extLst>
              <a:ext uri="{FF2B5EF4-FFF2-40B4-BE49-F238E27FC236}">
                <a16:creationId xmlns:a16="http://schemas.microsoft.com/office/drawing/2014/main" id="{883F5ED0-76B5-44CC-A381-FD78E7485497}"/>
              </a:ext>
            </a:extLst>
          </p:cNvPr>
          <p:cNvSpPr/>
          <p:nvPr/>
        </p:nvSpPr>
        <p:spPr>
          <a:xfrm>
            <a:off x="1342991" y="2808362"/>
            <a:ext cx="73913" cy="73914"/>
          </a:xfrm>
          <a:custGeom>
            <a:avLst/>
            <a:gdLst/>
            <a:ahLst/>
            <a:cxnLst/>
            <a:rect l="l" t="t" r="r" b="b"/>
            <a:pathLst>
              <a:path w="73913" h="73914">
                <a:moveTo>
                  <a:pt x="37337" y="0"/>
                </a:moveTo>
                <a:lnTo>
                  <a:pt x="0" y="73914"/>
                </a:lnTo>
                <a:lnTo>
                  <a:pt x="73913" y="73914"/>
                </a:lnTo>
                <a:lnTo>
                  <a:pt x="37337" y="0"/>
                </a:lnTo>
                <a:close/>
              </a:path>
            </a:pathLst>
          </a:custGeom>
          <a:solidFill>
            <a:srgbClr val="000000"/>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3" name="object 15">
            <a:extLst>
              <a:ext uri="{FF2B5EF4-FFF2-40B4-BE49-F238E27FC236}">
                <a16:creationId xmlns:a16="http://schemas.microsoft.com/office/drawing/2014/main" id="{31825D88-8F0E-484F-BCF3-BEA77D18853D}"/>
              </a:ext>
            </a:extLst>
          </p:cNvPr>
          <p:cNvSpPr txBox="1"/>
          <p:nvPr/>
        </p:nvSpPr>
        <p:spPr>
          <a:xfrm>
            <a:off x="1025237" y="2934855"/>
            <a:ext cx="255904" cy="1208823"/>
          </a:xfrm>
          <a:prstGeom prst="rect">
            <a:avLst/>
          </a:prstGeom>
        </p:spPr>
        <p:txBody>
          <a:bodyPr vert="vert270" wrap="square" lIns="0" tIns="0" rIns="0" bIns="0" rtlCol="0">
            <a:noAutofit/>
          </a:bodyPr>
          <a:lstStyle/>
          <a:p>
            <a:pPr marL="12700"/>
            <a:r>
              <a:rPr sz="1600" dirty="0">
                <a:solidFill>
                  <a:prstClr val="black"/>
                </a:solidFill>
                <a:latin typeface="Times New Roman"/>
                <a:cs typeface="Times New Roman"/>
              </a:rPr>
              <a:t>Concen</a:t>
            </a:r>
            <a:r>
              <a:rPr sz="1600" spc="-10" dirty="0">
                <a:solidFill>
                  <a:prstClr val="black"/>
                </a:solidFill>
                <a:latin typeface="Times New Roman"/>
                <a:cs typeface="Times New Roman"/>
              </a:rPr>
              <a:t>tr</a:t>
            </a:r>
            <a:r>
              <a:rPr sz="1600" dirty="0">
                <a:solidFill>
                  <a:prstClr val="black"/>
                </a:solidFill>
                <a:latin typeface="Times New Roman"/>
                <a:cs typeface="Times New Roman"/>
              </a:rPr>
              <a:t>a</a:t>
            </a:r>
            <a:r>
              <a:rPr lang="es-MX" sz="1600" dirty="0">
                <a:solidFill>
                  <a:prstClr val="black"/>
                </a:solidFill>
                <a:latin typeface="Times New Roman"/>
                <a:cs typeface="Times New Roman"/>
              </a:rPr>
              <a:t>c</a:t>
            </a:r>
            <a:r>
              <a:rPr sz="1600" dirty="0">
                <a:solidFill>
                  <a:prstClr val="black"/>
                </a:solidFill>
                <a:latin typeface="Times New Roman"/>
                <a:cs typeface="Times New Roman"/>
              </a:rPr>
              <a:t>ion</a:t>
            </a:r>
          </a:p>
        </p:txBody>
      </p:sp>
      <p:sp>
        <p:nvSpPr>
          <p:cNvPr id="14" name="object 16">
            <a:extLst>
              <a:ext uri="{FF2B5EF4-FFF2-40B4-BE49-F238E27FC236}">
                <a16:creationId xmlns:a16="http://schemas.microsoft.com/office/drawing/2014/main" id="{2BA62894-2540-4890-8871-B2E44202592E}"/>
              </a:ext>
            </a:extLst>
          </p:cNvPr>
          <p:cNvSpPr/>
          <p:nvPr/>
        </p:nvSpPr>
        <p:spPr>
          <a:xfrm>
            <a:off x="1560160" y="4253876"/>
            <a:ext cx="2442972" cy="0"/>
          </a:xfrm>
          <a:custGeom>
            <a:avLst/>
            <a:gdLst/>
            <a:ahLst/>
            <a:cxnLst/>
            <a:rect l="l" t="t" r="r" b="b"/>
            <a:pathLst>
              <a:path w="2442972">
                <a:moveTo>
                  <a:pt x="0" y="0"/>
                </a:moveTo>
                <a:lnTo>
                  <a:pt x="2442972" y="0"/>
                </a:lnTo>
              </a:path>
            </a:pathLst>
          </a:custGeom>
          <a:ln w="14478">
            <a:solidFill>
              <a:srgbClr val="000000"/>
            </a:solidFill>
          </a:ln>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5" name="object 17">
            <a:extLst>
              <a:ext uri="{FF2B5EF4-FFF2-40B4-BE49-F238E27FC236}">
                <a16:creationId xmlns:a16="http://schemas.microsoft.com/office/drawing/2014/main" id="{0A45C103-1E1D-45E2-AD7D-5BE1C11A578F}"/>
              </a:ext>
            </a:extLst>
          </p:cNvPr>
          <p:cNvSpPr/>
          <p:nvPr/>
        </p:nvSpPr>
        <p:spPr>
          <a:xfrm>
            <a:off x="4001608" y="4217300"/>
            <a:ext cx="73151" cy="73913"/>
          </a:xfrm>
          <a:custGeom>
            <a:avLst/>
            <a:gdLst/>
            <a:ahLst/>
            <a:cxnLst/>
            <a:rect l="l" t="t" r="r" b="b"/>
            <a:pathLst>
              <a:path w="73151" h="73913">
                <a:moveTo>
                  <a:pt x="0" y="0"/>
                </a:moveTo>
                <a:lnTo>
                  <a:pt x="0" y="73913"/>
                </a:lnTo>
                <a:lnTo>
                  <a:pt x="73151" y="37337"/>
                </a:lnTo>
                <a:lnTo>
                  <a:pt x="0" y="0"/>
                </a:lnTo>
                <a:close/>
              </a:path>
            </a:pathLst>
          </a:custGeom>
          <a:solidFill>
            <a:srgbClr val="000000"/>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6" name="object 18">
            <a:extLst>
              <a:ext uri="{FF2B5EF4-FFF2-40B4-BE49-F238E27FC236}">
                <a16:creationId xmlns:a16="http://schemas.microsoft.com/office/drawing/2014/main" id="{BB47CC63-37F4-4A05-9400-A1E9C9648F6B}"/>
              </a:ext>
            </a:extLst>
          </p:cNvPr>
          <p:cNvSpPr txBox="1"/>
          <p:nvPr/>
        </p:nvSpPr>
        <p:spPr>
          <a:xfrm>
            <a:off x="1482437" y="4306455"/>
            <a:ext cx="3214370" cy="255904"/>
          </a:xfrm>
          <a:prstGeom prst="rect">
            <a:avLst/>
          </a:prstGeom>
        </p:spPr>
        <p:txBody>
          <a:bodyPr vert="horz" wrap="square" lIns="0" tIns="0" rIns="0" bIns="0" rtlCol="0">
            <a:noAutofit/>
          </a:bodyPr>
          <a:lstStyle/>
          <a:p>
            <a:pPr marL="12700"/>
            <a:r>
              <a:rPr sz="1600" spc="-5" dirty="0">
                <a:solidFill>
                  <a:prstClr val="black"/>
                </a:solidFill>
                <a:latin typeface="Times New Roman"/>
                <a:cs typeface="Times New Roman"/>
              </a:rPr>
              <a:t>L</a:t>
            </a:r>
            <a:r>
              <a:rPr sz="1600" dirty="0">
                <a:solidFill>
                  <a:prstClr val="black"/>
                </a:solidFill>
                <a:latin typeface="Times New Roman"/>
                <a:cs typeface="Times New Roman"/>
              </a:rPr>
              <a:t>a </a:t>
            </a:r>
            <a:r>
              <a:rPr sz="1600" spc="-5" dirty="0">
                <a:solidFill>
                  <a:prstClr val="black"/>
                </a:solidFill>
                <a:latin typeface="Times New Roman"/>
                <a:cs typeface="Times New Roman"/>
              </a:rPr>
              <a:t> C</a:t>
            </a:r>
            <a:r>
              <a:rPr sz="1600" dirty="0">
                <a:solidFill>
                  <a:prstClr val="black"/>
                </a:solidFill>
                <a:latin typeface="Times New Roman"/>
                <a:cs typeface="Times New Roman"/>
              </a:rPr>
              <a:t>e </a:t>
            </a:r>
            <a:r>
              <a:rPr sz="1600" spc="-5" dirty="0">
                <a:solidFill>
                  <a:prstClr val="black"/>
                </a:solidFill>
                <a:latin typeface="Times New Roman"/>
                <a:cs typeface="Times New Roman"/>
              </a:rPr>
              <a:t> N</a:t>
            </a:r>
            <a:r>
              <a:rPr sz="1600" dirty="0">
                <a:solidFill>
                  <a:prstClr val="black"/>
                </a:solidFill>
                <a:latin typeface="Times New Roman"/>
                <a:cs typeface="Times New Roman"/>
              </a:rPr>
              <a:t>d </a:t>
            </a:r>
            <a:r>
              <a:rPr sz="1600" spc="-5" dirty="0">
                <a:solidFill>
                  <a:prstClr val="black"/>
                </a:solidFill>
                <a:latin typeface="Times New Roman"/>
                <a:cs typeface="Times New Roman"/>
              </a:rPr>
              <a:t> S</a:t>
            </a:r>
            <a:r>
              <a:rPr sz="1600" dirty="0">
                <a:solidFill>
                  <a:prstClr val="black"/>
                </a:solidFill>
                <a:latin typeface="Times New Roman"/>
                <a:cs typeface="Times New Roman"/>
              </a:rPr>
              <a:t>m </a:t>
            </a:r>
            <a:r>
              <a:rPr sz="1600" spc="-5" dirty="0">
                <a:solidFill>
                  <a:prstClr val="black"/>
                </a:solidFill>
                <a:latin typeface="Times New Roman"/>
                <a:cs typeface="Times New Roman"/>
              </a:rPr>
              <a:t> E</a:t>
            </a:r>
            <a:r>
              <a:rPr sz="1600" dirty="0">
                <a:solidFill>
                  <a:prstClr val="black"/>
                </a:solidFill>
                <a:latin typeface="Times New Roman"/>
                <a:cs typeface="Times New Roman"/>
              </a:rPr>
              <a:t>u </a:t>
            </a:r>
            <a:r>
              <a:rPr sz="1600" spc="-5" dirty="0">
                <a:solidFill>
                  <a:prstClr val="black"/>
                </a:solidFill>
                <a:latin typeface="Times New Roman"/>
                <a:cs typeface="Times New Roman"/>
              </a:rPr>
              <a:t> T</a:t>
            </a:r>
            <a:r>
              <a:rPr sz="1600" dirty="0">
                <a:solidFill>
                  <a:prstClr val="black"/>
                </a:solidFill>
                <a:latin typeface="Times New Roman"/>
                <a:cs typeface="Times New Roman"/>
              </a:rPr>
              <a:t>b </a:t>
            </a:r>
            <a:r>
              <a:rPr sz="1600" spc="-5" dirty="0">
                <a:solidFill>
                  <a:prstClr val="black"/>
                </a:solidFill>
                <a:latin typeface="Times New Roman"/>
                <a:cs typeface="Times New Roman"/>
              </a:rPr>
              <a:t> E</a:t>
            </a:r>
            <a:r>
              <a:rPr sz="1600" dirty="0">
                <a:solidFill>
                  <a:prstClr val="black"/>
                </a:solidFill>
                <a:latin typeface="Times New Roman"/>
                <a:cs typeface="Times New Roman"/>
              </a:rPr>
              <a:t>r </a:t>
            </a:r>
            <a:r>
              <a:rPr sz="1600" spc="-5" dirty="0">
                <a:solidFill>
                  <a:prstClr val="black"/>
                </a:solidFill>
                <a:latin typeface="Times New Roman"/>
                <a:cs typeface="Times New Roman"/>
              </a:rPr>
              <a:t> D</a:t>
            </a:r>
            <a:r>
              <a:rPr sz="1600" dirty="0">
                <a:solidFill>
                  <a:prstClr val="black"/>
                </a:solidFill>
                <a:latin typeface="Times New Roman"/>
                <a:cs typeface="Times New Roman"/>
              </a:rPr>
              <a:t>y </a:t>
            </a:r>
            <a:r>
              <a:rPr sz="1600" spc="-5" dirty="0">
                <a:solidFill>
                  <a:prstClr val="black"/>
                </a:solidFill>
                <a:latin typeface="Times New Roman"/>
                <a:cs typeface="Times New Roman"/>
              </a:rPr>
              <a:t> Y</a:t>
            </a:r>
            <a:r>
              <a:rPr sz="1600" dirty="0">
                <a:solidFill>
                  <a:prstClr val="black"/>
                </a:solidFill>
                <a:latin typeface="Times New Roman"/>
                <a:cs typeface="Times New Roman"/>
              </a:rPr>
              <a:t>b</a:t>
            </a:r>
            <a:r>
              <a:rPr sz="1600" spc="-5" dirty="0">
                <a:solidFill>
                  <a:prstClr val="black"/>
                </a:solidFill>
                <a:latin typeface="Times New Roman"/>
                <a:cs typeface="Times New Roman"/>
              </a:rPr>
              <a:t> Lu</a:t>
            </a:r>
            <a:endParaRPr sz="1600" dirty="0">
              <a:solidFill>
                <a:prstClr val="black"/>
              </a:solidFill>
              <a:latin typeface="Times New Roman"/>
              <a:cs typeface="Times New Roman"/>
            </a:endParaRPr>
          </a:p>
        </p:txBody>
      </p:sp>
      <p:sp>
        <p:nvSpPr>
          <p:cNvPr id="17" name="object 19">
            <a:extLst>
              <a:ext uri="{FF2B5EF4-FFF2-40B4-BE49-F238E27FC236}">
                <a16:creationId xmlns:a16="http://schemas.microsoft.com/office/drawing/2014/main" id="{80C777D5-09A7-4A91-B37E-0597A701284C}"/>
              </a:ext>
            </a:extLst>
          </p:cNvPr>
          <p:cNvSpPr/>
          <p:nvPr/>
        </p:nvSpPr>
        <p:spPr>
          <a:xfrm>
            <a:off x="497933" y="1200543"/>
            <a:ext cx="4559808" cy="3416808"/>
          </a:xfrm>
          <a:custGeom>
            <a:avLst/>
            <a:gdLst/>
            <a:ahLst/>
            <a:cxnLst/>
            <a:rect l="l" t="t" r="r" b="b"/>
            <a:pathLst>
              <a:path w="4559808" h="3416807">
                <a:moveTo>
                  <a:pt x="0" y="0"/>
                </a:moveTo>
                <a:lnTo>
                  <a:pt x="4559808" y="0"/>
                </a:lnTo>
                <a:lnTo>
                  <a:pt x="4559808" y="3416808"/>
                </a:lnTo>
                <a:lnTo>
                  <a:pt x="0" y="3416808"/>
                </a:lnTo>
                <a:lnTo>
                  <a:pt x="0" y="0"/>
                </a:lnTo>
                <a:close/>
              </a:path>
            </a:pathLst>
          </a:custGeom>
          <a:ln w="12954">
            <a:solidFill>
              <a:srgbClr val="000000"/>
            </a:solidFill>
          </a:ln>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nvGrpSpPr>
          <p:cNvPr id="18" name="Grupo 17">
            <a:extLst>
              <a:ext uri="{FF2B5EF4-FFF2-40B4-BE49-F238E27FC236}">
                <a16:creationId xmlns:a16="http://schemas.microsoft.com/office/drawing/2014/main" id="{CF5756BD-5BD6-4B1D-BCCD-E5978511400C}"/>
              </a:ext>
            </a:extLst>
          </p:cNvPr>
          <p:cNvGrpSpPr/>
          <p:nvPr/>
        </p:nvGrpSpPr>
        <p:grpSpPr>
          <a:xfrm>
            <a:off x="6390732" y="1199272"/>
            <a:ext cx="4559808" cy="3416808"/>
            <a:chOff x="1606296" y="1134617"/>
            <a:chExt cx="4559808" cy="3416808"/>
          </a:xfrm>
        </p:grpSpPr>
        <p:sp>
          <p:nvSpPr>
            <p:cNvPr id="19" name="object 2">
              <a:extLst>
                <a:ext uri="{FF2B5EF4-FFF2-40B4-BE49-F238E27FC236}">
                  <a16:creationId xmlns:a16="http://schemas.microsoft.com/office/drawing/2014/main" id="{30447637-24F9-4E88-9D8A-BBBF22AAEB8B}"/>
                </a:ext>
              </a:extLst>
            </p:cNvPr>
            <p:cNvSpPr/>
            <p:nvPr/>
          </p:nvSpPr>
          <p:spPr>
            <a:xfrm>
              <a:off x="5950458" y="1178813"/>
              <a:ext cx="0" cy="2282190"/>
            </a:xfrm>
            <a:custGeom>
              <a:avLst/>
              <a:gdLst/>
              <a:ahLst/>
              <a:cxnLst/>
              <a:rect l="l" t="t" r="r" b="b"/>
              <a:pathLst>
                <a:path h="2282190">
                  <a:moveTo>
                    <a:pt x="0" y="0"/>
                  </a:moveTo>
                  <a:lnTo>
                    <a:pt x="0" y="2282190"/>
                  </a:lnTo>
                </a:path>
              </a:pathLst>
            </a:custGeom>
            <a:ln w="18033">
              <a:solidFill>
                <a:srgbClr val="000000"/>
              </a:solidFill>
            </a:ln>
          </p:spPr>
          <p:txBody>
            <a:bodyPr wrap="square" lIns="0" tIns="0" rIns="0" bIns="0" rtlCol="0">
              <a:noAutofit/>
            </a:bodyPr>
            <a:lstStyle/>
            <a:p>
              <a:endParaRPr/>
            </a:p>
          </p:txBody>
        </p:sp>
        <p:sp>
          <p:nvSpPr>
            <p:cNvPr id="20" name="object 3">
              <a:extLst>
                <a:ext uri="{FF2B5EF4-FFF2-40B4-BE49-F238E27FC236}">
                  <a16:creationId xmlns:a16="http://schemas.microsoft.com/office/drawing/2014/main" id="{B2E38BA5-8A47-4DAC-BB55-8F501B44AC19}"/>
                </a:ext>
              </a:extLst>
            </p:cNvPr>
            <p:cNvSpPr/>
            <p:nvPr/>
          </p:nvSpPr>
          <p:spPr>
            <a:xfrm>
              <a:off x="1878329" y="3452621"/>
              <a:ext cx="4080510" cy="0"/>
            </a:xfrm>
            <a:custGeom>
              <a:avLst/>
              <a:gdLst/>
              <a:ahLst/>
              <a:cxnLst/>
              <a:rect l="l" t="t" r="r" b="b"/>
              <a:pathLst>
                <a:path w="4080510">
                  <a:moveTo>
                    <a:pt x="0" y="0"/>
                  </a:moveTo>
                  <a:lnTo>
                    <a:pt x="4080510" y="0"/>
                  </a:lnTo>
                </a:path>
              </a:pathLst>
            </a:custGeom>
            <a:ln w="18034">
              <a:solidFill>
                <a:srgbClr val="000000"/>
              </a:solidFill>
            </a:ln>
          </p:spPr>
          <p:txBody>
            <a:bodyPr wrap="square" lIns="0" tIns="0" rIns="0" bIns="0" rtlCol="0">
              <a:noAutofit/>
            </a:bodyPr>
            <a:lstStyle/>
            <a:p>
              <a:endParaRPr/>
            </a:p>
          </p:txBody>
        </p:sp>
        <p:sp>
          <p:nvSpPr>
            <p:cNvPr id="21" name="object 4">
              <a:extLst>
                <a:ext uri="{FF2B5EF4-FFF2-40B4-BE49-F238E27FC236}">
                  <a16:creationId xmlns:a16="http://schemas.microsoft.com/office/drawing/2014/main" id="{7DFE6539-DFE1-4F92-BB63-8F5D8E5F4802}"/>
                </a:ext>
              </a:extLst>
            </p:cNvPr>
            <p:cNvSpPr/>
            <p:nvPr/>
          </p:nvSpPr>
          <p:spPr>
            <a:xfrm>
              <a:off x="2260854" y="1308353"/>
              <a:ext cx="0" cy="1736598"/>
            </a:xfrm>
            <a:custGeom>
              <a:avLst/>
              <a:gdLst/>
              <a:ahLst/>
              <a:cxnLst/>
              <a:rect l="l" t="t" r="r" b="b"/>
              <a:pathLst>
                <a:path h="1736598">
                  <a:moveTo>
                    <a:pt x="0" y="0"/>
                  </a:moveTo>
                  <a:lnTo>
                    <a:pt x="0" y="1736598"/>
                  </a:lnTo>
                </a:path>
              </a:pathLst>
            </a:custGeom>
            <a:ln w="3175">
              <a:solidFill>
                <a:srgbClr val="000000"/>
              </a:solidFill>
            </a:ln>
          </p:spPr>
          <p:txBody>
            <a:bodyPr wrap="square" lIns="0" tIns="0" rIns="0" bIns="0" rtlCol="0">
              <a:noAutofit/>
            </a:bodyPr>
            <a:lstStyle/>
            <a:p>
              <a:endParaRPr/>
            </a:p>
          </p:txBody>
        </p:sp>
        <p:sp>
          <p:nvSpPr>
            <p:cNvPr id="22" name="object 5">
              <a:extLst>
                <a:ext uri="{FF2B5EF4-FFF2-40B4-BE49-F238E27FC236}">
                  <a16:creationId xmlns:a16="http://schemas.microsoft.com/office/drawing/2014/main" id="{F91CFC89-04CA-42FC-AB01-E79D2FD05F44}"/>
                </a:ext>
              </a:extLst>
            </p:cNvPr>
            <p:cNvSpPr/>
            <p:nvPr/>
          </p:nvSpPr>
          <p:spPr>
            <a:xfrm>
              <a:off x="2237994" y="3022854"/>
              <a:ext cx="3574541" cy="0"/>
            </a:xfrm>
            <a:custGeom>
              <a:avLst/>
              <a:gdLst/>
              <a:ahLst/>
              <a:cxnLst/>
              <a:rect l="l" t="t" r="r" b="b"/>
              <a:pathLst>
                <a:path w="3574541">
                  <a:moveTo>
                    <a:pt x="0" y="0"/>
                  </a:moveTo>
                  <a:lnTo>
                    <a:pt x="3574541" y="0"/>
                  </a:lnTo>
                </a:path>
              </a:pathLst>
            </a:custGeom>
            <a:ln w="3175">
              <a:solidFill>
                <a:srgbClr val="000000"/>
              </a:solidFill>
            </a:ln>
          </p:spPr>
          <p:txBody>
            <a:bodyPr wrap="square" lIns="0" tIns="0" rIns="0" bIns="0" rtlCol="0">
              <a:noAutofit/>
            </a:bodyPr>
            <a:lstStyle/>
            <a:p>
              <a:endParaRPr/>
            </a:p>
          </p:txBody>
        </p:sp>
        <p:sp>
          <p:nvSpPr>
            <p:cNvPr id="23" name="object 6">
              <a:extLst>
                <a:ext uri="{FF2B5EF4-FFF2-40B4-BE49-F238E27FC236}">
                  <a16:creationId xmlns:a16="http://schemas.microsoft.com/office/drawing/2014/main" id="{0291ACC6-4000-4DB8-A8C9-14F4E7E062EF}"/>
                </a:ext>
              </a:extLst>
            </p:cNvPr>
            <p:cNvSpPr/>
            <p:nvPr/>
          </p:nvSpPr>
          <p:spPr>
            <a:xfrm>
              <a:off x="2237994" y="2898648"/>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24" name="object 7">
              <a:extLst>
                <a:ext uri="{FF2B5EF4-FFF2-40B4-BE49-F238E27FC236}">
                  <a16:creationId xmlns:a16="http://schemas.microsoft.com/office/drawing/2014/main" id="{355402CC-C590-48B2-83A2-30C377577916}"/>
                </a:ext>
              </a:extLst>
            </p:cNvPr>
            <p:cNvSpPr/>
            <p:nvPr/>
          </p:nvSpPr>
          <p:spPr>
            <a:xfrm>
              <a:off x="2237994" y="2775204"/>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25" name="object 8">
              <a:extLst>
                <a:ext uri="{FF2B5EF4-FFF2-40B4-BE49-F238E27FC236}">
                  <a16:creationId xmlns:a16="http://schemas.microsoft.com/office/drawing/2014/main" id="{8C5237F5-57D9-488D-B5B7-92B8EDBB254A}"/>
                </a:ext>
              </a:extLst>
            </p:cNvPr>
            <p:cNvSpPr/>
            <p:nvPr/>
          </p:nvSpPr>
          <p:spPr>
            <a:xfrm>
              <a:off x="2237994" y="2657094"/>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26" name="object 9">
              <a:extLst>
                <a:ext uri="{FF2B5EF4-FFF2-40B4-BE49-F238E27FC236}">
                  <a16:creationId xmlns:a16="http://schemas.microsoft.com/office/drawing/2014/main" id="{62212A47-9E94-4E32-8B5C-804AD7C2B776}"/>
                </a:ext>
              </a:extLst>
            </p:cNvPr>
            <p:cNvSpPr/>
            <p:nvPr/>
          </p:nvSpPr>
          <p:spPr>
            <a:xfrm>
              <a:off x="2237994" y="2533650"/>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27" name="object 10">
              <a:extLst>
                <a:ext uri="{FF2B5EF4-FFF2-40B4-BE49-F238E27FC236}">
                  <a16:creationId xmlns:a16="http://schemas.microsoft.com/office/drawing/2014/main" id="{1CEF4F95-86F6-4F33-BC50-101FA9A8C363}"/>
                </a:ext>
              </a:extLst>
            </p:cNvPr>
            <p:cNvSpPr/>
            <p:nvPr/>
          </p:nvSpPr>
          <p:spPr>
            <a:xfrm>
              <a:off x="2237994" y="2410205"/>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28" name="object 11">
              <a:extLst>
                <a:ext uri="{FF2B5EF4-FFF2-40B4-BE49-F238E27FC236}">
                  <a16:creationId xmlns:a16="http://schemas.microsoft.com/office/drawing/2014/main" id="{DC1DDBDF-39B4-44D8-B4F9-D862BDBF69B6}"/>
                </a:ext>
              </a:extLst>
            </p:cNvPr>
            <p:cNvSpPr/>
            <p:nvPr/>
          </p:nvSpPr>
          <p:spPr>
            <a:xfrm>
              <a:off x="2237994" y="2286000"/>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29" name="object 12">
              <a:extLst>
                <a:ext uri="{FF2B5EF4-FFF2-40B4-BE49-F238E27FC236}">
                  <a16:creationId xmlns:a16="http://schemas.microsoft.com/office/drawing/2014/main" id="{C932ED84-0E35-4DC4-9A84-6A8D58985271}"/>
                </a:ext>
              </a:extLst>
            </p:cNvPr>
            <p:cNvSpPr/>
            <p:nvPr/>
          </p:nvSpPr>
          <p:spPr>
            <a:xfrm>
              <a:off x="2237994" y="2167889"/>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0" name="object 13">
              <a:extLst>
                <a:ext uri="{FF2B5EF4-FFF2-40B4-BE49-F238E27FC236}">
                  <a16:creationId xmlns:a16="http://schemas.microsoft.com/office/drawing/2014/main" id="{B6615170-DF7C-4B2D-8EC0-46CCC12C2ABD}"/>
                </a:ext>
              </a:extLst>
            </p:cNvPr>
            <p:cNvSpPr/>
            <p:nvPr/>
          </p:nvSpPr>
          <p:spPr>
            <a:xfrm>
              <a:off x="2237994" y="2044445"/>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1" name="object 14">
              <a:extLst>
                <a:ext uri="{FF2B5EF4-FFF2-40B4-BE49-F238E27FC236}">
                  <a16:creationId xmlns:a16="http://schemas.microsoft.com/office/drawing/2014/main" id="{D1503203-E7CA-4031-9FEB-92B6F68B707C}"/>
                </a:ext>
              </a:extLst>
            </p:cNvPr>
            <p:cNvSpPr/>
            <p:nvPr/>
          </p:nvSpPr>
          <p:spPr>
            <a:xfrm>
              <a:off x="2237994" y="1921001"/>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2" name="object 15">
              <a:extLst>
                <a:ext uri="{FF2B5EF4-FFF2-40B4-BE49-F238E27FC236}">
                  <a16:creationId xmlns:a16="http://schemas.microsoft.com/office/drawing/2014/main" id="{B2DCD305-C84E-4A81-B40A-4A3C214E98FA}"/>
                </a:ext>
              </a:extLst>
            </p:cNvPr>
            <p:cNvSpPr/>
            <p:nvPr/>
          </p:nvSpPr>
          <p:spPr>
            <a:xfrm>
              <a:off x="2237994" y="1797557"/>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3" name="object 16">
              <a:extLst>
                <a:ext uri="{FF2B5EF4-FFF2-40B4-BE49-F238E27FC236}">
                  <a16:creationId xmlns:a16="http://schemas.microsoft.com/office/drawing/2014/main" id="{593822FE-7F1E-4C59-B13C-6E4226F0240E}"/>
                </a:ext>
              </a:extLst>
            </p:cNvPr>
            <p:cNvSpPr/>
            <p:nvPr/>
          </p:nvSpPr>
          <p:spPr>
            <a:xfrm>
              <a:off x="2237994" y="1673351"/>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4" name="object 17">
              <a:extLst>
                <a:ext uri="{FF2B5EF4-FFF2-40B4-BE49-F238E27FC236}">
                  <a16:creationId xmlns:a16="http://schemas.microsoft.com/office/drawing/2014/main" id="{5C6A5869-A08D-4FC4-B8AA-6AC1F1726D6A}"/>
                </a:ext>
              </a:extLst>
            </p:cNvPr>
            <p:cNvSpPr/>
            <p:nvPr/>
          </p:nvSpPr>
          <p:spPr>
            <a:xfrm>
              <a:off x="2237994" y="1556003"/>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5" name="object 18">
              <a:extLst>
                <a:ext uri="{FF2B5EF4-FFF2-40B4-BE49-F238E27FC236}">
                  <a16:creationId xmlns:a16="http://schemas.microsoft.com/office/drawing/2014/main" id="{6F948329-C2F1-48E3-B999-60CAD481755C}"/>
                </a:ext>
              </a:extLst>
            </p:cNvPr>
            <p:cNvSpPr/>
            <p:nvPr/>
          </p:nvSpPr>
          <p:spPr>
            <a:xfrm>
              <a:off x="2237994" y="1431797"/>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6" name="object 19">
              <a:extLst>
                <a:ext uri="{FF2B5EF4-FFF2-40B4-BE49-F238E27FC236}">
                  <a16:creationId xmlns:a16="http://schemas.microsoft.com/office/drawing/2014/main" id="{C8F6675C-E311-4063-A278-169572ED2461}"/>
                </a:ext>
              </a:extLst>
            </p:cNvPr>
            <p:cNvSpPr/>
            <p:nvPr/>
          </p:nvSpPr>
          <p:spPr>
            <a:xfrm>
              <a:off x="2237994" y="1308353"/>
              <a:ext cx="44957" cy="0"/>
            </a:xfrm>
            <a:custGeom>
              <a:avLst/>
              <a:gdLst/>
              <a:ahLst/>
              <a:cxnLst/>
              <a:rect l="l" t="t" r="r" b="b"/>
              <a:pathLst>
                <a:path w="44957">
                  <a:moveTo>
                    <a:pt x="0" y="0"/>
                  </a:moveTo>
                  <a:lnTo>
                    <a:pt x="44957" y="0"/>
                  </a:lnTo>
                </a:path>
              </a:pathLst>
            </a:custGeom>
            <a:ln w="3175">
              <a:solidFill>
                <a:srgbClr val="000000"/>
              </a:solidFill>
            </a:ln>
          </p:spPr>
          <p:txBody>
            <a:bodyPr wrap="square" lIns="0" tIns="0" rIns="0" bIns="0" rtlCol="0">
              <a:noAutofit/>
            </a:bodyPr>
            <a:lstStyle/>
            <a:p>
              <a:endParaRPr/>
            </a:p>
          </p:txBody>
        </p:sp>
        <p:sp>
          <p:nvSpPr>
            <p:cNvPr id="37" name="object 20">
              <a:extLst>
                <a:ext uri="{FF2B5EF4-FFF2-40B4-BE49-F238E27FC236}">
                  <a16:creationId xmlns:a16="http://schemas.microsoft.com/office/drawing/2014/main" id="{BD532B17-C250-4238-B11A-C7AA42E9F2F0}"/>
                </a:ext>
              </a:extLst>
            </p:cNvPr>
            <p:cNvSpPr/>
            <p:nvPr/>
          </p:nvSpPr>
          <p:spPr>
            <a:xfrm>
              <a:off x="2615183"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38" name="object 21">
              <a:extLst>
                <a:ext uri="{FF2B5EF4-FFF2-40B4-BE49-F238E27FC236}">
                  <a16:creationId xmlns:a16="http://schemas.microsoft.com/office/drawing/2014/main" id="{C90B781C-1801-492F-935B-03BDF597A5F5}"/>
                </a:ext>
              </a:extLst>
            </p:cNvPr>
            <p:cNvSpPr/>
            <p:nvPr/>
          </p:nvSpPr>
          <p:spPr>
            <a:xfrm>
              <a:off x="2968751"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39" name="object 22">
              <a:extLst>
                <a:ext uri="{FF2B5EF4-FFF2-40B4-BE49-F238E27FC236}">
                  <a16:creationId xmlns:a16="http://schemas.microsoft.com/office/drawing/2014/main" id="{89FA84FE-6BE7-4054-AFF4-539FDF79CC2D}"/>
                </a:ext>
              </a:extLst>
            </p:cNvPr>
            <p:cNvSpPr/>
            <p:nvPr/>
          </p:nvSpPr>
          <p:spPr>
            <a:xfrm>
              <a:off x="3328415"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0" name="object 23">
              <a:extLst>
                <a:ext uri="{FF2B5EF4-FFF2-40B4-BE49-F238E27FC236}">
                  <a16:creationId xmlns:a16="http://schemas.microsoft.com/office/drawing/2014/main" id="{6F46E1DC-5566-4CB1-A54C-A2D0C794774B}"/>
                </a:ext>
              </a:extLst>
            </p:cNvPr>
            <p:cNvSpPr/>
            <p:nvPr/>
          </p:nvSpPr>
          <p:spPr>
            <a:xfrm>
              <a:off x="3682746"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1" name="object 24">
              <a:extLst>
                <a:ext uri="{FF2B5EF4-FFF2-40B4-BE49-F238E27FC236}">
                  <a16:creationId xmlns:a16="http://schemas.microsoft.com/office/drawing/2014/main" id="{26A894EF-5909-477C-A94F-5157B60E9E3C}"/>
                </a:ext>
              </a:extLst>
            </p:cNvPr>
            <p:cNvSpPr/>
            <p:nvPr/>
          </p:nvSpPr>
          <p:spPr>
            <a:xfrm>
              <a:off x="4037076"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2" name="object 25">
              <a:extLst>
                <a:ext uri="{FF2B5EF4-FFF2-40B4-BE49-F238E27FC236}">
                  <a16:creationId xmlns:a16="http://schemas.microsoft.com/office/drawing/2014/main" id="{AA021C75-01D9-4065-824D-D58DAC867BDF}"/>
                </a:ext>
              </a:extLst>
            </p:cNvPr>
            <p:cNvSpPr/>
            <p:nvPr/>
          </p:nvSpPr>
          <p:spPr>
            <a:xfrm>
              <a:off x="4390644"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3" name="object 26">
              <a:extLst>
                <a:ext uri="{FF2B5EF4-FFF2-40B4-BE49-F238E27FC236}">
                  <a16:creationId xmlns:a16="http://schemas.microsoft.com/office/drawing/2014/main" id="{119F3679-0114-4E2E-B5FF-B03B9BB2BD14}"/>
                </a:ext>
              </a:extLst>
            </p:cNvPr>
            <p:cNvSpPr/>
            <p:nvPr/>
          </p:nvSpPr>
          <p:spPr>
            <a:xfrm>
              <a:off x="4744973"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4" name="object 27">
              <a:extLst>
                <a:ext uri="{FF2B5EF4-FFF2-40B4-BE49-F238E27FC236}">
                  <a16:creationId xmlns:a16="http://schemas.microsoft.com/office/drawing/2014/main" id="{E1F59770-62C6-4A16-8426-761B0300BF76}"/>
                </a:ext>
              </a:extLst>
            </p:cNvPr>
            <p:cNvSpPr/>
            <p:nvPr/>
          </p:nvSpPr>
          <p:spPr>
            <a:xfrm>
              <a:off x="5104638"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5" name="object 28">
              <a:extLst>
                <a:ext uri="{FF2B5EF4-FFF2-40B4-BE49-F238E27FC236}">
                  <a16:creationId xmlns:a16="http://schemas.microsoft.com/office/drawing/2014/main" id="{01CF9492-2BA1-44A8-B34C-39685800B0ED}"/>
                </a:ext>
              </a:extLst>
            </p:cNvPr>
            <p:cNvSpPr/>
            <p:nvPr/>
          </p:nvSpPr>
          <p:spPr>
            <a:xfrm>
              <a:off x="5458967"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6" name="object 29">
              <a:extLst>
                <a:ext uri="{FF2B5EF4-FFF2-40B4-BE49-F238E27FC236}">
                  <a16:creationId xmlns:a16="http://schemas.microsoft.com/office/drawing/2014/main" id="{4B45B49F-1806-4FFF-8ED4-24933D91A837}"/>
                </a:ext>
              </a:extLst>
            </p:cNvPr>
            <p:cNvSpPr/>
            <p:nvPr/>
          </p:nvSpPr>
          <p:spPr>
            <a:xfrm>
              <a:off x="5812535" y="2999994"/>
              <a:ext cx="0" cy="44957"/>
            </a:xfrm>
            <a:custGeom>
              <a:avLst/>
              <a:gdLst/>
              <a:ahLst/>
              <a:cxnLst/>
              <a:rect l="l" t="t" r="r" b="b"/>
              <a:pathLst>
                <a:path h="44957">
                  <a:moveTo>
                    <a:pt x="0" y="44957"/>
                  </a:moveTo>
                  <a:lnTo>
                    <a:pt x="0" y="0"/>
                  </a:lnTo>
                </a:path>
              </a:pathLst>
            </a:custGeom>
            <a:ln w="3175">
              <a:solidFill>
                <a:srgbClr val="000000"/>
              </a:solidFill>
            </a:ln>
          </p:spPr>
          <p:txBody>
            <a:bodyPr wrap="square" lIns="0" tIns="0" rIns="0" bIns="0" rtlCol="0">
              <a:noAutofit/>
            </a:bodyPr>
            <a:lstStyle/>
            <a:p>
              <a:endParaRPr/>
            </a:p>
          </p:txBody>
        </p:sp>
        <p:sp>
          <p:nvSpPr>
            <p:cNvPr id="47" name="object 30">
              <a:extLst>
                <a:ext uri="{FF2B5EF4-FFF2-40B4-BE49-F238E27FC236}">
                  <a16:creationId xmlns:a16="http://schemas.microsoft.com/office/drawing/2014/main" id="{92C6091F-75E2-4B04-B2F9-F1E860224805}"/>
                </a:ext>
              </a:extLst>
            </p:cNvPr>
            <p:cNvSpPr/>
            <p:nvPr/>
          </p:nvSpPr>
          <p:spPr>
            <a:xfrm>
              <a:off x="2294382" y="1376172"/>
              <a:ext cx="3231642" cy="1528572"/>
            </a:xfrm>
            <a:custGeom>
              <a:avLst/>
              <a:gdLst/>
              <a:ahLst/>
              <a:cxnLst/>
              <a:rect l="l" t="t" r="r" b="b"/>
              <a:pathLst>
                <a:path w="3231642" h="1528572">
                  <a:moveTo>
                    <a:pt x="0" y="0"/>
                  </a:moveTo>
                  <a:lnTo>
                    <a:pt x="39624" y="123444"/>
                  </a:lnTo>
                  <a:lnTo>
                    <a:pt x="73151" y="1061466"/>
                  </a:lnTo>
                  <a:lnTo>
                    <a:pt x="106680" y="1297685"/>
                  </a:lnTo>
                  <a:lnTo>
                    <a:pt x="146304" y="1117853"/>
                  </a:lnTo>
                  <a:lnTo>
                    <a:pt x="179831" y="421385"/>
                  </a:lnTo>
                  <a:lnTo>
                    <a:pt x="213360" y="483107"/>
                  </a:lnTo>
                  <a:lnTo>
                    <a:pt x="252984" y="376427"/>
                  </a:lnTo>
                  <a:lnTo>
                    <a:pt x="286512" y="921257"/>
                  </a:lnTo>
                  <a:lnTo>
                    <a:pt x="320801" y="477011"/>
                  </a:lnTo>
                  <a:lnTo>
                    <a:pt x="359663" y="696468"/>
                  </a:lnTo>
                  <a:lnTo>
                    <a:pt x="393192" y="539496"/>
                  </a:lnTo>
                  <a:lnTo>
                    <a:pt x="427481" y="674370"/>
                  </a:lnTo>
                  <a:lnTo>
                    <a:pt x="461010" y="544829"/>
                  </a:lnTo>
                  <a:lnTo>
                    <a:pt x="500634" y="786383"/>
                  </a:lnTo>
                  <a:lnTo>
                    <a:pt x="534162" y="578357"/>
                  </a:lnTo>
                  <a:lnTo>
                    <a:pt x="567690" y="826007"/>
                  </a:lnTo>
                  <a:lnTo>
                    <a:pt x="607313" y="668274"/>
                  </a:lnTo>
                  <a:lnTo>
                    <a:pt x="640842" y="842772"/>
                  </a:lnTo>
                  <a:lnTo>
                    <a:pt x="674369" y="691133"/>
                  </a:lnTo>
                  <a:lnTo>
                    <a:pt x="713994" y="1089659"/>
                  </a:lnTo>
                  <a:lnTo>
                    <a:pt x="747522" y="864870"/>
                  </a:lnTo>
                  <a:lnTo>
                    <a:pt x="781050" y="977646"/>
                  </a:lnTo>
                  <a:lnTo>
                    <a:pt x="820674" y="774953"/>
                  </a:lnTo>
                  <a:lnTo>
                    <a:pt x="854201" y="791718"/>
                  </a:lnTo>
                  <a:lnTo>
                    <a:pt x="888492" y="550163"/>
                  </a:lnTo>
                  <a:lnTo>
                    <a:pt x="927354" y="870966"/>
                  </a:lnTo>
                  <a:lnTo>
                    <a:pt x="960882" y="701801"/>
                  </a:lnTo>
                  <a:lnTo>
                    <a:pt x="995171" y="944118"/>
                  </a:lnTo>
                  <a:lnTo>
                    <a:pt x="1034033" y="899159"/>
                  </a:lnTo>
                  <a:lnTo>
                    <a:pt x="1068323" y="1084326"/>
                  </a:lnTo>
                  <a:lnTo>
                    <a:pt x="1101852" y="1022603"/>
                  </a:lnTo>
                  <a:lnTo>
                    <a:pt x="1140714" y="1179576"/>
                  </a:lnTo>
                  <a:lnTo>
                    <a:pt x="1175004" y="1061466"/>
                  </a:lnTo>
                  <a:lnTo>
                    <a:pt x="1208532" y="1146048"/>
                  </a:lnTo>
                  <a:lnTo>
                    <a:pt x="1248156" y="1078992"/>
                  </a:lnTo>
                  <a:lnTo>
                    <a:pt x="1281683" y="1174242"/>
                  </a:lnTo>
                  <a:lnTo>
                    <a:pt x="1315212" y="1112520"/>
                  </a:lnTo>
                  <a:lnTo>
                    <a:pt x="1348740" y="1197102"/>
                  </a:lnTo>
                  <a:lnTo>
                    <a:pt x="1388364" y="1151381"/>
                  </a:lnTo>
                  <a:lnTo>
                    <a:pt x="1421892" y="1297685"/>
                  </a:lnTo>
                  <a:lnTo>
                    <a:pt x="1456182" y="1230629"/>
                  </a:lnTo>
                  <a:lnTo>
                    <a:pt x="1528571" y="1247394"/>
                  </a:lnTo>
                  <a:lnTo>
                    <a:pt x="1562862" y="1337309"/>
                  </a:lnTo>
                  <a:lnTo>
                    <a:pt x="1601723" y="1264157"/>
                  </a:lnTo>
                  <a:lnTo>
                    <a:pt x="1636014" y="1314450"/>
                  </a:lnTo>
                  <a:lnTo>
                    <a:pt x="1669542" y="1252727"/>
                  </a:lnTo>
                  <a:lnTo>
                    <a:pt x="1708404" y="1370837"/>
                  </a:lnTo>
                  <a:lnTo>
                    <a:pt x="1742694" y="1207770"/>
                  </a:lnTo>
                  <a:lnTo>
                    <a:pt x="1776221" y="1342644"/>
                  </a:lnTo>
                  <a:lnTo>
                    <a:pt x="1815845" y="1197102"/>
                  </a:lnTo>
                  <a:lnTo>
                    <a:pt x="1849373" y="1287018"/>
                  </a:lnTo>
                  <a:lnTo>
                    <a:pt x="1882902" y="1197102"/>
                  </a:lnTo>
                  <a:lnTo>
                    <a:pt x="1922526" y="1331976"/>
                  </a:lnTo>
                  <a:lnTo>
                    <a:pt x="1956054" y="1197102"/>
                  </a:lnTo>
                  <a:lnTo>
                    <a:pt x="1989582" y="1320546"/>
                  </a:lnTo>
                  <a:lnTo>
                    <a:pt x="2029206" y="1269492"/>
                  </a:lnTo>
                  <a:lnTo>
                    <a:pt x="2062733" y="1376933"/>
                  </a:lnTo>
                  <a:lnTo>
                    <a:pt x="2096262" y="1287018"/>
                  </a:lnTo>
                  <a:lnTo>
                    <a:pt x="2169414" y="1348739"/>
                  </a:lnTo>
                  <a:lnTo>
                    <a:pt x="2202942" y="1404366"/>
                  </a:lnTo>
                  <a:lnTo>
                    <a:pt x="2237232" y="1337309"/>
                  </a:lnTo>
                  <a:lnTo>
                    <a:pt x="2276094" y="1427226"/>
                  </a:lnTo>
                  <a:lnTo>
                    <a:pt x="2310384" y="1325879"/>
                  </a:lnTo>
                  <a:lnTo>
                    <a:pt x="2343912" y="1410461"/>
                  </a:lnTo>
                  <a:lnTo>
                    <a:pt x="2382773" y="1354074"/>
                  </a:lnTo>
                  <a:lnTo>
                    <a:pt x="2417064" y="1455420"/>
                  </a:lnTo>
                  <a:lnTo>
                    <a:pt x="2450592" y="1354074"/>
                  </a:lnTo>
                  <a:lnTo>
                    <a:pt x="2490216" y="1455420"/>
                  </a:lnTo>
                  <a:lnTo>
                    <a:pt x="2523744" y="1376933"/>
                  </a:lnTo>
                  <a:lnTo>
                    <a:pt x="2557272" y="1483613"/>
                  </a:lnTo>
                  <a:lnTo>
                    <a:pt x="2596896" y="1387602"/>
                  </a:lnTo>
                  <a:lnTo>
                    <a:pt x="2630423" y="1438655"/>
                  </a:lnTo>
                  <a:lnTo>
                    <a:pt x="2663952" y="1297685"/>
                  </a:lnTo>
                  <a:lnTo>
                    <a:pt x="2703576" y="1303781"/>
                  </a:lnTo>
                  <a:lnTo>
                    <a:pt x="2737104" y="1264157"/>
                  </a:lnTo>
                  <a:lnTo>
                    <a:pt x="2770632" y="1370837"/>
                  </a:lnTo>
                  <a:lnTo>
                    <a:pt x="2810256" y="1337309"/>
                  </a:lnTo>
                  <a:lnTo>
                    <a:pt x="2843784" y="1370837"/>
                  </a:lnTo>
                  <a:lnTo>
                    <a:pt x="2878073" y="1219200"/>
                  </a:lnTo>
                  <a:lnTo>
                    <a:pt x="2916935" y="1382268"/>
                  </a:lnTo>
                  <a:lnTo>
                    <a:pt x="3164585" y="1460753"/>
                  </a:lnTo>
                  <a:lnTo>
                    <a:pt x="3231642" y="1528572"/>
                  </a:lnTo>
                </a:path>
              </a:pathLst>
            </a:custGeom>
            <a:ln w="5333">
              <a:solidFill>
                <a:srgbClr val="000000"/>
              </a:solidFill>
            </a:ln>
          </p:spPr>
          <p:txBody>
            <a:bodyPr wrap="square" lIns="0" tIns="0" rIns="0" bIns="0" rtlCol="0">
              <a:noAutofit/>
            </a:bodyPr>
            <a:lstStyle/>
            <a:p>
              <a:endParaRPr/>
            </a:p>
          </p:txBody>
        </p:sp>
        <p:sp>
          <p:nvSpPr>
            <p:cNvPr id="48" name="object 31">
              <a:extLst>
                <a:ext uri="{FF2B5EF4-FFF2-40B4-BE49-F238E27FC236}">
                  <a16:creationId xmlns:a16="http://schemas.microsoft.com/office/drawing/2014/main" id="{0FAD75E9-90FB-42C9-AF37-4DE2D940E3DF}"/>
                </a:ext>
              </a:extLst>
            </p:cNvPr>
            <p:cNvSpPr/>
            <p:nvPr/>
          </p:nvSpPr>
          <p:spPr>
            <a:xfrm>
              <a:off x="2272283" y="1353311"/>
              <a:ext cx="44958" cy="44958"/>
            </a:xfrm>
            <a:custGeom>
              <a:avLst/>
              <a:gdLst/>
              <a:ahLst/>
              <a:cxnLst/>
              <a:rect l="l" t="t" r="r" b="b"/>
              <a:pathLst>
                <a:path w="44958" h="44958">
                  <a:moveTo>
                    <a:pt x="22098" y="0"/>
                  </a:moveTo>
                  <a:lnTo>
                    <a:pt x="0" y="22860"/>
                  </a:lnTo>
                  <a:lnTo>
                    <a:pt x="22098" y="44958"/>
                  </a:lnTo>
                  <a:lnTo>
                    <a:pt x="44958" y="22860"/>
                  </a:lnTo>
                  <a:lnTo>
                    <a:pt x="22098" y="0"/>
                  </a:lnTo>
                  <a:close/>
                </a:path>
              </a:pathLst>
            </a:custGeom>
            <a:solidFill>
              <a:srgbClr val="000000"/>
            </a:solidFill>
          </p:spPr>
          <p:txBody>
            <a:bodyPr wrap="square" lIns="0" tIns="0" rIns="0" bIns="0" rtlCol="0">
              <a:noAutofit/>
            </a:bodyPr>
            <a:lstStyle/>
            <a:p>
              <a:endParaRPr/>
            </a:p>
          </p:txBody>
        </p:sp>
        <p:sp>
          <p:nvSpPr>
            <p:cNvPr id="49" name="object 32">
              <a:extLst>
                <a:ext uri="{FF2B5EF4-FFF2-40B4-BE49-F238E27FC236}">
                  <a16:creationId xmlns:a16="http://schemas.microsoft.com/office/drawing/2014/main" id="{3B4BA948-A8AF-4297-81FF-2CF6259F9A82}"/>
                </a:ext>
              </a:extLst>
            </p:cNvPr>
            <p:cNvSpPr/>
            <p:nvPr/>
          </p:nvSpPr>
          <p:spPr>
            <a:xfrm>
              <a:off x="2272283" y="1353311"/>
              <a:ext cx="44958" cy="44958"/>
            </a:xfrm>
            <a:custGeom>
              <a:avLst/>
              <a:gdLst/>
              <a:ahLst/>
              <a:cxnLst/>
              <a:rect l="l" t="t" r="r" b="b"/>
              <a:pathLst>
                <a:path w="44958" h="44958">
                  <a:moveTo>
                    <a:pt x="22098" y="0"/>
                  </a:moveTo>
                  <a:lnTo>
                    <a:pt x="44958"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50" name="object 33">
              <a:extLst>
                <a:ext uri="{FF2B5EF4-FFF2-40B4-BE49-F238E27FC236}">
                  <a16:creationId xmlns:a16="http://schemas.microsoft.com/office/drawing/2014/main" id="{99EFE9F7-39E0-4EA6-9FB7-82E0C4597B6F}"/>
                </a:ext>
              </a:extLst>
            </p:cNvPr>
            <p:cNvSpPr/>
            <p:nvPr/>
          </p:nvSpPr>
          <p:spPr>
            <a:xfrm>
              <a:off x="2311145" y="1476755"/>
              <a:ext cx="44958" cy="44958"/>
            </a:xfrm>
            <a:custGeom>
              <a:avLst/>
              <a:gdLst/>
              <a:ahLst/>
              <a:cxnLst/>
              <a:rect l="l" t="t" r="r" b="b"/>
              <a:pathLst>
                <a:path w="44958" h="44958">
                  <a:moveTo>
                    <a:pt x="22860" y="0"/>
                  </a:moveTo>
                  <a:lnTo>
                    <a:pt x="0" y="22860"/>
                  </a:lnTo>
                  <a:lnTo>
                    <a:pt x="22860" y="44958"/>
                  </a:lnTo>
                  <a:lnTo>
                    <a:pt x="44958" y="22860"/>
                  </a:lnTo>
                  <a:lnTo>
                    <a:pt x="22860" y="0"/>
                  </a:lnTo>
                  <a:close/>
                </a:path>
              </a:pathLst>
            </a:custGeom>
            <a:solidFill>
              <a:srgbClr val="000000"/>
            </a:solidFill>
          </p:spPr>
          <p:txBody>
            <a:bodyPr wrap="square" lIns="0" tIns="0" rIns="0" bIns="0" rtlCol="0">
              <a:noAutofit/>
            </a:bodyPr>
            <a:lstStyle/>
            <a:p>
              <a:endParaRPr/>
            </a:p>
          </p:txBody>
        </p:sp>
        <p:sp>
          <p:nvSpPr>
            <p:cNvPr id="51" name="object 34">
              <a:extLst>
                <a:ext uri="{FF2B5EF4-FFF2-40B4-BE49-F238E27FC236}">
                  <a16:creationId xmlns:a16="http://schemas.microsoft.com/office/drawing/2014/main" id="{B10D2E89-3FD8-4544-B44D-A2612A33252A}"/>
                </a:ext>
              </a:extLst>
            </p:cNvPr>
            <p:cNvSpPr/>
            <p:nvPr/>
          </p:nvSpPr>
          <p:spPr>
            <a:xfrm>
              <a:off x="2311145" y="1476755"/>
              <a:ext cx="44958" cy="44958"/>
            </a:xfrm>
            <a:custGeom>
              <a:avLst/>
              <a:gdLst/>
              <a:ahLst/>
              <a:cxnLst/>
              <a:rect l="l" t="t" r="r" b="b"/>
              <a:pathLst>
                <a:path w="44958" h="44958">
                  <a:moveTo>
                    <a:pt x="22860" y="0"/>
                  </a:moveTo>
                  <a:lnTo>
                    <a:pt x="44958" y="22860"/>
                  </a:lnTo>
                  <a:lnTo>
                    <a:pt x="22860" y="44958"/>
                  </a:lnTo>
                  <a:lnTo>
                    <a:pt x="0" y="22860"/>
                  </a:lnTo>
                  <a:lnTo>
                    <a:pt x="22860" y="0"/>
                  </a:lnTo>
                  <a:close/>
                </a:path>
              </a:pathLst>
            </a:custGeom>
            <a:ln w="5334">
              <a:solidFill>
                <a:srgbClr val="000000"/>
              </a:solidFill>
            </a:ln>
          </p:spPr>
          <p:txBody>
            <a:bodyPr wrap="square" lIns="0" tIns="0" rIns="0" bIns="0" rtlCol="0">
              <a:noAutofit/>
            </a:bodyPr>
            <a:lstStyle/>
            <a:p>
              <a:endParaRPr/>
            </a:p>
          </p:txBody>
        </p:sp>
        <p:sp>
          <p:nvSpPr>
            <p:cNvPr id="52" name="object 35">
              <a:extLst>
                <a:ext uri="{FF2B5EF4-FFF2-40B4-BE49-F238E27FC236}">
                  <a16:creationId xmlns:a16="http://schemas.microsoft.com/office/drawing/2014/main" id="{4E09BBFA-24A1-4D9D-9CB1-F80158817BCD}"/>
                </a:ext>
              </a:extLst>
            </p:cNvPr>
            <p:cNvSpPr/>
            <p:nvPr/>
          </p:nvSpPr>
          <p:spPr>
            <a:xfrm>
              <a:off x="2345435" y="2415539"/>
              <a:ext cx="44957" cy="44957"/>
            </a:xfrm>
            <a:custGeom>
              <a:avLst/>
              <a:gdLst/>
              <a:ahLst/>
              <a:cxnLst/>
              <a:rect l="l" t="t" r="r" b="b"/>
              <a:pathLst>
                <a:path w="44957" h="44957">
                  <a:moveTo>
                    <a:pt x="22097" y="0"/>
                  </a:moveTo>
                  <a:lnTo>
                    <a:pt x="0" y="22098"/>
                  </a:lnTo>
                  <a:lnTo>
                    <a:pt x="22097" y="44957"/>
                  </a:lnTo>
                  <a:lnTo>
                    <a:pt x="44957" y="22098"/>
                  </a:lnTo>
                  <a:lnTo>
                    <a:pt x="22097" y="0"/>
                  </a:lnTo>
                  <a:close/>
                </a:path>
              </a:pathLst>
            </a:custGeom>
            <a:solidFill>
              <a:srgbClr val="000000"/>
            </a:solidFill>
          </p:spPr>
          <p:txBody>
            <a:bodyPr wrap="square" lIns="0" tIns="0" rIns="0" bIns="0" rtlCol="0">
              <a:noAutofit/>
            </a:bodyPr>
            <a:lstStyle/>
            <a:p>
              <a:endParaRPr/>
            </a:p>
          </p:txBody>
        </p:sp>
        <p:sp>
          <p:nvSpPr>
            <p:cNvPr id="53" name="object 36">
              <a:extLst>
                <a:ext uri="{FF2B5EF4-FFF2-40B4-BE49-F238E27FC236}">
                  <a16:creationId xmlns:a16="http://schemas.microsoft.com/office/drawing/2014/main" id="{B3233BFE-19AB-42A4-841D-E3AF824C2954}"/>
                </a:ext>
              </a:extLst>
            </p:cNvPr>
            <p:cNvSpPr/>
            <p:nvPr/>
          </p:nvSpPr>
          <p:spPr>
            <a:xfrm>
              <a:off x="2345435" y="2415539"/>
              <a:ext cx="44957" cy="44957"/>
            </a:xfrm>
            <a:custGeom>
              <a:avLst/>
              <a:gdLst/>
              <a:ahLst/>
              <a:cxnLst/>
              <a:rect l="l" t="t" r="r" b="b"/>
              <a:pathLst>
                <a:path w="44957" h="44957">
                  <a:moveTo>
                    <a:pt x="22097" y="0"/>
                  </a:moveTo>
                  <a:lnTo>
                    <a:pt x="44957" y="22098"/>
                  </a:lnTo>
                  <a:lnTo>
                    <a:pt x="22097" y="44957"/>
                  </a:lnTo>
                  <a:lnTo>
                    <a:pt x="0" y="22098"/>
                  </a:lnTo>
                  <a:lnTo>
                    <a:pt x="22097" y="0"/>
                  </a:lnTo>
                  <a:close/>
                </a:path>
              </a:pathLst>
            </a:custGeom>
            <a:ln w="5334">
              <a:solidFill>
                <a:srgbClr val="000000"/>
              </a:solidFill>
            </a:ln>
          </p:spPr>
          <p:txBody>
            <a:bodyPr wrap="square" lIns="0" tIns="0" rIns="0" bIns="0" rtlCol="0">
              <a:noAutofit/>
            </a:bodyPr>
            <a:lstStyle/>
            <a:p>
              <a:endParaRPr/>
            </a:p>
          </p:txBody>
        </p:sp>
        <p:sp>
          <p:nvSpPr>
            <p:cNvPr id="54" name="object 37">
              <a:extLst>
                <a:ext uri="{FF2B5EF4-FFF2-40B4-BE49-F238E27FC236}">
                  <a16:creationId xmlns:a16="http://schemas.microsoft.com/office/drawing/2014/main" id="{DE805C6D-C23A-4A46-8898-1833F334B38E}"/>
                </a:ext>
              </a:extLst>
            </p:cNvPr>
            <p:cNvSpPr/>
            <p:nvPr/>
          </p:nvSpPr>
          <p:spPr>
            <a:xfrm>
              <a:off x="2378964" y="2651760"/>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55" name="object 38">
              <a:extLst>
                <a:ext uri="{FF2B5EF4-FFF2-40B4-BE49-F238E27FC236}">
                  <a16:creationId xmlns:a16="http://schemas.microsoft.com/office/drawing/2014/main" id="{C2B40B14-95CA-4211-AAA0-5BA2BE44BA5F}"/>
                </a:ext>
              </a:extLst>
            </p:cNvPr>
            <p:cNvSpPr/>
            <p:nvPr/>
          </p:nvSpPr>
          <p:spPr>
            <a:xfrm>
              <a:off x="2378964" y="2651760"/>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56" name="object 39">
              <a:extLst>
                <a:ext uri="{FF2B5EF4-FFF2-40B4-BE49-F238E27FC236}">
                  <a16:creationId xmlns:a16="http://schemas.microsoft.com/office/drawing/2014/main" id="{50ED2F1F-9DFF-4CD7-9C1B-D743F1CF451C}"/>
                </a:ext>
              </a:extLst>
            </p:cNvPr>
            <p:cNvSpPr/>
            <p:nvPr/>
          </p:nvSpPr>
          <p:spPr>
            <a:xfrm>
              <a:off x="2417826" y="2471927"/>
              <a:ext cx="44957" cy="44957"/>
            </a:xfrm>
            <a:custGeom>
              <a:avLst/>
              <a:gdLst/>
              <a:ahLst/>
              <a:cxnLst/>
              <a:rect l="l" t="t" r="r" b="b"/>
              <a:pathLst>
                <a:path w="44957" h="44957">
                  <a:moveTo>
                    <a:pt x="22860" y="0"/>
                  </a:moveTo>
                  <a:lnTo>
                    <a:pt x="0" y="22098"/>
                  </a:lnTo>
                  <a:lnTo>
                    <a:pt x="22860" y="44957"/>
                  </a:lnTo>
                  <a:lnTo>
                    <a:pt x="44957" y="22098"/>
                  </a:lnTo>
                  <a:lnTo>
                    <a:pt x="22860" y="0"/>
                  </a:lnTo>
                  <a:close/>
                </a:path>
              </a:pathLst>
            </a:custGeom>
            <a:solidFill>
              <a:srgbClr val="000000"/>
            </a:solidFill>
          </p:spPr>
          <p:txBody>
            <a:bodyPr wrap="square" lIns="0" tIns="0" rIns="0" bIns="0" rtlCol="0">
              <a:noAutofit/>
            </a:bodyPr>
            <a:lstStyle/>
            <a:p>
              <a:endParaRPr/>
            </a:p>
          </p:txBody>
        </p:sp>
        <p:sp>
          <p:nvSpPr>
            <p:cNvPr id="57" name="object 40">
              <a:extLst>
                <a:ext uri="{FF2B5EF4-FFF2-40B4-BE49-F238E27FC236}">
                  <a16:creationId xmlns:a16="http://schemas.microsoft.com/office/drawing/2014/main" id="{FD443983-CD00-4F80-9FA7-68853A923FC8}"/>
                </a:ext>
              </a:extLst>
            </p:cNvPr>
            <p:cNvSpPr/>
            <p:nvPr/>
          </p:nvSpPr>
          <p:spPr>
            <a:xfrm>
              <a:off x="2417826" y="2471927"/>
              <a:ext cx="44957" cy="44957"/>
            </a:xfrm>
            <a:custGeom>
              <a:avLst/>
              <a:gdLst/>
              <a:ahLst/>
              <a:cxnLst/>
              <a:rect l="l" t="t" r="r" b="b"/>
              <a:pathLst>
                <a:path w="44957" h="44957">
                  <a:moveTo>
                    <a:pt x="22860" y="0"/>
                  </a:moveTo>
                  <a:lnTo>
                    <a:pt x="44957" y="22098"/>
                  </a:lnTo>
                  <a:lnTo>
                    <a:pt x="22860" y="44957"/>
                  </a:lnTo>
                  <a:lnTo>
                    <a:pt x="0" y="22098"/>
                  </a:lnTo>
                  <a:lnTo>
                    <a:pt x="22860" y="0"/>
                  </a:lnTo>
                  <a:close/>
                </a:path>
              </a:pathLst>
            </a:custGeom>
            <a:ln w="5334">
              <a:solidFill>
                <a:srgbClr val="000000"/>
              </a:solidFill>
            </a:ln>
          </p:spPr>
          <p:txBody>
            <a:bodyPr wrap="square" lIns="0" tIns="0" rIns="0" bIns="0" rtlCol="0">
              <a:noAutofit/>
            </a:bodyPr>
            <a:lstStyle/>
            <a:p>
              <a:endParaRPr/>
            </a:p>
          </p:txBody>
        </p:sp>
        <p:sp>
          <p:nvSpPr>
            <p:cNvPr id="58" name="object 41">
              <a:extLst>
                <a:ext uri="{FF2B5EF4-FFF2-40B4-BE49-F238E27FC236}">
                  <a16:creationId xmlns:a16="http://schemas.microsoft.com/office/drawing/2014/main" id="{BA62FDE0-72B9-4EDF-9874-D45DA61547CA}"/>
                </a:ext>
              </a:extLst>
            </p:cNvPr>
            <p:cNvSpPr/>
            <p:nvPr/>
          </p:nvSpPr>
          <p:spPr>
            <a:xfrm>
              <a:off x="2452116" y="1774698"/>
              <a:ext cx="44957" cy="44957"/>
            </a:xfrm>
            <a:custGeom>
              <a:avLst/>
              <a:gdLst/>
              <a:ahLst/>
              <a:cxnLst/>
              <a:rect l="l" t="t" r="r" b="b"/>
              <a:pathLst>
                <a:path w="44957" h="44957">
                  <a:moveTo>
                    <a:pt x="22097" y="0"/>
                  </a:moveTo>
                  <a:lnTo>
                    <a:pt x="0" y="22859"/>
                  </a:lnTo>
                  <a:lnTo>
                    <a:pt x="22097" y="44957"/>
                  </a:lnTo>
                  <a:lnTo>
                    <a:pt x="44957" y="22859"/>
                  </a:lnTo>
                  <a:lnTo>
                    <a:pt x="22097" y="0"/>
                  </a:lnTo>
                  <a:close/>
                </a:path>
              </a:pathLst>
            </a:custGeom>
            <a:solidFill>
              <a:srgbClr val="000000"/>
            </a:solidFill>
          </p:spPr>
          <p:txBody>
            <a:bodyPr wrap="square" lIns="0" tIns="0" rIns="0" bIns="0" rtlCol="0">
              <a:noAutofit/>
            </a:bodyPr>
            <a:lstStyle/>
            <a:p>
              <a:endParaRPr/>
            </a:p>
          </p:txBody>
        </p:sp>
        <p:sp>
          <p:nvSpPr>
            <p:cNvPr id="59" name="object 42">
              <a:extLst>
                <a:ext uri="{FF2B5EF4-FFF2-40B4-BE49-F238E27FC236}">
                  <a16:creationId xmlns:a16="http://schemas.microsoft.com/office/drawing/2014/main" id="{F87369BA-32C2-4EF6-B7D8-7E282A055481}"/>
                </a:ext>
              </a:extLst>
            </p:cNvPr>
            <p:cNvSpPr/>
            <p:nvPr/>
          </p:nvSpPr>
          <p:spPr>
            <a:xfrm>
              <a:off x="2452116" y="1774698"/>
              <a:ext cx="44957" cy="44957"/>
            </a:xfrm>
            <a:custGeom>
              <a:avLst/>
              <a:gdLst/>
              <a:ahLst/>
              <a:cxnLst/>
              <a:rect l="l" t="t" r="r" b="b"/>
              <a:pathLst>
                <a:path w="44957" h="44957">
                  <a:moveTo>
                    <a:pt x="22097" y="0"/>
                  </a:moveTo>
                  <a:lnTo>
                    <a:pt x="44957" y="22859"/>
                  </a:lnTo>
                  <a:lnTo>
                    <a:pt x="22097" y="44957"/>
                  </a:lnTo>
                  <a:lnTo>
                    <a:pt x="0" y="22859"/>
                  </a:lnTo>
                  <a:lnTo>
                    <a:pt x="22097" y="0"/>
                  </a:lnTo>
                  <a:close/>
                </a:path>
              </a:pathLst>
            </a:custGeom>
            <a:ln w="5334">
              <a:solidFill>
                <a:srgbClr val="000000"/>
              </a:solidFill>
            </a:ln>
          </p:spPr>
          <p:txBody>
            <a:bodyPr wrap="square" lIns="0" tIns="0" rIns="0" bIns="0" rtlCol="0">
              <a:noAutofit/>
            </a:bodyPr>
            <a:lstStyle/>
            <a:p>
              <a:endParaRPr/>
            </a:p>
          </p:txBody>
        </p:sp>
        <p:sp>
          <p:nvSpPr>
            <p:cNvPr id="60" name="object 43">
              <a:extLst>
                <a:ext uri="{FF2B5EF4-FFF2-40B4-BE49-F238E27FC236}">
                  <a16:creationId xmlns:a16="http://schemas.microsoft.com/office/drawing/2014/main" id="{581BBD6E-0867-4081-BC3B-0F0A0323A9D8}"/>
                </a:ext>
              </a:extLst>
            </p:cNvPr>
            <p:cNvSpPr/>
            <p:nvPr/>
          </p:nvSpPr>
          <p:spPr>
            <a:xfrm>
              <a:off x="2485644" y="1836420"/>
              <a:ext cx="44957" cy="44957"/>
            </a:xfrm>
            <a:custGeom>
              <a:avLst/>
              <a:gdLst/>
              <a:ahLst/>
              <a:cxnLst/>
              <a:rect l="l" t="t" r="r" b="b"/>
              <a:pathLst>
                <a:path w="44957" h="44957">
                  <a:moveTo>
                    <a:pt x="22098" y="0"/>
                  </a:moveTo>
                  <a:lnTo>
                    <a:pt x="0" y="22859"/>
                  </a:lnTo>
                  <a:lnTo>
                    <a:pt x="22098" y="44957"/>
                  </a:lnTo>
                  <a:lnTo>
                    <a:pt x="44957" y="22859"/>
                  </a:lnTo>
                  <a:lnTo>
                    <a:pt x="22098" y="0"/>
                  </a:lnTo>
                  <a:close/>
                </a:path>
              </a:pathLst>
            </a:custGeom>
            <a:solidFill>
              <a:srgbClr val="000000"/>
            </a:solidFill>
          </p:spPr>
          <p:txBody>
            <a:bodyPr wrap="square" lIns="0" tIns="0" rIns="0" bIns="0" rtlCol="0">
              <a:noAutofit/>
            </a:bodyPr>
            <a:lstStyle/>
            <a:p>
              <a:endParaRPr/>
            </a:p>
          </p:txBody>
        </p:sp>
        <p:sp>
          <p:nvSpPr>
            <p:cNvPr id="61" name="object 44">
              <a:extLst>
                <a:ext uri="{FF2B5EF4-FFF2-40B4-BE49-F238E27FC236}">
                  <a16:creationId xmlns:a16="http://schemas.microsoft.com/office/drawing/2014/main" id="{04879530-BBBC-4182-9EE4-AF33B16951A4}"/>
                </a:ext>
              </a:extLst>
            </p:cNvPr>
            <p:cNvSpPr/>
            <p:nvPr/>
          </p:nvSpPr>
          <p:spPr>
            <a:xfrm>
              <a:off x="2485644" y="1836420"/>
              <a:ext cx="44957" cy="44957"/>
            </a:xfrm>
            <a:custGeom>
              <a:avLst/>
              <a:gdLst/>
              <a:ahLst/>
              <a:cxnLst/>
              <a:rect l="l" t="t" r="r" b="b"/>
              <a:pathLst>
                <a:path w="44957" h="44957">
                  <a:moveTo>
                    <a:pt x="22098" y="0"/>
                  </a:moveTo>
                  <a:lnTo>
                    <a:pt x="44957" y="22859"/>
                  </a:lnTo>
                  <a:lnTo>
                    <a:pt x="22098" y="44957"/>
                  </a:lnTo>
                  <a:lnTo>
                    <a:pt x="0" y="22859"/>
                  </a:lnTo>
                  <a:lnTo>
                    <a:pt x="22098" y="0"/>
                  </a:lnTo>
                  <a:close/>
                </a:path>
              </a:pathLst>
            </a:custGeom>
            <a:ln w="5334">
              <a:solidFill>
                <a:srgbClr val="000000"/>
              </a:solidFill>
            </a:ln>
          </p:spPr>
          <p:txBody>
            <a:bodyPr wrap="square" lIns="0" tIns="0" rIns="0" bIns="0" rtlCol="0">
              <a:noAutofit/>
            </a:bodyPr>
            <a:lstStyle/>
            <a:p>
              <a:endParaRPr/>
            </a:p>
          </p:txBody>
        </p:sp>
        <p:sp>
          <p:nvSpPr>
            <p:cNvPr id="62" name="object 45">
              <a:extLst>
                <a:ext uri="{FF2B5EF4-FFF2-40B4-BE49-F238E27FC236}">
                  <a16:creationId xmlns:a16="http://schemas.microsoft.com/office/drawing/2014/main" id="{F88379B3-6DD9-4C16-A7D2-E25DE36A552F}"/>
                </a:ext>
              </a:extLst>
            </p:cNvPr>
            <p:cNvSpPr/>
            <p:nvPr/>
          </p:nvSpPr>
          <p:spPr>
            <a:xfrm>
              <a:off x="2525267" y="1729739"/>
              <a:ext cx="44957" cy="44957"/>
            </a:xfrm>
            <a:custGeom>
              <a:avLst/>
              <a:gdLst/>
              <a:ahLst/>
              <a:cxnLst/>
              <a:rect l="l" t="t" r="r" b="b"/>
              <a:pathLst>
                <a:path w="44957" h="44957">
                  <a:moveTo>
                    <a:pt x="22098" y="0"/>
                  </a:moveTo>
                  <a:lnTo>
                    <a:pt x="0" y="22859"/>
                  </a:lnTo>
                  <a:lnTo>
                    <a:pt x="22098" y="44957"/>
                  </a:lnTo>
                  <a:lnTo>
                    <a:pt x="44957" y="22859"/>
                  </a:lnTo>
                  <a:lnTo>
                    <a:pt x="22098" y="0"/>
                  </a:lnTo>
                  <a:close/>
                </a:path>
              </a:pathLst>
            </a:custGeom>
            <a:solidFill>
              <a:srgbClr val="000000"/>
            </a:solidFill>
          </p:spPr>
          <p:txBody>
            <a:bodyPr wrap="square" lIns="0" tIns="0" rIns="0" bIns="0" rtlCol="0">
              <a:noAutofit/>
            </a:bodyPr>
            <a:lstStyle/>
            <a:p>
              <a:endParaRPr/>
            </a:p>
          </p:txBody>
        </p:sp>
        <p:sp>
          <p:nvSpPr>
            <p:cNvPr id="63" name="object 46">
              <a:extLst>
                <a:ext uri="{FF2B5EF4-FFF2-40B4-BE49-F238E27FC236}">
                  <a16:creationId xmlns:a16="http://schemas.microsoft.com/office/drawing/2014/main" id="{605C6969-0D24-4AA5-BA8D-54C80E3ED4C3}"/>
                </a:ext>
              </a:extLst>
            </p:cNvPr>
            <p:cNvSpPr/>
            <p:nvPr/>
          </p:nvSpPr>
          <p:spPr>
            <a:xfrm>
              <a:off x="2525267" y="1729739"/>
              <a:ext cx="44957" cy="44957"/>
            </a:xfrm>
            <a:custGeom>
              <a:avLst/>
              <a:gdLst/>
              <a:ahLst/>
              <a:cxnLst/>
              <a:rect l="l" t="t" r="r" b="b"/>
              <a:pathLst>
                <a:path w="44957" h="44957">
                  <a:moveTo>
                    <a:pt x="22098" y="0"/>
                  </a:moveTo>
                  <a:lnTo>
                    <a:pt x="44957" y="22859"/>
                  </a:lnTo>
                  <a:lnTo>
                    <a:pt x="22098" y="44957"/>
                  </a:lnTo>
                  <a:lnTo>
                    <a:pt x="0" y="22859"/>
                  </a:lnTo>
                  <a:lnTo>
                    <a:pt x="22098" y="0"/>
                  </a:lnTo>
                  <a:close/>
                </a:path>
              </a:pathLst>
            </a:custGeom>
            <a:ln w="5334">
              <a:solidFill>
                <a:srgbClr val="000000"/>
              </a:solidFill>
            </a:ln>
          </p:spPr>
          <p:txBody>
            <a:bodyPr wrap="square" lIns="0" tIns="0" rIns="0" bIns="0" rtlCol="0">
              <a:noAutofit/>
            </a:bodyPr>
            <a:lstStyle/>
            <a:p>
              <a:endParaRPr/>
            </a:p>
          </p:txBody>
        </p:sp>
        <p:sp>
          <p:nvSpPr>
            <p:cNvPr id="64" name="object 47">
              <a:extLst>
                <a:ext uri="{FF2B5EF4-FFF2-40B4-BE49-F238E27FC236}">
                  <a16:creationId xmlns:a16="http://schemas.microsoft.com/office/drawing/2014/main" id="{F7F0D8E6-2B14-445B-918F-4A6366DBC603}"/>
                </a:ext>
              </a:extLst>
            </p:cNvPr>
            <p:cNvSpPr/>
            <p:nvPr/>
          </p:nvSpPr>
          <p:spPr>
            <a:xfrm>
              <a:off x="2558795" y="2275332"/>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65" name="object 48">
              <a:extLst>
                <a:ext uri="{FF2B5EF4-FFF2-40B4-BE49-F238E27FC236}">
                  <a16:creationId xmlns:a16="http://schemas.microsoft.com/office/drawing/2014/main" id="{8B84C2E8-2FE0-48DF-AE9B-B1134FC63BE5}"/>
                </a:ext>
              </a:extLst>
            </p:cNvPr>
            <p:cNvSpPr/>
            <p:nvPr/>
          </p:nvSpPr>
          <p:spPr>
            <a:xfrm>
              <a:off x="2558795" y="2275332"/>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66" name="object 49">
              <a:extLst>
                <a:ext uri="{FF2B5EF4-FFF2-40B4-BE49-F238E27FC236}">
                  <a16:creationId xmlns:a16="http://schemas.microsoft.com/office/drawing/2014/main" id="{DBBD4E6D-0A75-44E7-9242-004A79F49EFF}"/>
                </a:ext>
              </a:extLst>
            </p:cNvPr>
            <p:cNvSpPr/>
            <p:nvPr/>
          </p:nvSpPr>
          <p:spPr>
            <a:xfrm>
              <a:off x="2592323" y="1831085"/>
              <a:ext cx="44957" cy="44958"/>
            </a:xfrm>
            <a:custGeom>
              <a:avLst/>
              <a:gdLst/>
              <a:ahLst/>
              <a:cxnLst/>
              <a:rect l="l" t="t" r="r" b="b"/>
              <a:pathLst>
                <a:path w="44957" h="44958">
                  <a:moveTo>
                    <a:pt x="22859" y="0"/>
                  </a:moveTo>
                  <a:lnTo>
                    <a:pt x="0" y="22098"/>
                  </a:lnTo>
                  <a:lnTo>
                    <a:pt x="22859" y="44958"/>
                  </a:lnTo>
                  <a:lnTo>
                    <a:pt x="44957" y="22098"/>
                  </a:lnTo>
                  <a:lnTo>
                    <a:pt x="22859" y="0"/>
                  </a:lnTo>
                  <a:close/>
                </a:path>
              </a:pathLst>
            </a:custGeom>
            <a:solidFill>
              <a:srgbClr val="000000"/>
            </a:solidFill>
          </p:spPr>
          <p:txBody>
            <a:bodyPr wrap="square" lIns="0" tIns="0" rIns="0" bIns="0" rtlCol="0">
              <a:noAutofit/>
            </a:bodyPr>
            <a:lstStyle/>
            <a:p>
              <a:endParaRPr/>
            </a:p>
          </p:txBody>
        </p:sp>
        <p:sp>
          <p:nvSpPr>
            <p:cNvPr id="67" name="object 50">
              <a:extLst>
                <a:ext uri="{FF2B5EF4-FFF2-40B4-BE49-F238E27FC236}">
                  <a16:creationId xmlns:a16="http://schemas.microsoft.com/office/drawing/2014/main" id="{321869D3-CC37-41DF-A449-45985ACF534F}"/>
                </a:ext>
              </a:extLst>
            </p:cNvPr>
            <p:cNvSpPr/>
            <p:nvPr/>
          </p:nvSpPr>
          <p:spPr>
            <a:xfrm>
              <a:off x="2592323" y="1831085"/>
              <a:ext cx="44957" cy="44958"/>
            </a:xfrm>
            <a:custGeom>
              <a:avLst/>
              <a:gdLst/>
              <a:ahLst/>
              <a:cxnLst/>
              <a:rect l="l" t="t" r="r" b="b"/>
              <a:pathLst>
                <a:path w="44957" h="44958">
                  <a:moveTo>
                    <a:pt x="22859" y="0"/>
                  </a:moveTo>
                  <a:lnTo>
                    <a:pt x="44957" y="22098"/>
                  </a:lnTo>
                  <a:lnTo>
                    <a:pt x="22859" y="44958"/>
                  </a:lnTo>
                  <a:lnTo>
                    <a:pt x="0" y="22098"/>
                  </a:lnTo>
                  <a:lnTo>
                    <a:pt x="22859" y="0"/>
                  </a:lnTo>
                  <a:close/>
                </a:path>
              </a:pathLst>
            </a:custGeom>
            <a:ln w="5334">
              <a:solidFill>
                <a:srgbClr val="000000"/>
              </a:solidFill>
            </a:ln>
          </p:spPr>
          <p:txBody>
            <a:bodyPr wrap="square" lIns="0" tIns="0" rIns="0" bIns="0" rtlCol="0">
              <a:noAutofit/>
            </a:bodyPr>
            <a:lstStyle/>
            <a:p>
              <a:endParaRPr/>
            </a:p>
          </p:txBody>
        </p:sp>
        <p:sp>
          <p:nvSpPr>
            <p:cNvPr id="68" name="object 51">
              <a:extLst>
                <a:ext uri="{FF2B5EF4-FFF2-40B4-BE49-F238E27FC236}">
                  <a16:creationId xmlns:a16="http://schemas.microsoft.com/office/drawing/2014/main" id="{D2BFA540-2276-47F0-B2E8-9B7CDFAA9397}"/>
                </a:ext>
              </a:extLst>
            </p:cNvPr>
            <p:cNvSpPr/>
            <p:nvPr/>
          </p:nvSpPr>
          <p:spPr>
            <a:xfrm>
              <a:off x="2631948" y="2050542"/>
              <a:ext cx="44957" cy="44957"/>
            </a:xfrm>
            <a:custGeom>
              <a:avLst/>
              <a:gdLst/>
              <a:ahLst/>
              <a:cxnLst/>
              <a:rect l="l" t="t" r="r" b="b"/>
              <a:pathLst>
                <a:path w="44957" h="44957">
                  <a:moveTo>
                    <a:pt x="22097" y="0"/>
                  </a:moveTo>
                  <a:lnTo>
                    <a:pt x="0" y="22098"/>
                  </a:lnTo>
                  <a:lnTo>
                    <a:pt x="22097" y="44957"/>
                  </a:lnTo>
                  <a:lnTo>
                    <a:pt x="44957" y="22098"/>
                  </a:lnTo>
                  <a:lnTo>
                    <a:pt x="22097" y="0"/>
                  </a:lnTo>
                  <a:close/>
                </a:path>
              </a:pathLst>
            </a:custGeom>
            <a:solidFill>
              <a:srgbClr val="000000"/>
            </a:solidFill>
          </p:spPr>
          <p:txBody>
            <a:bodyPr wrap="square" lIns="0" tIns="0" rIns="0" bIns="0" rtlCol="0">
              <a:noAutofit/>
            </a:bodyPr>
            <a:lstStyle/>
            <a:p>
              <a:endParaRPr/>
            </a:p>
          </p:txBody>
        </p:sp>
        <p:sp>
          <p:nvSpPr>
            <p:cNvPr id="69" name="object 52">
              <a:extLst>
                <a:ext uri="{FF2B5EF4-FFF2-40B4-BE49-F238E27FC236}">
                  <a16:creationId xmlns:a16="http://schemas.microsoft.com/office/drawing/2014/main" id="{265549AF-3839-4660-81C1-21FE495ADC3F}"/>
                </a:ext>
              </a:extLst>
            </p:cNvPr>
            <p:cNvSpPr/>
            <p:nvPr/>
          </p:nvSpPr>
          <p:spPr>
            <a:xfrm>
              <a:off x="2631948" y="2050542"/>
              <a:ext cx="44957" cy="44957"/>
            </a:xfrm>
            <a:custGeom>
              <a:avLst/>
              <a:gdLst/>
              <a:ahLst/>
              <a:cxnLst/>
              <a:rect l="l" t="t" r="r" b="b"/>
              <a:pathLst>
                <a:path w="44957" h="44957">
                  <a:moveTo>
                    <a:pt x="22097" y="0"/>
                  </a:moveTo>
                  <a:lnTo>
                    <a:pt x="44957" y="22098"/>
                  </a:lnTo>
                  <a:lnTo>
                    <a:pt x="22097" y="44957"/>
                  </a:lnTo>
                  <a:lnTo>
                    <a:pt x="0" y="22098"/>
                  </a:lnTo>
                  <a:lnTo>
                    <a:pt x="22097" y="0"/>
                  </a:lnTo>
                  <a:close/>
                </a:path>
              </a:pathLst>
            </a:custGeom>
            <a:ln w="5334">
              <a:solidFill>
                <a:srgbClr val="000000"/>
              </a:solidFill>
            </a:ln>
          </p:spPr>
          <p:txBody>
            <a:bodyPr wrap="square" lIns="0" tIns="0" rIns="0" bIns="0" rtlCol="0">
              <a:noAutofit/>
            </a:bodyPr>
            <a:lstStyle/>
            <a:p>
              <a:endParaRPr/>
            </a:p>
          </p:txBody>
        </p:sp>
        <p:sp>
          <p:nvSpPr>
            <p:cNvPr id="70" name="object 53">
              <a:extLst>
                <a:ext uri="{FF2B5EF4-FFF2-40B4-BE49-F238E27FC236}">
                  <a16:creationId xmlns:a16="http://schemas.microsoft.com/office/drawing/2014/main" id="{47494BDB-1589-4CEE-A445-9709E2A6777A}"/>
                </a:ext>
              </a:extLst>
            </p:cNvPr>
            <p:cNvSpPr/>
            <p:nvPr/>
          </p:nvSpPr>
          <p:spPr>
            <a:xfrm>
              <a:off x="2665476" y="1892807"/>
              <a:ext cx="44957" cy="44958"/>
            </a:xfrm>
            <a:custGeom>
              <a:avLst/>
              <a:gdLst/>
              <a:ahLst/>
              <a:cxnLst/>
              <a:rect l="l" t="t" r="r" b="b"/>
              <a:pathLst>
                <a:path w="44957" h="44958">
                  <a:moveTo>
                    <a:pt x="22098" y="0"/>
                  </a:moveTo>
                  <a:lnTo>
                    <a:pt x="0" y="22860"/>
                  </a:lnTo>
                  <a:lnTo>
                    <a:pt x="22098" y="44958"/>
                  </a:lnTo>
                  <a:lnTo>
                    <a:pt x="44957" y="22860"/>
                  </a:lnTo>
                  <a:lnTo>
                    <a:pt x="22098" y="0"/>
                  </a:lnTo>
                  <a:close/>
                </a:path>
              </a:pathLst>
            </a:custGeom>
            <a:solidFill>
              <a:srgbClr val="000000"/>
            </a:solidFill>
          </p:spPr>
          <p:txBody>
            <a:bodyPr wrap="square" lIns="0" tIns="0" rIns="0" bIns="0" rtlCol="0">
              <a:noAutofit/>
            </a:bodyPr>
            <a:lstStyle/>
            <a:p>
              <a:endParaRPr/>
            </a:p>
          </p:txBody>
        </p:sp>
        <p:sp>
          <p:nvSpPr>
            <p:cNvPr id="71" name="object 54">
              <a:extLst>
                <a:ext uri="{FF2B5EF4-FFF2-40B4-BE49-F238E27FC236}">
                  <a16:creationId xmlns:a16="http://schemas.microsoft.com/office/drawing/2014/main" id="{43BF6623-1BE4-4028-B0AD-FAF4EBE5490C}"/>
                </a:ext>
              </a:extLst>
            </p:cNvPr>
            <p:cNvSpPr/>
            <p:nvPr/>
          </p:nvSpPr>
          <p:spPr>
            <a:xfrm>
              <a:off x="2665476" y="1892807"/>
              <a:ext cx="44957" cy="44958"/>
            </a:xfrm>
            <a:custGeom>
              <a:avLst/>
              <a:gdLst/>
              <a:ahLst/>
              <a:cxnLst/>
              <a:rect l="l" t="t" r="r" b="b"/>
              <a:pathLst>
                <a:path w="44957" h="44958">
                  <a:moveTo>
                    <a:pt x="22098" y="0"/>
                  </a:moveTo>
                  <a:lnTo>
                    <a:pt x="44957"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72" name="object 55">
              <a:extLst>
                <a:ext uri="{FF2B5EF4-FFF2-40B4-BE49-F238E27FC236}">
                  <a16:creationId xmlns:a16="http://schemas.microsoft.com/office/drawing/2014/main" id="{7059BEC2-7641-40D4-940B-7A38F179272C}"/>
                </a:ext>
              </a:extLst>
            </p:cNvPr>
            <p:cNvSpPr/>
            <p:nvPr/>
          </p:nvSpPr>
          <p:spPr>
            <a:xfrm>
              <a:off x="2699004" y="2027682"/>
              <a:ext cx="44957" cy="44958"/>
            </a:xfrm>
            <a:custGeom>
              <a:avLst/>
              <a:gdLst/>
              <a:ahLst/>
              <a:cxnLst/>
              <a:rect l="l" t="t" r="r" b="b"/>
              <a:pathLst>
                <a:path w="44957" h="44958">
                  <a:moveTo>
                    <a:pt x="22859" y="0"/>
                  </a:moveTo>
                  <a:lnTo>
                    <a:pt x="0" y="22860"/>
                  </a:lnTo>
                  <a:lnTo>
                    <a:pt x="22859" y="44958"/>
                  </a:lnTo>
                  <a:lnTo>
                    <a:pt x="44957" y="22860"/>
                  </a:lnTo>
                  <a:lnTo>
                    <a:pt x="22859" y="0"/>
                  </a:lnTo>
                  <a:close/>
                </a:path>
              </a:pathLst>
            </a:custGeom>
            <a:solidFill>
              <a:srgbClr val="000000"/>
            </a:solidFill>
          </p:spPr>
          <p:txBody>
            <a:bodyPr wrap="square" lIns="0" tIns="0" rIns="0" bIns="0" rtlCol="0">
              <a:noAutofit/>
            </a:bodyPr>
            <a:lstStyle/>
            <a:p>
              <a:endParaRPr/>
            </a:p>
          </p:txBody>
        </p:sp>
        <p:sp>
          <p:nvSpPr>
            <p:cNvPr id="73" name="object 56">
              <a:extLst>
                <a:ext uri="{FF2B5EF4-FFF2-40B4-BE49-F238E27FC236}">
                  <a16:creationId xmlns:a16="http://schemas.microsoft.com/office/drawing/2014/main" id="{6CC1FBF9-4C65-4E42-909A-428276596109}"/>
                </a:ext>
              </a:extLst>
            </p:cNvPr>
            <p:cNvSpPr/>
            <p:nvPr/>
          </p:nvSpPr>
          <p:spPr>
            <a:xfrm>
              <a:off x="2699004" y="2027682"/>
              <a:ext cx="44957" cy="44958"/>
            </a:xfrm>
            <a:custGeom>
              <a:avLst/>
              <a:gdLst/>
              <a:ahLst/>
              <a:cxnLst/>
              <a:rect l="l" t="t" r="r" b="b"/>
              <a:pathLst>
                <a:path w="44957" h="44958">
                  <a:moveTo>
                    <a:pt x="22859" y="0"/>
                  </a:moveTo>
                  <a:lnTo>
                    <a:pt x="44957" y="22860"/>
                  </a:lnTo>
                  <a:lnTo>
                    <a:pt x="22859" y="44958"/>
                  </a:lnTo>
                  <a:lnTo>
                    <a:pt x="0" y="22860"/>
                  </a:lnTo>
                  <a:lnTo>
                    <a:pt x="22859" y="0"/>
                  </a:lnTo>
                  <a:close/>
                </a:path>
              </a:pathLst>
            </a:custGeom>
            <a:ln w="5334">
              <a:solidFill>
                <a:srgbClr val="000000"/>
              </a:solidFill>
            </a:ln>
          </p:spPr>
          <p:txBody>
            <a:bodyPr wrap="square" lIns="0" tIns="0" rIns="0" bIns="0" rtlCol="0">
              <a:noAutofit/>
            </a:bodyPr>
            <a:lstStyle/>
            <a:p>
              <a:endParaRPr/>
            </a:p>
          </p:txBody>
        </p:sp>
        <p:sp>
          <p:nvSpPr>
            <p:cNvPr id="74" name="object 57">
              <a:extLst>
                <a:ext uri="{FF2B5EF4-FFF2-40B4-BE49-F238E27FC236}">
                  <a16:creationId xmlns:a16="http://schemas.microsoft.com/office/drawing/2014/main" id="{779B8357-348C-4EC6-8A00-BD4BAE63650C}"/>
                </a:ext>
              </a:extLst>
            </p:cNvPr>
            <p:cNvSpPr/>
            <p:nvPr/>
          </p:nvSpPr>
          <p:spPr>
            <a:xfrm>
              <a:off x="2732532" y="1898142"/>
              <a:ext cx="44957" cy="44957"/>
            </a:xfrm>
            <a:custGeom>
              <a:avLst/>
              <a:gdLst/>
              <a:ahLst/>
              <a:cxnLst/>
              <a:rect l="l" t="t" r="r" b="b"/>
              <a:pathLst>
                <a:path w="44957" h="44957">
                  <a:moveTo>
                    <a:pt x="22860" y="0"/>
                  </a:moveTo>
                  <a:lnTo>
                    <a:pt x="0" y="22859"/>
                  </a:lnTo>
                  <a:lnTo>
                    <a:pt x="22860" y="44957"/>
                  </a:lnTo>
                  <a:lnTo>
                    <a:pt x="44957" y="22859"/>
                  </a:lnTo>
                  <a:lnTo>
                    <a:pt x="22860" y="0"/>
                  </a:lnTo>
                  <a:close/>
                </a:path>
              </a:pathLst>
            </a:custGeom>
            <a:solidFill>
              <a:srgbClr val="000000"/>
            </a:solidFill>
          </p:spPr>
          <p:txBody>
            <a:bodyPr wrap="square" lIns="0" tIns="0" rIns="0" bIns="0" rtlCol="0">
              <a:noAutofit/>
            </a:bodyPr>
            <a:lstStyle/>
            <a:p>
              <a:endParaRPr/>
            </a:p>
          </p:txBody>
        </p:sp>
        <p:sp>
          <p:nvSpPr>
            <p:cNvPr id="75" name="object 58">
              <a:extLst>
                <a:ext uri="{FF2B5EF4-FFF2-40B4-BE49-F238E27FC236}">
                  <a16:creationId xmlns:a16="http://schemas.microsoft.com/office/drawing/2014/main" id="{C0C1AA98-97B6-48D9-A0AB-1426CEFD95C9}"/>
                </a:ext>
              </a:extLst>
            </p:cNvPr>
            <p:cNvSpPr/>
            <p:nvPr/>
          </p:nvSpPr>
          <p:spPr>
            <a:xfrm>
              <a:off x="2732532" y="1898142"/>
              <a:ext cx="44957" cy="44957"/>
            </a:xfrm>
            <a:custGeom>
              <a:avLst/>
              <a:gdLst/>
              <a:ahLst/>
              <a:cxnLst/>
              <a:rect l="l" t="t" r="r" b="b"/>
              <a:pathLst>
                <a:path w="44957" h="44957">
                  <a:moveTo>
                    <a:pt x="22860" y="0"/>
                  </a:moveTo>
                  <a:lnTo>
                    <a:pt x="44957" y="22859"/>
                  </a:lnTo>
                  <a:lnTo>
                    <a:pt x="22860" y="44957"/>
                  </a:lnTo>
                  <a:lnTo>
                    <a:pt x="0" y="22859"/>
                  </a:lnTo>
                  <a:lnTo>
                    <a:pt x="22860" y="0"/>
                  </a:lnTo>
                  <a:close/>
                </a:path>
              </a:pathLst>
            </a:custGeom>
            <a:ln w="5334">
              <a:solidFill>
                <a:srgbClr val="000000"/>
              </a:solidFill>
            </a:ln>
          </p:spPr>
          <p:txBody>
            <a:bodyPr wrap="square" lIns="0" tIns="0" rIns="0" bIns="0" rtlCol="0">
              <a:noAutofit/>
            </a:bodyPr>
            <a:lstStyle/>
            <a:p>
              <a:endParaRPr/>
            </a:p>
          </p:txBody>
        </p:sp>
        <p:sp>
          <p:nvSpPr>
            <p:cNvPr id="76" name="object 59">
              <a:extLst>
                <a:ext uri="{FF2B5EF4-FFF2-40B4-BE49-F238E27FC236}">
                  <a16:creationId xmlns:a16="http://schemas.microsoft.com/office/drawing/2014/main" id="{476A021A-4C5A-4348-95A6-A5C24906DFB1}"/>
                </a:ext>
              </a:extLst>
            </p:cNvPr>
            <p:cNvSpPr/>
            <p:nvPr/>
          </p:nvSpPr>
          <p:spPr>
            <a:xfrm>
              <a:off x="2772155" y="2140457"/>
              <a:ext cx="44957" cy="44958"/>
            </a:xfrm>
            <a:custGeom>
              <a:avLst/>
              <a:gdLst/>
              <a:ahLst/>
              <a:cxnLst/>
              <a:rect l="l" t="t" r="r" b="b"/>
              <a:pathLst>
                <a:path w="44957" h="44958">
                  <a:moveTo>
                    <a:pt x="22860" y="0"/>
                  </a:moveTo>
                  <a:lnTo>
                    <a:pt x="0" y="22098"/>
                  </a:lnTo>
                  <a:lnTo>
                    <a:pt x="22860" y="44958"/>
                  </a:lnTo>
                  <a:lnTo>
                    <a:pt x="44957" y="22098"/>
                  </a:lnTo>
                  <a:lnTo>
                    <a:pt x="22860" y="0"/>
                  </a:lnTo>
                  <a:close/>
                </a:path>
              </a:pathLst>
            </a:custGeom>
            <a:solidFill>
              <a:srgbClr val="000000"/>
            </a:solidFill>
          </p:spPr>
          <p:txBody>
            <a:bodyPr wrap="square" lIns="0" tIns="0" rIns="0" bIns="0" rtlCol="0">
              <a:noAutofit/>
            </a:bodyPr>
            <a:lstStyle/>
            <a:p>
              <a:endParaRPr/>
            </a:p>
          </p:txBody>
        </p:sp>
        <p:sp>
          <p:nvSpPr>
            <p:cNvPr id="77" name="object 60">
              <a:extLst>
                <a:ext uri="{FF2B5EF4-FFF2-40B4-BE49-F238E27FC236}">
                  <a16:creationId xmlns:a16="http://schemas.microsoft.com/office/drawing/2014/main" id="{202C0596-6E09-4697-8205-6D2F26499E93}"/>
                </a:ext>
              </a:extLst>
            </p:cNvPr>
            <p:cNvSpPr/>
            <p:nvPr/>
          </p:nvSpPr>
          <p:spPr>
            <a:xfrm>
              <a:off x="2772155" y="2140457"/>
              <a:ext cx="44957" cy="44958"/>
            </a:xfrm>
            <a:custGeom>
              <a:avLst/>
              <a:gdLst/>
              <a:ahLst/>
              <a:cxnLst/>
              <a:rect l="l" t="t" r="r" b="b"/>
              <a:pathLst>
                <a:path w="44957" h="44958">
                  <a:moveTo>
                    <a:pt x="22860" y="0"/>
                  </a:moveTo>
                  <a:lnTo>
                    <a:pt x="44957" y="22098"/>
                  </a:lnTo>
                  <a:lnTo>
                    <a:pt x="22860" y="44958"/>
                  </a:lnTo>
                  <a:lnTo>
                    <a:pt x="0" y="22098"/>
                  </a:lnTo>
                  <a:lnTo>
                    <a:pt x="22860" y="0"/>
                  </a:lnTo>
                  <a:close/>
                </a:path>
              </a:pathLst>
            </a:custGeom>
            <a:ln w="5334">
              <a:solidFill>
                <a:srgbClr val="000000"/>
              </a:solidFill>
            </a:ln>
          </p:spPr>
          <p:txBody>
            <a:bodyPr wrap="square" lIns="0" tIns="0" rIns="0" bIns="0" rtlCol="0">
              <a:noAutofit/>
            </a:bodyPr>
            <a:lstStyle/>
            <a:p>
              <a:endParaRPr/>
            </a:p>
          </p:txBody>
        </p:sp>
        <p:sp>
          <p:nvSpPr>
            <p:cNvPr id="78" name="object 61">
              <a:extLst>
                <a:ext uri="{FF2B5EF4-FFF2-40B4-BE49-F238E27FC236}">
                  <a16:creationId xmlns:a16="http://schemas.microsoft.com/office/drawing/2014/main" id="{363E934E-FE35-42B8-9F65-C9D43D9844B0}"/>
                </a:ext>
              </a:extLst>
            </p:cNvPr>
            <p:cNvSpPr/>
            <p:nvPr/>
          </p:nvSpPr>
          <p:spPr>
            <a:xfrm>
              <a:off x="2805683" y="1932432"/>
              <a:ext cx="44958" cy="44958"/>
            </a:xfrm>
            <a:custGeom>
              <a:avLst/>
              <a:gdLst/>
              <a:ahLst/>
              <a:cxnLst/>
              <a:rect l="l" t="t" r="r" b="b"/>
              <a:pathLst>
                <a:path w="44958" h="44958">
                  <a:moveTo>
                    <a:pt x="22860" y="0"/>
                  </a:moveTo>
                  <a:lnTo>
                    <a:pt x="0" y="22098"/>
                  </a:lnTo>
                  <a:lnTo>
                    <a:pt x="22860" y="44958"/>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79" name="object 62">
              <a:extLst>
                <a:ext uri="{FF2B5EF4-FFF2-40B4-BE49-F238E27FC236}">
                  <a16:creationId xmlns:a16="http://schemas.microsoft.com/office/drawing/2014/main" id="{4F6F4183-F4FE-4BE9-B331-C06FB80D0E65}"/>
                </a:ext>
              </a:extLst>
            </p:cNvPr>
            <p:cNvSpPr/>
            <p:nvPr/>
          </p:nvSpPr>
          <p:spPr>
            <a:xfrm>
              <a:off x="2805683" y="1932432"/>
              <a:ext cx="44958" cy="44958"/>
            </a:xfrm>
            <a:custGeom>
              <a:avLst/>
              <a:gdLst/>
              <a:ahLst/>
              <a:cxnLst/>
              <a:rect l="l" t="t" r="r" b="b"/>
              <a:pathLst>
                <a:path w="44958" h="44958">
                  <a:moveTo>
                    <a:pt x="22860" y="0"/>
                  </a:moveTo>
                  <a:lnTo>
                    <a:pt x="44958" y="22098"/>
                  </a:lnTo>
                  <a:lnTo>
                    <a:pt x="22860" y="44958"/>
                  </a:lnTo>
                  <a:lnTo>
                    <a:pt x="0" y="22098"/>
                  </a:lnTo>
                  <a:lnTo>
                    <a:pt x="22860" y="0"/>
                  </a:lnTo>
                  <a:close/>
                </a:path>
              </a:pathLst>
            </a:custGeom>
            <a:ln w="5334">
              <a:solidFill>
                <a:srgbClr val="000000"/>
              </a:solidFill>
            </a:ln>
          </p:spPr>
          <p:txBody>
            <a:bodyPr wrap="square" lIns="0" tIns="0" rIns="0" bIns="0" rtlCol="0">
              <a:noAutofit/>
            </a:bodyPr>
            <a:lstStyle/>
            <a:p>
              <a:endParaRPr/>
            </a:p>
          </p:txBody>
        </p:sp>
        <p:sp>
          <p:nvSpPr>
            <p:cNvPr id="80" name="object 63">
              <a:extLst>
                <a:ext uri="{FF2B5EF4-FFF2-40B4-BE49-F238E27FC236}">
                  <a16:creationId xmlns:a16="http://schemas.microsoft.com/office/drawing/2014/main" id="{E1E67A82-8026-46F9-806B-6BB33BFEE182}"/>
                </a:ext>
              </a:extLst>
            </p:cNvPr>
            <p:cNvSpPr/>
            <p:nvPr/>
          </p:nvSpPr>
          <p:spPr>
            <a:xfrm>
              <a:off x="2839973" y="2179320"/>
              <a:ext cx="44957" cy="44957"/>
            </a:xfrm>
            <a:custGeom>
              <a:avLst/>
              <a:gdLst/>
              <a:ahLst/>
              <a:cxnLst/>
              <a:rect l="l" t="t" r="r" b="b"/>
              <a:pathLst>
                <a:path w="44957" h="44957">
                  <a:moveTo>
                    <a:pt x="22098" y="0"/>
                  </a:moveTo>
                  <a:lnTo>
                    <a:pt x="0" y="22859"/>
                  </a:lnTo>
                  <a:lnTo>
                    <a:pt x="22098" y="44957"/>
                  </a:lnTo>
                  <a:lnTo>
                    <a:pt x="44957" y="22859"/>
                  </a:lnTo>
                  <a:lnTo>
                    <a:pt x="22098" y="0"/>
                  </a:lnTo>
                  <a:close/>
                </a:path>
              </a:pathLst>
            </a:custGeom>
            <a:solidFill>
              <a:srgbClr val="000000"/>
            </a:solidFill>
          </p:spPr>
          <p:txBody>
            <a:bodyPr wrap="square" lIns="0" tIns="0" rIns="0" bIns="0" rtlCol="0">
              <a:noAutofit/>
            </a:bodyPr>
            <a:lstStyle/>
            <a:p>
              <a:endParaRPr/>
            </a:p>
          </p:txBody>
        </p:sp>
        <p:sp>
          <p:nvSpPr>
            <p:cNvPr id="81" name="object 64">
              <a:extLst>
                <a:ext uri="{FF2B5EF4-FFF2-40B4-BE49-F238E27FC236}">
                  <a16:creationId xmlns:a16="http://schemas.microsoft.com/office/drawing/2014/main" id="{78E64653-F2B9-484F-ABBD-592D1E2D429F}"/>
                </a:ext>
              </a:extLst>
            </p:cNvPr>
            <p:cNvSpPr/>
            <p:nvPr/>
          </p:nvSpPr>
          <p:spPr>
            <a:xfrm>
              <a:off x="2839973" y="2179320"/>
              <a:ext cx="44957" cy="44957"/>
            </a:xfrm>
            <a:custGeom>
              <a:avLst/>
              <a:gdLst/>
              <a:ahLst/>
              <a:cxnLst/>
              <a:rect l="l" t="t" r="r" b="b"/>
              <a:pathLst>
                <a:path w="44957" h="44957">
                  <a:moveTo>
                    <a:pt x="22098" y="0"/>
                  </a:moveTo>
                  <a:lnTo>
                    <a:pt x="44957" y="22859"/>
                  </a:lnTo>
                  <a:lnTo>
                    <a:pt x="22098" y="44957"/>
                  </a:lnTo>
                  <a:lnTo>
                    <a:pt x="0" y="22859"/>
                  </a:lnTo>
                  <a:lnTo>
                    <a:pt x="22098" y="0"/>
                  </a:lnTo>
                  <a:close/>
                </a:path>
              </a:pathLst>
            </a:custGeom>
            <a:ln w="5334">
              <a:solidFill>
                <a:srgbClr val="000000"/>
              </a:solidFill>
            </a:ln>
          </p:spPr>
          <p:txBody>
            <a:bodyPr wrap="square" lIns="0" tIns="0" rIns="0" bIns="0" rtlCol="0">
              <a:noAutofit/>
            </a:bodyPr>
            <a:lstStyle/>
            <a:p>
              <a:endParaRPr/>
            </a:p>
          </p:txBody>
        </p:sp>
        <p:sp>
          <p:nvSpPr>
            <p:cNvPr id="82" name="object 65">
              <a:extLst>
                <a:ext uri="{FF2B5EF4-FFF2-40B4-BE49-F238E27FC236}">
                  <a16:creationId xmlns:a16="http://schemas.microsoft.com/office/drawing/2014/main" id="{EAF4FC6E-19EE-4099-A3AF-AD237DFC5092}"/>
                </a:ext>
              </a:extLst>
            </p:cNvPr>
            <p:cNvSpPr/>
            <p:nvPr/>
          </p:nvSpPr>
          <p:spPr>
            <a:xfrm>
              <a:off x="2878835" y="2022348"/>
              <a:ext cx="44957" cy="44957"/>
            </a:xfrm>
            <a:custGeom>
              <a:avLst/>
              <a:gdLst/>
              <a:ahLst/>
              <a:cxnLst/>
              <a:rect l="l" t="t" r="r" b="b"/>
              <a:pathLst>
                <a:path w="44957" h="44957">
                  <a:moveTo>
                    <a:pt x="22859" y="0"/>
                  </a:moveTo>
                  <a:lnTo>
                    <a:pt x="0" y="22098"/>
                  </a:lnTo>
                  <a:lnTo>
                    <a:pt x="22859" y="44957"/>
                  </a:lnTo>
                  <a:lnTo>
                    <a:pt x="44957" y="22098"/>
                  </a:lnTo>
                  <a:lnTo>
                    <a:pt x="22859" y="0"/>
                  </a:lnTo>
                  <a:close/>
                </a:path>
              </a:pathLst>
            </a:custGeom>
            <a:solidFill>
              <a:srgbClr val="000000"/>
            </a:solidFill>
          </p:spPr>
          <p:txBody>
            <a:bodyPr wrap="square" lIns="0" tIns="0" rIns="0" bIns="0" rtlCol="0">
              <a:noAutofit/>
            </a:bodyPr>
            <a:lstStyle/>
            <a:p>
              <a:endParaRPr/>
            </a:p>
          </p:txBody>
        </p:sp>
        <p:sp>
          <p:nvSpPr>
            <p:cNvPr id="83" name="object 66">
              <a:extLst>
                <a:ext uri="{FF2B5EF4-FFF2-40B4-BE49-F238E27FC236}">
                  <a16:creationId xmlns:a16="http://schemas.microsoft.com/office/drawing/2014/main" id="{E55C4FDE-2CE3-4A46-BD04-1CA5BDBE0F04}"/>
                </a:ext>
              </a:extLst>
            </p:cNvPr>
            <p:cNvSpPr/>
            <p:nvPr/>
          </p:nvSpPr>
          <p:spPr>
            <a:xfrm>
              <a:off x="2878835" y="2022348"/>
              <a:ext cx="44957" cy="44957"/>
            </a:xfrm>
            <a:custGeom>
              <a:avLst/>
              <a:gdLst/>
              <a:ahLst/>
              <a:cxnLst/>
              <a:rect l="l" t="t" r="r" b="b"/>
              <a:pathLst>
                <a:path w="44957" h="44957">
                  <a:moveTo>
                    <a:pt x="22859" y="0"/>
                  </a:moveTo>
                  <a:lnTo>
                    <a:pt x="44957" y="22098"/>
                  </a:lnTo>
                  <a:lnTo>
                    <a:pt x="22859" y="44957"/>
                  </a:lnTo>
                  <a:lnTo>
                    <a:pt x="0" y="22098"/>
                  </a:lnTo>
                  <a:lnTo>
                    <a:pt x="22859" y="0"/>
                  </a:lnTo>
                  <a:close/>
                </a:path>
              </a:pathLst>
            </a:custGeom>
            <a:ln w="5334">
              <a:solidFill>
                <a:srgbClr val="000000"/>
              </a:solidFill>
            </a:ln>
          </p:spPr>
          <p:txBody>
            <a:bodyPr wrap="square" lIns="0" tIns="0" rIns="0" bIns="0" rtlCol="0">
              <a:noAutofit/>
            </a:bodyPr>
            <a:lstStyle/>
            <a:p>
              <a:endParaRPr/>
            </a:p>
          </p:txBody>
        </p:sp>
        <p:sp>
          <p:nvSpPr>
            <p:cNvPr id="84" name="object 67">
              <a:extLst>
                <a:ext uri="{FF2B5EF4-FFF2-40B4-BE49-F238E27FC236}">
                  <a16:creationId xmlns:a16="http://schemas.microsoft.com/office/drawing/2014/main" id="{50CFBFDF-272A-42E3-B6A4-0291E90F1077}"/>
                </a:ext>
              </a:extLst>
            </p:cNvPr>
            <p:cNvSpPr/>
            <p:nvPr/>
          </p:nvSpPr>
          <p:spPr>
            <a:xfrm>
              <a:off x="2913126" y="2196083"/>
              <a:ext cx="44957" cy="44958"/>
            </a:xfrm>
            <a:custGeom>
              <a:avLst/>
              <a:gdLst/>
              <a:ahLst/>
              <a:cxnLst/>
              <a:rect l="l" t="t" r="r" b="b"/>
              <a:pathLst>
                <a:path w="44957" h="44958">
                  <a:moveTo>
                    <a:pt x="22098" y="0"/>
                  </a:moveTo>
                  <a:lnTo>
                    <a:pt x="0" y="22860"/>
                  </a:lnTo>
                  <a:lnTo>
                    <a:pt x="22098" y="44958"/>
                  </a:lnTo>
                  <a:lnTo>
                    <a:pt x="44957" y="22860"/>
                  </a:lnTo>
                  <a:lnTo>
                    <a:pt x="22098" y="0"/>
                  </a:lnTo>
                  <a:close/>
                </a:path>
              </a:pathLst>
            </a:custGeom>
            <a:solidFill>
              <a:srgbClr val="000000"/>
            </a:solidFill>
          </p:spPr>
          <p:txBody>
            <a:bodyPr wrap="square" lIns="0" tIns="0" rIns="0" bIns="0" rtlCol="0">
              <a:noAutofit/>
            </a:bodyPr>
            <a:lstStyle/>
            <a:p>
              <a:endParaRPr/>
            </a:p>
          </p:txBody>
        </p:sp>
        <p:sp>
          <p:nvSpPr>
            <p:cNvPr id="85" name="object 68">
              <a:extLst>
                <a:ext uri="{FF2B5EF4-FFF2-40B4-BE49-F238E27FC236}">
                  <a16:creationId xmlns:a16="http://schemas.microsoft.com/office/drawing/2014/main" id="{FA49FEA4-3505-4664-BE3D-AFE32BECF6A0}"/>
                </a:ext>
              </a:extLst>
            </p:cNvPr>
            <p:cNvSpPr/>
            <p:nvPr/>
          </p:nvSpPr>
          <p:spPr>
            <a:xfrm>
              <a:off x="2913126" y="2196083"/>
              <a:ext cx="44957" cy="44958"/>
            </a:xfrm>
            <a:custGeom>
              <a:avLst/>
              <a:gdLst/>
              <a:ahLst/>
              <a:cxnLst/>
              <a:rect l="l" t="t" r="r" b="b"/>
              <a:pathLst>
                <a:path w="44957" h="44958">
                  <a:moveTo>
                    <a:pt x="22098" y="0"/>
                  </a:moveTo>
                  <a:lnTo>
                    <a:pt x="44957"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86" name="object 69">
              <a:extLst>
                <a:ext uri="{FF2B5EF4-FFF2-40B4-BE49-F238E27FC236}">
                  <a16:creationId xmlns:a16="http://schemas.microsoft.com/office/drawing/2014/main" id="{AFFBBFAF-8FA6-45E0-884B-7D8E3DFDC95E}"/>
                </a:ext>
              </a:extLst>
            </p:cNvPr>
            <p:cNvSpPr/>
            <p:nvPr/>
          </p:nvSpPr>
          <p:spPr>
            <a:xfrm>
              <a:off x="2946654" y="2044445"/>
              <a:ext cx="44957" cy="44957"/>
            </a:xfrm>
            <a:custGeom>
              <a:avLst/>
              <a:gdLst/>
              <a:ahLst/>
              <a:cxnLst/>
              <a:rect l="l" t="t" r="r" b="b"/>
              <a:pathLst>
                <a:path w="44957" h="44957">
                  <a:moveTo>
                    <a:pt x="22097" y="0"/>
                  </a:moveTo>
                  <a:lnTo>
                    <a:pt x="0" y="22859"/>
                  </a:lnTo>
                  <a:lnTo>
                    <a:pt x="22097" y="44957"/>
                  </a:lnTo>
                  <a:lnTo>
                    <a:pt x="44957" y="22859"/>
                  </a:lnTo>
                  <a:lnTo>
                    <a:pt x="22097" y="0"/>
                  </a:lnTo>
                  <a:close/>
                </a:path>
              </a:pathLst>
            </a:custGeom>
            <a:solidFill>
              <a:srgbClr val="000000"/>
            </a:solidFill>
          </p:spPr>
          <p:txBody>
            <a:bodyPr wrap="square" lIns="0" tIns="0" rIns="0" bIns="0" rtlCol="0">
              <a:noAutofit/>
            </a:bodyPr>
            <a:lstStyle/>
            <a:p>
              <a:endParaRPr/>
            </a:p>
          </p:txBody>
        </p:sp>
        <p:sp>
          <p:nvSpPr>
            <p:cNvPr id="87" name="object 70">
              <a:extLst>
                <a:ext uri="{FF2B5EF4-FFF2-40B4-BE49-F238E27FC236}">
                  <a16:creationId xmlns:a16="http://schemas.microsoft.com/office/drawing/2014/main" id="{F15CD7B2-3044-440A-9D77-464E28DC1387}"/>
                </a:ext>
              </a:extLst>
            </p:cNvPr>
            <p:cNvSpPr/>
            <p:nvPr/>
          </p:nvSpPr>
          <p:spPr>
            <a:xfrm>
              <a:off x="2946654" y="2044445"/>
              <a:ext cx="44957" cy="44957"/>
            </a:xfrm>
            <a:custGeom>
              <a:avLst/>
              <a:gdLst/>
              <a:ahLst/>
              <a:cxnLst/>
              <a:rect l="l" t="t" r="r" b="b"/>
              <a:pathLst>
                <a:path w="44957" h="44957">
                  <a:moveTo>
                    <a:pt x="22097" y="0"/>
                  </a:moveTo>
                  <a:lnTo>
                    <a:pt x="44957" y="22859"/>
                  </a:lnTo>
                  <a:lnTo>
                    <a:pt x="22097" y="44957"/>
                  </a:lnTo>
                  <a:lnTo>
                    <a:pt x="0" y="22859"/>
                  </a:lnTo>
                  <a:lnTo>
                    <a:pt x="22097" y="0"/>
                  </a:lnTo>
                  <a:close/>
                </a:path>
              </a:pathLst>
            </a:custGeom>
            <a:ln w="5334">
              <a:solidFill>
                <a:srgbClr val="000000"/>
              </a:solidFill>
            </a:ln>
          </p:spPr>
          <p:txBody>
            <a:bodyPr wrap="square" lIns="0" tIns="0" rIns="0" bIns="0" rtlCol="0">
              <a:noAutofit/>
            </a:bodyPr>
            <a:lstStyle/>
            <a:p>
              <a:endParaRPr/>
            </a:p>
          </p:txBody>
        </p:sp>
        <p:sp>
          <p:nvSpPr>
            <p:cNvPr id="88" name="object 71">
              <a:extLst>
                <a:ext uri="{FF2B5EF4-FFF2-40B4-BE49-F238E27FC236}">
                  <a16:creationId xmlns:a16="http://schemas.microsoft.com/office/drawing/2014/main" id="{0C7DCD06-7BD4-4A9D-B5E6-2B6C23481B0B}"/>
                </a:ext>
              </a:extLst>
            </p:cNvPr>
            <p:cNvSpPr/>
            <p:nvPr/>
          </p:nvSpPr>
          <p:spPr>
            <a:xfrm>
              <a:off x="2985516" y="2443733"/>
              <a:ext cx="44957" cy="44958"/>
            </a:xfrm>
            <a:custGeom>
              <a:avLst/>
              <a:gdLst/>
              <a:ahLst/>
              <a:cxnLst/>
              <a:rect l="l" t="t" r="r" b="b"/>
              <a:pathLst>
                <a:path w="44957" h="44958">
                  <a:moveTo>
                    <a:pt x="22859" y="0"/>
                  </a:moveTo>
                  <a:lnTo>
                    <a:pt x="0" y="22098"/>
                  </a:lnTo>
                  <a:lnTo>
                    <a:pt x="22859" y="44958"/>
                  </a:lnTo>
                  <a:lnTo>
                    <a:pt x="44957" y="22098"/>
                  </a:lnTo>
                  <a:lnTo>
                    <a:pt x="22859" y="0"/>
                  </a:lnTo>
                  <a:close/>
                </a:path>
              </a:pathLst>
            </a:custGeom>
            <a:solidFill>
              <a:srgbClr val="000000"/>
            </a:solidFill>
          </p:spPr>
          <p:txBody>
            <a:bodyPr wrap="square" lIns="0" tIns="0" rIns="0" bIns="0" rtlCol="0">
              <a:noAutofit/>
            </a:bodyPr>
            <a:lstStyle/>
            <a:p>
              <a:endParaRPr/>
            </a:p>
          </p:txBody>
        </p:sp>
        <p:sp>
          <p:nvSpPr>
            <p:cNvPr id="89" name="object 72">
              <a:extLst>
                <a:ext uri="{FF2B5EF4-FFF2-40B4-BE49-F238E27FC236}">
                  <a16:creationId xmlns:a16="http://schemas.microsoft.com/office/drawing/2014/main" id="{51055D23-A99A-4CE8-BD46-E1A7BC200956}"/>
                </a:ext>
              </a:extLst>
            </p:cNvPr>
            <p:cNvSpPr/>
            <p:nvPr/>
          </p:nvSpPr>
          <p:spPr>
            <a:xfrm>
              <a:off x="2985516" y="2443733"/>
              <a:ext cx="44957" cy="44958"/>
            </a:xfrm>
            <a:custGeom>
              <a:avLst/>
              <a:gdLst/>
              <a:ahLst/>
              <a:cxnLst/>
              <a:rect l="l" t="t" r="r" b="b"/>
              <a:pathLst>
                <a:path w="44957" h="44958">
                  <a:moveTo>
                    <a:pt x="22859" y="0"/>
                  </a:moveTo>
                  <a:lnTo>
                    <a:pt x="44957" y="22098"/>
                  </a:lnTo>
                  <a:lnTo>
                    <a:pt x="22859" y="44958"/>
                  </a:lnTo>
                  <a:lnTo>
                    <a:pt x="0" y="22098"/>
                  </a:lnTo>
                  <a:lnTo>
                    <a:pt x="22859" y="0"/>
                  </a:lnTo>
                  <a:close/>
                </a:path>
              </a:pathLst>
            </a:custGeom>
            <a:ln w="5334">
              <a:solidFill>
                <a:srgbClr val="000000"/>
              </a:solidFill>
            </a:ln>
          </p:spPr>
          <p:txBody>
            <a:bodyPr wrap="square" lIns="0" tIns="0" rIns="0" bIns="0" rtlCol="0">
              <a:noAutofit/>
            </a:bodyPr>
            <a:lstStyle/>
            <a:p>
              <a:endParaRPr/>
            </a:p>
          </p:txBody>
        </p:sp>
        <p:sp>
          <p:nvSpPr>
            <p:cNvPr id="90" name="object 73">
              <a:extLst>
                <a:ext uri="{FF2B5EF4-FFF2-40B4-BE49-F238E27FC236}">
                  <a16:creationId xmlns:a16="http://schemas.microsoft.com/office/drawing/2014/main" id="{AD7537B5-5489-445B-8DDF-F0DDED314322}"/>
                </a:ext>
              </a:extLst>
            </p:cNvPr>
            <p:cNvSpPr/>
            <p:nvPr/>
          </p:nvSpPr>
          <p:spPr>
            <a:xfrm>
              <a:off x="3019805" y="2218944"/>
              <a:ext cx="44957" cy="44957"/>
            </a:xfrm>
            <a:custGeom>
              <a:avLst/>
              <a:gdLst/>
              <a:ahLst/>
              <a:cxnLst/>
              <a:rect l="l" t="t" r="r" b="b"/>
              <a:pathLst>
                <a:path w="44957" h="44957">
                  <a:moveTo>
                    <a:pt x="22098" y="0"/>
                  </a:moveTo>
                  <a:lnTo>
                    <a:pt x="0" y="22098"/>
                  </a:lnTo>
                  <a:lnTo>
                    <a:pt x="22098" y="44957"/>
                  </a:lnTo>
                  <a:lnTo>
                    <a:pt x="44957" y="22098"/>
                  </a:lnTo>
                  <a:lnTo>
                    <a:pt x="22098" y="0"/>
                  </a:lnTo>
                  <a:close/>
                </a:path>
              </a:pathLst>
            </a:custGeom>
            <a:solidFill>
              <a:srgbClr val="000000"/>
            </a:solidFill>
          </p:spPr>
          <p:txBody>
            <a:bodyPr wrap="square" lIns="0" tIns="0" rIns="0" bIns="0" rtlCol="0">
              <a:noAutofit/>
            </a:bodyPr>
            <a:lstStyle/>
            <a:p>
              <a:endParaRPr/>
            </a:p>
          </p:txBody>
        </p:sp>
        <p:sp>
          <p:nvSpPr>
            <p:cNvPr id="91" name="object 74">
              <a:extLst>
                <a:ext uri="{FF2B5EF4-FFF2-40B4-BE49-F238E27FC236}">
                  <a16:creationId xmlns:a16="http://schemas.microsoft.com/office/drawing/2014/main" id="{6F5BD9C2-92FD-4D42-B5AD-C311150B1CF9}"/>
                </a:ext>
              </a:extLst>
            </p:cNvPr>
            <p:cNvSpPr/>
            <p:nvPr/>
          </p:nvSpPr>
          <p:spPr>
            <a:xfrm>
              <a:off x="3019805" y="2218944"/>
              <a:ext cx="44957" cy="44957"/>
            </a:xfrm>
            <a:custGeom>
              <a:avLst/>
              <a:gdLst/>
              <a:ahLst/>
              <a:cxnLst/>
              <a:rect l="l" t="t" r="r" b="b"/>
              <a:pathLst>
                <a:path w="44957" h="44957">
                  <a:moveTo>
                    <a:pt x="22098" y="0"/>
                  </a:moveTo>
                  <a:lnTo>
                    <a:pt x="44957" y="22098"/>
                  </a:lnTo>
                  <a:lnTo>
                    <a:pt x="22098" y="44957"/>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92" name="object 75">
              <a:extLst>
                <a:ext uri="{FF2B5EF4-FFF2-40B4-BE49-F238E27FC236}">
                  <a16:creationId xmlns:a16="http://schemas.microsoft.com/office/drawing/2014/main" id="{E825AD7E-FD0E-4560-AF75-DA2197B20015}"/>
                </a:ext>
              </a:extLst>
            </p:cNvPr>
            <p:cNvSpPr/>
            <p:nvPr/>
          </p:nvSpPr>
          <p:spPr>
            <a:xfrm>
              <a:off x="3053333" y="2330957"/>
              <a:ext cx="44958" cy="44958"/>
            </a:xfrm>
            <a:custGeom>
              <a:avLst/>
              <a:gdLst/>
              <a:ahLst/>
              <a:cxnLst/>
              <a:rect l="l" t="t" r="r" b="b"/>
              <a:pathLst>
                <a:path w="44958" h="44958">
                  <a:moveTo>
                    <a:pt x="22098" y="0"/>
                  </a:moveTo>
                  <a:lnTo>
                    <a:pt x="0" y="22860"/>
                  </a:lnTo>
                  <a:lnTo>
                    <a:pt x="22098" y="44958"/>
                  </a:lnTo>
                  <a:lnTo>
                    <a:pt x="44958" y="22860"/>
                  </a:lnTo>
                  <a:lnTo>
                    <a:pt x="22098" y="0"/>
                  </a:lnTo>
                  <a:close/>
                </a:path>
              </a:pathLst>
            </a:custGeom>
            <a:solidFill>
              <a:srgbClr val="000000"/>
            </a:solidFill>
          </p:spPr>
          <p:txBody>
            <a:bodyPr wrap="square" lIns="0" tIns="0" rIns="0" bIns="0" rtlCol="0">
              <a:noAutofit/>
            </a:bodyPr>
            <a:lstStyle/>
            <a:p>
              <a:endParaRPr/>
            </a:p>
          </p:txBody>
        </p:sp>
        <p:sp>
          <p:nvSpPr>
            <p:cNvPr id="93" name="object 76">
              <a:extLst>
                <a:ext uri="{FF2B5EF4-FFF2-40B4-BE49-F238E27FC236}">
                  <a16:creationId xmlns:a16="http://schemas.microsoft.com/office/drawing/2014/main" id="{B05967F9-1C69-4FA8-88C4-CC594EE5171B}"/>
                </a:ext>
              </a:extLst>
            </p:cNvPr>
            <p:cNvSpPr/>
            <p:nvPr/>
          </p:nvSpPr>
          <p:spPr>
            <a:xfrm>
              <a:off x="3053333" y="2330957"/>
              <a:ext cx="44958" cy="44958"/>
            </a:xfrm>
            <a:custGeom>
              <a:avLst/>
              <a:gdLst/>
              <a:ahLst/>
              <a:cxnLst/>
              <a:rect l="l" t="t" r="r" b="b"/>
              <a:pathLst>
                <a:path w="44958" h="44958">
                  <a:moveTo>
                    <a:pt x="22098" y="0"/>
                  </a:moveTo>
                  <a:lnTo>
                    <a:pt x="44958"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94" name="object 77">
              <a:extLst>
                <a:ext uri="{FF2B5EF4-FFF2-40B4-BE49-F238E27FC236}">
                  <a16:creationId xmlns:a16="http://schemas.microsoft.com/office/drawing/2014/main" id="{D68AFA91-5C1F-4661-9175-D2F1C75DC3DC}"/>
                </a:ext>
              </a:extLst>
            </p:cNvPr>
            <p:cNvSpPr/>
            <p:nvPr/>
          </p:nvSpPr>
          <p:spPr>
            <a:xfrm>
              <a:off x="3092957" y="2129027"/>
              <a:ext cx="44958" cy="44957"/>
            </a:xfrm>
            <a:custGeom>
              <a:avLst/>
              <a:gdLst/>
              <a:ahLst/>
              <a:cxnLst/>
              <a:rect l="l" t="t" r="r" b="b"/>
              <a:pathLst>
                <a:path w="44958" h="44957">
                  <a:moveTo>
                    <a:pt x="22098" y="0"/>
                  </a:moveTo>
                  <a:lnTo>
                    <a:pt x="0" y="22098"/>
                  </a:lnTo>
                  <a:lnTo>
                    <a:pt x="22098" y="44957"/>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95" name="object 78">
              <a:extLst>
                <a:ext uri="{FF2B5EF4-FFF2-40B4-BE49-F238E27FC236}">
                  <a16:creationId xmlns:a16="http://schemas.microsoft.com/office/drawing/2014/main" id="{E68D2EA9-EBC0-4AB3-9618-B26F95854F29}"/>
                </a:ext>
              </a:extLst>
            </p:cNvPr>
            <p:cNvSpPr/>
            <p:nvPr/>
          </p:nvSpPr>
          <p:spPr>
            <a:xfrm>
              <a:off x="3092957" y="2129027"/>
              <a:ext cx="44958" cy="44957"/>
            </a:xfrm>
            <a:custGeom>
              <a:avLst/>
              <a:gdLst/>
              <a:ahLst/>
              <a:cxnLst/>
              <a:rect l="l" t="t" r="r" b="b"/>
              <a:pathLst>
                <a:path w="44958" h="44957">
                  <a:moveTo>
                    <a:pt x="22098" y="0"/>
                  </a:moveTo>
                  <a:lnTo>
                    <a:pt x="44958" y="22098"/>
                  </a:lnTo>
                  <a:lnTo>
                    <a:pt x="22098" y="44957"/>
                  </a:lnTo>
                  <a:lnTo>
                    <a:pt x="0" y="22098"/>
                  </a:lnTo>
                  <a:lnTo>
                    <a:pt x="22098" y="0"/>
                  </a:lnTo>
                  <a:close/>
                </a:path>
              </a:pathLst>
            </a:custGeom>
            <a:ln w="5333">
              <a:solidFill>
                <a:srgbClr val="000000"/>
              </a:solidFill>
            </a:ln>
          </p:spPr>
          <p:txBody>
            <a:bodyPr wrap="square" lIns="0" tIns="0" rIns="0" bIns="0" rtlCol="0">
              <a:noAutofit/>
            </a:bodyPr>
            <a:lstStyle/>
            <a:p>
              <a:endParaRPr/>
            </a:p>
          </p:txBody>
        </p:sp>
        <p:sp>
          <p:nvSpPr>
            <p:cNvPr id="96" name="object 79">
              <a:extLst>
                <a:ext uri="{FF2B5EF4-FFF2-40B4-BE49-F238E27FC236}">
                  <a16:creationId xmlns:a16="http://schemas.microsoft.com/office/drawing/2014/main" id="{BC961447-A656-4346-93A1-95D3091ECBA1}"/>
                </a:ext>
              </a:extLst>
            </p:cNvPr>
            <p:cNvSpPr/>
            <p:nvPr/>
          </p:nvSpPr>
          <p:spPr>
            <a:xfrm>
              <a:off x="3126485" y="2145792"/>
              <a:ext cx="44957" cy="44957"/>
            </a:xfrm>
            <a:custGeom>
              <a:avLst/>
              <a:gdLst/>
              <a:ahLst/>
              <a:cxnLst/>
              <a:rect l="l" t="t" r="r" b="b"/>
              <a:pathLst>
                <a:path w="44957" h="44957">
                  <a:moveTo>
                    <a:pt x="22097" y="0"/>
                  </a:moveTo>
                  <a:lnTo>
                    <a:pt x="0" y="22098"/>
                  </a:lnTo>
                  <a:lnTo>
                    <a:pt x="22097" y="44957"/>
                  </a:lnTo>
                  <a:lnTo>
                    <a:pt x="44957" y="22098"/>
                  </a:lnTo>
                  <a:lnTo>
                    <a:pt x="22097" y="0"/>
                  </a:lnTo>
                  <a:close/>
                </a:path>
              </a:pathLst>
            </a:custGeom>
            <a:solidFill>
              <a:srgbClr val="000000"/>
            </a:solidFill>
          </p:spPr>
          <p:txBody>
            <a:bodyPr wrap="square" lIns="0" tIns="0" rIns="0" bIns="0" rtlCol="0">
              <a:noAutofit/>
            </a:bodyPr>
            <a:lstStyle/>
            <a:p>
              <a:endParaRPr/>
            </a:p>
          </p:txBody>
        </p:sp>
        <p:sp>
          <p:nvSpPr>
            <p:cNvPr id="97" name="object 80">
              <a:extLst>
                <a:ext uri="{FF2B5EF4-FFF2-40B4-BE49-F238E27FC236}">
                  <a16:creationId xmlns:a16="http://schemas.microsoft.com/office/drawing/2014/main" id="{38330AFD-F8B5-4238-A203-1BCE9D8C72FB}"/>
                </a:ext>
              </a:extLst>
            </p:cNvPr>
            <p:cNvSpPr/>
            <p:nvPr/>
          </p:nvSpPr>
          <p:spPr>
            <a:xfrm>
              <a:off x="3126485" y="2145792"/>
              <a:ext cx="44957" cy="44957"/>
            </a:xfrm>
            <a:custGeom>
              <a:avLst/>
              <a:gdLst/>
              <a:ahLst/>
              <a:cxnLst/>
              <a:rect l="l" t="t" r="r" b="b"/>
              <a:pathLst>
                <a:path w="44957" h="44957">
                  <a:moveTo>
                    <a:pt x="22097" y="0"/>
                  </a:moveTo>
                  <a:lnTo>
                    <a:pt x="44957" y="22098"/>
                  </a:lnTo>
                  <a:lnTo>
                    <a:pt x="22097" y="44957"/>
                  </a:lnTo>
                  <a:lnTo>
                    <a:pt x="0" y="22098"/>
                  </a:lnTo>
                  <a:lnTo>
                    <a:pt x="22097" y="0"/>
                  </a:lnTo>
                  <a:close/>
                </a:path>
              </a:pathLst>
            </a:custGeom>
            <a:ln w="5334">
              <a:solidFill>
                <a:srgbClr val="000000"/>
              </a:solidFill>
            </a:ln>
          </p:spPr>
          <p:txBody>
            <a:bodyPr wrap="square" lIns="0" tIns="0" rIns="0" bIns="0" rtlCol="0">
              <a:noAutofit/>
            </a:bodyPr>
            <a:lstStyle/>
            <a:p>
              <a:endParaRPr/>
            </a:p>
          </p:txBody>
        </p:sp>
        <p:sp>
          <p:nvSpPr>
            <p:cNvPr id="98" name="object 81">
              <a:extLst>
                <a:ext uri="{FF2B5EF4-FFF2-40B4-BE49-F238E27FC236}">
                  <a16:creationId xmlns:a16="http://schemas.microsoft.com/office/drawing/2014/main" id="{2B711DC2-4275-4A83-9B03-58AAF18A7E5E}"/>
                </a:ext>
              </a:extLst>
            </p:cNvPr>
            <p:cNvSpPr/>
            <p:nvPr/>
          </p:nvSpPr>
          <p:spPr>
            <a:xfrm>
              <a:off x="3160014" y="1904238"/>
              <a:ext cx="44958" cy="44957"/>
            </a:xfrm>
            <a:custGeom>
              <a:avLst/>
              <a:gdLst/>
              <a:ahLst/>
              <a:cxnLst/>
              <a:rect l="l" t="t" r="r" b="b"/>
              <a:pathLst>
                <a:path w="44958" h="44957">
                  <a:moveTo>
                    <a:pt x="22860" y="0"/>
                  </a:moveTo>
                  <a:lnTo>
                    <a:pt x="0" y="22097"/>
                  </a:lnTo>
                  <a:lnTo>
                    <a:pt x="22860" y="44957"/>
                  </a:lnTo>
                  <a:lnTo>
                    <a:pt x="44958" y="22097"/>
                  </a:lnTo>
                  <a:lnTo>
                    <a:pt x="22860" y="0"/>
                  </a:lnTo>
                  <a:close/>
                </a:path>
              </a:pathLst>
            </a:custGeom>
            <a:solidFill>
              <a:srgbClr val="000000"/>
            </a:solidFill>
          </p:spPr>
          <p:txBody>
            <a:bodyPr wrap="square" lIns="0" tIns="0" rIns="0" bIns="0" rtlCol="0">
              <a:noAutofit/>
            </a:bodyPr>
            <a:lstStyle/>
            <a:p>
              <a:endParaRPr/>
            </a:p>
          </p:txBody>
        </p:sp>
        <p:sp>
          <p:nvSpPr>
            <p:cNvPr id="99" name="object 82">
              <a:extLst>
                <a:ext uri="{FF2B5EF4-FFF2-40B4-BE49-F238E27FC236}">
                  <a16:creationId xmlns:a16="http://schemas.microsoft.com/office/drawing/2014/main" id="{0E647463-31FB-4CF5-81AD-5811C29BB43E}"/>
                </a:ext>
              </a:extLst>
            </p:cNvPr>
            <p:cNvSpPr/>
            <p:nvPr/>
          </p:nvSpPr>
          <p:spPr>
            <a:xfrm>
              <a:off x="3160014" y="1904238"/>
              <a:ext cx="44958" cy="44957"/>
            </a:xfrm>
            <a:custGeom>
              <a:avLst/>
              <a:gdLst/>
              <a:ahLst/>
              <a:cxnLst/>
              <a:rect l="l" t="t" r="r" b="b"/>
              <a:pathLst>
                <a:path w="44958" h="44957">
                  <a:moveTo>
                    <a:pt x="22860" y="0"/>
                  </a:moveTo>
                  <a:lnTo>
                    <a:pt x="44958" y="22097"/>
                  </a:lnTo>
                  <a:lnTo>
                    <a:pt x="22860" y="44957"/>
                  </a:lnTo>
                  <a:lnTo>
                    <a:pt x="0" y="22097"/>
                  </a:lnTo>
                  <a:lnTo>
                    <a:pt x="22860" y="0"/>
                  </a:lnTo>
                  <a:close/>
                </a:path>
              </a:pathLst>
            </a:custGeom>
            <a:ln w="5333">
              <a:solidFill>
                <a:srgbClr val="000000"/>
              </a:solidFill>
            </a:ln>
          </p:spPr>
          <p:txBody>
            <a:bodyPr wrap="square" lIns="0" tIns="0" rIns="0" bIns="0" rtlCol="0">
              <a:noAutofit/>
            </a:bodyPr>
            <a:lstStyle/>
            <a:p>
              <a:endParaRPr/>
            </a:p>
          </p:txBody>
        </p:sp>
        <p:sp>
          <p:nvSpPr>
            <p:cNvPr id="100" name="object 83">
              <a:extLst>
                <a:ext uri="{FF2B5EF4-FFF2-40B4-BE49-F238E27FC236}">
                  <a16:creationId xmlns:a16="http://schemas.microsoft.com/office/drawing/2014/main" id="{E07FEB4F-FC83-4E4F-BC26-9ACC61296ACD}"/>
                </a:ext>
              </a:extLst>
            </p:cNvPr>
            <p:cNvSpPr/>
            <p:nvPr/>
          </p:nvSpPr>
          <p:spPr>
            <a:xfrm>
              <a:off x="3199638" y="2224277"/>
              <a:ext cx="44957" cy="44957"/>
            </a:xfrm>
            <a:custGeom>
              <a:avLst/>
              <a:gdLst/>
              <a:ahLst/>
              <a:cxnLst/>
              <a:rect l="l" t="t" r="r" b="b"/>
              <a:pathLst>
                <a:path w="44957" h="44957">
                  <a:moveTo>
                    <a:pt x="22098" y="0"/>
                  </a:moveTo>
                  <a:lnTo>
                    <a:pt x="0" y="22860"/>
                  </a:lnTo>
                  <a:lnTo>
                    <a:pt x="22098" y="44957"/>
                  </a:lnTo>
                  <a:lnTo>
                    <a:pt x="44957" y="22860"/>
                  </a:lnTo>
                  <a:lnTo>
                    <a:pt x="22098" y="0"/>
                  </a:lnTo>
                  <a:close/>
                </a:path>
              </a:pathLst>
            </a:custGeom>
            <a:solidFill>
              <a:srgbClr val="000000"/>
            </a:solidFill>
          </p:spPr>
          <p:txBody>
            <a:bodyPr wrap="square" lIns="0" tIns="0" rIns="0" bIns="0" rtlCol="0">
              <a:noAutofit/>
            </a:bodyPr>
            <a:lstStyle/>
            <a:p>
              <a:endParaRPr/>
            </a:p>
          </p:txBody>
        </p:sp>
        <p:sp>
          <p:nvSpPr>
            <p:cNvPr id="101" name="object 84">
              <a:extLst>
                <a:ext uri="{FF2B5EF4-FFF2-40B4-BE49-F238E27FC236}">
                  <a16:creationId xmlns:a16="http://schemas.microsoft.com/office/drawing/2014/main" id="{B853E00D-201C-4BFE-BC94-317E4CB04D19}"/>
                </a:ext>
              </a:extLst>
            </p:cNvPr>
            <p:cNvSpPr/>
            <p:nvPr/>
          </p:nvSpPr>
          <p:spPr>
            <a:xfrm>
              <a:off x="3199638" y="2224277"/>
              <a:ext cx="44957" cy="44957"/>
            </a:xfrm>
            <a:custGeom>
              <a:avLst/>
              <a:gdLst/>
              <a:ahLst/>
              <a:cxnLst/>
              <a:rect l="l" t="t" r="r" b="b"/>
              <a:pathLst>
                <a:path w="44957" h="44957">
                  <a:moveTo>
                    <a:pt x="22098" y="0"/>
                  </a:moveTo>
                  <a:lnTo>
                    <a:pt x="44957" y="22860"/>
                  </a:lnTo>
                  <a:lnTo>
                    <a:pt x="22098" y="44957"/>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102" name="object 85">
              <a:extLst>
                <a:ext uri="{FF2B5EF4-FFF2-40B4-BE49-F238E27FC236}">
                  <a16:creationId xmlns:a16="http://schemas.microsoft.com/office/drawing/2014/main" id="{E65E1CFB-5586-4B3C-A14D-AEFB79B2A380}"/>
                </a:ext>
              </a:extLst>
            </p:cNvPr>
            <p:cNvSpPr/>
            <p:nvPr/>
          </p:nvSpPr>
          <p:spPr>
            <a:xfrm>
              <a:off x="3233166" y="2055876"/>
              <a:ext cx="44957" cy="44957"/>
            </a:xfrm>
            <a:custGeom>
              <a:avLst/>
              <a:gdLst/>
              <a:ahLst/>
              <a:cxnLst/>
              <a:rect l="l" t="t" r="r" b="b"/>
              <a:pathLst>
                <a:path w="44957" h="44957">
                  <a:moveTo>
                    <a:pt x="22097" y="0"/>
                  </a:moveTo>
                  <a:lnTo>
                    <a:pt x="0" y="22098"/>
                  </a:lnTo>
                  <a:lnTo>
                    <a:pt x="22097" y="44957"/>
                  </a:lnTo>
                  <a:lnTo>
                    <a:pt x="44957" y="22098"/>
                  </a:lnTo>
                  <a:lnTo>
                    <a:pt x="22097" y="0"/>
                  </a:lnTo>
                  <a:close/>
                </a:path>
              </a:pathLst>
            </a:custGeom>
            <a:solidFill>
              <a:srgbClr val="000000"/>
            </a:solidFill>
          </p:spPr>
          <p:txBody>
            <a:bodyPr wrap="square" lIns="0" tIns="0" rIns="0" bIns="0" rtlCol="0">
              <a:noAutofit/>
            </a:bodyPr>
            <a:lstStyle/>
            <a:p>
              <a:endParaRPr/>
            </a:p>
          </p:txBody>
        </p:sp>
        <p:sp>
          <p:nvSpPr>
            <p:cNvPr id="103" name="object 86">
              <a:extLst>
                <a:ext uri="{FF2B5EF4-FFF2-40B4-BE49-F238E27FC236}">
                  <a16:creationId xmlns:a16="http://schemas.microsoft.com/office/drawing/2014/main" id="{F4C6EBDF-2D87-4365-9B39-54B1EBC14203}"/>
                </a:ext>
              </a:extLst>
            </p:cNvPr>
            <p:cNvSpPr/>
            <p:nvPr/>
          </p:nvSpPr>
          <p:spPr>
            <a:xfrm>
              <a:off x="3233166" y="2055876"/>
              <a:ext cx="44957" cy="44957"/>
            </a:xfrm>
            <a:custGeom>
              <a:avLst/>
              <a:gdLst/>
              <a:ahLst/>
              <a:cxnLst/>
              <a:rect l="l" t="t" r="r" b="b"/>
              <a:pathLst>
                <a:path w="44957" h="44957">
                  <a:moveTo>
                    <a:pt x="22097" y="0"/>
                  </a:moveTo>
                  <a:lnTo>
                    <a:pt x="44957" y="22098"/>
                  </a:lnTo>
                  <a:lnTo>
                    <a:pt x="22097" y="44957"/>
                  </a:lnTo>
                  <a:lnTo>
                    <a:pt x="0" y="22098"/>
                  </a:lnTo>
                  <a:lnTo>
                    <a:pt x="22097" y="0"/>
                  </a:lnTo>
                  <a:close/>
                </a:path>
              </a:pathLst>
            </a:custGeom>
            <a:ln w="5334">
              <a:solidFill>
                <a:srgbClr val="000000"/>
              </a:solidFill>
            </a:ln>
          </p:spPr>
          <p:txBody>
            <a:bodyPr wrap="square" lIns="0" tIns="0" rIns="0" bIns="0" rtlCol="0">
              <a:noAutofit/>
            </a:bodyPr>
            <a:lstStyle/>
            <a:p>
              <a:endParaRPr/>
            </a:p>
          </p:txBody>
        </p:sp>
        <p:sp>
          <p:nvSpPr>
            <p:cNvPr id="104" name="object 87">
              <a:extLst>
                <a:ext uri="{FF2B5EF4-FFF2-40B4-BE49-F238E27FC236}">
                  <a16:creationId xmlns:a16="http://schemas.microsoft.com/office/drawing/2014/main" id="{6E845A35-EEDA-490B-AB15-AC282D1697F2}"/>
                </a:ext>
              </a:extLst>
            </p:cNvPr>
            <p:cNvSpPr/>
            <p:nvPr/>
          </p:nvSpPr>
          <p:spPr>
            <a:xfrm>
              <a:off x="3266694" y="2297429"/>
              <a:ext cx="44957" cy="44958"/>
            </a:xfrm>
            <a:custGeom>
              <a:avLst/>
              <a:gdLst/>
              <a:ahLst/>
              <a:cxnLst/>
              <a:rect l="l" t="t" r="r" b="b"/>
              <a:pathLst>
                <a:path w="44957" h="44958">
                  <a:moveTo>
                    <a:pt x="22859" y="0"/>
                  </a:moveTo>
                  <a:lnTo>
                    <a:pt x="0" y="22860"/>
                  </a:lnTo>
                  <a:lnTo>
                    <a:pt x="22859" y="44958"/>
                  </a:lnTo>
                  <a:lnTo>
                    <a:pt x="44957" y="22860"/>
                  </a:lnTo>
                  <a:lnTo>
                    <a:pt x="22859" y="0"/>
                  </a:lnTo>
                  <a:close/>
                </a:path>
              </a:pathLst>
            </a:custGeom>
            <a:solidFill>
              <a:srgbClr val="000000"/>
            </a:solidFill>
          </p:spPr>
          <p:txBody>
            <a:bodyPr wrap="square" lIns="0" tIns="0" rIns="0" bIns="0" rtlCol="0">
              <a:noAutofit/>
            </a:bodyPr>
            <a:lstStyle/>
            <a:p>
              <a:endParaRPr/>
            </a:p>
          </p:txBody>
        </p:sp>
        <p:sp>
          <p:nvSpPr>
            <p:cNvPr id="105" name="object 88">
              <a:extLst>
                <a:ext uri="{FF2B5EF4-FFF2-40B4-BE49-F238E27FC236}">
                  <a16:creationId xmlns:a16="http://schemas.microsoft.com/office/drawing/2014/main" id="{0D6B5AB8-66DC-4236-8971-3DEDFC63B805}"/>
                </a:ext>
              </a:extLst>
            </p:cNvPr>
            <p:cNvSpPr/>
            <p:nvPr/>
          </p:nvSpPr>
          <p:spPr>
            <a:xfrm>
              <a:off x="3266694" y="2297429"/>
              <a:ext cx="44957" cy="44958"/>
            </a:xfrm>
            <a:custGeom>
              <a:avLst/>
              <a:gdLst/>
              <a:ahLst/>
              <a:cxnLst/>
              <a:rect l="l" t="t" r="r" b="b"/>
              <a:pathLst>
                <a:path w="44957" h="44958">
                  <a:moveTo>
                    <a:pt x="22859" y="0"/>
                  </a:moveTo>
                  <a:lnTo>
                    <a:pt x="44957" y="22860"/>
                  </a:lnTo>
                  <a:lnTo>
                    <a:pt x="22859" y="44958"/>
                  </a:lnTo>
                  <a:lnTo>
                    <a:pt x="0" y="22860"/>
                  </a:lnTo>
                  <a:lnTo>
                    <a:pt x="22859" y="0"/>
                  </a:lnTo>
                  <a:close/>
                </a:path>
              </a:pathLst>
            </a:custGeom>
            <a:ln w="5334">
              <a:solidFill>
                <a:srgbClr val="000000"/>
              </a:solidFill>
            </a:ln>
          </p:spPr>
          <p:txBody>
            <a:bodyPr wrap="square" lIns="0" tIns="0" rIns="0" bIns="0" rtlCol="0">
              <a:noAutofit/>
            </a:bodyPr>
            <a:lstStyle/>
            <a:p>
              <a:endParaRPr/>
            </a:p>
          </p:txBody>
        </p:sp>
        <p:sp>
          <p:nvSpPr>
            <p:cNvPr id="106" name="object 89">
              <a:extLst>
                <a:ext uri="{FF2B5EF4-FFF2-40B4-BE49-F238E27FC236}">
                  <a16:creationId xmlns:a16="http://schemas.microsoft.com/office/drawing/2014/main" id="{88D00A71-F907-4856-BEC5-28F4D442E302}"/>
                </a:ext>
              </a:extLst>
            </p:cNvPr>
            <p:cNvSpPr/>
            <p:nvPr/>
          </p:nvSpPr>
          <p:spPr>
            <a:xfrm>
              <a:off x="3306317" y="2252472"/>
              <a:ext cx="44958" cy="44957"/>
            </a:xfrm>
            <a:custGeom>
              <a:avLst/>
              <a:gdLst/>
              <a:ahLst/>
              <a:cxnLst/>
              <a:rect l="l" t="t" r="r" b="b"/>
              <a:pathLst>
                <a:path w="44958" h="44957">
                  <a:moveTo>
                    <a:pt x="22098" y="0"/>
                  </a:moveTo>
                  <a:lnTo>
                    <a:pt x="0" y="22859"/>
                  </a:lnTo>
                  <a:lnTo>
                    <a:pt x="22098" y="44957"/>
                  </a:lnTo>
                  <a:lnTo>
                    <a:pt x="44958" y="22859"/>
                  </a:lnTo>
                  <a:lnTo>
                    <a:pt x="22098" y="0"/>
                  </a:lnTo>
                  <a:close/>
                </a:path>
              </a:pathLst>
            </a:custGeom>
            <a:solidFill>
              <a:srgbClr val="000000"/>
            </a:solidFill>
          </p:spPr>
          <p:txBody>
            <a:bodyPr wrap="square" lIns="0" tIns="0" rIns="0" bIns="0" rtlCol="0">
              <a:noAutofit/>
            </a:bodyPr>
            <a:lstStyle/>
            <a:p>
              <a:endParaRPr/>
            </a:p>
          </p:txBody>
        </p:sp>
        <p:sp>
          <p:nvSpPr>
            <p:cNvPr id="107" name="object 90">
              <a:extLst>
                <a:ext uri="{FF2B5EF4-FFF2-40B4-BE49-F238E27FC236}">
                  <a16:creationId xmlns:a16="http://schemas.microsoft.com/office/drawing/2014/main" id="{DD966D39-DF9D-419D-9D38-77DDF6BBF94F}"/>
                </a:ext>
              </a:extLst>
            </p:cNvPr>
            <p:cNvSpPr/>
            <p:nvPr/>
          </p:nvSpPr>
          <p:spPr>
            <a:xfrm>
              <a:off x="3306317" y="2252472"/>
              <a:ext cx="44958" cy="44957"/>
            </a:xfrm>
            <a:custGeom>
              <a:avLst/>
              <a:gdLst/>
              <a:ahLst/>
              <a:cxnLst/>
              <a:rect l="l" t="t" r="r" b="b"/>
              <a:pathLst>
                <a:path w="44958" h="44957">
                  <a:moveTo>
                    <a:pt x="22098" y="0"/>
                  </a:moveTo>
                  <a:lnTo>
                    <a:pt x="44958" y="22859"/>
                  </a:lnTo>
                  <a:lnTo>
                    <a:pt x="22098" y="44957"/>
                  </a:lnTo>
                  <a:lnTo>
                    <a:pt x="0" y="22859"/>
                  </a:lnTo>
                  <a:lnTo>
                    <a:pt x="22098" y="0"/>
                  </a:lnTo>
                  <a:close/>
                </a:path>
              </a:pathLst>
            </a:custGeom>
            <a:ln w="5333">
              <a:solidFill>
                <a:srgbClr val="000000"/>
              </a:solidFill>
            </a:ln>
          </p:spPr>
          <p:txBody>
            <a:bodyPr wrap="square" lIns="0" tIns="0" rIns="0" bIns="0" rtlCol="0">
              <a:noAutofit/>
            </a:bodyPr>
            <a:lstStyle/>
            <a:p>
              <a:endParaRPr/>
            </a:p>
          </p:txBody>
        </p:sp>
        <p:sp>
          <p:nvSpPr>
            <p:cNvPr id="108" name="object 91">
              <a:extLst>
                <a:ext uri="{FF2B5EF4-FFF2-40B4-BE49-F238E27FC236}">
                  <a16:creationId xmlns:a16="http://schemas.microsoft.com/office/drawing/2014/main" id="{A9DA6258-D74C-49E7-8CD1-A767E4C0DE70}"/>
                </a:ext>
              </a:extLst>
            </p:cNvPr>
            <p:cNvSpPr/>
            <p:nvPr/>
          </p:nvSpPr>
          <p:spPr>
            <a:xfrm>
              <a:off x="3339846" y="2437638"/>
              <a:ext cx="44957" cy="44957"/>
            </a:xfrm>
            <a:custGeom>
              <a:avLst/>
              <a:gdLst/>
              <a:ahLst/>
              <a:cxnLst/>
              <a:rect l="l" t="t" r="r" b="b"/>
              <a:pathLst>
                <a:path w="44957" h="44957">
                  <a:moveTo>
                    <a:pt x="22859" y="0"/>
                  </a:moveTo>
                  <a:lnTo>
                    <a:pt x="0" y="22859"/>
                  </a:lnTo>
                  <a:lnTo>
                    <a:pt x="22859" y="44957"/>
                  </a:lnTo>
                  <a:lnTo>
                    <a:pt x="44957" y="22859"/>
                  </a:lnTo>
                  <a:lnTo>
                    <a:pt x="22859" y="0"/>
                  </a:lnTo>
                  <a:close/>
                </a:path>
              </a:pathLst>
            </a:custGeom>
            <a:solidFill>
              <a:srgbClr val="000000"/>
            </a:solidFill>
          </p:spPr>
          <p:txBody>
            <a:bodyPr wrap="square" lIns="0" tIns="0" rIns="0" bIns="0" rtlCol="0">
              <a:noAutofit/>
            </a:bodyPr>
            <a:lstStyle/>
            <a:p>
              <a:endParaRPr/>
            </a:p>
          </p:txBody>
        </p:sp>
        <p:sp>
          <p:nvSpPr>
            <p:cNvPr id="109" name="object 92">
              <a:extLst>
                <a:ext uri="{FF2B5EF4-FFF2-40B4-BE49-F238E27FC236}">
                  <a16:creationId xmlns:a16="http://schemas.microsoft.com/office/drawing/2014/main" id="{F581ADCE-643B-4E6F-8D21-B843B5366AE6}"/>
                </a:ext>
              </a:extLst>
            </p:cNvPr>
            <p:cNvSpPr/>
            <p:nvPr/>
          </p:nvSpPr>
          <p:spPr>
            <a:xfrm>
              <a:off x="3339846" y="2437638"/>
              <a:ext cx="44957" cy="44957"/>
            </a:xfrm>
            <a:custGeom>
              <a:avLst/>
              <a:gdLst/>
              <a:ahLst/>
              <a:cxnLst/>
              <a:rect l="l" t="t" r="r" b="b"/>
              <a:pathLst>
                <a:path w="44957" h="44957">
                  <a:moveTo>
                    <a:pt x="22859" y="0"/>
                  </a:moveTo>
                  <a:lnTo>
                    <a:pt x="44957" y="22859"/>
                  </a:lnTo>
                  <a:lnTo>
                    <a:pt x="22859" y="44957"/>
                  </a:lnTo>
                  <a:lnTo>
                    <a:pt x="0" y="22859"/>
                  </a:lnTo>
                  <a:lnTo>
                    <a:pt x="22859" y="0"/>
                  </a:lnTo>
                  <a:close/>
                </a:path>
              </a:pathLst>
            </a:custGeom>
            <a:ln w="5334">
              <a:solidFill>
                <a:srgbClr val="000000"/>
              </a:solidFill>
            </a:ln>
          </p:spPr>
          <p:txBody>
            <a:bodyPr wrap="square" lIns="0" tIns="0" rIns="0" bIns="0" rtlCol="0">
              <a:noAutofit/>
            </a:bodyPr>
            <a:lstStyle/>
            <a:p>
              <a:endParaRPr/>
            </a:p>
          </p:txBody>
        </p:sp>
        <p:sp>
          <p:nvSpPr>
            <p:cNvPr id="110" name="object 93">
              <a:extLst>
                <a:ext uri="{FF2B5EF4-FFF2-40B4-BE49-F238E27FC236}">
                  <a16:creationId xmlns:a16="http://schemas.microsoft.com/office/drawing/2014/main" id="{AAB1E78B-C7B8-449C-A560-BE4F0C399730}"/>
                </a:ext>
              </a:extLst>
            </p:cNvPr>
            <p:cNvSpPr/>
            <p:nvPr/>
          </p:nvSpPr>
          <p:spPr>
            <a:xfrm>
              <a:off x="3373373" y="2375916"/>
              <a:ext cx="44958" cy="44957"/>
            </a:xfrm>
            <a:custGeom>
              <a:avLst/>
              <a:gdLst/>
              <a:ahLst/>
              <a:cxnLst/>
              <a:rect l="l" t="t" r="r" b="b"/>
              <a:pathLst>
                <a:path w="44958" h="44957">
                  <a:moveTo>
                    <a:pt x="22860" y="0"/>
                  </a:moveTo>
                  <a:lnTo>
                    <a:pt x="0" y="22859"/>
                  </a:lnTo>
                  <a:lnTo>
                    <a:pt x="22860" y="44957"/>
                  </a:lnTo>
                  <a:lnTo>
                    <a:pt x="44958" y="22859"/>
                  </a:lnTo>
                  <a:lnTo>
                    <a:pt x="22860" y="0"/>
                  </a:lnTo>
                  <a:close/>
                </a:path>
              </a:pathLst>
            </a:custGeom>
            <a:solidFill>
              <a:srgbClr val="000000"/>
            </a:solidFill>
          </p:spPr>
          <p:txBody>
            <a:bodyPr wrap="square" lIns="0" tIns="0" rIns="0" bIns="0" rtlCol="0">
              <a:noAutofit/>
            </a:bodyPr>
            <a:lstStyle/>
            <a:p>
              <a:endParaRPr/>
            </a:p>
          </p:txBody>
        </p:sp>
        <p:sp>
          <p:nvSpPr>
            <p:cNvPr id="111" name="object 94">
              <a:extLst>
                <a:ext uri="{FF2B5EF4-FFF2-40B4-BE49-F238E27FC236}">
                  <a16:creationId xmlns:a16="http://schemas.microsoft.com/office/drawing/2014/main" id="{9459D5A4-5930-4EEB-B3C4-D1A5421A5565}"/>
                </a:ext>
              </a:extLst>
            </p:cNvPr>
            <p:cNvSpPr/>
            <p:nvPr/>
          </p:nvSpPr>
          <p:spPr>
            <a:xfrm>
              <a:off x="3373373" y="2375916"/>
              <a:ext cx="44958" cy="44957"/>
            </a:xfrm>
            <a:custGeom>
              <a:avLst/>
              <a:gdLst/>
              <a:ahLst/>
              <a:cxnLst/>
              <a:rect l="l" t="t" r="r" b="b"/>
              <a:pathLst>
                <a:path w="44958" h="44957">
                  <a:moveTo>
                    <a:pt x="22860" y="0"/>
                  </a:moveTo>
                  <a:lnTo>
                    <a:pt x="44958" y="22859"/>
                  </a:lnTo>
                  <a:lnTo>
                    <a:pt x="22860" y="44957"/>
                  </a:lnTo>
                  <a:lnTo>
                    <a:pt x="0" y="22859"/>
                  </a:lnTo>
                  <a:lnTo>
                    <a:pt x="22860" y="0"/>
                  </a:lnTo>
                  <a:close/>
                </a:path>
              </a:pathLst>
            </a:custGeom>
            <a:ln w="5333">
              <a:solidFill>
                <a:srgbClr val="000000"/>
              </a:solidFill>
            </a:ln>
          </p:spPr>
          <p:txBody>
            <a:bodyPr wrap="square" lIns="0" tIns="0" rIns="0" bIns="0" rtlCol="0">
              <a:noAutofit/>
            </a:bodyPr>
            <a:lstStyle/>
            <a:p>
              <a:endParaRPr/>
            </a:p>
          </p:txBody>
        </p:sp>
        <p:sp>
          <p:nvSpPr>
            <p:cNvPr id="112" name="object 95">
              <a:extLst>
                <a:ext uri="{FF2B5EF4-FFF2-40B4-BE49-F238E27FC236}">
                  <a16:creationId xmlns:a16="http://schemas.microsoft.com/office/drawing/2014/main" id="{8B9184C7-4FE1-498F-8CBD-2B7775962CE0}"/>
                </a:ext>
              </a:extLst>
            </p:cNvPr>
            <p:cNvSpPr/>
            <p:nvPr/>
          </p:nvSpPr>
          <p:spPr>
            <a:xfrm>
              <a:off x="3412997" y="2533650"/>
              <a:ext cx="44957" cy="44957"/>
            </a:xfrm>
            <a:custGeom>
              <a:avLst/>
              <a:gdLst/>
              <a:ahLst/>
              <a:cxnLst/>
              <a:rect l="l" t="t" r="r" b="b"/>
              <a:pathLst>
                <a:path w="44957" h="44957">
                  <a:moveTo>
                    <a:pt x="22098" y="0"/>
                  </a:moveTo>
                  <a:lnTo>
                    <a:pt x="0" y="22098"/>
                  </a:lnTo>
                  <a:lnTo>
                    <a:pt x="22098" y="44957"/>
                  </a:lnTo>
                  <a:lnTo>
                    <a:pt x="44957" y="22098"/>
                  </a:lnTo>
                  <a:lnTo>
                    <a:pt x="22098" y="0"/>
                  </a:lnTo>
                  <a:close/>
                </a:path>
              </a:pathLst>
            </a:custGeom>
            <a:solidFill>
              <a:srgbClr val="000000"/>
            </a:solidFill>
          </p:spPr>
          <p:txBody>
            <a:bodyPr wrap="square" lIns="0" tIns="0" rIns="0" bIns="0" rtlCol="0">
              <a:noAutofit/>
            </a:bodyPr>
            <a:lstStyle/>
            <a:p>
              <a:endParaRPr/>
            </a:p>
          </p:txBody>
        </p:sp>
        <p:sp>
          <p:nvSpPr>
            <p:cNvPr id="113" name="object 96">
              <a:extLst>
                <a:ext uri="{FF2B5EF4-FFF2-40B4-BE49-F238E27FC236}">
                  <a16:creationId xmlns:a16="http://schemas.microsoft.com/office/drawing/2014/main" id="{203452A7-15FF-4855-9319-BD4806E9F594}"/>
                </a:ext>
              </a:extLst>
            </p:cNvPr>
            <p:cNvSpPr/>
            <p:nvPr/>
          </p:nvSpPr>
          <p:spPr>
            <a:xfrm>
              <a:off x="3412997" y="2533650"/>
              <a:ext cx="44957" cy="44957"/>
            </a:xfrm>
            <a:custGeom>
              <a:avLst/>
              <a:gdLst/>
              <a:ahLst/>
              <a:cxnLst/>
              <a:rect l="l" t="t" r="r" b="b"/>
              <a:pathLst>
                <a:path w="44957" h="44957">
                  <a:moveTo>
                    <a:pt x="22098" y="0"/>
                  </a:moveTo>
                  <a:lnTo>
                    <a:pt x="44957" y="22098"/>
                  </a:lnTo>
                  <a:lnTo>
                    <a:pt x="22098" y="44957"/>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114" name="object 97">
              <a:extLst>
                <a:ext uri="{FF2B5EF4-FFF2-40B4-BE49-F238E27FC236}">
                  <a16:creationId xmlns:a16="http://schemas.microsoft.com/office/drawing/2014/main" id="{E8C132CC-C820-479B-B757-9DC3DA385608}"/>
                </a:ext>
              </a:extLst>
            </p:cNvPr>
            <p:cNvSpPr/>
            <p:nvPr/>
          </p:nvSpPr>
          <p:spPr>
            <a:xfrm>
              <a:off x="3446526" y="2415539"/>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15" name="object 98">
              <a:extLst>
                <a:ext uri="{FF2B5EF4-FFF2-40B4-BE49-F238E27FC236}">
                  <a16:creationId xmlns:a16="http://schemas.microsoft.com/office/drawing/2014/main" id="{82588D73-5414-47E5-B7C5-03B6820B5CDE}"/>
                </a:ext>
              </a:extLst>
            </p:cNvPr>
            <p:cNvSpPr/>
            <p:nvPr/>
          </p:nvSpPr>
          <p:spPr>
            <a:xfrm>
              <a:off x="3446526" y="2415539"/>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16" name="object 99">
              <a:extLst>
                <a:ext uri="{FF2B5EF4-FFF2-40B4-BE49-F238E27FC236}">
                  <a16:creationId xmlns:a16="http://schemas.microsoft.com/office/drawing/2014/main" id="{6B3DB155-C74B-476F-80BB-3BD8FE52295F}"/>
                </a:ext>
              </a:extLst>
            </p:cNvPr>
            <p:cNvSpPr/>
            <p:nvPr/>
          </p:nvSpPr>
          <p:spPr>
            <a:xfrm>
              <a:off x="3480053" y="2500122"/>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17" name="object 100">
              <a:extLst>
                <a:ext uri="{FF2B5EF4-FFF2-40B4-BE49-F238E27FC236}">
                  <a16:creationId xmlns:a16="http://schemas.microsoft.com/office/drawing/2014/main" id="{3DE92150-E157-49FD-9D78-7C26A655F4D4}"/>
                </a:ext>
              </a:extLst>
            </p:cNvPr>
            <p:cNvSpPr/>
            <p:nvPr/>
          </p:nvSpPr>
          <p:spPr>
            <a:xfrm>
              <a:off x="3480053" y="2500122"/>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18" name="object 101">
              <a:extLst>
                <a:ext uri="{FF2B5EF4-FFF2-40B4-BE49-F238E27FC236}">
                  <a16:creationId xmlns:a16="http://schemas.microsoft.com/office/drawing/2014/main" id="{9FDFC6BD-71A5-4DE5-B7E9-2E27430A0F70}"/>
                </a:ext>
              </a:extLst>
            </p:cNvPr>
            <p:cNvSpPr/>
            <p:nvPr/>
          </p:nvSpPr>
          <p:spPr>
            <a:xfrm>
              <a:off x="3519678" y="2432304"/>
              <a:ext cx="44958" cy="44957"/>
            </a:xfrm>
            <a:custGeom>
              <a:avLst/>
              <a:gdLst/>
              <a:ahLst/>
              <a:cxnLst/>
              <a:rect l="l" t="t" r="r" b="b"/>
              <a:pathLst>
                <a:path w="44958" h="44957">
                  <a:moveTo>
                    <a:pt x="22860" y="0"/>
                  </a:moveTo>
                  <a:lnTo>
                    <a:pt x="0" y="22860"/>
                  </a:lnTo>
                  <a:lnTo>
                    <a:pt x="22860" y="44957"/>
                  </a:lnTo>
                  <a:lnTo>
                    <a:pt x="44958" y="22860"/>
                  </a:lnTo>
                  <a:lnTo>
                    <a:pt x="22860" y="0"/>
                  </a:lnTo>
                  <a:close/>
                </a:path>
              </a:pathLst>
            </a:custGeom>
            <a:solidFill>
              <a:srgbClr val="000000"/>
            </a:solidFill>
          </p:spPr>
          <p:txBody>
            <a:bodyPr wrap="square" lIns="0" tIns="0" rIns="0" bIns="0" rtlCol="0">
              <a:noAutofit/>
            </a:bodyPr>
            <a:lstStyle/>
            <a:p>
              <a:endParaRPr/>
            </a:p>
          </p:txBody>
        </p:sp>
        <p:sp>
          <p:nvSpPr>
            <p:cNvPr id="119" name="object 102">
              <a:extLst>
                <a:ext uri="{FF2B5EF4-FFF2-40B4-BE49-F238E27FC236}">
                  <a16:creationId xmlns:a16="http://schemas.microsoft.com/office/drawing/2014/main" id="{DC0C4687-410E-4E01-8DA2-0975A150A706}"/>
                </a:ext>
              </a:extLst>
            </p:cNvPr>
            <p:cNvSpPr/>
            <p:nvPr/>
          </p:nvSpPr>
          <p:spPr>
            <a:xfrm>
              <a:off x="3519678" y="2432304"/>
              <a:ext cx="44958" cy="44957"/>
            </a:xfrm>
            <a:custGeom>
              <a:avLst/>
              <a:gdLst/>
              <a:ahLst/>
              <a:cxnLst/>
              <a:rect l="l" t="t" r="r" b="b"/>
              <a:pathLst>
                <a:path w="44958" h="44957">
                  <a:moveTo>
                    <a:pt x="22860" y="0"/>
                  </a:moveTo>
                  <a:lnTo>
                    <a:pt x="44958" y="22860"/>
                  </a:lnTo>
                  <a:lnTo>
                    <a:pt x="22860" y="44957"/>
                  </a:lnTo>
                  <a:lnTo>
                    <a:pt x="0" y="22860"/>
                  </a:lnTo>
                  <a:lnTo>
                    <a:pt x="22860" y="0"/>
                  </a:lnTo>
                  <a:close/>
                </a:path>
              </a:pathLst>
            </a:custGeom>
            <a:ln w="5333">
              <a:solidFill>
                <a:srgbClr val="000000"/>
              </a:solidFill>
            </a:ln>
          </p:spPr>
          <p:txBody>
            <a:bodyPr wrap="square" lIns="0" tIns="0" rIns="0" bIns="0" rtlCol="0">
              <a:noAutofit/>
            </a:bodyPr>
            <a:lstStyle/>
            <a:p>
              <a:endParaRPr/>
            </a:p>
          </p:txBody>
        </p:sp>
        <p:sp>
          <p:nvSpPr>
            <p:cNvPr id="120" name="object 103">
              <a:extLst>
                <a:ext uri="{FF2B5EF4-FFF2-40B4-BE49-F238E27FC236}">
                  <a16:creationId xmlns:a16="http://schemas.microsoft.com/office/drawing/2014/main" id="{A51A2A1A-A065-469A-8CCE-8CDE389DBE91}"/>
                </a:ext>
              </a:extLst>
            </p:cNvPr>
            <p:cNvSpPr/>
            <p:nvPr/>
          </p:nvSpPr>
          <p:spPr>
            <a:xfrm>
              <a:off x="3553205" y="2527554"/>
              <a:ext cx="44958" cy="45720"/>
            </a:xfrm>
            <a:custGeom>
              <a:avLst/>
              <a:gdLst/>
              <a:ahLst/>
              <a:cxnLst/>
              <a:rect l="l" t="t" r="r" b="b"/>
              <a:pathLst>
                <a:path w="44958" h="45720">
                  <a:moveTo>
                    <a:pt x="22860" y="0"/>
                  </a:moveTo>
                  <a:lnTo>
                    <a:pt x="0" y="22860"/>
                  </a:lnTo>
                  <a:lnTo>
                    <a:pt x="22860" y="45720"/>
                  </a:lnTo>
                  <a:lnTo>
                    <a:pt x="44958" y="22860"/>
                  </a:lnTo>
                  <a:lnTo>
                    <a:pt x="22860" y="0"/>
                  </a:lnTo>
                  <a:close/>
                </a:path>
              </a:pathLst>
            </a:custGeom>
            <a:solidFill>
              <a:srgbClr val="000000"/>
            </a:solidFill>
          </p:spPr>
          <p:txBody>
            <a:bodyPr wrap="square" lIns="0" tIns="0" rIns="0" bIns="0" rtlCol="0">
              <a:noAutofit/>
            </a:bodyPr>
            <a:lstStyle/>
            <a:p>
              <a:endParaRPr/>
            </a:p>
          </p:txBody>
        </p:sp>
        <p:sp>
          <p:nvSpPr>
            <p:cNvPr id="121" name="object 104">
              <a:extLst>
                <a:ext uri="{FF2B5EF4-FFF2-40B4-BE49-F238E27FC236}">
                  <a16:creationId xmlns:a16="http://schemas.microsoft.com/office/drawing/2014/main" id="{70BCC29E-B360-4255-A166-FE82C67065D6}"/>
                </a:ext>
              </a:extLst>
            </p:cNvPr>
            <p:cNvSpPr/>
            <p:nvPr/>
          </p:nvSpPr>
          <p:spPr>
            <a:xfrm>
              <a:off x="3553205" y="2527554"/>
              <a:ext cx="44958" cy="45720"/>
            </a:xfrm>
            <a:custGeom>
              <a:avLst/>
              <a:gdLst/>
              <a:ahLst/>
              <a:cxnLst/>
              <a:rect l="l" t="t" r="r" b="b"/>
              <a:pathLst>
                <a:path w="44958" h="45720">
                  <a:moveTo>
                    <a:pt x="22860" y="0"/>
                  </a:moveTo>
                  <a:lnTo>
                    <a:pt x="44958" y="22860"/>
                  </a:lnTo>
                  <a:lnTo>
                    <a:pt x="22860" y="45720"/>
                  </a:lnTo>
                  <a:lnTo>
                    <a:pt x="0" y="22860"/>
                  </a:lnTo>
                  <a:lnTo>
                    <a:pt x="22860" y="0"/>
                  </a:lnTo>
                  <a:close/>
                </a:path>
              </a:pathLst>
            </a:custGeom>
            <a:ln w="5334">
              <a:solidFill>
                <a:srgbClr val="000000"/>
              </a:solidFill>
            </a:ln>
          </p:spPr>
          <p:txBody>
            <a:bodyPr wrap="square" lIns="0" tIns="0" rIns="0" bIns="0" rtlCol="0">
              <a:noAutofit/>
            </a:bodyPr>
            <a:lstStyle/>
            <a:p>
              <a:endParaRPr/>
            </a:p>
          </p:txBody>
        </p:sp>
        <p:sp>
          <p:nvSpPr>
            <p:cNvPr id="122" name="object 105">
              <a:extLst>
                <a:ext uri="{FF2B5EF4-FFF2-40B4-BE49-F238E27FC236}">
                  <a16:creationId xmlns:a16="http://schemas.microsoft.com/office/drawing/2014/main" id="{4D3EC111-D31E-40E0-8D6C-25CD22DF6051}"/>
                </a:ext>
              </a:extLst>
            </p:cNvPr>
            <p:cNvSpPr/>
            <p:nvPr/>
          </p:nvSpPr>
          <p:spPr>
            <a:xfrm>
              <a:off x="3587496" y="2465832"/>
              <a:ext cx="44957" cy="44958"/>
            </a:xfrm>
            <a:custGeom>
              <a:avLst/>
              <a:gdLst/>
              <a:ahLst/>
              <a:cxnLst/>
              <a:rect l="l" t="t" r="r" b="b"/>
              <a:pathLst>
                <a:path w="44957" h="44958">
                  <a:moveTo>
                    <a:pt x="22098" y="0"/>
                  </a:moveTo>
                  <a:lnTo>
                    <a:pt x="0" y="22860"/>
                  </a:lnTo>
                  <a:lnTo>
                    <a:pt x="22098" y="44958"/>
                  </a:lnTo>
                  <a:lnTo>
                    <a:pt x="44957" y="22860"/>
                  </a:lnTo>
                  <a:lnTo>
                    <a:pt x="22098" y="0"/>
                  </a:lnTo>
                  <a:close/>
                </a:path>
              </a:pathLst>
            </a:custGeom>
            <a:solidFill>
              <a:srgbClr val="000000"/>
            </a:solidFill>
          </p:spPr>
          <p:txBody>
            <a:bodyPr wrap="square" lIns="0" tIns="0" rIns="0" bIns="0" rtlCol="0">
              <a:noAutofit/>
            </a:bodyPr>
            <a:lstStyle/>
            <a:p>
              <a:endParaRPr/>
            </a:p>
          </p:txBody>
        </p:sp>
        <p:sp>
          <p:nvSpPr>
            <p:cNvPr id="123" name="object 106">
              <a:extLst>
                <a:ext uri="{FF2B5EF4-FFF2-40B4-BE49-F238E27FC236}">
                  <a16:creationId xmlns:a16="http://schemas.microsoft.com/office/drawing/2014/main" id="{70F3368C-A9AA-429D-AA2C-F04436171B7B}"/>
                </a:ext>
              </a:extLst>
            </p:cNvPr>
            <p:cNvSpPr/>
            <p:nvPr/>
          </p:nvSpPr>
          <p:spPr>
            <a:xfrm>
              <a:off x="3587496" y="2465832"/>
              <a:ext cx="44957" cy="44958"/>
            </a:xfrm>
            <a:custGeom>
              <a:avLst/>
              <a:gdLst/>
              <a:ahLst/>
              <a:cxnLst/>
              <a:rect l="l" t="t" r="r" b="b"/>
              <a:pathLst>
                <a:path w="44957" h="44958">
                  <a:moveTo>
                    <a:pt x="22098" y="0"/>
                  </a:moveTo>
                  <a:lnTo>
                    <a:pt x="44957"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124" name="object 107">
              <a:extLst>
                <a:ext uri="{FF2B5EF4-FFF2-40B4-BE49-F238E27FC236}">
                  <a16:creationId xmlns:a16="http://schemas.microsoft.com/office/drawing/2014/main" id="{EF5ED34D-8286-45D3-A6CD-4D8EE90830FA}"/>
                </a:ext>
              </a:extLst>
            </p:cNvPr>
            <p:cNvSpPr/>
            <p:nvPr/>
          </p:nvSpPr>
          <p:spPr>
            <a:xfrm>
              <a:off x="3621023" y="2550414"/>
              <a:ext cx="44958" cy="44957"/>
            </a:xfrm>
            <a:custGeom>
              <a:avLst/>
              <a:gdLst/>
              <a:ahLst/>
              <a:cxnLst/>
              <a:rect l="l" t="t" r="r" b="b"/>
              <a:pathLst>
                <a:path w="44958" h="44957">
                  <a:moveTo>
                    <a:pt x="22098" y="0"/>
                  </a:moveTo>
                  <a:lnTo>
                    <a:pt x="0" y="22859"/>
                  </a:lnTo>
                  <a:lnTo>
                    <a:pt x="22098" y="44957"/>
                  </a:lnTo>
                  <a:lnTo>
                    <a:pt x="44958" y="22859"/>
                  </a:lnTo>
                  <a:lnTo>
                    <a:pt x="22098" y="0"/>
                  </a:lnTo>
                  <a:close/>
                </a:path>
              </a:pathLst>
            </a:custGeom>
            <a:solidFill>
              <a:srgbClr val="000000"/>
            </a:solidFill>
          </p:spPr>
          <p:txBody>
            <a:bodyPr wrap="square" lIns="0" tIns="0" rIns="0" bIns="0" rtlCol="0">
              <a:noAutofit/>
            </a:bodyPr>
            <a:lstStyle/>
            <a:p>
              <a:endParaRPr/>
            </a:p>
          </p:txBody>
        </p:sp>
        <p:sp>
          <p:nvSpPr>
            <p:cNvPr id="125" name="object 108">
              <a:extLst>
                <a:ext uri="{FF2B5EF4-FFF2-40B4-BE49-F238E27FC236}">
                  <a16:creationId xmlns:a16="http://schemas.microsoft.com/office/drawing/2014/main" id="{BEB283F9-9BE8-4CD8-886E-7AA3B9049DA2}"/>
                </a:ext>
              </a:extLst>
            </p:cNvPr>
            <p:cNvSpPr/>
            <p:nvPr/>
          </p:nvSpPr>
          <p:spPr>
            <a:xfrm>
              <a:off x="3621023" y="2550414"/>
              <a:ext cx="44958" cy="44957"/>
            </a:xfrm>
            <a:custGeom>
              <a:avLst/>
              <a:gdLst/>
              <a:ahLst/>
              <a:cxnLst/>
              <a:rect l="l" t="t" r="r" b="b"/>
              <a:pathLst>
                <a:path w="44958" h="44957">
                  <a:moveTo>
                    <a:pt x="22098" y="0"/>
                  </a:moveTo>
                  <a:lnTo>
                    <a:pt x="44958" y="22859"/>
                  </a:lnTo>
                  <a:lnTo>
                    <a:pt x="22098" y="44957"/>
                  </a:lnTo>
                  <a:lnTo>
                    <a:pt x="0" y="22859"/>
                  </a:lnTo>
                  <a:lnTo>
                    <a:pt x="22098" y="0"/>
                  </a:lnTo>
                  <a:close/>
                </a:path>
              </a:pathLst>
            </a:custGeom>
            <a:ln w="5333">
              <a:solidFill>
                <a:srgbClr val="000000"/>
              </a:solidFill>
            </a:ln>
          </p:spPr>
          <p:txBody>
            <a:bodyPr wrap="square" lIns="0" tIns="0" rIns="0" bIns="0" rtlCol="0">
              <a:noAutofit/>
            </a:bodyPr>
            <a:lstStyle/>
            <a:p>
              <a:endParaRPr/>
            </a:p>
          </p:txBody>
        </p:sp>
        <p:sp>
          <p:nvSpPr>
            <p:cNvPr id="126" name="object 109">
              <a:extLst>
                <a:ext uri="{FF2B5EF4-FFF2-40B4-BE49-F238E27FC236}">
                  <a16:creationId xmlns:a16="http://schemas.microsoft.com/office/drawing/2014/main" id="{8594EDF1-E6A0-4BA4-B53E-A2209E071AD0}"/>
                </a:ext>
              </a:extLst>
            </p:cNvPr>
            <p:cNvSpPr/>
            <p:nvPr/>
          </p:nvSpPr>
          <p:spPr>
            <a:xfrm>
              <a:off x="3659885" y="2505455"/>
              <a:ext cx="44958" cy="44958"/>
            </a:xfrm>
            <a:custGeom>
              <a:avLst/>
              <a:gdLst/>
              <a:ahLst/>
              <a:cxnLst/>
              <a:rect l="l" t="t" r="r" b="b"/>
              <a:pathLst>
                <a:path w="44958" h="44958">
                  <a:moveTo>
                    <a:pt x="22860" y="0"/>
                  </a:moveTo>
                  <a:lnTo>
                    <a:pt x="0" y="22098"/>
                  </a:lnTo>
                  <a:lnTo>
                    <a:pt x="22860" y="44958"/>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27" name="object 110">
              <a:extLst>
                <a:ext uri="{FF2B5EF4-FFF2-40B4-BE49-F238E27FC236}">
                  <a16:creationId xmlns:a16="http://schemas.microsoft.com/office/drawing/2014/main" id="{49B1533F-9F45-481A-A87B-59E9EB185E76}"/>
                </a:ext>
              </a:extLst>
            </p:cNvPr>
            <p:cNvSpPr/>
            <p:nvPr/>
          </p:nvSpPr>
          <p:spPr>
            <a:xfrm>
              <a:off x="3659885" y="2505455"/>
              <a:ext cx="44958" cy="44958"/>
            </a:xfrm>
            <a:custGeom>
              <a:avLst/>
              <a:gdLst/>
              <a:ahLst/>
              <a:cxnLst/>
              <a:rect l="l" t="t" r="r" b="b"/>
              <a:pathLst>
                <a:path w="44958" h="44958">
                  <a:moveTo>
                    <a:pt x="22860" y="0"/>
                  </a:moveTo>
                  <a:lnTo>
                    <a:pt x="44958" y="22098"/>
                  </a:lnTo>
                  <a:lnTo>
                    <a:pt x="22860" y="44958"/>
                  </a:lnTo>
                  <a:lnTo>
                    <a:pt x="0" y="22098"/>
                  </a:lnTo>
                  <a:lnTo>
                    <a:pt x="22860" y="0"/>
                  </a:lnTo>
                  <a:close/>
                </a:path>
              </a:pathLst>
            </a:custGeom>
            <a:ln w="5334">
              <a:solidFill>
                <a:srgbClr val="000000"/>
              </a:solidFill>
            </a:ln>
          </p:spPr>
          <p:txBody>
            <a:bodyPr wrap="square" lIns="0" tIns="0" rIns="0" bIns="0" rtlCol="0">
              <a:noAutofit/>
            </a:bodyPr>
            <a:lstStyle/>
            <a:p>
              <a:endParaRPr/>
            </a:p>
          </p:txBody>
        </p:sp>
        <p:sp>
          <p:nvSpPr>
            <p:cNvPr id="128" name="object 111">
              <a:extLst>
                <a:ext uri="{FF2B5EF4-FFF2-40B4-BE49-F238E27FC236}">
                  <a16:creationId xmlns:a16="http://schemas.microsoft.com/office/drawing/2014/main" id="{BDD6E16A-F36F-42E1-9A27-02C5D33B7EDC}"/>
                </a:ext>
              </a:extLst>
            </p:cNvPr>
            <p:cNvSpPr/>
            <p:nvPr/>
          </p:nvSpPr>
          <p:spPr>
            <a:xfrm>
              <a:off x="3694176" y="2651760"/>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129" name="object 112">
              <a:extLst>
                <a:ext uri="{FF2B5EF4-FFF2-40B4-BE49-F238E27FC236}">
                  <a16:creationId xmlns:a16="http://schemas.microsoft.com/office/drawing/2014/main" id="{BE7C9503-0B2B-498A-8B8A-C04A495B6F88}"/>
                </a:ext>
              </a:extLst>
            </p:cNvPr>
            <p:cNvSpPr/>
            <p:nvPr/>
          </p:nvSpPr>
          <p:spPr>
            <a:xfrm>
              <a:off x="3694176" y="2651760"/>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130" name="object 113">
              <a:extLst>
                <a:ext uri="{FF2B5EF4-FFF2-40B4-BE49-F238E27FC236}">
                  <a16:creationId xmlns:a16="http://schemas.microsoft.com/office/drawing/2014/main" id="{F64F927D-1EF7-4A3E-A48E-9DA19BA20928}"/>
                </a:ext>
              </a:extLst>
            </p:cNvPr>
            <p:cNvSpPr/>
            <p:nvPr/>
          </p:nvSpPr>
          <p:spPr>
            <a:xfrm>
              <a:off x="3727703" y="2583942"/>
              <a:ext cx="44958" cy="44957"/>
            </a:xfrm>
            <a:custGeom>
              <a:avLst/>
              <a:gdLst/>
              <a:ahLst/>
              <a:cxnLst/>
              <a:rect l="l" t="t" r="r" b="b"/>
              <a:pathLst>
                <a:path w="44958" h="44957">
                  <a:moveTo>
                    <a:pt x="22860" y="0"/>
                  </a:moveTo>
                  <a:lnTo>
                    <a:pt x="0" y="22859"/>
                  </a:lnTo>
                  <a:lnTo>
                    <a:pt x="22860" y="44957"/>
                  </a:lnTo>
                  <a:lnTo>
                    <a:pt x="44958" y="22859"/>
                  </a:lnTo>
                  <a:lnTo>
                    <a:pt x="22860" y="0"/>
                  </a:lnTo>
                  <a:close/>
                </a:path>
              </a:pathLst>
            </a:custGeom>
            <a:solidFill>
              <a:srgbClr val="000000"/>
            </a:solidFill>
          </p:spPr>
          <p:txBody>
            <a:bodyPr wrap="square" lIns="0" tIns="0" rIns="0" bIns="0" rtlCol="0">
              <a:noAutofit/>
            </a:bodyPr>
            <a:lstStyle/>
            <a:p>
              <a:endParaRPr/>
            </a:p>
          </p:txBody>
        </p:sp>
        <p:sp>
          <p:nvSpPr>
            <p:cNvPr id="131" name="object 114">
              <a:extLst>
                <a:ext uri="{FF2B5EF4-FFF2-40B4-BE49-F238E27FC236}">
                  <a16:creationId xmlns:a16="http://schemas.microsoft.com/office/drawing/2014/main" id="{7BBE2E84-1D43-4DBF-BAF1-F9072E760E7A}"/>
                </a:ext>
              </a:extLst>
            </p:cNvPr>
            <p:cNvSpPr/>
            <p:nvPr/>
          </p:nvSpPr>
          <p:spPr>
            <a:xfrm>
              <a:off x="3727703" y="2583942"/>
              <a:ext cx="44958" cy="44957"/>
            </a:xfrm>
            <a:custGeom>
              <a:avLst/>
              <a:gdLst/>
              <a:ahLst/>
              <a:cxnLst/>
              <a:rect l="l" t="t" r="r" b="b"/>
              <a:pathLst>
                <a:path w="44958" h="44957">
                  <a:moveTo>
                    <a:pt x="22860" y="0"/>
                  </a:moveTo>
                  <a:lnTo>
                    <a:pt x="44958" y="22859"/>
                  </a:lnTo>
                  <a:lnTo>
                    <a:pt x="22860" y="44957"/>
                  </a:lnTo>
                  <a:lnTo>
                    <a:pt x="0" y="22859"/>
                  </a:lnTo>
                  <a:lnTo>
                    <a:pt x="22860" y="0"/>
                  </a:lnTo>
                  <a:close/>
                </a:path>
              </a:pathLst>
            </a:custGeom>
            <a:ln w="5333">
              <a:solidFill>
                <a:srgbClr val="000000"/>
              </a:solidFill>
            </a:ln>
          </p:spPr>
          <p:txBody>
            <a:bodyPr wrap="square" lIns="0" tIns="0" rIns="0" bIns="0" rtlCol="0">
              <a:noAutofit/>
            </a:bodyPr>
            <a:lstStyle/>
            <a:p>
              <a:endParaRPr/>
            </a:p>
          </p:txBody>
        </p:sp>
        <p:sp>
          <p:nvSpPr>
            <p:cNvPr id="132" name="object 115">
              <a:extLst>
                <a:ext uri="{FF2B5EF4-FFF2-40B4-BE49-F238E27FC236}">
                  <a16:creationId xmlns:a16="http://schemas.microsoft.com/office/drawing/2014/main" id="{DBC1FFD4-2BEF-463B-93C7-22A7165EAD58}"/>
                </a:ext>
              </a:extLst>
            </p:cNvPr>
            <p:cNvSpPr/>
            <p:nvPr/>
          </p:nvSpPr>
          <p:spPr>
            <a:xfrm>
              <a:off x="3800855" y="2600705"/>
              <a:ext cx="44958" cy="44958"/>
            </a:xfrm>
            <a:custGeom>
              <a:avLst/>
              <a:gdLst/>
              <a:ahLst/>
              <a:cxnLst/>
              <a:rect l="l" t="t" r="r" b="b"/>
              <a:pathLst>
                <a:path w="44958" h="44958">
                  <a:moveTo>
                    <a:pt x="22098" y="0"/>
                  </a:moveTo>
                  <a:lnTo>
                    <a:pt x="0" y="22860"/>
                  </a:lnTo>
                  <a:lnTo>
                    <a:pt x="22098" y="44958"/>
                  </a:lnTo>
                  <a:lnTo>
                    <a:pt x="44958" y="22860"/>
                  </a:lnTo>
                  <a:lnTo>
                    <a:pt x="22098" y="0"/>
                  </a:lnTo>
                  <a:close/>
                </a:path>
              </a:pathLst>
            </a:custGeom>
            <a:solidFill>
              <a:srgbClr val="000000"/>
            </a:solidFill>
          </p:spPr>
          <p:txBody>
            <a:bodyPr wrap="square" lIns="0" tIns="0" rIns="0" bIns="0" rtlCol="0">
              <a:noAutofit/>
            </a:bodyPr>
            <a:lstStyle/>
            <a:p>
              <a:endParaRPr/>
            </a:p>
          </p:txBody>
        </p:sp>
        <p:sp>
          <p:nvSpPr>
            <p:cNvPr id="133" name="object 116">
              <a:extLst>
                <a:ext uri="{FF2B5EF4-FFF2-40B4-BE49-F238E27FC236}">
                  <a16:creationId xmlns:a16="http://schemas.microsoft.com/office/drawing/2014/main" id="{718C92C2-1B69-40C1-826D-E7D38005DEE0}"/>
                </a:ext>
              </a:extLst>
            </p:cNvPr>
            <p:cNvSpPr/>
            <p:nvPr/>
          </p:nvSpPr>
          <p:spPr>
            <a:xfrm>
              <a:off x="3800855" y="2600705"/>
              <a:ext cx="44958" cy="44958"/>
            </a:xfrm>
            <a:custGeom>
              <a:avLst/>
              <a:gdLst/>
              <a:ahLst/>
              <a:cxnLst/>
              <a:rect l="l" t="t" r="r" b="b"/>
              <a:pathLst>
                <a:path w="44958" h="44958">
                  <a:moveTo>
                    <a:pt x="22098" y="0"/>
                  </a:moveTo>
                  <a:lnTo>
                    <a:pt x="44958"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134" name="object 117">
              <a:extLst>
                <a:ext uri="{FF2B5EF4-FFF2-40B4-BE49-F238E27FC236}">
                  <a16:creationId xmlns:a16="http://schemas.microsoft.com/office/drawing/2014/main" id="{4473B964-222D-45D3-A8B5-1FE36965F086}"/>
                </a:ext>
              </a:extLst>
            </p:cNvPr>
            <p:cNvSpPr/>
            <p:nvPr/>
          </p:nvSpPr>
          <p:spPr>
            <a:xfrm>
              <a:off x="3834384" y="2690622"/>
              <a:ext cx="44957" cy="44957"/>
            </a:xfrm>
            <a:custGeom>
              <a:avLst/>
              <a:gdLst/>
              <a:ahLst/>
              <a:cxnLst/>
              <a:rect l="l" t="t" r="r" b="b"/>
              <a:pathLst>
                <a:path w="44957" h="44957">
                  <a:moveTo>
                    <a:pt x="22860" y="0"/>
                  </a:moveTo>
                  <a:lnTo>
                    <a:pt x="0" y="22859"/>
                  </a:lnTo>
                  <a:lnTo>
                    <a:pt x="22860" y="44957"/>
                  </a:lnTo>
                  <a:lnTo>
                    <a:pt x="44957" y="22859"/>
                  </a:lnTo>
                  <a:lnTo>
                    <a:pt x="22860" y="0"/>
                  </a:lnTo>
                  <a:close/>
                </a:path>
              </a:pathLst>
            </a:custGeom>
            <a:solidFill>
              <a:srgbClr val="000000"/>
            </a:solidFill>
          </p:spPr>
          <p:txBody>
            <a:bodyPr wrap="square" lIns="0" tIns="0" rIns="0" bIns="0" rtlCol="0">
              <a:noAutofit/>
            </a:bodyPr>
            <a:lstStyle/>
            <a:p>
              <a:endParaRPr/>
            </a:p>
          </p:txBody>
        </p:sp>
        <p:sp>
          <p:nvSpPr>
            <p:cNvPr id="135" name="object 118">
              <a:extLst>
                <a:ext uri="{FF2B5EF4-FFF2-40B4-BE49-F238E27FC236}">
                  <a16:creationId xmlns:a16="http://schemas.microsoft.com/office/drawing/2014/main" id="{CE415402-2A2F-4675-A617-45CF3CEC0261}"/>
                </a:ext>
              </a:extLst>
            </p:cNvPr>
            <p:cNvSpPr/>
            <p:nvPr/>
          </p:nvSpPr>
          <p:spPr>
            <a:xfrm>
              <a:off x="3834384" y="2690622"/>
              <a:ext cx="44957" cy="44957"/>
            </a:xfrm>
            <a:custGeom>
              <a:avLst/>
              <a:gdLst/>
              <a:ahLst/>
              <a:cxnLst/>
              <a:rect l="l" t="t" r="r" b="b"/>
              <a:pathLst>
                <a:path w="44957" h="44957">
                  <a:moveTo>
                    <a:pt x="22860" y="0"/>
                  </a:moveTo>
                  <a:lnTo>
                    <a:pt x="44957" y="22859"/>
                  </a:lnTo>
                  <a:lnTo>
                    <a:pt x="22860" y="44957"/>
                  </a:lnTo>
                  <a:lnTo>
                    <a:pt x="0" y="22859"/>
                  </a:lnTo>
                  <a:lnTo>
                    <a:pt x="22860" y="0"/>
                  </a:lnTo>
                  <a:close/>
                </a:path>
              </a:pathLst>
            </a:custGeom>
            <a:ln w="5334">
              <a:solidFill>
                <a:srgbClr val="000000"/>
              </a:solidFill>
            </a:ln>
          </p:spPr>
          <p:txBody>
            <a:bodyPr wrap="square" lIns="0" tIns="0" rIns="0" bIns="0" rtlCol="0">
              <a:noAutofit/>
            </a:bodyPr>
            <a:lstStyle/>
            <a:p>
              <a:endParaRPr/>
            </a:p>
          </p:txBody>
        </p:sp>
        <p:sp>
          <p:nvSpPr>
            <p:cNvPr id="136" name="object 119">
              <a:extLst>
                <a:ext uri="{FF2B5EF4-FFF2-40B4-BE49-F238E27FC236}">
                  <a16:creationId xmlns:a16="http://schemas.microsoft.com/office/drawing/2014/main" id="{0D2A58DF-7F03-4C50-9BAB-F40E23F78785}"/>
                </a:ext>
              </a:extLst>
            </p:cNvPr>
            <p:cNvSpPr/>
            <p:nvPr/>
          </p:nvSpPr>
          <p:spPr>
            <a:xfrm>
              <a:off x="3874008" y="2618232"/>
              <a:ext cx="44957" cy="44958"/>
            </a:xfrm>
            <a:custGeom>
              <a:avLst/>
              <a:gdLst/>
              <a:ahLst/>
              <a:cxnLst/>
              <a:rect l="l" t="t" r="r" b="b"/>
              <a:pathLst>
                <a:path w="44957" h="44958">
                  <a:moveTo>
                    <a:pt x="22097" y="0"/>
                  </a:moveTo>
                  <a:lnTo>
                    <a:pt x="0" y="22098"/>
                  </a:lnTo>
                  <a:lnTo>
                    <a:pt x="22097" y="44958"/>
                  </a:lnTo>
                  <a:lnTo>
                    <a:pt x="44957" y="22098"/>
                  </a:lnTo>
                  <a:lnTo>
                    <a:pt x="22097" y="0"/>
                  </a:lnTo>
                  <a:close/>
                </a:path>
              </a:pathLst>
            </a:custGeom>
            <a:solidFill>
              <a:srgbClr val="000000"/>
            </a:solidFill>
          </p:spPr>
          <p:txBody>
            <a:bodyPr wrap="square" lIns="0" tIns="0" rIns="0" bIns="0" rtlCol="0">
              <a:noAutofit/>
            </a:bodyPr>
            <a:lstStyle/>
            <a:p>
              <a:endParaRPr/>
            </a:p>
          </p:txBody>
        </p:sp>
        <p:sp>
          <p:nvSpPr>
            <p:cNvPr id="137" name="object 120">
              <a:extLst>
                <a:ext uri="{FF2B5EF4-FFF2-40B4-BE49-F238E27FC236}">
                  <a16:creationId xmlns:a16="http://schemas.microsoft.com/office/drawing/2014/main" id="{49CEE631-8016-4CBF-B681-6F3EEAD6AD7A}"/>
                </a:ext>
              </a:extLst>
            </p:cNvPr>
            <p:cNvSpPr/>
            <p:nvPr/>
          </p:nvSpPr>
          <p:spPr>
            <a:xfrm>
              <a:off x="3874008" y="2618232"/>
              <a:ext cx="44957" cy="44958"/>
            </a:xfrm>
            <a:custGeom>
              <a:avLst/>
              <a:gdLst/>
              <a:ahLst/>
              <a:cxnLst/>
              <a:rect l="l" t="t" r="r" b="b"/>
              <a:pathLst>
                <a:path w="44957" h="44958">
                  <a:moveTo>
                    <a:pt x="22097" y="0"/>
                  </a:moveTo>
                  <a:lnTo>
                    <a:pt x="44957" y="22098"/>
                  </a:lnTo>
                  <a:lnTo>
                    <a:pt x="22097" y="44958"/>
                  </a:lnTo>
                  <a:lnTo>
                    <a:pt x="0" y="22098"/>
                  </a:lnTo>
                  <a:lnTo>
                    <a:pt x="22097" y="0"/>
                  </a:lnTo>
                  <a:close/>
                </a:path>
              </a:pathLst>
            </a:custGeom>
            <a:ln w="5334">
              <a:solidFill>
                <a:srgbClr val="000000"/>
              </a:solidFill>
            </a:ln>
          </p:spPr>
          <p:txBody>
            <a:bodyPr wrap="square" lIns="0" tIns="0" rIns="0" bIns="0" rtlCol="0">
              <a:noAutofit/>
            </a:bodyPr>
            <a:lstStyle/>
            <a:p>
              <a:endParaRPr/>
            </a:p>
          </p:txBody>
        </p:sp>
        <p:sp>
          <p:nvSpPr>
            <p:cNvPr id="138" name="object 121">
              <a:extLst>
                <a:ext uri="{FF2B5EF4-FFF2-40B4-BE49-F238E27FC236}">
                  <a16:creationId xmlns:a16="http://schemas.microsoft.com/office/drawing/2014/main" id="{9BCCAE95-AEA2-4535-BCF7-B000BE57213F}"/>
                </a:ext>
              </a:extLst>
            </p:cNvPr>
            <p:cNvSpPr/>
            <p:nvPr/>
          </p:nvSpPr>
          <p:spPr>
            <a:xfrm>
              <a:off x="3907535" y="2668523"/>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39" name="object 122">
              <a:extLst>
                <a:ext uri="{FF2B5EF4-FFF2-40B4-BE49-F238E27FC236}">
                  <a16:creationId xmlns:a16="http://schemas.microsoft.com/office/drawing/2014/main" id="{0A7BBFD7-80ED-4CD3-B2FF-BFB5DA616EE4}"/>
                </a:ext>
              </a:extLst>
            </p:cNvPr>
            <p:cNvSpPr/>
            <p:nvPr/>
          </p:nvSpPr>
          <p:spPr>
            <a:xfrm>
              <a:off x="3907535" y="2668523"/>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40" name="object 123">
              <a:extLst>
                <a:ext uri="{FF2B5EF4-FFF2-40B4-BE49-F238E27FC236}">
                  <a16:creationId xmlns:a16="http://schemas.microsoft.com/office/drawing/2014/main" id="{A8B33724-D84E-49EB-AF5C-23C55C5F8E56}"/>
                </a:ext>
              </a:extLst>
            </p:cNvPr>
            <p:cNvSpPr/>
            <p:nvPr/>
          </p:nvSpPr>
          <p:spPr>
            <a:xfrm>
              <a:off x="3941064" y="2606801"/>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41" name="object 124">
              <a:extLst>
                <a:ext uri="{FF2B5EF4-FFF2-40B4-BE49-F238E27FC236}">
                  <a16:creationId xmlns:a16="http://schemas.microsoft.com/office/drawing/2014/main" id="{591DC60B-2106-4C27-AD5D-5B1A9BDE9507}"/>
                </a:ext>
              </a:extLst>
            </p:cNvPr>
            <p:cNvSpPr/>
            <p:nvPr/>
          </p:nvSpPr>
          <p:spPr>
            <a:xfrm>
              <a:off x="3941064" y="2606801"/>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42" name="object 125">
              <a:extLst>
                <a:ext uri="{FF2B5EF4-FFF2-40B4-BE49-F238E27FC236}">
                  <a16:creationId xmlns:a16="http://schemas.microsoft.com/office/drawing/2014/main" id="{B452E314-008A-43C8-B2C4-BCAD83F068C5}"/>
                </a:ext>
              </a:extLst>
            </p:cNvPr>
            <p:cNvSpPr/>
            <p:nvPr/>
          </p:nvSpPr>
          <p:spPr>
            <a:xfrm>
              <a:off x="3980688" y="2724911"/>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143" name="object 126">
              <a:extLst>
                <a:ext uri="{FF2B5EF4-FFF2-40B4-BE49-F238E27FC236}">
                  <a16:creationId xmlns:a16="http://schemas.microsoft.com/office/drawing/2014/main" id="{28CA2E73-F8F3-4698-8974-F1D3FD860465}"/>
                </a:ext>
              </a:extLst>
            </p:cNvPr>
            <p:cNvSpPr/>
            <p:nvPr/>
          </p:nvSpPr>
          <p:spPr>
            <a:xfrm>
              <a:off x="3980688" y="2724911"/>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144" name="object 127">
              <a:extLst>
                <a:ext uri="{FF2B5EF4-FFF2-40B4-BE49-F238E27FC236}">
                  <a16:creationId xmlns:a16="http://schemas.microsoft.com/office/drawing/2014/main" id="{FB2E0F2F-68EE-4283-9ED0-0046E18BCEC7}"/>
                </a:ext>
              </a:extLst>
            </p:cNvPr>
            <p:cNvSpPr/>
            <p:nvPr/>
          </p:nvSpPr>
          <p:spPr>
            <a:xfrm>
              <a:off x="4014215" y="2561844"/>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45" name="object 128">
              <a:extLst>
                <a:ext uri="{FF2B5EF4-FFF2-40B4-BE49-F238E27FC236}">
                  <a16:creationId xmlns:a16="http://schemas.microsoft.com/office/drawing/2014/main" id="{81299816-7189-45F1-9871-969F508AFF95}"/>
                </a:ext>
              </a:extLst>
            </p:cNvPr>
            <p:cNvSpPr/>
            <p:nvPr/>
          </p:nvSpPr>
          <p:spPr>
            <a:xfrm>
              <a:off x="4014215" y="2561844"/>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46" name="object 129">
              <a:extLst>
                <a:ext uri="{FF2B5EF4-FFF2-40B4-BE49-F238E27FC236}">
                  <a16:creationId xmlns:a16="http://schemas.microsoft.com/office/drawing/2014/main" id="{34702EB3-6E4A-4A88-BB83-09FD293FCE18}"/>
                </a:ext>
              </a:extLst>
            </p:cNvPr>
            <p:cNvSpPr/>
            <p:nvPr/>
          </p:nvSpPr>
          <p:spPr>
            <a:xfrm>
              <a:off x="4047744" y="2696717"/>
              <a:ext cx="44957" cy="44957"/>
            </a:xfrm>
            <a:custGeom>
              <a:avLst/>
              <a:gdLst/>
              <a:ahLst/>
              <a:cxnLst/>
              <a:rect l="l" t="t" r="r" b="b"/>
              <a:pathLst>
                <a:path w="44957" h="44957">
                  <a:moveTo>
                    <a:pt x="22859" y="0"/>
                  </a:moveTo>
                  <a:lnTo>
                    <a:pt x="0" y="22098"/>
                  </a:lnTo>
                  <a:lnTo>
                    <a:pt x="22859" y="44957"/>
                  </a:lnTo>
                  <a:lnTo>
                    <a:pt x="44957" y="22098"/>
                  </a:lnTo>
                  <a:lnTo>
                    <a:pt x="22859" y="0"/>
                  </a:lnTo>
                  <a:close/>
                </a:path>
              </a:pathLst>
            </a:custGeom>
            <a:solidFill>
              <a:srgbClr val="000000"/>
            </a:solidFill>
          </p:spPr>
          <p:txBody>
            <a:bodyPr wrap="square" lIns="0" tIns="0" rIns="0" bIns="0" rtlCol="0">
              <a:noAutofit/>
            </a:bodyPr>
            <a:lstStyle/>
            <a:p>
              <a:endParaRPr/>
            </a:p>
          </p:txBody>
        </p:sp>
        <p:sp>
          <p:nvSpPr>
            <p:cNvPr id="147" name="object 130">
              <a:extLst>
                <a:ext uri="{FF2B5EF4-FFF2-40B4-BE49-F238E27FC236}">
                  <a16:creationId xmlns:a16="http://schemas.microsoft.com/office/drawing/2014/main" id="{C04CA41B-3A47-4E8F-9C1C-C33EC5B63AE3}"/>
                </a:ext>
              </a:extLst>
            </p:cNvPr>
            <p:cNvSpPr/>
            <p:nvPr/>
          </p:nvSpPr>
          <p:spPr>
            <a:xfrm>
              <a:off x="4047744" y="2696717"/>
              <a:ext cx="44957" cy="44957"/>
            </a:xfrm>
            <a:custGeom>
              <a:avLst/>
              <a:gdLst/>
              <a:ahLst/>
              <a:cxnLst/>
              <a:rect l="l" t="t" r="r" b="b"/>
              <a:pathLst>
                <a:path w="44957" h="44957">
                  <a:moveTo>
                    <a:pt x="22859" y="0"/>
                  </a:moveTo>
                  <a:lnTo>
                    <a:pt x="44957" y="22098"/>
                  </a:lnTo>
                  <a:lnTo>
                    <a:pt x="22859" y="44957"/>
                  </a:lnTo>
                  <a:lnTo>
                    <a:pt x="0" y="22098"/>
                  </a:lnTo>
                  <a:lnTo>
                    <a:pt x="22859" y="0"/>
                  </a:lnTo>
                  <a:close/>
                </a:path>
              </a:pathLst>
            </a:custGeom>
            <a:ln w="5334">
              <a:solidFill>
                <a:srgbClr val="000000"/>
              </a:solidFill>
            </a:ln>
          </p:spPr>
          <p:txBody>
            <a:bodyPr wrap="square" lIns="0" tIns="0" rIns="0" bIns="0" rtlCol="0">
              <a:noAutofit/>
            </a:bodyPr>
            <a:lstStyle/>
            <a:p>
              <a:endParaRPr/>
            </a:p>
          </p:txBody>
        </p:sp>
        <p:sp>
          <p:nvSpPr>
            <p:cNvPr id="148" name="object 131">
              <a:extLst>
                <a:ext uri="{FF2B5EF4-FFF2-40B4-BE49-F238E27FC236}">
                  <a16:creationId xmlns:a16="http://schemas.microsoft.com/office/drawing/2014/main" id="{95B9D357-DD5B-4D9D-A262-C6F2FEF1EC4B}"/>
                </a:ext>
              </a:extLst>
            </p:cNvPr>
            <p:cNvSpPr/>
            <p:nvPr/>
          </p:nvSpPr>
          <p:spPr>
            <a:xfrm>
              <a:off x="4087367" y="2550414"/>
              <a:ext cx="44958" cy="44957"/>
            </a:xfrm>
            <a:custGeom>
              <a:avLst/>
              <a:gdLst/>
              <a:ahLst/>
              <a:cxnLst/>
              <a:rect l="l" t="t" r="r" b="b"/>
              <a:pathLst>
                <a:path w="44958" h="44957">
                  <a:moveTo>
                    <a:pt x="22860" y="0"/>
                  </a:moveTo>
                  <a:lnTo>
                    <a:pt x="0" y="22859"/>
                  </a:lnTo>
                  <a:lnTo>
                    <a:pt x="22860" y="44957"/>
                  </a:lnTo>
                  <a:lnTo>
                    <a:pt x="44958" y="22859"/>
                  </a:lnTo>
                  <a:lnTo>
                    <a:pt x="22860" y="0"/>
                  </a:lnTo>
                  <a:close/>
                </a:path>
              </a:pathLst>
            </a:custGeom>
            <a:solidFill>
              <a:srgbClr val="000000"/>
            </a:solidFill>
          </p:spPr>
          <p:txBody>
            <a:bodyPr wrap="square" lIns="0" tIns="0" rIns="0" bIns="0" rtlCol="0">
              <a:noAutofit/>
            </a:bodyPr>
            <a:lstStyle/>
            <a:p>
              <a:endParaRPr/>
            </a:p>
          </p:txBody>
        </p:sp>
        <p:sp>
          <p:nvSpPr>
            <p:cNvPr id="149" name="object 132">
              <a:extLst>
                <a:ext uri="{FF2B5EF4-FFF2-40B4-BE49-F238E27FC236}">
                  <a16:creationId xmlns:a16="http://schemas.microsoft.com/office/drawing/2014/main" id="{3F0C7078-58C1-4EDA-9B37-64A3186A2D3C}"/>
                </a:ext>
              </a:extLst>
            </p:cNvPr>
            <p:cNvSpPr/>
            <p:nvPr/>
          </p:nvSpPr>
          <p:spPr>
            <a:xfrm>
              <a:off x="4087367" y="2550414"/>
              <a:ext cx="44958" cy="44957"/>
            </a:xfrm>
            <a:custGeom>
              <a:avLst/>
              <a:gdLst/>
              <a:ahLst/>
              <a:cxnLst/>
              <a:rect l="l" t="t" r="r" b="b"/>
              <a:pathLst>
                <a:path w="44958" h="44957">
                  <a:moveTo>
                    <a:pt x="22860" y="0"/>
                  </a:moveTo>
                  <a:lnTo>
                    <a:pt x="44958" y="22859"/>
                  </a:lnTo>
                  <a:lnTo>
                    <a:pt x="22860" y="44957"/>
                  </a:lnTo>
                  <a:lnTo>
                    <a:pt x="0" y="22859"/>
                  </a:lnTo>
                  <a:lnTo>
                    <a:pt x="22860" y="0"/>
                  </a:lnTo>
                  <a:close/>
                </a:path>
              </a:pathLst>
            </a:custGeom>
            <a:ln w="5333">
              <a:solidFill>
                <a:srgbClr val="000000"/>
              </a:solidFill>
            </a:ln>
          </p:spPr>
          <p:txBody>
            <a:bodyPr wrap="square" lIns="0" tIns="0" rIns="0" bIns="0" rtlCol="0">
              <a:noAutofit/>
            </a:bodyPr>
            <a:lstStyle/>
            <a:p>
              <a:endParaRPr/>
            </a:p>
          </p:txBody>
        </p:sp>
        <p:sp>
          <p:nvSpPr>
            <p:cNvPr id="150" name="object 133">
              <a:extLst>
                <a:ext uri="{FF2B5EF4-FFF2-40B4-BE49-F238E27FC236}">
                  <a16:creationId xmlns:a16="http://schemas.microsoft.com/office/drawing/2014/main" id="{05C65984-8692-4C32-A7AC-29B18CD4CC77}"/>
                </a:ext>
              </a:extLst>
            </p:cNvPr>
            <p:cNvSpPr/>
            <p:nvPr/>
          </p:nvSpPr>
          <p:spPr>
            <a:xfrm>
              <a:off x="4120896" y="2640329"/>
              <a:ext cx="44957" cy="44958"/>
            </a:xfrm>
            <a:custGeom>
              <a:avLst/>
              <a:gdLst/>
              <a:ahLst/>
              <a:cxnLst/>
              <a:rect l="l" t="t" r="r" b="b"/>
              <a:pathLst>
                <a:path w="44957" h="44958">
                  <a:moveTo>
                    <a:pt x="22859" y="0"/>
                  </a:moveTo>
                  <a:lnTo>
                    <a:pt x="0" y="22860"/>
                  </a:lnTo>
                  <a:lnTo>
                    <a:pt x="22859" y="44958"/>
                  </a:lnTo>
                  <a:lnTo>
                    <a:pt x="44957" y="22860"/>
                  </a:lnTo>
                  <a:lnTo>
                    <a:pt x="22859" y="0"/>
                  </a:lnTo>
                  <a:close/>
                </a:path>
              </a:pathLst>
            </a:custGeom>
            <a:solidFill>
              <a:srgbClr val="000000"/>
            </a:solidFill>
          </p:spPr>
          <p:txBody>
            <a:bodyPr wrap="square" lIns="0" tIns="0" rIns="0" bIns="0" rtlCol="0">
              <a:noAutofit/>
            </a:bodyPr>
            <a:lstStyle/>
            <a:p>
              <a:endParaRPr/>
            </a:p>
          </p:txBody>
        </p:sp>
        <p:sp>
          <p:nvSpPr>
            <p:cNvPr id="151" name="object 134">
              <a:extLst>
                <a:ext uri="{FF2B5EF4-FFF2-40B4-BE49-F238E27FC236}">
                  <a16:creationId xmlns:a16="http://schemas.microsoft.com/office/drawing/2014/main" id="{ACD8C1EB-B96F-4692-A2BF-282E34EF1941}"/>
                </a:ext>
              </a:extLst>
            </p:cNvPr>
            <p:cNvSpPr/>
            <p:nvPr/>
          </p:nvSpPr>
          <p:spPr>
            <a:xfrm>
              <a:off x="4120896" y="2640329"/>
              <a:ext cx="44957" cy="44958"/>
            </a:xfrm>
            <a:custGeom>
              <a:avLst/>
              <a:gdLst/>
              <a:ahLst/>
              <a:cxnLst/>
              <a:rect l="l" t="t" r="r" b="b"/>
              <a:pathLst>
                <a:path w="44957" h="44958">
                  <a:moveTo>
                    <a:pt x="22859" y="0"/>
                  </a:moveTo>
                  <a:lnTo>
                    <a:pt x="44957" y="22860"/>
                  </a:lnTo>
                  <a:lnTo>
                    <a:pt x="22859" y="44958"/>
                  </a:lnTo>
                  <a:lnTo>
                    <a:pt x="0" y="22860"/>
                  </a:lnTo>
                  <a:lnTo>
                    <a:pt x="22859" y="0"/>
                  </a:lnTo>
                  <a:close/>
                </a:path>
              </a:pathLst>
            </a:custGeom>
            <a:ln w="5334">
              <a:solidFill>
                <a:srgbClr val="000000"/>
              </a:solidFill>
            </a:ln>
          </p:spPr>
          <p:txBody>
            <a:bodyPr wrap="square" lIns="0" tIns="0" rIns="0" bIns="0" rtlCol="0">
              <a:noAutofit/>
            </a:bodyPr>
            <a:lstStyle/>
            <a:p>
              <a:endParaRPr/>
            </a:p>
          </p:txBody>
        </p:sp>
        <p:sp>
          <p:nvSpPr>
            <p:cNvPr id="152" name="object 135">
              <a:extLst>
                <a:ext uri="{FF2B5EF4-FFF2-40B4-BE49-F238E27FC236}">
                  <a16:creationId xmlns:a16="http://schemas.microsoft.com/office/drawing/2014/main" id="{28B0FEA3-A162-4D11-B377-1552C21CC686}"/>
                </a:ext>
              </a:extLst>
            </p:cNvPr>
            <p:cNvSpPr/>
            <p:nvPr/>
          </p:nvSpPr>
          <p:spPr>
            <a:xfrm>
              <a:off x="4155185" y="2550414"/>
              <a:ext cx="44958" cy="44957"/>
            </a:xfrm>
            <a:custGeom>
              <a:avLst/>
              <a:gdLst/>
              <a:ahLst/>
              <a:cxnLst/>
              <a:rect l="l" t="t" r="r" b="b"/>
              <a:pathLst>
                <a:path w="44958" h="44957">
                  <a:moveTo>
                    <a:pt x="22098" y="0"/>
                  </a:moveTo>
                  <a:lnTo>
                    <a:pt x="0" y="22859"/>
                  </a:lnTo>
                  <a:lnTo>
                    <a:pt x="22098" y="44957"/>
                  </a:lnTo>
                  <a:lnTo>
                    <a:pt x="44958" y="22859"/>
                  </a:lnTo>
                  <a:lnTo>
                    <a:pt x="22098" y="0"/>
                  </a:lnTo>
                  <a:close/>
                </a:path>
              </a:pathLst>
            </a:custGeom>
            <a:solidFill>
              <a:srgbClr val="000000"/>
            </a:solidFill>
          </p:spPr>
          <p:txBody>
            <a:bodyPr wrap="square" lIns="0" tIns="0" rIns="0" bIns="0" rtlCol="0">
              <a:noAutofit/>
            </a:bodyPr>
            <a:lstStyle/>
            <a:p>
              <a:endParaRPr/>
            </a:p>
          </p:txBody>
        </p:sp>
        <p:sp>
          <p:nvSpPr>
            <p:cNvPr id="153" name="object 136">
              <a:extLst>
                <a:ext uri="{FF2B5EF4-FFF2-40B4-BE49-F238E27FC236}">
                  <a16:creationId xmlns:a16="http://schemas.microsoft.com/office/drawing/2014/main" id="{0F964AEA-802C-48F3-A965-71E211D2B669}"/>
                </a:ext>
              </a:extLst>
            </p:cNvPr>
            <p:cNvSpPr/>
            <p:nvPr/>
          </p:nvSpPr>
          <p:spPr>
            <a:xfrm>
              <a:off x="4155185" y="2550414"/>
              <a:ext cx="44958" cy="44957"/>
            </a:xfrm>
            <a:custGeom>
              <a:avLst/>
              <a:gdLst/>
              <a:ahLst/>
              <a:cxnLst/>
              <a:rect l="l" t="t" r="r" b="b"/>
              <a:pathLst>
                <a:path w="44958" h="44957">
                  <a:moveTo>
                    <a:pt x="22098" y="0"/>
                  </a:moveTo>
                  <a:lnTo>
                    <a:pt x="44958" y="22859"/>
                  </a:lnTo>
                  <a:lnTo>
                    <a:pt x="22098" y="44957"/>
                  </a:lnTo>
                  <a:lnTo>
                    <a:pt x="0" y="22859"/>
                  </a:lnTo>
                  <a:lnTo>
                    <a:pt x="22098" y="0"/>
                  </a:lnTo>
                  <a:close/>
                </a:path>
              </a:pathLst>
            </a:custGeom>
            <a:ln w="5333">
              <a:solidFill>
                <a:srgbClr val="000000"/>
              </a:solidFill>
            </a:ln>
          </p:spPr>
          <p:txBody>
            <a:bodyPr wrap="square" lIns="0" tIns="0" rIns="0" bIns="0" rtlCol="0">
              <a:noAutofit/>
            </a:bodyPr>
            <a:lstStyle/>
            <a:p>
              <a:endParaRPr/>
            </a:p>
          </p:txBody>
        </p:sp>
        <p:sp>
          <p:nvSpPr>
            <p:cNvPr id="154" name="object 137">
              <a:extLst>
                <a:ext uri="{FF2B5EF4-FFF2-40B4-BE49-F238E27FC236}">
                  <a16:creationId xmlns:a16="http://schemas.microsoft.com/office/drawing/2014/main" id="{F761D460-8BBF-4A27-A128-F7BCA9B231B1}"/>
                </a:ext>
              </a:extLst>
            </p:cNvPr>
            <p:cNvSpPr/>
            <p:nvPr/>
          </p:nvSpPr>
          <p:spPr>
            <a:xfrm>
              <a:off x="4194047" y="2685288"/>
              <a:ext cx="44957" cy="44957"/>
            </a:xfrm>
            <a:custGeom>
              <a:avLst/>
              <a:gdLst/>
              <a:ahLst/>
              <a:cxnLst/>
              <a:rect l="l" t="t" r="r" b="b"/>
              <a:pathLst>
                <a:path w="44957" h="44957">
                  <a:moveTo>
                    <a:pt x="22860" y="0"/>
                  </a:moveTo>
                  <a:lnTo>
                    <a:pt x="0" y="22859"/>
                  </a:lnTo>
                  <a:lnTo>
                    <a:pt x="22860" y="44957"/>
                  </a:lnTo>
                  <a:lnTo>
                    <a:pt x="44957" y="22859"/>
                  </a:lnTo>
                  <a:lnTo>
                    <a:pt x="22860" y="0"/>
                  </a:lnTo>
                  <a:close/>
                </a:path>
              </a:pathLst>
            </a:custGeom>
            <a:solidFill>
              <a:srgbClr val="000000"/>
            </a:solidFill>
          </p:spPr>
          <p:txBody>
            <a:bodyPr wrap="square" lIns="0" tIns="0" rIns="0" bIns="0" rtlCol="0">
              <a:noAutofit/>
            </a:bodyPr>
            <a:lstStyle/>
            <a:p>
              <a:endParaRPr/>
            </a:p>
          </p:txBody>
        </p:sp>
        <p:sp>
          <p:nvSpPr>
            <p:cNvPr id="155" name="object 138">
              <a:extLst>
                <a:ext uri="{FF2B5EF4-FFF2-40B4-BE49-F238E27FC236}">
                  <a16:creationId xmlns:a16="http://schemas.microsoft.com/office/drawing/2014/main" id="{64F7D43A-672A-432B-BB17-F944C344A06D}"/>
                </a:ext>
              </a:extLst>
            </p:cNvPr>
            <p:cNvSpPr/>
            <p:nvPr/>
          </p:nvSpPr>
          <p:spPr>
            <a:xfrm>
              <a:off x="4194047" y="2685288"/>
              <a:ext cx="44957" cy="44957"/>
            </a:xfrm>
            <a:custGeom>
              <a:avLst/>
              <a:gdLst/>
              <a:ahLst/>
              <a:cxnLst/>
              <a:rect l="l" t="t" r="r" b="b"/>
              <a:pathLst>
                <a:path w="44957" h="44957">
                  <a:moveTo>
                    <a:pt x="22860" y="0"/>
                  </a:moveTo>
                  <a:lnTo>
                    <a:pt x="44957" y="22859"/>
                  </a:lnTo>
                  <a:lnTo>
                    <a:pt x="22860" y="44957"/>
                  </a:lnTo>
                  <a:lnTo>
                    <a:pt x="0" y="22859"/>
                  </a:lnTo>
                  <a:lnTo>
                    <a:pt x="22860" y="0"/>
                  </a:lnTo>
                  <a:close/>
                </a:path>
              </a:pathLst>
            </a:custGeom>
            <a:ln w="5334">
              <a:solidFill>
                <a:srgbClr val="000000"/>
              </a:solidFill>
            </a:ln>
          </p:spPr>
          <p:txBody>
            <a:bodyPr wrap="square" lIns="0" tIns="0" rIns="0" bIns="0" rtlCol="0">
              <a:noAutofit/>
            </a:bodyPr>
            <a:lstStyle/>
            <a:p>
              <a:endParaRPr/>
            </a:p>
          </p:txBody>
        </p:sp>
        <p:sp>
          <p:nvSpPr>
            <p:cNvPr id="156" name="object 139">
              <a:extLst>
                <a:ext uri="{FF2B5EF4-FFF2-40B4-BE49-F238E27FC236}">
                  <a16:creationId xmlns:a16="http://schemas.microsoft.com/office/drawing/2014/main" id="{7F510C62-1300-43DA-BC4F-8027EEC77630}"/>
                </a:ext>
              </a:extLst>
            </p:cNvPr>
            <p:cNvSpPr/>
            <p:nvPr/>
          </p:nvSpPr>
          <p:spPr>
            <a:xfrm>
              <a:off x="4227576" y="2550414"/>
              <a:ext cx="44958" cy="44957"/>
            </a:xfrm>
            <a:custGeom>
              <a:avLst/>
              <a:gdLst/>
              <a:ahLst/>
              <a:cxnLst/>
              <a:rect l="l" t="t" r="r" b="b"/>
              <a:pathLst>
                <a:path w="44958" h="44957">
                  <a:moveTo>
                    <a:pt x="22860" y="0"/>
                  </a:moveTo>
                  <a:lnTo>
                    <a:pt x="0" y="22859"/>
                  </a:lnTo>
                  <a:lnTo>
                    <a:pt x="22860" y="44957"/>
                  </a:lnTo>
                  <a:lnTo>
                    <a:pt x="44958" y="22859"/>
                  </a:lnTo>
                  <a:lnTo>
                    <a:pt x="22860" y="0"/>
                  </a:lnTo>
                  <a:close/>
                </a:path>
              </a:pathLst>
            </a:custGeom>
            <a:solidFill>
              <a:srgbClr val="000000"/>
            </a:solidFill>
          </p:spPr>
          <p:txBody>
            <a:bodyPr wrap="square" lIns="0" tIns="0" rIns="0" bIns="0" rtlCol="0">
              <a:noAutofit/>
            </a:bodyPr>
            <a:lstStyle/>
            <a:p>
              <a:endParaRPr/>
            </a:p>
          </p:txBody>
        </p:sp>
        <p:sp>
          <p:nvSpPr>
            <p:cNvPr id="157" name="object 140">
              <a:extLst>
                <a:ext uri="{FF2B5EF4-FFF2-40B4-BE49-F238E27FC236}">
                  <a16:creationId xmlns:a16="http://schemas.microsoft.com/office/drawing/2014/main" id="{2A012D70-8B55-4DFF-B148-B1ECE1822260}"/>
                </a:ext>
              </a:extLst>
            </p:cNvPr>
            <p:cNvSpPr/>
            <p:nvPr/>
          </p:nvSpPr>
          <p:spPr>
            <a:xfrm>
              <a:off x="4227576" y="2550414"/>
              <a:ext cx="44958" cy="44957"/>
            </a:xfrm>
            <a:custGeom>
              <a:avLst/>
              <a:gdLst/>
              <a:ahLst/>
              <a:cxnLst/>
              <a:rect l="l" t="t" r="r" b="b"/>
              <a:pathLst>
                <a:path w="44958" h="44957">
                  <a:moveTo>
                    <a:pt x="22860" y="0"/>
                  </a:moveTo>
                  <a:lnTo>
                    <a:pt x="44958" y="22859"/>
                  </a:lnTo>
                  <a:lnTo>
                    <a:pt x="22860" y="44957"/>
                  </a:lnTo>
                  <a:lnTo>
                    <a:pt x="0" y="22859"/>
                  </a:lnTo>
                  <a:lnTo>
                    <a:pt x="22860" y="0"/>
                  </a:lnTo>
                  <a:close/>
                </a:path>
              </a:pathLst>
            </a:custGeom>
            <a:ln w="5333">
              <a:solidFill>
                <a:srgbClr val="000000"/>
              </a:solidFill>
            </a:ln>
          </p:spPr>
          <p:txBody>
            <a:bodyPr wrap="square" lIns="0" tIns="0" rIns="0" bIns="0" rtlCol="0">
              <a:noAutofit/>
            </a:bodyPr>
            <a:lstStyle/>
            <a:p>
              <a:endParaRPr/>
            </a:p>
          </p:txBody>
        </p:sp>
        <p:sp>
          <p:nvSpPr>
            <p:cNvPr id="158" name="object 141">
              <a:extLst>
                <a:ext uri="{FF2B5EF4-FFF2-40B4-BE49-F238E27FC236}">
                  <a16:creationId xmlns:a16="http://schemas.microsoft.com/office/drawing/2014/main" id="{63ED6845-8036-4578-B4D4-31F8BA812543}"/>
                </a:ext>
              </a:extLst>
            </p:cNvPr>
            <p:cNvSpPr/>
            <p:nvPr/>
          </p:nvSpPr>
          <p:spPr>
            <a:xfrm>
              <a:off x="4261865" y="2673857"/>
              <a:ext cx="44958" cy="44958"/>
            </a:xfrm>
            <a:custGeom>
              <a:avLst/>
              <a:gdLst/>
              <a:ahLst/>
              <a:cxnLst/>
              <a:rect l="l" t="t" r="r" b="b"/>
              <a:pathLst>
                <a:path w="44958" h="44958">
                  <a:moveTo>
                    <a:pt x="22098" y="0"/>
                  </a:moveTo>
                  <a:lnTo>
                    <a:pt x="0" y="22860"/>
                  </a:lnTo>
                  <a:lnTo>
                    <a:pt x="22098" y="44958"/>
                  </a:lnTo>
                  <a:lnTo>
                    <a:pt x="44958" y="22860"/>
                  </a:lnTo>
                  <a:lnTo>
                    <a:pt x="22098" y="0"/>
                  </a:lnTo>
                  <a:close/>
                </a:path>
              </a:pathLst>
            </a:custGeom>
            <a:solidFill>
              <a:srgbClr val="000000"/>
            </a:solidFill>
          </p:spPr>
          <p:txBody>
            <a:bodyPr wrap="square" lIns="0" tIns="0" rIns="0" bIns="0" rtlCol="0">
              <a:noAutofit/>
            </a:bodyPr>
            <a:lstStyle/>
            <a:p>
              <a:endParaRPr/>
            </a:p>
          </p:txBody>
        </p:sp>
        <p:sp>
          <p:nvSpPr>
            <p:cNvPr id="159" name="object 142">
              <a:extLst>
                <a:ext uri="{FF2B5EF4-FFF2-40B4-BE49-F238E27FC236}">
                  <a16:creationId xmlns:a16="http://schemas.microsoft.com/office/drawing/2014/main" id="{D4C32412-B2F6-4150-A4C2-D3D384A06740}"/>
                </a:ext>
              </a:extLst>
            </p:cNvPr>
            <p:cNvSpPr/>
            <p:nvPr/>
          </p:nvSpPr>
          <p:spPr>
            <a:xfrm>
              <a:off x="4261865" y="2673857"/>
              <a:ext cx="44958" cy="44958"/>
            </a:xfrm>
            <a:custGeom>
              <a:avLst/>
              <a:gdLst/>
              <a:ahLst/>
              <a:cxnLst/>
              <a:rect l="l" t="t" r="r" b="b"/>
              <a:pathLst>
                <a:path w="44958" h="44958">
                  <a:moveTo>
                    <a:pt x="22098" y="0"/>
                  </a:moveTo>
                  <a:lnTo>
                    <a:pt x="44958"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160" name="object 143">
              <a:extLst>
                <a:ext uri="{FF2B5EF4-FFF2-40B4-BE49-F238E27FC236}">
                  <a16:creationId xmlns:a16="http://schemas.microsoft.com/office/drawing/2014/main" id="{4EDCDE40-FB3E-4846-9CAE-7742F8F5B6D0}"/>
                </a:ext>
              </a:extLst>
            </p:cNvPr>
            <p:cNvSpPr/>
            <p:nvPr/>
          </p:nvSpPr>
          <p:spPr>
            <a:xfrm>
              <a:off x="4300728" y="2623566"/>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61" name="object 144">
              <a:extLst>
                <a:ext uri="{FF2B5EF4-FFF2-40B4-BE49-F238E27FC236}">
                  <a16:creationId xmlns:a16="http://schemas.microsoft.com/office/drawing/2014/main" id="{029565D0-765A-4BDB-926C-0B70310999E5}"/>
                </a:ext>
              </a:extLst>
            </p:cNvPr>
            <p:cNvSpPr/>
            <p:nvPr/>
          </p:nvSpPr>
          <p:spPr>
            <a:xfrm>
              <a:off x="4300728" y="2623566"/>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62" name="object 145">
              <a:extLst>
                <a:ext uri="{FF2B5EF4-FFF2-40B4-BE49-F238E27FC236}">
                  <a16:creationId xmlns:a16="http://schemas.microsoft.com/office/drawing/2014/main" id="{BC817781-96A6-4D96-ACEE-FC82C70AE61D}"/>
                </a:ext>
              </a:extLst>
            </p:cNvPr>
            <p:cNvSpPr/>
            <p:nvPr/>
          </p:nvSpPr>
          <p:spPr>
            <a:xfrm>
              <a:off x="4335017" y="2730245"/>
              <a:ext cx="44958" cy="44957"/>
            </a:xfrm>
            <a:custGeom>
              <a:avLst/>
              <a:gdLst/>
              <a:ahLst/>
              <a:cxnLst/>
              <a:rect l="l" t="t" r="r" b="b"/>
              <a:pathLst>
                <a:path w="44958" h="44957">
                  <a:moveTo>
                    <a:pt x="22098" y="0"/>
                  </a:moveTo>
                  <a:lnTo>
                    <a:pt x="0" y="22859"/>
                  </a:lnTo>
                  <a:lnTo>
                    <a:pt x="22098" y="44957"/>
                  </a:lnTo>
                  <a:lnTo>
                    <a:pt x="44958" y="22859"/>
                  </a:lnTo>
                  <a:lnTo>
                    <a:pt x="22098" y="0"/>
                  </a:lnTo>
                  <a:close/>
                </a:path>
              </a:pathLst>
            </a:custGeom>
            <a:solidFill>
              <a:srgbClr val="000000"/>
            </a:solidFill>
          </p:spPr>
          <p:txBody>
            <a:bodyPr wrap="square" lIns="0" tIns="0" rIns="0" bIns="0" rtlCol="0">
              <a:noAutofit/>
            </a:bodyPr>
            <a:lstStyle/>
            <a:p>
              <a:endParaRPr/>
            </a:p>
          </p:txBody>
        </p:sp>
        <p:sp>
          <p:nvSpPr>
            <p:cNvPr id="163" name="object 146">
              <a:extLst>
                <a:ext uri="{FF2B5EF4-FFF2-40B4-BE49-F238E27FC236}">
                  <a16:creationId xmlns:a16="http://schemas.microsoft.com/office/drawing/2014/main" id="{5534D907-6136-4ED7-91BC-95FD1D5AFF1D}"/>
                </a:ext>
              </a:extLst>
            </p:cNvPr>
            <p:cNvSpPr/>
            <p:nvPr/>
          </p:nvSpPr>
          <p:spPr>
            <a:xfrm>
              <a:off x="4335017" y="2730245"/>
              <a:ext cx="44958" cy="44957"/>
            </a:xfrm>
            <a:custGeom>
              <a:avLst/>
              <a:gdLst/>
              <a:ahLst/>
              <a:cxnLst/>
              <a:rect l="l" t="t" r="r" b="b"/>
              <a:pathLst>
                <a:path w="44958" h="44957">
                  <a:moveTo>
                    <a:pt x="22098" y="0"/>
                  </a:moveTo>
                  <a:lnTo>
                    <a:pt x="44958" y="22859"/>
                  </a:lnTo>
                  <a:lnTo>
                    <a:pt x="22098" y="44957"/>
                  </a:lnTo>
                  <a:lnTo>
                    <a:pt x="0" y="22859"/>
                  </a:lnTo>
                  <a:lnTo>
                    <a:pt x="22098" y="0"/>
                  </a:lnTo>
                  <a:close/>
                </a:path>
              </a:pathLst>
            </a:custGeom>
            <a:ln w="5333">
              <a:solidFill>
                <a:srgbClr val="000000"/>
              </a:solidFill>
            </a:ln>
          </p:spPr>
          <p:txBody>
            <a:bodyPr wrap="square" lIns="0" tIns="0" rIns="0" bIns="0" rtlCol="0">
              <a:noAutofit/>
            </a:bodyPr>
            <a:lstStyle/>
            <a:p>
              <a:endParaRPr/>
            </a:p>
          </p:txBody>
        </p:sp>
        <p:sp>
          <p:nvSpPr>
            <p:cNvPr id="164" name="object 147">
              <a:extLst>
                <a:ext uri="{FF2B5EF4-FFF2-40B4-BE49-F238E27FC236}">
                  <a16:creationId xmlns:a16="http://schemas.microsoft.com/office/drawing/2014/main" id="{C4FABD9D-F153-49F6-BF93-367C4B784DB2}"/>
                </a:ext>
              </a:extLst>
            </p:cNvPr>
            <p:cNvSpPr/>
            <p:nvPr/>
          </p:nvSpPr>
          <p:spPr>
            <a:xfrm>
              <a:off x="4368546" y="2640329"/>
              <a:ext cx="44957" cy="44958"/>
            </a:xfrm>
            <a:custGeom>
              <a:avLst/>
              <a:gdLst/>
              <a:ahLst/>
              <a:cxnLst/>
              <a:rect l="l" t="t" r="r" b="b"/>
              <a:pathLst>
                <a:path w="44957" h="44958">
                  <a:moveTo>
                    <a:pt x="22098" y="0"/>
                  </a:moveTo>
                  <a:lnTo>
                    <a:pt x="0" y="22860"/>
                  </a:lnTo>
                  <a:lnTo>
                    <a:pt x="22098" y="44958"/>
                  </a:lnTo>
                  <a:lnTo>
                    <a:pt x="44957" y="22860"/>
                  </a:lnTo>
                  <a:lnTo>
                    <a:pt x="22098" y="0"/>
                  </a:lnTo>
                  <a:close/>
                </a:path>
              </a:pathLst>
            </a:custGeom>
            <a:solidFill>
              <a:srgbClr val="000000"/>
            </a:solidFill>
          </p:spPr>
          <p:txBody>
            <a:bodyPr wrap="square" lIns="0" tIns="0" rIns="0" bIns="0" rtlCol="0">
              <a:noAutofit/>
            </a:bodyPr>
            <a:lstStyle/>
            <a:p>
              <a:endParaRPr/>
            </a:p>
          </p:txBody>
        </p:sp>
        <p:sp>
          <p:nvSpPr>
            <p:cNvPr id="165" name="object 148">
              <a:extLst>
                <a:ext uri="{FF2B5EF4-FFF2-40B4-BE49-F238E27FC236}">
                  <a16:creationId xmlns:a16="http://schemas.microsoft.com/office/drawing/2014/main" id="{856E2180-D922-4420-AFB1-7E3F34FC544C}"/>
                </a:ext>
              </a:extLst>
            </p:cNvPr>
            <p:cNvSpPr/>
            <p:nvPr/>
          </p:nvSpPr>
          <p:spPr>
            <a:xfrm>
              <a:off x="4368546" y="2640329"/>
              <a:ext cx="44957" cy="44958"/>
            </a:xfrm>
            <a:custGeom>
              <a:avLst/>
              <a:gdLst/>
              <a:ahLst/>
              <a:cxnLst/>
              <a:rect l="l" t="t" r="r" b="b"/>
              <a:pathLst>
                <a:path w="44957" h="44958">
                  <a:moveTo>
                    <a:pt x="22098" y="0"/>
                  </a:moveTo>
                  <a:lnTo>
                    <a:pt x="44957"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166" name="object 149">
              <a:extLst>
                <a:ext uri="{FF2B5EF4-FFF2-40B4-BE49-F238E27FC236}">
                  <a16:creationId xmlns:a16="http://schemas.microsoft.com/office/drawing/2014/main" id="{AC500185-9436-44B7-885B-C264C07B308C}"/>
                </a:ext>
              </a:extLst>
            </p:cNvPr>
            <p:cNvSpPr/>
            <p:nvPr/>
          </p:nvSpPr>
          <p:spPr>
            <a:xfrm>
              <a:off x="4441697" y="2702051"/>
              <a:ext cx="44957" cy="44957"/>
            </a:xfrm>
            <a:custGeom>
              <a:avLst/>
              <a:gdLst/>
              <a:ahLst/>
              <a:cxnLst/>
              <a:rect l="l" t="t" r="r" b="b"/>
              <a:pathLst>
                <a:path w="44957" h="44957">
                  <a:moveTo>
                    <a:pt x="22098" y="0"/>
                  </a:moveTo>
                  <a:lnTo>
                    <a:pt x="0" y="22859"/>
                  </a:lnTo>
                  <a:lnTo>
                    <a:pt x="22098" y="44957"/>
                  </a:lnTo>
                  <a:lnTo>
                    <a:pt x="44957" y="22859"/>
                  </a:lnTo>
                  <a:lnTo>
                    <a:pt x="22098" y="0"/>
                  </a:lnTo>
                  <a:close/>
                </a:path>
              </a:pathLst>
            </a:custGeom>
            <a:solidFill>
              <a:srgbClr val="000000"/>
            </a:solidFill>
          </p:spPr>
          <p:txBody>
            <a:bodyPr wrap="square" lIns="0" tIns="0" rIns="0" bIns="0" rtlCol="0">
              <a:noAutofit/>
            </a:bodyPr>
            <a:lstStyle/>
            <a:p>
              <a:endParaRPr/>
            </a:p>
          </p:txBody>
        </p:sp>
        <p:sp>
          <p:nvSpPr>
            <p:cNvPr id="167" name="object 150">
              <a:extLst>
                <a:ext uri="{FF2B5EF4-FFF2-40B4-BE49-F238E27FC236}">
                  <a16:creationId xmlns:a16="http://schemas.microsoft.com/office/drawing/2014/main" id="{C27EA5E8-ECA4-422D-86E8-2D4500AE7C6E}"/>
                </a:ext>
              </a:extLst>
            </p:cNvPr>
            <p:cNvSpPr/>
            <p:nvPr/>
          </p:nvSpPr>
          <p:spPr>
            <a:xfrm>
              <a:off x="4441697" y="2702051"/>
              <a:ext cx="44957" cy="44957"/>
            </a:xfrm>
            <a:custGeom>
              <a:avLst/>
              <a:gdLst/>
              <a:ahLst/>
              <a:cxnLst/>
              <a:rect l="l" t="t" r="r" b="b"/>
              <a:pathLst>
                <a:path w="44957" h="44957">
                  <a:moveTo>
                    <a:pt x="22098" y="0"/>
                  </a:moveTo>
                  <a:lnTo>
                    <a:pt x="44957" y="22859"/>
                  </a:lnTo>
                  <a:lnTo>
                    <a:pt x="22098" y="44957"/>
                  </a:lnTo>
                  <a:lnTo>
                    <a:pt x="0" y="22859"/>
                  </a:lnTo>
                  <a:lnTo>
                    <a:pt x="22098" y="0"/>
                  </a:lnTo>
                  <a:close/>
                </a:path>
              </a:pathLst>
            </a:custGeom>
            <a:ln w="5334">
              <a:solidFill>
                <a:srgbClr val="000000"/>
              </a:solidFill>
            </a:ln>
          </p:spPr>
          <p:txBody>
            <a:bodyPr wrap="square" lIns="0" tIns="0" rIns="0" bIns="0" rtlCol="0">
              <a:noAutofit/>
            </a:bodyPr>
            <a:lstStyle/>
            <a:p>
              <a:endParaRPr/>
            </a:p>
          </p:txBody>
        </p:sp>
        <p:sp>
          <p:nvSpPr>
            <p:cNvPr id="168" name="object 151">
              <a:extLst>
                <a:ext uri="{FF2B5EF4-FFF2-40B4-BE49-F238E27FC236}">
                  <a16:creationId xmlns:a16="http://schemas.microsoft.com/office/drawing/2014/main" id="{4B5F9DD7-2E43-4B8B-B6D3-9811F99723A4}"/>
                </a:ext>
              </a:extLst>
            </p:cNvPr>
            <p:cNvSpPr/>
            <p:nvPr/>
          </p:nvSpPr>
          <p:spPr>
            <a:xfrm>
              <a:off x="4475226" y="2758439"/>
              <a:ext cx="44958" cy="44957"/>
            </a:xfrm>
            <a:custGeom>
              <a:avLst/>
              <a:gdLst/>
              <a:ahLst/>
              <a:cxnLst/>
              <a:rect l="l" t="t" r="r" b="b"/>
              <a:pathLst>
                <a:path w="44958" h="44957">
                  <a:moveTo>
                    <a:pt x="22098" y="0"/>
                  </a:moveTo>
                  <a:lnTo>
                    <a:pt x="0" y="22098"/>
                  </a:lnTo>
                  <a:lnTo>
                    <a:pt x="22098" y="44957"/>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169" name="object 152">
              <a:extLst>
                <a:ext uri="{FF2B5EF4-FFF2-40B4-BE49-F238E27FC236}">
                  <a16:creationId xmlns:a16="http://schemas.microsoft.com/office/drawing/2014/main" id="{CADE24FE-B1D6-4A96-AD28-DC29EAE08F53}"/>
                </a:ext>
              </a:extLst>
            </p:cNvPr>
            <p:cNvSpPr/>
            <p:nvPr/>
          </p:nvSpPr>
          <p:spPr>
            <a:xfrm>
              <a:off x="4475226" y="2758439"/>
              <a:ext cx="44958" cy="44957"/>
            </a:xfrm>
            <a:custGeom>
              <a:avLst/>
              <a:gdLst/>
              <a:ahLst/>
              <a:cxnLst/>
              <a:rect l="l" t="t" r="r" b="b"/>
              <a:pathLst>
                <a:path w="44958" h="44957">
                  <a:moveTo>
                    <a:pt x="22098" y="0"/>
                  </a:moveTo>
                  <a:lnTo>
                    <a:pt x="44958" y="22098"/>
                  </a:lnTo>
                  <a:lnTo>
                    <a:pt x="22098" y="44957"/>
                  </a:lnTo>
                  <a:lnTo>
                    <a:pt x="0" y="22098"/>
                  </a:lnTo>
                  <a:lnTo>
                    <a:pt x="22098" y="0"/>
                  </a:lnTo>
                  <a:close/>
                </a:path>
              </a:pathLst>
            </a:custGeom>
            <a:ln w="5333">
              <a:solidFill>
                <a:srgbClr val="000000"/>
              </a:solidFill>
            </a:ln>
          </p:spPr>
          <p:txBody>
            <a:bodyPr wrap="square" lIns="0" tIns="0" rIns="0" bIns="0" rtlCol="0">
              <a:noAutofit/>
            </a:bodyPr>
            <a:lstStyle/>
            <a:p>
              <a:endParaRPr/>
            </a:p>
          </p:txBody>
        </p:sp>
        <p:sp>
          <p:nvSpPr>
            <p:cNvPr id="170" name="object 153">
              <a:extLst>
                <a:ext uri="{FF2B5EF4-FFF2-40B4-BE49-F238E27FC236}">
                  <a16:creationId xmlns:a16="http://schemas.microsoft.com/office/drawing/2014/main" id="{BD3132D6-B7EE-4D60-8606-EF1603BD423B}"/>
                </a:ext>
              </a:extLst>
            </p:cNvPr>
            <p:cNvSpPr/>
            <p:nvPr/>
          </p:nvSpPr>
          <p:spPr>
            <a:xfrm>
              <a:off x="4508753" y="2690622"/>
              <a:ext cx="44958" cy="44957"/>
            </a:xfrm>
            <a:custGeom>
              <a:avLst/>
              <a:gdLst/>
              <a:ahLst/>
              <a:cxnLst/>
              <a:rect l="l" t="t" r="r" b="b"/>
              <a:pathLst>
                <a:path w="44958" h="44957">
                  <a:moveTo>
                    <a:pt x="22860" y="0"/>
                  </a:moveTo>
                  <a:lnTo>
                    <a:pt x="0" y="22859"/>
                  </a:lnTo>
                  <a:lnTo>
                    <a:pt x="22860" y="44957"/>
                  </a:lnTo>
                  <a:lnTo>
                    <a:pt x="44958" y="22859"/>
                  </a:lnTo>
                  <a:lnTo>
                    <a:pt x="22860" y="0"/>
                  </a:lnTo>
                  <a:close/>
                </a:path>
              </a:pathLst>
            </a:custGeom>
            <a:solidFill>
              <a:srgbClr val="000000"/>
            </a:solidFill>
          </p:spPr>
          <p:txBody>
            <a:bodyPr wrap="square" lIns="0" tIns="0" rIns="0" bIns="0" rtlCol="0">
              <a:noAutofit/>
            </a:bodyPr>
            <a:lstStyle/>
            <a:p>
              <a:endParaRPr/>
            </a:p>
          </p:txBody>
        </p:sp>
        <p:sp>
          <p:nvSpPr>
            <p:cNvPr id="171" name="object 154">
              <a:extLst>
                <a:ext uri="{FF2B5EF4-FFF2-40B4-BE49-F238E27FC236}">
                  <a16:creationId xmlns:a16="http://schemas.microsoft.com/office/drawing/2014/main" id="{C3577F76-BC32-49F7-9DE7-640534007280}"/>
                </a:ext>
              </a:extLst>
            </p:cNvPr>
            <p:cNvSpPr/>
            <p:nvPr/>
          </p:nvSpPr>
          <p:spPr>
            <a:xfrm>
              <a:off x="4508753" y="2690622"/>
              <a:ext cx="44958" cy="44957"/>
            </a:xfrm>
            <a:custGeom>
              <a:avLst/>
              <a:gdLst/>
              <a:ahLst/>
              <a:cxnLst/>
              <a:rect l="l" t="t" r="r" b="b"/>
              <a:pathLst>
                <a:path w="44958" h="44957">
                  <a:moveTo>
                    <a:pt x="22860" y="0"/>
                  </a:moveTo>
                  <a:lnTo>
                    <a:pt x="44958" y="22859"/>
                  </a:lnTo>
                  <a:lnTo>
                    <a:pt x="22860" y="44957"/>
                  </a:lnTo>
                  <a:lnTo>
                    <a:pt x="0" y="22859"/>
                  </a:lnTo>
                  <a:lnTo>
                    <a:pt x="22860" y="0"/>
                  </a:lnTo>
                  <a:close/>
                </a:path>
              </a:pathLst>
            </a:custGeom>
            <a:ln w="5333">
              <a:solidFill>
                <a:srgbClr val="000000"/>
              </a:solidFill>
            </a:ln>
          </p:spPr>
          <p:txBody>
            <a:bodyPr wrap="square" lIns="0" tIns="0" rIns="0" bIns="0" rtlCol="0">
              <a:noAutofit/>
            </a:bodyPr>
            <a:lstStyle/>
            <a:p>
              <a:endParaRPr/>
            </a:p>
          </p:txBody>
        </p:sp>
        <p:sp>
          <p:nvSpPr>
            <p:cNvPr id="172" name="object 155">
              <a:extLst>
                <a:ext uri="{FF2B5EF4-FFF2-40B4-BE49-F238E27FC236}">
                  <a16:creationId xmlns:a16="http://schemas.microsoft.com/office/drawing/2014/main" id="{299EBB61-10B5-4A5D-93CB-78B739D7B2C9}"/>
                </a:ext>
              </a:extLst>
            </p:cNvPr>
            <p:cNvSpPr/>
            <p:nvPr/>
          </p:nvSpPr>
          <p:spPr>
            <a:xfrm>
              <a:off x="4548378" y="2780538"/>
              <a:ext cx="44958" cy="44957"/>
            </a:xfrm>
            <a:custGeom>
              <a:avLst/>
              <a:gdLst/>
              <a:ahLst/>
              <a:cxnLst/>
              <a:rect l="l" t="t" r="r" b="b"/>
              <a:pathLst>
                <a:path w="44958" h="44957">
                  <a:moveTo>
                    <a:pt x="22098" y="0"/>
                  </a:moveTo>
                  <a:lnTo>
                    <a:pt x="0" y="22859"/>
                  </a:lnTo>
                  <a:lnTo>
                    <a:pt x="22098" y="44957"/>
                  </a:lnTo>
                  <a:lnTo>
                    <a:pt x="44958" y="22859"/>
                  </a:lnTo>
                  <a:lnTo>
                    <a:pt x="22098" y="0"/>
                  </a:lnTo>
                  <a:close/>
                </a:path>
              </a:pathLst>
            </a:custGeom>
            <a:solidFill>
              <a:srgbClr val="000000"/>
            </a:solidFill>
          </p:spPr>
          <p:txBody>
            <a:bodyPr wrap="square" lIns="0" tIns="0" rIns="0" bIns="0" rtlCol="0">
              <a:noAutofit/>
            </a:bodyPr>
            <a:lstStyle/>
            <a:p>
              <a:endParaRPr/>
            </a:p>
          </p:txBody>
        </p:sp>
        <p:sp>
          <p:nvSpPr>
            <p:cNvPr id="173" name="object 156">
              <a:extLst>
                <a:ext uri="{FF2B5EF4-FFF2-40B4-BE49-F238E27FC236}">
                  <a16:creationId xmlns:a16="http://schemas.microsoft.com/office/drawing/2014/main" id="{1BAF7F20-8FEC-4C77-8E92-72A659A15C81}"/>
                </a:ext>
              </a:extLst>
            </p:cNvPr>
            <p:cNvSpPr/>
            <p:nvPr/>
          </p:nvSpPr>
          <p:spPr>
            <a:xfrm>
              <a:off x="4548378" y="2780538"/>
              <a:ext cx="44958" cy="44957"/>
            </a:xfrm>
            <a:custGeom>
              <a:avLst/>
              <a:gdLst/>
              <a:ahLst/>
              <a:cxnLst/>
              <a:rect l="l" t="t" r="r" b="b"/>
              <a:pathLst>
                <a:path w="44958" h="44957">
                  <a:moveTo>
                    <a:pt x="22098" y="0"/>
                  </a:moveTo>
                  <a:lnTo>
                    <a:pt x="44958" y="22859"/>
                  </a:lnTo>
                  <a:lnTo>
                    <a:pt x="22098" y="44957"/>
                  </a:lnTo>
                  <a:lnTo>
                    <a:pt x="0" y="22859"/>
                  </a:lnTo>
                  <a:lnTo>
                    <a:pt x="22098" y="0"/>
                  </a:lnTo>
                  <a:close/>
                </a:path>
              </a:pathLst>
            </a:custGeom>
            <a:ln w="5333">
              <a:solidFill>
                <a:srgbClr val="000000"/>
              </a:solidFill>
            </a:ln>
          </p:spPr>
          <p:txBody>
            <a:bodyPr wrap="square" lIns="0" tIns="0" rIns="0" bIns="0" rtlCol="0">
              <a:noAutofit/>
            </a:bodyPr>
            <a:lstStyle/>
            <a:p>
              <a:endParaRPr/>
            </a:p>
          </p:txBody>
        </p:sp>
        <p:sp>
          <p:nvSpPr>
            <p:cNvPr id="174" name="object 157">
              <a:extLst>
                <a:ext uri="{FF2B5EF4-FFF2-40B4-BE49-F238E27FC236}">
                  <a16:creationId xmlns:a16="http://schemas.microsoft.com/office/drawing/2014/main" id="{37F412EF-38AE-418B-90B5-21E46D121169}"/>
                </a:ext>
              </a:extLst>
            </p:cNvPr>
            <p:cNvSpPr/>
            <p:nvPr/>
          </p:nvSpPr>
          <p:spPr>
            <a:xfrm>
              <a:off x="4581905" y="2679954"/>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75" name="object 158">
              <a:extLst>
                <a:ext uri="{FF2B5EF4-FFF2-40B4-BE49-F238E27FC236}">
                  <a16:creationId xmlns:a16="http://schemas.microsoft.com/office/drawing/2014/main" id="{3C9B6A70-1F38-44B9-9DFC-82303ECFD87A}"/>
                </a:ext>
              </a:extLst>
            </p:cNvPr>
            <p:cNvSpPr/>
            <p:nvPr/>
          </p:nvSpPr>
          <p:spPr>
            <a:xfrm>
              <a:off x="4581905" y="2679954"/>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76" name="object 159">
              <a:extLst>
                <a:ext uri="{FF2B5EF4-FFF2-40B4-BE49-F238E27FC236}">
                  <a16:creationId xmlns:a16="http://schemas.microsoft.com/office/drawing/2014/main" id="{238A939D-EEB7-4AE7-B399-B24C5AADFA8E}"/>
                </a:ext>
              </a:extLst>
            </p:cNvPr>
            <p:cNvSpPr/>
            <p:nvPr/>
          </p:nvSpPr>
          <p:spPr>
            <a:xfrm>
              <a:off x="4615434" y="2763773"/>
              <a:ext cx="44957" cy="44957"/>
            </a:xfrm>
            <a:custGeom>
              <a:avLst/>
              <a:gdLst/>
              <a:ahLst/>
              <a:cxnLst/>
              <a:rect l="l" t="t" r="r" b="b"/>
              <a:pathLst>
                <a:path w="44957" h="44957">
                  <a:moveTo>
                    <a:pt x="22860" y="0"/>
                  </a:moveTo>
                  <a:lnTo>
                    <a:pt x="0" y="22859"/>
                  </a:lnTo>
                  <a:lnTo>
                    <a:pt x="22860" y="44957"/>
                  </a:lnTo>
                  <a:lnTo>
                    <a:pt x="44957" y="22859"/>
                  </a:lnTo>
                  <a:lnTo>
                    <a:pt x="22860" y="0"/>
                  </a:lnTo>
                  <a:close/>
                </a:path>
              </a:pathLst>
            </a:custGeom>
            <a:solidFill>
              <a:srgbClr val="000000"/>
            </a:solidFill>
          </p:spPr>
          <p:txBody>
            <a:bodyPr wrap="square" lIns="0" tIns="0" rIns="0" bIns="0" rtlCol="0">
              <a:noAutofit/>
            </a:bodyPr>
            <a:lstStyle/>
            <a:p>
              <a:endParaRPr/>
            </a:p>
          </p:txBody>
        </p:sp>
        <p:sp>
          <p:nvSpPr>
            <p:cNvPr id="177" name="object 160">
              <a:extLst>
                <a:ext uri="{FF2B5EF4-FFF2-40B4-BE49-F238E27FC236}">
                  <a16:creationId xmlns:a16="http://schemas.microsoft.com/office/drawing/2014/main" id="{9BB56007-2D62-465C-B7C0-63D7AF1B59FD}"/>
                </a:ext>
              </a:extLst>
            </p:cNvPr>
            <p:cNvSpPr/>
            <p:nvPr/>
          </p:nvSpPr>
          <p:spPr>
            <a:xfrm>
              <a:off x="4615434" y="2763773"/>
              <a:ext cx="44957" cy="44957"/>
            </a:xfrm>
            <a:custGeom>
              <a:avLst/>
              <a:gdLst/>
              <a:ahLst/>
              <a:cxnLst/>
              <a:rect l="l" t="t" r="r" b="b"/>
              <a:pathLst>
                <a:path w="44957" h="44957">
                  <a:moveTo>
                    <a:pt x="22860" y="0"/>
                  </a:moveTo>
                  <a:lnTo>
                    <a:pt x="44957" y="22859"/>
                  </a:lnTo>
                  <a:lnTo>
                    <a:pt x="22860" y="44957"/>
                  </a:lnTo>
                  <a:lnTo>
                    <a:pt x="0" y="22859"/>
                  </a:lnTo>
                  <a:lnTo>
                    <a:pt x="22860" y="0"/>
                  </a:lnTo>
                  <a:close/>
                </a:path>
              </a:pathLst>
            </a:custGeom>
            <a:ln w="5334">
              <a:solidFill>
                <a:srgbClr val="000000"/>
              </a:solidFill>
            </a:ln>
          </p:spPr>
          <p:txBody>
            <a:bodyPr wrap="square" lIns="0" tIns="0" rIns="0" bIns="0" rtlCol="0">
              <a:noAutofit/>
            </a:bodyPr>
            <a:lstStyle/>
            <a:p>
              <a:endParaRPr/>
            </a:p>
          </p:txBody>
        </p:sp>
        <p:sp>
          <p:nvSpPr>
            <p:cNvPr id="178" name="object 161">
              <a:extLst>
                <a:ext uri="{FF2B5EF4-FFF2-40B4-BE49-F238E27FC236}">
                  <a16:creationId xmlns:a16="http://schemas.microsoft.com/office/drawing/2014/main" id="{05D88856-8B43-4F6E-9640-D547738A4D5F}"/>
                </a:ext>
              </a:extLst>
            </p:cNvPr>
            <p:cNvSpPr/>
            <p:nvPr/>
          </p:nvSpPr>
          <p:spPr>
            <a:xfrm>
              <a:off x="4655058" y="2708148"/>
              <a:ext cx="44957" cy="44957"/>
            </a:xfrm>
            <a:custGeom>
              <a:avLst/>
              <a:gdLst/>
              <a:ahLst/>
              <a:cxnLst/>
              <a:rect l="l" t="t" r="r" b="b"/>
              <a:pathLst>
                <a:path w="44957" h="44957">
                  <a:moveTo>
                    <a:pt x="22097" y="0"/>
                  </a:moveTo>
                  <a:lnTo>
                    <a:pt x="0" y="22098"/>
                  </a:lnTo>
                  <a:lnTo>
                    <a:pt x="22097" y="44957"/>
                  </a:lnTo>
                  <a:lnTo>
                    <a:pt x="44957" y="22098"/>
                  </a:lnTo>
                  <a:lnTo>
                    <a:pt x="22097" y="0"/>
                  </a:lnTo>
                  <a:close/>
                </a:path>
              </a:pathLst>
            </a:custGeom>
            <a:solidFill>
              <a:srgbClr val="000000"/>
            </a:solidFill>
          </p:spPr>
          <p:txBody>
            <a:bodyPr wrap="square" lIns="0" tIns="0" rIns="0" bIns="0" rtlCol="0">
              <a:noAutofit/>
            </a:bodyPr>
            <a:lstStyle/>
            <a:p>
              <a:endParaRPr/>
            </a:p>
          </p:txBody>
        </p:sp>
        <p:sp>
          <p:nvSpPr>
            <p:cNvPr id="179" name="object 162">
              <a:extLst>
                <a:ext uri="{FF2B5EF4-FFF2-40B4-BE49-F238E27FC236}">
                  <a16:creationId xmlns:a16="http://schemas.microsoft.com/office/drawing/2014/main" id="{5ACAA6AA-E1B2-46A8-BDA7-E25846FA8043}"/>
                </a:ext>
              </a:extLst>
            </p:cNvPr>
            <p:cNvSpPr/>
            <p:nvPr/>
          </p:nvSpPr>
          <p:spPr>
            <a:xfrm>
              <a:off x="4655058" y="2708148"/>
              <a:ext cx="44957" cy="44957"/>
            </a:xfrm>
            <a:custGeom>
              <a:avLst/>
              <a:gdLst/>
              <a:ahLst/>
              <a:cxnLst/>
              <a:rect l="l" t="t" r="r" b="b"/>
              <a:pathLst>
                <a:path w="44957" h="44957">
                  <a:moveTo>
                    <a:pt x="22097" y="0"/>
                  </a:moveTo>
                  <a:lnTo>
                    <a:pt x="44957" y="22098"/>
                  </a:lnTo>
                  <a:lnTo>
                    <a:pt x="22097" y="44957"/>
                  </a:lnTo>
                  <a:lnTo>
                    <a:pt x="0" y="22098"/>
                  </a:lnTo>
                  <a:lnTo>
                    <a:pt x="22097" y="0"/>
                  </a:lnTo>
                  <a:close/>
                </a:path>
              </a:pathLst>
            </a:custGeom>
            <a:ln w="5334">
              <a:solidFill>
                <a:srgbClr val="000000"/>
              </a:solidFill>
            </a:ln>
          </p:spPr>
          <p:txBody>
            <a:bodyPr wrap="square" lIns="0" tIns="0" rIns="0" bIns="0" rtlCol="0">
              <a:noAutofit/>
            </a:bodyPr>
            <a:lstStyle/>
            <a:p>
              <a:endParaRPr/>
            </a:p>
          </p:txBody>
        </p:sp>
        <p:sp>
          <p:nvSpPr>
            <p:cNvPr id="180" name="object 163">
              <a:extLst>
                <a:ext uri="{FF2B5EF4-FFF2-40B4-BE49-F238E27FC236}">
                  <a16:creationId xmlns:a16="http://schemas.microsoft.com/office/drawing/2014/main" id="{902C293A-A23D-4334-BC38-0118059027A5}"/>
                </a:ext>
              </a:extLst>
            </p:cNvPr>
            <p:cNvSpPr/>
            <p:nvPr/>
          </p:nvSpPr>
          <p:spPr>
            <a:xfrm>
              <a:off x="4688585" y="2808732"/>
              <a:ext cx="44958" cy="44958"/>
            </a:xfrm>
            <a:custGeom>
              <a:avLst/>
              <a:gdLst/>
              <a:ahLst/>
              <a:cxnLst/>
              <a:rect l="l" t="t" r="r" b="b"/>
              <a:pathLst>
                <a:path w="44958" h="44958">
                  <a:moveTo>
                    <a:pt x="22860" y="0"/>
                  </a:moveTo>
                  <a:lnTo>
                    <a:pt x="0" y="22860"/>
                  </a:lnTo>
                  <a:lnTo>
                    <a:pt x="22860" y="44958"/>
                  </a:lnTo>
                  <a:lnTo>
                    <a:pt x="44958" y="22860"/>
                  </a:lnTo>
                  <a:lnTo>
                    <a:pt x="22860" y="0"/>
                  </a:lnTo>
                  <a:close/>
                </a:path>
              </a:pathLst>
            </a:custGeom>
            <a:solidFill>
              <a:srgbClr val="000000"/>
            </a:solidFill>
          </p:spPr>
          <p:txBody>
            <a:bodyPr wrap="square" lIns="0" tIns="0" rIns="0" bIns="0" rtlCol="0">
              <a:noAutofit/>
            </a:bodyPr>
            <a:lstStyle/>
            <a:p>
              <a:endParaRPr/>
            </a:p>
          </p:txBody>
        </p:sp>
        <p:sp>
          <p:nvSpPr>
            <p:cNvPr id="181" name="object 164">
              <a:extLst>
                <a:ext uri="{FF2B5EF4-FFF2-40B4-BE49-F238E27FC236}">
                  <a16:creationId xmlns:a16="http://schemas.microsoft.com/office/drawing/2014/main" id="{74F25F02-EB96-4960-8C55-1DE8D5262E80}"/>
                </a:ext>
              </a:extLst>
            </p:cNvPr>
            <p:cNvSpPr/>
            <p:nvPr/>
          </p:nvSpPr>
          <p:spPr>
            <a:xfrm>
              <a:off x="4688585" y="2808732"/>
              <a:ext cx="44958" cy="44958"/>
            </a:xfrm>
            <a:custGeom>
              <a:avLst/>
              <a:gdLst/>
              <a:ahLst/>
              <a:cxnLst/>
              <a:rect l="l" t="t" r="r" b="b"/>
              <a:pathLst>
                <a:path w="44958" h="44958">
                  <a:moveTo>
                    <a:pt x="22860" y="0"/>
                  </a:moveTo>
                  <a:lnTo>
                    <a:pt x="44958" y="22860"/>
                  </a:lnTo>
                  <a:lnTo>
                    <a:pt x="22860" y="44958"/>
                  </a:lnTo>
                  <a:lnTo>
                    <a:pt x="0" y="22860"/>
                  </a:lnTo>
                  <a:lnTo>
                    <a:pt x="22860" y="0"/>
                  </a:lnTo>
                  <a:close/>
                </a:path>
              </a:pathLst>
            </a:custGeom>
            <a:ln w="5334">
              <a:solidFill>
                <a:srgbClr val="000000"/>
              </a:solidFill>
            </a:ln>
          </p:spPr>
          <p:txBody>
            <a:bodyPr wrap="square" lIns="0" tIns="0" rIns="0" bIns="0" rtlCol="0">
              <a:noAutofit/>
            </a:bodyPr>
            <a:lstStyle/>
            <a:p>
              <a:endParaRPr/>
            </a:p>
          </p:txBody>
        </p:sp>
        <p:sp>
          <p:nvSpPr>
            <p:cNvPr id="182" name="object 165">
              <a:extLst>
                <a:ext uri="{FF2B5EF4-FFF2-40B4-BE49-F238E27FC236}">
                  <a16:creationId xmlns:a16="http://schemas.microsoft.com/office/drawing/2014/main" id="{6722EDCE-3F98-4BDE-BFDE-B680CF258839}"/>
                </a:ext>
              </a:extLst>
            </p:cNvPr>
            <p:cNvSpPr/>
            <p:nvPr/>
          </p:nvSpPr>
          <p:spPr>
            <a:xfrm>
              <a:off x="4722876" y="2708148"/>
              <a:ext cx="44958" cy="44957"/>
            </a:xfrm>
            <a:custGeom>
              <a:avLst/>
              <a:gdLst/>
              <a:ahLst/>
              <a:cxnLst/>
              <a:rect l="l" t="t" r="r" b="b"/>
              <a:pathLst>
                <a:path w="44958" h="44957">
                  <a:moveTo>
                    <a:pt x="22098" y="0"/>
                  </a:moveTo>
                  <a:lnTo>
                    <a:pt x="0" y="22098"/>
                  </a:lnTo>
                  <a:lnTo>
                    <a:pt x="22098" y="44957"/>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183" name="object 166">
              <a:extLst>
                <a:ext uri="{FF2B5EF4-FFF2-40B4-BE49-F238E27FC236}">
                  <a16:creationId xmlns:a16="http://schemas.microsoft.com/office/drawing/2014/main" id="{85A96133-68D9-4798-83CB-2AEEC69570F7}"/>
                </a:ext>
              </a:extLst>
            </p:cNvPr>
            <p:cNvSpPr/>
            <p:nvPr/>
          </p:nvSpPr>
          <p:spPr>
            <a:xfrm>
              <a:off x="4722876" y="2708148"/>
              <a:ext cx="44958" cy="44957"/>
            </a:xfrm>
            <a:custGeom>
              <a:avLst/>
              <a:gdLst/>
              <a:ahLst/>
              <a:cxnLst/>
              <a:rect l="l" t="t" r="r" b="b"/>
              <a:pathLst>
                <a:path w="44958" h="44957">
                  <a:moveTo>
                    <a:pt x="22098" y="0"/>
                  </a:moveTo>
                  <a:lnTo>
                    <a:pt x="44958" y="22098"/>
                  </a:lnTo>
                  <a:lnTo>
                    <a:pt x="22098" y="44957"/>
                  </a:lnTo>
                  <a:lnTo>
                    <a:pt x="0" y="22098"/>
                  </a:lnTo>
                  <a:lnTo>
                    <a:pt x="22098" y="0"/>
                  </a:lnTo>
                  <a:close/>
                </a:path>
              </a:pathLst>
            </a:custGeom>
            <a:ln w="5333">
              <a:solidFill>
                <a:srgbClr val="000000"/>
              </a:solidFill>
            </a:ln>
          </p:spPr>
          <p:txBody>
            <a:bodyPr wrap="square" lIns="0" tIns="0" rIns="0" bIns="0" rtlCol="0">
              <a:noAutofit/>
            </a:bodyPr>
            <a:lstStyle/>
            <a:p>
              <a:endParaRPr/>
            </a:p>
          </p:txBody>
        </p:sp>
        <p:sp>
          <p:nvSpPr>
            <p:cNvPr id="184" name="object 167">
              <a:extLst>
                <a:ext uri="{FF2B5EF4-FFF2-40B4-BE49-F238E27FC236}">
                  <a16:creationId xmlns:a16="http://schemas.microsoft.com/office/drawing/2014/main" id="{186D09BD-2FD0-4141-9BB3-8050236BF9F4}"/>
                </a:ext>
              </a:extLst>
            </p:cNvPr>
            <p:cNvSpPr/>
            <p:nvPr/>
          </p:nvSpPr>
          <p:spPr>
            <a:xfrm>
              <a:off x="4761738" y="2808732"/>
              <a:ext cx="44958" cy="44958"/>
            </a:xfrm>
            <a:custGeom>
              <a:avLst/>
              <a:gdLst/>
              <a:ahLst/>
              <a:cxnLst/>
              <a:rect l="l" t="t" r="r" b="b"/>
              <a:pathLst>
                <a:path w="44958" h="44958">
                  <a:moveTo>
                    <a:pt x="22860" y="0"/>
                  </a:moveTo>
                  <a:lnTo>
                    <a:pt x="0" y="22860"/>
                  </a:lnTo>
                  <a:lnTo>
                    <a:pt x="22860" y="44958"/>
                  </a:lnTo>
                  <a:lnTo>
                    <a:pt x="44958" y="22860"/>
                  </a:lnTo>
                  <a:lnTo>
                    <a:pt x="22860" y="0"/>
                  </a:lnTo>
                  <a:close/>
                </a:path>
              </a:pathLst>
            </a:custGeom>
            <a:solidFill>
              <a:srgbClr val="000000"/>
            </a:solidFill>
          </p:spPr>
          <p:txBody>
            <a:bodyPr wrap="square" lIns="0" tIns="0" rIns="0" bIns="0" rtlCol="0">
              <a:noAutofit/>
            </a:bodyPr>
            <a:lstStyle/>
            <a:p>
              <a:endParaRPr/>
            </a:p>
          </p:txBody>
        </p:sp>
        <p:sp>
          <p:nvSpPr>
            <p:cNvPr id="185" name="object 168">
              <a:extLst>
                <a:ext uri="{FF2B5EF4-FFF2-40B4-BE49-F238E27FC236}">
                  <a16:creationId xmlns:a16="http://schemas.microsoft.com/office/drawing/2014/main" id="{505C4364-F9E8-4236-A7FB-69BEF36C7A8E}"/>
                </a:ext>
              </a:extLst>
            </p:cNvPr>
            <p:cNvSpPr/>
            <p:nvPr/>
          </p:nvSpPr>
          <p:spPr>
            <a:xfrm>
              <a:off x="4761738" y="2808732"/>
              <a:ext cx="44958" cy="44958"/>
            </a:xfrm>
            <a:custGeom>
              <a:avLst/>
              <a:gdLst/>
              <a:ahLst/>
              <a:cxnLst/>
              <a:rect l="l" t="t" r="r" b="b"/>
              <a:pathLst>
                <a:path w="44958" h="44958">
                  <a:moveTo>
                    <a:pt x="22860" y="0"/>
                  </a:moveTo>
                  <a:lnTo>
                    <a:pt x="44958" y="22860"/>
                  </a:lnTo>
                  <a:lnTo>
                    <a:pt x="22860" y="44958"/>
                  </a:lnTo>
                  <a:lnTo>
                    <a:pt x="0" y="22860"/>
                  </a:lnTo>
                  <a:lnTo>
                    <a:pt x="22860" y="0"/>
                  </a:lnTo>
                  <a:close/>
                </a:path>
              </a:pathLst>
            </a:custGeom>
            <a:ln w="5334">
              <a:solidFill>
                <a:srgbClr val="000000"/>
              </a:solidFill>
            </a:ln>
          </p:spPr>
          <p:txBody>
            <a:bodyPr wrap="square" lIns="0" tIns="0" rIns="0" bIns="0" rtlCol="0">
              <a:noAutofit/>
            </a:bodyPr>
            <a:lstStyle/>
            <a:p>
              <a:endParaRPr/>
            </a:p>
          </p:txBody>
        </p:sp>
        <p:sp>
          <p:nvSpPr>
            <p:cNvPr id="186" name="object 169">
              <a:extLst>
                <a:ext uri="{FF2B5EF4-FFF2-40B4-BE49-F238E27FC236}">
                  <a16:creationId xmlns:a16="http://schemas.microsoft.com/office/drawing/2014/main" id="{8F21EAB2-994D-47AC-B1F8-9470A7B96C00}"/>
                </a:ext>
              </a:extLst>
            </p:cNvPr>
            <p:cNvSpPr/>
            <p:nvPr/>
          </p:nvSpPr>
          <p:spPr>
            <a:xfrm>
              <a:off x="4795265" y="2730245"/>
              <a:ext cx="44958" cy="44957"/>
            </a:xfrm>
            <a:custGeom>
              <a:avLst/>
              <a:gdLst/>
              <a:ahLst/>
              <a:cxnLst/>
              <a:rect l="l" t="t" r="r" b="b"/>
              <a:pathLst>
                <a:path w="44958" h="44957">
                  <a:moveTo>
                    <a:pt x="22860" y="0"/>
                  </a:moveTo>
                  <a:lnTo>
                    <a:pt x="0" y="22859"/>
                  </a:lnTo>
                  <a:lnTo>
                    <a:pt x="22860" y="44957"/>
                  </a:lnTo>
                  <a:lnTo>
                    <a:pt x="44958" y="22859"/>
                  </a:lnTo>
                  <a:lnTo>
                    <a:pt x="22860" y="0"/>
                  </a:lnTo>
                  <a:close/>
                </a:path>
              </a:pathLst>
            </a:custGeom>
            <a:solidFill>
              <a:srgbClr val="000000"/>
            </a:solidFill>
          </p:spPr>
          <p:txBody>
            <a:bodyPr wrap="square" lIns="0" tIns="0" rIns="0" bIns="0" rtlCol="0">
              <a:noAutofit/>
            </a:bodyPr>
            <a:lstStyle/>
            <a:p>
              <a:endParaRPr/>
            </a:p>
          </p:txBody>
        </p:sp>
        <p:sp>
          <p:nvSpPr>
            <p:cNvPr id="187" name="object 170">
              <a:extLst>
                <a:ext uri="{FF2B5EF4-FFF2-40B4-BE49-F238E27FC236}">
                  <a16:creationId xmlns:a16="http://schemas.microsoft.com/office/drawing/2014/main" id="{8CA3D620-7DFC-4F65-9479-5F29780E8D45}"/>
                </a:ext>
              </a:extLst>
            </p:cNvPr>
            <p:cNvSpPr/>
            <p:nvPr/>
          </p:nvSpPr>
          <p:spPr>
            <a:xfrm>
              <a:off x="4795265" y="2730245"/>
              <a:ext cx="44958" cy="44957"/>
            </a:xfrm>
            <a:custGeom>
              <a:avLst/>
              <a:gdLst/>
              <a:ahLst/>
              <a:cxnLst/>
              <a:rect l="l" t="t" r="r" b="b"/>
              <a:pathLst>
                <a:path w="44958" h="44957">
                  <a:moveTo>
                    <a:pt x="22860" y="0"/>
                  </a:moveTo>
                  <a:lnTo>
                    <a:pt x="44958" y="22859"/>
                  </a:lnTo>
                  <a:lnTo>
                    <a:pt x="22860" y="44957"/>
                  </a:lnTo>
                  <a:lnTo>
                    <a:pt x="0" y="22859"/>
                  </a:lnTo>
                  <a:lnTo>
                    <a:pt x="22860" y="0"/>
                  </a:lnTo>
                  <a:close/>
                </a:path>
              </a:pathLst>
            </a:custGeom>
            <a:ln w="5333">
              <a:solidFill>
                <a:srgbClr val="000000"/>
              </a:solidFill>
            </a:ln>
          </p:spPr>
          <p:txBody>
            <a:bodyPr wrap="square" lIns="0" tIns="0" rIns="0" bIns="0" rtlCol="0">
              <a:noAutofit/>
            </a:bodyPr>
            <a:lstStyle/>
            <a:p>
              <a:endParaRPr/>
            </a:p>
          </p:txBody>
        </p:sp>
        <p:sp>
          <p:nvSpPr>
            <p:cNvPr id="188" name="object 171">
              <a:extLst>
                <a:ext uri="{FF2B5EF4-FFF2-40B4-BE49-F238E27FC236}">
                  <a16:creationId xmlns:a16="http://schemas.microsoft.com/office/drawing/2014/main" id="{4BCD2BB0-2403-4AD6-841F-C96224589CC7}"/>
                </a:ext>
              </a:extLst>
            </p:cNvPr>
            <p:cNvSpPr/>
            <p:nvPr/>
          </p:nvSpPr>
          <p:spPr>
            <a:xfrm>
              <a:off x="4829555" y="2836926"/>
              <a:ext cx="44958" cy="44957"/>
            </a:xfrm>
            <a:custGeom>
              <a:avLst/>
              <a:gdLst/>
              <a:ahLst/>
              <a:cxnLst/>
              <a:rect l="l" t="t" r="r" b="b"/>
              <a:pathLst>
                <a:path w="44958" h="44957">
                  <a:moveTo>
                    <a:pt x="22098" y="0"/>
                  </a:moveTo>
                  <a:lnTo>
                    <a:pt x="0" y="22859"/>
                  </a:lnTo>
                  <a:lnTo>
                    <a:pt x="22098" y="44957"/>
                  </a:lnTo>
                  <a:lnTo>
                    <a:pt x="44958" y="22859"/>
                  </a:lnTo>
                  <a:lnTo>
                    <a:pt x="22098" y="0"/>
                  </a:lnTo>
                  <a:close/>
                </a:path>
              </a:pathLst>
            </a:custGeom>
            <a:solidFill>
              <a:srgbClr val="000000"/>
            </a:solidFill>
          </p:spPr>
          <p:txBody>
            <a:bodyPr wrap="square" lIns="0" tIns="0" rIns="0" bIns="0" rtlCol="0">
              <a:noAutofit/>
            </a:bodyPr>
            <a:lstStyle/>
            <a:p>
              <a:endParaRPr/>
            </a:p>
          </p:txBody>
        </p:sp>
        <p:sp>
          <p:nvSpPr>
            <p:cNvPr id="189" name="object 172">
              <a:extLst>
                <a:ext uri="{FF2B5EF4-FFF2-40B4-BE49-F238E27FC236}">
                  <a16:creationId xmlns:a16="http://schemas.microsoft.com/office/drawing/2014/main" id="{97D40CDA-4B5C-461A-BDE5-8274813E8AFF}"/>
                </a:ext>
              </a:extLst>
            </p:cNvPr>
            <p:cNvSpPr/>
            <p:nvPr/>
          </p:nvSpPr>
          <p:spPr>
            <a:xfrm>
              <a:off x="4829555" y="2836926"/>
              <a:ext cx="44958" cy="44957"/>
            </a:xfrm>
            <a:custGeom>
              <a:avLst/>
              <a:gdLst/>
              <a:ahLst/>
              <a:cxnLst/>
              <a:rect l="l" t="t" r="r" b="b"/>
              <a:pathLst>
                <a:path w="44958" h="44957">
                  <a:moveTo>
                    <a:pt x="22098" y="0"/>
                  </a:moveTo>
                  <a:lnTo>
                    <a:pt x="44958" y="22859"/>
                  </a:lnTo>
                  <a:lnTo>
                    <a:pt x="22098" y="44957"/>
                  </a:lnTo>
                  <a:lnTo>
                    <a:pt x="0" y="22859"/>
                  </a:lnTo>
                  <a:lnTo>
                    <a:pt x="22098" y="0"/>
                  </a:lnTo>
                  <a:close/>
                </a:path>
              </a:pathLst>
            </a:custGeom>
            <a:ln w="5333">
              <a:solidFill>
                <a:srgbClr val="000000"/>
              </a:solidFill>
            </a:ln>
          </p:spPr>
          <p:txBody>
            <a:bodyPr wrap="square" lIns="0" tIns="0" rIns="0" bIns="0" rtlCol="0">
              <a:noAutofit/>
            </a:bodyPr>
            <a:lstStyle/>
            <a:p>
              <a:endParaRPr/>
            </a:p>
          </p:txBody>
        </p:sp>
        <p:sp>
          <p:nvSpPr>
            <p:cNvPr id="190" name="object 173">
              <a:extLst>
                <a:ext uri="{FF2B5EF4-FFF2-40B4-BE49-F238E27FC236}">
                  <a16:creationId xmlns:a16="http://schemas.microsoft.com/office/drawing/2014/main" id="{92DB5463-F07B-4753-88EA-410AB70D55C7}"/>
                </a:ext>
              </a:extLst>
            </p:cNvPr>
            <p:cNvSpPr/>
            <p:nvPr/>
          </p:nvSpPr>
          <p:spPr>
            <a:xfrm>
              <a:off x="4868417" y="2741676"/>
              <a:ext cx="44958" cy="44957"/>
            </a:xfrm>
            <a:custGeom>
              <a:avLst/>
              <a:gdLst/>
              <a:ahLst/>
              <a:cxnLst/>
              <a:rect l="l" t="t" r="r" b="b"/>
              <a:pathLst>
                <a:path w="44958" h="44957">
                  <a:moveTo>
                    <a:pt x="22860" y="0"/>
                  </a:moveTo>
                  <a:lnTo>
                    <a:pt x="0" y="22098"/>
                  </a:lnTo>
                  <a:lnTo>
                    <a:pt x="22860" y="44957"/>
                  </a:lnTo>
                  <a:lnTo>
                    <a:pt x="44958" y="22098"/>
                  </a:lnTo>
                  <a:lnTo>
                    <a:pt x="22860" y="0"/>
                  </a:lnTo>
                  <a:close/>
                </a:path>
              </a:pathLst>
            </a:custGeom>
            <a:solidFill>
              <a:srgbClr val="000000"/>
            </a:solidFill>
          </p:spPr>
          <p:txBody>
            <a:bodyPr wrap="square" lIns="0" tIns="0" rIns="0" bIns="0" rtlCol="0">
              <a:noAutofit/>
            </a:bodyPr>
            <a:lstStyle/>
            <a:p>
              <a:endParaRPr/>
            </a:p>
          </p:txBody>
        </p:sp>
        <p:sp>
          <p:nvSpPr>
            <p:cNvPr id="191" name="object 174">
              <a:extLst>
                <a:ext uri="{FF2B5EF4-FFF2-40B4-BE49-F238E27FC236}">
                  <a16:creationId xmlns:a16="http://schemas.microsoft.com/office/drawing/2014/main" id="{AA59DB97-4AA8-4847-BA45-22784C690843}"/>
                </a:ext>
              </a:extLst>
            </p:cNvPr>
            <p:cNvSpPr/>
            <p:nvPr/>
          </p:nvSpPr>
          <p:spPr>
            <a:xfrm>
              <a:off x="4868417" y="2741676"/>
              <a:ext cx="44958" cy="44957"/>
            </a:xfrm>
            <a:custGeom>
              <a:avLst/>
              <a:gdLst/>
              <a:ahLst/>
              <a:cxnLst/>
              <a:rect l="l" t="t" r="r" b="b"/>
              <a:pathLst>
                <a:path w="44958" h="44957">
                  <a:moveTo>
                    <a:pt x="22860" y="0"/>
                  </a:moveTo>
                  <a:lnTo>
                    <a:pt x="44958" y="22098"/>
                  </a:lnTo>
                  <a:lnTo>
                    <a:pt x="22860" y="44957"/>
                  </a:lnTo>
                  <a:lnTo>
                    <a:pt x="0" y="22098"/>
                  </a:lnTo>
                  <a:lnTo>
                    <a:pt x="22860" y="0"/>
                  </a:lnTo>
                  <a:close/>
                </a:path>
              </a:pathLst>
            </a:custGeom>
            <a:ln w="5333">
              <a:solidFill>
                <a:srgbClr val="000000"/>
              </a:solidFill>
            </a:ln>
          </p:spPr>
          <p:txBody>
            <a:bodyPr wrap="square" lIns="0" tIns="0" rIns="0" bIns="0" rtlCol="0">
              <a:noAutofit/>
            </a:bodyPr>
            <a:lstStyle/>
            <a:p>
              <a:endParaRPr/>
            </a:p>
          </p:txBody>
        </p:sp>
        <p:sp>
          <p:nvSpPr>
            <p:cNvPr id="192" name="object 175">
              <a:extLst>
                <a:ext uri="{FF2B5EF4-FFF2-40B4-BE49-F238E27FC236}">
                  <a16:creationId xmlns:a16="http://schemas.microsoft.com/office/drawing/2014/main" id="{4AB99529-005D-4CF8-ACC3-A422B0103923}"/>
                </a:ext>
              </a:extLst>
            </p:cNvPr>
            <p:cNvSpPr/>
            <p:nvPr/>
          </p:nvSpPr>
          <p:spPr>
            <a:xfrm>
              <a:off x="4902708" y="2791967"/>
              <a:ext cx="44957" cy="44957"/>
            </a:xfrm>
            <a:custGeom>
              <a:avLst/>
              <a:gdLst/>
              <a:ahLst/>
              <a:cxnLst/>
              <a:rect l="l" t="t" r="r" b="b"/>
              <a:pathLst>
                <a:path w="44957" h="44957">
                  <a:moveTo>
                    <a:pt x="22097" y="0"/>
                  </a:moveTo>
                  <a:lnTo>
                    <a:pt x="0" y="22859"/>
                  </a:lnTo>
                  <a:lnTo>
                    <a:pt x="22097" y="44957"/>
                  </a:lnTo>
                  <a:lnTo>
                    <a:pt x="44957" y="22859"/>
                  </a:lnTo>
                  <a:lnTo>
                    <a:pt x="22097" y="0"/>
                  </a:lnTo>
                  <a:close/>
                </a:path>
              </a:pathLst>
            </a:custGeom>
            <a:solidFill>
              <a:srgbClr val="000000"/>
            </a:solidFill>
          </p:spPr>
          <p:txBody>
            <a:bodyPr wrap="square" lIns="0" tIns="0" rIns="0" bIns="0" rtlCol="0">
              <a:noAutofit/>
            </a:bodyPr>
            <a:lstStyle/>
            <a:p>
              <a:endParaRPr/>
            </a:p>
          </p:txBody>
        </p:sp>
        <p:sp>
          <p:nvSpPr>
            <p:cNvPr id="193" name="object 176">
              <a:extLst>
                <a:ext uri="{FF2B5EF4-FFF2-40B4-BE49-F238E27FC236}">
                  <a16:creationId xmlns:a16="http://schemas.microsoft.com/office/drawing/2014/main" id="{054D7C4D-0022-4841-B90E-FC0E7EB2AC7E}"/>
                </a:ext>
              </a:extLst>
            </p:cNvPr>
            <p:cNvSpPr/>
            <p:nvPr/>
          </p:nvSpPr>
          <p:spPr>
            <a:xfrm>
              <a:off x="4902708" y="2791967"/>
              <a:ext cx="44957" cy="44957"/>
            </a:xfrm>
            <a:custGeom>
              <a:avLst/>
              <a:gdLst/>
              <a:ahLst/>
              <a:cxnLst/>
              <a:rect l="l" t="t" r="r" b="b"/>
              <a:pathLst>
                <a:path w="44957" h="44957">
                  <a:moveTo>
                    <a:pt x="22097" y="0"/>
                  </a:moveTo>
                  <a:lnTo>
                    <a:pt x="44957" y="22859"/>
                  </a:lnTo>
                  <a:lnTo>
                    <a:pt x="22097" y="44957"/>
                  </a:lnTo>
                  <a:lnTo>
                    <a:pt x="0" y="22859"/>
                  </a:lnTo>
                  <a:lnTo>
                    <a:pt x="22097" y="0"/>
                  </a:lnTo>
                  <a:close/>
                </a:path>
              </a:pathLst>
            </a:custGeom>
            <a:ln w="5334">
              <a:solidFill>
                <a:srgbClr val="000000"/>
              </a:solidFill>
            </a:ln>
          </p:spPr>
          <p:txBody>
            <a:bodyPr wrap="square" lIns="0" tIns="0" rIns="0" bIns="0" rtlCol="0">
              <a:noAutofit/>
            </a:bodyPr>
            <a:lstStyle/>
            <a:p>
              <a:endParaRPr/>
            </a:p>
          </p:txBody>
        </p:sp>
        <p:sp>
          <p:nvSpPr>
            <p:cNvPr id="194" name="object 177">
              <a:extLst>
                <a:ext uri="{FF2B5EF4-FFF2-40B4-BE49-F238E27FC236}">
                  <a16:creationId xmlns:a16="http://schemas.microsoft.com/office/drawing/2014/main" id="{36D3794D-41AA-40D8-A37F-BD06E88143D5}"/>
                </a:ext>
              </a:extLst>
            </p:cNvPr>
            <p:cNvSpPr/>
            <p:nvPr/>
          </p:nvSpPr>
          <p:spPr>
            <a:xfrm>
              <a:off x="4936235" y="2651760"/>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195" name="object 178">
              <a:extLst>
                <a:ext uri="{FF2B5EF4-FFF2-40B4-BE49-F238E27FC236}">
                  <a16:creationId xmlns:a16="http://schemas.microsoft.com/office/drawing/2014/main" id="{85A8675A-A8B8-4D9B-B8AD-97AF1570E6E0}"/>
                </a:ext>
              </a:extLst>
            </p:cNvPr>
            <p:cNvSpPr/>
            <p:nvPr/>
          </p:nvSpPr>
          <p:spPr>
            <a:xfrm>
              <a:off x="4936235" y="2651760"/>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196" name="object 179">
              <a:extLst>
                <a:ext uri="{FF2B5EF4-FFF2-40B4-BE49-F238E27FC236}">
                  <a16:creationId xmlns:a16="http://schemas.microsoft.com/office/drawing/2014/main" id="{5C47C7DB-E6D6-4658-9C99-A56D2AE0C6E6}"/>
                </a:ext>
              </a:extLst>
            </p:cNvPr>
            <p:cNvSpPr/>
            <p:nvPr/>
          </p:nvSpPr>
          <p:spPr>
            <a:xfrm>
              <a:off x="4975097" y="2657094"/>
              <a:ext cx="44957" cy="44957"/>
            </a:xfrm>
            <a:custGeom>
              <a:avLst/>
              <a:gdLst/>
              <a:ahLst/>
              <a:cxnLst/>
              <a:rect l="l" t="t" r="r" b="b"/>
              <a:pathLst>
                <a:path w="44957" h="44957">
                  <a:moveTo>
                    <a:pt x="22860" y="0"/>
                  </a:moveTo>
                  <a:lnTo>
                    <a:pt x="0" y="22859"/>
                  </a:lnTo>
                  <a:lnTo>
                    <a:pt x="22860" y="44957"/>
                  </a:lnTo>
                  <a:lnTo>
                    <a:pt x="44957" y="22859"/>
                  </a:lnTo>
                  <a:lnTo>
                    <a:pt x="22860" y="0"/>
                  </a:lnTo>
                  <a:close/>
                </a:path>
              </a:pathLst>
            </a:custGeom>
            <a:solidFill>
              <a:srgbClr val="000000"/>
            </a:solidFill>
          </p:spPr>
          <p:txBody>
            <a:bodyPr wrap="square" lIns="0" tIns="0" rIns="0" bIns="0" rtlCol="0">
              <a:noAutofit/>
            </a:bodyPr>
            <a:lstStyle/>
            <a:p>
              <a:endParaRPr/>
            </a:p>
          </p:txBody>
        </p:sp>
        <p:sp>
          <p:nvSpPr>
            <p:cNvPr id="197" name="object 180">
              <a:extLst>
                <a:ext uri="{FF2B5EF4-FFF2-40B4-BE49-F238E27FC236}">
                  <a16:creationId xmlns:a16="http://schemas.microsoft.com/office/drawing/2014/main" id="{74F3C2AF-C502-41C9-AF20-D2D792B49EDB}"/>
                </a:ext>
              </a:extLst>
            </p:cNvPr>
            <p:cNvSpPr/>
            <p:nvPr/>
          </p:nvSpPr>
          <p:spPr>
            <a:xfrm>
              <a:off x="4975097" y="2657094"/>
              <a:ext cx="44957" cy="44957"/>
            </a:xfrm>
            <a:custGeom>
              <a:avLst/>
              <a:gdLst/>
              <a:ahLst/>
              <a:cxnLst/>
              <a:rect l="l" t="t" r="r" b="b"/>
              <a:pathLst>
                <a:path w="44957" h="44957">
                  <a:moveTo>
                    <a:pt x="22860" y="0"/>
                  </a:moveTo>
                  <a:lnTo>
                    <a:pt x="44957" y="22859"/>
                  </a:lnTo>
                  <a:lnTo>
                    <a:pt x="22860" y="44957"/>
                  </a:lnTo>
                  <a:lnTo>
                    <a:pt x="0" y="22859"/>
                  </a:lnTo>
                  <a:lnTo>
                    <a:pt x="22860" y="0"/>
                  </a:lnTo>
                  <a:close/>
                </a:path>
              </a:pathLst>
            </a:custGeom>
            <a:ln w="5334">
              <a:solidFill>
                <a:srgbClr val="000000"/>
              </a:solidFill>
            </a:ln>
          </p:spPr>
          <p:txBody>
            <a:bodyPr wrap="square" lIns="0" tIns="0" rIns="0" bIns="0" rtlCol="0">
              <a:noAutofit/>
            </a:bodyPr>
            <a:lstStyle/>
            <a:p>
              <a:endParaRPr/>
            </a:p>
          </p:txBody>
        </p:sp>
        <p:sp>
          <p:nvSpPr>
            <p:cNvPr id="198" name="object 181">
              <a:extLst>
                <a:ext uri="{FF2B5EF4-FFF2-40B4-BE49-F238E27FC236}">
                  <a16:creationId xmlns:a16="http://schemas.microsoft.com/office/drawing/2014/main" id="{74C516B5-4D76-461C-8B11-A967BB98584C}"/>
                </a:ext>
              </a:extLst>
            </p:cNvPr>
            <p:cNvSpPr/>
            <p:nvPr/>
          </p:nvSpPr>
          <p:spPr>
            <a:xfrm>
              <a:off x="5009388" y="2618232"/>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199" name="object 182">
              <a:extLst>
                <a:ext uri="{FF2B5EF4-FFF2-40B4-BE49-F238E27FC236}">
                  <a16:creationId xmlns:a16="http://schemas.microsoft.com/office/drawing/2014/main" id="{1853597B-9ECA-4D5C-AEE3-247B7CF3FD3C}"/>
                </a:ext>
              </a:extLst>
            </p:cNvPr>
            <p:cNvSpPr/>
            <p:nvPr/>
          </p:nvSpPr>
          <p:spPr>
            <a:xfrm>
              <a:off x="5009388" y="2618232"/>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200" name="object 183">
              <a:extLst>
                <a:ext uri="{FF2B5EF4-FFF2-40B4-BE49-F238E27FC236}">
                  <a16:creationId xmlns:a16="http://schemas.microsoft.com/office/drawing/2014/main" id="{0BE3665A-884A-4EE1-AA75-C505926E6379}"/>
                </a:ext>
              </a:extLst>
            </p:cNvPr>
            <p:cNvSpPr/>
            <p:nvPr/>
          </p:nvSpPr>
          <p:spPr>
            <a:xfrm>
              <a:off x="5042915" y="2724911"/>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201" name="object 184">
              <a:extLst>
                <a:ext uri="{FF2B5EF4-FFF2-40B4-BE49-F238E27FC236}">
                  <a16:creationId xmlns:a16="http://schemas.microsoft.com/office/drawing/2014/main" id="{B6DB76B0-6C22-4470-939A-C048E6D44977}"/>
                </a:ext>
              </a:extLst>
            </p:cNvPr>
            <p:cNvSpPr/>
            <p:nvPr/>
          </p:nvSpPr>
          <p:spPr>
            <a:xfrm>
              <a:off x="5042915" y="2724911"/>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202" name="object 185">
              <a:extLst>
                <a:ext uri="{FF2B5EF4-FFF2-40B4-BE49-F238E27FC236}">
                  <a16:creationId xmlns:a16="http://schemas.microsoft.com/office/drawing/2014/main" id="{4C5198F6-FFB7-4F9C-AA11-E4243C05B9C7}"/>
                </a:ext>
              </a:extLst>
            </p:cNvPr>
            <p:cNvSpPr/>
            <p:nvPr/>
          </p:nvSpPr>
          <p:spPr>
            <a:xfrm>
              <a:off x="5082540" y="2690622"/>
              <a:ext cx="44958" cy="44957"/>
            </a:xfrm>
            <a:custGeom>
              <a:avLst/>
              <a:gdLst/>
              <a:ahLst/>
              <a:cxnLst/>
              <a:rect l="l" t="t" r="r" b="b"/>
              <a:pathLst>
                <a:path w="44958" h="44957">
                  <a:moveTo>
                    <a:pt x="22098" y="0"/>
                  </a:moveTo>
                  <a:lnTo>
                    <a:pt x="0" y="22859"/>
                  </a:lnTo>
                  <a:lnTo>
                    <a:pt x="22098" y="44957"/>
                  </a:lnTo>
                  <a:lnTo>
                    <a:pt x="44958" y="22859"/>
                  </a:lnTo>
                  <a:lnTo>
                    <a:pt x="22098" y="0"/>
                  </a:lnTo>
                  <a:close/>
                </a:path>
              </a:pathLst>
            </a:custGeom>
            <a:solidFill>
              <a:srgbClr val="000000"/>
            </a:solidFill>
          </p:spPr>
          <p:txBody>
            <a:bodyPr wrap="square" lIns="0" tIns="0" rIns="0" bIns="0" rtlCol="0">
              <a:noAutofit/>
            </a:bodyPr>
            <a:lstStyle/>
            <a:p>
              <a:endParaRPr/>
            </a:p>
          </p:txBody>
        </p:sp>
        <p:sp>
          <p:nvSpPr>
            <p:cNvPr id="203" name="object 186">
              <a:extLst>
                <a:ext uri="{FF2B5EF4-FFF2-40B4-BE49-F238E27FC236}">
                  <a16:creationId xmlns:a16="http://schemas.microsoft.com/office/drawing/2014/main" id="{063E9F37-0528-483E-857F-96A0336A01E6}"/>
                </a:ext>
              </a:extLst>
            </p:cNvPr>
            <p:cNvSpPr/>
            <p:nvPr/>
          </p:nvSpPr>
          <p:spPr>
            <a:xfrm>
              <a:off x="5082540" y="2690622"/>
              <a:ext cx="44958" cy="44957"/>
            </a:xfrm>
            <a:custGeom>
              <a:avLst/>
              <a:gdLst/>
              <a:ahLst/>
              <a:cxnLst/>
              <a:rect l="l" t="t" r="r" b="b"/>
              <a:pathLst>
                <a:path w="44958" h="44957">
                  <a:moveTo>
                    <a:pt x="22098" y="0"/>
                  </a:moveTo>
                  <a:lnTo>
                    <a:pt x="44958" y="22859"/>
                  </a:lnTo>
                  <a:lnTo>
                    <a:pt x="22098" y="44957"/>
                  </a:lnTo>
                  <a:lnTo>
                    <a:pt x="0" y="22859"/>
                  </a:lnTo>
                  <a:lnTo>
                    <a:pt x="22098" y="0"/>
                  </a:lnTo>
                  <a:close/>
                </a:path>
              </a:pathLst>
            </a:custGeom>
            <a:ln w="5333">
              <a:solidFill>
                <a:srgbClr val="000000"/>
              </a:solidFill>
            </a:ln>
          </p:spPr>
          <p:txBody>
            <a:bodyPr wrap="square" lIns="0" tIns="0" rIns="0" bIns="0" rtlCol="0">
              <a:noAutofit/>
            </a:bodyPr>
            <a:lstStyle/>
            <a:p>
              <a:endParaRPr/>
            </a:p>
          </p:txBody>
        </p:sp>
        <p:sp>
          <p:nvSpPr>
            <p:cNvPr id="204" name="object 187">
              <a:extLst>
                <a:ext uri="{FF2B5EF4-FFF2-40B4-BE49-F238E27FC236}">
                  <a16:creationId xmlns:a16="http://schemas.microsoft.com/office/drawing/2014/main" id="{69A3D531-7C12-44EE-9F4D-65AA3523AB13}"/>
                </a:ext>
              </a:extLst>
            </p:cNvPr>
            <p:cNvSpPr/>
            <p:nvPr/>
          </p:nvSpPr>
          <p:spPr>
            <a:xfrm>
              <a:off x="5116067" y="2724911"/>
              <a:ext cx="44958" cy="44958"/>
            </a:xfrm>
            <a:custGeom>
              <a:avLst/>
              <a:gdLst/>
              <a:ahLst/>
              <a:cxnLst/>
              <a:rect l="l" t="t" r="r" b="b"/>
              <a:pathLst>
                <a:path w="44958" h="44958">
                  <a:moveTo>
                    <a:pt x="22098" y="0"/>
                  </a:moveTo>
                  <a:lnTo>
                    <a:pt x="0" y="22098"/>
                  </a:lnTo>
                  <a:lnTo>
                    <a:pt x="22098" y="44958"/>
                  </a:lnTo>
                  <a:lnTo>
                    <a:pt x="44958" y="22098"/>
                  </a:lnTo>
                  <a:lnTo>
                    <a:pt x="22098" y="0"/>
                  </a:lnTo>
                  <a:close/>
                </a:path>
              </a:pathLst>
            </a:custGeom>
            <a:solidFill>
              <a:srgbClr val="000000"/>
            </a:solidFill>
          </p:spPr>
          <p:txBody>
            <a:bodyPr wrap="square" lIns="0" tIns="0" rIns="0" bIns="0" rtlCol="0">
              <a:noAutofit/>
            </a:bodyPr>
            <a:lstStyle/>
            <a:p>
              <a:endParaRPr/>
            </a:p>
          </p:txBody>
        </p:sp>
        <p:sp>
          <p:nvSpPr>
            <p:cNvPr id="205" name="object 188">
              <a:extLst>
                <a:ext uri="{FF2B5EF4-FFF2-40B4-BE49-F238E27FC236}">
                  <a16:creationId xmlns:a16="http://schemas.microsoft.com/office/drawing/2014/main" id="{51F477C5-7A48-4E27-8A26-D69EC696BC76}"/>
                </a:ext>
              </a:extLst>
            </p:cNvPr>
            <p:cNvSpPr/>
            <p:nvPr/>
          </p:nvSpPr>
          <p:spPr>
            <a:xfrm>
              <a:off x="5116067" y="2724911"/>
              <a:ext cx="44958" cy="44958"/>
            </a:xfrm>
            <a:custGeom>
              <a:avLst/>
              <a:gdLst/>
              <a:ahLst/>
              <a:cxnLst/>
              <a:rect l="l" t="t" r="r" b="b"/>
              <a:pathLst>
                <a:path w="44958" h="44958">
                  <a:moveTo>
                    <a:pt x="22098" y="0"/>
                  </a:moveTo>
                  <a:lnTo>
                    <a:pt x="44958" y="22098"/>
                  </a:lnTo>
                  <a:lnTo>
                    <a:pt x="22098" y="44958"/>
                  </a:lnTo>
                  <a:lnTo>
                    <a:pt x="0" y="22098"/>
                  </a:lnTo>
                  <a:lnTo>
                    <a:pt x="22098" y="0"/>
                  </a:lnTo>
                  <a:close/>
                </a:path>
              </a:pathLst>
            </a:custGeom>
            <a:ln w="5334">
              <a:solidFill>
                <a:srgbClr val="000000"/>
              </a:solidFill>
            </a:ln>
          </p:spPr>
          <p:txBody>
            <a:bodyPr wrap="square" lIns="0" tIns="0" rIns="0" bIns="0" rtlCol="0">
              <a:noAutofit/>
            </a:bodyPr>
            <a:lstStyle/>
            <a:p>
              <a:endParaRPr/>
            </a:p>
          </p:txBody>
        </p:sp>
        <p:sp>
          <p:nvSpPr>
            <p:cNvPr id="206" name="object 189">
              <a:extLst>
                <a:ext uri="{FF2B5EF4-FFF2-40B4-BE49-F238E27FC236}">
                  <a16:creationId xmlns:a16="http://schemas.microsoft.com/office/drawing/2014/main" id="{D6666488-4A4A-4AA4-B0BE-674B5A14CD82}"/>
                </a:ext>
              </a:extLst>
            </p:cNvPr>
            <p:cNvSpPr/>
            <p:nvPr/>
          </p:nvSpPr>
          <p:spPr>
            <a:xfrm>
              <a:off x="5149596" y="2573273"/>
              <a:ext cx="44957" cy="44957"/>
            </a:xfrm>
            <a:custGeom>
              <a:avLst/>
              <a:gdLst/>
              <a:ahLst/>
              <a:cxnLst/>
              <a:rect l="l" t="t" r="r" b="b"/>
              <a:pathLst>
                <a:path w="44957" h="44957">
                  <a:moveTo>
                    <a:pt x="22859" y="0"/>
                  </a:moveTo>
                  <a:lnTo>
                    <a:pt x="0" y="22098"/>
                  </a:lnTo>
                  <a:lnTo>
                    <a:pt x="22859" y="44957"/>
                  </a:lnTo>
                  <a:lnTo>
                    <a:pt x="44957" y="22098"/>
                  </a:lnTo>
                  <a:lnTo>
                    <a:pt x="22859" y="0"/>
                  </a:lnTo>
                  <a:close/>
                </a:path>
              </a:pathLst>
            </a:custGeom>
            <a:solidFill>
              <a:srgbClr val="000000"/>
            </a:solidFill>
          </p:spPr>
          <p:txBody>
            <a:bodyPr wrap="square" lIns="0" tIns="0" rIns="0" bIns="0" rtlCol="0">
              <a:noAutofit/>
            </a:bodyPr>
            <a:lstStyle/>
            <a:p>
              <a:endParaRPr/>
            </a:p>
          </p:txBody>
        </p:sp>
        <p:sp>
          <p:nvSpPr>
            <p:cNvPr id="207" name="object 190">
              <a:extLst>
                <a:ext uri="{FF2B5EF4-FFF2-40B4-BE49-F238E27FC236}">
                  <a16:creationId xmlns:a16="http://schemas.microsoft.com/office/drawing/2014/main" id="{D5726A4D-C322-4BA1-BC5E-E783AAE9CD84}"/>
                </a:ext>
              </a:extLst>
            </p:cNvPr>
            <p:cNvSpPr/>
            <p:nvPr/>
          </p:nvSpPr>
          <p:spPr>
            <a:xfrm>
              <a:off x="5149596" y="2573273"/>
              <a:ext cx="44957" cy="44957"/>
            </a:xfrm>
            <a:custGeom>
              <a:avLst/>
              <a:gdLst/>
              <a:ahLst/>
              <a:cxnLst/>
              <a:rect l="l" t="t" r="r" b="b"/>
              <a:pathLst>
                <a:path w="44957" h="44957">
                  <a:moveTo>
                    <a:pt x="22859" y="0"/>
                  </a:moveTo>
                  <a:lnTo>
                    <a:pt x="44957" y="22098"/>
                  </a:lnTo>
                  <a:lnTo>
                    <a:pt x="22859" y="44957"/>
                  </a:lnTo>
                  <a:lnTo>
                    <a:pt x="0" y="22098"/>
                  </a:lnTo>
                  <a:lnTo>
                    <a:pt x="22859" y="0"/>
                  </a:lnTo>
                  <a:close/>
                </a:path>
              </a:pathLst>
            </a:custGeom>
            <a:ln w="5334">
              <a:solidFill>
                <a:srgbClr val="000000"/>
              </a:solidFill>
            </a:ln>
          </p:spPr>
          <p:txBody>
            <a:bodyPr wrap="square" lIns="0" tIns="0" rIns="0" bIns="0" rtlCol="0">
              <a:noAutofit/>
            </a:bodyPr>
            <a:lstStyle/>
            <a:p>
              <a:endParaRPr/>
            </a:p>
          </p:txBody>
        </p:sp>
        <p:sp>
          <p:nvSpPr>
            <p:cNvPr id="208" name="object 191">
              <a:extLst>
                <a:ext uri="{FF2B5EF4-FFF2-40B4-BE49-F238E27FC236}">
                  <a16:creationId xmlns:a16="http://schemas.microsoft.com/office/drawing/2014/main" id="{AFE57721-F7FC-459F-87B9-9503C8D4B7C1}"/>
                </a:ext>
              </a:extLst>
            </p:cNvPr>
            <p:cNvSpPr/>
            <p:nvPr/>
          </p:nvSpPr>
          <p:spPr>
            <a:xfrm>
              <a:off x="5189220" y="2735579"/>
              <a:ext cx="44957" cy="44958"/>
            </a:xfrm>
            <a:custGeom>
              <a:avLst/>
              <a:gdLst/>
              <a:ahLst/>
              <a:cxnLst/>
              <a:rect l="l" t="t" r="r" b="b"/>
              <a:pathLst>
                <a:path w="44957" h="44958">
                  <a:moveTo>
                    <a:pt x="22097" y="0"/>
                  </a:moveTo>
                  <a:lnTo>
                    <a:pt x="0" y="22860"/>
                  </a:lnTo>
                  <a:lnTo>
                    <a:pt x="22097" y="44958"/>
                  </a:lnTo>
                  <a:lnTo>
                    <a:pt x="44957" y="22860"/>
                  </a:lnTo>
                  <a:lnTo>
                    <a:pt x="22097" y="0"/>
                  </a:lnTo>
                  <a:close/>
                </a:path>
              </a:pathLst>
            </a:custGeom>
            <a:solidFill>
              <a:srgbClr val="000000"/>
            </a:solidFill>
          </p:spPr>
          <p:txBody>
            <a:bodyPr wrap="square" lIns="0" tIns="0" rIns="0" bIns="0" rtlCol="0">
              <a:noAutofit/>
            </a:bodyPr>
            <a:lstStyle/>
            <a:p>
              <a:endParaRPr/>
            </a:p>
          </p:txBody>
        </p:sp>
        <p:sp>
          <p:nvSpPr>
            <p:cNvPr id="209" name="object 192">
              <a:extLst>
                <a:ext uri="{FF2B5EF4-FFF2-40B4-BE49-F238E27FC236}">
                  <a16:creationId xmlns:a16="http://schemas.microsoft.com/office/drawing/2014/main" id="{13EC7188-9AE1-49AA-AD93-C68161A86156}"/>
                </a:ext>
              </a:extLst>
            </p:cNvPr>
            <p:cNvSpPr/>
            <p:nvPr/>
          </p:nvSpPr>
          <p:spPr>
            <a:xfrm>
              <a:off x="5189220" y="2735579"/>
              <a:ext cx="44957" cy="44958"/>
            </a:xfrm>
            <a:custGeom>
              <a:avLst/>
              <a:gdLst/>
              <a:ahLst/>
              <a:cxnLst/>
              <a:rect l="l" t="t" r="r" b="b"/>
              <a:pathLst>
                <a:path w="44957" h="44958">
                  <a:moveTo>
                    <a:pt x="22097" y="0"/>
                  </a:moveTo>
                  <a:lnTo>
                    <a:pt x="44957" y="22860"/>
                  </a:lnTo>
                  <a:lnTo>
                    <a:pt x="22097" y="44958"/>
                  </a:lnTo>
                  <a:lnTo>
                    <a:pt x="0" y="22860"/>
                  </a:lnTo>
                  <a:lnTo>
                    <a:pt x="22097" y="0"/>
                  </a:lnTo>
                  <a:close/>
                </a:path>
              </a:pathLst>
            </a:custGeom>
            <a:ln w="5334">
              <a:solidFill>
                <a:srgbClr val="000000"/>
              </a:solidFill>
            </a:ln>
          </p:spPr>
          <p:txBody>
            <a:bodyPr wrap="square" lIns="0" tIns="0" rIns="0" bIns="0" rtlCol="0">
              <a:noAutofit/>
            </a:bodyPr>
            <a:lstStyle/>
            <a:p>
              <a:endParaRPr/>
            </a:p>
          </p:txBody>
        </p:sp>
        <p:sp>
          <p:nvSpPr>
            <p:cNvPr id="210" name="object 193">
              <a:extLst>
                <a:ext uri="{FF2B5EF4-FFF2-40B4-BE49-F238E27FC236}">
                  <a16:creationId xmlns:a16="http://schemas.microsoft.com/office/drawing/2014/main" id="{D2C8E8F6-4D12-4A9A-B024-8AC44A6D0965}"/>
                </a:ext>
              </a:extLst>
            </p:cNvPr>
            <p:cNvSpPr/>
            <p:nvPr/>
          </p:nvSpPr>
          <p:spPr>
            <a:xfrm>
              <a:off x="5436108" y="2814827"/>
              <a:ext cx="44957" cy="44957"/>
            </a:xfrm>
            <a:custGeom>
              <a:avLst/>
              <a:gdLst/>
              <a:ahLst/>
              <a:cxnLst/>
              <a:rect l="l" t="t" r="r" b="b"/>
              <a:pathLst>
                <a:path w="44957" h="44957">
                  <a:moveTo>
                    <a:pt x="22859" y="0"/>
                  </a:moveTo>
                  <a:lnTo>
                    <a:pt x="0" y="22098"/>
                  </a:lnTo>
                  <a:lnTo>
                    <a:pt x="22859" y="44957"/>
                  </a:lnTo>
                  <a:lnTo>
                    <a:pt x="44957" y="22098"/>
                  </a:lnTo>
                  <a:lnTo>
                    <a:pt x="22859" y="0"/>
                  </a:lnTo>
                  <a:close/>
                </a:path>
              </a:pathLst>
            </a:custGeom>
            <a:solidFill>
              <a:srgbClr val="000000"/>
            </a:solidFill>
          </p:spPr>
          <p:txBody>
            <a:bodyPr wrap="square" lIns="0" tIns="0" rIns="0" bIns="0" rtlCol="0">
              <a:noAutofit/>
            </a:bodyPr>
            <a:lstStyle/>
            <a:p>
              <a:endParaRPr/>
            </a:p>
          </p:txBody>
        </p:sp>
        <p:sp>
          <p:nvSpPr>
            <p:cNvPr id="211" name="object 194">
              <a:extLst>
                <a:ext uri="{FF2B5EF4-FFF2-40B4-BE49-F238E27FC236}">
                  <a16:creationId xmlns:a16="http://schemas.microsoft.com/office/drawing/2014/main" id="{465CEC90-E214-409D-8031-51370443EC33}"/>
                </a:ext>
              </a:extLst>
            </p:cNvPr>
            <p:cNvSpPr/>
            <p:nvPr/>
          </p:nvSpPr>
          <p:spPr>
            <a:xfrm>
              <a:off x="5436108" y="2814827"/>
              <a:ext cx="44957" cy="44957"/>
            </a:xfrm>
            <a:custGeom>
              <a:avLst/>
              <a:gdLst/>
              <a:ahLst/>
              <a:cxnLst/>
              <a:rect l="l" t="t" r="r" b="b"/>
              <a:pathLst>
                <a:path w="44957" h="44957">
                  <a:moveTo>
                    <a:pt x="22859" y="0"/>
                  </a:moveTo>
                  <a:lnTo>
                    <a:pt x="44957" y="22098"/>
                  </a:lnTo>
                  <a:lnTo>
                    <a:pt x="22859" y="44957"/>
                  </a:lnTo>
                  <a:lnTo>
                    <a:pt x="0" y="22098"/>
                  </a:lnTo>
                  <a:lnTo>
                    <a:pt x="22859" y="0"/>
                  </a:lnTo>
                  <a:close/>
                </a:path>
              </a:pathLst>
            </a:custGeom>
            <a:ln w="5334">
              <a:solidFill>
                <a:srgbClr val="000000"/>
              </a:solidFill>
            </a:ln>
          </p:spPr>
          <p:txBody>
            <a:bodyPr wrap="square" lIns="0" tIns="0" rIns="0" bIns="0" rtlCol="0">
              <a:noAutofit/>
            </a:bodyPr>
            <a:lstStyle/>
            <a:p>
              <a:endParaRPr/>
            </a:p>
          </p:txBody>
        </p:sp>
        <p:sp>
          <p:nvSpPr>
            <p:cNvPr id="212" name="object 195">
              <a:extLst>
                <a:ext uri="{FF2B5EF4-FFF2-40B4-BE49-F238E27FC236}">
                  <a16:creationId xmlns:a16="http://schemas.microsoft.com/office/drawing/2014/main" id="{68B88366-1A8E-430D-8C32-8EDBCDB2596D}"/>
                </a:ext>
              </a:extLst>
            </p:cNvPr>
            <p:cNvSpPr/>
            <p:nvPr/>
          </p:nvSpPr>
          <p:spPr>
            <a:xfrm>
              <a:off x="5503926" y="2881883"/>
              <a:ext cx="44958" cy="44958"/>
            </a:xfrm>
            <a:custGeom>
              <a:avLst/>
              <a:gdLst/>
              <a:ahLst/>
              <a:cxnLst/>
              <a:rect l="l" t="t" r="r" b="b"/>
              <a:pathLst>
                <a:path w="44958" h="44958">
                  <a:moveTo>
                    <a:pt x="22098" y="0"/>
                  </a:moveTo>
                  <a:lnTo>
                    <a:pt x="0" y="22860"/>
                  </a:lnTo>
                  <a:lnTo>
                    <a:pt x="22098" y="44958"/>
                  </a:lnTo>
                  <a:lnTo>
                    <a:pt x="44958" y="22860"/>
                  </a:lnTo>
                  <a:lnTo>
                    <a:pt x="22098" y="0"/>
                  </a:lnTo>
                  <a:close/>
                </a:path>
              </a:pathLst>
            </a:custGeom>
            <a:solidFill>
              <a:srgbClr val="000000"/>
            </a:solidFill>
          </p:spPr>
          <p:txBody>
            <a:bodyPr wrap="square" lIns="0" tIns="0" rIns="0" bIns="0" rtlCol="0">
              <a:noAutofit/>
            </a:bodyPr>
            <a:lstStyle/>
            <a:p>
              <a:endParaRPr/>
            </a:p>
          </p:txBody>
        </p:sp>
        <p:sp>
          <p:nvSpPr>
            <p:cNvPr id="213" name="object 196">
              <a:extLst>
                <a:ext uri="{FF2B5EF4-FFF2-40B4-BE49-F238E27FC236}">
                  <a16:creationId xmlns:a16="http://schemas.microsoft.com/office/drawing/2014/main" id="{EAC87938-1346-4228-985E-C93D4AFFF5AB}"/>
                </a:ext>
              </a:extLst>
            </p:cNvPr>
            <p:cNvSpPr/>
            <p:nvPr/>
          </p:nvSpPr>
          <p:spPr>
            <a:xfrm>
              <a:off x="5503926" y="2881883"/>
              <a:ext cx="44958" cy="44958"/>
            </a:xfrm>
            <a:custGeom>
              <a:avLst/>
              <a:gdLst/>
              <a:ahLst/>
              <a:cxnLst/>
              <a:rect l="l" t="t" r="r" b="b"/>
              <a:pathLst>
                <a:path w="44958" h="44958">
                  <a:moveTo>
                    <a:pt x="22098" y="0"/>
                  </a:moveTo>
                  <a:lnTo>
                    <a:pt x="44958" y="22860"/>
                  </a:lnTo>
                  <a:lnTo>
                    <a:pt x="22098" y="44958"/>
                  </a:lnTo>
                  <a:lnTo>
                    <a:pt x="0" y="22860"/>
                  </a:lnTo>
                  <a:lnTo>
                    <a:pt x="22098" y="0"/>
                  </a:lnTo>
                  <a:close/>
                </a:path>
              </a:pathLst>
            </a:custGeom>
            <a:ln w="5334">
              <a:solidFill>
                <a:srgbClr val="000000"/>
              </a:solidFill>
            </a:ln>
          </p:spPr>
          <p:txBody>
            <a:bodyPr wrap="square" lIns="0" tIns="0" rIns="0" bIns="0" rtlCol="0">
              <a:noAutofit/>
            </a:bodyPr>
            <a:lstStyle/>
            <a:p>
              <a:endParaRPr/>
            </a:p>
          </p:txBody>
        </p:sp>
        <p:sp>
          <p:nvSpPr>
            <p:cNvPr id="214" name="object 197">
              <a:extLst>
                <a:ext uri="{FF2B5EF4-FFF2-40B4-BE49-F238E27FC236}">
                  <a16:creationId xmlns:a16="http://schemas.microsoft.com/office/drawing/2014/main" id="{8D6E4778-B81F-4870-B615-9050332D3C13}"/>
                </a:ext>
              </a:extLst>
            </p:cNvPr>
            <p:cNvSpPr txBox="1"/>
            <p:nvPr/>
          </p:nvSpPr>
          <p:spPr>
            <a:xfrm>
              <a:off x="2130044" y="2607815"/>
              <a:ext cx="89535" cy="462280"/>
            </a:xfrm>
            <a:prstGeom prst="rect">
              <a:avLst/>
            </a:prstGeom>
          </p:spPr>
          <p:txBody>
            <a:bodyPr vert="horz" wrap="square" lIns="0" tIns="0" rIns="0" bIns="0" rtlCol="0">
              <a:noAutofit/>
            </a:bodyPr>
            <a:lstStyle/>
            <a:p>
              <a:pPr marL="35560">
                <a:lnSpc>
                  <a:spcPct val="100000"/>
                </a:lnSpc>
              </a:pPr>
              <a:r>
                <a:rPr sz="550" spc="10" dirty="0">
                  <a:latin typeface="Arial"/>
                  <a:cs typeface="Arial"/>
                </a:rPr>
                <a:t>0</a:t>
              </a:r>
              <a:endParaRPr sz="550">
                <a:latin typeface="Arial"/>
                <a:cs typeface="Arial"/>
              </a:endParaRPr>
            </a:p>
            <a:p>
              <a:pPr marL="12700">
                <a:lnSpc>
                  <a:spcPct val="100000"/>
                </a:lnSpc>
                <a:spcBef>
                  <a:spcPts val="270"/>
                </a:spcBef>
              </a:pPr>
              <a:r>
                <a:rPr sz="550" spc="-5" dirty="0">
                  <a:latin typeface="Arial"/>
                  <a:cs typeface="Arial"/>
                </a:rPr>
                <a:t>-1</a:t>
              </a:r>
              <a:endParaRPr sz="550">
                <a:latin typeface="Arial"/>
                <a:cs typeface="Arial"/>
              </a:endParaRPr>
            </a:p>
            <a:p>
              <a:pPr marL="12700">
                <a:lnSpc>
                  <a:spcPct val="100000"/>
                </a:lnSpc>
                <a:spcBef>
                  <a:spcPts val="310"/>
                </a:spcBef>
              </a:pPr>
              <a:r>
                <a:rPr sz="550" spc="-5" dirty="0">
                  <a:latin typeface="Arial"/>
                  <a:cs typeface="Arial"/>
                </a:rPr>
                <a:t>-2</a:t>
              </a:r>
              <a:endParaRPr sz="550">
                <a:latin typeface="Arial"/>
                <a:cs typeface="Arial"/>
              </a:endParaRPr>
            </a:p>
            <a:p>
              <a:pPr marL="12700">
                <a:lnSpc>
                  <a:spcPct val="100000"/>
                </a:lnSpc>
                <a:spcBef>
                  <a:spcPts val="315"/>
                </a:spcBef>
              </a:pPr>
              <a:r>
                <a:rPr sz="550" spc="-5" dirty="0">
                  <a:latin typeface="Arial"/>
                  <a:cs typeface="Arial"/>
                </a:rPr>
                <a:t>-3</a:t>
              </a:r>
              <a:endParaRPr sz="550">
                <a:latin typeface="Arial"/>
                <a:cs typeface="Arial"/>
              </a:endParaRPr>
            </a:p>
          </p:txBody>
        </p:sp>
        <p:sp>
          <p:nvSpPr>
            <p:cNvPr id="215" name="object 198">
              <a:extLst>
                <a:ext uri="{FF2B5EF4-FFF2-40B4-BE49-F238E27FC236}">
                  <a16:creationId xmlns:a16="http://schemas.microsoft.com/office/drawing/2014/main" id="{83C8E44E-C8C3-4538-83CC-F229D7AD196A}"/>
                </a:ext>
              </a:extLst>
            </p:cNvPr>
            <p:cNvSpPr txBox="1"/>
            <p:nvPr/>
          </p:nvSpPr>
          <p:spPr>
            <a:xfrm>
              <a:off x="2152904" y="2422379"/>
              <a:ext cx="206375" cy="158750"/>
            </a:xfrm>
            <a:prstGeom prst="rect">
              <a:avLst/>
            </a:prstGeom>
          </p:spPr>
          <p:txBody>
            <a:bodyPr vert="horz" wrap="square" lIns="0" tIns="0" rIns="0" bIns="0" rtlCol="0">
              <a:noAutofit/>
            </a:bodyPr>
            <a:lstStyle/>
            <a:p>
              <a:pPr marL="12700">
                <a:lnSpc>
                  <a:spcPct val="100000"/>
                </a:lnSpc>
              </a:pPr>
              <a:r>
                <a:rPr sz="825" spc="15" baseline="-30303" dirty="0">
                  <a:latin typeface="Arial"/>
                  <a:cs typeface="Arial"/>
                </a:rPr>
                <a:t>1   </a:t>
              </a:r>
              <a:r>
                <a:rPr sz="825" spc="-75" baseline="-30303" dirty="0">
                  <a:latin typeface="Arial"/>
                  <a:cs typeface="Arial"/>
                </a:rPr>
                <a:t> </a:t>
              </a:r>
              <a:r>
                <a:rPr sz="750" spc="-25" dirty="0">
                  <a:latin typeface="Arial"/>
                  <a:cs typeface="Arial"/>
                </a:rPr>
                <a:t>Li</a:t>
              </a:r>
              <a:endParaRPr sz="750">
                <a:latin typeface="Arial"/>
                <a:cs typeface="Arial"/>
              </a:endParaRPr>
            </a:p>
          </p:txBody>
        </p:sp>
        <p:sp>
          <p:nvSpPr>
            <p:cNvPr id="216" name="object 199">
              <a:extLst>
                <a:ext uri="{FF2B5EF4-FFF2-40B4-BE49-F238E27FC236}">
                  <a16:creationId xmlns:a16="http://schemas.microsoft.com/office/drawing/2014/main" id="{4AEFC37C-9C16-41C7-B76D-3871032237D3}"/>
                </a:ext>
              </a:extLst>
            </p:cNvPr>
            <p:cNvSpPr txBox="1"/>
            <p:nvPr/>
          </p:nvSpPr>
          <p:spPr>
            <a:xfrm>
              <a:off x="2152904" y="2360927"/>
              <a:ext cx="66675" cy="96520"/>
            </a:xfrm>
            <a:prstGeom prst="rect">
              <a:avLst/>
            </a:prstGeom>
          </p:spPr>
          <p:txBody>
            <a:bodyPr vert="horz" wrap="square" lIns="0" tIns="0" rIns="0" bIns="0" rtlCol="0">
              <a:noAutofit/>
            </a:bodyPr>
            <a:lstStyle/>
            <a:p>
              <a:pPr marL="12700">
                <a:lnSpc>
                  <a:spcPct val="100000"/>
                </a:lnSpc>
              </a:pPr>
              <a:r>
                <a:rPr sz="550" spc="10" dirty="0">
                  <a:latin typeface="Arial"/>
                  <a:cs typeface="Arial"/>
                </a:rPr>
                <a:t>2</a:t>
              </a:r>
              <a:endParaRPr sz="550">
                <a:latin typeface="Arial"/>
                <a:cs typeface="Arial"/>
              </a:endParaRPr>
            </a:p>
          </p:txBody>
        </p:sp>
        <p:sp>
          <p:nvSpPr>
            <p:cNvPr id="217" name="object 200">
              <a:extLst>
                <a:ext uri="{FF2B5EF4-FFF2-40B4-BE49-F238E27FC236}">
                  <a16:creationId xmlns:a16="http://schemas.microsoft.com/office/drawing/2014/main" id="{3CB7CE2F-2D6D-4908-A88D-A21B80648273}"/>
                </a:ext>
              </a:extLst>
            </p:cNvPr>
            <p:cNvSpPr txBox="1"/>
            <p:nvPr/>
          </p:nvSpPr>
          <p:spPr>
            <a:xfrm>
              <a:off x="2113277" y="1259075"/>
              <a:ext cx="106045" cy="1074420"/>
            </a:xfrm>
            <a:prstGeom prst="rect">
              <a:avLst/>
            </a:prstGeom>
          </p:spPr>
          <p:txBody>
            <a:bodyPr vert="horz" wrap="square" lIns="0" tIns="0" rIns="0" bIns="0" rtlCol="0">
              <a:noAutofit/>
            </a:bodyPr>
            <a:lstStyle/>
            <a:p>
              <a:pPr marL="12700">
                <a:lnSpc>
                  <a:spcPct val="100000"/>
                </a:lnSpc>
              </a:pPr>
              <a:r>
                <a:rPr sz="550" spc="0" dirty="0">
                  <a:latin typeface="Arial"/>
                  <a:cs typeface="Arial"/>
                </a:rPr>
                <a:t>11</a:t>
              </a:r>
              <a:endParaRPr sz="550">
                <a:latin typeface="Arial"/>
                <a:cs typeface="Arial"/>
              </a:endParaRPr>
            </a:p>
            <a:p>
              <a:pPr marL="12700">
                <a:lnSpc>
                  <a:spcPct val="100000"/>
                </a:lnSpc>
                <a:spcBef>
                  <a:spcPts val="310"/>
                </a:spcBef>
              </a:pPr>
              <a:r>
                <a:rPr sz="550" spc="0" dirty="0">
                  <a:latin typeface="Arial"/>
                  <a:cs typeface="Arial"/>
                </a:rPr>
                <a:t>10</a:t>
              </a:r>
              <a:endParaRPr sz="550">
                <a:latin typeface="Arial"/>
                <a:cs typeface="Arial"/>
              </a:endParaRPr>
            </a:p>
            <a:p>
              <a:pPr marL="52069">
                <a:lnSpc>
                  <a:spcPct val="100000"/>
                </a:lnSpc>
                <a:spcBef>
                  <a:spcPts val="315"/>
                </a:spcBef>
              </a:pPr>
              <a:r>
                <a:rPr sz="550" spc="10" dirty="0">
                  <a:latin typeface="Arial"/>
                  <a:cs typeface="Arial"/>
                </a:rPr>
                <a:t>9</a:t>
              </a:r>
              <a:endParaRPr sz="550">
                <a:latin typeface="Arial"/>
                <a:cs typeface="Arial"/>
              </a:endParaRPr>
            </a:p>
            <a:p>
              <a:pPr marL="52069">
                <a:lnSpc>
                  <a:spcPct val="100000"/>
                </a:lnSpc>
                <a:spcBef>
                  <a:spcPts val="265"/>
                </a:spcBef>
              </a:pPr>
              <a:r>
                <a:rPr sz="550" spc="10" dirty="0">
                  <a:latin typeface="Arial"/>
                  <a:cs typeface="Arial"/>
                </a:rPr>
                <a:t>8</a:t>
              </a:r>
              <a:endParaRPr sz="550">
                <a:latin typeface="Arial"/>
                <a:cs typeface="Arial"/>
              </a:endParaRPr>
            </a:p>
            <a:p>
              <a:pPr marL="52069">
                <a:lnSpc>
                  <a:spcPct val="100000"/>
                </a:lnSpc>
                <a:spcBef>
                  <a:spcPts val="315"/>
                </a:spcBef>
              </a:pPr>
              <a:r>
                <a:rPr sz="550" spc="10" dirty="0">
                  <a:latin typeface="Arial"/>
                  <a:cs typeface="Arial"/>
                </a:rPr>
                <a:t>7</a:t>
              </a:r>
              <a:endParaRPr sz="550">
                <a:latin typeface="Arial"/>
                <a:cs typeface="Arial"/>
              </a:endParaRPr>
            </a:p>
            <a:p>
              <a:pPr marL="52069">
                <a:lnSpc>
                  <a:spcPct val="100000"/>
                </a:lnSpc>
                <a:spcBef>
                  <a:spcPts val="310"/>
                </a:spcBef>
              </a:pPr>
              <a:r>
                <a:rPr sz="550" spc="10" dirty="0">
                  <a:latin typeface="Arial"/>
                  <a:cs typeface="Arial"/>
                </a:rPr>
                <a:t>6</a:t>
              </a:r>
              <a:endParaRPr sz="550">
                <a:latin typeface="Arial"/>
                <a:cs typeface="Arial"/>
              </a:endParaRPr>
            </a:p>
            <a:p>
              <a:pPr marL="52069">
                <a:lnSpc>
                  <a:spcPct val="100000"/>
                </a:lnSpc>
                <a:spcBef>
                  <a:spcPts val="310"/>
                </a:spcBef>
              </a:pPr>
              <a:r>
                <a:rPr sz="550" spc="10" dirty="0">
                  <a:latin typeface="Arial"/>
                  <a:cs typeface="Arial"/>
                </a:rPr>
                <a:t>5</a:t>
              </a:r>
              <a:endParaRPr sz="550">
                <a:latin typeface="Arial"/>
                <a:cs typeface="Arial"/>
              </a:endParaRPr>
            </a:p>
            <a:p>
              <a:pPr marL="52069">
                <a:lnSpc>
                  <a:spcPct val="100000"/>
                </a:lnSpc>
                <a:spcBef>
                  <a:spcPts val="310"/>
                </a:spcBef>
              </a:pPr>
              <a:r>
                <a:rPr sz="550" spc="10" dirty="0">
                  <a:latin typeface="Arial"/>
                  <a:cs typeface="Arial"/>
                </a:rPr>
                <a:t>4</a:t>
              </a:r>
              <a:endParaRPr sz="550">
                <a:latin typeface="Arial"/>
                <a:cs typeface="Arial"/>
              </a:endParaRPr>
            </a:p>
            <a:p>
              <a:pPr marL="52069">
                <a:lnSpc>
                  <a:spcPct val="100000"/>
                </a:lnSpc>
                <a:spcBef>
                  <a:spcPts val="270"/>
                </a:spcBef>
              </a:pPr>
              <a:r>
                <a:rPr sz="550" spc="10" dirty="0">
                  <a:latin typeface="Arial"/>
                  <a:cs typeface="Arial"/>
                </a:rPr>
                <a:t>3</a:t>
              </a:r>
              <a:endParaRPr sz="550">
                <a:latin typeface="Arial"/>
                <a:cs typeface="Arial"/>
              </a:endParaRPr>
            </a:p>
          </p:txBody>
        </p:sp>
        <p:sp>
          <p:nvSpPr>
            <p:cNvPr id="218" name="object 201">
              <a:extLst>
                <a:ext uri="{FF2B5EF4-FFF2-40B4-BE49-F238E27FC236}">
                  <a16:creationId xmlns:a16="http://schemas.microsoft.com/office/drawing/2014/main" id="{5DB282E3-8A9F-4DD8-BF80-43FE3E82187E}"/>
                </a:ext>
              </a:extLst>
            </p:cNvPr>
            <p:cNvSpPr txBox="1"/>
            <p:nvPr/>
          </p:nvSpPr>
          <p:spPr>
            <a:xfrm>
              <a:off x="2231388" y="3080253"/>
              <a:ext cx="66675" cy="96520"/>
            </a:xfrm>
            <a:prstGeom prst="rect">
              <a:avLst/>
            </a:prstGeom>
          </p:spPr>
          <p:txBody>
            <a:bodyPr vert="horz" wrap="square" lIns="0" tIns="0" rIns="0" bIns="0" rtlCol="0">
              <a:noAutofit/>
            </a:bodyPr>
            <a:lstStyle/>
            <a:p>
              <a:pPr marL="12700">
                <a:lnSpc>
                  <a:spcPct val="100000"/>
                </a:lnSpc>
              </a:pPr>
              <a:r>
                <a:rPr sz="550" spc="10" dirty="0">
                  <a:latin typeface="Arial"/>
                  <a:cs typeface="Arial"/>
                </a:rPr>
                <a:t>0</a:t>
              </a:r>
              <a:endParaRPr sz="550">
                <a:latin typeface="Arial"/>
                <a:cs typeface="Arial"/>
              </a:endParaRPr>
            </a:p>
          </p:txBody>
        </p:sp>
        <p:sp>
          <p:nvSpPr>
            <p:cNvPr id="219" name="object 202">
              <a:extLst>
                <a:ext uri="{FF2B5EF4-FFF2-40B4-BE49-F238E27FC236}">
                  <a16:creationId xmlns:a16="http://schemas.microsoft.com/office/drawing/2014/main" id="{63BDA612-982D-4716-B15E-09DF98E4C00B}"/>
                </a:ext>
              </a:extLst>
            </p:cNvPr>
            <p:cNvSpPr txBox="1"/>
            <p:nvPr/>
          </p:nvSpPr>
          <p:spPr>
            <a:xfrm>
              <a:off x="2562847" y="3080253"/>
              <a:ext cx="106045"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1</a:t>
              </a:r>
              <a:r>
                <a:rPr sz="550" spc="10" dirty="0">
                  <a:latin typeface="Arial"/>
                  <a:cs typeface="Arial"/>
                </a:rPr>
                <a:t>0</a:t>
              </a:r>
              <a:endParaRPr sz="550">
                <a:latin typeface="Arial"/>
                <a:cs typeface="Arial"/>
              </a:endParaRPr>
            </a:p>
          </p:txBody>
        </p:sp>
        <p:sp>
          <p:nvSpPr>
            <p:cNvPr id="220" name="object 203">
              <a:extLst>
                <a:ext uri="{FF2B5EF4-FFF2-40B4-BE49-F238E27FC236}">
                  <a16:creationId xmlns:a16="http://schemas.microsoft.com/office/drawing/2014/main" id="{058913D3-3CEE-4D7F-934A-DE741B5C98E1}"/>
                </a:ext>
              </a:extLst>
            </p:cNvPr>
            <p:cNvSpPr txBox="1"/>
            <p:nvPr/>
          </p:nvSpPr>
          <p:spPr>
            <a:xfrm>
              <a:off x="2917152" y="3080253"/>
              <a:ext cx="106045"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2</a:t>
              </a:r>
              <a:r>
                <a:rPr sz="550" spc="10" dirty="0">
                  <a:latin typeface="Arial"/>
                  <a:cs typeface="Arial"/>
                </a:rPr>
                <a:t>0</a:t>
              </a:r>
              <a:endParaRPr sz="550">
                <a:latin typeface="Arial"/>
                <a:cs typeface="Arial"/>
              </a:endParaRPr>
            </a:p>
          </p:txBody>
        </p:sp>
        <p:sp>
          <p:nvSpPr>
            <p:cNvPr id="221" name="object 204">
              <a:extLst>
                <a:ext uri="{FF2B5EF4-FFF2-40B4-BE49-F238E27FC236}">
                  <a16:creationId xmlns:a16="http://schemas.microsoft.com/office/drawing/2014/main" id="{AD923C61-74E4-4F98-A282-AE429107B4A5}"/>
                </a:ext>
              </a:extLst>
            </p:cNvPr>
            <p:cNvSpPr txBox="1"/>
            <p:nvPr/>
          </p:nvSpPr>
          <p:spPr>
            <a:xfrm>
              <a:off x="3276789" y="3080253"/>
              <a:ext cx="106045"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3</a:t>
              </a:r>
              <a:r>
                <a:rPr sz="550" spc="10" dirty="0">
                  <a:latin typeface="Arial"/>
                  <a:cs typeface="Arial"/>
                </a:rPr>
                <a:t>0</a:t>
              </a:r>
              <a:endParaRPr sz="550">
                <a:latin typeface="Arial"/>
                <a:cs typeface="Arial"/>
              </a:endParaRPr>
            </a:p>
          </p:txBody>
        </p:sp>
        <p:sp>
          <p:nvSpPr>
            <p:cNvPr id="222" name="object 205">
              <a:extLst>
                <a:ext uri="{FF2B5EF4-FFF2-40B4-BE49-F238E27FC236}">
                  <a16:creationId xmlns:a16="http://schemas.microsoft.com/office/drawing/2014/main" id="{2843B8CF-0B79-4311-AB04-52C5D2D4E292}"/>
                </a:ext>
              </a:extLst>
            </p:cNvPr>
            <p:cNvSpPr txBox="1"/>
            <p:nvPr/>
          </p:nvSpPr>
          <p:spPr>
            <a:xfrm>
              <a:off x="3630333" y="3080253"/>
              <a:ext cx="460375" cy="96520"/>
            </a:xfrm>
            <a:prstGeom prst="rect">
              <a:avLst/>
            </a:prstGeom>
          </p:spPr>
          <p:txBody>
            <a:bodyPr vert="horz" wrap="square" lIns="0" tIns="0" rIns="0" bIns="0" rtlCol="0">
              <a:noAutofit/>
            </a:bodyPr>
            <a:lstStyle/>
            <a:p>
              <a:pPr marL="12700">
                <a:lnSpc>
                  <a:spcPct val="100000"/>
                </a:lnSpc>
                <a:tabLst>
                  <a:tab pos="366395" algn="l"/>
                </a:tabLst>
              </a:pPr>
              <a:r>
                <a:rPr sz="550" spc="0" dirty="0">
                  <a:latin typeface="Arial"/>
                  <a:cs typeface="Arial"/>
                </a:rPr>
                <a:t>4</a:t>
              </a:r>
              <a:r>
                <a:rPr sz="550" spc="10" dirty="0">
                  <a:latin typeface="Arial"/>
                  <a:cs typeface="Arial"/>
                </a:rPr>
                <a:t>0	</a:t>
              </a:r>
              <a:r>
                <a:rPr sz="550" spc="0" dirty="0">
                  <a:latin typeface="Arial"/>
                  <a:cs typeface="Arial"/>
                </a:rPr>
                <a:t>5</a:t>
              </a:r>
              <a:r>
                <a:rPr sz="550" spc="10" dirty="0">
                  <a:latin typeface="Arial"/>
                  <a:cs typeface="Arial"/>
                </a:rPr>
                <a:t>0</a:t>
              </a:r>
              <a:endParaRPr sz="550">
                <a:latin typeface="Arial"/>
                <a:cs typeface="Arial"/>
              </a:endParaRPr>
            </a:p>
          </p:txBody>
        </p:sp>
        <p:sp>
          <p:nvSpPr>
            <p:cNvPr id="223" name="object 206">
              <a:extLst>
                <a:ext uri="{FF2B5EF4-FFF2-40B4-BE49-F238E27FC236}">
                  <a16:creationId xmlns:a16="http://schemas.microsoft.com/office/drawing/2014/main" id="{03AEDB91-315F-4659-97D3-107302D31E54}"/>
                </a:ext>
              </a:extLst>
            </p:cNvPr>
            <p:cNvSpPr txBox="1"/>
            <p:nvPr/>
          </p:nvSpPr>
          <p:spPr>
            <a:xfrm>
              <a:off x="4338941" y="3080253"/>
              <a:ext cx="106045"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6</a:t>
              </a:r>
              <a:r>
                <a:rPr sz="550" spc="10" dirty="0">
                  <a:latin typeface="Arial"/>
                  <a:cs typeface="Arial"/>
                </a:rPr>
                <a:t>0</a:t>
              </a:r>
              <a:endParaRPr sz="550">
                <a:latin typeface="Arial"/>
                <a:cs typeface="Arial"/>
              </a:endParaRPr>
            </a:p>
          </p:txBody>
        </p:sp>
        <p:sp>
          <p:nvSpPr>
            <p:cNvPr id="224" name="object 207">
              <a:extLst>
                <a:ext uri="{FF2B5EF4-FFF2-40B4-BE49-F238E27FC236}">
                  <a16:creationId xmlns:a16="http://schemas.microsoft.com/office/drawing/2014/main" id="{764E75ED-0485-47B4-89CA-1EADC743321D}"/>
                </a:ext>
              </a:extLst>
            </p:cNvPr>
            <p:cNvSpPr txBox="1"/>
            <p:nvPr/>
          </p:nvSpPr>
          <p:spPr>
            <a:xfrm>
              <a:off x="4692485" y="3080253"/>
              <a:ext cx="106045"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7</a:t>
              </a:r>
              <a:r>
                <a:rPr sz="550" spc="10" dirty="0">
                  <a:latin typeface="Arial"/>
                  <a:cs typeface="Arial"/>
                </a:rPr>
                <a:t>0</a:t>
              </a:r>
              <a:endParaRPr sz="550">
                <a:latin typeface="Arial"/>
                <a:cs typeface="Arial"/>
              </a:endParaRPr>
            </a:p>
          </p:txBody>
        </p:sp>
        <p:sp>
          <p:nvSpPr>
            <p:cNvPr id="225" name="object 208">
              <a:extLst>
                <a:ext uri="{FF2B5EF4-FFF2-40B4-BE49-F238E27FC236}">
                  <a16:creationId xmlns:a16="http://schemas.microsoft.com/office/drawing/2014/main" id="{C4F0E3E4-DAAF-4F23-B4F4-0D5F919E9696}"/>
                </a:ext>
              </a:extLst>
            </p:cNvPr>
            <p:cNvSpPr txBox="1"/>
            <p:nvPr/>
          </p:nvSpPr>
          <p:spPr>
            <a:xfrm>
              <a:off x="5052122" y="3080253"/>
              <a:ext cx="106045"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8</a:t>
              </a:r>
              <a:r>
                <a:rPr sz="550" spc="10" dirty="0">
                  <a:latin typeface="Arial"/>
                  <a:cs typeface="Arial"/>
                </a:rPr>
                <a:t>0</a:t>
              </a:r>
              <a:endParaRPr sz="550">
                <a:latin typeface="Arial"/>
                <a:cs typeface="Arial"/>
              </a:endParaRPr>
            </a:p>
          </p:txBody>
        </p:sp>
        <p:sp>
          <p:nvSpPr>
            <p:cNvPr id="226" name="object 209">
              <a:extLst>
                <a:ext uri="{FF2B5EF4-FFF2-40B4-BE49-F238E27FC236}">
                  <a16:creationId xmlns:a16="http://schemas.microsoft.com/office/drawing/2014/main" id="{23184F19-287B-4EDA-9779-CB8CB4CA772E}"/>
                </a:ext>
              </a:extLst>
            </p:cNvPr>
            <p:cNvSpPr txBox="1"/>
            <p:nvPr/>
          </p:nvSpPr>
          <p:spPr>
            <a:xfrm>
              <a:off x="5406426" y="3080253"/>
              <a:ext cx="106045"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9</a:t>
              </a:r>
              <a:r>
                <a:rPr sz="550" spc="10" dirty="0">
                  <a:latin typeface="Arial"/>
                  <a:cs typeface="Arial"/>
                </a:rPr>
                <a:t>0</a:t>
              </a:r>
              <a:endParaRPr sz="550">
                <a:latin typeface="Arial"/>
                <a:cs typeface="Arial"/>
              </a:endParaRPr>
            </a:p>
          </p:txBody>
        </p:sp>
        <p:sp>
          <p:nvSpPr>
            <p:cNvPr id="227" name="object 210">
              <a:extLst>
                <a:ext uri="{FF2B5EF4-FFF2-40B4-BE49-F238E27FC236}">
                  <a16:creationId xmlns:a16="http://schemas.microsoft.com/office/drawing/2014/main" id="{2CE70331-809F-4107-8A1B-6838205D350F}"/>
                </a:ext>
              </a:extLst>
            </p:cNvPr>
            <p:cNvSpPr txBox="1"/>
            <p:nvPr/>
          </p:nvSpPr>
          <p:spPr>
            <a:xfrm>
              <a:off x="5743972" y="3080253"/>
              <a:ext cx="144780" cy="96520"/>
            </a:xfrm>
            <a:prstGeom prst="rect">
              <a:avLst/>
            </a:prstGeom>
          </p:spPr>
          <p:txBody>
            <a:bodyPr vert="horz" wrap="square" lIns="0" tIns="0" rIns="0" bIns="0" rtlCol="0">
              <a:noAutofit/>
            </a:bodyPr>
            <a:lstStyle/>
            <a:p>
              <a:pPr marL="12700">
                <a:lnSpc>
                  <a:spcPct val="100000"/>
                </a:lnSpc>
              </a:pPr>
              <a:r>
                <a:rPr sz="550" spc="0" dirty="0">
                  <a:latin typeface="Arial"/>
                  <a:cs typeface="Arial"/>
                </a:rPr>
                <a:t>1</a:t>
              </a:r>
              <a:r>
                <a:rPr sz="550" spc="-5" dirty="0">
                  <a:latin typeface="Arial"/>
                  <a:cs typeface="Arial"/>
                </a:rPr>
                <a:t>0</a:t>
              </a:r>
              <a:r>
                <a:rPr sz="550" spc="10" dirty="0">
                  <a:latin typeface="Arial"/>
                  <a:cs typeface="Arial"/>
                </a:rPr>
                <a:t>0</a:t>
              </a:r>
              <a:endParaRPr sz="550">
                <a:latin typeface="Arial"/>
                <a:cs typeface="Arial"/>
              </a:endParaRPr>
            </a:p>
          </p:txBody>
        </p:sp>
        <p:sp>
          <p:nvSpPr>
            <p:cNvPr id="228" name="object 211">
              <a:extLst>
                <a:ext uri="{FF2B5EF4-FFF2-40B4-BE49-F238E27FC236}">
                  <a16:creationId xmlns:a16="http://schemas.microsoft.com/office/drawing/2014/main" id="{8DA0FC37-7AD3-472C-B761-76292A88F9FD}"/>
                </a:ext>
              </a:extLst>
            </p:cNvPr>
            <p:cNvSpPr txBox="1"/>
            <p:nvPr/>
          </p:nvSpPr>
          <p:spPr>
            <a:xfrm>
              <a:off x="3698240" y="3211297"/>
              <a:ext cx="684530" cy="96520"/>
            </a:xfrm>
            <a:prstGeom prst="rect">
              <a:avLst/>
            </a:prstGeom>
          </p:spPr>
          <p:txBody>
            <a:bodyPr vert="horz" wrap="square" lIns="0" tIns="0" rIns="0" bIns="0" rtlCol="0">
              <a:noAutofit/>
            </a:bodyPr>
            <a:lstStyle/>
            <a:p>
              <a:pPr marL="12700">
                <a:lnSpc>
                  <a:spcPct val="100000"/>
                </a:lnSpc>
              </a:pPr>
              <a:r>
                <a:rPr sz="550" b="1" spc="-5" dirty="0">
                  <a:latin typeface="Arial"/>
                  <a:cs typeface="Arial"/>
                </a:rPr>
                <a:t>A</a:t>
              </a:r>
              <a:r>
                <a:rPr sz="550" b="1" spc="-10" dirty="0">
                  <a:latin typeface="Arial"/>
                  <a:cs typeface="Arial"/>
                </a:rPr>
                <a:t>t</a:t>
              </a:r>
              <a:r>
                <a:rPr sz="550" b="1" spc="10" dirty="0">
                  <a:latin typeface="Arial"/>
                  <a:cs typeface="Arial"/>
                </a:rPr>
                <a:t>o</a:t>
              </a:r>
              <a:r>
                <a:rPr sz="550" b="1" spc="30" dirty="0">
                  <a:latin typeface="Arial"/>
                  <a:cs typeface="Arial"/>
                </a:rPr>
                <a:t>m</a:t>
              </a:r>
              <a:r>
                <a:rPr sz="550" b="1" spc="25" dirty="0">
                  <a:latin typeface="Arial"/>
                  <a:cs typeface="Arial"/>
                </a:rPr>
                <a:t>i</a:t>
              </a:r>
              <a:r>
                <a:rPr sz="550" b="1" spc="10" dirty="0">
                  <a:latin typeface="Arial"/>
                  <a:cs typeface="Arial"/>
                </a:rPr>
                <a:t>c </a:t>
              </a:r>
              <a:r>
                <a:rPr sz="550" b="1" spc="-5" dirty="0">
                  <a:latin typeface="Arial"/>
                  <a:cs typeface="Arial"/>
                </a:rPr>
                <a:t>N</a:t>
              </a:r>
              <a:r>
                <a:rPr sz="550" b="1" spc="10" dirty="0">
                  <a:latin typeface="Arial"/>
                  <a:cs typeface="Arial"/>
                </a:rPr>
                <a:t>u</a:t>
              </a:r>
              <a:r>
                <a:rPr sz="550" b="1" spc="35" dirty="0">
                  <a:latin typeface="Arial"/>
                  <a:cs typeface="Arial"/>
                </a:rPr>
                <a:t>m</a:t>
              </a:r>
              <a:r>
                <a:rPr sz="550" b="1" spc="10" dirty="0">
                  <a:latin typeface="Arial"/>
                  <a:cs typeface="Arial"/>
                </a:rPr>
                <a:t>b</a:t>
              </a:r>
              <a:r>
                <a:rPr sz="550" b="1" spc="40" dirty="0">
                  <a:latin typeface="Arial"/>
                  <a:cs typeface="Arial"/>
                </a:rPr>
                <a:t>e</a:t>
              </a:r>
              <a:r>
                <a:rPr sz="550" b="1" spc="5" dirty="0">
                  <a:latin typeface="Arial"/>
                  <a:cs typeface="Arial"/>
                </a:rPr>
                <a:t>r</a:t>
              </a:r>
              <a:r>
                <a:rPr sz="550" b="1" spc="15" dirty="0">
                  <a:latin typeface="Arial"/>
                  <a:cs typeface="Arial"/>
                </a:rPr>
                <a:t> </a:t>
              </a:r>
              <a:r>
                <a:rPr sz="550" b="1" spc="-10" dirty="0">
                  <a:latin typeface="Arial"/>
                  <a:cs typeface="Arial"/>
                </a:rPr>
                <a:t>(</a:t>
              </a:r>
              <a:r>
                <a:rPr sz="550" b="1" spc="-40" dirty="0">
                  <a:latin typeface="Arial"/>
                  <a:cs typeface="Arial"/>
                </a:rPr>
                <a:t>Z</a:t>
              </a:r>
              <a:r>
                <a:rPr sz="550" b="1" spc="5" dirty="0">
                  <a:latin typeface="Arial"/>
                  <a:cs typeface="Arial"/>
                </a:rPr>
                <a:t>)</a:t>
              </a:r>
              <a:endParaRPr sz="550">
                <a:latin typeface="Arial"/>
                <a:cs typeface="Arial"/>
              </a:endParaRPr>
            </a:p>
          </p:txBody>
        </p:sp>
        <p:sp>
          <p:nvSpPr>
            <p:cNvPr id="229" name="object 212">
              <a:extLst>
                <a:ext uri="{FF2B5EF4-FFF2-40B4-BE49-F238E27FC236}">
                  <a16:creationId xmlns:a16="http://schemas.microsoft.com/office/drawing/2014/main" id="{64E2E63F-8EC1-4E44-89C0-BA21F4F4F682}"/>
                </a:ext>
              </a:extLst>
            </p:cNvPr>
            <p:cNvSpPr txBox="1"/>
            <p:nvPr/>
          </p:nvSpPr>
          <p:spPr>
            <a:xfrm>
              <a:off x="1998976" y="1378632"/>
              <a:ext cx="96520" cy="1567180"/>
            </a:xfrm>
            <a:prstGeom prst="rect">
              <a:avLst/>
            </a:prstGeom>
          </p:spPr>
          <p:txBody>
            <a:bodyPr vert="vert270" wrap="square" lIns="0" tIns="0" rIns="0" bIns="0" rtlCol="0">
              <a:noAutofit/>
            </a:bodyPr>
            <a:lstStyle/>
            <a:p>
              <a:pPr marL="12700">
                <a:lnSpc>
                  <a:spcPct val="100000"/>
                </a:lnSpc>
              </a:pPr>
              <a:r>
                <a:rPr sz="550" b="1" dirty="0">
                  <a:latin typeface="Arial"/>
                  <a:cs typeface="Arial"/>
                </a:rPr>
                <a:t>Log</a:t>
              </a:r>
              <a:r>
                <a:rPr sz="550" b="1" spc="25" dirty="0">
                  <a:latin typeface="Arial"/>
                  <a:cs typeface="Arial"/>
                </a:rPr>
                <a:t> </a:t>
              </a:r>
              <a:r>
                <a:rPr sz="550" b="1" spc="-20" dirty="0">
                  <a:latin typeface="Arial"/>
                  <a:cs typeface="Arial"/>
                </a:rPr>
                <a:t>(A</a:t>
              </a:r>
              <a:r>
                <a:rPr sz="550" b="1" spc="0" dirty="0">
                  <a:latin typeface="Arial"/>
                  <a:cs typeface="Arial"/>
                </a:rPr>
                <a:t>bund</a:t>
              </a:r>
              <a:r>
                <a:rPr sz="550" b="1" spc="30" dirty="0">
                  <a:latin typeface="Arial"/>
                  <a:cs typeface="Arial"/>
                </a:rPr>
                <a:t>a</a:t>
              </a:r>
              <a:r>
                <a:rPr sz="550" b="1" spc="0" dirty="0">
                  <a:latin typeface="Arial"/>
                  <a:cs typeface="Arial"/>
                </a:rPr>
                <a:t>n</a:t>
              </a:r>
              <a:r>
                <a:rPr sz="550" b="1" spc="-10" dirty="0">
                  <a:latin typeface="Arial"/>
                  <a:cs typeface="Arial"/>
                </a:rPr>
                <a:t>c</a:t>
              </a:r>
              <a:r>
                <a:rPr sz="550" b="1" spc="0" dirty="0">
                  <a:latin typeface="Arial"/>
                  <a:cs typeface="Arial"/>
                </a:rPr>
                <a:t>e</a:t>
              </a:r>
              <a:r>
                <a:rPr sz="550" b="1" spc="60" dirty="0">
                  <a:latin typeface="Arial"/>
                  <a:cs typeface="Arial"/>
                </a:rPr>
                <a:t> </a:t>
              </a:r>
              <a:r>
                <a:rPr sz="550" b="1" spc="10" dirty="0">
                  <a:latin typeface="Arial"/>
                  <a:cs typeface="Arial"/>
                </a:rPr>
                <a:t>i</a:t>
              </a:r>
              <a:r>
                <a:rPr sz="550" b="1" spc="0" dirty="0">
                  <a:latin typeface="Arial"/>
                  <a:cs typeface="Arial"/>
                </a:rPr>
                <a:t>n</a:t>
              </a:r>
              <a:r>
                <a:rPr sz="550" b="1" spc="25" dirty="0">
                  <a:latin typeface="Arial"/>
                  <a:cs typeface="Arial"/>
                </a:rPr>
                <a:t> </a:t>
              </a:r>
              <a:r>
                <a:rPr sz="550" b="1" spc="-20" dirty="0">
                  <a:latin typeface="Arial"/>
                  <a:cs typeface="Arial"/>
                </a:rPr>
                <a:t>C</a:t>
              </a:r>
              <a:r>
                <a:rPr sz="550" b="1" spc="0" dirty="0">
                  <a:latin typeface="Arial"/>
                  <a:cs typeface="Arial"/>
                </a:rPr>
                <a:t>I</a:t>
              </a:r>
              <a:r>
                <a:rPr sz="550" b="1" spc="40" dirty="0">
                  <a:latin typeface="Arial"/>
                  <a:cs typeface="Arial"/>
                </a:rPr>
                <a:t> </a:t>
              </a:r>
              <a:r>
                <a:rPr sz="550" b="1" spc="-20" dirty="0">
                  <a:latin typeface="Arial"/>
                  <a:cs typeface="Arial"/>
                </a:rPr>
                <a:t>C</a:t>
              </a:r>
              <a:r>
                <a:rPr sz="550" b="1" spc="0" dirty="0">
                  <a:latin typeface="Arial"/>
                  <a:cs typeface="Arial"/>
                </a:rPr>
                <a:t>hond</a:t>
              </a:r>
              <a:r>
                <a:rPr sz="550" b="1" spc="-5" dirty="0">
                  <a:latin typeface="Arial"/>
                  <a:cs typeface="Arial"/>
                </a:rPr>
                <a:t>r</a:t>
              </a:r>
              <a:r>
                <a:rPr sz="550" b="1" spc="20" dirty="0">
                  <a:latin typeface="Arial"/>
                  <a:cs typeface="Arial"/>
                </a:rPr>
                <a:t>i</a:t>
              </a:r>
              <a:r>
                <a:rPr sz="550" b="1" spc="-20" dirty="0">
                  <a:latin typeface="Arial"/>
                  <a:cs typeface="Arial"/>
                </a:rPr>
                <a:t>t</a:t>
              </a:r>
              <a:r>
                <a:rPr sz="550" b="1" spc="20" dirty="0">
                  <a:latin typeface="Arial"/>
                  <a:cs typeface="Arial"/>
                </a:rPr>
                <a:t>i</a:t>
              </a:r>
              <a:r>
                <a:rPr sz="550" b="1" spc="0" dirty="0">
                  <a:latin typeface="Arial"/>
                  <a:cs typeface="Arial"/>
                </a:rPr>
                <a:t>c</a:t>
              </a:r>
              <a:r>
                <a:rPr sz="550" b="1" spc="10" dirty="0">
                  <a:latin typeface="Arial"/>
                  <a:cs typeface="Arial"/>
                </a:rPr>
                <a:t> </a:t>
              </a:r>
              <a:r>
                <a:rPr sz="550" b="1" spc="5" dirty="0">
                  <a:latin typeface="Arial"/>
                  <a:cs typeface="Arial"/>
                </a:rPr>
                <a:t>M</a:t>
              </a:r>
              <a:r>
                <a:rPr sz="550" b="1" spc="30" dirty="0">
                  <a:latin typeface="Arial"/>
                  <a:cs typeface="Arial"/>
                </a:rPr>
                <a:t>e</a:t>
              </a:r>
              <a:r>
                <a:rPr sz="550" b="1" spc="-15" dirty="0">
                  <a:latin typeface="Arial"/>
                  <a:cs typeface="Arial"/>
                </a:rPr>
                <a:t>t</a:t>
              </a:r>
              <a:r>
                <a:rPr sz="550" b="1" spc="30" dirty="0">
                  <a:latin typeface="Arial"/>
                  <a:cs typeface="Arial"/>
                </a:rPr>
                <a:t>e</a:t>
              </a:r>
              <a:r>
                <a:rPr sz="550" b="1" spc="0" dirty="0">
                  <a:latin typeface="Arial"/>
                  <a:cs typeface="Arial"/>
                </a:rPr>
                <a:t>o</a:t>
              </a:r>
              <a:r>
                <a:rPr sz="550" b="1" spc="-10" dirty="0">
                  <a:latin typeface="Arial"/>
                  <a:cs typeface="Arial"/>
                </a:rPr>
                <a:t>r</a:t>
              </a:r>
              <a:r>
                <a:rPr sz="550" b="1" spc="20" dirty="0">
                  <a:latin typeface="Arial"/>
                  <a:cs typeface="Arial"/>
                </a:rPr>
                <a:t>i</a:t>
              </a:r>
              <a:r>
                <a:rPr sz="550" b="1" spc="-20" dirty="0">
                  <a:latin typeface="Arial"/>
                  <a:cs typeface="Arial"/>
                </a:rPr>
                <a:t>t</a:t>
              </a:r>
              <a:r>
                <a:rPr sz="550" b="1" spc="30" dirty="0">
                  <a:latin typeface="Arial"/>
                  <a:cs typeface="Arial"/>
                </a:rPr>
                <a:t>e</a:t>
              </a:r>
              <a:r>
                <a:rPr sz="550" b="1" spc="0" dirty="0">
                  <a:latin typeface="Arial"/>
                  <a:cs typeface="Arial"/>
                </a:rPr>
                <a:t>)</a:t>
              </a:r>
              <a:endParaRPr sz="550">
                <a:latin typeface="Arial"/>
                <a:cs typeface="Arial"/>
              </a:endParaRPr>
            </a:p>
          </p:txBody>
        </p:sp>
        <p:sp>
          <p:nvSpPr>
            <p:cNvPr id="230" name="object 213">
              <a:extLst>
                <a:ext uri="{FF2B5EF4-FFF2-40B4-BE49-F238E27FC236}">
                  <a16:creationId xmlns:a16="http://schemas.microsoft.com/office/drawing/2014/main" id="{00216FA1-EAC7-4739-B3A3-DACC3A87C90A}"/>
                </a:ext>
              </a:extLst>
            </p:cNvPr>
            <p:cNvSpPr txBox="1"/>
            <p:nvPr/>
          </p:nvSpPr>
          <p:spPr>
            <a:xfrm>
              <a:off x="2326639" y="1315192"/>
              <a:ext cx="156210" cy="239395"/>
            </a:xfrm>
            <a:prstGeom prst="rect">
              <a:avLst/>
            </a:prstGeom>
          </p:spPr>
          <p:txBody>
            <a:bodyPr vert="horz" wrap="square" lIns="0" tIns="0" rIns="0" bIns="0" rtlCol="0">
              <a:noAutofit/>
            </a:bodyPr>
            <a:lstStyle/>
            <a:p>
              <a:pPr marL="12700">
                <a:lnSpc>
                  <a:spcPct val="100000"/>
                </a:lnSpc>
              </a:pPr>
              <a:r>
                <a:rPr sz="750" dirty="0">
                  <a:latin typeface="Arial"/>
                  <a:cs typeface="Arial"/>
                </a:rPr>
                <a:t>H</a:t>
              </a:r>
              <a:endParaRPr sz="750">
                <a:latin typeface="Arial"/>
                <a:cs typeface="Arial"/>
              </a:endParaRPr>
            </a:p>
            <a:p>
              <a:pPr marL="35560">
                <a:lnSpc>
                  <a:spcPts val="890"/>
                </a:lnSpc>
              </a:pPr>
              <a:r>
                <a:rPr sz="750" spc="-60" dirty="0">
                  <a:latin typeface="Arial"/>
                  <a:cs typeface="Arial"/>
                </a:rPr>
                <a:t>He</a:t>
              </a:r>
              <a:endParaRPr sz="750">
                <a:latin typeface="Arial"/>
                <a:cs typeface="Arial"/>
              </a:endParaRPr>
            </a:p>
          </p:txBody>
        </p:sp>
        <p:sp>
          <p:nvSpPr>
            <p:cNvPr id="231" name="object 214">
              <a:extLst>
                <a:ext uri="{FF2B5EF4-FFF2-40B4-BE49-F238E27FC236}">
                  <a16:creationId xmlns:a16="http://schemas.microsoft.com/office/drawing/2014/main" id="{8B2DE6CC-B4A5-4908-A2C0-ADA1D5C9EA27}"/>
                </a:ext>
              </a:extLst>
            </p:cNvPr>
            <p:cNvSpPr txBox="1"/>
            <p:nvPr/>
          </p:nvSpPr>
          <p:spPr>
            <a:xfrm>
              <a:off x="2388361" y="2692127"/>
              <a:ext cx="138430" cy="126364"/>
            </a:xfrm>
            <a:prstGeom prst="rect">
              <a:avLst/>
            </a:prstGeom>
          </p:spPr>
          <p:txBody>
            <a:bodyPr vert="horz" wrap="square" lIns="0" tIns="0" rIns="0" bIns="0" rtlCol="0">
              <a:noAutofit/>
            </a:bodyPr>
            <a:lstStyle/>
            <a:p>
              <a:pPr marL="12700">
                <a:lnSpc>
                  <a:spcPct val="100000"/>
                </a:lnSpc>
              </a:pPr>
              <a:r>
                <a:rPr sz="750" spc="-15" dirty="0">
                  <a:latin typeface="Arial"/>
                  <a:cs typeface="Arial"/>
                </a:rPr>
                <a:t>Be</a:t>
              </a:r>
              <a:endParaRPr sz="750">
                <a:latin typeface="Arial"/>
                <a:cs typeface="Arial"/>
              </a:endParaRPr>
            </a:p>
          </p:txBody>
        </p:sp>
        <p:sp>
          <p:nvSpPr>
            <p:cNvPr id="232" name="object 215">
              <a:extLst>
                <a:ext uri="{FF2B5EF4-FFF2-40B4-BE49-F238E27FC236}">
                  <a16:creationId xmlns:a16="http://schemas.microsoft.com/office/drawing/2014/main" id="{7B57BFE8-23D1-4579-B923-5C0222277EBF}"/>
                </a:ext>
              </a:extLst>
            </p:cNvPr>
            <p:cNvSpPr txBox="1"/>
            <p:nvPr/>
          </p:nvSpPr>
          <p:spPr>
            <a:xfrm>
              <a:off x="2461514" y="2478767"/>
              <a:ext cx="89535" cy="126364"/>
            </a:xfrm>
            <a:prstGeom prst="rect">
              <a:avLst/>
            </a:prstGeom>
          </p:spPr>
          <p:txBody>
            <a:bodyPr vert="horz" wrap="square" lIns="0" tIns="0" rIns="0" bIns="0" rtlCol="0">
              <a:noAutofit/>
            </a:bodyPr>
            <a:lstStyle/>
            <a:p>
              <a:pPr marL="12700">
                <a:lnSpc>
                  <a:spcPct val="100000"/>
                </a:lnSpc>
              </a:pPr>
              <a:r>
                <a:rPr sz="750" spc="-5" dirty="0">
                  <a:latin typeface="Arial"/>
                  <a:cs typeface="Arial"/>
                </a:rPr>
                <a:t>B</a:t>
              </a:r>
              <a:endParaRPr sz="750">
                <a:latin typeface="Arial"/>
                <a:cs typeface="Arial"/>
              </a:endParaRPr>
            </a:p>
          </p:txBody>
        </p:sp>
        <p:sp>
          <p:nvSpPr>
            <p:cNvPr id="233" name="object 216">
              <a:extLst>
                <a:ext uri="{FF2B5EF4-FFF2-40B4-BE49-F238E27FC236}">
                  <a16:creationId xmlns:a16="http://schemas.microsoft.com/office/drawing/2014/main" id="{64EC718A-9373-4279-B0F0-47D6563750CB}"/>
                </a:ext>
              </a:extLst>
            </p:cNvPr>
            <p:cNvSpPr txBox="1"/>
            <p:nvPr/>
          </p:nvSpPr>
          <p:spPr>
            <a:xfrm>
              <a:off x="2388361" y="1686286"/>
              <a:ext cx="94615" cy="126364"/>
            </a:xfrm>
            <a:prstGeom prst="rect">
              <a:avLst/>
            </a:prstGeom>
          </p:spPr>
          <p:txBody>
            <a:bodyPr vert="horz" wrap="square" lIns="0" tIns="0" rIns="0" bIns="0" rtlCol="0">
              <a:noAutofit/>
            </a:bodyPr>
            <a:lstStyle/>
            <a:p>
              <a:pPr marL="12700">
                <a:lnSpc>
                  <a:spcPct val="100000"/>
                </a:lnSpc>
              </a:pPr>
              <a:r>
                <a:rPr sz="750" dirty="0">
                  <a:latin typeface="Arial"/>
                  <a:cs typeface="Arial"/>
                </a:rPr>
                <a:t>C</a:t>
              </a:r>
              <a:endParaRPr sz="750">
                <a:latin typeface="Arial"/>
                <a:cs typeface="Arial"/>
              </a:endParaRPr>
            </a:p>
          </p:txBody>
        </p:sp>
        <p:sp>
          <p:nvSpPr>
            <p:cNvPr id="234" name="object 217">
              <a:extLst>
                <a:ext uri="{FF2B5EF4-FFF2-40B4-BE49-F238E27FC236}">
                  <a16:creationId xmlns:a16="http://schemas.microsoft.com/office/drawing/2014/main" id="{73379ED5-0113-40AE-B11D-DB315520DBA4}"/>
                </a:ext>
              </a:extLst>
            </p:cNvPr>
            <p:cNvSpPr txBox="1"/>
            <p:nvPr/>
          </p:nvSpPr>
          <p:spPr>
            <a:xfrm>
              <a:off x="2461514" y="1866118"/>
              <a:ext cx="94615" cy="126364"/>
            </a:xfrm>
            <a:prstGeom prst="rect">
              <a:avLst/>
            </a:prstGeom>
          </p:spPr>
          <p:txBody>
            <a:bodyPr vert="horz" wrap="square" lIns="0" tIns="0" rIns="0" bIns="0" rtlCol="0">
              <a:noAutofit/>
            </a:bodyPr>
            <a:lstStyle/>
            <a:p>
              <a:pPr marL="12700">
                <a:lnSpc>
                  <a:spcPct val="100000"/>
                </a:lnSpc>
              </a:pPr>
              <a:r>
                <a:rPr sz="750" dirty="0">
                  <a:latin typeface="Arial"/>
                  <a:cs typeface="Arial"/>
                </a:rPr>
                <a:t>N</a:t>
              </a:r>
              <a:endParaRPr sz="750">
                <a:latin typeface="Arial"/>
                <a:cs typeface="Arial"/>
              </a:endParaRPr>
            </a:p>
          </p:txBody>
        </p:sp>
        <p:sp>
          <p:nvSpPr>
            <p:cNvPr id="235" name="object 218">
              <a:extLst>
                <a:ext uri="{FF2B5EF4-FFF2-40B4-BE49-F238E27FC236}">
                  <a16:creationId xmlns:a16="http://schemas.microsoft.com/office/drawing/2014/main" id="{6C08B2A3-AB51-49F6-9BE8-1D2451873027}"/>
                </a:ext>
              </a:extLst>
            </p:cNvPr>
            <p:cNvSpPr txBox="1"/>
            <p:nvPr/>
          </p:nvSpPr>
          <p:spPr>
            <a:xfrm>
              <a:off x="2529332" y="1635994"/>
              <a:ext cx="99695" cy="126364"/>
            </a:xfrm>
            <a:prstGeom prst="rect">
              <a:avLst/>
            </a:prstGeom>
          </p:spPr>
          <p:txBody>
            <a:bodyPr vert="horz" wrap="square" lIns="0" tIns="0" rIns="0" bIns="0" rtlCol="0">
              <a:noAutofit/>
            </a:bodyPr>
            <a:lstStyle/>
            <a:p>
              <a:pPr marL="12700">
                <a:lnSpc>
                  <a:spcPct val="100000"/>
                </a:lnSpc>
              </a:pPr>
              <a:r>
                <a:rPr sz="750" spc="-10" dirty="0">
                  <a:latin typeface="Arial"/>
                  <a:cs typeface="Arial"/>
                </a:rPr>
                <a:t>O</a:t>
              </a:r>
              <a:endParaRPr sz="750">
                <a:latin typeface="Arial"/>
                <a:cs typeface="Arial"/>
              </a:endParaRPr>
            </a:p>
          </p:txBody>
        </p:sp>
        <p:sp>
          <p:nvSpPr>
            <p:cNvPr id="236" name="object 219">
              <a:extLst>
                <a:ext uri="{FF2B5EF4-FFF2-40B4-BE49-F238E27FC236}">
                  <a16:creationId xmlns:a16="http://schemas.microsoft.com/office/drawing/2014/main" id="{CF29A336-5803-4F1B-AB8B-C57BC2C5A082}"/>
                </a:ext>
              </a:extLst>
            </p:cNvPr>
            <p:cNvSpPr txBox="1"/>
            <p:nvPr/>
          </p:nvSpPr>
          <p:spPr>
            <a:xfrm>
              <a:off x="2568194" y="2337796"/>
              <a:ext cx="83820" cy="126364"/>
            </a:xfrm>
            <a:prstGeom prst="rect">
              <a:avLst/>
            </a:prstGeom>
          </p:spPr>
          <p:txBody>
            <a:bodyPr vert="horz" wrap="square" lIns="0" tIns="0" rIns="0" bIns="0" rtlCol="0">
              <a:noAutofit/>
            </a:bodyPr>
            <a:lstStyle/>
            <a:p>
              <a:pPr marL="12700">
                <a:lnSpc>
                  <a:spcPct val="100000"/>
                </a:lnSpc>
              </a:pPr>
              <a:r>
                <a:rPr sz="750" spc="-5" dirty="0">
                  <a:latin typeface="Arial"/>
                  <a:cs typeface="Arial"/>
                </a:rPr>
                <a:t>F</a:t>
              </a:r>
              <a:endParaRPr sz="750">
                <a:latin typeface="Arial"/>
                <a:cs typeface="Arial"/>
              </a:endParaRPr>
            </a:p>
          </p:txBody>
        </p:sp>
        <p:sp>
          <p:nvSpPr>
            <p:cNvPr id="237" name="object 220">
              <a:extLst>
                <a:ext uri="{FF2B5EF4-FFF2-40B4-BE49-F238E27FC236}">
                  <a16:creationId xmlns:a16="http://schemas.microsoft.com/office/drawing/2014/main" id="{966B7FAB-C2D1-4352-ADCA-AC1E70F4E36F}"/>
                </a:ext>
              </a:extLst>
            </p:cNvPr>
            <p:cNvSpPr/>
            <p:nvPr/>
          </p:nvSpPr>
          <p:spPr>
            <a:xfrm>
              <a:off x="2705100" y="1802892"/>
              <a:ext cx="72389" cy="101346"/>
            </a:xfrm>
            <a:custGeom>
              <a:avLst/>
              <a:gdLst/>
              <a:ahLst/>
              <a:cxnLst/>
              <a:rect l="l" t="t" r="r" b="b"/>
              <a:pathLst>
                <a:path w="72389" h="101346">
                  <a:moveTo>
                    <a:pt x="72389" y="0"/>
                  </a:moveTo>
                  <a:lnTo>
                    <a:pt x="0" y="101346"/>
                  </a:lnTo>
                </a:path>
              </a:pathLst>
            </a:custGeom>
            <a:ln w="5334">
              <a:solidFill>
                <a:srgbClr val="000000"/>
              </a:solidFill>
              <a:prstDash val="dash"/>
            </a:ln>
          </p:spPr>
          <p:txBody>
            <a:bodyPr wrap="square" lIns="0" tIns="0" rIns="0" bIns="0" rtlCol="0">
              <a:noAutofit/>
            </a:bodyPr>
            <a:lstStyle/>
            <a:p>
              <a:endParaRPr/>
            </a:p>
          </p:txBody>
        </p:sp>
        <p:sp>
          <p:nvSpPr>
            <p:cNvPr id="238" name="object 221">
              <a:extLst>
                <a:ext uri="{FF2B5EF4-FFF2-40B4-BE49-F238E27FC236}">
                  <a16:creationId xmlns:a16="http://schemas.microsoft.com/office/drawing/2014/main" id="{0D127BF3-E2C6-4720-8C34-8285B9C02B77}"/>
                </a:ext>
              </a:extLst>
            </p:cNvPr>
            <p:cNvSpPr/>
            <p:nvPr/>
          </p:nvSpPr>
          <p:spPr>
            <a:xfrm>
              <a:off x="2777489" y="1836420"/>
              <a:ext cx="107442" cy="67818"/>
            </a:xfrm>
            <a:custGeom>
              <a:avLst/>
              <a:gdLst/>
              <a:ahLst/>
              <a:cxnLst/>
              <a:rect l="l" t="t" r="r" b="b"/>
              <a:pathLst>
                <a:path w="107442" h="67818">
                  <a:moveTo>
                    <a:pt x="0" y="67818"/>
                  </a:moveTo>
                  <a:lnTo>
                    <a:pt x="107442" y="0"/>
                  </a:lnTo>
                </a:path>
              </a:pathLst>
            </a:custGeom>
            <a:ln w="5333">
              <a:solidFill>
                <a:srgbClr val="000000"/>
              </a:solidFill>
              <a:prstDash val="dash"/>
            </a:ln>
          </p:spPr>
          <p:txBody>
            <a:bodyPr wrap="square" lIns="0" tIns="0" rIns="0" bIns="0" rtlCol="0">
              <a:noAutofit/>
            </a:bodyPr>
            <a:lstStyle/>
            <a:p>
              <a:endParaRPr/>
            </a:p>
          </p:txBody>
        </p:sp>
        <p:sp>
          <p:nvSpPr>
            <p:cNvPr id="239" name="object 222">
              <a:extLst>
                <a:ext uri="{FF2B5EF4-FFF2-40B4-BE49-F238E27FC236}">
                  <a16:creationId xmlns:a16="http://schemas.microsoft.com/office/drawing/2014/main" id="{121EE31A-752C-413B-B3E6-EA8D9197708B}"/>
                </a:ext>
              </a:extLst>
            </p:cNvPr>
            <p:cNvSpPr txBox="1"/>
            <p:nvPr/>
          </p:nvSpPr>
          <p:spPr>
            <a:xfrm>
              <a:off x="2978911" y="2382755"/>
              <a:ext cx="190500" cy="227965"/>
            </a:xfrm>
            <a:prstGeom prst="rect">
              <a:avLst/>
            </a:prstGeom>
          </p:spPr>
          <p:txBody>
            <a:bodyPr vert="horz" wrap="square" lIns="0" tIns="0" rIns="0" bIns="0" rtlCol="0">
              <a:noAutofit/>
            </a:bodyPr>
            <a:lstStyle/>
            <a:p>
              <a:pPr marL="113664">
                <a:lnSpc>
                  <a:spcPct val="100000"/>
                </a:lnSpc>
              </a:pPr>
              <a:r>
                <a:rPr sz="750" spc="-5" dirty="0">
                  <a:latin typeface="Arial"/>
                  <a:cs typeface="Arial"/>
                </a:rPr>
                <a:t>V</a:t>
              </a:r>
              <a:endParaRPr sz="750">
                <a:latin typeface="Arial"/>
                <a:cs typeface="Arial"/>
              </a:endParaRPr>
            </a:p>
            <a:p>
              <a:pPr marL="12700">
                <a:lnSpc>
                  <a:spcPts val="800"/>
                </a:lnSpc>
              </a:pPr>
              <a:r>
                <a:rPr sz="750" spc="-20" dirty="0">
                  <a:latin typeface="Arial"/>
                  <a:cs typeface="Arial"/>
                </a:rPr>
                <a:t>Sc</a:t>
              </a:r>
              <a:endParaRPr sz="750">
                <a:latin typeface="Arial"/>
                <a:cs typeface="Arial"/>
              </a:endParaRPr>
            </a:p>
          </p:txBody>
        </p:sp>
        <p:sp>
          <p:nvSpPr>
            <p:cNvPr id="240" name="object 223">
              <a:extLst>
                <a:ext uri="{FF2B5EF4-FFF2-40B4-BE49-F238E27FC236}">
                  <a16:creationId xmlns:a16="http://schemas.microsoft.com/office/drawing/2014/main" id="{53DD4750-227E-4699-B7E0-5D0579C7E588}"/>
                </a:ext>
              </a:extLst>
            </p:cNvPr>
            <p:cNvSpPr txBox="1"/>
            <p:nvPr/>
          </p:nvSpPr>
          <p:spPr>
            <a:xfrm>
              <a:off x="3125216" y="1804396"/>
              <a:ext cx="133350" cy="126364"/>
            </a:xfrm>
            <a:prstGeom prst="rect">
              <a:avLst/>
            </a:prstGeom>
          </p:spPr>
          <p:txBody>
            <a:bodyPr vert="horz" wrap="square" lIns="0" tIns="0" rIns="0" bIns="0" rtlCol="0">
              <a:noAutofit/>
            </a:bodyPr>
            <a:lstStyle/>
            <a:p>
              <a:pPr marL="12700">
                <a:lnSpc>
                  <a:spcPct val="100000"/>
                </a:lnSpc>
              </a:pPr>
              <a:r>
                <a:rPr sz="750" spc="-20" dirty="0">
                  <a:latin typeface="Arial"/>
                  <a:cs typeface="Arial"/>
                </a:rPr>
                <a:t>Fe</a:t>
              </a:r>
              <a:endParaRPr sz="750">
                <a:latin typeface="Arial"/>
                <a:cs typeface="Arial"/>
              </a:endParaRPr>
            </a:p>
          </p:txBody>
        </p:sp>
        <p:sp>
          <p:nvSpPr>
            <p:cNvPr id="241" name="object 224">
              <a:extLst>
                <a:ext uri="{FF2B5EF4-FFF2-40B4-BE49-F238E27FC236}">
                  <a16:creationId xmlns:a16="http://schemas.microsoft.com/office/drawing/2014/main" id="{CD3117D0-FAF3-4B22-A4C5-B75A7481C0D7}"/>
                </a:ext>
              </a:extLst>
            </p:cNvPr>
            <p:cNvSpPr txBox="1"/>
            <p:nvPr/>
          </p:nvSpPr>
          <p:spPr>
            <a:xfrm>
              <a:off x="3231895" y="1944605"/>
              <a:ext cx="101600" cy="126364"/>
            </a:xfrm>
            <a:prstGeom prst="rect">
              <a:avLst/>
            </a:prstGeom>
          </p:spPr>
          <p:txBody>
            <a:bodyPr vert="horz" wrap="square" lIns="0" tIns="0" rIns="0" bIns="0" rtlCol="0">
              <a:noAutofit/>
            </a:bodyPr>
            <a:lstStyle/>
            <a:p>
              <a:pPr marL="12700">
                <a:lnSpc>
                  <a:spcPct val="100000"/>
                </a:lnSpc>
              </a:pPr>
              <a:r>
                <a:rPr sz="750" spc="-60" dirty="0">
                  <a:latin typeface="Arial"/>
                  <a:cs typeface="Arial"/>
                </a:rPr>
                <a:t>Ni</a:t>
              </a:r>
              <a:endParaRPr sz="750">
                <a:latin typeface="Arial"/>
                <a:cs typeface="Arial"/>
              </a:endParaRPr>
            </a:p>
          </p:txBody>
        </p:sp>
        <p:sp>
          <p:nvSpPr>
            <p:cNvPr id="242" name="object 225">
              <a:extLst>
                <a:ext uri="{FF2B5EF4-FFF2-40B4-BE49-F238E27FC236}">
                  <a16:creationId xmlns:a16="http://schemas.microsoft.com/office/drawing/2014/main" id="{1001C4E6-59C6-423F-B230-44DD7F2EF413}"/>
                </a:ext>
              </a:extLst>
            </p:cNvPr>
            <p:cNvSpPr txBox="1"/>
            <p:nvPr/>
          </p:nvSpPr>
          <p:spPr>
            <a:xfrm>
              <a:off x="2619248" y="1703051"/>
              <a:ext cx="292100" cy="165735"/>
            </a:xfrm>
            <a:prstGeom prst="rect">
              <a:avLst/>
            </a:prstGeom>
          </p:spPr>
          <p:txBody>
            <a:bodyPr vert="horz" wrap="square" lIns="0" tIns="0" rIns="0" bIns="0" rtlCol="0">
              <a:noAutofit/>
            </a:bodyPr>
            <a:lstStyle/>
            <a:p>
              <a:pPr marL="12700">
                <a:lnSpc>
                  <a:spcPct val="100000"/>
                </a:lnSpc>
              </a:pPr>
              <a:r>
                <a:rPr sz="1125" spc="-89" baseline="-22222" dirty="0">
                  <a:latin typeface="Arial"/>
                  <a:cs typeface="Arial"/>
                </a:rPr>
                <a:t>N</a:t>
              </a:r>
              <a:r>
                <a:rPr sz="1125" spc="0" baseline="-22222" dirty="0">
                  <a:latin typeface="Arial"/>
                  <a:cs typeface="Arial"/>
                </a:rPr>
                <a:t>e</a:t>
              </a:r>
              <a:r>
                <a:rPr sz="1125" spc="-15" baseline="-22222" dirty="0">
                  <a:latin typeface="Arial"/>
                  <a:cs typeface="Arial"/>
                </a:rPr>
                <a:t> </a:t>
              </a:r>
              <a:r>
                <a:rPr sz="750" spc="-50" dirty="0">
                  <a:latin typeface="Arial"/>
                  <a:cs typeface="Arial"/>
                </a:rPr>
                <a:t>M</a:t>
              </a:r>
              <a:r>
                <a:rPr sz="750" spc="0" dirty="0">
                  <a:latin typeface="Arial"/>
                  <a:cs typeface="Arial"/>
                </a:rPr>
                <a:t>g</a:t>
              </a:r>
              <a:endParaRPr sz="750">
                <a:latin typeface="Arial"/>
                <a:cs typeface="Arial"/>
              </a:endParaRPr>
            </a:p>
          </p:txBody>
        </p:sp>
        <p:sp>
          <p:nvSpPr>
            <p:cNvPr id="243" name="object 226">
              <a:extLst>
                <a:ext uri="{FF2B5EF4-FFF2-40B4-BE49-F238E27FC236}">
                  <a16:creationId xmlns:a16="http://schemas.microsoft.com/office/drawing/2014/main" id="{95D871C2-867D-41FE-B474-FB1315C15C97}"/>
                </a:ext>
              </a:extLst>
            </p:cNvPr>
            <p:cNvSpPr txBox="1"/>
            <p:nvPr/>
          </p:nvSpPr>
          <p:spPr>
            <a:xfrm>
              <a:off x="2882900" y="1759439"/>
              <a:ext cx="106680" cy="126364"/>
            </a:xfrm>
            <a:prstGeom prst="rect">
              <a:avLst/>
            </a:prstGeom>
          </p:spPr>
          <p:txBody>
            <a:bodyPr vert="horz" wrap="square" lIns="0" tIns="0" rIns="0" bIns="0" rtlCol="0">
              <a:noAutofit/>
            </a:bodyPr>
            <a:lstStyle/>
            <a:p>
              <a:pPr marL="12700">
                <a:lnSpc>
                  <a:spcPct val="100000"/>
                </a:lnSpc>
              </a:pPr>
              <a:r>
                <a:rPr sz="750" spc="-15" dirty="0">
                  <a:latin typeface="Arial"/>
                  <a:cs typeface="Arial"/>
                </a:rPr>
                <a:t>Si</a:t>
              </a:r>
              <a:endParaRPr sz="750">
                <a:latin typeface="Arial"/>
                <a:cs typeface="Arial"/>
              </a:endParaRPr>
            </a:p>
          </p:txBody>
        </p:sp>
        <p:sp>
          <p:nvSpPr>
            <p:cNvPr id="244" name="object 227">
              <a:extLst>
                <a:ext uri="{FF2B5EF4-FFF2-40B4-BE49-F238E27FC236}">
                  <a16:creationId xmlns:a16="http://schemas.microsoft.com/office/drawing/2014/main" id="{B0B474B0-B853-4566-8C03-D14072A5718E}"/>
                </a:ext>
              </a:extLst>
            </p:cNvPr>
            <p:cNvSpPr txBox="1"/>
            <p:nvPr/>
          </p:nvSpPr>
          <p:spPr>
            <a:xfrm>
              <a:off x="2844038" y="1877548"/>
              <a:ext cx="212725" cy="126364"/>
            </a:xfrm>
            <a:prstGeom prst="rect">
              <a:avLst/>
            </a:prstGeom>
          </p:spPr>
          <p:txBody>
            <a:bodyPr vert="horz" wrap="square" lIns="0" tIns="0" rIns="0" bIns="0" rtlCol="0">
              <a:noAutofit/>
            </a:bodyPr>
            <a:lstStyle/>
            <a:p>
              <a:pPr marL="12700">
                <a:lnSpc>
                  <a:spcPct val="100000"/>
                </a:lnSpc>
              </a:pPr>
              <a:r>
                <a:rPr sz="1125" spc="-7" baseline="7407" dirty="0">
                  <a:latin typeface="Arial"/>
                  <a:cs typeface="Arial"/>
                </a:rPr>
                <a:t>S</a:t>
              </a:r>
              <a:r>
                <a:rPr sz="1125" spc="60" baseline="7407" dirty="0">
                  <a:latin typeface="Arial"/>
                  <a:cs typeface="Arial"/>
                </a:rPr>
                <a:t> </a:t>
              </a:r>
              <a:r>
                <a:rPr sz="750" spc="-15" dirty="0">
                  <a:latin typeface="Arial"/>
                  <a:cs typeface="Arial"/>
                </a:rPr>
                <a:t>Ar</a:t>
              </a:r>
              <a:endParaRPr sz="750">
                <a:latin typeface="Arial"/>
                <a:cs typeface="Arial"/>
              </a:endParaRPr>
            </a:p>
          </p:txBody>
        </p:sp>
        <p:sp>
          <p:nvSpPr>
            <p:cNvPr id="245" name="object 228">
              <a:extLst>
                <a:ext uri="{FF2B5EF4-FFF2-40B4-BE49-F238E27FC236}">
                  <a16:creationId xmlns:a16="http://schemas.microsoft.com/office/drawing/2014/main" id="{CE6D4EC0-6486-4E0F-9785-FCDFF32C8D36}"/>
                </a:ext>
              </a:extLst>
            </p:cNvPr>
            <p:cNvSpPr txBox="1"/>
            <p:nvPr/>
          </p:nvSpPr>
          <p:spPr>
            <a:xfrm>
              <a:off x="3017773" y="1933175"/>
              <a:ext cx="145415" cy="126364"/>
            </a:xfrm>
            <a:prstGeom prst="rect">
              <a:avLst/>
            </a:prstGeom>
          </p:spPr>
          <p:txBody>
            <a:bodyPr vert="horz" wrap="square" lIns="0" tIns="0" rIns="0" bIns="0" rtlCol="0">
              <a:noAutofit/>
            </a:bodyPr>
            <a:lstStyle/>
            <a:p>
              <a:pPr marL="12700">
                <a:lnSpc>
                  <a:spcPct val="100000"/>
                </a:lnSpc>
              </a:pPr>
              <a:r>
                <a:rPr sz="750" spc="-10" dirty="0">
                  <a:latin typeface="Arial"/>
                  <a:cs typeface="Arial"/>
                </a:rPr>
                <a:t>Ca</a:t>
              </a:r>
              <a:endParaRPr sz="750">
                <a:latin typeface="Arial"/>
                <a:cs typeface="Arial"/>
              </a:endParaRPr>
            </a:p>
          </p:txBody>
        </p:sp>
        <p:sp>
          <p:nvSpPr>
            <p:cNvPr id="246" name="object 229">
              <a:extLst>
                <a:ext uri="{FF2B5EF4-FFF2-40B4-BE49-F238E27FC236}">
                  <a16:creationId xmlns:a16="http://schemas.microsoft.com/office/drawing/2014/main" id="{00F4689B-5BB2-47FF-BC4A-6760CC4E3151}"/>
                </a:ext>
              </a:extLst>
            </p:cNvPr>
            <p:cNvSpPr txBox="1"/>
            <p:nvPr/>
          </p:nvSpPr>
          <p:spPr>
            <a:xfrm>
              <a:off x="2995676" y="2130532"/>
              <a:ext cx="89535" cy="126364"/>
            </a:xfrm>
            <a:prstGeom prst="rect">
              <a:avLst/>
            </a:prstGeom>
          </p:spPr>
          <p:txBody>
            <a:bodyPr vert="horz" wrap="square" lIns="0" tIns="0" rIns="0" bIns="0" rtlCol="0">
              <a:noAutofit/>
            </a:bodyPr>
            <a:lstStyle/>
            <a:p>
              <a:pPr marL="12700">
                <a:lnSpc>
                  <a:spcPct val="100000"/>
                </a:lnSpc>
              </a:pPr>
              <a:r>
                <a:rPr sz="750" spc="-65" dirty="0">
                  <a:latin typeface="Arial"/>
                  <a:cs typeface="Arial"/>
                </a:rPr>
                <a:t>Ti</a:t>
              </a:r>
              <a:endParaRPr sz="750">
                <a:latin typeface="Arial"/>
                <a:cs typeface="Arial"/>
              </a:endParaRPr>
            </a:p>
          </p:txBody>
        </p:sp>
        <p:sp>
          <p:nvSpPr>
            <p:cNvPr id="247" name="object 230">
              <a:extLst>
                <a:ext uri="{FF2B5EF4-FFF2-40B4-BE49-F238E27FC236}">
                  <a16:creationId xmlns:a16="http://schemas.microsoft.com/office/drawing/2014/main" id="{92848642-767A-40BD-A5B3-37159DF9F280}"/>
                </a:ext>
              </a:extLst>
            </p:cNvPr>
            <p:cNvSpPr/>
            <p:nvPr/>
          </p:nvSpPr>
          <p:spPr>
            <a:xfrm>
              <a:off x="2901695" y="1971294"/>
              <a:ext cx="61722" cy="44957"/>
            </a:xfrm>
            <a:custGeom>
              <a:avLst/>
              <a:gdLst/>
              <a:ahLst/>
              <a:cxnLst/>
              <a:rect l="l" t="t" r="r" b="b"/>
              <a:pathLst>
                <a:path w="61722" h="44957">
                  <a:moveTo>
                    <a:pt x="0" y="44957"/>
                  </a:moveTo>
                  <a:lnTo>
                    <a:pt x="61722" y="0"/>
                  </a:lnTo>
                </a:path>
              </a:pathLst>
            </a:custGeom>
            <a:ln w="5334">
              <a:solidFill>
                <a:srgbClr val="000000"/>
              </a:solidFill>
              <a:prstDash val="dash"/>
            </a:ln>
          </p:spPr>
          <p:txBody>
            <a:bodyPr wrap="square" lIns="0" tIns="0" rIns="0" bIns="0" rtlCol="0">
              <a:noAutofit/>
            </a:bodyPr>
            <a:lstStyle/>
            <a:p>
              <a:endParaRPr/>
            </a:p>
          </p:txBody>
        </p:sp>
        <p:sp>
          <p:nvSpPr>
            <p:cNvPr id="248" name="object 231">
              <a:extLst>
                <a:ext uri="{FF2B5EF4-FFF2-40B4-BE49-F238E27FC236}">
                  <a16:creationId xmlns:a16="http://schemas.microsoft.com/office/drawing/2014/main" id="{CBF2649F-3F32-4A43-B6AE-EB896F7D5CDA}"/>
                </a:ext>
              </a:extLst>
            </p:cNvPr>
            <p:cNvSpPr/>
            <p:nvPr/>
          </p:nvSpPr>
          <p:spPr>
            <a:xfrm>
              <a:off x="2968751" y="2022348"/>
              <a:ext cx="61722" cy="22098"/>
            </a:xfrm>
            <a:custGeom>
              <a:avLst/>
              <a:gdLst/>
              <a:ahLst/>
              <a:cxnLst/>
              <a:rect l="l" t="t" r="r" b="b"/>
              <a:pathLst>
                <a:path w="61722" h="22098">
                  <a:moveTo>
                    <a:pt x="0" y="22098"/>
                  </a:moveTo>
                  <a:lnTo>
                    <a:pt x="61722" y="0"/>
                  </a:lnTo>
                </a:path>
              </a:pathLst>
            </a:custGeom>
            <a:ln w="5334">
              <a:solidFill>
                <a:srgbClr val="000000"/>
              </a:solidFill>
              <a:prstDash val="dash"/>
            </a:ln>
          </p:spPr>
          <p:txBody>
            <a:bodyPr wrap="square" lIns="0" tIns="0" rIns="0" bIns="0" rtlCol="0">
              <a:noAutofit/>
            </a:bodyPr>
            <a:lstStyle/>
            <a:p>
              <a:endParaRPr/>
            </a:p>
          </p:txBody>
        </p:sp>
        <p:sp>
          <p:nvSpPr>
            <p:cNvPr id="249" name="object 232">
              <a:extLst>
                <a:ext uri="{FF2B5EF4-FFF2-40B4-BE49-F238E27FC236}">
                  <a16:creationId xmlns:a16="http://schemas.microsoft.com/office/drawing/2014/main" id="{BA3D1499-EE38-4F4F-9F02-6BEBD3A02FBF}"/>
                </a:ext>
              </a:extLst>
            </p:cNvPr>
            <p:cNvSpPr/>
            <p:nvPr/>
          </p:nvSpPr>
          <p:spPr>
            <a:xfrm>
              <a:off x="2732532" y="2067305"/>
              <a:ext cx="17525" cy="118110"/>
            </a:xfrm>
            <a:custGeom>
              <a:avLst/>
              <a:gdLst/>
              <a:ahLst/>
              <a:cxnLst/>
              <a:rect l="l" t="t" r="r" b="b"/>
              <a:pathLst>
                <a:path w="17525" h="118110">
                  <a:moveTo>
                    <a:pt x="0" y="0"/>
                  </a:moveTo>
                  <a:lnTo>
                    <a:pt x="17525" y="118110"/>
                  </a:lnTo>
                </a:path>
              </a:pathLst>
            </a:custGeom>
            <a:ln w="5334">
              <a:solidFill>
                <a:srgbClr val="000000"/>
              </a:solidFill>
              <a:prstDash val="dash"/>
            </a:ln>
          </p:spPr>
          <p:txBody>
            <a:bodyPr wrap="square" lIns="0" tIns="0" rIns="0" bIns="0" rtlCol="0">
              <a:noAutofit/>
            </a:bodyPr>
            <a:lstStyle/>
            <a:p>
              <a:endParaRPr/>
            </a:p>
          </p:txBody>
        </p:sp>
        <p:sp>
          <p:nvSpPr>
            <p:cNvPr id="250" name="object 233">
              <a:extLst>
                <a:ext uri="{FF2B5EF4-FFF2-40B4-BE49-F238E27FC236}">
                  <a16:creationId xmlns:a16="http://schemas.microsoft.com/office/drawing/2014/main" id="{AAE8A4D5-3F01-41EC-8D61-383BB0B4C466}"/>
                </a:ext>
              </a:extLst>
            </p:cNvPr>
            <p:cNvSpPr/>
            <p:nvPr/>
          </p:nvSpPr>
          <p:spPr>
            <a:xfrm>
              <a:off x="2828544" y="2212848"/>
              <a:ext cx="28193" cy="101346"/>
            </a:xfrm>
            <a:custGeom>
              <a:avLst/>
              <a:gdLst/>
              <a:ahLst/>
              <a:cxnLst/>
              <a:rect l="l" t="t" r="r" b="b"/>
              <a:pathLst>
                <a:path w="28193" h="101346">
                  <a:moveTo>
                    <a:pt x="28193" y="0"/>
                  </a:moveTo>
                  <a:lnTo>
                    <a:pt x="0" y="101346"/>
                  </a:lnTo>
                </a:path>
              </a:pathLst>
            </a:custGeom>
            <a:ln w="5333">
              <a:solidFill>
                <a:srgbClr val="000000"/>
              </a:solidFill>
              <a:prstDash val="dash"/>
            </a:ln>
          </p:spPr>
          <p:txBody>
            <a:bodyPr wrap="square" lIns="0" tIns="0" rIns="0" bIns="0" rtlCol="0">
              <a:noAutofit/>
            </a:bodyPr>
            <a:lstStyle/>
            <a:p>
              <a:endParaRPr/>
            </a:p>
          </p:txBody>
        </p:sp>
        <p:sp>
          <p:nvSpPr>
            <p:cNvPr id="251" name="object 234">
              <a:extLst>
                <a:ext uri="{FF2B5EF4-FFF2-40B4-BE49-F238E27FC236}">
                  <a16:creationId xmlns:a16="http://schemas.microsoft.com/office/drawing/2014/main" id="{8CAA6201-F513-4A8B-BC42-4436E5B0B12B}"/>
                </a:ext>
              </a:extLst>
            </p:cNvPr>
            <p:cNvSpPr/>
            <p:nvPr/>
          </p:nvSpPr>
          <p:spPr>
            <a:xfrm>
              <a:off x="5222747" y="2747010"/>
              <a:ext cx="201929" cy="78485"/>
            </a:xfrm>
            <a:custGeom>
              <a:avLst/>
              <a:gdLst/>
              <a:ahLst/>
              <a:cxnLst/>
              <a:rect l="l" t="t" r="r" b="b"/>
              <a:pathLst>
                <a:path w="201929" h="78485">
                  <a:moveTo>
                    <a:pt x="0" y="78485"/>
                  </a:moveTo>
                  <a:lnTo>
                    <a:pt x="201929" y="78485"/>
                  </a:lnTo>
                  <a:lnTo>
                    <a:pt x="201929" y="0"/>
                  </a:lnTo>
                  <a:lnTo>
                    <a:pt x="0" y="0"/>
                  </a:lnTo>
                  <a:lnTo>
                    <a:pt x="0" y="78485"/>
                  </a:lnTo>
                  <a:close/>
                </a:path>
              </a:pathLst>
            </a:custGeom>
            <a:solidFill>
              <a:srgbClr val="FFFFFF"/>
            </a:solidFill>
          </p:spPr>
          <p:txBody>
            <a:bodyPr wrap="square" lIns="0" tIns="0" rIns="0" bIns="0" rtlCol="0">
              <a:noAutofit/>
            </a:bodyPr>
            <a:lstStyle/>
            <a:p>
              <a:endParaRPr/>
            </a:p>
          </p:txBody>
        </p:sp>
        <p:sp>
          <p:nvSpPr>
            <p:cNvPr id="252" name="object 235">
              <a:extLst>
                <a:ext uri="{FF2B5EF4-FFF2-40B4-BE49-F238E27FC236}">
                  <a16:creationId xmlns:a16="http://schemas.microsoft.com/office/drawing/2014/main" id="{E316197A-E59A-417B-A12E-E4BD15FAFF1B}"/>
                </a:ext>
              </a:extLst>
            </p:cNvPr>
            <p:cNvSpPr/>
            <p:nvPr/>
          </p:nvSpPr>
          <p:spPr>
            <a:xfrm>
              <a:off x="4396740" y="2673857"/>
              <a:ext cx="44958" cy="39624"/>
            </a:xfrm>
            <a:custGeom>
              <a:avLst/>
              <a:gdLst/>
              <a:ahLst/>
              <a:cxnLst/>
              <a:rect l="l" t="t" r="r" b="b"/>
              <a:pathLst>
                <a:path w="44958" h="39624">
                  <a:moveTo>
                    <a:pt x="0" y="19811"/>
                  </a:moveTo>
                  <a:lnTo>
                    <a:pt x="44958" y="19811"/>
                  </a:lnTo>
                </a:path>
              </a:pathLst>
            </a:custGeom>
            <a:ln w="40894">
              <a:solidFill>
                <a:srgbClr val="FFFFFF"/>
              </a:solidFill>
            </a:ln>
          </p:spPr>
          <p:txBody>
            <a:bodyPr wrap="square" lIns="0" tIns="0" rIns="0" bIns="0" rtlCol="0">
              <a:noAutofit/>
            </a:bodyPr>
            <a:lstStyle/>
            <a:p>
              <a:endParaRPr/>
            </a:p>
          </p:txBody>
        </p:sp>
        <p:sp>
          <p:nvSpPr>
            <p:cNvPr id="253" name="object 236">
              <a:extLst>
                <a:ext uri="{FF2B5EF4-FFF2-40B4-BE49-F238E27FC236}">
                  <a16:creationId xmlns:a16="http://schemas.microsoft.com/office/drawing/2014/main" id="{09DDFD59-7C82-4A64-80E8-5A596E9EFB4D}"/>
                </a:ext>
              </a:extLst>
            </p:cNvPr>
            <p:cNvSpPr txBox="1"/>
            <p:nvPr/>
          </p:nvSpPr>
          <p:spPr>
            <a:xfrm>
              <a:off x="4601971" y="2161793"/>
              <a:ext cx="770890" cy="476884"/>
            </a:xfrm>
            <a:prstGeom prst="rect">
              <a:avLst/>
            </a:prstGeom>
          </p:spPr>
          <p:txBody>
            <a:bodyPr vert="horz" wrap="square" lIns="0" tIns="0" rIns="0" bIns="0" rtlCol="0">
              <a:noAutofit/>
            </a:bodyPr>
            <a:lstStyle/>
            <a:p>
              <a:pPr marL="12700">
                <a:lnSpc>
                  <a:spcPct val="100000"/>
                </a:lnSpc>
              </a:pPr>
              <a:r>
                <a:rPr sz="1200" spc="-15" dirty="0">
                  <a:latin typeface="Times New Roman"/>
                  <a:cs typeface="Times New Roman"/>
                </a:rPr>
                <a:t>RE</a:t>
              </a:r>
              <a:r>
                <a:rPr sz="1200" spc="-10" dirty="0">
                  <a:latin typeface="Times New Roman"/>
                  <a:cs typeface="Times New Roman"/>
                </a:rPr>
                <a:t>E</a:t>
              </a:r>
              <a:r>
                <a:rPr sz="1200" spc="-5" dirty="0">
                  <a:latin typeface="Times New Roman"/>
                  <a:cs typeface="Times New Roman"/>
                </a:rPr>
                <a:t> </a:t>
              </a:r>
              <a:r>
                <a:rPr sz="900" spc="0" dirty="0">
                  <a:latin typeface="Times New Roman"/>
                  <a:cs typeface="Times New Roman"/>
                </a:rPr>
                <a:t>(57 – 71)</a:t>
              </a:r>
              <a:endParaRPr sz="900">
                <a:latin typeface="Times New Roman"/>
                <a:cs typeface="Times New Roman"/>
              </a:endParaRPr>
            </a:p>
            <a:p>
              <a:pPr>
                <a:lnSpc>
                  <a:spcPts val="1000"/>
                </a:lnSpc>
                <a:spcBef>
                  <a:spcPts val="55"/>
                </a:spcBef>
              </a:pPr>
              <a:endParaRPr sz="1000"/>
            </a:p>
            <a:p>
              <a:pPr marL="367665">
                <a:lnSpc>
                  <a:spcPct val="100000"/>
                </a:lnSpc>
              </a:pPr>
              <a:r>
                <a:rPr sz="1125" spc="-30" baseline="-18518" dirty="0">
                  <a:latin typeface="Arial"/>
                  <a:cs typeface="Arial"/>
                </a:rPr>
                <a:t>P</a:t>
              </a:r>
              <a:r>
                <a:rPr sz="1125" spc="-7" baseline="-18518" dirty="0">
                  <a:latin typeface="Arial"/>
                  <a:cs typeface="Arial"/>
                </a:rPr>
                <a:t>t </a:t>
              </a:r>
              <a:r>
                <a:rPr sz="1125" spc="60" baseline="-18518" dirty="0">
                  <a:latin typeface="Arial"/>
                  <a:cs typeface="Arial"/>
                </a:rPr>
                <a:t> </a:t>
              </a:r>
              <a:r>
                <a:rPr sz="750" spc="-15" dirty="0">
                  <a:latin typeface="Arial"/>
                  <a:cs typeface="Arial"/>
                </a:rPr>
                <a:t>Pb</a:t>
              </a:r>
              <a:endParaRPr sz="750">
                <a:latin typeface="Arial"/>
                <a:cs typeface="Arial"/>
              </a:endParaRPr>
            </a:p>
          </p:txBody>
        </p:sp>
        <p:sp>
          <p:nvSpPr>
            <p:cNvPr id="254" name="object 237">
              <a:extLst>
                <a:ext uri="{FF2B5EF4-FFF2-40B4-BE49-F238E27FC236}">
                  <a16:creationId xmlns:a16="http://schemas.microsoft.com/office/drawing/2014/main" id="{5D40C4C3-C8B1-4C08-9EBA-EF628DA9E720}"/>
                </a:ext>
              </a:extLst>
            </p:cNvPr>
            <p:cNvSpPr txBox="1"/>
            <p:nvPr/>
          </p:nvSpPr>
          <p:spPr>
            <a:xfrm>
              <a:off x="3945128" y="2455906"/>
              <a:ext cx="408305" cy="126364"/>
            </a:xfrm>
            <a:prstGeom prst="rect">
              <a:avLst/>
            </a:prstGeom>
          </p:spPr>
          <p:txBody>
            <a:bodyPr vert="horz" wrap="square" lIns="0" tIns="0" rIns="0" bIns="0" rtlCol="0">
              <a:noAutofit/>
            </a:bodyPr>
            <a:lstStyle/>
            <a:p>
              <a:pPr marL="12700">
                <a:lnSpc>
                  <a:spcPct val="100000"/>
                </a:lnSpc>
                <a:tabLst>
                  <a:tab pos="281940" algn="l"/>
                </a:tabLst>
              </a:pPr>
              <a:r>
                <a:rPr sz="750" spc="-15" dirty="0">
                  <a:latin typeface="Arial"/>
                  <a:cs typeface="Arial"/>
                </a:rPr>
                <a:t>S</a:t>
              </a:r>
              <a:r>
                <a:rPr sz="750" spc="0" dirty="0">
                  <a:latin typeface="Arial"/>
                  <a:cs typeface="Arial"/>
                </a:rPr>
                <a:t>n	</a:t>
              </a:r>
              <a:r>
                <a:rPr sz="750" spc="-15" dirty="0">
                  <a:latin typeface="Arial"/>
                  <a:cs typeface="Arial"/>
                </a:rPr>
                <a:t>Ba</a:t>
              </a:r>
              <a:endParaRPr sz="750">
                <a:latin typeface="Arial"/>
                <a:cs typeface="Arial"/>
              </a:endParaRPr>
            </a:p>
          </p:txBody>
        </p:sp>
        <p:sp>
          <p:nvSpPr>
            <p:cNvPr id="255" name="object 238">
              <a:extLst>
                <a:ext uri="{FF2B5EF4-FFF2-40B4-BE49-F238E27FC236}">
                  <a16:creationId xmlns:a16="http://schemas.microsoft.com/office/drawing/2014/main" id="{9C7CA843-6F44-4EE2-BFE5-FF5BD8E2E1E7}"/>
                </a:ext>
              </a:extLst>
            </p:cNvPr>
            <p:cNvSpPr txBox="1"/>
            <p:nvPr/>
          </p:nvSpPr>
          <p:spPr>
            <a:xfrm>
              <a:off x="2882900" y="2253977"/>
              <a:ext cx="89535" cy="126364"/>
            </a:xfrm>
            <a:prstGeom prst="rect">
              <a:avLst/>
            </a:prstGeom>
          </p:spPr>
          <p:txBody>
            <a:bodyPr vert="horz" wrap="square" lIns="0" tIns="0" rIns="0" bIns="0" rtlCol="0">
              <a:noAutofit/>
            </a:bodyPr>
            <a:lstStyle/>
            <a:p>
              <a:pPr marL="12700">
                <a:lnSpc>
                  <a:spcPct val="100000"/>
                </a:lnSpc>
              </a:pPr>
              <a:r>
                <a:rPr sz="750" spc="-5" dirty="0">
                  <a:latin typeface="Arial"/>
                  <a:cs typeface="Arial"/>
                </a:rPr>
                <a:t>K</a:t>
              </a:r>
              <a:endParaRPr sz="750">
                <a:latin typeface="Arial"/>
                <a:cs typeface="Arial"/>
              </a:endParaRPr>
            </a:p>
          </p:txBody>
        </p:sp>
        <p:sp>
          <p:nvSpPr>
            <p:cNvPr id="256" name="object 239">
              <a:extLst>
                <a:ext uri="{FF2B5EF4-FFF2-40B4-BE49-F238E27FC236}">
                  <a16:creationId xmlns:a16="http://schemas.microsoft.com/office/drawing/2014/main" id="{DDDF5939-C9E7-4143-8E4A-4723110F7F0E}"/>
                </a:ext>
              </a:extLst>
            </p:cNvPr>
            <p:cNvSpPr txBox="1"/>
            <p:nvPr/>
          </p:nvSpPr>
          <p:spPr>
            <a:xfrm>
              <a:off x="2602483" y="2074144"/>
              <a:ext cx="251460" cy="238125"/>
            </a:xfrm>
            <a:prstGeom prst="rect">
              <a:avLst/>
            </a:prstGeom>
          </p:spPr>
          <p:txBody>
            <a:bodyPr vert="horz" wrap="square" lIns="0" tIns="0" rIns="0" bIns="0" rtlCol="0">
              <a:noAutofit/>
            </a:bodyPr>
            <a:lstStyle/>
            <a:p>
              <a:pPr marL="12700">
                <a:lnSpc>
                  <a:spcPts val="830"/>
                </a:lnSpc>
              </a:pPr>
              <a:r>
                <a:rPr sz="750" spc="-60" dirty="0">
                  <a:latin typeface="Arial"/>
                  <a:cs typeface="Arial"/>
                </a:rPr>
                <a:t>Na</a:t>
              </a:r>
              <a:endParaRPr sz="750">
                <a:latin typeface="Arial"/>
                <a:cs typeface="Arial"/>
              </a:endParaRPr>
            </a:p>
            <a:p>
              <a:pPr marL="90805">
                <a:lnSpc>
                  <a:spcPts val="690"/>
                </a:lnSpc>
              </a:pPr>
              <a:r>
                <a:rPr sz="750" spc="-15" dirty="0">
                  <a:latin typeface="Arial"/>
                  <a:cs typeface="Arial"/>
                </a:rPr>
                <a:t>A</a:t>
              </a:r>
              <a:r>
                <a:rPr sz="750" spc="5" dirty="0">
                  <a:latin typeface="Arial"/>
                  <a:cs typeface="Arial"/>
                </a:rPr>
                <a:t>l</a:t>
              </a:r>
              <a:r>
                <a:rPr sz="1125" spc="-7" baseline="-18518" dirty="0">
                  <a:latin typeface="Arial"/>
                  <a:cs typeface="Arial"/>
                </a:rPr>
                <a:t>P</a:t>
              </a:r>
              <a:endParaRPr sz="1125" baseline="-18518">
                <a:latin typeface="Arial"/>
                <a:cs typeface="Arial"/>
              </a:endParaRPr>
            </a:p>
          </p:txBody>
        </p:sp>
        <p:sp>
          <p:nvSpPr>
            <p:cNvPr id="257" name="object 240">
              <a:extLst>
                <a:ext uri="{FF2B5EF4-FFF2-40B4-BE49-F238E27FC236}">
                  <a16:creationId xmlns:a16="http://schemas.microsoft.com/office/drawing/2014/main" id="{D90275F7-FD22-4868-9EA2-1C566E68DFCB}"/>
                </a:ext>
              </a:extLst>
            </p:cNvPr>
            <p:cNvSpPr txBox="1"/>
            <p:nvPr/>
          </p:nvSpPr>
          <p:spPr>
            <a:xfrm>
              <a:off x="2764789" y="2304268"/>
              <a:ext cx="113664" cy="126364"/>
            </a:xfrm>
            <a:prstGeom prst="rect">
              <a:avLst/>
            </a:prstGeom>
          </p:spPr>
          <p:txBody>
            <a:bodyPr vert="horz" wrap="square" lIns="0" tIns="0" rIns="0" bIns="0" rtlCol="0">
              <a:noAutofit/>
            </a:bodyPr>
            <a:lstStyle/>
            <a:p>
              <a:pPr marL="12700">
                <a:lnSpc>
                  <a:spcPct val="100000"/>
                </a:lnSpc>
              </a:pPr>
              <a:r>
                <a:rPr sz="750" spc="-10" dirty="0">
                  <a:latin typeface="Arial"/>
                  <a:cs typeface="Arial"/>
                </a:rPr>
                <a:t>Cl</a:t>
              </a:r>
              <a:endParaRPr sz="750">
                <a:latin typeface="Arial"/>
                <a:cs typeface="Arial"/>
              </a:endParaRPr>
            </a:p>
          </p:txBody>
        </p:sp>
        <p:sp>
          <p:nvSpPr>
            <p:cNvPr id="258" name="object 241">
              <a:extLst>
                <a:ext uri="{FF2B5EF4-FFF2-40B4-BE49-F238E27FC236}">
                  <a16:creationId xmlns:a16="http://schemas.microsoft.com/office/drawing/2014/main" id="{82A51CAB-B7B9-46A6-B14F-32932864CE27}"/>
                </a:ext>
              </a:extLst>
            </p:cNvPr>
            <p:cNvSpPr txBox="1"/>
            <p:nvPr/>
          </p:nvSpPr>
          <p:spPr>
            <a:xfrm>
              <a:off x="5367020" y="2708891"/>
              <a:ext cx="121285" cy="126364"/>
            </a:xfrm>
            <a:prstGeom prst="rect">
              <a:avLst/>
            </a:prstGeom>
          </p:spPr>
          <p:txBody>
            <a:bodyPr vert="horz" wrap="square" lIns="0" tIns="0" rIns="0" bIns="0" rtlCol="0">
              <a:noAutofit/>
            </a:bodyPr>
            <a:lstStyle/>
            <a:p>
              <a:pPr marL="12700">
                <a:lnSpc>
                  <a:spcPct val="100000"/>
                </a:lnSpc>
              </a:pPr>
              <a:r>
                <a:rPr sz="750" spc="-70" dirty="0">
                  <a:latin typeface="Arial"/>
                  <a:cs typeface="Arial"/>
                </a:rPr>
                <a:t>Th</a:t>
              </a:r>
              <a:endParaRPr sz="750">
                <a:latin typeface="Arial"/>
                <a:cs typeface="Arial"/>
              </a:endParaRPr>
            </a:p>
          </p:txBody>
        </p:sp>
        <p:sp>
          <p:nvSpPr>
            <p:cNvPr id="259" name="object 242">
              <a:extLst>
                <a:ext uri="{FF2B5EF4-FFF2-40B4-BE49-F238E27FC236}">
                  <a16:creationId xmlns:a16="http://schemas.microsoft.com/office/drawing/2014/main" id="{379092F3-74B4-494B-BFA6-6D16422BF213}"/>
                </a:ext>
              </a:extLst>
            </p:cNvPr>
            <p:cNvSpPr txBox="1"/>
            <p:nvPr/>
          </p:nvSpPr>
          <p:spPr>
            <a:xfrm>
              <a:off x="5519420" y="2793472"/>
              <a:ext cx="94615" cy="126364"/>
            </a:xfrm>
            <a:prstGeom prst="rect">
              <a:avLst/>
            </a:prstGeom>
          </p:spPr>
          <p:txBody>
            <a:bodyPr vert="horz" wrap="square" lIns="0" tIns="0" rIns="0" bIns="0" rtlCol="0">
              <a:noAutofit/>
            </a:bodyPr>
            <a:lstStyle/>
            <a:p>
              <a:pPr marL="12700">
                <a:lnSpc>
                  <a:spcPct val="100000"/>
                </a:lnSpc>
              </a:pPr>
              <a:r>
                <a:rPr sz="750" dirty="0">
                  <a:latin typeface="Arial"/>
                  <a:cs typeface="Arial"/>
                </a:rPr>
                <a:t>U</a:t>
              </a:r>
              <a:endParaRPr sz="750">
                <a:latin typeface="Arial"/>
                <a:cs typeface="Arial"/>
              </a:endParaRPr>
            </a:p>
          </p:txBody>
        </p:sp>
        <p:sp>
          <p:nvSpPr>
            <p:cNvPr id="260" name="object 243">
              <a:extLst>
                <a:ext uri="{FF2B5EF4-FFF2-40B4-BE49-F238E27FC236}">
                  <a16:creationId xmlns:a16="http://schemas.microsoft.com/office/drawing/2014/main" id="{B628E28A-26B3-4612-9BF0-5BBE1F41F30D}"/>
                </a:ext>
              </a:extLst>
            </p:cNvPr>
            <p:cNvSpPr txBox="1"/>
            <p:nvPr/>
          </p:nvSpPr>
          <p:spPr>
            <a:xfrm>
              <a:off x="1991360" y="3533133"/>
              <a:ext cx="3646804" cy="951865"/>
            </a:xfrm>
            <a:prstGeom prst="rect">
              <a:avLst/>
            </a:prstGeom>
          </p:spPr>
          <p:txBody>
            <a:bodyPr vert="horz" wrap="square" lIns="0" tIns="0" rIns="0" bIns="0" rtlCol="0">
              <a:noAutofit/>
            </a:bodyPr>
            <a:lstStyle/>
            <a:p>
              <a:pPr marL="155575" marR="12700" indent="-143510">
                <a:lnSpc>
                  <a:spcPct val="100000"/>
                </a:lnSpc>
                <a:buSzPct val="60714"/>
                <a:buFont typeface="MS PGothic"/>
                <a:buChar char="◆"/>
                <a:tabLst>
                  <a:tab pos="155575" algn="l"/>
                </a:tabLst>
              </a:pPr>
              <a:r>
                <a:rPr lang="es-MX" sz="1200" spc="-10" dirty="0">
                  <a:latin typeface="Times New Roman" panose="02020603050405020304" pitchFamily="18" charset="0"/>
                  <a:cs typeface="Times New Roman" panose="02020603050405020304" pitchFamily="18" charset="0"/>
                </a:rPr>
                <a:t>Para eliminar el efecto </a:t>
              </a:r>
              <a:r>
                <a:rPr lang="es-MX" sz="1200" spc="-10" dirty="0" err="1">
                  <a:latin typeface="Times New Roman" panose="02020603050405020304" pitchFamily="18" charset="0"/>
                  <a:cs typeface="Times New Roman" panose="02020603050405020304" pitchFamily="18" charset="0"/>
                </a:rPr>
                <a:t>Oddo-Harkins</a:t>
              </a:r>
              <a:r>
                <a:rPr lang="es-MX" sz="1200" spc="-10" dirty="0">
                  <a:latin typeface="Times New Roman" panose="02020603050405020304" pitchFamily="18" charset="0"/>
                  <a:cs typeface="Times New Roman" panose="02020603050405020304" pitchFamily="18" charset="0"/>
                </a:rPr>
                <a:t> y hacerla escala en el eje-y mas funcional, elegante y manejable se normaliza a un estándar </a:t>
              </a:r>
            </a:p>
            <a:p>
              <a:pPr marL="12065" marR="12700">
                <a:lnSpc>
                  <a:spcPct val="100000"/>
                </a:lnSpc>
                <a:buSzPct val="60714"/>
                <a:tabLst>
                  <a:tab pos="155575" algn="l"/>
                </a:tabLst>
              </a:pPr>
              <a:r>
                <a:rPr lang="es-MX" sz="1200" spc="-80" dirty="0">
                  <a:latin typeface="Times New Roman" panose="02020603050405020304" pitchFamily="18" charset="0"/>
                  <a:cs typeface="Times New Roman" panose="02020603050405020304" pitchFamily="18" charset="0"/>
                </a:rPr>
                <a:t>▲  </a:t>
              </a:r>
              <a:r>
                <a:rPr lang="es-MX" sz="1200" spc="-15" dirty="0">
                  <a:latin typeface="Times New Roman" panose="02020603050405020304" pitchFamily="18" charset="0"/>
                  <a:cs typeface="Times New Roman" panose="02020603050405020304" pitchFamily="18" charset="0"/>
                </a:rPr>
                <a:t>Estimaciones de REE en manto primordial PREMA</a:t>
              </a:r>
            </a:p>
            <a:p>
              <a:pPr marL="12065" marR="12700">
                <a:lnSpc>
                  <a:spcPct val="100000"/>
                </a:lnSpc>
                <a:buSzPct val="60714"/>
                <a:tabLst>
                  <a:tab pos="155575" algn="l"/>
                </a:tabLst>
              </a:pPr>
              <a:r>
                <a:rPr lang="es-MX" sz="1200" dirty="0">
                  <a:latin typeface="Times New Roman" panose="02020603050405020304" pitchFamily="18" charset="0"/>
                  <a:cs typeface="Times New Roman" panose="02020603050405020304" pitchFamily="18" charset="0"/>
                </a:rPr>
                <a:t>▲ Concentraciones de REE en meteoritos condriticos</a:t>
              </a:r>
            </a:p>
          </p:txBody>
        </p:sp>
        <p:sp>
          <p:nvSpPr>
            <p:cNvPr id="261" name="object 244">
              <a:extLst>
                <a:ext uri="{FF2B5EF4-FFF2-40B4-BE49-F238E27FC236}">
                  <a16:creationId xmlns:a16="http://schemas.microsoft.com/office/drawing/2014/main" id="{E59376FB-860F-43C0-A042-5FBA41808ACB}"/>
                </a:ext>
              </a:extLst>
            </p:cNvPr>
            <p:cNvSpPr/>
            <p:nvPr/>
          </p:nvSpPr>
          <p:spPr>
            <a:xfrm>
              <a:off x="4331208" y="2314194"/>
              <a:ext cx="278129" cy="262127"/>
            </a:xfrm>
            <a:custGeom>
              <a:avLst/>
              <a:gdLst/>
              <a:ahLst/>
              <a:cxnLst/>
              <a:rect l="l" t="t" r="r" b="b"/>
              <a:pathLst>
                <a:path w="278129" h="262127">
                  <a:moveTo>
                    <a:pt x="278129" y="0"/>
                  </a:moveTo>
                  <a:lnTo>
                    <a:pt x="0" y="262127"/>
                  </a:lnTo>
                </a:path>
              </a:pathLst>
            </a:custGeom>
            <a:ln w="6096">
              <a:solidFill>
                <a:srgbClr val="000000"/>
              </a:solidFill>
            </a:ln>
          </p:spPr>
          <p:txBody>
            <a:bodyPr wrap="square" lIns="0" tIns="0" rIns="0" bIns="0" rtlCol="0">
              <a:noAutofit/>
            </a:bodyPr>
            <a:lstStyle/>
            <a:p>
              <a:endParaRPr/>
            </a:p>
          </p:txBody>
        </p:sp>
        <p:sp>
          <p:nvSpPr>
            <p:cNvPr id="262" name="object 245">
              <a:extLst>
                <a:ext uri="{FF2B5EF4-FFF2-40B4-BE49-F238E27FC236}">
                  <a16:creationId xmlns:a16="http://schemas.microsoft.com/office/drawing/2014/main" id="{78522107-D23F-49A7-9779-82452BF78DA4}"/>
                </a:ext>
              </a:extLst>
            </p:cNvPr>
            <p:cNvSpPr/>
            <p:nvPr/>
          </p:nvSpPr>
          <p:spPr>
            <a:xfrm>
              <a:off x="4294632" y="2554985"/>
              <a:ext cx="57150" cy="56388"/>
            </a:xfrm>
            <a:custGeom>
              <a:avLst/>
              <a:gdLst/>
              <a:ahLst/>
              <a:cxnLst/>
              <a:rect l="l" t="t" r="r" b="b"/>
              <a:pathLst>
                <a:path w="57150" h="56388">
                  <a:moveTo>
                    <a:pt x="20573" y="0"/>
                  </a:moveTo>
                  <a:lnTo>
                    <a:pt x="0" y="56388"/>
                  </a:lnTo>
                  <a:lnTo>
                    <a:pt x="57150" y="39624"/>
                  </a:lnTo>
                  <a:lnTo>
                    <a:pt x="20573" y="0"/>
                  </a:lnTo>
                  <a:close/>
                </a:path>
              </a:pathLst>
            </a:custGeom>
            <a:solidFill>
              <a:srgbClr val="000000"/>
            </a:solidFill>
          </p:spPr>
          <p:txBody>
            <a:bodyPr wrap="square" lIns="0" tIns="0" rIns="0" bIns="0" rtlCol="0">
              <a:noAutofit/>
            </a:bodyPr>
            <a:lstStyle/>
            <a:p>
              <a:endParaRPr/>
            </a:p>
          </p:txBody>
        </p:sp>
        <p:sp>
          <p:nvSpPr>
            <p:cNvPr id="263" name="object 246">
              <a:extLst>
                <a:ext uri="{FF2B5EF4-FFF2-40B4-BE49-F238E27FC236}">
                  <a16:creationId xmlns:a16="http://schemas.microsoft.com/office/drawing/2014/main" id="{933174AB-05D2-4A79-A2BB-8D24CF12F431}"/>
                </a:ext>
              </a:extLst>
            </p:cNvPr>
            <p:cNvSpPr/>
            <p:nvPr/>
          </p:nvSpPr>
          <p:spPr>
            <a:xfrm>
              <a:off x="4837938" y="2358389"/>
              <a:ext cx="36575" cy="300989"/>
            </a:xfrm>
            <a:custGeom>
              <a:avLst/>
              <a:gdLst/>
              <a:ahLst/>
              <a:cxnLst/>
              <a:rect l="l" t="t" r="r" b="b"/>
              <a:pathLst>
                <a:path w="36575" h="300989">
                  <a:moveTo>
                    <a:pt x="36575" y="0"/>
                  </a:moveTo>
                  <a:lnTo>
                    <a:pt x="0" y="300989"/>
                  </a:lnTo>
                </a:path>
              </a:pathLst>
            </a:custGeom>
            <a:ln w="6096">
              <a:solidFill>
                <a:srgbClr val="000000"/>
              </a:solidFill>
            </a:ln>
          </p:spPr>
          <p:txBody>
            <a:bodyPr wrap="square" lIns="0" tIns="0" rIns="0" bIns="0" rtlCol="0">
              <a:noAutofit/>
            </a:bodyPr>
            <a:lstStyle/>
            <a:p>
              <a:endParaRPr/>
            </a:p>
          </p:txBody>
        </p:sp>
        <p:sp>
          <p:nvSpPr>
            <p:cNvPr id="264" name="object 247">
              <a:extLst>
                <a:ext uri="{FF2B5EF4-FFF2-40B4-BE49-F238E27FC236}">
                  <a16:creationId xmlns:a16="http://schemas.microsoft.com/office/drawing/2014/main" id="{90E892E4-4519-4736-8BE2-ECDF2C4B8A15}"/>
                </a:ext>
              </a:extLst>
            </p:cNvPr>
            <p:cNvSpPr/>
            <p:nvPr/>
          </p:nvSpPr>
          <p:spPr>
            <a:xfrm>
              <a:off x="4811267" y="2654045"/>
              <a:ext cx="54102" cy="56387"/>
            </a:xfrm>
            <a:custGeom>
              <a:avLst/>
              <a:gdLst/>
              <a:ahLst/>
              <a:cxnLst/>
              <a:rect l="l" t="t" r="r" b="b"/>
              <a:pathLst>
                <a:path w="54102" h="56387">
                  <a:moveTo>
                    <a:pt x="0" y="0"/>
                  </a:moveTo>
                  <a:lnTo>
                    <a:pt x="21336" y="56387"/>
                  </a:lnTo>
                  <a:lnTo>
                    <a:pt x="54102" y="6096"/>
                  </a:lnTo>
                  <a:lnTo>
                    <a:pt x="0" y="0"/>
                  </a:lnTo>
                  <a:close/>
                </a:path>
              </a:pathLst>
            </a:custGeom>
            <a:solidFill>
              <a:srgbClr val="000000"/>
            </a:solidFill>
          </p:spPr>
          <p:txBody>
            <a:bodyPr wrap="square" lIns="0" tIns="0" rIns="0" bIns="0" rtlCol="0">
              <a:noAutofit/>
            </a:bodyPr>
            <a:lstStyle/>
            <a:p>
              <a:endParaRPr/>
            </a:p>
          </p:txBody>
        </p:sp>
        <p:sp>
          <p:nvSpPr>
            <p:cNvPr id="265" name="object 248">
              <a:extLst>
                <a:ext uri="{FF2B5EF4-FFF2-40B4-BE49-F238E27FC236}">
                  <a16:creationId xmlns:a16="http://schemas.microsoft.com/office/drawing/2014/main" id="{41E4077A-52F2-417E-BAB8-AD9AB3FFB165}"/>
                </a:ext>
              </a:extLst>
            </p:cNvPr>
            <p:cNvSpPr/>
            <p:nvPr/>
          </p:nvSpPr>
          <p:spPr>
            <a:xfrm>
              <a:off x="1606296" y="1134617"/>
              <a:ext cx="4559808" cy="3416808"/>
            </a:xfrm>
            <a:custGeom>
              <a:avLst/>
              <a:gdLst/>
              <a:ahLst/>
              <a:cxnLst/>
              <a:rect l="l" t="t" r="r" b="b"/>
              <a:pathLst>
                <a:path w="4559808" h="3416808">
                  <a:moveTo>
                    <a:pt x="0" y="0"/>
                  </a:moveTo>
                  <a:lnTo>
                    <a:pt x="4559808" y="0"/>
                  </a:lnTo>
                  <a:lnTo>
                    <a:pt x="4559808" y="3416808"/>
                  </a:lnTo>
                  <a:lnTo>
                    <a:pt x="0" y="3416808"/>
                  </a:lnTo>
                  <a:lnTo>
                    <a:pt x="0" y="0"/>
                  </a:lnTo>
                  <a:close/>
                </a:path>
              </a:pathLst>
            </a:custGeom>
            <a:ln w="12954">
              <a:solidFill>
                <a:srgbClr val="000000"/>
              </a:solidFill>
            </a:ln>
          </p:spPr>
          <p:txBody>
            <a:bodyPr wrap="square" lIns="0" tIns="0" rIns="0" bIns="0" rtlCol="0">
              <a:noAutofit/>
            </a:bodyPr>
            <a:lstStyle/>
            <a:p>
              <a:endParaRPr/>
            </a:p>
          </p:txBody>
        </p:sp>
      </p:grpSp>
    </p:spTree>
    <p:extLst>
      <p:ext uri="{BB962C8B-B14F-4D97-AF65-F5344CB8AC3E}">
        <p14:creationId xmlns:p14="http://schemas.microsoft.com/office/powerpoint/2010/main" val="3691099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9F6952E7-B215-4B54-BE2A-4957FD0D0BAE}"/>
              </a:ext>
            </a:extLst>
          </p:cNvPr>
          <p:cNvGraphicFramePr>
            <a:graphicFrameLocks noGrp="1"/>
          </p:cNvGraphicFramePr>
          <p:nvPr>
            <p:extLst>
              <p:ext uri="{D42A27DB-BD31-4B8C-83A1-F6EECF244321}">
                <p14:modId xmlns:p14="http://schemas.microsoft.com/office/powerpoint/2010/main" val="2290303034"/>
              </p:ext>
            </p:extLst>
          </p:nvPr>
        </p:nvGraphicFramePr>
        <p:xfrm>
          <a:off x="620763" y="971122"/>
          <a:ext cx="4648581" cy="3420230"/>
        </p:xfrm>
        <a:graphic>
          <a:graphicData uri="http://schemas.openxmlformats.org/drawingml/2006/table">
            <a:tbl>
              <a:tblPr firstRow="1" bandRow="1">
                <a:tableStyleId>{2D5ABB26-0587-4C30-8999-92F81FD0307C}</a:tableStyleId>
              </a:tblPr>
              <a:tblGrid>
                <a:gridCol w="160028">
                  <a:extLst>
                    <a:ext uri="{9D8B030D-6E8A-4147-A177-3AD203B41FA5}">
                      <a16:colId xmlns:a16="http://schemas.microsoft.com/office/drawing/2014/main" val="20000"/>
                    </a:ext>
                  </a:extLst>
                </a:gridCol>
                <a:gridCol w="552330">
                  <a:extLst>
                    <a:ext uri="{9D8B030D-6E8A-4147-A177-3AD203B41FA5}">
                      <a16:colId xmlns:a16="http://schemas.microsoft.com/office/drawing/2014/main" val="20001"/>
                    </a:ext>
                  </a:extLst>
                </a:gridCol>
                <a:gridCol w="789265">
                  <a:extLst>
                    <a:ext uri="{9D8B030D-6E8A-4147-A177-3AD203B41FA5}">
                      <a16:colId xmlns:a16="http://schemas.microsoft.com/office/drawing/2014/main" val="20002"/>
                    </a:ext>
                  </a:extLst>
                </a:gridCol>
                <a:gridCol w="691383">
                  <a:extLst>
                    <a:ext uri="{9D8B030D-6E8A-4147-A177-3AD203B41FA5}">
                      <a16:colId xmlns:a16="http://schemas.microsoft.com/office/drawing/2014/main" val="20003"/>
                    </a:ext>
                  </a:extLst>
                </a:gridCol>
                <a:gridCol w="1131072">
                  <a:extLst>
                    <a:ext uri="{9D8B030D-6E8A-4147-A177-3AD203B41FA5}">
                      <a16:colId xmlns:a16="http://schemas.microsoft.com/office/drawing/2014/main" val="20004"/>
                    </a:ext>
                  </a:extLst>
                </a:gridCol>
                <a:gridCol w="1324503">
                  <a:extLst>
                    <a:ext uri="{9D8B030D-6E8A-4147-A177-3AD203B41FA5}">
                      <a16:colId xmlns:a16="http://schemas.microsoft.com/office/drawing/2014/main" val="20005"/>
                    </a:ext>
                  </a:extLst>
                </a:gridCol>
              </a:tblGrid>
              <a:tr h="656081">
                <a:tc gridSpan="6">
                  <a:txBody>
                    <a:bodyPr/>
                    <a:lstStyle/>
                    <a:p>
                      <a:pPr marL="88900" marR="224154" indent="0">
                        <a:lnSpc>
                          <a:spcPts val="1430"/>
                        </a:lnSpc>
                      </a:pPr>
                      <a:r>
                        <a:rPr lang="es-MX" sz="1200" spc="0" dirty="0">
                          <a:latin typeface="Times New Roman"/>
                          <a:cs typeface="Times New Roman"/>
                        </a:rPr>
                        <a:t>Comparación de REE en una lava de </a:t>
                      </a:r>
                      <a:r>
                        <a:rPr lang="es-MX" sz="1200" spc="0" dirty="0" err="1">
                          <a:latin typeface="Times New Roman"/>
                          <a:cs typeface="Times New Roman"/>
                        </a:rPr>
                        <a:t>Kilauea</a:t>
                      </a:r>
                      <a:r>
                        <a:rPr lang="es-MX" sz="1200" spc="0" dirty="0">
                          <a:latin typeface="Times New Roman"/>
                          <a:cs typeface="Times New Roman"/>
                        </a:rPr>
                        <a:t> con abundancias en condrito (datos en ppm)</a:t>
                      </a:r>
                      <a:endParaRPr sz="1200" dirty="0">
                        <a:latin typeface="Times New Roman"/>
                        <a:cs typeface="Times New Roman"/>
                      </a:endParaRPr>
                    </a:p>
                  </a:txBody>
                  <a:tcPr marL="0" marR="0" marT="0" marB="0">
                    <a:lnL w="12954">
                      <a:solidFill>
                        <a:srgbClr val="000000"/>
                      </a:solidFill>
                      <a:prstDash val="solid"/>
                    </a:lnL>
                    <a:lnR w="12954">
                      <a:solidFill>
                        <a:srgbClr val="000000"/>
                      </a:solidFill>
                      <a:prstDash val="solid"/>
                    </a:lnR>
                    <a:lnT w="12954">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97357">
                <a:tc rowSpan="14">
                  <a:txBody>
                    <a:bodyPr/>
                    <a:lstStyle/>
                    <a:p>
                      <a:endParaRPr sz="1200">
                        <a:latin typeface="Times New Roman"/>
                        <a:cs typeface="Times New Roman"/>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spc="-5" dirty="0">
                          <a:latin typeface="Times New Roman"/>
                          <a:cs typeface="Times New Roman"/>
                        </a:rPr>
                        <a:t>REE</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14478">
                      <a:solidFill>
                        <a:srgbClr val="000000"/>
                      </a:solidFill>
                      <a:prstDash val="solid"/>
                    </a:lnT>
                    <a:lnB w="6096">
                      <a:solidFill>
                        <a:srgbClr val="000000"/>
                      </a:solidFill>
                      <a:prstDash val="solid"/>
                    </a:lnB>
                  </a:tcPr>
                </a:tc>
                <a:tc>
                  <a:txBody>
                    <a:bodyPr/>
                    <a:lstStyle/>
                    <a:p>
                      <a:pPr marL="215900">
                        <a:lnSpc>
                          <a:spcPct val="100000"/>
                        </a:lnSpc>
                      </a:pPr>
                      <a:r>
                        <a:rPr sz="1000" spc="-5" dirty="0">
                          <a:latin typeface="Times New Roman"/>
                          <a:cs typeface="Times New Roman"/>
                        </a:rPr>
                        <a:t>C</a:t>
                      </a:r>
                      <a:r>
                        <a:rPr sz="1000" spc="0" dirty="0">
                          <a:latin typeface="Times New Roman"/>
                          <a:cs typeface="Times New Roman"/>
                        </a:rPr>
                        <a:t>h</a:t>
                      </a:r>
                      <a:r>
                        <a:rPr sz="1000" spc="-5" dirty="0">
                          <a:latin typeface="Times New Roman"/>
                          <a:cs typeface="Times New Roman"/>
                        </a:rPr>
                        <a:t>o</a:t>
                      </a:r>
                      <a:r>
                        <a:rPr sz="1000" spc="0" dirty="0">
                          <a:latin typeface="Times New Roman"/>
                          <a:cs typeface="Times New Roman"/>
                        </a:rPr>
                        <a:t>n</a:t>
                      </a:r>
                      <a:r>
                        <a:rPr sz="1000" spc="-5" dirty="0">
                          <a:latin typeface="Times New Roman"/>
                          <a:cs typeface="Times New Roman"/>
                        </a:rPr>
                        <a:t>d</a:t>
                      </a:r>
                      <a:r>
                        <a:rPr sz="1000" spc="0" dirty="0">
                          <a:latin typeface="Times New Roman"/>
                          <a:cs typeface="Times New Roman"/>
                        </a:rPr>
                        <a:t>r</a:t>
                      </a:r>
                      <a:r>
                        <a:rPr sz="1000" spc="-5" dirty="0">
                          <a:latin typeface="Times New Roman"/>
                          <a:cs typeface="Times New Roman"/>
                        </a:rPr>
                        <a:t>ite</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14478">
                      <a:solidFill>
                        <a:srgbClr val="000000"/>
                      </a:solidFill>
                      <a:prstDash val="solid"/>
                    </a:lnT>
                    <a:lnB w="6096">
                      <a:solidFill>
                        <a:srgbClr val="000000"/>
                      </a:solidFill>
                      <a:prstDash val="solid"/>
                    </a:lnB>
                  </a:tcPr>
                </a:tc>
                <a:tc>
                  <a:txBody>
                    <a:bodyPr/>
                    <a:lstStyle/>
                    <a:p>
                      <a:pPr marL="233679">
                        <a:lnSpc>
                          <a:spcPct val="100000"/>
                        </a:lnSpc>
                      </a:pPr>
                      <a:r>
                        <a:rPr sz="1000" spc="-5" dirty="0">
                          <a:latin typeface="Times New Roman"/>
                          <a:cs typeface="Times New Roman"/>
                        </a:rPr>
                        <a:t>Kila</a:t>
                      </a:r>
                      <a:r>
                        <a:rPr sz="1000" spc="0" dirty="0">
                          <a:latin typeface="Times New Roman"/>
                          <a:cs typeface="Times New Roman"/>
                        </a:rPr>
                        <a:t>u</a:t>
                      </a:r>
                      <a:r>
                        <a:rPr sz="1000" spc="-5" dirty="0">
                          <a:latin typeface="Times New Roman"/>
                          <a:cs typeface="Times New Roman"/>
                        </a:rPr>
                        <a:t>e</a:t>
                      </a:r>
                      <a:r>
                        <a:rPr sz="1000" spc="0" dirty="0">
                          <a:latin typeface="Times New Roman"/>
                          <a:cs typeface="Times New Roman"/>
                        </a:rPr>
                        <a:t>a</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14478">
                      <a:solidFill>
                        <a:srgbClr val="000000"/>
                      </a:solidFill>
                      <a:prstDash val="solid"/>
                    </a:lnT>
                    <a:lnB w="6096">
                      <a:solidFill>
                        <a:srgbClr val="000000"/>
                      </a:solidFill>
                      <a:prstDash val="solid"/>
                    </a:lnB>
                  </a:tcPr>
                </a:tc>
                <a:tc>
                  <a:txBody>
                    <a:bodyPr/>
                    <a:lstStyle/>
                    <a:p>
                      <a:pPr marL="123189">
                        <a:lnSpc>
                          <a:spcPct val="100000"/>
                        </a:lnSpc>
                      </a:pPr>
                      <a:r>
                        <a:rPr sz="1000" dirty="0">
                          <a:latin typeface="Times New Roman"/>
                          <a:cs typeface="Times New Roman"/>
                        </a:rPr>
                        <a:t>K</a:t>
                      </a:r>
                      <a:r>
                        <a:rPr sz="1000" spc="-5" dirty="0">
                          <a:latin typeface="Times New Roman"/>
                          <a:cs typeface="Times New Roman"/>
                        </a:rPr>
                        <a:t>ila</a:t>
                      </a:r>
                      <a:r>
                        <a:rPr sz="1000" spc="0" dirty="0">
                          <a:latin typeface="Times New Roman"/>
                          <a:cs typeface="Times New Roman"/>
                        </a:rPr>
                        <a:t>u</a:t>
                      </a:r>
                      <a:r>
                        <a:rPr sz="1000" spc="-5" dirty="0">
                          <a:latin typeface="Times New Roman"/>
                          <a:cs typeface="Times New Roman"/>
                        </a:rPr>
                        <a:t>ea/</a:t>
                      </a:r>
                      <a:r>
                        <a:rPr sz="1000" spc="-10" dirty="0">
                          <a:latin typeface="Times New Roman"/>
                          <a:cs typeface="Times New Roman"/>
                        </a:rPr>
                        <a:t>C</a:t>
                      </a:r>
                      <a:r>
                        <a:rPr sz="1000" spc="0" dirty="0">
                          <a:latin typeface="Times New Roman"/>
                          <a:cs typeface="Times New Roman"/>
                        </a:rPr>
                        <a:t>h</a:t>
                      </a:r>
                      <a:r>
                        <a:rPr sz="1000" spc="-5" dirty="0">
                          <a:latin typeface="Times New Roman"/>
                          <a:cs typeface="Times New Roman"/>
                        </a:rPr>
                        <a:t>ond</a:t>
                      </a:r>
                      <a:r>
                        <a:rPr sz="1000" spc="0" dirty="0">
                          <a:latin typeface="Times New Roman"/>
                          <a:cs typeface="Times New Roman"/>
                        </a:rPr>
                        <a:t>r</a:t>
                      </a:r>
                      <a:r>
                        <a:rPr sz="1000" spc="-5" dirty="0">
                          <a:latin typeface="Times New Roman"/>
                          <a:cs typeface="Times New Roman"/>
                        </a:rPr>
                        <a:t>ite</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14478">
                      <a:solidFill>
                        <a:srgbClr val="000000"/>
                      </a:solidFill>
                      <a:prstDash val="solid"/>
                    </a:lnT>
                    <a:lnB w="6096">
                      <a:solidFill>
                        <a:srgbClr val="000000"/>
                      </a:solidFill>
                      <a:prstDash val="solid"/>
                    </a:lnB>
                  </a:tcPr>
                </a:tc>
                <a:tc rowSpan="14">
                  <a:txBody>
                    <a:bodyPr/>
                    <a:lstStyle/>
                    <a:p>
                      <a:pPr marL="88900" marR="207010" indent="0" algn="just">
                        <a:lnSpc>
                          <a:spcPct val="100000"/>
                        </a:lnSpc>
                      </a:pPr>
                      <a:r>
                        <a:rPr lang="es-MX" sz="900" noProof="0" dirty="0">
                          <a:latin typeface="Times New Roman"/>
                          <a:cs typeface="Times New Roman"/>
                        </a:rPr>
                        <a:t>Dividir concentración en la muestra por la concentración en </a:t>
                      </a:r>
                      <a:r>
                        <a:rPr lang="es-MX" sz="900" spc="0" noProof="0" dirty="0">
                          <a:latin typeface="Times New Roman"/>
                          <a:cs typeface="Times New Roman"/>
                        </a:rPr>
                        <a:t>condrito</a:t>
                      </a:r>
                      <a:endParaRPr lang="es-MX" sz="900" noProof="0" dirty="0">
                        <a:latin typeface="Times New Roman"/>
                        <a:cs typeface="Times New Roman"/>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1"/>
                  </a:ext>
                </a:extLst>
              </a:tr>
              <a:tr h="197358">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spc="-5" dirty="0">
                          <a:latin typeface="Times New Roman"/>
                          <a:cs typeface="Times New Roman"/>
                        </a:rPr>
                        <a:t>La</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501015">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31</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9</a:t>
                      </a:r>
                      <a:r>
                        <a:rPr sz="1000" spc="-5" dirty="0">
                          <a:latin typeface="Times New Roman"/>
                          <a:cs typeface="Times New Roman"/>
                        </a:rPr>
                        <a:t>.</a:t>
                      </a:r>
                      <a:r>
                        <a:rPr sz="1000" spc="0" dirty="0">
                          <a:latin typeface="Times New Roman"/>
                          <a:cs typeface="Times New Roman"/>
                        </a:rPr>
                        <a:t>05</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2</a:t>
                      </a:r>
                      <a:r>
                        <a:rPr sz="1000" spc="-5" dirty="0">
                          <a:latin typeface="Times New Roman"/>
                          <a:cs typeface="Times New Roman"/>
                        </a:rPr>
                        <a:t>9</a:t>
                      </a:r>
                      <a:r>
                        <a:rPr sz="1000" spc="0" dirty="0">
                          <a:latin typeface="Times New Roman"/>
                          <a:cs typeface="Times New Roman"/>
                        </a:rPr>
                        <a:t>.</a:t>
                      </a:r>
                      <a:r>
                        <a:rPr sz="1000" spc="-5" dirty="0">
                          <a:latin typeface="Times New Roman"/>
                          <a:cs typeface="Times New Roman"/>
                        </a:rPr>
                        <a:t>1</a:t>
                      </a:r>
                      <a:r>
                        <a:rPr sz="1000" spc="0" dirty="0">
                          <a:latin typeface="Times New Roman"/>
                          <a:cs typeface="Times New Roman"/>
                        </a:rPr>
                        <a:t>9</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2"/>
                  </a:ext>
                </a:extLst>
              </a:tr>
              <a:tr h="198119">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spc="-5" dirty="0">
                          <a:latin typeface="Times New Roman"/>
                          <a:cs typeface="Times New Roman"/>
                        </a:rPr>
                        <a:t>Ce</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8</a:t>
                      </a:r>
                      <a:r>
                        <a:rPr sz="1000" spc="-5" dirty="0">
                          <a:latin typeface="Times New Roman"/>
                          <a:cs typeface="Times New Roman"/>
                        </a:rPr>
                        <a:t>0</a:t>
                      </a:r>
                      <a:r>
                        <a:rPr sz="1000" spc="0" dirty="0">
                          <a:latin typeface="Times New Roman"/>
                          <a:cs typeface="Times New Roman"/>
                        </a:rPr>
                        <a:t>8</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2</a:t>
                      </a:r>
                      <a:r>
                        <a:rPr sz="1000" spc="-5" dirty="0">
                          <a:latin typeface="Times New Roman"/>
                          <a:cs typeface="Times New Roman"/>
                        </a:rPr>
                        <a:t>2</a:t>
                      </a:r>
                      <a:r>
                        <a:rPr sz="1000" spc="0" dirty="0">
                          <a:latin typeface="Times New Roman"/>
                          <a:cs typeface="Times New Roman"/>
                        </a:rPr>
                        <a:t>.4</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2</a:t>
                      </a:r>
                      <a:r>
                        <a:rPr sz="1000" spc="-5" dirty="0">
                          <a:latin typeface="Times New Roman"/>
                          <a:cs typeface="Times New Roman"/>
                        </a:rPr>
                        <a:t>7</a:t>
                      </a:r>
                      <a:r>
                        <a:rPr sz="1000" spc="0" dirty="0">
                          <a:latin typeface="Times New Roman"/>
                          <a:cs typeface="Times New Roman"/>
                        </a:rPr>
                        <a:t>.</a:t>
                      </a:r>
                      <a:r>
                        <a:rPr sz="1000" spc="-5" dirty="0">
                          <a:latin typeface="Times New Roman"/>
                          <a:cs typeface="Times New Roman"/>
                        </a:rPr>
                        <a:t>7</a:t>
                      </a:r>
                      <a:r>
                        <a:rPr sz="1000" spc="0" dirty="0">
                          <a:latin typeface="Times New Roman"/>
                          <a:cs typeface="Times New Roman"/>
                        </a:rPr>
                        <a:t>2</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3"/>
                  </a:ext>
                </a:extLst>
              </a:tr>
              <a:tr h="197358">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dirty="0">
                          <a:latin typeface="Times New Roman"/>
                          <a:cs typeface="Times New Roman"/>
                        </a:rPr>
                        <a:t>Pr</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1</a:t>
                      </a:r>
                      <a:r>
                        <a:rPr sz="1000" spc="-5" dirty="0">
                          <a:latin typeface="Times New Roman"/>
                          <a:cs typeface="Times New Roman"/>
                        </a:rPr>
                        <a:t>2</a:t>
                      </a:r>
                      <a:r>
                        <a:rPr sz="1000" spc="0" dirty="0">
                          <a:latin typeface="Times New Roman"/>
                          <a:cs typeface="Times New Roman"/>
                        </a:rPr>
                        <a:t>2</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3</a:t>
                      </a:r>
                      <a:r>
                        <a:rPr sz="1000" spc="-5" dirty="0">
                          <a:latin typeface="Times New Roman"/>
                          <a:cs typeface="Times New Roman"/>
                        </a:rPr>
                        <a:t>.</a:t>
                      </a:r>
                      <a:r>
                        <a:rPr sz="1000" spc="0" dirty="0">
                          <a:latin typeface="Times New Roman"/>
                          <a:cs typeface="Times New Roman"/>
                        </a:rPr>
                        <a:t>09</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2</a:t>
                      </a:r>
                      <a:r>
                        <a:rPr sz="1000" spc="-5" dirty="0">
                          <a:latin typeface="Times New Roman"/>
                          <a:cs typeface="Times New Roman"/>
                        </a:rPr>
                        <a:t>5</a:t>
                      </a:r>
                      <a:r>
                        <a:rPr sz="1000" spc="0" dirty="0">
                          <a:latin typeface="Times New Roman"/>
                          <a:cs typeface="Times New Roman"/>
                        </a:rPr>
                        <a:t>.</a:t>
                      </a:r>
                      <a:r>
                        <a:rPr sz="1000" spc="-5" dirty="0">
                          <a:latin typeface="Times New Roman"/>
                          <a:cs typeface="Times New Roman"/>
                        </a:rPr>
                        <a:t>3</a:t>
                      </a:r>
                      <a:r>
                        <a:rPr sz="1000" spc="0" dirty="0">
                          <a:latin typeface="Times New Roman"/>
                          <a:cs typeface="Times New Roman"/>
                        </a:rPr>
                        <a:t>3</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4"/>
                  </a:ext>
                </a:extLst>
              </a:tr>
              <a:tr h="198120">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dirty="0">
                          <a:latin typeface="Times New Roman"/>
                          <a:cs typeface="Times New Roman"/>
                        </a:rPr>
                        <a:t>Nd</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6</a:t>
                      </a:r>
                      <a:r>
                        <a:rPr sz="1000" spc="-5" dirty="0">
                          <a:latin typeface="Times New Roman"/>
                          <a:cs typeface="Times New Roman"/>
                        </a:rPr>
                        <a:t>0</a:t>
                      </a:r>
                      <a:r>
                        <a:rPr sz="1000" spc="0" dirty="0">
                          <a:latin typeface="Times New Roman"/>
                          <a:cs typeface="Times New Roman"/>
                        </a:rPr>
                        <a:t>0</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1</a:t>
                      </a:r>
                      <a:r>
                        <a:rPr sz="1000" spc="-5" dirty="0">
                          <a:latin typeface="Times New Roman"/>
                          <a:cs typeface="Times New Roman"/>
                        </a:rPr>
                        <a:t>5</a:t>
                      </a:r>
                      <a:r>
                        <a:rPr sz="1000" spc="0" dirty="0">
                          <a:latin typeface="Times New Roman"/>
                          <a:cs typeface="Times New Roman"/>
                        </a:rPr>
                        <a:t>.6</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2</a:t>
                      </a:r>
                      <a:r>
                        <a:rPr sz="1000" spc="-5" dirty="0">
                          <a:latin typeface="Times New Roman"/>
                          <a:cs typeface="Times New Roman"/>
                        </a:rPr>
                        <a:t>6</a:t>
                      </a:r>
                      <a:r>
                        <a:rPr sz="1000" spc="0" dirty="0">
                          <a:latin typeface="Times New Roman"/>
                          <a:cs typeface="Times New Roman"/>
                        </a:rPr>
                        <a:t>.</a:t>
                      </a:r>
                      <a:r>
                        <a:rPr sz="1000" spc="-5" dirty="0">
                          <a:latin typeface="Times New Roman"/>
                          <a:cs typeface="Times New Roman"/>
                        </a:rPr>
                        <a:t>0</a:t>
                      </a:r>
                      <a:r>
                        <a:rPr sz="1000" spc="0" dirty="0">
                          <a:latin typeface="Times New Roman"/>
                          <a:cs typeface="Times New Roman"/>
                        </a:rPr>
                        <a:t>0</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5"/>
                  </a:ext>
                </a:extLst>
              </a:tr>
              <a:tr h="197357">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dirty="0">
                          <a:latin typeface="Times New Roman"/>
                          <a:cs typeface="Times New Roman"/>
                        </a:rPr>
                        <a:t>Sm</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1</a:t>
                      </a:r>
                      <a:r>
                        <a:rPr sz="1000" spc="-5" dirty="0">
                          <a:latin typeface="Times New Roman"/>
                          <a:cs typeface="Times New Roman"/>
                        </a:rPr>
                        <a:t>9</a:t>
                      </a:r>
                      <a:r>
                        <a:rPr sz="1000" spc="0" dirty="0">
                          <a:latin typeface="Times New Roman"/>
                          <a:cs typeface="Times New Roman"/>
                        </a:rPr>
                        <a:t>5</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4</a:t>
                      </a:r>
                      <a:r>
                        <a:rPr sz="1000" spc="-5" dirty="0">
                          <a:latin typeface="Times New Roman"/>
                          <a:cs typeface="Times New Roman"/>
                        </a:rPr>
                        <a:t>.</a:t>
                      </a:r>
                      <a:r>
                        <a:rPr sz="1000" spc="0" dirty="0">
                          <a:latin typeface="Times New Roman"/>
                          <a:cs typeface="Times New Roman"/>
                        </a:rPr>
                        <a:t>02</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2</a:t>
                      </a:r>
                      <a:r>
                        <a:rPr sz="1000" spc="-5" dirty="0">
                          <a:latin typeface="Times New Roman"/>
                          <a:cs typeface="Times New Roman"/>
                        </a:rPr>
                        <a:t>0</a:t>
                      </a:r>
                      <a:r>
                        <a:rPr sz="1000" spc="0" dirty="0">
                          <a:latin typeface="Times New Roman"/>
                          <a:cs typeface="Times New Roman"/>
                        </a:rPr>
                        <a:t>.</a:t>
                      </a:r>
                      <a:r>
                        <a:rPr sz="1000" spc="-5" dirty="0">
                          <a:latin typeface="Times New Roman"/>
                          <a:cs typeface="Times New Roman"/>
                        </a:rPr>
                        <a:t>6</a:t>
                      </a:r>
                      <a:r>
                        <a:rPr sz="1000" spc="0" dirty="0">
                          <a:latin typeface="Times New Roman"/>
                          <a:cs typeface="Times New Roman"/>
                        </a:rPr>
                        <a:t>1</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6"/>
                  </a:ext>
                </a:extLst>
              </a:tr>
              <a:tr h="197357">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spc="-5" dirty="0">
                          <a:latin typeface="Times New Roman"/>
                          <a:cs typeface="Times New Roman"/>
                        </a:rPr>
                        <a:t>Eu</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3746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0</a:t>
                      </a:r>
                      <a:r>
                        <a:rPr sz="1000" spc="-5" dirty="0">
                          <a:latin typeface="Times New Roman"/>
                          <a:cs typeface="Times New Roman"/>
                        </a:rPr>
                        <a:t>73</a:t>
                      </a:r>
                      <a:r>
                        <a:rPr sz="1000" spc="0" dirty="0">
                          <a:latin typeface="Times New Roman"/>
                          <a:cs typeface="Times New Roman"/>
                        </a:rPr>
                        <a:t>5</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1</a:t>
                      </a:r>
                      <a:r>
                        <a:rPr sz="1000" spc="-5" dirty="0">
                          <a:latin typeface="Times New Roman"/>
                          <a:cs typeface="Times New Roman"/>
                        </a:rPr>
                        <a:t>.</a:t>
                      </a:r>
                      <a:r>
                        <a:rPr sz="1000" spc="0" dirty="0">
                          <a:latin typeface="Times New Roman"/>
                          <a:cs typeface="Times New Roman"/>
                        </a:rPr>
                        <a:t>40</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1</a:t>
                      </a:r>
                      <a:r>
                        <a:rPr sz="1000" spc="-5" dirty="0">
                          <a:latin typeface="Times New Roman"/>
                          <a:cs typeface="Times New Roman"/>
                        </a:rPr>
                        <a:t>9</a:t>
                      </a:r>
                      <a:r>
                        <a:rPr sz="1000" spc="0" dirty="0">
                          <a:latin typeface="Times New Roman"/>
                          <a:cs typeface="Times New Roman"/>
                        </a:rPr>
                        <a:t>.</a:t>
                      </a:r>
                      <a:r>
                        <a:rPr sz="1000" spc="-5" dirty="0">
                          <a:latin typeface="Times New Roman"/>
                          <a:cs typeface="Times New Roman"/>
                        </a:rPr>
                        <a:t>0</a:t>
                      </a:r>
                      <a:r>
                        <a:rPr sz="1000" spc="0" dirty="0">
                          <a:latin typeface="Times New Roman"/>
                          <a:cs typeface="Times New Roman"/>
                        </a:rPr>
                        <a:t>4</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7"/>
                  </a:ext>
                </a:extLst>
              </a:tr>
              <a:tr h="198120">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dirty="0">
                          <a:latin typeface="Times New Roman"/>
                          <a:cs typeface="Times New Roman"/>
                        </a:rPr>
                        <a:t>Gd</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2</a:t>
                      </a:r>
                      <a:r>
                        <a:rPr sz="1000" spc="-5" dirty="0">
                          <a:latin typeface="Times New Roman"/>
                          <a:cs typeface="Times New Roman"/>
                        </a:rPr>
                        <a:t>5</a:t>
                      </a:r>
                      <a:r>
                        <a:rPr sz="1000" spc="0" dirty="0">
                          <a:latin typeface="Times New Roman"/>
                          <a:cs typeface="Times New Roman"/>
                        </a:rPr>
                        <a:t>9</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4</a:t>
                      </a:r>
                      <a:r>
                        <a:rPr sz="1000" spc="-5" dirty="0">
                          <a:latin typeface="Times New Roman"/>
                          <a:cs typeface="Times New Roman"/>
                        </a:rPr>
                        <a:t>.</a:t>
                      </a:r>
                      <a:r>
                        <a:rPr sz="1000" spc="0" dirty="0">
                          <a:latin typeface="Times New Roman"/>
                          <a:cs typeface="Times New Roman"/>
                        </a:rPr>
                        <a:t>36</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1</a:t>
                      </a:r>
                      <a:r>
                        <a:rPr sz="1000" spc="-5" dirty="0">
                          <a:latin typeface="Times New Roman"/>
                          <a:cs typeface="Times New Roman"/>
                        </a:rPr>
                        <a:t>6</a:t>
                      </a:r>
                      <a:r>
                        <a:rPr sz="1000" spc="0" dirty="0">
                          <a:latin typeface="Times New Roman"/>
                          <a:cs typeface="Times New Roman"/>
                        </a:rPr>
                        <a:t>.</a:t>
                      </a:r>
                      <a:r>
                        <a:rPr sz="1000" spc="-5" dirty="0">
                          <a:latin typeface="Times New Roman"/>
                          <a:cs typeface="Times New Roman"/>
                        </a:rPr>
                        <a:t>8</a:t>
                      </a:r>
                      <a:r>
                        <a:rPr sz="1000" spc="0" dirty="0">
                          <a:latin typeface="Times New Roman"/>
                          <a:cs typeface="Times New Roman"/>
                        </a:rPr>
                        <a:t>3</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8"/>
                  </a:ext>
                </a:extLst>
              </a:tr>
              <a:tr h="197358">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spc="-5" dirty="0">
                          <a:latin typeface="Times New Roman"/>
                          <a:cs typeface="Times New Roman"/>
                        </a:rPr>
                        <a:t>Tb</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3746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0</a:t>
                      </a:r>
                      <a:r>
                        <a:rPr sz="1000" spc="-5" dirty="0">
                          <a:latin typeface="Times New Roman"/>
                          <a:cs typeface="Times New Roman"/>
                        </a:rPr>
                        <a:t>47</a:t>
                      </a:r>
                      <a:r>
                        <a:rPr sz="1000" spc="0" dirty="0">
                          <a:latin typeface="Times New Roman"/>
                          <a:cs typeface="Times New Roman"/>
                        </a:rPr>
                        <a:t>4</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72</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1</a:t>
                      </a:r>
                      <a:r>
                        <a:rPr sz="1000" spc="-5" dirty="0">
                          <a:latin typeface="Times New Roman"/>
                          <a:cs typeface="Times New Roman"/>
                        </a:rPr>
                        <a:t>5</a:t>
                      </a:r>
                      <a:r>
                        <a:rPr sz="1000" spc="0" dirty="0">
                          <a:latin typeface="Times New Roman"/>
                          <a:cs typeface="Times New Roman"/>
                        </a:rPr>
                        <a:t>.</a:t>
                      </a:r>
                      <a:r>
                        <a:rPr sz="1000" spc="-5" dirty="0">
                          <a:latin typeface="Times New Roman"/>
                          <a:cs typeface="Times New Roman"/>
                        </a:rPr>
                        <a:t>1</a:t>
                      </a:r>
                      <a:r>
                        <a:rPr sz="1000" spc="0" dirty="0">
                          <a:latin typeface="Times New Roman"/>
                          <a:cs typeface="Times New Roman"/>
                        </a:rPr>
                        <a:t>9</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09"/>
                  </a:ext>
                </a:extLst>
              </a:tr>
              <a:tr h="197357">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dirty="0">
                          <a:latin typeface="Times New Roman"/>
                          <a:cs typeface="Times New Roman"/>
                        </a:rPr>
                        <a:t>Dy</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3</a:t>
                      </a:r>
                      <a:r>
                        <a:rPr sz="1000" spc="-5" dirty="0">
                          <a:latin typeface="Times New Roman"/>
                          <a:cs typeface="Times New Roman"/>
                        </a:rPr>
                        <a:t>2</a:t>
                      </a:r>
                      <a:r>
                        <a:rPr sz="1000" spc="0" dirty="0">
                          <a:latin typeface="Times New Roman"/>
                          <a:cs typeface="Times New Roman"/>
                        </a:rPr>
                        <a:t>2</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3</a:t>
                      </a:r>
                      <a:r>
                        <a:rPr sz="1000" spc="-5" dirty="0">
                          <a:latin typeface="Times New Roman"/>
                          <a:cs typeface="Times New Roman"/>
                        </a:rPr>
                        <a:t>.</a:t>
                      </a:r>
                      <a:r>
                        <a:rPr sz="1000" spc="0" dirty="0">
                          <a:latin typeface="Times New Roman"/>
                          <a:cs typeface="Times New Roman"/>
                        </a:rPr>
                        <a:t>93</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1</a:t>
                      </a:r>
                      <a:r>
                        <a:rPr sz="1000" spc="-5" dirty="0">
                          <a:latin typeface="Times New Roman"/>
                          <a:cs typeface="Times New Roman"/>
                        </a:rPr>
                        <a:t>2</a:t>
                      </a:r>
                      <a:r>
                        <a:rPr sz="1000" spc="0" dirty="0">
                          <a:latin typeface="Times New Roman"/>
                          <a:cs typeface="Times New Roman"/>
                        </a:rPr>
                        <a:t>.</a:t>
                      </a:r>
                      <a:r>
                        <a:rPr sz="1000" spc="-5" dirty="0">
                          <a:latin typeface="Times New Roman"/>
                          <a:cs typeface="Times New Roman"/>
                        </a:rPr>
                        <a:t>2</a:t>
                      </a:r>
                      <a:r>
                        <a:rPr sz="1000" spc="0" dirty="0">
                          <a:latin typeface="Times New Roman"/>
                          <a:cs typeface="Times New Roman"/>
                        </a:rPr>
                        <a:t>0</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10"/>
                  </a:ext>
                </a:extLst>
              </a:tr>
              <a:tr h="198120">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dirty="0">
                          <a:latin typeface="Times New Roman"/>
                          <a:cs typeface="Times New Roman"/>
                        </a:rPr>
                        <a:t>Ho</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3746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0</a:t>
                      </a:r>
                      <a:r>
                        <a:rPr sz="1000" spc="-5" dirty="0">
                          <a:latin typeface="Times New Roman"/>
                          <a:cs typeface="Times New Roman"/>
                        </a:rPr>
                        <a:t>71</a:t>
                      </a:r>
                      <a:r>
                        <a:rPr sz="1000" spc="0" dirty="0">
                          <a:latin typeface="Times New Roman"/>
                          <a:cs typeface="Times New Roman"/>
                        </a:rPr>
                        <a:t>8</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77</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1</a:t>
                      </a:r>
                      <a:r>
                        <a:rPr sz="1000" spc="-5" dirty="0">
                          <a:latin typeface="Times New Roman"/>
                          <a:cs typeface="Times New Roman"/>
                        </a:rPr>
                        <a:t>0</a:t>
                      </a:r>
                      <a:r>
                        <a:rPr sz="1000" spc="0" dirty="0">
                          <a:latin typeface="Times New Roman"/>
                          <a:cs typeface="Times New Roman"/>
                        </a:rPr>
                        <a:t>.</a:t>
                      </a:r>
                      <a:r>
                        <a:rPr sz="1000" spc="-5" dirty="0">
                          <a:latin typeface="Times New Roman"/>
                          <a:cs typeface="Times New Roman"/>
                        </a:rPr>
                        <a:t>7</a:t>
                      </a:r>
                      <a:r>
                        <a:rPr sz="1000" spc="0" dirty="0">
                          <a:latin typeface="Times New Roman"/>
                          <a:cs typeface="Times New Roman"/>
                        </a:rPr>
                        <a:t>2</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11"/>
                  </a:ext>
                </a:extLst>
              </a:tr>
              <a:tr h="197358">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spc="-5" dirty="0">
                          <a:latin typeface="Times New Roman"/>
                          <a:cs typeface="Times New Roman"/>
                        </a:rPr>
                        <a:t>Er</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2</a:t>
                      </a:r>
                      <a:r>
                        <a:rPr sz="1000" spc="-5" dirty="0">
                          <a:latin typeface="Times New Roman"/>
                          <a:cs typeface="Times New Roman"/>
                        </a:rPr>
                        <a:t>1</a:t>
                      </a:r>
                      <a:r>
                        <a:rPr sz="1000" spc="0" dirty="0">
                          <a:latin typeface="Times New Roman"/>
                          <a:cs typeface="Times New Roman"/>
                        </a:rPr>
                        <a:t>0</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1</a:t>
                      </a:r>
                      <a:r>
                        <a:rPr sz="1000" spc="-5" dirty="0">
                          <a:latin typeface="Times New Roman"/>
                          <a:cs typeface="Times New Roman"/>
                        </a:rPr>
                        <a:t>.</a:t>
                      </a:r>
                      <a:r>
                        <a:rPr sz="1000" spc="0" dirty="0">
                          <a:latin typeface="Times New Roman"/>
                          <a:cs typeface="Times New Roman"/>
                        </a:rPr>
                        <a:t>91</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735" algn="r">
                        <a:lnSpc>
                          <a:spcPct val="100000"/>
                        </a:lnSpc>
                      </a:pPr>
                      <a:r>
                        <a:rPr sz="1000" dirty="0">
                          <a:latin typeface="Times New Roman"/>
                          <a:cs typeface="Times New Roman"/>
                        </a:rPr>
                        <a:t>9</a:t>
                      </a:r>
                      <a:r>
                        <a:rPr sz="1000" spc="-5" dirty="0">
                          <a:latin typeface="Times New Roman"/>
                          <a:cs typeface="Times New Roman"/>
                        </a:rPr>
                        <a:t>.</a:t>
                      </a:r>
                      <a:r>
                        <a:rPr sz="1000" spc="0" dirty="0">
                          <a:latin typeface="Times New Roman"/>
                          <a:cs typeface="Times New Roman"/>
                        </a:rPr>
                        <a:t>0</a:t>
                      </a:r>
                      <a:r>
                        <a:rPr sz="1000" spc="-5" dirty="0">
                          <a:latin typeface="Times New Roman"/>
                          <a:cs typeface="Times New Roman"/>
                        </a:rPr>
                        <a:t>9</a:t>
                      </a:r>
                      <a:r>
                        <a:rPr sz="1000" spc="0" dirty="0">
                          <a:latin typeface="Times New Roman"/>
                          <a:cs typeface="Times New Roman"/>
                        </a:rPr>
                        <a:t>5</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12"/>
                  </a:ext>
                </a:extLst>
              </a:tr>
              <a:tr h="198119">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dirty="0">
                          <a:latin typeface="Times New Roman"/>
                          <a:cs typeface="Times New Roman"/>
                        </a:rPr>
                        <a:t>Yb</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381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2</a:t>
                      </a:r>
                      <a:r>
                        <a:rPr sz="1000" spc="-5" dirty="0">
                          <a:latin typeface="Times New Roman"/>
                          <a:cs typeface="Times New Roman"/>
                        </a:rPr>
                        <a:t>0</a:t>
                      </a:r>
                      <a:r>
                        <a:rPr sz="1000" spc="0" dirty="0">
                          <a:latin typeface="Times New Roman"/>
                          <a:cs typeface="Times New Roman"/>
                        </a:rPr>
                        <a:t>9</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L="405765">
                        <a:lnSpc>
                          <a:spcPct val="100000"/>
                        </a:lnSpc>
                      </a:pPr>
                      <a:r>
                        <a:rPr sz="1000" dirty="0">
                          <a:latin typeface="Times New Roman"/>
                          <a:cs typeface="Times New Roman"/>
                        </a:rPr>
                        <a:t>1</a:t>
                      </a:r>
                      <a:r>
                        <a:rPr sz="1000" spc="-5" dirty="0">
                          <a:latin typeface="Times New Roman"/>
                          <a:cs typeface="Times New Roman"/>
                        </a:rPr>
                        <a:t>.</a:t>
                      </a:r>
                      <a:r>
                        <a:rPr sz="1000" spc="0" dirty="0">
                          <a:latin typeface="Times New Roman"/>
                          <a:cs typeface="Times New Roman"/>
                        </a:rPr>
                        <a:t>58</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6096">
                      <a:solidFill>
                        <a:srgbClr val="000000"/>
                      </a:solidFill>
                      <a:prstDash val="solid"/>
                    </a:lnB>
                  </a:tcPr>
                </a:tc>
                <a:tc>
                  <a:txBody>
                    <a:bodyPr/>
                    <a:lstStyle/>
                    <a:p>
                      <a:pPr marR="38100" algn="r">
                        <a:lnSpc>
                          <a:spcPct val="100000"/>
                        </a:lnSpc>
                      </a:pPr>
                      <a:r>
                        <a:rPr sz="1000" dirty="0">
                          <a:latin typeface="Times New Roman"/>
                          <a:cs typeface="Times New Roman"/>
                        </a:rPr>
                        <a:t>7</a:t>
                      </a:r>
                      <a:r>
                        <a:rPr sz="1000" spc="-5" dirty="0">
                          <a:latin typeface="Times New Roman"/>
                          <a:cs typeface="Times New Roman"/>
                        </a:rPr>
                        <a:t>.</a:t>
                      </a:r>
                      <a:r>
                        <a:rPr sz="1000" spc="0" dirty="0">
                          <a:latin typeface="Times New Roman"/>
                          <a:cs typeface="Times New Roman"/>
                        </a:rPr>
                        <a:t>55</a:t>
                      </a:r>
                      <a:endParaRPr sz="100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6096">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13"/>
                  </a:ext>
                </a:extLst>
              </a:tr>
              <a:tr h="194691">
                <a:tc vMerge="1">
                  <a:txBody>
                    <a:bodyPr/>
                    <a:lstStyle/>
                    <a:p>
                      <a:endParaRPr/>
                    </a:p>
                  </a:txBody>
                  <a:tcPr marL="0" marR="0" marT="0" marB="0">
                    <a:lnL w="12954">
                      <a:solidFill>
                        <a:srgbClr val="000000"/>
                      </a:solidFill>
                      <a:prstDash val="solid"/>
                    </a:lnL>
                    <a:lnR w="14478">
                      <a:solidFill>
                        <a:srgbClr val="000000"/>
                      </a:solidFill>
                      <a:prstDash val="solid"/>
                    </a:lnR>
                    <a:lnB w="12954">
                      <a:solidFill>
                        <a:srgbClr val="000000"/>
                      </a:solidFill>
                      <a:prstDash val="solid"/>
                    </a:lnB>
                  </a:tcPr>
                </a:tc>
                <a:tc>
                  <a:txBody>
                    <a:bodyPr/>
                    <a:lstStyle/>
                    <a:p>
                      <a:pPr marL="38100">
                        <a:lnSpc>
                          <a:spcPct val="100000"/>
                        </a:lnSpc>
                      </a:pPr>
                      <a:r>
                        <a:rPr sz="1000" spc="-5" dirty="0">
                          <a:latin typeface="Times New Roman"/>
                          <a:cs typeface="Times New Roman"/>
                        </a:rPr>
                        <a:t>Lu</a:t>
                      </a:r>
                      <a:endParaRPr sz="1000">
                        <a:latin typeface="Times New Roman"/>
                        <a:cs typeface="Times New Roman"/>
                      </a:endParaRPr>
                    </a:p>
                  </a:txBody>
                  <a:tcPr marL="0" marR="0" marT="0" marB="0">
                    <a:lnL w="14478">
                      <a:solidFill>
                        <a:srgbClr val="000000"/>
                      </a:solidFill>
                      <a:prstDash val="solid"/>
                    </a:lnL>
                    <a:lnR w="6096">
                      <a:solidFill>
                        <a:srgbClr val="000000"/>
                      </a:solidFill>
                      <a:prstDash val="solid"/>
                    </a:lnR>
                    <a:lnT w="6096">
                      <a:solidFill>
                        <a:srgbClr val="000000"/>
                      </a:solidFill>
                      <a:prstDash val="solid"/>
                    </a:lnT>
                    <a:lnB w="14478">
                      <a:solidFill>
                        <a:srgbClr val="000000"/>
                      </a:solidFill>
                      <a:prstDash val="solid"/>
                    </a:lnB>
                  </a:tcPr>
                </a:tc>
                <a:tc>
                  <a:txBody>
                    <a:bodyPr/>
                    <a:lstStyle/>
                    <a:p>
                      <a:pPr marL="374650">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0</a:t>
                      </a:r>
                      <a:r>
                        <a:rPr sz="1000" spc="-5" dirty="0">
                          <a:latin typeface="Times New Roman"/>
                          <a:cs typeface="Times New Roman"/>
                        </a:rPr>
                        <a:t>32</a:t>
                      </a:r>
                      <a:r>
                        <a:rPr sz="1000" spc="0" dirty="0">
                          <a:latin typeface="Times New Roman"/>
                          <a:cs typeface="Times New Roman"/>
                        </a:rPr>
                        <a:t>2</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14478">
                      <a:solidFill>
                        <a:srgbClr val="000000"/>
                      </a:solidFill>
                      <a:prstDash val="solid"/>
                    </a:lnB>
                  </a:tcPr>
                </a:tc>
                <a:tc>
                  <a:txBody>
                    <a:bodyPr/>
                    <a:lstStyle/>
                    <a:p>
                      <a:pPr marL="405765">
                        <a:lnSpc>
                          <a:spcPct val="100000"/>
                        </a:lnSpc>
                      </a:pPr>
                      <a:r>
                        <a:rPr sz="1000" dirty="0">
                          <a:latin typeface="Times New Roman"/>
                          <a:cs typeface="Times New Roman"/>
                        </a:rPr>
                        <a:t>0</a:t>
                      </a:r>
                      <a:r>
                        <a:rPr sz="1000" spc="-5" dirty="0">
                          <a:latin typeface="Times New Roman"/>
                          <a:cs typeface="Times New Roman"/>
                        </a:rPr>
                        <a:t>.</a:t>
                      </a:r>
                      <a:r>
                        <a:rPr sz="1000" spc="0" dirty="0">
                          <a:latin typeface="Times New Roman"/>
                          <a:cs typeface="Times New Roman"/>
                        </a:rPr>
                        <a:t>22</a:t>
                      </a:r>
                      <a:endParaRPr sz="1000">
                        <a:latin typeface="Times New Roman"/>
                        <a:cs typeface="Times New Roman"/>
                      </a:endParaRPr>
                    </a:p>
                  </a:txBody>
                  <a:tcPr marL="0" marR="0" marT="0" marB="0">
                    <a:lnL w="6096">
                      <a:solidFill>
                        <a:srgbClr val="000000"/>
                      </a:solidFill>
                      <a:prstDash val="solid"/>
                    </a:lnL>
                    <a:lnR w="6096">
                      <a:solidFill>
                        <a:srgbClr val="000000"/>
                      </a:solidFill>
                      <a:prstDash val="solid"/>
                    </a:lnR>
                    <a:lnT w="6096">
                      <a:solidFill>
                        <a:srgbClr val="000000"/>
                      </a:solidFill>
                      <a:prstDash val="solid"/>
                    </a:lnT>
                    <a:lnB w="14478">
                      <a:solidFill>
                        <a:srgbClr val="000000"/>
                      </a:solidFill>
                      <a:prstDash val="solid"/>
                    </a:lnB>
                  </a:tcPr>
                </a:tc>
                <a:tc>
                  <a:txBody>
                    <a:bodyPr/>
                    <a:lstStyle/>
                    <a:p>
                      <a:pPr marR="38100" algn="r">
                        <a:lnSpc>
                          <a:spcPct val="100000"/>
                        </a:lnSpc>
                      </a:pPr>
                      <a:r>
                        <a:rPr sz="1000" dirty="0">
                          <a:latin typeface="Times New Roman"/>
                          <a:cs typeface="Times New Roman"/>
                        </a:rPr>
                        <a:t>6</a:t>
                      </a:r>
                      <a:r>
                        <a:rPr sz="1000" spc="-5" dirty="0">
                          <a:latin typeface="Times New Roman"/>
                          <a:cs typeface="Times New Roman"/>
                        </a:rPr>
                        <a:t>.</a:t>
                      </a:r>
                      <a:r>
                        <a:rPr sz="1000" spc="0" dirty="0">
                          <a:latin typeface="Times New Roman"/>
                          <a:cs typeface="Times New Roman"/>
                        </a:rPr>
                        <a:t>83</a:t>
                      </a:r>
                      <a:endParaRPr sz="1000" dirty="0">
                        <a:latin typeface="Times New Roman"/>
                        <a:cs typeface="Times New Roman"/>
                      </a:endParaRPr>
                    </a:p>
                  </a:txBody>
                  <a:tcPr marL="0" marR="0" marT="0" marB="0">
                    <a:lnL w="6096">
                      <a:solidFill>
                        <a:srgbClr val="000000"/>
                      </a:solidFill>
                      <a:prstDash val="solid"/>
                    </a:lnL>
                    <a:lnR w="14478">
                      <a:solidFill>
                        <a:srgbClr val="000000"/>
                      </a:solidFill>
                      <a:prstDash val="solid"/>
                    </a:lnR>
                    <a:lnT w="6096">
                      <a:solidFill>
                        <a:srgbClr val="000000"/>
                      </a:solidFill>
                      <a:prstDash val="solid"/>
                    </a:lnT>
                    <a:lnB w="14478">
                      <a:solidFill>
                        <a:srgbClr val="000000"/>
                      </a:solidFill>
                      <a:prstDash val="solid"/>
                    </a:lnB>
                  </a:tcPr>
                </a:tc>
                <a:tc vMerge="1">
                  <a:txBody>
                    <a:bodyPr/>
                    <a:lstStyle/>
                    <a:p>
                      <a:endParaRPr/>
                    </a:p>
                  </a:txBody>
                  <a:tcPr marL="0" marR="0" marT="0" marB="0">
                    <a:lnL w="14478">
                      <a:solidFill>
                        <a:srgbClr val="000000"/>
                      </a:solidFill>
                      <a:prstDash val="solid"/>
                    </a:lnL>
                    <a:lnR w="12954">
                      <a:solidFill>
                        <a:srgbClr val="000000"/>
                      </a:solidFill>
                      <a:prstDash val="solid"/>
                    </a:lnR>
                    <a:lnB w="12954">
                      <a:solidFill>
                        <a:srgbClr val="000000"/>
                      </a:solidFill>
                      <a:prstDash val="solid"/>
                    </a:lnB>
                  </a:tcPr>
                </a:tc>
                <a:extLst>
                  <a:ext uri="{0D108BD9-81ED-4DB2-BD59-A6C34878D82A}">
                    <a16:rowId xmlns:a16="http://schemas.microsoft.com/office/drawing/2014/main" val="10014"/>
                  </a:ext>
                </a:extLst>
              </a:tr>
            </a:tbl>
          </a:graphicData>
        </a:graphic>
      </p:graphicFrame>
      <p:sp>
        <p:nvSpPr>
          <p:cNvPr id="3" name="object 3">
            <a:extLst>
              <a:ext uri="{FF2B5EF4-FFF2-40B4-BE49-F238E27FC236}">
                <a16:creationId xmlns:a16="http://schemas.microsoft.com/office/drawing/2014/main" id="{1FC960D7-1F8C-4B35-B2CA-C9BDB6E176DC}"/>
              </a:ext>
            </a:extLst>
          </p:cNvPr>
          <p:cNvSpPr/>
          <p:nvPr/>
        </p:nvSpPr>
        <p:spPr>
          <a:xfrm>
            <a:off x="6275854" y="1096819"/>
            <a:ext cx="2766226" cy="2903220"/>
          </a:xfrm>
          <a:prstGeom prst="rect">
            <a:avLst/>
          </a:prstGeom>
          <a:blipFill>
            <a:blip r:embed="rId2" cstate="print"/>
            <a:stretch>
              <a:fillRect/>
            </a:stretch>
          </a:blipFill>
        </p:spPr>
        <p:txBody>
          <a:bodyPr wrap="square" lIns="0" tIns="0" rIns="0" bIns="0" rtlCol="0">
            <a:noAutofit/>
          </a:bodyPr>
          <a:lstStyle/>
          <a:p>
            <a:endParaRPr dirty="0"/>
          </a:p>
        </p:txBody>
      </p:sp>
      <p:sp>
        <p:nvSpPr>
          <p:cNvPr id="4" name="object 5">
            <a:extLst>
              <a:ext uri="{FF2B5EF4-FFF2-40B4-BE49-F238E27FC236}">
                <a16:creationId xmlns:a16="http://schemas.microsoft.com/office/drawing/2014/main" id="{270767A7-821D-4777-97DC-B767F1BD709E}"/>
              </a:ext>
            </a:extLst>
          </p:cNvPr>
          <p:cNvSpPr txBox="1"/>
          <p:nvPr/>
        </p:nvSpPr>
        <p:spPr>
          <a:xfrm>
            <a:off x="8993909" y="1630219"/>
            <a:ext cx="1066800" cy="377825"/>
          </a:xfrm>
          <a:prstGeom prst="rect">
            <a:avLst/>
          </a:prstGeom>
          <a:ln>
            <a:solidFill>
              <a:schemeClr val="tx1"/>
            </a:solidFill>
          </a:ln>
        </p:spPr>
        <p:txBody>
          <a:bodyPr vert="horz" wrap="square" lIns="0" tIns="0" rIns="0" bIns="0" rtlCol="0">
            <a:noAutofit/>
          </a:bodyPr>
          <a:lstStyle/>
          <a:p>
            <a:pPr marL="12700" marR="12700">
              <a:lnSpc>
                <a:spcPct val="100000"/>
              </a:lnSpc>
            </a:pPr>
            <a:r>
              <a:rPr lang="es-MX" sz="1200" spc="-5" dirty="0">
                <a:latin typeface="Times New Roman"/>
                <a:cs typeface="Times New Roman"/>
              </a:rPr>
              <a:t>Grafica de datos de </a:t>
            </a:r>
            <a:r>
              <a:rPr sz="1200" spc="-5" dirty="0">
                <a:latin typeface="Times New Roman"/>
                <a:cs typeface="Times New Roman"/>
              </a:rPr>
              <a:t>Kila</a:t>
            </a:r>
            <a:r>
              <a:rPr sz="1200" spc="-20" dirty="0">
                <a:latin typeface="Times New Roman"/>
                <a:cs typeface="Times New Roman"/>
              </a:rPr>
              <a:t>u</a:t>
            </a:r>
            <a:r>
              <a:rPr sz="1200" spc="-10" dirty="0">
                <a:latin typeface="Times New Roman"/>
                <a:cs typeface="Times New Roman"/>
              </a:rPr>
              <a:t>ea</a:t>
            </a:r>
            <a:endParaRPr sz="1200" dirty="0">
              <a:latin typeface="Times New Roman"/>
              <a:cs typeface="Times New Roman"/>
            </a:endParaRPr>
          </a:p>
        </p:txBody>
      </p:sp>
      <p:sp>
        <p:nvSpPr>
          <p:cNvPr id="5" name="object 6">
            <a:extLst>
              <a:ext uri="{FF2B5EF4-FFF2-40B4-BE49-F238E27FC236}">
                <a16:creationId xmlns:a16="http://schemas.microsoft.com/office/drawing/2014/main" id="{2DA1ECBB-E894-41EF-B4F4-4F97A9F12EC3}"/>
              </a:ext>
            </a:extLst>
          </p:cNvPr>
          <p:cNvSpPr/>
          <p:nvPr/>
        </p:nvSpPr>
        <p:spPr>
          <a:xfrm>
            <a:off x="6104405" y="886507"/>
            <a:ext cx="4559808" cy="3416808"/>
          </a:xfrm>
          <a:custGeom>
            <a:avLst/>
            <a:gdLst/>
            <a:ahLst/>
            <a:cxnLst/>
            <a:rect l="l" t="t" r="r" b="b"/>
            <a:pathLst>
              <a:path w="4559808" h="3416807">
                <a:moveTo>
                  <a:pt x="0" y="0"/>
                </a:moveTo>
                <a:lnTo>
                  <a:pt x="4559808" y="0"/>
                </a:lnTo>
                <a:lnTo>
                  <a:pt x="4559808" y="3416808"/>
                </a:lnTo>
                <a:lnTo>
                  <a:pt x="0" y="3416808"/>
                </a:lnTo>
                <a:lnTo>
                  <a:pt x="0" y="0"/>
                </a:lnTo>
                <a:close/>
              </a:path>
            </a:pathLst>
          </a:custGeom>
          <a:ln w="12954">
            <a:solidFill>
              <a:srgbClr val="000000"/>
            </a:solidFill>
          </a:ln>
        </p:spPr>
        <p:txBody>
          <a:bodyPr wrap="square" lIns="0" tIns="0" rIns="0" bIns="0" rtlCol="0">
            <a:noAutofit/>
          </a:bodyPr>
          <a:lstStyle/>
          <a:p>
            <a:endParaRPr/>
          </a:p>
        </p:txBody>
      </p:sp>
    </p:spTree>
    <p:extLst>
      <p:ext uri="{BB962C8B-B14F-4D97-AF65-F5344CB8AC3E}">
        <p14:creationId xmlns:p14="http://schemas.microsoft.com/office/powerpoint/2010/main" val="423093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B9869AE-D550-4082-9350-8F089DF8525A}"/>
              </a:ext>
            </a:extLst>
          </p:cNvPr>
          <p:cNvSpPr/>
          <p:nvPr/>
        </p:nvSpPr>
        <p:spPr>
          <a:xfrm>
            <a:off x="785737" y="1810695"/>
            <a:ext cx="2981706" cy="2628138"/>
          </a:xfrm>
          <a:prstGeom prst="rect">
            <a:avLst/>
          </a:prstGeom>
          <a:blipFill>
            <a:blip r:embed="rId2" cstate="print"/>
            <a:stretch>
              <a:fillRect/>
            </a:stretch>
          </a:blipFill>
        </p:spPr>
        <p:txBody>
          <a:bodyPr wrap="square" lIns="0" tIns="0" rIns="0" bIns="0" rtlCol="0">
            <a:noAutofit/>
          </a:bodyPr>
          <a:lstStyle/>
          <a:p>
            <a:endParaRPr/>
          </a:p>
        </p:txBody>
      </p:sp>
      <p:sp>
        <p:nvSpPr>
          <p:cNvPr id="3" name="object 4">
            <a:extLst>
              <a:ext uri="{FF2B5EF4-FFF2-40B4-BE49-F238E27FC236}">
                <a16:creationId xmlns:a16="http://schemas.microsoft.com/office/drawing/2014/main" id="{251BEEDD-7874-43A5-BDBA-74261DF922C4}"/>
              </a:ext>
            </a:extLst>
          </p:cNvPr>
          <p:cNvSpPr txBox="1"/>
          <p:nvPr/>
        </p:nvSpPr>
        <p:spPr>
          <a:xfrm>
            <a:off x="925945" y="1237672"/>
            <a:ext cx="3962400" cy="533400"/>
          </a:xfrm>
          <a:prstGeom prst="rect">
            <a:avLst/>
          </a:prstGeom>
        </p:spPr>
        <p:txBody>
          <a:bodyPr vert="horz" wrap="square" lIns="0" tIns="0" rIns="0" bIns="0" rtlCol="0">
            <a:noAutofit/>
          </a:bodyPr>
          <a:lstStyle/>
          <a:p>
            <a:pPr marL="12700" marR="301625">
              <a:lnSpc>
                <a:spcPts val="1910"/>
              </a:lnSpc>
            </a:pPr>
            <a:r>
              <a:rPr lang="es-MX" sz="1400" spc="-5" dirty="0">
                <a:latin typeface="Times New Roman"/>
                <a:cs typeface="Times New Roman"/>
              </a:rPr>
              <a:t>diagram</a:t>
            </a:r>
            <a:r>
              <a:rPr lang="es-MX" sz="1400" dirty="0">
                <a:latin typeface="Times New Roman"/>
                <a:cs typeface="Times New Roman"/>
              </a:rPr>
              <a:t>a</a:t>
            </a:r>
            <a:r>
              <a:rPr lang="es-MX" sz="1400" spc="0" dirty="0">
                <a:latin typeface="Times New Roman"/>
                <a:cs typeface="Times New Roman"/>
              </a:rPr>
              <a:t> REE</a:t>
            </a:r>
            <a:r>
              <a:rPr lang="es-MX" sz="1400" spc="-5" dirty="0">
                <a:latin typeface="Times New Roman"/>
                <a:cs typeface="Times New Roman"/>
              </a:rPr>
              <a:t> usando el mode</a:t>
            </a:r>
            <a:r>
              <a:rPr lang="es-MX" sz="1400" spc="0" dirty="0">
                <a:latin typeface="Times New Roman"/>
                <a:cs typeface="Times New Roman"/>
              </a:rPr>
              <a:t>lo de fusión en lotes </a:t>
            </a:r>
            <a:r>
              <a:rPr lang="es-MX" sz="1400" spc="-5" dirty="0">
                <a:latin typeface="Times New Roman"/>
                <a:cs typeface="Times New Roman"/>
              </a:rPr>
              <a:t> de </a:t>
            </a:r>
            <a:r>
              <a:rPr lang="es-MX" sz="1400" spc="-5" dirty="0" err="1">
                <a:latin typeface="Times New Roman"/>
                <a:cs typeface="Times New Roman"/>
              </a:rPr>
              <a:t>lherzolita</a:t>
            </a:r>
            <a:r>
              <a:rPr lang="es-MX" sz="1400" spc="-5" dirty="0">
                <a:latin typeface="Times New Roman"/>
                <a:cs typeface="Times New Roman"/>
              </a:rPr>
              <a:t> de </a:t>
            </a:r>
            <a:r>
              <a:rPr lang="es-MX" sz="1400" spc="0" dirty="0">
                <a:latin typeface="Times New Roman"/>
                <a:cs typeface="Times New Roman"/>
              </a:rPr>
              <a:t>granate para var</a:t>
            </a:r>
            <a:r>
              <a:rPr lang="es-MX" sz="1400" spc="-10" dirty="0">
                <a:latin typeface="Times New Roman"/>
                <a:cs typeface="Times New Roman"/>
              </a:rPr>
              <a:t>i</a:t>
            </a:r>
            <a:r>
              <a:rPr lang="es-MX" sz="1400" spc="0" dirty="0">
                <a:latin typeface="Times New Roman"/>
                <a:cs typeface="Times New Roman"/>
              </a:rPr>
              <a:t>os valores de F:</a:t>
            </a:r>
            <a:endParaRPr lang="es-MX" sz="1400" dirty="0">
              <a:latin typeface="Times New Roman"/>
              <a:cs typeface="Times New Roman"/>
            </a:endParaRPr>
          </a:p>
          <a:p>
            <a:pPr>
              <a:lnSpc>
                <a:spcPts val="1300"/>
              </a:lnSpc>
              <a:spcBef>
                <a:spcPts val="51"/>
              </a:spcBef>
            </a:pPr>
            <a:endParaRPr sz="1300" dirty="0"/>
          </a:p>
        </p:txBody>
      </p:sp>
      <p:sp>
        <p:nvSpPr>
          <p:cNvPr id="4" name="object 5">
            <a:extLst>
              <a:ext uri="{FF2B5EF4-FFF2-40B4-BE49-F238E27FC236}">
                <a16:creationId xmlns:a16="http://schemas.microsoft.com/office/drawing/2014/main" id="{1ED487D5-717E-4002-8920-617E0B29491F}"/>
              </a:ext>
            </a:extLst>
          </p:cNvPr>
          <p:cNvSpPr txBox="1"/>
          <p:nvPr/>
        </p:nvSpPr>
        <p:spPr>
          <a:xfrm>
            <a:off x="4050145" y="3523672"/>
            <a:ext cx="1066800" cy="925194"/>
          </a:xfrm>
          <a:prstGeom prst="rect">
            <a:avLst/>
          </a:prstGeom>
        </p:spPr>
        <p:txBody>
          <a:bodyPr vert="horz" wrap="square" lIns="0" tIns="0" rIns="0" bIns="0" rtlCol="0">
            <a:noAutofit/>
          </a:bodyPr>
          <a:lstStyle/>
          <a:p>
            <a:pPr marL="12700" marR="12700" algn="just">
              <a:lnSpc>
                <a:spcPct val="99800"/>
              </a:lnSpc>
            </a:pPr>
            <a:r>
              <a:rPr sz="600" spc="-5" dirty="0">
                <a:latin typeface="Arial"/>
                <a:cs typeface="Arial"/>
              </a:rPr>
              <a:t>Fig</a:t>
            </a:r>
            <a:r>
              <a:rPr sz="600" spc="0" dirty="0">
                <a:latin typeface="Arial"/>
                <a:cs typeface="Arial"/>
              </a:rPr>
              <a:t>u</a:t>
            </a:r>
            <a:r>
              <a:rPr sz="600" spc="-5" dirty="0">
                <a:latin typeface="Arial"/>
                <a:cs typeface="Arial"/>
              </a:rPr>
              <a:t>r</a:t>
            </a:r>
            <a:r>
              <a:rPr sz="600" spc="0" dirty="0">
                <a:latin typeface="Arial"/>
                <a:cs typeface="Arial"/>
              </a:rPr>
              <a:t>e 9</a:t>
            </a:r>
            <a:r>
              <a:rPr sz="600" spc="-10" dirty="0">
                <a:latin typeface="Arial"/>
                <a:cs typeface="Arial"/>
              </a:rPr>
              <a:t>-</a:t>
            </a:r>
            <a:r>
              <a:rPr sz="600" spc="0" dirty="0">
                <a:latin typeface="Arial"/>
                <a:cs typeface="Arial"/>
              </a:rPr>
              <a:t>4</a:t>
            </a:r>
            <a:r>
              <a:rPr sz="600" spc="-5" dirty="0">
                <a:latin typeface="Arial"/>
                <a:cs typeface="Arial"/>
              </a:rPr>
              <a:t>. </a:t>
            </a:r>
            <a:r>
              <a:rPr sz="600" spc="-10" dirty="0">
                <a:latin typeface="Arial"/>
                <a:cs typeface="Arial"/>
              </a:rPr>
              <a:t>R</a:t>
            </a:r>
            <a:r>
              <a:rPr sz="600" spc="0" dirty="0">
                <a:latin typeface="Arial"/>
                <a:cs typeface="Arial"/>
              </a:rPr>
              <a:t>a</a:t>
            </a:r>
            <a:r>
              <a:rPr sz="600" spc="-5" dirty="0">
                <a:latin typeface="Arial"/>
                <a:cs typeface="Arial"/>
              </a:rPr>
              <a:t>r</a:t>
            </a:r>
            <a:r>
              <a:rPr sz="600" spc="0" dirty="0">
                <a:latin typeface="Arial"/>
                <a:cs typeface="Arial"/>
              </a:rPr>
              <a:t>e </a:t>
            </a:r>
            <a:r>
              <a:rPr sz="600" spc="-5" dirty="0">
                <a:latin typeface="Arial"/>
                <a:cs typeface="Arial"/>
              </a:rPr>
              <a:t>E</a:t>
            </a:r>
            <a:r>
              <a:rPr sz="600" spc="0" dirty="0">
                <a:latin typeface="Arial"/>
                <a:cs typeface="Arial"/>
              </a:rPr>
              <a:t>a</a:t>
            </a:r>
            <a:r>
              <a:rPr sz="600" spc="-10" dirty="0">
                <a:latin typeface="Arial"/>
                <a:cs typeface="Arial"/>
              </a:rPr>
              <a:t>r</a:t>
            </a:r>
            <a:r>
              <a:rPr sz="600" spc="-5" dirty="0">
                <a:latin typeface="Arial"/>
                <a:cs typeface="Arial"/>
              </a:rPr>
              <a:t>th co</a:t>
            </a:r>
            <a:r>
              <a:rPr sz="600" spc="0" dirty="0">
                <a:latin typeface="Arial"/>
                <a:cs typeface="Arial"/>
              </a:rPr>
              <a:t>nc</a:t>
            </a:r>
            <a:r>
              <a:rPr sz="600" spc="-5" dirty="0">
                <a:latin typeface="Arial"/>
                <a:cs typeface="Arial"/>
              </a:rPr>
              <a:t>e</a:t>
            </a:r>
            <a:r>
              <a:rPr sz="600" spc="0" dirty="0">
                <a:latin typeface="Arial"/>
                <a:cs typeface="Arial"/>
              </a:rPr>
              <a:t>n</a:t>
            </a:r>
            <a:r>
              <a:rPr sz="600" spc="-5" dirty="0">
                <a:latin typeface="Arial"/>
                <a:cs typeface="Arial"/>
              </a:rPr>
              <a:t>t</a:t>
            </a:r>
            <a:r>
              <a:rPr sz="600" spc="-15" dirty="0">
                <a:latin typeface="Arial"/>
                <a:cs typeface="Arial"/>
              </a:rPr>
              <a:t>r</a:t>
            </a:r>
            <a:r>
              <a:rPr sz="600" spc="0" dirty="0">
                <a:latin typeface="Arial"/>
                <a:cs typeface="Arial"/>
              </a:rPr>
              <a:t>at</a:t>
            </a:r>
            <a:r>
              <a:rPr sz="600" spc="-5" dirty="0">
                <a:latin typeface="Arial"/>
                <a:cs typeface="Arial"/>
              </a:rPr>
              <a:t>io</a:t>
            </a:r>
            <a:r>
              <a:rPr sz="600" spc="0" dirty="0">
                <a:latin typeface="Arial"/>
                <a:cs typeface="Arial"/>
              </a:rPr>
              <a:t>ns </a:t>
            </a:r>
            <a:r>
              <a:rPr sz="600" spc="-5" dirty="0">
                <a:latin typeface="Arial"/>
                <a:cs typeface="Arial"/>
              </a:rPr>
              <a:t>(n</a:t>
            </a:r>
            <a:r>
              <a:rPr sz="600" spc="0" dirty="0">
                <a:latin typeface="Arial"/>
                <a:cs typeface="Arial"/>
              </a:rPr>
              <a:t>o</a:t>
            </a:r>
            <a:r>
              <a:rPr sz="600" spc="-10" dirty="0">
                <a:latin typeface="Arial"/>
                <a:cs typeface="Arial"/>
              </a:rPr>
              <a:t>r</a:t>
            </a:r>
            <a:r>
              <a:rPr sz="600" spc="0" dirty="0">
                <a:latin typeface="Arial"/>
                <a:cs typeface="Arial"/>
              </a:rPr>
              <a:t>ma</a:t>
            </a:r>
            <a:r>
              <a:rPr sz="600" spc="-10" dirty="0">
                <a:latin typeface="Arial"/>
                <a:cs typeface="Arial"/>
              </a:rPr>
              <a:t>l</a:t>
            </a:r>
            <a:r>
              <a:rPr sz="600" spc="-5" dirty="0">
                <a:latin typeface="Arial"/>
                <a:cs typeface="Arial"/>
              </a:rPr>
              <a:t>i</a:t>
            </a:r>
            <a:r>
              <a:rPr sz="600" spc="-10" dirty="0">
                <a:latin typeface="Arial"/>
                <a:cs typeface="Arial"/>
              </a:rPr>
              <a:t>z</a:t>
            </a:r>
            <a:r>
              <a:rPr sz="600" spc="0" dirty="0">
                <a:latin typeface="Arial"/>
                <a:cs typeface="Arial"/>
              </a:rPr>
              <a:t>ed </a:t>
            </a:r>
            <a:r>
              <a:rPr sz="600" spc="-5" dirty="0">
                <a:latin typeface="Arial"/>
                <a:cs typeface="Arial"/>
              </a:rPr>
              <a:t>to ch</a:t>
            </a:r>
            <a:r>
              <a:rPr sz="600" spc="0" dirty="0">
                <a:latin typeface="Arial"/>
                <a:cs typeface="Arial"/>
              </a:rPr>
              <a:t>o</a:t>
            </a:r>
            <a:r>
              <a:rPr sz="600" spc="-5" dirty="0">
                <a:latin typeface="Arial"/>
                <a:cs typeface="Arial"/>
              </a:rPr>
              <a:t>n</a:t>
            </a:r>
            <a:r>
              <a:rPr sz="600" spc="0" dirty="0">
                <a:latin typeface="Arial"/>
                <a:cs typeface="Arial"/>
              </a:rPr>
              <a:t>d</a:t>
            </a:r>
            <a:r>
              <a:rPr sz="600" spc="-5" dirty="0">
                <a:latin typeface="Arial"/>
                <a:cs typeface="Arial"/>
              </a:rPr>
              <a:t>ri</a:t>
            </a:r>
            <a:r>
              <a:rPr sz="600" spc="-10" dirty="0">
                <a:latin typeface="Arial"/>
                <a:cs typeface="Arial"/>
              </a:rPr>
              <a:t>t</a:t>
            </a:r>
            <a:r>
              <a:rPr sz="600" spc="0" dirty="0">
                <a:latin typeface="Arial"/>
                <a:cs typeface="Arial"/>
              </a:rPr>
              <a:t>e)</a:t>
            </a:r>
            <a:r>
              <a:rPr sz="600" spc="-5" dirty="0">
                <a:latin typeface="Arial"/>
                <a:cs typeface="Arial"/>
              </a:rPr>
              <a:t> for m</a:t>
            </a:r>
            <a:r>
              <a:rPr sz="600" spc="0" dirty="0">
                <a:latin typeface="Arial"/>
                <a:cs typeface="Arial"/>
              </a:rPr>
              <a:t>e</a:t>
            </a:r>
            <a:r>
              <a:rPr sz="600" spc="-5" dirty="0">
                <a:latin typeface="Arial"/>
                <a:cs typeface="Arial"/>
              </a:rPr>
              <a:t>lts </a:t>
            </a:r>
            <a:r>
              <a:rPr sz="600" spc="0" dirty="0">
                <a:latin typeface="Arial"/>
                <a:cs typeface="Arial"/>
              </a:rPr>
              <a:t>p</a:t>
            </a:r>
            <a:r>
              <a:rPr sz="600" spc="-5" dirty="0">
                <a:latin typeface="Arial"/>
                <a:cs typeface="Arial"/>
              </a:rPr>
              <a:t>ro</a:t>
            </a:r>
            <a:r>
              <a:rPr sz="600" spc="0" dirty="0">
                <a:latin typeface="Arial"/>
                <a:cs typeface="Arial"/>
              </a:rPr>
              <a:t>du</a:t>
            </a:r>
            <a:r>
              <a:rPr sz="600" spc="-10" dirty="0">
                <a:latin typeface="Arial"/>
                <a:cs typeface="Arial"/>
              </a:rPr>
              <a:t>c</a:t>
            </a:r>
            <a:r>
              <a:rPr sz="600" spc="-5" dirty="0">
                <a:latin typeface="Arial"/>
                <a:cs typeface="Arial"/>
              </a:rPr>
              <a:t>e</a:t>
            </a:r>
            <a:r>
              <a:rPr sz="600" spc="0" dirty="0">
                <a:latin typeface="Arial"/>
                <a:cs typeface="Arial"/>
              </a:rPr>
              <a:t>d</a:t>
            </a:r>
            <a:r>
              <a:rPr sz="600" spc="-5" dirty="0">
                <a:latin typeface="Arial"/>
                <a:cs typeface="Arial"/>
              </a:rPr>
              <a:t> at </a:t>
            </a:r>
            <a:r>
              <a:rPr sz="600" spc="-10" dirty="0">
                <a:latin typeface="Arial"/>
                <a:cs typeface="Arial"/>
              </a:rPr>
              <a:t>v</a:t>
            </a:r>
            <a:r>
              <a:rPr sz="600" spc="0" dirty="0">
                <a:latin typeface="Arial"/>
                <a:cs typeface="Arial"/>
              </a:rPr>
              <a:t>a</a:t>
            </a:r>
            <a:r>
              <a:rPr sz="600" spc="-5" dirty="0">
                <a:latin typeface="Arial"/>
                <a:cs typeface="Arial"/>
              </a:rPr>
              <a:t>ri</a:t>
            </a:r>
            <a:r>
              <a:rPr sz="600" spc="0" dirty="0">
                <a:latin typeface="Arial"/>
                <a:cs typeface="Arial"/>
              </a:rPr>
              <a:t>ous </a:t>
            </a:r>
            <a:r>
              <a:rPr sz="600" spc="-10" dirty="0">
                <a:latin typeface="Arial"/>
                <a:cs typeface="Arial"/>
              </a:rPr>
              <a:t>v</a:t>
            </a:r>
            <a:r>
              <a:rPr sz="600" spc="0" dirty="0">
                <a:latin typeface="Arial"/>
                <a:cs typeface="Arial"/>
              </a:rPr>
              <a:t>a</a:t>
            </a:r>
            <a:r>
              <a:rPr sz="600" spc="-10" dirty="0">
                <a:latin typeface="Arial"/>
                <a:cs typeface="Arial"/>
              </a:rPr>
              <a:t>l</a:t>
            </a:r>
            <a:r>
              <a:rPr sz="600" spc="-5" dirty="0">
                <a:latin typeface="Arial"/>
                <a:cs typeface="Arial"/>
              </a:rPr>
              <a:t>u</a:t>
            </a:r>
            <a:r>
              <a:rPr sz="600" spc="0" dirty="0">
                <a:latin typeface="Arial"/>
                <a:cs typeface="Arial"/>
              </a:rPr>
              <a:t>es </a:t>
            </a:r>
            <a:r>
              <a:rPr sz="600" spc="-5" dirty="0">
                <a:latin typeface="Arial"/>
                <a:cs typeface="Arial"/>
              </a:rPr>
              <a:t>of</a:t>
            </a:r>
            <a:r>
              <a:rPr sz="600" spc="5" dirty="0">
                <a:latin typeface="Arial"/>
                <a:cs typeface="Arial"/>
              </a:rPr>
              <a:t> </a:t>
            </a:r>
            <a:r>
              <a:rPr sz="600" spc="-5" dirty="0">
                <a:latin typeface="Arial"/>
                <a:cs typeface="Arial"/>
              </a:rPr>
              <a:t>F </a:t>
            </a:r>
            <a:r>
              <a:rPr sz="600" spc="-10" dirty="0">
                <a:latin typeface="Arial"/>
                <a:cs typeface="Arial"/>
              </a:rPr>
              <a:t>v</a:t>
            </a:r>
            <a:r>
              <a:rPr sz="600" spc="-5" dirty="0">
                <a:latin typeface="Arial"/>
                <a:cs typeface="Arial"/>
              </a:rPr>
              <a:t>i</a:t>
            </a:r>
            <a:r>
              <a:rPr sz="600" spc="0" dirty="0">
                <a:latin typeface="Arial"/>
                <a:cs typeface="Arial"/>
              </a:rPr>
              <a:t>a m</a:t>
            </a:r>
            <a:r>
              <a:rPr sz="600" spc="-5" dirty="0">
                <a:latin typeface="Arial"/>
                <a:cs typeface="Arial"/>
              </a:rPr>
              <a:t>elti</a:t>
            </a:r>
            <a:r>
              <a:rPr sz="600" spc="0" dirty="0">
                <a:latin typeface="Arial"/>
                <a:cs typeface="Arial"/>
              </a:rPr>
              <a:t>ng</a:t>
            </a:r>
            <a:r>
              <a:rPr sz="600" spc="-10" dirty="0">
                <a:latin typeface="Arial"/>
                <a:cs typeface="Arial"/>
              </a:rPr>
              <a:t> </a:t>
            </a:r>
            <a:r>
              <a:rPr sz="600" spc="-5" dirty="0">
                <a:latin typeface="Arial"/>
                <a:cs typeface="Arial"/>
              </a:rPr>
              <a:t>of</a:t>
            </a:r>
            <a:r>
              <a:rPr sz="600" spc="5" dirty="0">
                <a:latin typeface="Arial"/>
                <a:cs typeface="Arial"/>
              </a:rPr>
              <a:t> </a:t>
            </a:r>
            <a:r>
              <a:rPr sz="600" spc="0" dirty="0">
                <a:latin typeface="Arial"/>
                <a:cs typeface="Arial"/>
              </a:rPr>
              <a:t>a h</a:t>
            </a:r>
            <a:r>
              <a:rPr sz="600" spc="-10" dirty="0">
                <a:latin typeface="Arial"/>
                <a:cs typeface="Arial"/>
              </a:rPr>
              <a:t>y</a:t>
            </a:r>
            <a:r>
              <a:rPr sz="600" spc="0" dirty="0">
                <a:latin typeface="Arial"/>
                <a:cs typeface="Arial"/>
              </a:rPr>
              <a:t>po</a:t>
            </a:r>
            <a:r>
              <a:rPr sz="600" spc="-5" dirty="0">
                <a:latin typeface="Arial"/>
                <a:cs typeface="Arial"/>
              </a:rPr>
              <a:t>th</a:t>
            </a:r>
            <a:r>
              <a:rPr sz="600" spc="0" dirty="0">
                <a:latin typeface="Arial"/>
                <a:cs typeface="Arial"/>
              </a:rPr>
              <a:t>et</a:t>
            </a:r>
            <a:r>
              <a:rPr sz="600" spc="-5" dirty="0">
                <a:latin typeface="Arial"/>
                <a:cs typeface="Arial"/>
              </a:rPr>
              <a:t>i</a:t>
            </a:r>
            <a:r>
              <a:rPr sz="600" spc="-10" dirty="0">
                <a:latin typeface="Arial"/>
                <a:cs typeface="Arial"/>
              </a:rPr>
              <a:t>c</a:t>
            </a:r>
            <a:r>
              <a:rPr sz="600" spc="0" dirty="0">
                <a:latin typeface="Arial"/>
                <a:cs typeface="Arial"/>
              </a:rPr>
              <a:t>al</a:t>
            </a:r>
            <a:r>
              <a:rPr sz="600" spc="-5" dirty="0">
                <a:latin typeface="Arial"/>
                <a:cs typeface="Arial"/>
              </a:rPr>
              <a:t> g</a:t>
            </a:r>
            <a:r>
              <a:rPr sz="600" spc="0" dirty="0">
                <a:latin typeface="Arial"/>
                <a:cs typeface="Arial"/>
              </a:rPr>
              <a:t>a</a:t>
            </a:r>
            <a:r>
              <a:rPr sz="600" spc="-10" dirty="0">
                <a:latin typeface="Arial"/>
                <a:cs typeface="Arial"/>
              </a:rPr>
              <a:t>r</a:t>
            </a:r>
            <a:r>
              <a:rPr sz="600" spc="0" dirty="0">
                <a:latin typeface="Arial"/>
                <a:cs typeface="Arial"/>
              </a:rPr>
              <a:t>net </a:t>
            </a:r>
            <a:r>
              <a:rPr sz="600" spc="-10" dirty="0">
                <a:latin typeface="Arial"/>
                <a:cs typeface="Arial"/>
              </a:rPr>
              <a:t>l</a:t>
            </a:r>
            <a:r>
              <a:rPr sz="600" spc="-5" dirty="0">
                <a:latin typeface="Arial"/>
                <a:cs typeface="Arial"/>
              </a:rPr>
              <a:t>her</a:t>
            </a:r>
            <a:r>
              <a:rPr sz="600" spc="-10" dirty="0">
                <a:latin typeface="Arial"/>
                <a:cs typeface="Arial"/>
              </a:rPr>
              <a:t>z</a:t>
            </a:r>
            <a:r>
              <a:rPr sz="600" spc="0" dirty="0">
                <a:latin typeface="Arial"/>
                <a:cs typeface="Arial"/>
              </a:rPr>
              <a:t>o</a:t>
            </a:r>
            <a:r>
              <a:rPr sz="600" spc="-5" dirty="0">
                <a:latin typeface="Arial"/>
                <a:cs typeface="Arial"/>
              </a:rPr>
              <a:t>lite us</a:t>
            </a:r>
            <a:r>
              <a:rPr sz="600" spc="-10" dirty="0">
                <a:latin typeface="Arial"/>
                <a:cs typeface="Arial"/>
              </a:rPr>
              <a:t>i</a:t>
            </a:r>
            <a:r>
              <a:rPr sz="600" spc="0" dirty="0">
                <a:latin typeface="Arial"/>
                <a:cs typeface="Arial"/>
              </a:rPr>
              <a:t>ng the</a:t>
            </a:r>
            <a:r>
              <a:rPr sz="600" spc="-5" dirty="0">
                <a:latin typeface="Arial"/>
                <a:cs typeface="Arial"/>
              </a:rPr>
              <a:t> b</a:t>
            </a:r>
            <a:r>
              <a:rPr sz="600" spc="0" dirty="0">
                <a:latin typeface="Arial"/>
                <a:cs typeface="Arial"/>
              </a:rPr>
              <a:t>a</a:t>
            </a:r>
            <a:r>
              <a:rPr sz="600" spc="-5" dirty="0">
                <a:latin typeface="Arial"/>
                <a:cs typeface="Arial"/>
              </a:rPr>
              <a:t>t</a:t>
            </a:r>
            <a:r>
              <a:rPr sz="600" spc="-15" dirty="0">
                <a:latin typeface="Arial"/>
                <a:cs typeface="Arial"/>
              </a:rPr>
              <a:t>c</a:t>
            </a:r>
            <a:r>
              <a:rPr sz="600" spc="0" dirty="0">
                <a:latin typeface="Arial"/>
                <a:cs typeface="Arial"/>
              </a:rPr>
              <a:t>h </a:t>
            </a:r>
            <a:r>
              <a:rPr sz="600" spc="-5" dirty="0">
                <a:latin typeface="Arial"/>
                <a:cs typeface="Arial"/>
              </a:rPr>
              <a:t>m</a:t>
            </a:r>
            <a:r>
              <a:rPr sz="600" spc="0" dirty="0">
                <a:latin typeface="Arial"/>
                <a:cs typeface="Arial"/>
              </a:rPr>
              <a:t>e</a:t>
            </a:r>
            <a:r>
              <a:rPr sz="600" spc="-5" dirty="0">
                <a:latin typeface="Arial"/>
                <a:cs typeface="Arial"/>
              </a:rPr>
              <a:t>lt</a:t>
            </a:r>
            <a:r>
              <a:rPr sz="600" spc="-10" dirty="0">
                <a:latin typeface="Arial"/>
                <a:cs typeface="Arial"/>
              </a:rPr>
              <a:t>i</a:t>
            </a:r>
            <a:r>
              <a:rPr sz="600" spc="0" dirty="0">
                <a:latin typeface="Arial"/>
                <a:cs typeface="Arial"/>
              </a:rPr>
              <a:t>ng</a:t>
            </a:r>
            <a:r>
              <a:rPr sz="600" spc="-5" dirty="0">
                <a:latin typeface="Arial"/>
                <a:cs typeface="Arial"/>
              </a:rPr>
              <a:t> mod</a:t>
            </a:r>
            <a:r>
              <a:rPr sz="600" spc="0" dirty="0">
                <a:latin typeface="Arial"/>
                <a:cs typeface="Arial"/>
              </a:rPr>
              <a:t>el</a:t>
            </a:r>
            <a:r>
              <a:rPr sz="600" spc="-5" dirty="0">
                <a:latin typeface="Arial"/>
                <a:cs typeface="Arial"/>
              </a:rPr>
              <a:t> (</a:t>
            </a:r>
            <a:r>
              <a:rPr sz="600" spc="0" dirty="0">
                <a:latin typeface="Arial"/>
                <a:cs typeface="Arial"/>
              </a:rPr>
              <a:t>e</a:t>
            </a:r>
            <a:r>
              <a:rPr sz="600" spc="-10" dirty="0">
                <a:latin typeface="Arial"/>
                <a:cs typeface="Arial"/>
              </a:rPr>
              <a:t>q</a:t>
            </a:r>
            <a:r>
              <a:rPr sz="600" spc="-5" dirty="0">
                <a:latin typeface="Arial"/>
                <a:cs typeface="Arial"/>
              </a:rPr>
              <a:t>u</a:t>
            </a:r>
            <a:r>
              <a:rPr sz="600" spc="0" dirty="0">
                <a:latin typeface="Arial"/>
                <a:cs typeface="Arial"/>
              </a:rPr>
              <a:t>at</a:t>
            </a:r>
            <a:r>
              <a:rPr sz="600" spc="-5" dirty="0">
                <a:latin typeface="Arial"/>
                <a:cs typeface="Arial"/>
              </a:rPr>
              <a:t>io</a:t>
            </a:r>
            <a:r>
              <a:rPr sz="600" spc="0" dirty="0">
                <a:latin typeface="Arial"/>
                <a:cs typeface="Arial"/>
              </a:rPr>
              <a:t>n 9</a:t>
            </a:r>
            <a:r>
              <a:rPr sz="600" spc="-5" dirty="0">
                <a:latin typeface="Arial"/>
                <a:cs typeface="Arial"/>
              </a:rPr>
              <a:t>-</a:t>
            </a:r>
            <a:r>
              <a:rPr sz="600" spc="0" dirty="0">
                <a:latin typeface="Arial"/>
                <a:cs typeface="Arial"/>
              </a:rPr>
              <a:t>5</a:t>
            </a:r>
            <a:r>
              <a:rPr sz="600" spc="-5" dirty="0">
                <a:latin typeface="Arial"/>
                <a:cs typeface="Arial"/>
              </a:rPr>
              <a:t>). F</a:t>
            </a:r>
            <a:r>
              <a:rPr sz="600" spc="-10" dirty="0">
                <a:latin typeface="Arial"/>
                <a:cs typeface="Arial"/>
              </a:rPr>
              <a:t>r</a:t>
            </a:r>
            <a:r>
              <a:rPr sz="600" spc="0" dirty="0">
                <a:latin typeface="Arial"/>
                <a:cs typeface="Arial"/>
              </a:rPr>
              <a:t>om</a:t>
            </a:r>
            <a:r>
              <a:rPr sz="600" spc="-10" dirty="0">
                <a:latin typeface="Arial"/>
                <a:cs typeface="Arial"/>
              </a:rPr>
              <a:t> </a:t>
            </a:r>
            <a:r>
              <a:rPr sz="600" spc="5" dirty="0">
                <a:latin typeface="Arial"/>
                <a:cs typeface="Arial"/>
              </a:rPr>
              <a:t>W</a:t>
            </a:r>
            <a:r>
              <a:rPr sz="600" spc="-10" dirty="0">
                <a:latin typeface="Arial"/>
                <a:cs typeface="Arial"/>
              </a:rPr>
              <a:t>i</a:t>
            </a:r>
            <a:r>
              <a:rPr sz="600" spc="-5" dirty="0">
                <a:latin typeface="Arial"/>
                <a:cs typeface="Arial"/>
              </a:rPr>
              <a:t>n</a:t>
            </a:r>
            <a:r>
              <a:rPr sz="600" spc="-10" dirty="0">
                <a:latin typeface="Arial"/>
                <a:cs typeface="Arial"/>
              </a:rPr>
              <a:t>t</a:t>
            </a:r>
            <a:r>
              <a:rPr sz="600" spc="0" dirty="0">
                <a:latin typeface="Arial"/>
                <a:cs typeface="Arial"/>
              </a:rPr>
              <a:t>er</a:t>
            </a:r>
            <a:r>
              <a:rPr sz="600" spc="-5" dirty="0">
                <a:latin typeface="Arial"/>
                <a:cs typeface="Arial"/>
              </a:rPr>
              <a:t> (200</a:t>
            </a:r>
            <a:r>
              <a:rPr sz="600" spc="0" dirty="0">
                <a:latin typeface="Arial"/>
                <a:cs typeface="Arial"/>
              </a:rPr>
              <a:t>1)</a:t>
            </a:r>
            <a:r>
              <a:rPr sz="600" spc="-5" dirty="0">
                <a:latin typeface="Arial"/>
                <a:cs typeface="Arial"/>
              </a:rPr>
              <a:t> </a:t>
            </a:r>
            <a:r>
              <a:rPr sz="600" spc="0" dirty="0">
                <a:latin typeface="Arial"/>
                <a:cs typeface="Arial"/>
              </a:rPr>
              <a:t>An </a:t>
            </a:r>
            <a:r>
              <a:rPr sz="600" spc="-5" dirty="0">
                <a:latin typeface="Arial"/>
                <a:cs typeface="Arial"/>
              </a:rPr>
              <a:t>Int</a:t>
            </a:r>
            <a:r>
              <a:rPr sz="600" spc="-10" dirty="0">
                <a:latin typeface="Arial"/>
                <a:cs typeface="Arial"/>
              </a:rPr>
              <a:t>r</a:t>
            </a:r>
            <a:r>
              <a:rPr sz="600" spc="-5" dirty="0">
                <a:latin typeface="Arial"/>
                <a:cs typeface="Arial"/>
              </a:rPr>
              <a:t>od</a:t>
            </a:r>
            <a:r>
              <a:rPr sz="600" spc="0" dirty="0">
                <a:latin typeface="Arial"/>
                <a:cs typeface="Arial"/>
              </a:rPr>
              <a:t>ucti</a:t>
            </a:r>
            <a:r>
              <a:rPr sz="600" spc="-5" dirty="0">
                <a:latin typeface="Arial"/>
                <a:cs typeface="Arial"/>
              </a:rPr>
              <a:t>o</a:t>
            </a:r>
            <a:r>
              <a:rPr sz="600" spc="0" dirty="0">
                <a:latin typeface="Arial"/>
                <a:cs typeface="Arial"/>
              </a:rPr>
              <a:t>n </a:t>
            </a:r>
            <a:r>
              <a:rPr sz="600" spc="-10" dirty="0">
                <a:latin typeface="Arial"/>
                <a:cs typeface="Arial"/>
              </a:rPr>
              <a:t>t</a:t>
            </a:r>
            <a:r>
              <a:rPr sz="600" spc="0" dirty="0">
                <a:latin typeface="Arial"/>
                <a:cs typeface="Arial"/>
              </a:rPr>
              <a:t>o </a:t>
            </a:r>
            <a:r>
              <a:rPr sz="600" spc="-5" dirty="0">
                <a:latin typeface="Arial"/>
                <a:cs typeface="Arial"/>
              </a:rPr>
              <a:t>I</a:t>
            </a:r>
            <a:r>
              <a:rPr sz="600" spc="-10" dirty="0">
                <a:latin typeface="Arial"/>
                <a:cs typeface="Arial"/>
              </a:rPr>
              <a:t>g</a:t>
            </a:r>
            <a:r>
              <a:rPr sz="600" spc="-5" dirty="0">
                <a:latin typeface="Arial"/>
                <a:cs typeface="Arial"/>
              </a:rPr>
              <a:t>ne</a:t>
            </a:r>
            <a:r>
              <a:rPr sz="600" spc="0" dirty="0">
                <a:latin typeface="Arial"/>
                <a:cs typeface="Arial"/>
              </a:rPr>
              <a:t>ous</a:t>
            </a:r>
            <a:r>
              <a:rPr sz="600" spc="-5" dirty="0">
                <a:latin typeface="Arial"/>
                <a:cs typeface="Arial"/>
              </a:rPr>
              <a:t> </a:t>
            </a:r>
            <a:r>
              <a:rPr sz="600" spc="0" dirty="0">
                <a:latin typeface="Arial"/>
                <a:cs typeface="Arial"/>
              </a:rPr>
              <a:t>a</a:t>
            </a:r>
            <a:r>
              <a:rPr sz="600" spc="-5" dirty="0">
                <a:latin typeface="Arial"/>
                <a:cs typeface="Arial"/>
              </a:rPr>
              <a:t>n</a:t>
            </a:r>
            <a:r>
              <a:rPr sz="600" spc="0" dirty="0">
                <a:latin typeface="Arial"/>
                <a:cs typeface="Arial"/>
              </a:rPr>
              <a:t>d </a:t>
            </a:r>
            <a:r>
              <a:rPr sz="600" spc="-5" dirty="0">
                <a:latin typeface="Arial"/>
                <a:cs typeface="Arial"/>
              </a:rPr>
              <a:t>M</a:t>
            </a:r>
            <a:r>
              <a:rPr sz="600" spc="0" dirty="0">
                <a:latin typeface="Arial"/>
                <a:cs typeface="Arial"/>
              </a:rPr>
              <a:t>e</a:t>
            </a:r>
            <a:r>
              <a:rPr sz="600" spc="-5" dirty="0">
                <a:latin typeface="Arial"/>
                <a:cs typeface="Arial"/>
              </a:rPr>
              <a:t>tam</a:t>
            </a:r>
            <a:r>
              <a:rPr sz="600" spc="0" dirty="0">
                <a:latin typeface="Arial"/>
                <a:cs typeface="Arial"/>
              </a:rPr>
              <a:t>o</a:t>
            </a:r>
            <a:r>
              <a:rPr sz="600" spc="-5" dirty="0">
                <a:latin typeface="Arial"/>
                <a:cs typeface="Arial"/>
              </a:rPr>
              <a:t>rp</a:t>
            </a:r>
            <a:r>
              <a:rPr sz="600" spc="0" dirty="0">
                <a:latin typeface="Arial"/>
                <a:cs typeface="Arial"/>
              </a:rPr>
              <a:t>h</a:t>
            </a:r>
            <a:r>
              <a:rPr sz="600" spc="-5" dirty="0">
                <a:latin typeface="Arial"/>
                <a:cs typeface="Arial"/>
              </a:rPr>
              <a:t>i</a:t>
            </a:r>
            <a:r>
              <a:rPr sz="600" spc="0" dirty="0">
                <a:latin typeface="Arial"/>
                <a:cs typeface="Arial"/>
              </a:rPr>
              <a:t>c</a:t>
            </a:r>
            <a:r>
              <a:rPr sz="600" spc="-5" dirty="0">
                <a:latin typeface="Arial"/>
                <a:cs typeface="Arial"/>
              </a:rPr>
              <a:t> P</a:t>
            </a:r>
            <a:r>
              <a:rPr sz="600" spc="0" dirty="0">
                <a:latin typeface="Arial"/>
                <a:cs typeface="Arial"/>
              </a:rPr>
              <a:t>e</a:t>
            </a:r>
            <a:r>
              <a:rPr sz="600" spc="-5" dirty="0">
                <a:latin typeface="Arial"/>
                <a:cs typeface="Arial"/>
              </a:rPr>
              <a:t>tr</a:t>
            </a:r>
            <a:r>
              <a:rPr sz="600" spc="0" dirty="0">
                <a:latin typeface="Arial"/>
                <a:cs typeface="Arial"/>
              </a:rPr>
              <a:t>o</a:t>
            </a:r>
            <a:r>
              <a:rPr sz="600" spc="-10" dirty="0">
                <a:latin typeface="Arial"/>
                <a:cs typeface="Arial"/>
              </a:rPr>
              <a:t>l</a:t>
            </a:r>
            <a:r>
              <a:rPr sz="600" spc="0" dirty="0">
                <a:latin typeface="Arial"/>
                <a:cs typeface="Arial"/>
              </a:rPr>
              <a:t>o</a:t>
            </a:r>
            <a:r>
              <a:rPr sz="600" spc="-10" dirty="0">
                <a:latin typeface="Arial"/>
                <a:cs typeface="Arial"/>
              </a:rPr>
              <a:t>gy</a:t>
            </a:r>
            <a:r>
              <a:rPr sz="600" spc="-5" dirty="0">
                <a:latin typeface="Arial"/>
                <a:cs typeface="Arial"/>
              </a:rPr>
              <a:t>. Pr</a:t>
            </a:r>
            <a:r>
              <a:rPr sz="600" spc="0" dirty="0">
                <a:latin typeface="Arial"/>
                <a:cs typeface="Arial"/>
              </a:rPr>
              <a:t>en</a:t>
            </a:r>
            <a:r>
              <a:rPr sz="600" spc="-5" dirty="0">
                <a:latin typeface="Arial"/>
                <a:cs typeface="Arial"/>
              </a:rPr>
              <a:t>tice H</a:t>
            </a:r>
            <a:r>
              <a:rPr sz="600" spc="0" dirty="0">
                <a:latin typeface="Arial"/>
                <a:cs typeface="Arial"/>
              </a:rPr>
              <a:t>a</a:t>
            </a:r>
            <a:r>
              <a:rPr sz="600" spc="-5" dirty="0">
                <a:latin typeface="Arial"/>
                <a:cs typeface="Arial"/>
              </a:rPr>
              <a:t>ll.</a:t>
            </a:r>
            <a:endParaRPr sz="600" dirty="0">
              <a:latin typeface="Arial"/>
              <a:cs typeface="Arial"/>
            </a:endParaRPr>
          </a:p>
        </p:txBody>
      </p:sp>
      <p:sp>
        <p:nvSpPr>
          <p:cNvPr id="5" name="object 6">
            <a:extLst>
              <a:ext uri="{FF2B5EF4-FFF2-40B4-BE49-F238E27FC236}">
                <a16:creationId xmlns:a16="http://schemas.microsoft.com/office/drawing/2014/main" id="{E3E5A398-DE46-4B05-A48C-06C82C26E8D2}"/>
              </a:ext>
            </a:extLst>
          </p:cNvPr>
          <p:cNvSpPr/>
          <p:nvPr/>
        </p:nvSpPr>
        <p:spPr>
          <a:xfrm>
            <a:off x="627241" y="1153089"/>
            <a:ext cx="4559808" cy="3416808"/>
          </a:xfrm>
          <a:custGeom>
            <a:avLst/>
            <a:gdLst/>
            <a:ahLst/>
            <a:cxnLst/>
            <a:rect l="l" t="t" r="r" b="b"/>
            <a:pathLst>
              <a:path w="4559808" h="3416808">
                <a:moveTo>
                  <a:pt x="0" y="0"/>
                </a:moveTo>
                <a:lnTo>
                  <a:pt x="4559808" y="0"/>
                </a:lnTo>
                <a:lnTo>
                  <a:pt x="4559808" y="3416808"/>
                </a:lnTo>
                <a:lnTo>
                  <a:pt x="0" y="3416808"/>
                </a:lnTo>
                <a:lnTo>
                  <a:pt x="0" y="0"/>
                </a:lnTo>
                <a:close/>
              </a:path>
            </a:pathLst>
          </a:custGeom>
          <a:ln w="12954">
            <a:solidFill>
              <a:srgbClr val="000000"/>
            </a:solidFill>
          </a:ln>
        </p:spPr>
        <p:txBody>
          <a:bodyPr wrap="square" lIns="0" tIns="0" rIns="0" bIns="0" rtlCol="0">
            <a:noAutofit/>
          </a:bodyPr>
          <a:lstStyle/>
          <a:p>
            <a:endParaRPr/>
          </a:p>
        </p:txBody>
      </p:sp>
      <p:sp>
        <p:nvSpPr>
          <p:cNvPr id="6" name="object 7">
            <a:extLst>
              <a:ext uri="{FF2B5EF4-FFF2-40B4-BE49-F238E27FC236}">
                <a16:creationId xmlns:a16="http://schemas.microsoft.com/office/drawing/2014/main" id="{3B2799F6-5364-456C-8D92-B65052C85916}"/>
              </a:ext>
            </a:extLst>
          </p:cNvPr>
          <p:cNvSpPr txBox="1"/>
          <p:nvPr/>
        </p:nvSpPr>
        <p:spPr>
          <a:xfrm>
            <a:off x="5860472" y="1493981"/>
            <a:ext cx="3625273" cy="533400"/>
          </a:xfrm>
          <a:prstGeom prst="rect">
            <a:avLst/>
          </a:prstGeom>
        </p:spPr>
        <p:txBody>
          <a:bodyPr vert="horz" wrap="square" lIns="0" tIns="0" rIns="0" bIns="0" rtlCol="0">
            <a:noAutofit/>
          </a:bodyPr>
          <a:lstStyle/>
          <a:p>
            <a:pPr marL="184150" indent="-171450" algn="just">
              <a:lnSpc>
                <a:spcPct val="100000"/>
              </a:lnSpc>
              <a:buSzPct val="50000"/>
              <a:buFont typeface="MS PGothic"/>
              <a:buChar char="●"/>
              <a:tabLst>
                <a:tab pos="184150" algn="l"/>
              </a:tabLst>
            </a:pPr>
            <a:r>
              <a:rPr lang="es-MX" sz="1400" spc="-5" dirty="0">
                <a:latin typeface="Times New Roman" panose="02020603050405020304" pitchFamily="18" charset="0"/>
                <a:cs typeface="Times New Roman" panose="02020603050405020304" pitchFamily="18" charset="0"/>
              </a:rPr>
              <a:t>Anomalía de Europio</a:t>
            </a:r>
            <a:r>
              <a:rPr lang="es-MX" sz="1400" spc="0" dirty="0">
                <a:latin typeface="Times New Roman" panose="02020603050405020304" pitchFamily="18" charset="0"/>
                <a:cs typeface="Times New Roman" panose="02020603050405020304" pitchFamily="18" charset="0"/>
              </a:rPr>
              <a:t> cuando la plagioclasa es:  a) cristal que se fracciona </a:t>
            </a:r>
            <a:r>
              <a:rPr lang="es-MX" sz="1400" spc="-10" dirty="0">
                <a:latin typeface="Times New Roman" panose="02020603050405020304" pitchFamily="18" charset="0"/>
                <a:cs typeface="Times New Roman" panose="02020603050405020304" pitchFamily="18" charset="0"/>
              </a:rPr>
              <a:t>o b) solido residual</a:t>
            </a:r>
            <a:endParaRPr lang="es-MX" sz="1400" dirty="0">
              <a:latin typeface="Times New Roman"/>
              <a:cs typeface="Times New Roman"/>
            </a:endParaRPr>
          </a:p>
        </p:txBody>
      </p:sp>
      <p:sp>
        <p:nvSpPr>
          <p:cNvPr id="7" name="object 9">
            <a:extLst>
              <a:ext uri="{FF2B5EF4-FFF2-40B4-BE49-F238E27FC236}">
                <a16:creationId xmlns:a16="http://schemas.microsoft.com/office/drawing/2014/main" id="{FC99EDA6-47E0-428C-A3A8-8A3B25D78A93}"/>
              </a:ext>
            </a:extLst>
          </p:cNvPr>
          <p:cNvSpPr txBox="1"/>
          <p:nvPr/>
        </p:nvSpPr>
        <p:spPr>
          <a:xfrm>
            <a:off x="9291250" y="3546900"/>
            <a:ext cx="1184910" cy="742950"/>
          </a:xfrm>
          <a:prstGeom prst="rect">
            <a:avLst/>
          </a:prstGeom>
        </p:spPr>
        <p:txBody>
          <a:bodyPr vert="horz" wrap="square" lIns="0" tIns="0" rIns="0" bIns="0" rtlCol="0">
            <a:noAutofit/>
          </a:bodyPr>
          <a:lstStyle/>
          <a:p>
            <a:pPr marL="12700" marR="12700" algn="just">
              <a:lnSpc>
                <a:spcPct val="99900"/>
              </a:lnSpc>
            </a:pPr>
            <a:r>
              <a:rPr sz="600" dirty="0">
                <a:latin typeface="Arial"/>
                <a:cs typeface="Arial"/>
              </a:rPr>
              <a:t>F</a:t>
            </a:r>
            <a:r>
              <a:rPr sz="600" spc="-5" dirty="0">
                <a:latin typeface="Arial"/>
                <a:cs typeface="Arial"/>
              </a:rPr>
              <a:t>ig</a:t>
            </a:r>
            <a:r>
              <a:rPr sz="600" spc="0" dirty="0">
                <a:latin typeface="Arial"/>
                <a:cs typeface="Arial"/>
              </a:rPr>
              <a:t>u</a:t>
            </a:r>
            <a:r>
              <a:rPr sz="600" spc="-5" dirty="0">
                <a:latin typeface="Arial"/>
                <a:cs typeface="Arial"/>
              </a:rPr>
              <a:t>r</a:t>
            </a:r>
            <a:r>
              <a:rPr sz="600" spc="0" dirty="0">
                <a:latin typeface="Arial"/>
                <a:cs typeface="Arial"/>
              </a:rPr>
              <a:t>e 9</a:t>
            </a:r>
            <a:r>
              <a:rPr sz="600" spc="-10" dirty="0">
                <a:latin typeface="Arial"/>
                <a:cs typeface="Arial"/>
              </a:rPr>
              <a:t>-</a:t>
            </a:r>
            <a:r>
              <a:rPr sz="600" spc="-5" dirty="0">
                <a:latin typeface="Arial"/>
                <a:cs typeface="Arial"/>
              </a:rPr>
              <a:t>5. REE </a:t>
            </a:r>
            <a:r>
              <a:rPr sz="600" spc="0" dirty="0">
                <a:latin typeface="Arial"/>
                <a:cs typeface="Arial"/>
              </a:rPr>
              <a:t>d</a:t>
            </a:r>
            <a:r>
              <a:rPr sz="600" spc="-10" dirty="0">
                <a:latin typeface="Arial"/>
                <a:cs typeface="Arial"/>
              </a:rPr>
              <a:t>i</a:t>
            </a:r>
            <a:r>
              <a:rPr sz="600" spc="0" dirty="0">
                <a:latin typeface="Arial"/>
                <a:cs typeface="Arial"/>
              </a:rPr>
              <a:t>a</a:t>
            </a:r>
            <a:r>
              <a:rPr sz="600" spc="-5" dirty="0">
                <a:latin typeface="Arial"/>
                <a:cs typeface="Arial"/>
              </a:rPr>
              <a:t>gra</a:t>
            </a:r>
            <a:r>
              <a:rPr sz="600" spc="0" dirty="0">
                <a:latin typeface="Arial"/>
                <a:cs typeface="Arial"/>
              </a:rPr>
              <a:t>m </a:t>
            </a:r>
            <a:r>
              <a:rPr sz="600" spc="-5" dirty="0">
                <a:latin typeface="Arial"/>
                <a:cs typeface="Arial"/>
              </a:rPr>
              <a:t>for</a:t>
            </a:r>
            <a:r>
              <a:rPr sz="600" spc="-10" dirty="0">
                <a:latin typeface="Arial"/>
                <a:cs typeface="Arial"/>
              </a:rPr>
              <a:t> </a:t>
            </a:r>
            <a:r>
              <a:rPr sz="600" spc="0" dirty="0">
                <a:latin typeface="Arial"/>
                <a:cs typeface="Arial"/>
              </a:rPr>
              <a:t>1</a:t>
            </a:r>
            <a:r>
              <a:rPr sz="600" spc="-5" dirty="0">
                <a:latin typeface="Arial"/>
                <a:cs typeface="Arial"/>
              </a:rPr>
              <a:t>0</a:t>
            </a:r>
            <a:r>
              <a:rPr sz="600" spc="0" dirty="0">
                <a:latin typeface="Arial"/>
                <a:cs typeface="Arial"/>
              </a:rPr>
              <a:t>% </a:t>
            </a:r>
            <a:r>
              <a:rPr sz="600" spc="-5" dirty="0">
                <a:latin typeface="Arial"/>
                <a:cs typeface="Arial"/>
              </a:rPr>
              <a:t>b</a:t>
            </a:r>
            <a:r>
              <a:rPr sz="600" spc="0" dirty="0">
                <a:latin typeface="Arial"/>
                <a:cs typeface="Arial"/>
              </a:rPr>
              <a:t>a</a:t>
            </a:r>
            <a:r>
              <a:rPr sz="600" spc="-5" dirty="0">
                <a:latin typeface="Arial"/>
                <a:cs typeface="Arial"/>
              </a:rPr>
              <a:t>tch m</a:t>
            </a:r>
            <a:r>
              <a:rPr sz="600" spc="0" dirty="0">
                <a:latin typeface="Arial"/>
                <a:cs typeface="Arial"/>
              </a:rPr>
              <a:t>e</a:t>
            </a:r>
            <a:r>
              <a:rPr sz="600" spc="-5" dirty="0">
                <a:latin typeface="Arial"/>
                <a:cs typeface="Arial"/>
              </a:rPr>
              <a:t>l</a:t>
            </a:r>
            <a:r>
              <a:rPr sz="600" spc="0" dirty="0">
                <a:latin typeface="Arial"/>
                <a:cs typeface="Arial"/>
              </a:rPr>
              <a:t>t</a:t>
            </a:r>
            <a:r>
              <a:rPr sz="600" spc="-10" dirty="0">
                <a:latin typeface="Arial"/>
                <a:cs typeface="Arial"/>
              </a:rPr>
              <a:t>i</a:t>
            </a:r>
            <a:r>
              <a:rPr sz="600" spc="0" dirty="0">
                <a:latin typeface="Arial"/>
                <a:cs typeface="Arial"/>
              </a:rPr>
              <a:t>ng</a:t>
            </a:r>
            <a:r>
              <a:rPr sz="600" spc="-5" dirty="0">
                <a:latin typeface="Arial"/>
                <a:cs typeface="Arial"/>
              </a:rPr>
              <a:t> </a:t>
            </a:r>
            <a:r>
              <a:rPr sz="600" spc="-10" dirty="0">
                <a:latin typeface="Arial"/>
                <a:cs typeface="Arial"/>
              </a:rPr>
              <a:t>o</a:t>
            </a:r>
            <a:r>
              <a:rPr sz="600" spc="-5" dirty="0">
                <a:latin typeface="Arial"/>
                <a:cs typeface="Arial"/>
              </a:rPr>
              <a:t>f a h</a:t>
            </a:r>
            <a:r>
              <a:rPr sz="600" spc="-10" dirty="0">
                <a:latin typeface="Arial"/>
                <a:cs typeface="Arial"/>
              </a:rPr>
              <a:t>y</a:t>
            </a:r>
            <a:r>
              <a:rPr sz="600" spc="-5" dirty="0">
                <a:latin typeface="Arial"/>
                <a:cs typeface="Arial"/>
              </a:rPr>
              <a:t>p</a:t>
            </a:r>
            <a:r>
              <a:rPr sz="600" spc="0" dirty="0">
                <a:latin typeface="Arial"/>
                <a:cs typeface="Arial"/>
              </a:rPr>
              <a:t>o</a:t>
            </a:r>
            <a:r>
              <a:rPr sz="600" spc="-5" dirty="0">
                <a:latin typeface="Arial"/>
                <a:cs typeface="Arial"/>
              </a:rPr>
              <a:t>th</a:t>
            </a:r>
            <a:r>
              <a:rPr sz="600" spc="0" dirty="0">
                <a:latin typeface="Arial"/>
                <a:cs typeface="Arial"/>
              </a:rPr>
              <a:t>e</a:t>
            </a:r>
            <a:r>
              <a:rPr sz="600" spc="-5" dirty="0">
                <a:latin typeface="Arial"/>
                <a:cs typeface="Arial"/>
              </a:rPr>
              <a:t>tic</a:t>
            </a:r>
            <a:r>
              <a:rPr sz="600" spc="0" dirty="0">
                <a:latin typeface="Arial"/>
                <a:cs typeface="Arial"/>
              </a:rPr>
              <a:t>al </a:t>
            </a:r>
            <a:r>
              <a:rPr sz="600" spc="-5" dirty="0">
                <a:latin typeface="Arial"/>
                <a:cs typeface="Arial"/>
              </a:rPr>
              <a:t>lh</a:t>
            </a:r>
            <a:r>
              <a:rPr sz="600" spc="0" dirty="0">
                <a:latin typeface="Arial"/>
                <a:cs typeface="Arial"/>
              </a:rPr>
              <a:t>e</a:t>
            </a:r>
            <a:r>
              <a:rPr sz="600" spc="-5" dirty="0">
                <a:latin typeface="Arial"/>
                <a:cs typeface="Arial"/>
              </a:rPr>
              <a:t>r</a:t>
            </a:r>
            <a:r>
              <a:rPr sz="600" spc="-10" dirty="0">
                <a:latin typeface="Arial"/>
                <a:cs typeface="Arial"/>
              </a:rPr>
              <a:t>z</a:t>
            </a:r>
            <a:r>
              <a:rPr sz="600" spc="0" dirty="0">
                <a:latin typeface="Arial"/>
                <a:cs typeface="Arial"/>
              </a:rPr>
              <a:t>o</a:t>
            </a:r>
            <a:r>
              <a:rPr sz="600" spc="-5" dirty="0">
                <a:latin typeface="Arial"/>
                <a:cs typeface="Arial"/>
              </a:rPr>
              <a:t>lite </a:t>
            </a:r>
            <a:r>
              <a:rPr sz="600" spc="-10" dirty="0">
                <a:latin typeface="Arial"/>
                <a:cs typeface="Arial"/>
              </a:rPr>
              <a:t>w</a:t>
            </a:r>
            <a:r>
              <a:rPr sz="600" spc="-5" dirty="0">
                <a:latin typeface="Arial"/>
                <a:cs typeface="Arial"/>
              </a:rPr>
              <a:t>ith </a:t>
            </a:r>
            <a:r>
              <a:rPr sz="600" spc="0" dirty="0">
                <a:latin typeface="Arial"/>
                <a:cs typeface="Arial"/>
              </a:rPr>
              <a:t>2</a:t>
            </a:r>
            <a:r>
              <a:rPr sz="600" spc="-5" dirty="0">
                <a:latin typeface="Arial"/>
                <a:cs typeface="Arial"/>
              </a:rPr>
              <a:t>0</a:t>
            </a:r>
            <a:r>
              <a:rPr sz="600" spc="0" dirty="0">
                <a:latin typeface="Arial"/>
                <a:cs typeface="Arial"/>
              </a:rPr>
              <a:t>% </a:t>
            </a:r>
            <a:r>
              <a:rPr sz="600" spc="-5" dirty="0">
                <a:latin typeface="Arial"/>
                <a:cs typeface="Arial"/>
              </a:rPr>
              <a:t>plagi</a:t>
            </a:r>
            <a:r>
              <a:rPr sz="600" spc="0" dirty="0">
                <a:latin typeface="Arial"/>
                <a:cs typeface="Arial"/>
              </a:rPr>
              <a:t>oc</a:t>
            </a:r>
            <a:r>
              <a:rPr sz="600" spc="-10" dirty="0">
                <a:latin typeface="Arial"/>
                <a:cs typeface="Arial"/>
              </a:rPr>
              <a:t>l</a:t>
            </a:r>
            <a:r>
              <a:rPr sz="600" spc="0" dirty="0">
                <a:latin typeface="Arial"/>
                <a:cs typeface="Arial"/>
              </a:rPr>
              <a:t>a</a:t>
            </a:r>
            <a:r>
              <a:rPr sz="600" spc="-5" dirty="0">
                <a:latin typeface="Arial"/>
                <a:cs typeface="Arial"/>
              </a:rPr>
              <a:t>se, r</a:t>
            </a:r>
            <a:r>
              <a:rPr sz="600" spc="0" dirty="0">
                <a:latin typeface="Arial"/>
                <a:cs typeface="Arial"/>
              </a:rPr>
              <a:t>esu</a:t>
            </a:r>
            <a:r>
              <a:rPr sz="600" spc="-5" dirty="0">
                <a:latin typeface="Arial"/>
                <a:cs typeface="Arial"/>
              </a:rPr>
              <a:t>lt</a:t>
            </a:r>
            <a:r>
              <a:rPr sz="600" spc="-10" dirty="0">
                <a:latin typeface="Arial"/>
                <a:cs typeface="Arial"/>
              </a:rPr>
              <a:t>i</a:t>
            </a:r>
            <a:r>
              <a:rPr sz="600" spc="0" dirty="0">
                <a:latin typeface="Arial"/>
                <a:cs typeface="Arial"/>
              </a:rPr>
              <a:t>ng</a:t>
            </a:r>
            <a:r>
              <a:rPr sz="600" spc="-5" dirty="0">
                <a:latin typeface="Arial"/>
                <a:cs typeface="Arial"/>
              </a:rPr>
              <a:t> </a:t>
            </a:r>
            <a:r>
              <a:rPr sz="600" spc="-10" dirty="0">
                <a:latin typeface="Arial"/>
                <a:cs typeface="Arial"/>
              </a:rPr>
              <a:t>i</a:t>
            </a:r>
            <a:r>
              <a:rPr sz="600" spc="0" dirty="0">
                <a:latin typeface="Arial"/>
                <a:cs typeface="Arial"/>
              </a:rPr>
              <a:t>n a</a:t>
            </a:r>
            <a:r>
              <a:rPr sz="600" spc="-5" dirty="0">
                <a:latin typeface="Arial"/>
                <a:cs typeface="Arial"/>
              </a:rPr>
              <a:t> </a:t>
            </a:r>
            <a:r>
              <a:rPr sz="600" spc="0" dirty="0">
                <a:latin typeface="Arial"/>
                <a:cs typeface="Arial"/>
              </a:rPr>
              <a:t>p</a:t>
            </a:r>
            <a:r>
              <a:rPr sz="600" spc="-10" dirty="0">
                <a:latin typeface="Arial"/>
                <a:cs typeface="Arial"/>
              </a:rPr>
              <a:t>r</a:t>
            </a:r>
            <a:r>
              <a:rPr sz="600" spc="0" dirty="0">
                <a:latin typeface="Arial"/>
                <a:cs typeface="Arial"/>
              </a:rPr>
              <a:t>o</a:t>
            </a:r>
            <a:r>
              <a:rPr sz="600" spc="-5" dirty="0">
                <a:latin typeface="Arial"/>
                <a:cs typeface="Arial"/>
              </a:rPr>
              <a:t>nou</a:t>
            </a:r>
            <a:r>
              <a:rPr sz="600" spc="0" dirty="0">
                <a:latin typeface="Arial"/>
                <a:cs typeface="Arial"/>
              </a:rPr>
              <a:t>n</a:t>
            </a:r>
            <a:r>
              <a:rPr sz="600" spc="-10" dirty="0">
                <a:latin typeface="Arial"/>
                <a:cs typeface="Arial"/>
              </a:rPr>
              <a:t>c</a:t>
            </a:r>
            <a:r>
              <a:rPr sz="600" spc="-5" dirty="0">
                <a:latin typeface="Arial"/>
                <a:cs typeface="Arial"/>
              </a:rPr>
              <a:t>e</a:t>
            </a:r>
            <a:r>
              <a:rPr sz="600" spc="0" dirty="0">
                <a:latin typeface="Arial"/>
                <a:cs typeface="Arial"/>
              </a:rPr>
              <a:t>d </a:t>
            </a:r>
            <a:r>
              <a:rPr sz="600" spc="-5" dirty="0">
                <a:latin typeface="Arial"/>
                <a:cs typeface="Arial"/>
              </a:rPr>
              <a:t>n</a:t>
            </a:r>
            <a:r>
              <a:rPr sz="600" spc="0" dirty="0">
                <a:latin typeface="Arial"/>
                <a:cs typeface="Arial"/>
              </a:rPr>
              <a:t>e</a:t>
            </a:r>
            <a:r>
              <a:rPr sz="600" spc="-10" dirty="0">
                <a:latin typeface="Arial"/>
                <a:cs typeface="Arial"/>
              </a:rPr>
              <a:t>g</a:t>
            </a:r>
            <a:r>
              <a:rPr sz="600" spc="0" dirty="0">
                <a:latin typeface="Arial"/>
                <a:cs typeface="Arial"/>
              </a:rPr>
              <a:t>at</a:t>
            </a:r>
            <a:r>
              <a:rPr sz="600" spc="-5" dirty="0">
                <a:latin typeface="Arial"/>
                <a:cs typeface="Arial"/>
              </a:rPr>
              <a:t>i</a:t>
            </a:r>
            <a:r>
              <a:rPr sz="600" spc="-10" dirty="0">
                <a:latin typeface="Arial"/>
                <a:cs typeface="Arial"/>
              </a:rPr>
              <a:t>v</a:t>
            </a:r>
            <a:r>
              <a:rPr sz="600" spc="0" dirty="0">
                <a:latin typeface="Arial"/>
                <a:cs typeface="Arial"/>
              </a:rPr>
              <a:t>e Eu</a:t>
            </a:r>
            <a:r>
              <a:rPr sz="600" spc="-10" dirty="0">
                <a:latin typeface="Arial"/>
                <a:cs typeface="Arial"/>
              </a:rPr>
              <a:t>r</a:t>
            </a:r>
            <a:r>
              <a:rPr sz="600" spc="0" dirty="0">
                <a:latin typeface="Arial"/>
                <a:cs typeface="Arial"/>
              </a:rPr>
              <a:t>o</a:t>
            </a:r>
            <a:r>
              <a:rPr sz="600" spc="-5" dirty="0">
                <a:latin typeface="Arial"/>
                <a:cs typeface="Arial"/>
              </a:rPr>
              <a:t>piu</a:t>
            </a:r>
            <a:r>
              <a:rPr sz="600" spc="0" dirty="0">
                <a:latin typeface="Arial"/>
                <a:cs typeface="Arial"/>
              </a:rPr>
              <a:t>m</a:t>
            </a:r>
            <a:r>
              <a:rPr sz="600" spc="-5" dirty="0">
                <a:latin typeface="Arial"/>
                <a:cs typeface="Arial"/>
              </a:rPr>
              <a:t> </a:t>
            </a:r>
            <a:r>
              <a:rPr sz="600" spc="0" dirty="0">
                <a:latin typeface="Arial"/>
                <a:cs typeface="Arial"/>
              </a:rPr>
              <a:t>a</a:t>
            </a:r>
            <a:r>
              <a:rPr sz="600" spc="-5" dirty="0">
                <a:latin typeface="Arial"/>
                <a:cs typeface="Arial"/>
              </a:rPr>
              <a:t>nom</a:t>
            </a:r>
            <a:r>
              <a:rPr sz="600" spc="0" dirty="0">
                <a:latin typeface="Arial"/>
                <a:cs typeface="Arial"/>
              </a:rPr>
              <a:t>a</a:t>
            </a:r>
            <a:r>
              <a:rPr sz="600" spc="-5" dirty="0">
                <a:latin typeface="Arial"/>
                <a:cs typeface="Arial"/>
              </a:rPr>
              <a:t>l</a:t>
            </a:r>
            <a:r>
              <a:rPr sz="600" spc="-10" dirty="0">
                <a:latin typeface="Arial"/>
                <a:cs typeface="Arial"/>
              </a:rPr>
              <a:t>y</a:t>
            </a:r>
            <a:r>
              <a:rPr sz="600" spc="-5" dirty="0">
                <a:latin typeface="Arial"/>
                <a:cs typeface="Arial"/>
              </a:rPr>
              <a:t>. From</a:t>
            </a:r>
            <a:r>
              <a:rPr sz="600" spc="-15" dirty="0">
                <a:latin typeface="Arial"/>
                <a:cs typeface="Arial"/>
              </a:rPr>
              <a:t> </a:t>
            </a:r>
            <a:r>
              <a:rPr sz="600" spc="10" dirty="0">
                <a:latin typeface="Arial"/>
                <a:cs typeface="Arial"/>
              </a:rPr>
              <a:t>W</a:t>
            </a:r>
            <a:r>
              <a:rPr sz="600" spc="-10" dirty="0">
                <a:latin typeface="Arial"/>
                <a:cs typeface="Arial"/>
              </a:rPr>
              <a:t>i</a:t>
            </a:r>
            <a:r>
              <a:rPr sz="600" spc="-5" dirty="0">
                <a:latin typeface="Arial"/>
                <a:cs typeface="Arial"/>
              </a:rPr>
              <a:t>n</a:t>
            </a:r>
            <a:r>
              <a:rPr sz="600" spc="-10" dirty="0">
                <a:latin typeface="Arial"/>
                <a:cs typeface="Arial"/>
              </a:rPr>
              <a:t>t</a:t>
            </a:r>
            <a:r>
              <a:rPr sz="600" spc="0" dirty="0">
                <a:latin typeface="Arial"/>
                <a:cs typeface="Arial"/>
              </a:rPr>
              <a:t>er </a:t>
            </a:r>
            <a:r>
              <a:rPr sz="600" spc="-5" dirty="0">
                <a:latin typeface="Arial"/>
                <a:cs typeface="Arial"/>
              </a:rPr>
              <a:t>(</a:t>
            </a:r>
            <a:r>
              <a:rPr sz="600" spc="0" dirty="0">
                <a:latin typeface="Arial"/>
                <a:cs typeface="Arial"/>
              </a:rPr>
              <a:t>2</a:t>
            </a:r>
            <a:r>
              <a:rPr sz="600" spc="-5" dirty="0">
                <a:latin typeface="Arial"/>
                <a:cs typeface="Arial"/>
              </a:rPr>
              <a:t>00</a:t>
            </a:r>
            <a:r>
              <a:rPr sz="600" spc="0" dirty="0">
                <a:latin typeface="Arial"/>
                <a:cs typeface="Arial"/>
              </a:rPr>
              <a:t>1)</a:t>
            </a:r>
            <a:r>
              <a:rPr sz="600" spc="-5" dirty="0">
                <a:latin typeface="Arial"/>
                <a:cs typeface="Arial"/>
              </a:rPr>
              <a:t> </a:t>
            </a:r>
            <a:r>
              <a:rPr sz="600" spc="-10" dirty="0">
                <a:latin typeface="Arial"/>
                <a:cs typeface="Arial"/>
              </a:rPr>
              <a:t>A</a:t>
            </a:r>
            <a:r>
              <a:rPr sz="600" spc="0" dirty="0">
                <a:latin typeface="Arial"/>
                <a:cs typeface="Arial"/>
              </a:rPr>
              <a:t>n </a:t>
            </a:r>
            <a:r>
              <a:rPr sz="600" spc="-5" dirty="0">
                <a:latin typeface="Arial"/>
                <a:cs typeface="Arial"/>
              </a:rPr>
              <a:t>Int</a:t>
            </a:r>
            <a:r>
              <a:rPr sz="600" spc="-10" dirty="0">
                <a:latin typeface="Arial"/>
                <a:cs typeface="Arial"/>
              </a:rPr>
              <a:t>r</a:t>
            </a:r>
            <a:r>
              <a:rPr sz="600" spc="-5" dirty="0">
                <a:latin typeface="Arial"/>
                <a:cs typeface="Arial"/>
              </a:rPr>
              <a:t>od</a:t>
            </a:r>
            <a:r>
              <a:rPr sz="600" spc="0" dirty="0">
                <a:latin typeface="Arial"/>
                <a:cs typeface="Arial"/>
              </a:rPr>
              <a:t>uct</a:t>
            </a:r>
            <a:r>
              <a:rPr sz="600" spc="-10" dirty="0">
                <a:latin typeface="Arial"/>
                <a:cs typeface="Arial"/>
              </a:rPr>
              <a:t>i</a:t>
            </a:r>
            <a:r>
              <a:rPr sz="600" spc="-5" dirty="0">
                <a:latin typeface="Arial"/>
                <a:cs typeface="Arial"/>
              </a:rPr>
              <a:t>o</a:t>
            </a:r>
            <a:r>
              <a:rPr sz="600" spc="0" dirty="0">
                <a:latin typeface="Arial"/>
                <a:cs typeface="Arial"/>
              </a:rPr>
              <a:t>n </a:t>
            </a:r>
            <a:r>
              <a:rPr sz="600" spc="-5" dirty="0">
                <a:latin typeface="Arial"/>
                <a:cs typeface="Arial"/>
              </a:rPr>
              <a:t>to I</a:t>
            </a:r>
            <a:r>
              <a:rPr sz="600" spc="-10" dirty="0">
                <a:latin typeface="Arial"/>
                <a:cs typeface="Arial"/>
              </a:rPr>
              <a:t>g</a:t>
            </a:r>
            <a:r>
              <a:rPr sz="600" spc="-5" dirty="0">
                <a:latin typeface="Arial"/>
                <a:cs typeface="Arial"/>
              </a:rPr>
              <a:t>ne</a:t>
            </a:r>
            <a:r>
              <a:rPr sz="600" spc="0" dirty="0">
                <a:latin typeface="Arial"/>
                <a:cs typeface="Arial"/>
              </a:rPr>
              <a:t>ous </a:t>
            </a:r>
            <a:r>
              <a:rPr sz="600" spc="-5" dirty="0">
                <a:latin typeface="Arial"/>
                <a:cs typeface="Arial"/>
              </a:rPr>
              <a:t>a</a:t>
            </a:r>
            <a:r>
              <a:rPr sz="600" spc="0" dirty="0">
                <a:latin typeface="Arial"/>
                <a:cs typeface="Arial"/>
              </a:rPr>
              <a:t>nd </a:t>
            </a:r>
            <a:r>
              <a:rPr sz="600" spc="-10" dirty="0">
                <a:latin typeface="Arial"/>
                <a:cs typeface="Arial"/>
              </a:rPr>
              <a:t>M</a:t>
            </a:r>
            <a:r>
              <a:rPr sz="600" spc="0" dirty="0">
                <a:latin typeface="Arial"/>
                <a:cs typeface="Arial"/>
              </a:rPr>
              <a:t>e</a:t>
            </a:r>
            <a:r>
              <a:rPr sz="600" spc="-5" dirty="0">
                <a:latin typeface="Arial"/>
                <a:cs typeface="Arial"/>
              </a:rPr>
              <a:t>t</a:t>
            </a:r>
            <a:r>
              <a:rPr sz="600" spc="-10" dirty="0">
                <a:latin typeface="Arial"/>
                <a:cs typeface="Arial"/>
              </a:rPr>
              <a:t>a</a:t>
            </a:r>
            <a:r>
              <a:rPr sz="600" spc="-5" dirty="0">
                <a:latin typeface="Arial"/>
                <a:cs typeface="Arial"/>
              </a:rPr>
              <a:t>m</a:t>
            </a:r>
            <a:r>
              <a:rPr sz="600" spc="0" dirty="0">
                <a:latin typeface="Arial"/>
                <a:cs typeface="Arial"/>
              </a:rPr>
              <a:t>o</a:t>
            </a:r>
            <a:r>
              <a:rPr sz="600" spc="-5" dirty="0">
                <a:latin typeface="Arial"/>
                <a:cs typeface="Arial"/>
              </a:rPr>
              <a:t>rp</a:t>
            </a:r>
            <a:r>
              <a:rPr sz="600" spc="0" dirty="0">
                <a:latin typeface="Arial"/>
                <a:cs typeface="Arial"/>
              </a:rPr>
              <a:t>h</a:t>
            </a:r>
            <a:r>
              <a:rPr sz="600" spc="-5" dirty="0">
                <a:latin typeface="Arial"/>
                <a:cs typeface="Arial"/>
              </a:rPr>
              <a:t>i</a:t>
            </a:r>
            <a:r>
              <a:rPr sz="600" spc="0" dirty="0">
                <a:latin typeface="Arial"/>
                <a:cs typeface="Arial"/>
              </a:rPr>
              <a:t>c </a:t>
            </a:r>
            <a:r>
              <a:rPr sz="600" spc="-10" dirty="0">
                <a:latin typeface="Arial"/>
                <a:cs typeface="Arial"/>
              </a:rPr>
              <a:t>P</a:t>
            </a:r>
            <a:r>
              <a:rPr sz="600" spc="0" dirty="0">
                <a:latin typeface="Arial"/>
                <a:cs typeface="Arial"/>
              </a:rPr>
              <a:t>e</a:t>
            </a:r>
            <a:r>
              <a:rPr sz="600" spc="-5" dirty="0">
                <a:latin typeface="Arial"/>
                <a:cs typeface="Arial"/>
              </a:rPr>
              <a:t>t</a:t>
            </a:r>
            <a:r>
              <a:rPr sz="600" spc="-15" dirty="0">
                <a:latin typeface="Arial"/>
                <a:cs typeface="Arial"/>
              </a:rPr>
              <a:t>r</a:t>
            </a:r>
            <a:r>
              <a:rPr sz="600" spc="0" dirty="0">
                <a:latin typeface="Arial"/>
                <a:cs typeface="Arial"/>
              </a:rPr>
              <a:t>o</a:t>
            </a:r>
            <a:r>
              <a:rPr sz="600" spc="-10" dirty="0">
                <a:latin typeface="Arial"/>
                <a:cs typeface="Arial"/>
              </a:rPr>
              <a:t>l</a:t>
            </a:r>
            <a:r>
              <a:rPr sz="600" spc="0" dirty="0">
                <a:latin typeface="Arial"/>
                <a:cs typeface="Arial"/>
              </a:rPr>
              <a:t>o</a:t>
            </a:r>
            <a:r>
              <a:rPr sz="600" spc="-5" dirty="0">
                <a:latin typeface="Arial"/>
                <a:cs typeface="Arial"/>
              </a:rPr>
              <a:t>g</a:t>
            </a:r>
            <a:r>
              <a:rPr sz="600" spc="-10" dirty="0">
                <a:latin typeface="Arial"/>
                <a:cs typeface="Arial"/>
              </a:rPr>
              <a:t>y</a:t>
            </a:r>
            <a:r>
              <a:rPr sz="600" spc="-5" dirty="0">
                <a:latin typeface="Arial"/>
                <a:cs typeface="Arial"/>
              </a:rPr>
              <a:t>. Pre</a:t>
            </a:r>
            <a:r>
              <a:rPr sz="600" spc="0" dirty="0">
                <a:latin typeface="Arial"/>
                <a:cs typeface="Arial"/>
              </a:rPr>
              <a:t>ntice </a:t>
            </a:r>
            <a:r>
              <a:rPr sz="600" spc="-10" dirty="0">
                <a:latin typeface="Arial"/>
                <a:cs typeface="Arial"/>
              </a:rPr>
              <a:t>H</a:t>
            </a:r>
            <a:r>
              <a:rPr sz="600" spc="0" dirty="0">
                <a:latin typeface="Arial"/>
                <a:cs typeface="Arial"/>
              </a:rPr>
              <a:t>all.</a:t>
            </a:r>
            <a:endParaRPr sz="600" dirty="0">
              <a:latin typeface="Arial"/>
              <a:cs typeface="Arial"/>
            </a:endParaRPr>
          </a:p>
        </p:txBody>
      </p:sp>
      <p:sp>
        <p:nvSpPr>
          <p:cNvPr id="8" name="object 10">
            <a:extLst>
              <a:ext uri="{FF2B5EF4-FFF2-40B4-BE49-F238E27FC236}">
                <a16:creationId xmlns:a16="http://schemas.microsoft.com/office/drawing/2014/main" id="{7740D577-7780-460A-9D9F-CC0BD7B5D8E7}"/>
              </a:ext>
            </a:extLst>
          </p:cNvPr>
          <p:cNvSpPr/>
          <p:nvPr/>
        </p:nvSpPr>
        <p:spPr>
          <a:xfrm>
            <a:off x="6257473" y="2251409"/>
            <a:ext cx="2671573" cy="1928622"/>
          </a:xfrm>
          <a:prstGeom prst="rect">
            <a:avLst/>
          </a:prstGeom>
          <a:blipFill>
            <a:blip r:embed="rId3" cstate="print"/>
            <a:stretch>
              <a:fillRect/>
            </a:stretch>
          </a:blipFill>
        </p:spPr>
        <p:txBody>
          <a:bodyPr wrap="square" lIns="0" tIns="0" rIns="0" bIns="0" rtlCol="0">
            <a:noAutofit/>
          </a:bodyPr>
          <a:lstStyle/>
          <a:p>
            <a:endParaRPr/>
          </a:p>
        </p:txBody>
      </p:sp>
      <p:sp>
        <p:nvSpPr>
          <p:cNvPr id="9" name="object 12">
            <a:extLst>
              <a:ext uri="{FF2B5EF4-FFF2-40B4-BE49-F238E27FC236}">
                <a16:creationId xmlns:a16="http://schemas.microsoft.com/office/drawing/2014/main" id="{26CBB126-5F78-488F-B07F-4AF5DF9957F5}"/>
              </a:ext>
            </a:extLst>
          </p:cNvPr>
          <p:cNvSpPr txBox="1"/>
          <p:nvPr/>
        </p:nvSpPr>
        <p:spPr>
          <a:xfrm>
            <a:off x="9060872" y="2408381"/>
            <a:ext cx="1634998" cy="952135"/>
          </a:xfrm>
          <a:prstGeom prst="rect">
            <a:avLst/>
          </a:prstGeom>
        </p:spPr>
        <p:txBody>
          <a:bodyPr vert="horz" wrap="square" lIns="0" tIns="0" rIns="0" bIns="0" rtlCol="0">
            <a:noAutofit/>
          </a:bodyPr>
          <a:lstStyle/>
          <a:p>
            <a:pPr marL="12700" marR="12700" algn="just">
              <a:lnSpc>
                <a:spcPct val="99800"/>
              </a:lnSpc>
            </a:pPr>
            <a:r>
              <a:rPr lang="es-MX" sz="1200" spc="-10" dirty="0">
                <a:latin typeface="Times New Roman"/>
                <a:cs typeface="Times New Roman"/>
              </a:rPr>
              <a:t>Eu </a:t>
            </a:r>
            <a:r>
              <a:rPr lang="es-MX" sz="1200" spc="-5" dirty="0">
                <a:latin typeface="Times New Roman"/>
                <a:cs typeface="Times New Roman"/>
              </a:rPr>
              <a:t>es </a:t>
            </a:r>
            <a:r>
              <a:rPr lang="es-MX" sz="1200" spc="-10" dirty="0">
                <a:latin typeface="Times New Roman"/>
                <a:cs typeface="Times New Roman"/>
              </a:rPr>
              <a:t>d</a:t>
            </a:r>
            <a:r>
              <a:rPr lang="es-MX" sz="1200" spc="-5" dirty="0">
                <a:latin typeface="Times New Roman"/>
                <a:cs typeface="Times New Roman"/>
              </a:rPr>
              <a:t>iv</a:t>
            </a:r>
            <a:r>
              <a:rPr lang="es-MX" sz="1200" spc="-15" dirty="0">
                <a:latin typeface="Times New Roman"/>
                <a:cs typeface="Times New Roman"/>
              </a:rPr>
              <a:t>a</a:t>
            </a:r>
            <a:r>
              <a:rPr lang="es-MX" sz="1200" spc="-5" dirty="0">
                <a:latin typeface="Times New Roman"/>
                <a:cs typeface="Times New Roman"/>
              </a:rPr>
              <a:t>l</a:t>
            </a:r>
            <a:r>
              <a:rPr lang="es-MX" sz="1200" spc="-15" dirty="0">
                <a:latin typeface="Times New Roman"/>
                <a:cs typeface="Times New Roman"/>
              </a:rPr>
              <a:t>e</a:t>
            </a:r>
            <a:r>
              <a:rPr lang="es-MX" sz="1200" spc="-5" dirty="0">
                <a:latin typeface="Times New Roman"/>
                <a:cs typeface="Times New Roman"/>
              </a:rPr>
              <a:t>nte en </a:t>
            </a:r>
            <a:r>
              <a:rPr lang="es-MX" sz="1200" spc="-10" dirty="0">
                <a:latin typeface="Times New Roman"/>
                <a:cs typeface="Times New Roman"/>
              </a:rPr>
              <a:t>contras</a:t>
            </a:r>
            <a:r>
              <a:rPr lang="es-MX" sz="1200" spc="-5" dirty="0">
                <a:latin typeface="Times New Roman"/>
                <a:cs typeface="Times New Roman"/>
              </a:rPr>
              <a:t>te con otras  </a:t>
            </a:r>
            <a:r>
              <a:rPr lang="es-MX" sz="1200" spc="-10" dirty="0" err="1">
                <a:latin typeface="Times New Roman"/>
                <a:cs typeface="Times New Roman"/>
              </a:rPr>
              <a:t>REE’s</a:t>
            </a:r>
            <a:r>
              <a:rPr lang="es-MX" sz="1200" spc="-10" dirty="0">
                <a:latin typeface="Times New Roman"/>
                <a:cs typeface="Times New Roman"/>
              </a:rPr>
              <a:t> los cuales son </a:t>
            </a:r>
            <a:r>
              <a:rPr lang="es-MX" sz="1200" spc="-5" dirty="0">
                <a:latin typeface="Times New Roman"/>
                <a:cs typeface="Times New Roman"/>
              </a:rPr>
              <a:t>t</a:t>
            </a:r>
            <a:r>
              <a:rPr lang="es-MX" sz="1200" spc="-10" dirty="0">
                <a:latin typeface="Times New Roman"/>
                <a:cs typeface="Times New Roman"/>
              </a:rPr>
              <a:t>r</a:t>
            </a:r>
            <a:r>
              <a:rPr lang="es-MX" sz="1200" spc="-5" dirty="0">
                <a:latin typeface="Times New Roman"/>
                <a:cs typeface="Times New Roman"/>
              </a:rPr>
              <a:t>iv</a:t>
            </a:r>
            <a:r>
              <a:rPr lang="es-MX" sz="1200" spc="-15" dirty="0">
                <a:latin typeface="Times New Roman"/>
                <a:cs typeface="Times New Roman"/>
              </a:rPr>
              <a:t>a</a:t>
            </a:r>
            <a:r>
              <a:rPr lang="es-MX" sz="1200" spc="-10" dirty="0">
                <a:latin typeface="Times New Roman"/>
                <a:cs typeface="Times New Roman"/>
              </a:rPr>
              <a:t>l</a:t>
            </a:r>
            <a:r>
              <a:rPr lang="es-MX" sz="1200" spc="-5" dirty="0">
                <a:latin typeface="Times New Roman"/>
                <a:cs typeface="Times New Roman"/>
              </a:rPr>
              <a:t>entes. </a:t>
            </a:r>
            <a:r>
              <a:rPr lang="es-MX" sz="1200" spc="-15" dirty="0">
                <a:latin typeface="Times New Roman"/>
                <a:cs typeface="Times New Roman"/>
              </a:rPr>
              <a:t>Consecuentemente</a:t>
            </a:r>
            <a:r>
              <a:rPr lang="es-MX" sz="1200" spc="-10" dirty="0">
                <a:latin typeface="Times New Roman"/>
                <a:cs typeface="Times New Roman"/>
              </a:rPr>
              <a:t>  se comporta como el </a:t>
            </a:r>
            <a:r>
              <a:rPr lang="es-MX" sz="1200" spc="-5" dirty="0">
                <a:latin typeface="Times New Roman"/>
                <a:cs typeface="Times New Roman"/>
              </a:rPr>
              <a:t>Sr</a:t>
            </a:r>
            <a:endParaRPr lang="es-MX" sz="1200" dirty="0">
              <a:latin typeface="Times New Roman"/>
              <a:cs typeface="Times New Roman"/>
            </a:endParaRPr>
          </a:p>
        </p:txBody>
      </p:sp>
    </p:spTree>
    <p:extLst>
      <p:ext uri="{BB962C8B-B14F-4D97-AF65-F5344CB8AC3E}">
        <p14:creationId xmlns:p14="http://schemas.microsoft.com/office/powerpoint/2010/main" val="1541105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 name="Imagen 164">
            <a:extLst>
              <a:ext uri="{FF2B5EF4-FFF2-40B4-BE49-F238E27FC236}">
                <a16:creationId xmlns:a16="http://schemas.microsoft.com/office/drawing/2014/main" id="{617C1686-11D3-499D-BC3F-6875B98B23EC}"/>
              </a:ext>
            </a:extLst>
          </p:cNvPr>
          <p:cNvPicPr>
            <a:picLocks noChangeAspect="1"/>
          </p:cNvPicPr>
          <p:nvPr/>
        </p:nvPicPr>
        <p:blipFill rotWithShape="1">
          <a:blip r:embed="rId2">
            <a:extLst>
              <a:ext uri="{28A0092B-C50C-407E-A947-70E740481C1C}">
                <a14:useLocalDpi xmlns:a14="http://schemas.microsoft.com/office/drawing/2010/main" val="0"/>
              </a:ext>
            </a:extLst>
          </a:blip>
          <a:srcRect l="36256" t="26258" r="18964" b="14558"/>
          <a:stretch/>
        </p:blipFill>
        <p:spPr>
          <a:xfrm>
            <a:off x="858416" y="307910"/>
            <a:ext cx="6979298" cy="5345060"/>
          </a:xfrm>
          <a:prstGeom prst="rect">
            <a:avLst/>
          </a:prstGeom>
        </p:spPr>
      </p:pic>
      <p:sp>
        <p:nvSpPr>
          <p:cNvPr id="162" name="Rectángulo 161">
            <a:extLst>
              <a:ext uri="{FF2B5EF4-FFF2-40B4-BE49-F238E27FC236}">
                <a16:creationId xmlns:a16="http://schemas.microsoft.com/office/drawing/2014/main" id="{8663544A-510D-4589-9F14-95F262F01111}"/>
              </a:ext>
            </a:extLst>
          </p:cNvPr>
          <p:cNvSpPr/>
          <p:nvPr/>
        </p:nvSpPr>
        <p:spPr>
          <a:xfrm>
            <a:off x="4402917" y="583598"/>
            <a:ext cx="3145548" cy="2308324"/>
          </a:xfrm>
          <a:prstGeom prst="rect">
            <a:avLst/>
          </a:prstGeom>
          <a:solidFill>
            <a:schemeClr val="bg1"/>
          </a:solidFill>
        </p:spPr>
        <p:txBody>
          <a:bodyPr wrap="square">
            <a:spAutoFit/>
          </a:bodyPr>
          <a:lstStyle/>
          <a:p>
            <a:pPr algn="just"/>
            <a:r>
              <a:rPr lang="es-MX" sz="1600" dirty="0">
                <a:latin typeface="Times New Roman" panose="02020603050405020304" pitchFamily="18" charset="0"/>
                <a:cs typeface="Times New Roman" panose="02020603050405020304" pitchFamily="18" charset="0"/>
              </a:rPr>
              <a:t>Efecto granate y plagioclasa en HREE</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Misma concentración de REE y grado de fusión. Todo lo que cambia es la mineralogía de la fuente del manto que está relacionada con la presión (profundidad).</a:t>
            </a:r>
          </a:p>
        </p:txBody>
      </p:sp>
    </p:spTree>
    <p:extLst>
      <p:ext uri="{BB962C8B-B14F-4D97-AF65-F5344CB8AC3E}">
        <p14:creationId xmlns:p14="http://schemas.microsoft.com/office/powerpoint/2010/main" val="2133438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0F3B376-BD47-49F4-A556-DB9E838B091A}"/>
              </a:ext>
            </a:extLst>
          </p:cNvPr>
          <p:cNvPicPr>
            <a:picLocks noChangeAspect="1"/>
          </p:cNvPicPr>
          <p:nvPr/>
        </p:nvPicPr>
        <p:blipFill rotWithShape="1">
          <a:blip r:embed="rId2">
            <a:extLst>
              <a:ext uri="{28A0092B-C50C-407E-A947-70E740481C1C}">
                <a14:useLocalDpi xmlns:a14="http://schemas.microsoft.com/office/drawing/2010/main" val="0"/>
              </a:ext>
            </a:extLst>
          </a:blip>
          <a:srcRect l="49015" t="50665" r="24811" b="16119"/>
          <a:stretch/>
        </p:blipFill>
        <p:spPr>
          <a:xfrm>
            <a:off x="4211783" y="2723597"/>
            <a:ext cx="3891607" cy="2605784"/>
          </a:xfrm>
          <a:prstGeom prst="rect">
            <a:avLst/>
          </a:prstGeom>
        </p:spPr>
      </p:pic>
      <p:pic>
        <p:nvPicPr>
          <p:cNvPr id="4" name="Imagen 3">
            <a:extLst>
              <a:ext uri="{FF2B5EF4-FFF2-40B4-BE49-F238E27FC236}">
                <a16:creationId xmlns:a16="http://schemas.microsoft.com/office/drawing/2014/main" id="{74220A7B-A4FA-4B1E-8531-24A5EEB1DE6A}"/>
              </a:ext>
            </a:extLst>
          </p:cNvPr>
          <p:cNvPicPr>
            <a:picLocks noChangeAspect="1"/>
          </p:cNvPicPr>
          <p:nvPr/>
        </p:nvPicPr>
        <p:blipFill rotWithShape="1">
          <a:blip r:embed="rId3">
            <a:extLst>
              <a:ext uri="{28A0092B-C50C-407E-A947-70E740481C1C}">
                <a14:useLocalDpi xmlns:a14="http://schemas.microsoft.com/office/drawing/2010/main" val="0"/>
              </a:ext>
            </a:extLst>
          </a:blip>
          <a:srcRect l="22741" t="24377" r="53118" b="48283"/>
          <a:stretch/>
        </p:blipFill>
        <p:spPr>
          <a:xfrm>
            <a:off x="305709" y="2780144"/>
            <a:ext cx="3874906" cy="2604655"/>
          </a:xfrm>
          <a:prstGeom prst="rect">
            <a:avLst/>
          </a:prstGeom>
        </p:spPr>
      </p:pic>
      <p:sp>
        <p:nvSpPr>
          <p:cNvPr id="7" name="Rectángulo 6">
            <a:extLst>
              <a:ext uri="{FF2B5EF4-FFF2-40B4-BE49-F238E27FC236}">
                <a16:creationId xmlns:a16="http://schemas.microsoft.com/office/drawing/2014/main" id="{4CDBA7F4-FF84-417D-80CC-E7FB3B5091E7}"/>
              </a:ext>
            </a:extLst>
          </p:cNvPr>
          <p:cNvSpPr/>
          <p:nvPr/>
        </p:nvSpPr>
        <p:spPr>
          <a:xfrm>
            <a:off x="332510" y="147781"/>
            <a:ext cx="11508509" cy="2031325"/>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Diagramas de REE normalizados a condrito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Sobre la base de la geoquímica de elementos traza bastante distintiva de los </a:t>
            </a:r>
            <a:r>
              <a:rPr lang="es-MX" b="1" dirty="0">
                <a:latin typeface="Times New Roman" panose="02020603050405020304" pitchFamily="18" charset="0"/>
                <a:cs typeface="Times New Roman" panose="02020603050405020304" pitchFamily="18" charset="0"/>
              </a:rPr>
              <a:t>MORB,</a:t>
            </a:r>
            <a:r>
              <a:rPr lang="es-MX" dirty="0">
                <a:latin typeface="Times New Roman" panose="02020603050405020304" pitchFamily="18" charset="0"/>
                <a:cs typeface="Times New Roman" panose="02020603050405020304" pitchFamily="18" charset="0"/>
              </a:rPr>
              <a:t> se han clasificado como normales (</a:t>
            </a:r>
            <a:r>
              <a:rPr lang="es-MX" b="1" i="1" dirty="0">
                <a:latin typeface="Times New Roman" panose="02020603050405020304" pitchFamily="18" charset="0"/>
                <a:cs typeface="Times New Roman" panose="02020603050405020304" pitchFamily="18" charset="0"/>
              </a:rPr>
              <a:t>tipo N-MORB</a:t>
            </a:r>
            <a:r>
              <a:rPr lang="es-MX" dirty="0">
                <a:latin typeface="Times New Roman" panose="02020603050405020304" pitchFamily="18" charset="0"/>
                <a:cs typeface="Times New Roman" panose="02020603050405020304" pitchFamily="18" charset="0"/>
              </a:rPr>
              <a:t>, empobrecido),  pluma mantelica (tipo </a:t>
            </a:r>
            <a:r>
              <a:rPr lang="es-MX" b="1" i="1" dirty="0">
                <a:latin typeface="Times New Roman" panose="02020603050405020304" pitchFamily="18" charset="0"/>
                <a:cs typeface="Times New Roman" panose="02020603050405020304" pitchFamily="18" charset="0"/>
              </a:rPr>
              <a:t>E-MORB</a:t>
            </a:r>
            <a:r>
              <a:rPr lang="es-MX" dirty="0">
                <a:latin typeface="Times New Roman" panose="02020603050405020304" pitchFamily="18" charset="0"/>
                <a:cs typeface="Times New Roman" panose="02020603050405020304" pitchFamily="18" charset="0"/>
              </a:rPr>
              <a:t>, enriquecido) y tipo transicional (</a:t>
            </a:r>
            <a:r>
              <a:rPr lang="es-MX" b="1" i="1" dirty="0">
                <a:latin typeface="Times New Roman" panose="02020603050405020304" pitchFamily="18" charset="0"/>
                <a:cs typeface="Times New Roman" panose="02020603050405020304" pitchFamily="18" charset="0"/>
              </a:rPr>
              <a:t>tipo  T-MORB</a:t>
            </a:r>
            <a:r>
              <a:rPr lang="es-MX" dirty="0">
                <a:latin typeface="Times New Roman" panose="02020603050405020304" pitchFamily="18" charset="0"/>
                <a:cs typeface="Times New Roman" panose="02020603050405020304" pitchFamily="18" charset="0"/>
              </a:rPr>
              <a:t>) (Bryan et al. 1976, </a:t>
            </a:r>
            <a:r>
              <a:rPr lang="es-MX" dirty="0" err="1">
                <a:latin typeface="Times New Roman" panose="02020603050405020304" pitchFamily="18" charset="0"/>
                <a:cs typeface="Times New Roman" panose="02020603050405020304" pitchFamily="18" charset="0"/>
              </a:rPr>
              <a:t>Sun</a:t>
            </a:r>
            <a:r>
              <a:rPr lang="es-MX" dirty="0">
                <a:latin typeface="Times New Roman" panose="02020603050405020304" pitchFamily="18" charset="0"/>
                <a:cs typeface="Times New Roman" panose="02020603050405020304" pitchFamily="18" charset="0"/>
              </a:rPr>
              <a:t> et al. 1979, Schilling y col. 1983). Sin embargo, las composiciones de elementos mayores  son notablemente uniformes (Tabla 5.4). Los basaltos de tipo </a:t>
            </a:r>
            <a:r>
              <a:rPr lang="es-MX" b="1" i="1" dirty="0">
                <a:latin typeface="Times New Roman" panose="02020603050405020304" pitchFamily="18" charset="0"/>
                <a:cs typeface="Times New Roman" panose="02020603050405020304" pitchFamily="18" charset="0"/>
              </a:rPr>
              <a:t>N-MORB</a:t>
            </a:r>
            <a:r>
              <a:rPr lang="es-MX" dirty="0">
                <a:latin typeface="Times New Roman" panose="02020603050405020304" pitchFamily="18" charset="0"/>
                <a:cs typeface="Times New Roman" panose="02020603050405020304" pitchFamily="18" charset="0"/>
              </a:rPr>
              <a:t> son principalmente del Pacífico y del Atlántico al sur de 30 </a:t>
            </a:r>
            <a:r>
              <a:rPr lang="es-MX" dirty="0" err="1">
                <a:latin typeface="Times New Roman" panose="02020603050405020304" pitchFamily="18" charset="0"/>
                <a:cs typeface="Times New Roman" panose="02020603050405020304" pitchFamily="18" charset="0"/>
              </a:rPr>
              <a:t>°N</a:t>
            </a:r>
            <a:r>
              <a:rPr lang="es-MX" dirty="0">
                <a:latin typeface="Times New Roman" panose="02020603050405020304" pitchFamily="18" charset="0"/>
                <a:cs typeface="Times New Roman" panose="02020603050405020304" pitchFamily="18" charset="0"/>
              </a:rPr>
              <a:t>, mientras que los basaltos de tipo </a:t>
            </a:r>
            <a:r>
              <a:rPr lang="es-MX" b="1" i="1" dirty="0">
                <a:latin typeface="Times New Roman" panose="02020603050405020304" pitchFamily="18" charset="0"/>
                <a:cs typeface="Times New Roman" panose="02020603050405020304" pitchFamily="18" charset="0"/>
              </a:rPr>
              <a:t>E-MORB</a:t>
            </a:r>
            <a:r>
              <a:rPr lang="es-MX" dirty="0">
                <a:latin typeface="Times New Roman" panose="02020603050405020304" pitchFamily="18" charset="0"/>
                <a:cs typeface="Times New Roman" panose="02020603050405020304" pitchFamily="18" charset="0"/>
              </a:rPr>
              <a:t> del Atlántico norte.</a:t>
            </a:r>
          </a:p>
        </p:txBody>
      </p:sp>
      <p:pic>
        <p:nvPicPr>
          <p:cNvPr id="9" name="Imagen 8">
            <a:extLst>
              <a:ext uri="{FF2B5EF4-FFF2-40B4-BE49-F238E27FC236}">
                <a16:creationId xmlns:a16="http://schemas.microsoft.com/office/drawing/2014/main" id="{EE7AC8F7-223E-4545-9289-627179D9E1D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58867" t="22761" r="11604" b="29697"/>
          <a:stretch/>
        </p:blipFill>
        <p:spPr>
          <a:xfrm>
            <a:off x="8478982" y="2724727"/>
            <a:ext cx="2706254" cy="2561148"/>
          </a:xfrm>
          <a:prstGeom prst="rect">
            <a:avLst/>
          </a:prstGeom>
        </p:spPr>
      </p:pic>
    </p:spTree>
    <p:extLst>
      <p:ext uri="{BB962C8B-B14F-4D97-AF65-F5344CB8AC3E}">
        <p14:creationId xmlns:p14="http://schemas.microsoft.com/office/powerpoint/2010/main" val="3285064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4FD77BD-DDF4-475C-A0E4-C66CCA81DC3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83831" y="2839112"/>
            <a:ext cx="2559444" cy="3113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932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DABCF391-AE38-4569-9999-F63D4A518D20}"/>
              </a:ext>
            </a:extLst>
          </p:cNvPr>
          <p:cNvSpPr/>
          <p:nvPr/>
        </p:nvSpPr>
        <p:spPr>
          <a:xfrm>
            <a:off x="190500" y="171450"/>
            <a:ext cx="5391150" cy="6463308"/>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Patrones REE normalizados a condrita de rocas basálticas, valores de normalización de Nakamura (1974). </a:t>
            </a:r>
          </a:p>
          <a:p>
            <a:pPr algn="just"/>
            <a:endParaRPr lang="es-MX" dirty="0">
              <a:latin typeface="Times New Roman" panose="02020603050405020304" pitchFamily="18" charset="0"/>
              <a:cs typeface="Times New Roman" panose="02020603050405020304" pitchFamily="18" charset="0"/>
            </a:endParaRPr>
          </a:p>
          <a:p>
            <a:pPr marL="0" lvl="1" algn="just">
              <a:buAutoNum type="alphaLcParenBoth"/>
            </a:pPr>
            <a:r>
              <a:rPr lang="es-MX" dirty="0">
                <a:latin typeface="Times New Roman" panose="02020603050405020304" pitchFamily="18" charset="0"/>
                <a:cs typeface="Times New Roman" panose="02020603050405020304" pitchFamily="18" charset="0"/>
              </a:rPr>
              <a:t> Basalto fuertemente enriquecido en REE-ligeras con concentraciones muy bajas de REE-pesadas. Sugiere la presencia de granate residual en la fuente: concentraciones extremadamente altas de REE-ligeras sugieren pequeños grados de fusión parcial o una fuente enriquecida en  REE-ligeras.</a:t>
            </a:r>
          </a:p>
          <a:p>
            <a:pPr marL="0" lvl="1" algn="just">
              <a:buAutoNum type="alphaLcParenBoth"/>
            </a:pPr>
            <a:endParaRPr lang="es-MX" dirty="0">
              <a:latin typeface="Times New Roman" panose="02020603050405020304" pitchFamily="18" charset="0"/>
              <a:cs typeface="Times New Roman" panose="02020603050405020304" pitchFamily="18" charset="0"/>
            </a:endParaRPr>
          </a:p>
          <a:p>
            <a:pPr marL="0" lvl="1" algn="just">
              <a:buAutoNum type="alphaLcParenBoth"/>
            </a:pPr>
            <a:r>
              <a:rPr lang="es-MX" dirty="0">
                <a:latin typeface="Times New Roman" panose="02020603050405020304" pitchFamily="18" charset="0"/>
                <a:cs typeface="Times New Roman" panose="02020603050405020304" pitchFamily="18" charset="0"/>
              </a:rPr>
              <a:t> Basalto con ligera anomalía negativa de Eu posiblemente por fraccionamiento o cristalización de plagioclasa o puede haber estado en equilibrio con una fuente de manto portador de plagioclasa: Concentraciones en REE-pesadas de 10x la del </a:t>
            </a:r>
            <a:r>
              <a:rPr lang="es-MX" dirty="0" err="1">
                <a:latin typeface="Times New Roman" panose="02020603050405020304" pitchFamily="18" charset="0"/>
                <a:cs typeface="Times New Roman" panose="02020603050405020304" pitchFamily="18" charset="0"/>
              </a:rPr>
              <a:t>condríto</a:t>
            </a:r>
            <a:r>
              <a:rPr lang="es-MX" dirty="0">
                <a:latin typeface="Times New Roman" panose="02020603050405020304" pitchFamily="18" charset="0"/>
                <a:cs typeface="Times New Roman" panose="02020603050405020304" pitchFamily="18" charset="0"/>
              </a:rPr>
              <a:t> sugieren que el granate está ausente o no esta presente en la fuente.</a:t>
            </a:r>
          </a:p>
          <a:p>
            <a:pPr marL="0" lvl="1" algn="just">
              <a:buAutoNum type="alphaLcParenBoth"/>
            </a:pPr>
            <a:endParaRPr lang="es-MX" dirty="0">
              <a:latin typeface="Times New Roman" panose="02020603050405020304" pitchFamily="18" charset="0"/>
              <a:cs typeface="Times New Roman" panose="02020603050405020304" pitchFamily="18" charset="0"/>
            </a:endParaRPr>
          </a:p>
          <a:p>
            <a:pPr marL="0" lvl="1" algn="just">
              <a:buAutoNum type="alphaLcParenBoth"/>
            </a:pPr>
            <a:r>
              <a:rPr lang="es-MX" dirty="0">
                <a:latin typeface="Times New Roman" panose="02020603050405020304" pitchFamily="18" charset="0"/>
                <a:cs typeface="Times New Roman" panose="02020603050405020304" pitchFamily="18" charset="0"/>
              </a:rPr>
              <a:t> Basalto mostrando fuerte agotamiento o empobrecimiento de REE-ligeras. sugiriendo haberse derivado de una fuente  empobrecida en REE-ligeras libre de granate.</a:t>
            </a:r>
          </a:p>
        </p:txBody>
      </p:sp>
      <p:grpSp>
        <p:nvGrpSpPr>
          <p:cNvPr id="12" name="Grupo 11">
            <a:extLst>
              <a:ext uri="{FF2B5EF4-FFF2-40B4-BE49-F238E27FC236}">
                <a16:creationId xmlns:a16="http://schemas.microsoft.com/office/drawing/2014/main" id="{03BD4D74-323C-458C-98F4-1589ECE6C1BA}"/>
              </a:ext>
            </a:extLst>
          </p:cNvPr>
          <p:cNvGrpSpPr/>
          <p:nvPr/>
        </p:nvGrpSpPr>
        <p:grpSpPr>
          <a:xfrm>
            <a:off x="6820823" y="203415"/>
            <a:ext cx="4656801" cy="6483135"/>
            <a:chOff x="6849398" y="374865"/>
            <a:chExt cx="4656801" cy="6483135"/>
          </a:xfrm>
        </p:grpSpPr>
        <p:pic>
          <p:nvPicPr>
            <p:cNvPr id="10" name="Imagen 9">
              <a:extLst>
                <a:ext uri="{FF2B5EF4-FFF2-40B4-BE49-F238E27FC236}">
                  <a16:creationId xmlns:a16="http://schemas.microsoft.com/office/drawing/2014/main" id="{DC35B276-89AF-4BF3-94BA-42C8B21C243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2853" t="22083" r="59633" b="12500"/>
            <a:stretch/>
          </p:blipFill>
          <p:spPr>
            <a:xfrm>
              <a:off x="6867524" y="374865"/>
              <a:ext cx="4638675" cy="6483135"/>
            </a:xfrm>
            <a:prstGeom prst="rect">
              <a:avLst/>
            </a:prstGeom>
          </p:spPr>
        </p:pic>
        <p:sp>
          <p:nvSpPr>
            <p:cNvPr id="11" name="CuadroTexto 10">
              <a:extLst>
                <a:ext uri="{FF2B5EF4-FFF2-40B4-BE49-F238E27FC236}">
                  <a16:creationId xmlns:a16="http://schemas.microsoft.com/office/drawing/2014/main" id="{079748AA-37FD-4B8F-A9CD-C63B2764BB00}"/>
                </a:ext>
              </a:extLst>
            </p:cNvPr>
            <p:cNvSpPr txBox="1"/>
            <p:nvPr/>
          </p:nvSpPr>
          <p:spPr>
            <a:xfrm rot="16200000">
              <a:off x="6343650" y="3276600"/>
              <a:ext cx="1350050" cy="338554"/>
            </a:xfrm>
            <a:prstGeom prst="rect">
              <a:avLst/>
            </a:prstGeom>
            <a:solidFill>
              <a:schemeClr val="bg1"/>
            </a:solidFill>
          </p:spPr>
          <p:txBody>
            <a:bodyPr wrap="none" rtlCol="0">
              <a:spAutoFit/>
            </a:bodyPr>
            <a:lstStyle/>
            <a:p>
              <a:r>
                <a:rPr lang="es-MX" sz="1600" dirty="0">
                  <a:latin typeface="Times New Roman" panose="02020603050405020304" pitchFamily="18" charset="0"/>
                  <a:cs typeface="Times New Roman" panose="02020603050405020304" pitchFamily="18" charset="0"/>
                </a:rPr>
                <a:t>Roca/condrito</a:t>
              </a:r>
            </a:p>
          </p:txBody>
        </p:sp>
      </p:grpSp>
      <p:pic>
        <p:nvPicPr>
          <p:cNvPr id="13" name="Picture 2">
            <a:extLst>
              <a:ext uri="{FF2B5EF4-FFF2-40B4-BE49-F238E27FC236}">
                <a16:creationId xmlns:a16="http://schemas.microsoft.com/office/drawing/2014/main" id="{7FCAEEA6-B3D0-41E9-963F-B2731C961B4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918306" y="328110"/>
            <a:ext cx="1883169" cy="2291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581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8ADD377F-9709-4C83-98EE-7F00908399FC}"/>
              </a:ext>
            </a:extLst>
          </p:cNvPr>
          <p:cNvSpPr/>
          <p:nvPr/>
        </p:nvSpPr>
        <p:spPr>
          <a:xfrm>
            <a:off x="361949" y="713511"/>
            <a:ext cx="11477626" cy="4915763"/>
          </a:xfrm>
          <a:prstGeom prst="rect">
            <a:avLst/>
          </a:prstGeom>
        </p:spPr>
        <p:txBody>
          <a:bodyPr wrap="square">
            <a:spAutoFit/>
          </a:bodyPr>
          <a:lstStyle/>
          <a:p>
            <a:pPr algn="ctr"/>
            <a:r>
              <a:rPr lang="es-MX" sz="3600" dirty="0">
                <a:latin typeface="Times New Roman" panose="02020603050405020304" pitchFamily="18" charset="0"/>
                <a:cs typeface="Times New Roman" panose="02020603050405020304" pitchFamily="18" charset="0"/>
              </a:rPr>
              <a:t>Aracnigramas</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Para comprender el patrón de las abundancias de los elementos traza en basaltos (o incluso en cualquier roca ígnea) es útil tener un marco de referencia  con el que se puedan comparar las abundancias elementales en una roca en particular. El desarrollo esta idea condujo al concepto de diagramas de araña o aracnigramas (Wood et al. 1979, </a:t>
            </a:r>
            <a:r>
              <a:rPr lang="es-MX" dirty="0" err="1">
                <a:latin typeface="Times New Roman" panose="02020603050405020304" pitchFamily="18" charset="0"/>
                <a:cs typeface="Times New Roman" panose="02020603050405020304" pitchFamily="18" charset="0"/>
              </a:rPr>
              <a:t>Sun</a:t>
            </a:r>
            <a:r>
              <a:rPr lang="es-MX" dirty="0">
                <a:latin typeface="Times New Roman" panose="02020603050405020304" pitchFamily="18" charset="0"/>
                <a:cs typeface="Times New Roman" panose="02020603050405020304" pitchFamily="18" charset="0"/>
              </a:rPr>
              <a:t> 1980, Thompson 1982,Thompson y col. 1984), en el que la abundancia de un grupo de elementos incompatibles se normaliza a estimaciones de su abundancia en la tierra primordial</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elementos Ba, Sr, U, Th, Zr, Nb, Ti y Se cree que REE se ha condensado a altas temperaturas de un gas de composición solar durante la formación planetaria. Basaltos Arqueozoicos con alto-MgO (</a:t>
            </a:r>
            <a:r>
              <a:rPr lang="es-MX" dirty="0" err="1">
                <a:latin typeface="Times New Roman" panose="02020603050405020304" pitchFamily="18" charset="0"/>
                <a:cs typeface="Times New Roman" panose="02020603050405020304" pitchFamily="18" charset="0"/>
              </a:rPr>
              <a:t>komatiites</a:t>
            </a:r>
            <a:r>
              <a:rPr lang="es-MX" dirty="0">
                <a:latin typeface="Times New Roman" panose="02020603050405020304" pitchFamily="18" charset="0"/>
                <a:cs typeface="Times New Roman" panose="02020603050405020304" pitchFamily="18" charset="0"/>
              </a:rPr>
              <a:t>) tienen las mismas proporciones de estos elementos (por ejemplo, Ba/Sr, U/Th) como condríticos, lo que sugiere que sus proporciones en meteoritos puede aproximarse a los del manto primordial antes de la significativa formación de corteza. Sin embargo, mientras la abundancia absoluta de estos elementos en la masa de la Tierra puede aproximarse a valores condríticos, aquellos en el manto primordial pueden ser mayores debido a los efectos de concentración por la formación del núcleo.</a:t>
            </a:r>
          </a:p>
        </p:txBody>
      </p:sp>
    </p:spTree>
    <p:extLst>
      <p:ext uri="{BB962C8B-B14F-4D97-AF65-F5344CB8AC3E}">
        <p14:creationId xmlns:p14="http://schemas.microsoft.com/office/powerpoint/2010/main" val="2390819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F8DF411-C740-4D9A-ABE1-A42CD59C732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1159" t="20202" r="16592" b="4781"/>
          <a:stretch/>
        </p:blipFill>
        <p:spPr>
          <a:xfrm>
            <a:off x="1766742" y="257175"/>
            <a:ext cx="7620000" cy="6430819"/>
          </a:xfrm>
          <a:prstGeom prst="rect">
            <a:avLst/>
          </a:prstGeom>
        </p:spPr>
      </p:pic>
    </p:spTree>
    <p:extLst>
      <p:ext uri="{BB962C8B-B14F-4D97-AF65-F5344CB8AC3E}">
        <p14:creationId xmlns:p14="http://schemas.microsoft.com/office/powerpoint/2010/main" val="8572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3C1F2DB-46AA-4791-BDF1-311C4BD54C60}"/>
              </a:ext>
            </a:extLst>
          </p:cNvPr>
          <p:cNvSpPr/>
          <p:nvPr/>
        </p:nvSpPr>
        <p:spPr>
          <a:xfrm>
            <a:off x="267856" y="197071"/>
            <a:ext cx="10778836" cy="2308324"/>
          </a:xfrm>
          <a:prstGeom prst="rect">
            <a:avLst/>
          </a:prstGeom>
        </p:spPr>
        <p:txBody>
          <a:bodyPr wrap="square">
            <a:spAutoFit/>
          </a:bodyPr>
          <a:lstStyle/>
          <a:p>
            <a:r>
              <a:rPr lang="es-MX" b="1" dirty="0">
                <a:latin typeface="Times New Roman" panose="02020603050405020304" pitchFamily="18" charset="0"/>
                <a:cs typeface="Times New Roman" panose="02020603050405020304" pitchFamily="18" charset="0"/>
              </a:rPr>
              <a:t>Aracnigramas </a:t>
            </a:r>
          </a:p>
          <a:p>
            <a:pPr algn="just"/>
            <a:r>
              <a:rPr lang="es-MX" dirty="0">
                <a:latin typeface="Times New Roman" panose="02020603050405020304" pitchFamily="18" charset="0"/>
                <a:cs typeface="Times New Roman" panose="02020603050405020304" pitchFamily="18" charset="0"/>
              </a:rPr>
              <a:t>De acuerdo con </a:t>
            </a:r>
            <a:r>
              <a:rPr lang="es-MX" dirty="0" err="1">
                <a:latin typeface="Times New Roman" panose="02020603050405020304" pitchFamily="18" charset="0"/>
                <a:cs typeface="Times New Roman" panose="02020603050405020304" pitchFamily="18" charset="0"/>
              </a:rPr>
              <a:t>Sun</a:t>
            </a:r>
            <a:r>
              <a:rPr lang="es-MX" dirty="0">
                <a:latin typeface="Times New Roman" panose="02020603050405020304" pitchFamily="18" charset="0"/>
                <a:cs typeface="Times New Roman" panose="02020603050405020304" pitchFamily="18" charset="0"/>
              </a:rPr>
              <a:t> (1980), en la Figura  inferior se comparan abundancias de elementos traza, normalizados a valores del manto primordial, para tipo N y P MORB y </a:t>
            </a:r>
            <a:r>
              <a:rPr lang="es-MX" dirty="0" err="1">
                <a:latin typeface="Times New Roman" panose="02020603050405020304" pitchFamily="18" charset="0"/>
                <a:cs typeface="Times New Roman" panose="02020603050405020304" pitchFamily="18" charset="0"/>
              </a:rPr>
              <a:t>tholeiita</a:t>
            </a:r>
            <a:r>
              <a:rPr lang="es-MX" dirty="0">
                <a:latin typeface="Times New Roman" panose="02020603050405020304" pitchFamily="18" charset="0"/>
                <a:cs typeface="Times New Roman" panose="02020603050405020304" pitchFamily="18" charset="0"/>
              </a:rPr>
              <a:t> de isla oceánica. Los elementos están ordenados en secuencia de izquierda a derecha decreciendo incompatibilidad, en </a:t>
            </a:r>
            <a:r>
              <a:rPr lang="es-MX" dirty="0" err="1">
                <a:latin typeface="Times New Roman" panose="02020603050405020304" pitchFamily="18" charset="0"/>
                <a:cs typeface="Times New Roman" panose="02020603050405020304" pitchFamily="18" charset="0"/>
              </a:rPr>
              <a:t>lherzolita</a:t>
            </a:r>
            <a:r>
              <a:rPr lang="es-MX" dirty="0">
                <a:latin typeface="Times New Roman" panose="02020603050405020304" pitchFamily="18" charset="0"/>
                <a:cs typeface="Times New Roman" panose="02020603050405020304" pitchFamily="18" charset="0"/>
              </a:rPr>
              <a:t> de cuatro fases pasando por fusión parcial. Asumiendo que MORB son producidos altos grados de fusión parcial, sus abundancias relativas de elementos incompatibles deberían ser parecidos a los de su fuente. </a:t>
            </a:r>
            <a:r>
              <a:rPr lang="es-MX" i="1" dirty="0">
                <a:solidFill>
                  <a:srgbClr val="FF0000"/>
                </a:solidFill>
                <a:latin typeface="Times New Roman" panose="02020603050405020304" pitchFamily="18" charset="0"/>
                <a:cs typeface="Times New Roman" panose="02020603050405020304" pitchFamily="18" charset="0"/>
              </a:rPr>
              <a:t>Fusión parcial de un manto condrítico producirá magmas con patrones de aracnigramas enriquecidos de forma variable en el elementos Rb a Nb, dependiendo del grado de fusión.</a:t>
            </a:r>
          </a:p>
        </p:txBody>
      </p:sp>
      <p:pic>
        <p:nvPicPr>
          <p:cNvPr id="4" name="Imagen 3">
            <a:extLst>
              <a:ext uri="{FF2B5EF4-FFF2-40B4-BE49-F238E27FC236}">
                <a16:creationId xmlns:a16="http://schemas.microsoft.com/office/drawing/2014/main" id="{FD26C1FD-748D-4C49-9331-715999A562F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7358" t="20337" r="30763" b="18923"/>
          <a:stretch/>
        </p:blipFill>
        <p:spPr>
          <a:xfrm>
            <a:off x="6299200" y="2382981"/>
            <a:ext cx="5037709" cy="4294910"/>
          </a:xfrm>
          <a:prstGeom prst="rect">
            <a:avLst/>
          </a:prstGeom>
        </p:spPr>
      </p:pic>
      <p:pic>
        <p:nvPicPr>
          <p:cNvPr id="6" name="Imagen 5">
            <a:extLst>
              <a:ext uri="{FF2B5EF4-FFF2-40B4-BE49-F238E27FC236}">
                <a16:creationId xmlns:a16="http://schemas.microsoft.com/office/drawing/2014/main" id="{3BF388B3-42E3-452E-9377-68B1FC6CEF0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57838" t="58587" r="10496" b="2895"/>
          <a:stretch/>
        </p:blipFill>
        <p:spPr>
          <a:xfrm>
            <a:off x="701963" y="2964871"/>
            <a:ext cx="4133757" cy="2955638"/>
          </a:xfrm>
          <a:prstGeom prst="rect">
            <a:avLst/>
          </a:prstGeom>
        </p:spPr>
      </p:pic>
      <p:sp>
        <p:nvSpPr>
          <p:cNvPr id="3" name="Rectángulo 2">
            <a:extLst>
              <a:ext uri="{FF2B5EF4-FFF2-40B4-BE49-F238E27FC236}">
                <a16:creationId xmlns:a16="http://schemas.microsoft.com/office/drawing/2014/main" id="{A1A93885-D6BC-4E8E-AC35-E58270A9C48B}"/>
              </a:ext>
            </a:extLst>
          </p:cNvPr>
          <p:cNvSpPr/>
          <p:nvPr/>
        </p:nvSpPr>
        <p:spPr>
          <a:xfrm>
            <a:off x="7010400" y="2390776"/>
            <a:ext cx="1371600" cy="4305300"/>
          </a:xfrm>
          <a:prstGeom prst="rect">
            <a:avLst/>
          </a:prstGeom>
          <a:solidFill>
            <a:srgbClr val="FF00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569790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D342D45C-0C96-4563-9ABA-5DA46D880616}"/>
              </a:ext>
            </a:extLst>
          </p:cNvPr>
          <p:cNvGrpSpPr/>
          <p:nvPr/>
        </p:nvGrpSpPr>
        <p:grpSpPr>
          <a:xfrm>
            <a:off x="130499" y="1332450"/>
            <a:ext cx="4559808" cy="3416808"/>
            <a:chOff x="368624" y="637125"/>
            <a:chExt cx="4559808" cy="3416808"/>
          </a:xfrm>
        </p:grpSpPr>
        <p:sp>
          <p:nvSpPr>
            <p:cNvPr id="4" name="object 6">
              <a:extLst>
                <a:ext uri="{FF2B5EF4-FFF2-40B4-BE49-F238E27FC236}">
                  <a16:creationId xmlns:a16="http://schemas.microsoft.com/office/drawing/2014/main" id="{ADC70BD2-F0AD-4D49-926C-7E665A399141}"/>
                </a:ext>
              </a:extLst>
            </p:cNvPr>
            <p:cNvSpPr txBox="1"/>
            <p:nvPr/>
          </p:nvSpPr>
          <p:spPr>
            <a:xfrm>
              <a:off x="586810" y="666444"/>
              <a:ext cx="4042918" cy="556260"/>
            </a:xfrm>
            <a:prstGeom prst="rect">
              <a:avLst/>
            </a:prstGeom>
          </p:spPr>
          <p:txBody>
            <a:bodyPr vert="horz" wrap="square" lIns="0" tIns="0" rIns="0" bIns="0" rtlCol="0">
              <a:noAutofit/>
            </a:bodyPr>
            <a:lstStyle/>
            <a:p>
              <a:pPr marL="608965">
                <a:lnSpc>
                  <a:spcPct val="100000"/>
                </a:lnSpc>
              </a:pPr>
              <a:r>
                <a:rPr lang="es-MX" sz="2200" spc="-5" dirty="0">
                  <a:latin typeface="Times New Roman"/>
                  <a:cs typeface="Times New Roman"/>
                </a:rPr>
                <a:t>MORB-normaliza</a:t>
              </a:r>
              <a:r>
                <a:rPr lang="es-MX" sz="2200" spc="0" dirty="0">
                  <a:latin typeface="Times New Roman"/>
                  <a:cs typeface="Times New Roman"/>
                </a:rPr>
                <a:t>do </a:t>
              </a:r>
              <a:r>
                <a:rPr lang="es-MX" sz="2200" spc="-5" dirty="0">
                  <a:latin typeface="Times New Roman"/>
                  <a:cs typeface="Times New Roman"/>
                </a:rPr>
                <a:t>Spider</a:t>
              </a:r>
              <a:endParaRPr lang="es-MX" sz="2200" dirty="0">
                <a:latin typeface="Times New Roman"/>
                <a:cs typeface="Times New Roman"/>
              </a:endParaRPr>
            </a:p>
            <a:p>
              <a:pPr marL="12700">
                <a:lnSpc>
                  <a:spcPct val="100000"/>
                </a:lnSpc>
                <a:spcBef>
                  <a:spcPts val="200"/>
                </a:spcBef>
              </a:pPr>
              <a:r>
                <a:rPr lang="es-MX" sz="1200" spc="-10" dirty="0">
                  <a:latin typeface="Times New Roman"/>
                  <a:cs typeface="Times New Roman"/>
                </a:rPr>
                <a:t>Separa</a:t>
              </a:r>
              <a:r>
                <a:rPr lang="es-MX" sz="1200" spc="-5" dirty="0">
                  <a:latin typeface="Times New Roman"/>
                  <a:cs typeface="Times New Roman"/>
                </a:rPr>
                <a:t> </a:t>
              </a:r>
              <a:r>
                <a:rPr lang="es-MX" sz="1200" spc="-15" dirty="0">
                  <a:latin typeface="Times New Roman"/>
                  <a:cs typeface="Times New Roman"/>
                </a:rPr>
                <a:t>LI</a:t>
              </a:r>
              <a:r>
                <a:rPr lang="es-MX" sz="1200" spc="-10" dirty="0">
                  <a:latin typeface="Times New Roman"/>
                  <a:cs typeface="Times New Roman"/>
                </a:rPr>
                <a:t>L</a:t>
              </a:r>
              <a:r>
                <a:rPr lang="es-MX" sz="1200" spc="-5" dirty="0">
                  <a:latin typeface="Times New Roman"/>
                  <a:cs typeface="Times New Roman"/>
                </a:rPr>
                <a:t> </a:t>
              </a:r>
              <a:r>
                <a:rPr lang="es-MX" sz="1200" spc="-15" dirty="0">
                  <a:latin typeface="Times New Roman"/>
                  <a:cs typeface="Times New Roman"/>
                </a:rPr>
                <a:t>y</a:t>
              </a:r>
              <a:r>
                <a:rPr lang="es-MX" sz="1200" spc="-5" dirty="0">
                  <a:latin typeface="Times New Roman"/>
                  <a:cs typeface="Times New Roman"/>
                </a:rPr>
                <a:t> HFS</a:t>
              </a:r>
              <a:endParaRPr lang="es-MX" sz="1200" dirty="0">
                <a:latin typeface="Times New Roman"/>
                <a:cs typeface="Times New Roman"/>
              </a:endParaRPr>
            </a:p>
          </p:txBody>
        </p:sp>
        <p:sp>
          <p:nvSpPr>
            <p:cNvPr id="5" name="object 7">
              <a:extLst>
                <a:ext uri="{FF2B5EF4-FFF2-40B4-BE49-F238E27FC236}">
                  <a16:creationId xmlns:a16="http://schemas.microsoft.com/office/drawing/2014/main" id="{2D3F7185-E640-496B-8D2F-C9646EEAE321}"/>
                </a:ext>
              </a:extLst>
            </p:cNvPr>
            <p:cNvSpPr txBox="1"/>
            <p:nvPr/>
          </p:nvSpPr>
          <p:spPr>
            <a:xfrm>
              <a:off x="3707199" y="2303039"/>
              <a:ext cx="1090295" cy="925194"/>
            </a:xfrm>
            <a:prstGeom prst="rect">
              <a:avLst/>
            </a:prstGeom>
          </p:spPr>
          <p:txBody>
            <a:bodyPr vert="horz" wrap="square" lIns="0" tIns="0" rIns="0" bIns="0" rtlCol="0">
              <a:noAutofit/>
            </a:bodyPr>
            <a:lstStyle/>
            <a:p>
              <a:pPr marL="12700" marR="12700" algn="just">
                <a:lnSpc>
                  <a:spcPct val="99800"/>
                </a:lnSpc>
              </a:pPr>
              <a:r>
                <a:rPr sz="600" dirty="0">
                  <a:latin typeface="Arial"/>
                  <a:cs typeface="Arial"/>
                </a:rPr>
                <a:t>F</a:t>
              </a:r>
              <a:r>
                <a:rPr sz="600" spc="-5" dirty="0">
                  <a:latin typeface="Arial"/>
                  <a:cs typeface="Arial"/>
                </a:rPr>
                <a:t>ig</a:t>
              </a:r>
              <a:r>
                <a:rPr sz="600" spc="0" dirty="0">
                  <a:latin typeface="Arial"/>
                  <a:cs typeface="Arial"/>
                </a:rPr>
                <a:t>u</a:t>
              </a:r>
              <a:r>
                <a:rPr sz="600" spc="-5" dirty="0">
                  <a:latin typeface="Arial"/>
                  <a:cs typeface="Arial"/>
                </a:rPr>
                <a:t>r</a:t>
              </a:r>
              <a:r>
                <a:rPr sz="600" spc="0" dirty="0">
                  <a:latin typeface="Arial"/>
                  <a:cs typeface="Arial"/>
                </a:rPr>
                <a:t>e 9</a:t>
              </a:r>
              <a:r>
                <a:rPr sz="600" spc="-10" dirty="0">
                  <a:latin typeface="Arial"/>
                  <a:cs typeface="Arial"/>
                </a:rPr>
                <a:t>-</a:t>
              </a:r>
              <a:r>
                <a:rPr sz="600" spc="-5" dirty="0">
                  <a:latin typeface="Arial"/>
                  <a:cs typeface="Arial"/>
                </a:rPr>
                <a:t>7. Oc</a:t>
              </a:r>
              <a:r>
                <a:rPr sz="600" spc="-10" dirty="0">
                  <a:latin typeface="Arial"/>
                  <a:cs typeface="Arial"/>
                </a:rPr>
                <a:t>e</a:t>
              </a:r>
              <a:r>
                <a:rPr sz="600" spc="-5" dirty="0">
                  <a:latin typeface="Arial"/>
                  <a:cs typeface="Arial"/>
                </a:rPr>
                <a:t>a</a:t>
              </a:r>
              <a:r>
                <a:rPr sz="600" spc="0" dirty="0">
                  <a:latin typeface="Arial"/>
                  <a:cs typeface="Arial"/>
                </a:rPr>
                <a:t>n </a:t>
              </a:r>
              <a:r>
                <a:rPr sz="600" spc="-5" dirty="0">
                  <a:latin typeface="Arial"/>
                  <a:cs typeface="Arial"/>
                </a:rPr>
                <a:t>i</a:t>
              </a:r>
              <a:r>
                <a:rPr sz="600" spc="0" dirty="0">
                  <a:latin typeface="Arial"/>
                  <a:cs typeface="Arial"/>
                </a:rPr>
                <a:t>s</a:t>
              </a:r>
              <a:r>
                <a:rPr sz="600" spc="-10" dirty="0">
                  <a:latin typeface="Arial"/>
                  <a:cs typeface="Arial"/>
                </a:rPr>
                <a:t>l</a:t>
              </a:r>
              <a:r>
                <a:rPr sz="600" spc="-5" dirty="0">
                  <a:latin typeface="Arial"/>
                  <a:cs typeface="Arial"/>
                </a:rPr>
                <a:t>an</a:t>
              </a:r>
              <a:r>
                <a:rPr sz="600" spc="0" dirty="0">
                  <a:latin typeface="Arial"/>
                  <a:cs typeface="Arial"/>
                </a:rPr>
                <a:t>d </a:t>
              </a:r>
              <a:r>
                <a:rPr sz="600" spc="-5" dirty="0">
                  <a:latin typeface="Arial"/>
                  <a:cs typeface="Arial"/>
                </a:rPr>
                <a:t>b</a:t>
              </a:r>
              <a:r>
                <a:rPr sz="600" spc="0" dirty="0">
                  <a:latin typeface="Arial"/>
                  <a:cs typeface="Arial"/>
                </a:rPr>
                <a:t>a</a:t>
              </a:r>
              <a:r>
                <a:rPr sz="600" spc="-10" dirty="0">
                  <a:latin typeface="Arial"/>
                  <a:cs typeface="Arial"/>
                </a:rPr>
                <a:t>s</a:t>
              </a:r>
              <a:r>
                <a:rPr sz="600" spc="0" dirty="0">
                  <a:latin typeface="Arial"/>
                  <a:cs typeface="Arial"/>
                </a:rPr>
                <a:t>a</a:t>
              </a:r>
              <a:r>
                <a:rPr sz="600" spc="-5" dirty="0">
                  <a:latin typeface="Arial"/>
                  <a:cs typeface="Arial"/>
                </a:rPr>
                <a:t>lt p</a:t>
              </a:r>
              <a:r>
                <a:rPr sz="600" spc="-10" dirty="0">
                  <a:latin typeface="Arial"/>
                  <a:cs typeface="Arial"/>
                </a:rPr>
                <a:t>l</a:t>
              </a:r>
              <a:r>
                <a:rPr sz="600" spc="-5" dirty="0">
                  <a:latin typeface="Arial"/>
                  <a:cs typeface="Arial"/>
                </a:rPr>
                <a:t>ott</a:t>
              </a:r>
              <a:r>
                <a:rPr sz="600" spc="-10" dirty="0">
                  <a:latin typeface="Arial"/>
                  <a:cs typeface="Arial"/>
                </a:rPr>
                <a:t>e</a:t>
              </a:r>
              <a:r>
                <a:rPr sz="600" spc="0" dirty="0">
                  <a:latin typeface="Arial"/>
                  <a:cs typeface="Arial"/>
                </a:rPr>
                <a:t>d</a:t>
              </a:r>
              <a:r>
                <a:rPr sz="600" spc="-5" dirty="0">
                  <a:latin typeface="Arial"/>
                  <a:cs typeface="Arial"/>
                </a:rPr>
                <a:t> o</a:t>
              </a:r>
              <a:r>
                <a:rPr sz="600" spc="0" dirty="0">
                  <a:latin typeface="Arial"/>
                  <a:cs typeface="Arial"/>
                </a:rPr>
                <a:t>n a</a:t>
              </a:r>
              <a:r>
                <a:rPr sz="600" spc="-5" dirty="0">
                  <a:latin typeface="Arial"/>
                  <a:cs typeface="Arial"/>
                </a:rPr>
                <a:t> </a:t>
              </a:r>
              <a:r>
                <a:rPr sz="600" spc="0" dirty="0">
                  <a:latin typeface="Arial"/>
                  <a:cs typeface="Arial"/>
                </a:rPr>
                <a:t>m</a:t>
              </a:r>
              <a:r>
                <a:rPr sz="600" spc="-10" dirty="0">
                  <a:latin typeface="Arial"/>
                  <a:cs typeface="Arial"/>
                </a:rPr>
                <a:t>i</a:t>
              </a:r>
              <a:r>
                <a:rPr sz="600" spc="0" dirty="0">
                  <a:latin typeface="Arial"/>
                  <a:cs typeface="Arial"/>
                </a:rPr>
                <a:t>d</a:t>
              </a:r>
              <a:r>
                <a:rPr sz="600" spc="-5" dirty="0">
                  <a:latin typeface="Arial"/>
                  <a:cs typeface="Arial"/>
                </a:rPr>
                <a:t>-</a:t>
              </a:r>
              <a:r>
                <a:rPr sz="600" spc="0" dirty="0">
                  <a:latin typeface="Arial"/>
                  <a:cs typeface="Arial"/>
                </a:rPr>
                <a:t>o</a:t>
              </a:r>
              <a:r>
                <a:rPr sz="600" spc="-10" dirty="0">
                  <a:latin typeface="Arial"/>
                  <a:cs typeface="Arial"/>
                </a:rPr>
                <a:t>c</a:t>
              </a:r>
              <a:r>
                <a:rPr sz="600" spc="-5" dirty="0">
                  <a:latin typeface="Arial"/>
                  <a:cs typeface="Arial"/>
                </a:rPr>
                <a:t>e</a:t>
              </a:r>
              <a:r>
                <a:rPr sz="600" spc="0" dirty="0">
                  <a:latin typeface="Arial"/>
                  <a:cs typeface="Arial"/>
                </a:rPr>
                <a:t>an</a:t>
              </a:r>
              <a:r>
                <a:rPr sz="600" spc="-5" dirty="0">
                  <a:latin typeface="Arial"/>
                  <a:cs typeface="Arial"/>
                </a:rPr>
                <a:t> ri</a:t>
              </a:r>
              <a:r>
                <a:rPr sz="600" spc="0" dirty="0">
                  <a:latin typeface="Arial"/>
                  <a:cs typeface="Arial"/>
                </a:rPr>
                <a:t>d</a:t>
              </a:r>
              <a:r>
                <a:rPr sz="600" spc="-5" dirty="0">
                  <a:latin typeface="Arial"/>
                  <a:cs typeface="Arial"/>
                </a:rPr>
                <a:t>g</a:t>
              </a:r>
              <a:r>
                <a:rPr sz="600" spc="0" dirty="0">
                  <a:latin typeface="Arial"/>
                  <a:cs typeface="Arial"/>
                </a:rPr>
                <a:t>e </a:t>
              </a:r>
              <a:r>
                <a:rPr sz="600" spc="-5" dirty="0">
                  <a:latin typeface="Arial"/>
                  <a:cs typeface="Arial"/>
                </a:rPr>
                <a:t>b</a:t>
              </a:r>
              <a:r>
                <a:rPr sz="600" spc="0" dirty="0">
                  <a:latin typeface="Arial"/>
                  <a:cs typeface="Arial"/>
                </a:rPr>
                <a:t>a</a:t>
              </a:r>
              <a:r>
                <a:rPr sz="600" spc="-5" dirty="0">
                  <a:latin typeface="Arial"/>
                  <a:cs typeface="Arial"/>
                </a:rPr>
                <a:t>sal</a:t>
              </a:r>
              <a:r>
                <a:rPr sz="600" spc="0" dirty="0">
                  <a:latin typeface="Arial"/>
                  <a:cs typeface="Arial"/>
                </a:rPr>
                <a:t>t </a:t>
              </a:r>
              <a:r>
                <a:rPr sz="600" spc="-10" dirty="0">
                  <a:latin typeface="Arial"/>
                  <a:cs typeface="Arial"/>
                </a:rPr>
                <a:t>(M</a:t>
              </a:r>
              <a:r>
                <a:rPr sz="600" spc="-5" dirty="0">
                  <a:latin typeface="Arial"/>
                  <a:cs typeface="Arial"/>
                </a:rPr>
                <a:t>OR</a:t>
              </a:r>
              <a:r>
                <a:rPr sz="600" spc="0" dirty="0">
                  <a:latin typeface="Arial"/>
                  <a:cs typeface="Arial"/>
                </a:rPr>
                <a:t>B)</a:t>
              </a:r>
              <a:r>
                <a:rPr sz="600" spc="-5" dirty="0">
                  <a:latin typeface="Arial"/>
                  <a:cs typeface="Arial"/>
                </a:rPr>
                <a:t> </a:t>
              </a:r>
              <a:r>
                <a:rPr sz="600" spc="0" dirty="0">
                  <a:latin typeface="Arial"/>
                  <a:cs typeface="Arial"/>
                </a:rPr>
                <a:t>no</a:t>
              </a:r>
              <a:r>
                <a:rPr sz="600" spc="-5" dirty="0">
                  <a:latin typeface="Arial"/>
                  <a:cs typeface="Arial"/>
                </a:rPr>
                <a:t>rm</a:t>
              </a:r>
              <a:r>
                <a:rPr sz="600" spc="0" dirty="0">
                  <a:latin typeface="Arial"/>
                  <a:cs typeface="Arial"/>
                </a:rPr>
                <a:t>a</a:t>
              </a:r>
              <a:r>
                <a:rPr sz="600" spc="-5" dirty="0">
                  <a:latin typeface="Arial"/>
                  <a:cs typeface="Arial"/>
                </a:rPr>
                <a:t>l</a:t>
              </a:r>
              <a:r>
                <a:rPr sz="600" spc="-10" dirty="0">
                  <a:latin typeface="Arial"/>
                  <a:cs typeface="Arial"/>
                </a:rPr>
                <a:t>iz</a:t>
              </a:r>
              <a:r>
                <a:rPr sz="600" spc="0" dirty="0">
                  <a:latin typeface="Arial"/>
                  <a:cs typeface="Arial"/>
                </a:rPr>
                <a:t>ed sp</a:t>
              </a:r>
              <a:r>
                <a:rPr sz="600" spc="-10" dirty="0">
                  <a:latin typeface="Arial"/>
                  <a:cs typeface="Arial"/>
                </a:rPr>
                <a:t>i</a:t>
              </a:r>
              <a:r>
                <a:rPr sz="600" spc="-5" dirty="0">
                  <a:latin typeface="Arial"/>
                  <a:cs typeface="Arial"/>
                </a:rPr>
                <a:t>d</a:t>
              </a:r>
              <a:r>
                <a:rPr sz="600" spc="0" dirty="0">
                  <a:latin typeface="Arial"/>
                  <a:cs typeface="Arial"/>
                </a:rPr>
                <a:t>er</a:t>
              </a:r>
              <a:r>
                <a:rPr sz="600" spc="-5" dirty="0">
                  <a:latin typeface="Arial"/>
                  <a:cs typeface="Arial"/>
                </a:rPr>
                <a:t> </a:t>
              </a:r>
              <a:r>
                <a:rPr sz="600" spc="0" dirty="0">
                  <a:latin typeface="Arial"/>
                  <a:cs typeface="Arial"/>
                </a:rPr>
                <a:t>d</a:t>
              </a:r>
              <a:r>
                <a:rPr sz="600" spc="-10" dirty="0">
                  <a:latin typeface="Arial"/>
                  <a:cs typeface="Arial"/>
                </a:rPr>
                <a:t>i</a:t>
              </a:r>
              <a:r>
                <a:rPr sz="600" spc="0" dirty="0">
                  <a:latin typeface="Arial"/>
                  <a:cs typeface="Arial"/>
                </a:rPr>
                <a:t>a</a:t>
              </a:r>
              <a:r>
                <a:rPr sz="600" spc="-5" dirty="0">
                  <a:latin typeface="Arial"/>
                  <a:cs typeface="Arial"/>
                </a:rPr>
                <a:t>gra</a:t>
              </a:r>
              <a:r>
                <a:rPr sz="600" spc="0" dirty="0">
                  <a:latin typeface="Arial"/>
                  <a:cs typeface="Arial"/>
                </a:rPr>
                <a:t>m </a:t>
              </a:r>
              <a:r>
                <a:rPr sz="600" spc="-5" dirty="0">
                  <a:latin typeface="Arial"/>
                  <a:cs typeface="Arial"/>
                </a:rPr>
                <a:t>of</a:t>
              </a:r>
              <a:r>
                <a:rPr sz="600" spc="5" dirty="0">
                  <a:latin typeface="Arial"/>
                  <a:cs typeface="Arial"/>
                </a:rPr>
                <a:t> </a:t>
              </a:r>
              <a:r>
                <a:rPr sz="600" spc="-10" dirty="0">
                  <a:latin typeface="Arial"/>
                  <a:cs typeface="Arial"/>
                </a:rPr>
                <a:t>t</a:t>
              </a:r>
              <a:r>
                <a:rPr sz="600" spc="-5" dirty="0">
                  <a:latin typeface="Arial"/>
                  <a:cs typeface="Arial"/>
                </a:rPr>
                <a:t>h</a:t>
              </a:r>
              <a:r>
                <a:rPr sz="600" spc="0" dirty="0">
                  <a:latin typeface="Arial"/>
                  <a:cs typeface="Arial"/>
                </a:rPr>
                <a:t>e </a:t>
              </a:r>
              <a:r>
                <a:rPr sz="600" spc="-5" dirty="0">
                  <a:latin typeface="Arial"/>
                  <a:cs typeface="Arial"/>
                </a:rPr>
                <a:t>t</a:t>
              </a:r>
              <a:r>
                <a:rPr sz="600" spc="-15" dirty="0">
                  <a:latin typeface="Arial"/>
                  <a:cs typeface="Arial"/>
                </a:rPr>
                <a:t>y</a:t>
              </a:r>
              <a:r>
                <a:rPr sz="600" spc="0" dirty="0">
                  <a:latin typeface="Arial"/>
                  <a:cs typeface="Arial"/>
                </a:rPr>
                <a:t>pe u</a:t>
              </a:r>
              <a:r>
                <a:rPr sz="600" spc="-10" dirty="0">
                  <a:latin typeface="Arial"/>
                  <a:cs typeface="Arial"/>
                </a:rPr>
                <a:t>s</a:t>
              </a:r>
              <a:r>
                <a:rPr sz="600" spc="-5" dirty="0">
                  <a:latin typeface="Arial"/>
                  <a:cs typeface="Arial"/>
                </a:rPr>
                <a:t>e</a:t>
              </a:r>
              <a:r>
                <a:rPr sz="600" spc="0" dirty="0">
                  <a:latin typeface="Arial"/>
                  <a:cs typeface="Arial"/>
                </a:rPr>
                <a:t>d by</a:t>
              </a:r>
              <a:r>
                <a:rPr sz="600" spc="-5" dirty="0">
                  <a:latin typeface="Arial"/>
                  <a:cs typeface="Arial"/>
                </a:rPr>
                <a:t> Pe</a:t>
              </a:r>
              <a:r>
                <a:rPr sz="600" spc="0" dirty="0">
                  <a:latin typeface="Arial"/>
                  <a:cs typeface="Arial"/>
                </a:rPr>
                <a:t>a</a:t>
              </a:r>
              <a:r>
                <a:rPr sz="600" spc="-5" dirty="0">
                  <a:latin typeface="Arial"/>
                  <a:cs typeface="Arial"/>
                </a:rPr>
                <a:t>r</a:t>
              </a:r>
              <a:r>
                <a:rPr sz="600" spc="0" dirty="0">
                  <a:latin typeface="Arial"/>
                  <a:cs typeface="Arial"/>
                </a:rPr>
                <a:t>ce </a:t>
              </a:r>
              <a:r>
                <a:rPr sz="600" spc="-5" dirty="0">
                  <a:latin typeface="Arial"/>
                  <a:cs typeface="Arial"/>
                </a:rPr>
                <a:t>(198</a:t>
              </a:r>
              <a:r>
                <a:rPr sz="600" spc="0" dirty="0">
                  <a:latin typeface="Arial"/>
                  <a:cs typeface="Arial"/>
                </a:rPr>
                <a:t>3</a:t>
              </a:r>
              <a:r>
                <a:rPr sz="600" spc="-10" dirty="0">
                  <a:latin typeface="Arial"/>
                  <a:cs typeface="Arial"/>
                </a:rPr>
                <a:t>)</a:t>
              </a:r>
              <a:r>
                <a:rPr sz="600" spc="-5" dirty="0">
                  <a:latin typeface="Arial"/>
                  <a:cs typeface="Arial"/>
                </a:rPr>
                <a:t>. D</a:t>
              </a:r>
              <a:r>
                <a:rPr sz="600" spc="0" dirty="0">
                  <a:latin typeface="Arial"/>
                  <a:cs typeface="Arial"/>
                </a:rPr>
                <a:t>a</a:t>
              </a:r>
              <a:r>
                <a:rPr sz="600" spc="-10" dirty="0">
                  <a:latin typeface="Arial"/>
                  <a:cs typeface="Arial"/>
                </a:rPr>
                <a:t>t</a:t>
              </a:r>
              <a:r>
                <a:rPr sz="600" spc="-5" dirty="0">
                  <a:latin typeface="Arial"/>
                  <a:cs typeface="Arial"/>
                </a:rPr>
                <a:t>a </a:t>
              </a:r>
              <a:r>
                <a:rPr sz="600" spc="0" dirty="0">
                  <a:latin typeface="Arial"/>
                  <a:cs typeface="Arial"/>
                </a:rPr>
                <a:t>f</a:t>
              </a:r>
              <a:r>
                <a:rPr sz="600" spc="-5" dirty="0">
                  <a:latin typeface="Arial"/>
                  <a:cs typeface="Arial"/>
                </a:rPr>
                <a:t>rom </a:t>
              </a:r>
              <a:r>
                <a:rPr sz="600" spc="0" dirty="0">
                  <a:latin typeface="Arial"/>
                  <a:cs typeface="Arial"/>
                </a:rPr>
                <a:t>S</a:t>
              </a:r>
              <a:r>
                <a:rPr sz="600" spc="-5" dirty="0">
                  <a:latin typeface="Arial"/>
                  <a:cs typeface="Arial"/>
                </a:rPr>
                <a:t>u</a:t>
              </a:r>
              <a:r>
                <a:rPr sz="600" spc="0" dirty="0">
                  <a:latin typeface="Arial"/>
                  <a:cs typeface="Arial"/>
                </a:rPr>
                <a:t>n</a:t>
              </a:r>
              <a:r>
                <a:rPr sz="600" spc="-5" dirty="0">
                  <a:latin typeface="Arial"/>
                  <a:cs typeface="Arial"/>
                </a:rPr>
                <a:t> </a:t>
              </a:r>
              <a:r>
                <a:rPr sz="600" spc="0" dirty="0">
                  <a:latin typeface="Arial"/>
                  <a:cs typeface="Arial"/>
                </a:rPr>
                <a:t>a</a:t>
              </a:r>
              <a:r>
                <a:rPr sz="600" spc="-5" dirty="0">
                  <a:latin typeface="Arial"/>
                  <a:cs typeface="Arial"/>
                </a:rPr>
                <a:t>n</a:t>
              </a:r>
              <a:r>
                <a:rPr sz="600" spc="0" dirty="0">
                  <a:latin typeface="Arial"/>
                  <a:cs typeface="Arial"/>
                </a:rPr>
                <a:t>d </a:t>
              </a:r>
              <a:r>
                <a:rPr sz="600" spc="-5" dirty="0">
                  <a:latin typeface="Arial"/>
                  <a:cs typeface="Arial"/>
                </a:rPr>
                <a:t>M</a:t>
              </a:r>
              <a:r>
                <a:rPr sz="600" spc="0" dirty="0">
                  <a:latin typeface="Arial"/>
                  <a:cs typeface="Arial"/>
                </a:rPr>
                <a:t>c</a:t>
              </a:r>
              <a:r>
                <a:rPr sz="600" spc="-10" dirty="0">
                  <a:latin typeface="Arial"/>
                  <a:cs typeface="Arial"/>
                </a:rPr>
                <a:t>D</a:t>
              </a:r>
              <a:r>
                <a:rPr sz="600" spc="0" dirty="0">
                  <a:latin typeface="Arial"/>
                  <a:cs typeface="Arial"/>
                </a:rPr>
                <a:t>o</a:t>
              </a:r>
              <a:r>
                <a:rPr sz="600" spc="-5" dirty="0">
                  <a:latin typeface="Arial"/>
                  <a:cs typeface="Arial"/>
                </a:rPr>
                <a:t>no</a:t>
              </a:r>
              <a:r>
                <a:rPr sz="600" spc="0" dirty="0">
                  <a:latin typeface="Arial"/>
                  <a:cs typeface="Arial"/>
                </a:rPr>
                <a:t>u</a:t>
              </a:r>
              <a:r>
                <a:rPr sz="600" spc="-10" dirty="0">
                  <a:latin typeface="Arial"/>
                  <a:cs typeface="Arial"/>
                </a:rPr>
                <a:t>g</a:t>
              </a:r>
              <a:r>
                <a:rPr sz="600" spc="0" dirty="0">
                  <a:latin typeface="Arial"/>
                  <a:cs typeface="Arial"/>
                </a:rPr>
                <a:t>h </a:t>
              </a:r>
              <a:r>
                <a:rPr sz="600" spc="-5" dirty="0">
                  <a:latin typeface="Arial"/>
                  <a:cs typeface="Arial"/>
                </a:rPr>
                <a:t>(1</a:t>
              </a:r>
              <a:r>
                <a:rPr sz="600" spc="0" dirty="0">
                  <a:latin typeface="Arial"/>
                  <a:cs typeface="Arial"/>
                </a:rPr>
                <a:t>9</a:t>
              </a:r>
              <a:r>
                <a:rPr sz="600" spc="-5" dirty="0">
                  <a:latin typeface="Arial"/>
                  <a:cs typeface="Arial"/>
                </a:rPr>
                <a:t>8</a:t>
              </a:r>
              <a:r>
                <a:rPr sz="600" spc="0" dirty="0">
                  <a:latin typeface="Arial"/>
                  <a:cs typeface="Arial"/>
                </a:rPr>
                <a:t>9</a:t>
              </a:r>
              <a:r>
                <a:rPr sz="600" spc="-5" dirty="0">
                  <a:latin typeface="Arial"/>
                  <a:cs typeface="Arial"/>
                </a:rPr>
                <a:t>). </a:t>
              </a:r>
              <a:r>
                <a:rPr sz="600" spc="-10" dirty="0">
                  <a:latin typeface="Arial"/>
                  <a:cs typeface="Arial"/>
                </a:rPr>
                <a:t>F</a:t>
              </a:r>
              <a:r>
                <a:rPr sz="600" spc="-5" dirty="0">
                  <a:latin typeface="Arial"/>
                  <a:cs typeface="Arial"/>
                </a:rPr>
                <a:t>r</a:t>
              </a:r>
              <a:r>
                <a:rPr sz="600" spc="0" dirty="0">
                  <a:latin typeface="Arial"/>
                  <a:cs typeface="Arial"/>
                </a:rPr>
                <a:t>om</a:t>
              </a:r>
              <a:r>
                <a:rPr sz="600" spc="-10" dirty="0">
                  <a:latin typeface="Arial"/>
                  <a:cs typeface="Arial"/>
                </a:rPr>
                <a:t> </a:t>
              </a:r>
              <a:r>
                <a:rPr sz="600" spc="10" dirty="0">
                  <a:latin typeface="Arial"/>
                  <a:cs typeface="Arial"/>
                </a:rPr>
                <a:t>W</a:t>
              </a:r>
              <a:r>
                <a:rPr sz="600" spc="-10" dirty="0">
                  <a:latin typeface="Arial"/>
                  <a:cs typeface="Arial"/>
                </a:rPr>
                <a:t>in</a:t>
              </a:r>
              <a:r>
                <a:rPr sz="600" spc="-5" dirty="0">
                  <a:latin typeface="Arial"/>
                  <a:cs typeface="Arial"/>
                </a:rPr>
                <a:t>ter (200</a:t>
              </a:r>
              <a:r>
                <a:rPr sz="600" spc="0" dirty="0">
                  <a:latin typeface="Arial"/>
                  <a:cs typeface="Arial"/>
                </a:rPr>
                <a:t>1)</a:t>
              </a:r>
              <a:r>
                <a:rPr sz="600" spc="-5" dirty="0">
                  <a:latin typeface="Arial"/>
                  <a:cs typeface="Arial"/>
                </a:rPr>
                <a:t> An Int</a:t>
              </a:r>
              <a:r>
                <a:rPr sz="600" spc="-10" dirty="0">
                  <a:latin typeface="Arial"/>
                  <a:cs typeface="Arial"/>
                </a:rPr>
                <a:t>r</a:t>
              </a:r>
              <a:r>
                <a:rPr sz="600" spc="-5" dirty="0">
                  <a:latin typeface="Arial"/>
                  <a:cs typeface="Arial"/>
                </a:rPr>
                <a:t>od</a:t>
              </a:r>
              <a:r>
                <a:rPr sz="600" spc="0" dirty="0">
                  <a:latin typeface="Arial"/>
                  <a:cs typeface="Arial"/>
                </a:rPr>
                <a:t>ucti</a:t>
              </a:r>
              <a:r>
                <a:rPr sz="600" spc="-5" dirty="0">
                  <a:latin typeface="Arial"/>
                  <a:cs typeface="Arial"/>
                </a:rPr>
                <a:t>o</a:t>
              </a:r>
              <a:r>
                <a:rPr sz="600" spc="0" dirty="0">
                  <a:latin typeface="Arial"/>
                  <a:cs typeface="Arial"/>
                </a:rPr>
                <a:t>n </a:t>
              </a:r>
              <a:r>
                <a:rPr sz="600" spc="-10" dirty="0">
                  <a:latin typeface="Arial"/>
                  <a:cs typeface="Arial"/>
                </a:rPr>
                <a:t>t</a:t>
              </a:r>
              <a:r>
                <a:rPr sz="600" spc="0" dirty="0">
                  <a:latin typeface="Arial"/>
                  <a:cs typeface="Arial"/>
                </a:rPr>
                <a:t>o </a:t>
              </a:r>
              <a:r>
                <a:rPr sz="600" spc="-5" dirty="0">
                  <a:latin typeface="Arial"/>
                  <a:cs typeface="Arial"/>
                </a:rPr>
                <a:t>I</a:t>
              </a:r>
              <a:r>
                <a:rPr sz="600" spc="-10" dirty="0">
                  <a:latin typeface="Arial"/>
                  <a:cs typeface="Arial"/>
                </a:rPr>
                <a:t>g</a:t>
              </a:r>
              <a:r>
                <a:rPr sz="600" spc="-5" dirty="0">
                  <a:latin typeface="Arial"/>
                  <a:cs typeface="Arial"/>
                </a:rPr>
                <a:t>ne</a:t>
              </a:r>
              <a:r>
                <a:rPr sz="600" spc="0" dirty="0">
                  <a:latin typeface="Arial"/>
                  <a:cs typeface="Arial"/>
                </a:rPr>
                <a:t>ous</a:t>
              </a:r>
              <a:r>
                <a:rPr sz="600" spc="-5" dirty="0">
                  <a:latin typeface="Arial"/>
                  <a:cs typeface="Arial"/>
                </a:rPr>
                <a:t> </a:t>
              </a:r>
              <a:r>
                <a:rPr sz="600" spc="0" dirty="0">
                  <a:latin typeface="Arial"/>
                  <a:cs typeface="Arial"/>
                </a:rPr>
                <a:t>a</a:t>
              </a:r>
              <a:r>
                <a:rPr sz="600" spc="-5" dirty="0">
                  <a:latin typeface="Arial"/>
                  <a:cs typeface="Arial"/>
                </a:rPr>
                <a:t>n</a:t>
              </a:r>
              <a:r>
                <a:rPr sz="600" spc="0" dirty="0">
                  <a:latin typeface="Arial"/>
                  <a:cs typeface="Arial"/>
                </a:rPr>
                <a:t>d </a:t>
              </a:r>
              <a:r>
                <a:rPr sz="600" spc="-5" dirty="0">
                  <a:latin typeface="Arial"/>
                  <a:cs typeface="Arial"/>
                </a:rPr>
                <a:t>M</a:t>
              </a:r>
              <a:r>
                <a:rPr sz="600" spc="0" dirty="0">
                  <a:latin typeface="Arial"/>
                  <a:cs typeface="Arial"/>
                </a:rPr>
                <a:t>e</a:t>
              </a:r>
              <a:r>
                <a:rPr sz="600" spc="-5" dirty="0">
                  <a:latin typeface="Arial"/>
                  <a:cs typeface="Arial"/>
                </a:rPr>
                <a:t>tam</a:t>
              </a:r>
              <a:r>
                <a:rPr sz="600" spc="0" dirty="0">
                  <a:latin typeface="Arial"/>
                  <a:cs typeface="Arial"/>
                </a:rPr>
                <a:t>o</a:t>
              </a:r>
              <a:r>
                <a:rPr sz="600" spc="-5" dirty="0">
                  <a:latin typeface="Arial"/>
                  <a:cs typeface="Arial"/>
                </a:rPr>
                <a:t>rp</a:t>
              </a:r>
              <a:r>
                <a:rPr sz="600" spc="0" dirty="0">
                  <a:latin typeface="Arial"/>
                  <a:cs typeface="Arial"/>
                </a:rPr>
                <a:t>h</a:t>
              </a:r>
              <a:r>
                <a:rPr sz="600" spc="-5" dirty="0">
                  <a:latin typeface="Arial"/>
                  <a:cs typeface="Arial"/>
                </a:rPr>
                <a:t>i</a:t>
              </a:r>
              <a:r>
                <a:rPr sz="600" spc="0" dirty="0">
                  <a:latin typeface="Arial"/>
                  <a:cs typeface="Arial"/>
                </a:rPr>
                <a:t>c</a:t>
              </a:r>
              <a:r>
                <a:rPr sz="600" spc="-5" dirty="0">
                  <a:latin typeface="Arial"/>
                  <a:cs typeface="Arial"/>
                </a:rPr>
                <a:t> P</a:t>
              </a:r>
              <a:r>
                <a:rPr sz="600" spc="0" dirty="0">
                  <a:latin typeface="Arial"/>
                  <a:cs typeface="Arial"/>
                </a:rPr>
                <a:t>e</a:t>
              </a:r>
              <a:r>
                <a:rPr sz="600" spc="-5" dirty="0">
                  <a:latin typeface="Arial"/>
                  <a:cs typeface="Arial"/>
                </a:rPr>
                <a:t>tr</a:t>
              </a:r>
              <a:r>
                <a:rPr sz="600" spc="0" dirty="0">
                  <a:latin typeface="Arial"/>
                  <a:cs typeface="Arial"/>
                </a:rPr>
                <a:t>o</a:t>
              </a:r>
              <a:r>
                <a:rPr sz="600" spc="-10" dirty="0">
                  <a:latin typeface="Arial"/>
                  <a:cs typeface="Arial"/>
                </a:rPr>
                <a:t>l</a:t>
              </a:r>
              <a:r>
                <a:rPr sz="600" spc="0" dirty="0">
                  <a:latin typeface="Arial"/>
                  <a:cs typeface="Arial"/>
                </a:rPr>
                <a:t>o</a:t>
              </a:r>
              <a:r>
                <a:rPr sz="600" spc="-10" dirty="0">
                  <a:latin typeface="Arial"/>
                  <a:cs typeface="Arial"/>
                </a:rPr>
                <a:t>gy</a:t>
              </a:r>
              <a:r>
                <a:rPr sz="600" spc="-5" dirty="0">
                  <a:latin typeface="Arial"/>
                  <a:cs typeface="Arial"/>
                </a:rPr>
                <a:t>. Pre</a:t>
              </a:r>
              <a:r>
                <a:rPr sz="600" spc="0" dirty="0">
                  <a:latin typeface="Arial"/>
                  <a:cs typeface="Arial"/>
                </a:rPr>
                <a:t>ntice </a:t>
              </a:r>
              <a:r>
                <a:rPr sz="600" spc="-10" dirty="0">
                  <a:latin typeface="Arial"/>
                  <a:cs typeface="Arial"/>
                </a:rPr>
                <a:t>H</a:t>
              </a:r>
              <a:r>
                <a:rPr sz="600" spc="0" dirty="0">
                  <a:latin typeface="Arial"/>
                  <a:cs typeface="Arial"/>
                </a:rPr>
                <a:t>all.</a:t>
              </a:r>
              <a:endParaRPr sz="600" dirty="0">
                <a:latin typeface="Arial"/>
                <a:cs typeface="Arial"/>
              </a:endParaRPr>
            </a:p>
          </p:txBody>
        </p:sp>
        <p:sp>
          <p:nvSpPr>
            <p:cNvPr id="6" name="object 8">
              <a:extLst>
                <a:ext uri="{FF2B5EF4-FFF2-40B4-BE49-F238E27FC236}">
                  <a16:creationId xmlns:a16="http://schemas.microsoft.com/office/drawing/2014/main" id="{B5C885C2-0BAC-449E-B53D-CF95D2A1C43D}"/>
                </a:ext>
              </a:extLst>
            </p:cNvPr>
            <p:cNvSpPr/>
            <p:nvPr/>
          </p:nvSpPr>
          <p:spPr>
            <a:xfrm>
              <a:off x="459301" y="1304637"/>
              <a:ext cx="3162359" cy="2606802"/>
            </a:xfrm>
            <a:prstGeom prst="rect">
              <a:avLst/>
            </a:prstGeom>
            <a:blipFill>
              <a:blip r:embed="rId2" cstate="print"/>
              <a:stretch>
                <a:fillRect/>
              </a:stretch>
            </a:blipFill>
          </p:spPr>
          <p:txBody>
            <a:bodyPr wrap="square" lIns="0" tIns="0" rIns="0" bIns="0" rtlCol="0">
              <a:noAutofit/>
            </a:bodyPr>
            <a:lstStyle/>
            <a:p>
              <a:endParaRPr/>
            </a:p>
          </p:txBody>
        </p:sp>
        <p:sp>
          <p:nvSpPr>
            <p:cNvPr id="7" name="object 9">
              <a:extLst>
                <a:ext uri="{FF2B5EF4-FFF2-40B4-BE49-F238E27FC236}">
                  <a16:creationId xmlns:a16="http://schemas.microsoft.com/office/drawing/2014/main" id="{B749EE27-D05A-43CC-85EB-BD7DE868EA31}"/>
                </a:ext>
              </a:extLst>
            </p:cNvPr>
            <p:cNvSpPr/>
            <p:nvPr/>
          </p:nvSpPr>
          <p:spPr>
            <a:xfrm>
              <a:off x="368624" y="637125"/>
              <a:ext cx="4559808" cy="3416808"/>
            </a:xfrm>
            <a:custGeom>
              <a:avLst/>
              <a:gdLst/>
              <a:ahLst/>
              <a:cxnLst/>
              <a:rect l="l" t="t" r="r" b="b"/>
              <a:pathLst>
                <a:path w="4559808" h="3416807">
                  <a:moveTo>
                    <a:pt x="0" y="0"/>
                  </a:moveTo>
                  <a:lnTo>
                    <a:pt x="4559808" y="0"/>
                  </a:lnTo>
                  <a:lnTo>
                    <a:pt x="4559808" y="3416808"/>
                  </a:lnTo>
                  <a:lnTo>
                    <a:pt x="0" y="3416808"/>
                  </a:lnTo>
                  <a:lnTo>
                    <a:pt x="0" y="0"/>
                  </a:lnTo>
                  <a:close/>
                </a:path>
              </a:pathLst>
            </a:custGeom>
            <a:ln w="12954">
              <a:solidFill>
                <a:srgbClr val="000000"/>
              </a:solidFill>
            </a:ln>
          </p:spPr>
          <p:txBody>
            <a:bodyPr wrap="square" lIns="0" tIns="0" rIns="0" bIns="0" rtlCol="0">
              <a:noAutofit/>
            </a:bodyPr>
            <a:lstStyle/>
            <a:p>
              <a:endParaRPr/>
            </a:p>
          </p:txBody>
        </p:sp>
      </p:grpSp>
      <p:pic>
        <p:nvPicPr>
          <p:cNvPr id="8" name="Imagen 7">
            <a:extLst>
              <a:ext uri="{FF2B5EF4-FFF2-40B4-BE49-F238E27FC236}">
                <a16:creationId xmlns:a16="http://schemas.microsoft.com/office/drawing/2014/main" id="{B3FB1DF9-C522-48B5-99A9-D8445E6EE68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25509" t="28889" r="31794" b="15972"/>
          <a:stretch/>
        </p:blipFill>
        <p:spPr>
          <a:xfrm>
            <a:off x="4752974" y="304799"/>
            <a:ext cx="7315513" cy="5553075"/>
          </a:xfrm>
          <a:prstGeom prst="rect">
            <a:avLst/>
          </a:prstGeom>
        </p:spPr>
      </p:pic>
    </p:spTree>
    <p:extLst>
      <p:ext uri="{BB962C8B-B14F-4D97-AF65-F5344CB8AC3E}">
        <p14:creationId xmlns:p14="http://schemas.microsoft.com/office/powerpoint/2010/main" val="3744863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CCAB403-4887-4D12-A14A-7B0A2C180ADD}"/>
              </a:ext>
            </a:extLst>
          </p:cNvPr>
          <p:cNvSpPr/>
          <p:nvPr/>
        </p:nvSpPr>
        <p:spPr>
          <a:xfrm>
            <a:off x="452582" y="1073835"/>
            <a:ext cx="11342254" cy="4247317"/>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Dos tipos extremos de basalto surgen en las dorsales oceánicas:</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marL="342900" indent="-342900" algn="just">
              <a:buAutoNum type="arabicParenBoth"/>
            </a:pPr>
            <a:r>
              <a:rPr lang="es-MX" dirty="0">
                <a:latin typeface="Times New Roman" panose="02020603050405020304" pitchFamily="18" charset="0"/>
                <a:cs typeface="Times New Roman" panose="02020603050405020304" pitchFamily="18" charset="0"/>
              </a:rPr>
              <a:t>Normal (</a:t>
            </a:r>
            <a:r>
              <a:rPr lang="es-MX" b="1" i="1" dirty="0">
                <a:latin typeface="Times New Roman" panose="02020603050405020304" pitchFamily="18" charset="0"/>
                <a:cs typeface="Times New Roman" panose="02020603050405020304" pitchFamily="18" charset="0"/>
              </a:rPr>
              <a:t>N-MORB</a:t>
            </a:r>
            <a:r>
              <a:rPr lang="es-MX" dirty="0">
                <a:latin typeface="Times New Roman" panose="02020603050405020304" pitchFamily="18" charset="0"/>
                <a:cs typeface="Times New Roman" panose="02020603050405020304" pitchFamily="18" charset="0"/>
              </a:rPr>
              <a:t> o </a:t>
            </a:r>
            <a:r>
              <a:rPr lang="es-MX" b="1" i="1" dirty="0">
                <a:latin typeface="Times New Roman" panose="02020603050405020304" pitchFamily="18" charset="0"/>
                <a:cs typeface="Times New Roman" panose="02020603050405020304" pitchFamily="18" charset="0"/>
              </a:rPr>
              <a:t>tipo-N</a:t>
            </a:r>
            <a:r>
              <a:rPr lang="es-MX" dirty="0">
                <a:latin typeface="Times New Roman" panose="02020603050405020304" pitchFamily="18" charset="0"/>
                <a:cs typeface="Times New Roman" panose="02020603050405020304" pitchFamily="18" charset="0"/>
              </a:rPr>
              <a:t>), empobrecido en LREE y elementos  incompatibles. Alto K/Ba, K/Rb, Zr/Nb y bajo </a:t>
            </a:r>
            <a:r>
              <a:rPr lang="es-MX" baseline="30000" dirty="0">
                <a:latin typeface="Times New Roman" panose="02020603050405020304" pitchFamily="18" charset="0"/>
                <a:cs typeface="Times New Roman" panose="02020603050405020304" pitchFamily="18" charset="0"/>
              </a:rPr>
              <a:t>87</a:t>
            </a:r>
            <a:r>
              <a:rPr lang="es-MX" dirty="0">
                <a:latin typeface="Times New Roman" panose="02020603050405020304" pitchFamily="18" charset="0"/>
                <a:cs typeface="Times New Roman" panose="02020603050405020304" pitchFamily="18" charset="0"/>
              </a:rPr>
              <a:t>Sr/</a:t>
            </a:r>
            <a:r>
              <a:rPr lang="es-MX" baseline="30000" dirty="0">
                <a:latin typeface="Times New Roman" panose="02020603050405020304" pitchFamily="18" charset="0"/>
                <a:cs typeface="Times New Roman" panose="02020603050405020304" pitchFamily="18" charset="0"/>
              </a:rPr>
              <a:t>86</a:t>
            </a:r>
            <a:r>
              <a:rPr lang="es-MX" dirty="0">
                <a:latin typeface="Times New Roman" panose="02020603050405020304" pitchFamily="18" charset="0"/>
                <a:cs typeface="Times New Roman" panose="02020603050405020304" pitchFamily="18" charset="0"/>
              </a:rPr>
              <a:t>Sr.</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(2) Pluma (</a:t>
            </a:r>
            <a:r>
              <a:rPr lang="es-MX" b="1" dirty="0">
                <a:latin typeface="Times New Roman" panose="02020603050405020304" pitchFamily="18" charset="0"/>
                <a:cs typeface="Times New Roman" panose="02020603050405020304" pitchFamily="18" charset="0"/>
              </a:rPr>
              <a:t>E-MORB </a:t>
            </a:r>
            <a:r>
              <a:rPr lang="es-MX" dirty="0">
                <a:latin typeface="Times New Roman" panose="02020603050405020304" pitchFamily="18" charset="0"/>
                <a:cs typeface="Times New Roman" panose="02020603050405020304" pitchFamily="18" charset="0"/>
              </a:rPr>
              <a:t>o </a:t>
            </a:r>
            <a:r>
              <a:rPr lang="es-MX" b="1" i="1" dirty="0">
                <a:latin typeface="Times New Roman" panose="02020603050405020304" pitchFamily="18" charset="0"/>
                <a:cs typeface="Times New Roman" panose="02020603050405020304" pitchFamily="18" charset="0"/>
              </a:rPr>
              <a:t>tipo-P</a:t>
            </a:r>
            <a:r>
              <a:rPr lang="es-MX" dirty="0">
                <a:latin typeface="Times New Roman" panose="02020603050405020304" pitchFamily="18" charset="0"/>
                <a:cs typeface="Times New Roman" panose="02020603050405020304" pitchFamily="18" charset="0"/>
              </a:rPr>
              <a:t>), menos empobrecido en LREE y elementos incompatibles que el </a:t>
            </a:r>
            <a:r>
              <a:rPr lang="es-MX" b="1" i="1" dirty="0">
                <a:latin typeface="Times New Roman" panose="02020603050405020304" pitchFamily="18" charset="0"/>
                <a:cs typeface="Times New Roman" panose="02020603050405020304" pitchFamily="18" charset="0"/>
              </a:rPr>
              <a:t>tipo-N, </a:t>
            </a:r>
            <a:r>
              <a:rPr lang="es-MX" dirty="0">
                <a:latin typeface="Times New Roman" panose="02020603050405020304" pitchFamily="18" charset="0"/>
                <a:cs typeface="Times New Roman" panose="02020603050405020304" pitchFamily="18" charset="0"/>
              </a:rPr>
              <a:t>con cocientes mayores en </a:t>
            </a:r>
            <a:r>
              <a:rPr lang="es-MX" baseline="30000" dirty="0">
                <a:latin typeface="Times New Roman" panose="02020603050405020304" pitchFamily="18" charset="0"/>
                <a:cs typeface="Times New Roman" panose="02020603050405020304" pitchFamily="18" charset="0"/>
              </a:rPr>
              <a:t>87</a:t>
            </a:r>
            <a:r>
              <a:rPr lang="es-MX" dirty="0">
                <a:latin typeface="Times New Roman" panose="02020603050405020304" pitchFamily="18" charset="0"/>
                <a:cs typeface="Times New Roman" panose="02020603050405020304" pitchFamily="18" charset="0"/>
              </a:rPr>
              <a:t>Sr/</a:t>
            </a:r>
            <a:r>
              <a:rPr lang="es-MX" baseline="30000" dirty="0">
                <a:latin typeface="Times New Roman" panose="02020603050405020304" pitchFamily="18" charset="0"/>
                <a:cs typeface="Times New Roman" panose="02020603050405020304" pitchFamily="18" charset="0"/>
              </a:rPr>
              <a:t>86</a:t>
            </a:r>
            <a:r>
              <a:rPr lang="es-MX" dirty="0">
                <a:latin typeface="Times New Roman" panose="02020603050405020304" pitchFamily="18" charset="0"/>
                <a:cs typeface="Times New Roman" panose="02020603050405020304" pitchFamily="18" charset="0"/>
              </a:rPr>
              <a:t>Sr. Los cocientes K/Ba, K/Rb, La/Ce y Zr/Nb son más bajas que las del tipo </a:t>
            </a:r>
            <a:r>
              <a:rPr lang="es-MX" b="1" i="1" dirty="0">
                <a:latin typeface="Times New Roman" panose="02020603050405020304" pitchFamily="18" charset="0"/>
                <a:cs typeface="Times New Roman" panose="02020603050405020304" pitchFamily="18" charset="0"/>
              </a:rPr>
              <a:t>N-MORB</a:t>
            </a:r>
            <a:r>
              <a:rPr lang="es-MX" dirty="0">
                <a:latin typeface="Times New Roman" panose="02020603050405020304" pitchFamily="18" charset="0"/>
                <a:cs typeface="Times New Roman" panose="02020603050405020304" pitchFamily="18" charset="0"/>
              </a:rPr>
              <a:t> y comparable a las de las </a:t>
            </a:r>
            <a:r>
              <a:rPr lang="es-MX" dirty="0" err="1">
                <a:latin typeface="Times New Roman" panose="02020603050405020304" pitchFamily="18" charset="0"/>
                <a:cs typeface="Times New Roman" panose="02020603050405020304" pitchFamily="18" charset="0"/>
              </a:rPr>
              <a:t>tholeiitas</a:t>
            </a:r>
            <a:r>
              <a:rPr lang="es-MX" dirty="0">
                <a:latin typeface="Times New Roman" panose="02020603050405020304" pitchFamily="18" charset="0"/>
                <a:cs typeface="Times New Roman" panose="02020603050405020304" pitchFamily="18" charset="0"/>
              </a:rPr>
              <a:t> de islas oceánicas.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Existe un espectro continuo de tipos intermedios entre estos dos miembros finales </a:t>
            </a:r>
            <a:r>
              <a:rPr lang="es-MX" b="1" i="1" dirty="0">
                <a:latin typeface="Times New Roman" panose="02020603050405020304" pitchFamily="18" charset="0"/>
                <a:cs typeface="Times New Roman" panose="02020603050405020304" pitchFamily="18" charset="0"/>
              </a:rPr>
              <a:t>N-MORB</a:t>
            </a:r>
            <a:r>
              <a:rPr lang="es-MX" dirty="0">
                <a:latin typeface="Times New Roman" panose="02020603050405020304" pitchFamily="18" charset="0"/>
                <a:cs typeface="Times New Roman" panose="02020603050405020304" pitchFamily="18" charset="0"/>
              </a:rPr>
              <a:t> y </a:t>
            </a:r>
            <a:r>
              <a:rPr lang="es-MX" b="1" i="1" dirty="0">
                <a:latin typeface="Times New Roman" panose="02020603050405020304" pitchFamily="18" charset="0"/>
                <a:cs typeface="Times New Roman" panose="02020603050405020304" pitchFamily="18" charset="0"/>
              </a:rPr>
              <a:t>E-MORB</a:t>
            </a:r>
            <a:r>
              <a:rPr lang="es-MX" dirty="0">
                <a:latin typeface="Times New Roman" panose="02020603050405020304" pitchFamily="18" charset="0"/>
                <a:cs typeface="Times New Roman" panose="02020603050405020304" pitchFamily="18" charset="0"/>
              </a:rPr>
              <a:t>. N-MORB parecen derivarse una fuente de manto astenosférico superior empobrecido, mientras que los </a:t>
            </a:r>
            <a:r>
              <a:rPr lang="es-MX" b="1" i="1" dirty="0">
                <a:latin typeface="Times New Roman" panose="02020603050405020304" pitchFamily="18" charset="0"/>
                <a:cs typeface="Times New Roman" panose="02020603050405020304" pitchFamily="18" charset="0"/>
              </a:rPr>
              <a:t>E-MORB</a:t>
            </a:r>
            <a:r>
              <a:rPr lang="es-MX" dirty="0">
                <a:latin typeface="Times New Roman" panose="02020603050405020304" pitchFamily="18" charset="0"/>
                <a:cs typeface="Times New Roman" panose="02020603050405020304" pitchFamily="18" charset="0"/>
              </a:rPr>
              <a:t>  (tipo P) son derivados de un componente mas enriquecido de pluma mantelica o punto-caliente. La heterogeneidad de la fuente es, por tanto, un importante parámetro en la petrogénesis </a:t>
            </a:r>
            <a:r>
              <a:rPr lang="es-MX" b="1" i="1" dirty="0">
                <a:latin typeface="Times New Roman" panose="02020603050405020304" pitchFamily="18" charset="0"/>
                <a:cs typeface="Times New Roman" panose="02020603050405020304" pitchFamily="18" charset="0"/>
              </a:rPr>
              <a:t>MORB</a:t>
            </a:r>
            <a:r>
              <a:rPr lang="es-MX" dirty="0">
                <a:latin typeface="Times New Roman" panose="02020603050405020304" pitchFamily="18" charset="0"/>
                <a:cs typeface="Times New Roman" panose="02020603050405020304" pitchFamily="18" charset="0"/>
              </a:rPr>
              <a:t> combinada con cristalización fraccionada, mezcla de magma, variable grados de fusión parcial y mineralogía variable en la fuente residual</a:t>
            </a:r>
          </a:p>
        </p:txBody>
      </p:sp>
    </p:spTree>
    <p:extLst>
      <p:ext uri="{BB962C8B-B14F-4D97-AF65-F5344CB8AC3E}">
        <p14:creationId xmlns:p14="http://schemas.microsoft.com/office/powerpoint/2010/main" val="507993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E29EFE5-2CBE-4EAB-949D-8B80B581990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26250" t="20471" r="11842" b="8552"/>
          <a:stretch/>
        </p:blipFill>
        <p:spPr>
          <a:xfrm>
            <a:off x="1865747" y="258617"/>
            <a:ext cx="8730448" cy="5883565"/>
          </a:xfrm>
          <a:prstGeom prst="rect">
            <a:avLst/>
          </a:prstGeom>
        </p:spPr>
      </p:pic>
    </p:spTree>
    <p:extLst>
      <p:ext uri="{BB962C8B-B14F-4D97-AF65-F5344CB8AC3E}">
        <p14:creationId xmlns:p14="http://schemas.microsoft.com/office/powerpoint/2010/main" val="3661612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42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BC31A7F-C6A9-4C5B-BF78-2D5AC02BEFFC}"/>
              </a:ext>
            </a:extLst>
          </p:cNvPr>
          <p:cNvPicPr>
            <a:picLocks noChangeAspect="1"/>
          </p:cNvPicPr>
          <p:nvPr/>
        </p:nvPicPr>
        <p:blipFill rotWithShape="1">
          <a:blip r:embed="rId2">
            <a:extLst>
              <a:ext uri="{28A0092B-C50C-407E-A947-70E740481C1C}">
                <a14:useLocalDpi xmlns:a14="http://schemas.microsoft.com/office/drawing/2010/main" val="0"/>
              </a:ext>
            </a:extLst>
          </a:blip>
          <a:srcRect l="49763" t="27529" r="24557" b="38250"/>
          <a:stretch/>
        </p:blipFill>
        <p:spPr>
          <a:xfrm>
            <a:off x="8164948" y="2743200"/>
            <a:ext cx="3776647" cy="2655454"/>
          </a:xfrm>
          <a:prstGeom prst="rect">
            <a:avLst/>
          </a:prstGeom>
        </p:spPr>
      </p:pic>
    </p:spTree>
    <p:extLst>
      <p:ext uri="{BB962C8B-B14F-4D97-AF65-F5344CB8AC3E}">
        <p14:creationId xmlns:p14="http://schemas.microsoft.com/office/powerpoint/2010/main" val="4246844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611FC4A-57E9-408F-B040-4114C24779AC}"/>
              </a:ext>
            </a:extLst>
          </p:cNvPr>
          <p:cNvSpPr/>
          <p:nvPr/>
        </p:nvSpPr>
        <p:spPr>
          <a:xfrm>
            <a:off x="3140364" y="362635"/>
            <a:ext cx="5735782"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Subduction-Related Igneous Activity, Part I: Island Arcs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0016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E9011AA-49AB-45AB-8357-1512CBC19FB6}"/>
              </a:ext>
            </a:extLst>
          </p:cNvPr>
          <p:cNvSpPr/>
          <p:nvPr/>
        </p:nvSpPr>
        <p:spPr>
          <a:xfrm>
            <a:off x="1133474" y="286435"/>
            <a:ext cx="10039351" cy="461665"/>
          </a:xfrm>
          <a:prstGeom prst="rect">
            <a:avLst/>
          </a:prstGeom>
        </p:spPr>
        <p:txBody>
          <a:bodyPr wrap="square">
            <a:spAutoFit/>
          </a:bodyPr>
          <a:lstStyle/>
          <a:p>
            <a:r>
              <a:rPr lang="es-MX" sz="2400" dirty="0">
                <a:latin typeface="Times New Roman" panose="02020603050405020304" pitchFamily="18" charset="0"/>
                <a:cs typeface="Times New Roman" panose="02020603050405020304" pitchFamily="18" charset="0"/>
              </a:rPr>
              <a:t>PETROGRAFÍA Y GEOQUIMICA DE ELEMENTOS MAYORES EN MORB</a:t>
            </a:r>
          </a:p>
        </p:txBody>
      </p:sp>
      <p:sp>
        <p:nvSpPr>
          <p:cNvPr id="3" name="Rectángulo 2">
            <a:extLst>
              <a:ext uri="{FF2B5EF4-FFF2-40B4-BE49-F238E27FC236}">
                <a16:creationId xmlns:a16="http://schemas.microsoft.com/office/drawing/2014/main" id="{20782856-77C3-497A-96B3-4648E5493D78}"/>
              </a:ext>
            </a:extLst>
          </p:cNvPr>
          <p:cNvSpPr/>
          <p:nvPr/>
        </p:nvSpPr>
        <p:spPr>
          <a:xfrm>
            <a:off x="369570" y="1186827"/>
            <a:ext cx="11182349" cy="4893647"/>
          </a:xfrm>
          <a:prstGeom prst="rect">
            <a:avLst/>
          </a:prstGeom>
        </p:spPr>
        <p:txBody>
          <a:bodyPr wrap="square">
            <a:spAutoFit/>
          </a:bodyPr>
          <a:lstStyle/>
          <a:p>
            <a:pPr marL="180340" algn="just">
              <a:lnSpc>
                <a:spcPts val="1800"/>
              </a:lnSpc>
              <a:spcAft>
                <a:spcPts val="1200"/>
              </a:spcAft>
            </a:pPr>
            <a:r>
              <a:rPr lang="es-MX" dirty="0">
                <a:latin typeface="Times New Roman" panose="02020603050405020304" pitchFamily="18" charset="0"/>
                <a:ea typeface="Times New Roman" panose="02020603050405020304" pitchFamily="18" charset="0"/>
                <a:cs typeface="Times New Roman" panose="02020603050405020304" pitchFamily="18" charset="0"/>
              </a:rPr>
              <a:t>La mayoría de los MORB son basaltos </a:t>
            </a:r>
            <a:r>
              <a:rPr lang="es-MX" b="1" dirty="0" err="1">
                <a:latin typeface="Times New Roman" panose="02020603050405020304" pitchFamily="18" charset="0"/>
                <a:ea typeface="Times New Roman" panose="02020603050405020304" pitchFamily="18" charset="0"/>
                <a:cs typeface="Times New Roman" panose="02020603050405020304" pitchFamily="18" charset="0"/>
              </a:rPr>
              <a:t>subalcalinos</a:t>
            </a:r>
            <a:r>
              <a:rPr lang="es-MX" b="1" dirty="0">
                <a:latin typeface="Times New Roman" panose="02020603050405020304" pitchFamily="18" charset="0"/>
                <a:ea typeface="Times New Roman" panose="02020603050405020304" pitchFamily="18" charset="0"/>
                <a:cs typeface="Times New Roman" panose="02020603050405020304" pitchFamily="18" charset="0"/>
              </a:rPr>
              <a:t>, a toleitas con bajo-K, </a:t>
            </a:r>
            <a:r>
              <a:rPr lang="es-MX" dirty="0">
                <a:latin typeface="Times New Roman" panose="02020603050405020304" pitchFamily="18" charset="0"/>
                <a:ea typeface="Times New Roman" panose="02020603050405020304" pitchFamily="18" charset="0"/>
                <a:cs typeface="Times New Roman" panose="02020603050405020304" pitchFamily="18" charset="0"/>
              </a:rPr>
              <a:t>siguiendo la tendencia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toleiitica</a:t>
            </a:r>
            <a:r>
              <a:rPr lang="es-MX" dirty="0">
                <a:latin typeface="Times New Roman" panose="02020603050405020304" pitchFamily="18" charset="0"/>
                <a:ea typeface="Times New Roman" panose="02020603050405020304" pitchFamily="18" charset="0"/>
                <a:cs typeface="Times New Roman" panose="02020603050405020304" pitchFamily="18" charset="0"/>
              </a:rPr>
              <a:t>  de enriquecimiento temprano</a:t>
            </a:r>
            <a:r>
              <a:rPr lang="es-MX" b="1" dirty="0">
                <a:latin typeface="Times New Roman" panose="02020603050405020304" pitchFamily="18" charset="0"/>
                <a:ea typeface="Times New Roman" panose="02020603050405020304" pitchFamily="18" charset="0"/>
                <a:cs typeface="Times New Roman" panose="02020603050405020304" pitchFamily="18" charset="0"/>
              </a:rPr>
              <a:t>  </a:t>
            </a:r>
            <a:r>
              <a:rPr lang="es-MX" dirty="0">
                <a:latin typeface="Times New Roman" panose="02020603050405020304" pitchFamily="18" charset="0"/>
                <a:ea typeface="Times New Roman" panose="02020603050405020304" pitchFamily="18" charset="0"/>
                <a:cs typeface="Times New Roman" panose="02020603050405020304" pitchFamily="18" charset="0"/>
              </a:rPr>
              <a:t>en Fe en diagramas AFM.</a:t>
            </a:r>
          </a:p>
          <a:p>
            <a:pPr marL="180340" algn="just">
              <a:lnSpc>
                <a:spcPts val="1800"/>
              </a:lnSpc>
              <a:spcAft>
                <a:spcPts val="1200"/>
              </a:spcAft>
            </a:pPr>
            <a:r>
              <a:rPr lang="es-MX" dirty="0">
                <a:latin typeface="Times New Roman" panose="02020603050405020304" pitchFamily="18" charset="0"/>
                <a:ea typeface="Times New Roman" panose="02020603050405020304" pitchFamily="18" charset="0"/>
                <a:cs typeface="Times New Roman" panose="02020603050405020304" pitchFamily="18" charset="0"/>
              </a:rPr>
              <a:t>En términos de elementos mayores  los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MORBs</a:t>
            </a:r>
            <a:r>
              <a:rPr lang="es-MX" dirty="0">
                <a:latin typeface="Times New Roman" panose="02020603050405020304" pitchFamily="18" charset="0"/>
                <a:ea typeface="Times New Roman" panose="02020603050405020304" pitchFamily="18" charset="0"/>
                <a:cs typeface="Times New Roman" panose="02020603050405020304" pitchFamily="18" charset="0"/>
              </a:rPr>
              <a:t>  son similares a:</a:t>
            </a:r>
          </a:p>
          <a:p>
            <a:pPr marL="180340" algn="just">
              <a:lnSpc>
                <a:spcPts val="1800"/>
              </a:lnSpc>
              <a:spcAft>
                <a:spcPts val="1200"/>
              </a:spcAft>
            </a:pPr>
            <a:r>
              <a:rPr lang="es-MX" dirty="0">
                <a:latin typeface="Times New Roman" panose="02020603050405020304" pitchFamily="18" charset="0"/>
                <a:ea typeface="Times New Roman" panose="02020603050405020304" pitchFamily="18" charset="0"/>
                <a:cs typeface="Times New Roman" panose="02020603050405020304" pitchFamily="18" charset="0"/>
              </a:rPr>
              <a:t>a) Toleitas de islas oceánicas, es decir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Hawaii</a:t>
            </a:r>
            <a:r>
              <a:rPr lang="es-MX" dirty="0">
                <a:latin typeface="Times New Roman" panose="02020603050405020304" pitchFamily="18" charset="0"/>
                <a:ea typeface="Times New Roman" panose="02020603050405020304" pitchFamily="18" charset="0"/>
                <a:cs typeface="Times New Roman" panose="02020603050405020304" pitchFamily="18" charset="0"/>
              </a:rPr>
              <a:t>, b) toleitas de arco, Islas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Sandwich</a:t>
            </a:r>
            <a:r>
              <a:rPr lang="es-MX" dirty="0">
                <a:latin typeface="Times New Roman" panose="02020603050405020304" pitchFamily="18" charset="0"/>
                <a:ea typeface="Times New Roman" panose="02020603050405020304" pitchFamily="18" charset="0"/>
                <a:cs typeface="Times New Roman" panose="02020603050405020304" pitchFamily="18" charset="0"/>
              </a:rPr>
              <a:t>, c) Derrames basálticos continentales en mesetas,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Deccan</a:t>
            </a:r>
            <a:r>
              <a:rPr lang="es-MX" dirty="0">
                <a:latin typeface="Times New Roman" panose="02020603050405020304" pitchFamily="18" charset="0"/>
                <a:ea typeface="Times New Roman" panose="02020603050405020304" pitchFamily="18" charset="0"/>
                <a:cs typeface="Times New Roman" panose="02020603050405020304" pitchFamily="18" charset="0"/>
              </a:rPr>
              <a:t> Trapp,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Karroo</a:t>
            </a:r>
            <a:endParaRPr lang="es-MX" dirty="0">
              <a:latin typeface="Times New Roman" panose="02020603050405020304" pitchFamily="18" charset="0"/>
              <a:ea typeface="Times New Roman" panose="02020603050405020304" pitchFamily="18" charset="0"/>
              <a:cs typeface="Times New Roman" panose="02020603050405020304" pitchFamily="18" charset="0"/>
            </a:endParaRPr>
          </a:p>
          <a:p>
            <a:pPr marL="180340" algn="just">
              <a:lnSpc>
                <a:spcPts val="1800"/>
              </a:lnSpc>
              <a:spcAft>
                <a:spcPts val="1200"/>
              </a:spcAft>
            </a:pPr>
            <a:r>
              <a:rPr lang="es-MX" dirty="0">
                <a:latin typeface="Times New Roman" panose="02020603050405020304" pitchFamily="18" charset="0"/>
                <a:ea typeface="Times New Roman" panose="02020603050405020304" pitchFamily="18" charset="0"/>
                <a:cs typeface="Times New Roman" panose="02020603050405020304" pitchFamily="18" charset="0"/>
              </a:rPr>
              <a:t>Pero diferentes en su contenido de elementos trazas, con bajas concentraciones  en </a:t>
            </a:r>
            <a:r>
              <a:rPr lang="es-MX" b="1" dirty="0">
                <a:latin typeface="Times New Roman" panose="02020603050405020304" pitchFamily="18" charset="0"/>
                <a:ea typeface="Times New Roman" panose="02020603050405020304" pitchFamily="18" charset="0"/>
                <a:cs typeface="Times New Roman" panose="02020603050405020304" pitchFamily="18" charset="0"/>
              </a:rPr>
              <a:t>Ti, P, K, Rb, Ba y Th.</a:t>
            </a:r>
            <a:r>
              <a:rPr lang="es-MX" dirty="0">
                <a:latin typeface="Times New Roman" panose="02020603050405020304" pitchFamily="18" charset="0"/>
                <a:ea typeface="Times New Roman" panose="02020603050405020304" pitchFamily="18" charset="0"/>
                <a:cs typeface="Times New Roman" panose="02020603050405020304" pitchFamily="18" charset="0"/>
              </a:rPr>
              <a:t>  Con perfiles o patrones planos en LREE y empobrecidos en REE</a:t>
            </a:r>
            <a:r>
              <a:rPr lang="es-MX" b="1" dirty="0">
                <a:latin typeface="Times New Roman" panose="02020603050405020304" pitchFamily="18" charset="0"/>
                <a:ea typeface="Times New Roman" panose="02020603050405020304" pitchFamily="18" charset="0"/>
                <a:cs typeface="Times New Roman" panose="02020603050405020304" pitchFamily="18" charset="0"/>
              </a:rPr>
              <a:t>.</a:t>
            </a:r>
            <a:endParaRPr lang="es-MX"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800"/>
              </a:lnSpc>
              <a:spcBef>
                <a:spcPts val="1800"/>
              </a:spcBef>
              <a:spcAft>
                <a:spcPts val="1200"/>
              </a:spcAft>
            </a:pPr>
            <a:r>
              <a:rPr lang="es-MX" sz="2000" b="1" i="1" dirty="0" err="1">
                <a:latin typeface="Times New Roman" panose="02020603050405020304" pitchFamily="18" charset="0"/>
                <a:ea typeface="Times New Roman" panose="02020603050405020304" pitchFamily="18" charset="0"/>
                <a:cs typeface="Times New Roman" panose="02020603050405020304" pitchFamily="18" charset="0"/>
              </a:rPr>
              <a:t>Petrografia</a:t>
            </a:r>
            <a:r>
              <a:rPr lang="es-MX" sz="2000" b="1" i="1" dirty="0">
                <a:latin typeface="Times New Roman" panose="02020603050405020304" pitchFamily="18" charset="0"/>
                <a:ea typeface="Times New Roman" panose="02020603050405020304" pitchFamily="18" charset="0"/>
                <a:cs typeface="Times New Roman" panose="02020603050405020304" pitchFamily="18" charset="0"/>
              </a:rPr>
              <a:t>:</a:t>
            </a:r>
          </a:p>
          <a:p>
            <a:pPr marL="180340">
              <a:spcAft>
                <a:spcPts val="1200"/>
              </a:spcAft>
            </a:pPr>
            <a:r>
              <a:rPr lang="es-MX" b="1" kern="0" dirty="0">
                <a:latin typeface="Times New Roman" panose="02020603050405020304" pitchFamily="18" charset="0"/>
                <a:cs typeface="Times New Roman" panose="02020603050405020304" pitchFamily="18" charset="0"/>
              </a:rPr>
              <a:t>Fabrica:</a:t>
            </a:r>
          </a:p>
          <a:p>
            <a:pPr marL="180340" algn="just">
              <a:lnSpc>
                <a:spcPts val="1800"/>
              </a:lnSpc>
              <a:spcAft>
                <a:spcPts val="1200"/>
              </a:spcAft>
            </a:pPr>
            <a:r>
              <a:rPr lang="es-MX" b="1" dirty="0">
                <a:latin typeface="Times New Roman" panose="02020603050405020304" pitchFamily="18" charset="0"/>
                <a:ea typeface="Times New Roman" panose="02020603050405020304" pitchFamily="18" charset="0"/>
                <a:cs typeface="Times New Roman" panose="02020603050405020304" pitchFamily="18" charset="0"/>
              </a:rPr>
              <a:t>*</a:t>
            </a:r>
            <a:r>
              <a:rPr lang="es-MX" dirty="0">
                <a:latin typeface="Times New Roman" panose="02020603050405020304" pitchFamily="18" charset="0"/>
                <a:ea typeface="Times New Roman" panose="02020603050405020304" pitchFamily="18" charset="0"/>
                <a:cs typeface="Times New Roman" panose="02020603050405020304" pitchFamily="18" charset="0"/>
              </a:rPr>
              <a:t> Refleja enfriamiento rápido e intrusión en agua con formación de vidrio en superficies de lavas almohadilladas.</a:t>
            </a:r>
          </a:p>
          <a:p>
            <a:pPr marL="180340" algn="just">
              <a:lnSpc>
                <a:spcPts val="1800"/>
              </a:lnSpc>
              <a:spcAft>
                <a:spcPts val="1200"/>
              </a:spcAft>
            </a:pPr>
            <a:r>
              <a:rPr lang="es-MX" b="1" dirty="0">
                <a:latin typeface="Times New Roman" panose="02020603050405020304" pitchFamily="18" charset="0"/>
                <a:ea typeface="Times New Roman" panose="02020603050405020304" pitchFamily="18" charset="0"/>
                <a:cs typeface="Times New Roman" panose="02020603050405020304" pitchFamily="18" charset="0"/>
              </a:rPr>
              <a:t>*</a:t>
            </a:r>
            <a:r>
              <a:rPr lang="es-MX" dirty="0">
                <a:latin typeface="Times New Roman" panose="02020603050405020304" pitchFamily="18" charset="0"/>
                <a:ea typeface="Times New Roman" panose="02020603050405020304" pitchFamily="18" charset="0"/>
                <a:cs typeface="Times New Roman" panose="02020603050405020304" pitchFamily="18" charset="0"/>
              </a:rPr>
              <a:t> Texturas de enfriamiento en plagioclasas</a:t>
            </a:r>
          </a:p>
          <a:p>
            <a:pPr marL="180340" algn="just">
              <a:lnSpc>
                <a:spcPts val="1800"/>
              </a:lnSpc>
              <a:spcAft>
                <a:spcPts val="1200"/>
              </a:spcAft>
            </a:pPr>
            <a:r>
              <a:rPr lang="es-MX" b="1" dirty="0">
                <a:latin typeface="Times New Roman" panose="02020603050405020304" pitchFamily="18" charset="0"/>
                <a:ea typeface="Times New Roman" panose="02020603050405020304" pitchFamily="18" charset="0"/>
                <a:cs typeface="Times New Roman" panose="02020603050405020304" pitchFamily="18" charset="0"/>
              </a:rPr>
              <a:t>* </a:t>
            </a:r>
            <a:r>
              <a:rPr lang="es-MX" dirty="0">
                <a:latin typeface="Times New Roman" panose="02020603050405020304" pitchFamily="18" charset="0"/>
                <a:ea typeface="Times New Roman" panose="02020603050405020304" pitchFamily="18" charset="0"/>
                <a:cs typeface="Times New Roman" panose="02020603050405020304" pitchFamily="18" charset="0"/>
              </a:rPr>
              <a:t>Menor porcentaje  de texturas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ofiticas</a:t>
            </a:r>
            <a:r>
              <a:rPr lang="es-MX" dirty="0">
                <a:latin typeface="Times New Roman" panose="02020603050405020304" pitchFamily="18" charset="0"/>
                <a:ea typeface="Times New Roman" panose="02020603050405020304" pitchFamily="18" charset="0"/>
                <a:cs typeface="Times New Roman" panose="02020603050405020304" pitchFamily="18" charset="0"/>
              </a:rPr>
              <a:t>/</a:t>
            </a:r>
            <a:r>
              <a:rPr lang="es-MX" dirty="0" err="1">
                <a:latin typeface="Times New Roman" panose="02020603050405020304" pitchFamily="18" charset="0"/>
                <a:ea typeface="Times New Roman" panose="02020603050405020304" pitchFamily="18" charset="0"/>
                <a:cs typeface="Times New Roman" panose="02020603050405020304" pitchFamily="18" charset="0"/>
              </a:rPr>
              <a:t>poikiliticas</a:t>
            </a:r>
            <a:r>
              <a:rPr lang="es-MX" dirty="0">
                <a:latin typeface="Times New Roman" panose="02020603050405020304" pitchFamily="18" charset="0"/>
                <a:ea typeface="Times New Roman" panose="02020603050405020304" pitchFamily="18" charset="0"/>
                <a:cs typeface="Times New Roman" panose="02020603050405020304" pitchFamily="18" charset="0"/>
              </a:rPr>
              <a:t> asociaciones con  </a:t>
            </a:r>
            <a:r>
              <a:rPr lang="es-MX" dirty="0" err="1">
                <a:latin typeface="Times New Roman" panose="02020603050405020304" pitchFamily="18" charset="0"/>
                <a:ea typeface="Times New Roman" panose="02020603050405020304" pitchFamily="18" charset="0"/>
                <a:cs typeface="Times New Roman" panose="02020603050405020304" pitchFamily="18" charset="0"/>
              </a:rPr>
              <a:t>cpx</a:t>
            </a:r>
            <a:r>
              <a:rPr lang="es-MX" dirty="0">
                <a:latin typeface="Times New Roman" panose="02020603050405020304" pitchFamily="18" charset="0"/>
                <a:ea typeface="Times New Roman" panose="02020603050405020304" pitchFamily="18" charset="0"/>
                <a:cs typeface="Times New Roman" panose="02020603050405020304" pitchFamily="18" charset="0"/>
              </a:rPr>
              <a:t>  olivino.</a:t>
            </a:r>
          </a:p>
          <a:p>
            <a:r>
              <a:rPr lang="en-GB" sz="1200" b="1" dirty="0">
                <a:latin typeface="Times New Roman" panose="02020603050405020304" pitchFamily="18" charset="0"/>
                <a:ea typeface="Times New Roman" panose="02020603050405020304" pitchFamily="18" charset="0"/>
                <a:cs typeface="Times New Roman" panose="02020603050405020304" pitchFamily="18" charset="0"/>
              </a:rPr>
              <a:t>* </a:t>
            </a:r>
            <a:r>
              <a:rPr lang="es-MX" sz="1200" dirty="0">
                <a:latin typeface="Times New Roman" panose="02020603050405020304" pitchFamily="18" charset="0"/>
                <a:ea typeface="Times New Roman" panose="02020603050405020304" pitchFamily="18" charset="0"/>
                <a:cs typeface="Times New Roman" panose="02020603050405020304" pitchFamily="18" charset="0"/>
              </a:rPr>
              <a:t>Los basaltos </a:t>
            </a:r>
            <a:r>
              <a:rPr lang="es-MX" sz="1200" dirty="0" err="1">
                <a:latin typeface="Times New Roman" panose="02020603050405020304" pitchFamily="18" charset="0"/>
                <a:ea typeface="Times New Roman" panose="02020603050405020304" pitchFamily="18" charset="0"/>
                <a:cs typeface="Times New Roman" panose="02020603050405020304" pitchFamily="18" charset="0"/>
              </a:rPr>
              <a:t>porfiríticos</a:t>
            </a:r>
            <a:r>
              <a:rPr lang="es-MX" sz="1200" dirty="0">
                <a:latin typeface="Times New Roman" panose="02020603050405020304" pitchFamily="18" charset="0"/>
                <a:ea typeface="Times New Roman" panose="02020603050405020304" pitchFamily="18" charset="0"/>
                <a:cs typeface="Times New Roman" panose="02020603050405020304" pitchFamily="18" charset="0"/>
              </a:rPr>
              <a:t> son comunes con hasta un 20-30% de fenocristales; aquellos con texturas altamente </a:t>
            </a:r>
            <a:r>
              <a:rPr lang="es-MX" sz="1200" dirty="0" err="1">
                <a:latin typeface="Times New Roman" panose="02020603050405020304" pitchFamily="18" charset="0"/>
                <a:ea typeface="Times New Roman" panose="02020603050405020304" pitchFamily="18" charset="0"/>
                <a:cs typeface="Times New Roman" panose="02020603050405020304" pitchFamily="18" charset="0"/>
              </a:rPr>
              <a:t>porfiríticas</a:t>
            </a:r>
            <a:r>
              <a:rPr lang="es-MX" sz="1200" dirty="0">
                <a:latin typeface="Times New Roman" panose="02020603050405020304" pitchFamily="18" charset="0"/>
                <a:ea typeface="Times New Roman" panose="02020603050405020304" pitchFamily="18" charset="0"/>
                <a:cs typeface="Times New Roman" panose="02020603050405020304" pitchFamily="18" charset="0"/>
              </a:rPr>
              <a:t> probablemente son acumulativos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4888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4270545-28FA-474B-94AF-F4EA11060133}"/>
              </a:ext>
            </a:extLst>
          </p:cNvPr>
          <p:cNvSpPr/>
          <p:nvPr/>
        </p:nvSpPr>
        <p:spPr>
          <a:xfrm>
            <a:off x="436880" y="238542"/>
            <a:ext cx="11115040" cy="1631216"/>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Los magmas generados en las dorsales medio-oceánicas, denominados generalmente </a:t>
            </a:r>
            <a:r>
              <a:rPr lang="es-MX" sz="2000" b="1" dirty="0">
                <a:latin typeface="Times New Roman" panose="02020603050405020304" pitchFamily="18" charset="0"/>
                <a:cs typeface="Times New Roman" panose="02020603050405020304" pitchFamily="18" charset="0"/>
              </a:rPr>
              <a:t>MORB</a:t>
            </a:r>
            <a:r>
              <a:rPr lang="es-MX" sz="2000" dirty="0">
                <a:latin typeface="Times New Roman" panose="02020603050405020304" pitchFamily="18" charset="0"/>
                <a:cs typeface="Times New Roman" panose="02020603050405020304" pitchFamily="18" charset="0"/>
              </a:rPr>
              <a:t> (</a:t>
            </a:r>
            <a:r>
              <a:rPr lang="es-MX" sz="2000" b="1" dirty="0" err="1">
                <a:latin typeface="Times New Roman" panose="02020603050405020304" pitchFamily="18" charset="0"/>
                <a:cs typeface="Times New Roman" panose="02020603050405020304" pitchFamily="18" charset="0"/>
              </a:rPr>
              <a:t>M</a:t>
            </a:r>
            <a:r>
              <a:rPr lang="es-MX" sz="2000" dirty="0" err="1">
                <a:latin typeface="Times New Roman" panose="02020603050405020304" pitchFamily="18" charset="0"/>
                <a:cs typeface="Times New Roman" panose="02020603050405020304" pitchFamily="18" charset="0"/>
              </a:rPr>
              <a:t>id-</a:t>
            </a:r>
            <a:r>
              <a:rPr lang="es-MX" sz="2000" b="1" dirty="0" err="1">
                <a:latin typeface="Times New Roman" panose="02020603050405020304" pitchFamily="18" charset="0"/>
                <a:cs typeface="Times New Roman" panose="02020603050405020304" pitchFamily="18" charset="0"/>
              </a:rPr>
              <a:t>O</a:t>
            </a:r>
            <a:r>
              <a:rPr lang="es-MX" sz="2000" dirty="0" err="1">
                <a:latin typeface="Times New Roman" panose="02020603050405020304" pitchFamily="18" charset="0"/>
                <a:cs typeface="Times New Roman" panose="02020603050405020304" pitchFamily="18" charset="0"/>
              </a:rPr>
              <a:t>cean</a:t>
            </a:r>
            <a:r>
              <a:rPr lang="es-MX" sz="2000" dirty="0">
                <a:latin typeface="Times New Roman" panose="02020603050405020304" pitchFamily="18" charset="0"/>
                <a:cs typeface="Times New Roman" panose="02020603050405020304" pitchFamily="18" charset="0"/>
              </a:rPr>
              <a:t> </a:t>
            </a:r>
            <a:r>
              <a:rPr lang="es-MX" sz="2000" b="1" dirty="0">
                <a:latin typeface="Times New Roman" panose="02020603050405020304" pitchFamily="18" charset="0"/>
                <a:cs typeface="Times New Roman" panose="02020603050405020304" pitchFamily="18" charset="0"/>
              </a:rPr>
              <a:t>R</a:t>
            </a:r>
            <a:r>
              <a:rPr lang="es-MX" sz="2000" dirty="0">
                <a:latin typeface="Times New Roman" panose="02020603050405020304" pitchFamily="18" charset="0"/>
                <a:cs typeface="Times New Roman" panose="02020603050405020304" pitchFamily="18" charset="0"/>
              </a:rPr>
              <a:t>idge </a:t>
            </a:r>
            <a:r>
              <a:rPr lang="es-MX" sz="2000" b="1" dirty="0" err="1">
                <a:latin typeface="Times New Roman" panose="02020603050405020304" pitchFamily="18" charset="0"/>
                <a:cs typeface="Times New Roman" panose="02020603050405020304" pitchFamily="18" charset="0"/>
              </a:rPr>
              <a:t>B</a:t>
            </a:r>
            <a:r>
              <a:rPr lang="es-MX" sz="2000" dirty="0" err="1">
                <a:latin typeface="Times New Roman" panose="02020603050405020304" pitchFamily="18" charset="0"/>
                <a:cs typeface="Times New Roman" panose="02020603050405020304" pitchFamily="18" charset="0"/>
              </a:rPr>
              <a:t>asalts</a:t>
            </a:r>
            <a:r>
              <a:rPr lang="es-MX" sz="2000" dirty="0">
                <a:latin typeface="Times New Roman" panose="02020603050405020304" pitchFamily="18" charset="0"/>
                <a:cs typeface="Times New Roman" panose="02020603050405020304" pitchFamily="18" charset="0"/>
              </a:rPr>
              <a:t>). Los bajos contenidos en MgO de algunos MORB es un indicador de magmas diferenciados.  Es difícil utilizar elementos mayores, para diferenciar discriminar los MORB de </a:t>
            </a:r>
            <a:r>
              <a:rPr lang="es-MX" sz="2000" b="1" dirty="0">
                <a:latin typeface="Times New Roman" panose="02020603050405020304" pitchFamily="18" charset="0"/>
                <a:cs typeface="Times New Roman" panose="02020603050405020304" pitchFamily="18" charset="0"/>
              </a:rPr>
              <a:t>OIB</a:t>
            </a:r>
            <a:r>
              <a:rPr lang="es-MX" sz="2000" dirty="0">
                <a:latin typeface="Times New Roman" panose="02020603050405020304" pitchFamily="18" charset="0"/>
                <a:cs typeface="Times New Roman" panose="02020603050405020304" pitchFamily="18" charset="0"/>
              </a:rPr>
              <a:t>.  E este sentido son mas útiles los elementos en trazas y cocientes isotópicos para la caracterización de magmas en ambiente geodinámico o </a:t>
            </a:r>
            <a:r>
              <a:rPr lang="es-MX" sz="2000" dirty="0" err="1">
                <a:latin typeface="Times New Roman" panose="02020603050405020304" pitchFamily="18" charset="0"/>
                <a:cs typeface="Times New Roman" panose="02020603050405020304" pitchFamily="18" charset="0"/>
              </a:rPr>
              <a:t>teconicos</a:t>
            </a:r>
            <a:r>
              <a:rPr lang="es-MX" sz="2000" dirty="0">
                <a:latin typeface="Times New Roman" panose="02020603050405020304" pitchFamily="18" charset="0"/>
                <a:cs typeface="Times New Roman" panose="02020603050405020304" pitchFamily="18" charset="0"/>
              </a:rPr>
              <a:t>.</a:t>
            </a:r>
          </a:p>
        </p:txBody>
      </p:sp>
      <p:sp>
        <p:nvSpPr>
          <p:cNvPr id="5" name="Rectángulo 4">
            <a:extLst>
              <a:ext uri="{FF2B5EF4-FFF2-40B4-BE49-F238E27FC236}">
                <a16:creationId xmlns:a16="http://schemas.microsoft.com/office/drawing/2014/main" id="{B8C2A57A-20FB-4B13-B35C-8636CEF1EF7F}"/>
              </a:ext>
            </a:extLst>
          </p:cNvPr>
          <p:cNvSpPr/>
          <p:nvPr/>
        </p:nvSpPr>
        <p:spPr>
          <a:xfrm>
            <a:off x="487680" y="2227729"/>
            <a:ext cx="10891520" cy="369331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Con base en la geoquímica se distinguen dos tipos de </a:t>
            </a:r>
            <a:r>
              <a:rPr lang="es-MX" b="1" dirty="0">
                <a:latin typeface="Times New Roman" panose="02020603050405020304" pitchFamily="18" charset="0"/>
                <a:cs typeface="Times New Roman" panose="02020603050405020304" pitchFamily="18" charset="0"/>
              </a:rPr>
              <a:t>MORB</a:t>
            </a:r>
            <a:r>
              <a:rPr lang="es-MX" dirty="0">
                <a:latin typeface="Times New Roman" panose="02020603050405020304" pitchFamily="18" charset="0"/>
                <a:cs typeface="Times New Roman" panose="02020603050405020304" pitchFamily="18" charset="0"/>
              </a:rPr>
              <a:t>.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normales o empobrecidos (</a:t>
            </a:r>
            <a:r>
              <a:rPr lang="es-MX" b="1" dirty="0">
                <a:latin typeface="Times New Roman" panose="02020603050405020304" pitchFamily="18" charset="0"/>
                <a:cs typeface="Times New Roman" panose="02020603050405020304" pitchFamily="18" charset="0"/>
              </a:rPr>
              <a:t>N-MORB</a:t>
            </a:r>
            <a:r>
              <a:rPr lang="es-MX" dirty="0">
                <a:latin typeface="Times New Roman" panose="02020603050405020304" pitchFamily="18" charset="0"/>
                <a:cs typeface="Times New Roman" panose="02020603050405020304" pitchFamily="18" charset="0"/>
              </a:rPr>
              <a:t>)  muestran bajas concentraciones en elementos incompatibles LILE, LREE y HFSE. Composición isotópica de Sr-Nd-Pb homogéneos, excepto  con alteración hidrotermal,  que puede elevar el cociente  </a:t>
            </a:r>
            <a:r>
              <a:rPr lang="es-MX" baseline="30000" dirty="0">
                <a:latin typeface="Times New Roman" panose="02020603050405020304" pitchFamily="18" charset="0"/>
                <a:cs typeface="Times New Roman" panose="02020603050405020304" pitchFamily="18" charset="0"/>
              </a:rPr>
              <a:t>87</a:t>
            </a:r>
            <a:r>
              <a:rPr lang="es-MX" dirty="0">
                <a:latin typeface="Times New Roman" panose="02020603050405020304" pitchFamily="18" charset="0"/>
                <a:cs typeface="Times New Roman" panose="02020603050405020304" pitchFamily="18" charset="0"/>
              </a:rPr>
              <a:t>Sr/</a:t>
            </a:r>
            <a:r>
              <a:rPr lang="es-MX" baseline="30000" dirty="0">
                <a:latin typeface="Times New Roman" panose="02020603050405020304" pitchFamily="18" charset="0"/>
                <a:cs typeface="Times New Roman" panose="02020603050405020304" pitchFamily="18" charset="0"/>
              </a:rPr>
              <a:t>86</a:t>
            </a:r>
            <a:r>
              <a:rPr lang="es-MX" dirty="0">
                <a:latin typeface="Times New Roman" panose="02020603050405020304" pitchFamily="18" charset="0"/>
                <a:cs typeface="Times New Roman" panose="02020603050405020304" pitchFamily="18" charset="0"/>
              </a:rPr>
              <a:t>Sr. Características geoquímicas que indican una fuente de los N-MORB  de un manto superior empobrecido e isotópicamente homogéneo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basaltos enriquecidos (</a:t>
            </a:r>
            <a:r>
              <a:rPr lang="es-MX" b="1" dirty="0">
                <a:latin typeface="Times New Roman" panose="02020603050405020304" pitchFamily="18" charset="0"/>
                <a:cs typeface="Times New Roman" panose="02020603050405020304" pitchFamily="18" charset="0"/>
              </a:rPr>
              <a:t>E-MORB</a:t>
            </a:r>
            <a:r>
              <a:rPr lang="es-MX" dirty="0">
                <a:latin typeface="Times New Roman" panose="02020603050405020304" pitchFamily="18" charset="0"/>
                <a:cs typeface="Times New Roman" panose="02020603050405020304" pitchFamily="18" charset="0"/>
              </a:rPr>
              <a:t>) mayor concentración de elementos incompatibles, con respecto a los N-MORB. En diagramas  condriticos normalizados los E-MORB presentan típicamente espectros  suaves con variable enriquecimiento de LREE respecto a MREE y HREE. Los cocientes isotópicos Sr-Nd  de E-MORB, presentan valores intermedios entre N-MORB y (</a:t>
            </a:r>
            <a:r>
              <a:rPr lang="es-MX" b="1" dirty="0">
                <a:latin typeface="Times New Roman" panose="02020603050405020304" pitchFamily="18" charset="0"/>
                <a:cs typeface="Times New Roman" panose="02020603050405020304" pitchFamily="18" charset="0"/>
              </a:rPr>
              <a:t>OIB</a:t>
            </a:r>
            <a:r>
              <a:rPr lang="es-MX" dirty="0">
                <a:latin typeface="Times New Roman" panose="02020603050405020304" pitchFamily="18" charset="0"/>
                <a:cs typeface="Times New Roman" panose="02020603050405020304" pitchFamily="18" charset="0"/>
              </a:rPr>
              <a:t> = </a:t>
            </a:r>
            <a:r>
              <a:rPr lang="es-MX" b="1" dirty="0" err="1">
                <a:latin typeface="Times New Roman" panose="02020603050405020304" pitchFamily="18" charset="0"/>
                <a:cs typeface="Times New Roman" panose="02020603050405020304" pitchFamily="18" charset="0"/>
              </a:rPr>
              <a:t>O</a:t>
            </a:r>
            <a:r>
              <a:rPr lang="es-MX" dirty="0" err="1">
                <a:latin typeface="Times New Roman" panose="02020603050405020304" pitchFamily="18" charset="0"/>
                <a:cs typeface="Times New Roman" panose="02020603050405020304" pitchFamily="18" charset="0"/>
              </a:rPr>
              <a:t>ceanic</a:t>
            </a:r>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I</a:t>
            </a:r>
            <a:r>
              <a:rPr lang="es-MX" dirty="0">
                <a:latin typeface="Times New Roman" panose="02020603050405020304" pitchFamily="18" charset="0"/>
                <a:cs typeface="Times New Roman" panose="02020603050405020304" pitchFamily="18" charset="0"/>
              </a:rPr>
              <a:t>sland </a:t>
            </a:r>
            <a:r>
              <a:rPr lang="es-MX" b="1" dirty="0" err="1">
                <a:latin typeface="Times New Roman" panose="02020603050405020304" pitchFamily="18" charset="0"/>
                <a:cs typeface="Times New Roman" panose="02020603050405020304" pitchFamily="18" charset="0"/>
              </a:rPr>
              <a:t>B</a:t>
            </a:r>
            <a:r>
              <a:rPr lang="es-MX" dirty="0" err="1">
                <a:latin typeface="Times New Roman" panose="02020603050405020304" pitchFamily="18" charset="0"/>
                <a:cs typeface="Times New Roman" panose="02020603050405020304" pitchFamily="18" charset="0"/>
              </a:rPr>
              <a:t>asalt</a:t>
            </a:r>
            <a:r>
              <a:rPr lang="es-MX" dirty="0">
                <a:latin typeface="Times New Roman" panose="02020603050405020304" pitchFamily="18" charset="0"/>
                <a:cs typeface="Times New Roman" panose="02020603050405020304" pitchFamily="18" charset="0"/>
              </a:rPr>
              <a:t>). Estas características intermedias entre N-MORB y OIB indican interacción entre pluma </a:t>
            </a:r>
            <a:r>
              <a:rPr lang="es-MX" dirty="0" err="1">
                <a:latin typeface="Times New Roman" panose="02020603050405020304" pitchFamily="18" charset="0"/>
                <a:cs typeface="Times New Roman" panose="02020603050405020304" pitchFamily="18" charset="0"/>
              </a:rPr>
              <a:t>mantélica</a:t>
            </a:r>
            <a:r>
              <a:rPr lang="es-MX" dirty="0">
                <a:latin typeface="Times New Roman" panose="02020603050405020304" pitchFamily="18" charset="0"/>
                <a:cs typeface="Times New Roman" panose="02020603050405020304" pitchFamily="18" charset="0"/>
              </a:rPr>
              <a:t> y dorsal meso-oceánica.  Los E-MORB pueden incorporar una fuente </a:t>
            </a:r>
            <a:r>
              <a:rPr lang="es-MX" dirty="0" err="1">
                <a:latin typeface="Times New Roman" panose="02020603050405020304" pitchFamily="18" charset="0"/>
                <a:cs typeface="Times New Roman" panose="02020603050405020304" pitchFamily="18" charset="0"/>
              </a:rPr>
              <a:t>mantélica</a:t>
            </a:r>
            <a:r>
              <a:rPr lang="es-MX" dirty="0">
                <a:latin typeface="Times New Roman" panose="02020603050405020304" pitchFamily="18" charset="0"/>
                <a:cs typeface="Times New Roman" panose="02020603050405020304" pitchFamily="18" charset="0"/>
              </a:rPr>
              <a:t> más profunda, enriquecida e isotópicamente heterogénea, similar a la de los OIB.</a:t>
            </a:r>
          </a:p>
        </p:txBody>
      </p:sp>
    </p:spTree>
    <p:extLst>
      <p:ext uri="{BB962C8B-B14F-4D97-AF65-F5344CB8AC3E}">
        <p14:creationId xmlns:p14="http://schemas.microsoft.com/office/powerpoint/2010/main" val="139401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8024E64-7DDE-4120-932C-01C8C667B8BB}"/>
              </a:ext>
            </a:extLst>
          </p:cNvPr>
          <p:cNvSpPr/>
          <p:nvPr/>
        </p:nvSpPr>
        <p:spPr>
          <a:xfrm>
            <a:off x="508333" y="2014974"/>
            <a:ext cx="11114708" cy="1754326"/>
          </a:xfrm>
          <a:prstGeom prst="rect">
            <a:avLst/>
          </a:prstGeom>
        </p:spPr>
        <p:txBody>
          <a:bodyPr wrap="square">
            <a:spAutoFit/>
          </a:bodyPr>
          <a:lstStyle/>
          <a:p>
            <a:pPr algn="just"/>
            <a:r>
              <a:rPr lang="es-MX" dirty="0">
                <a:solidFill>
                  <a:srgbClr val="000000"/>
                </a:solidFill>
                <a:latin typeface="Times New Roman" panose="02020603050405020304" pitchFamily="18" charset="0"/>
                <a:cs typeface="Times New Roman" panose="02020603050405020304" pitchFamily="18" charset="0"/>
              </a:rPr>
              <a:t>Olivino, espinela y plagioclasa cálcica son los primeros minerales que cristalizan, seguidos de augita y óxidos de Fe-Ti. </a:t>
            </a:r>
          </a:p>
          <a:p>
            <a:pPr algn="just"/>
            <a:r>
              <a:rPr lang="es-MX" dirty="0">
                <a:solidFill>
                  <a:srgbClr val="000000"/>
                </a:solidFill>
                <a:latin typeface="Times New Roman" panose="02020603050405020304" pitchFamily="18" charset="0"/>
                <a:cs typeface="Times New Roman" panose="02020603050405020304" pitchFamily="18" charset="0"/>
              </a:rPr>
              <a:t>La presencia de olivino en MORB,  indicador de fraccionamiento de olivino desde magmas primarios. Los fenocristales de augita son raros y confinados a rocas con abundante olivino y plagioclasa. El anfíbol es muy raro y se encuentra sólo en basaltos con afinidades alcalinas, en cumulados de gabros y en estadios tardíos de alteración hidrotermal.</a:t>
            </a:r>
            <a:endParaRPr lang="es-MX" dirty="0">
              <a:latin typeface="Times New Roman" panose="02020603050405020304" pitchFamily="18" charset="0"/>
              <a:cs typeface="Times New Roman" panose="02020603050405020304" pitchFamily="18" charset="0"/>
            </a:endParaRPr>
          </a:p>
        </p:txBody>
      </p:sp>
      <p:sp>
        <p:nvSpPr>
          <p:cNvPr id="6" name="Rectángulo 5">
            <a:extLst>
              <a:ext uri="{FF2B5EF4-FFF2-40B4-BE49-F238E27FC236}">
                <a16:creationId xmlns:a16="http://schemas.microsoft.com/office/drawing/2014/main" id="{B8BC04C0-2E31-4450-B567-BB2A8282956B}"/>
              </a:ext>
            </a:extLst>
          </p:cNvPr>
          <p:cNvSpPr/>
          <p:nvPr/>
        </p:nvSpPr>
        <p:spPr>
          <a:xfrm>
            <a:off x="2521432" y="354260"/>
            <a:ext cx="6559506" cy="1200329"/>
          </a:xfrm>
          <a:prstGeom prst="rect">
            <a:avLst/>
          </a:prstGeom>
        </p:spPr>
        <p:txBody>
          <a:bodyPr wrap="square">
            <a:spAutoFit/>
          </a:bodyPr>
          <a:lstStyle/>
          <a:p>
            <a:r>
              <a:rPr lang="es-MX" dirty="0">
                <a:solidFill>
                  <a:srgbClr val="000000"/>
                </a:solidFill>
                <a:latin typeface="Times New Roman" panose="02020603050405020304" pitchFamily="18" charset="0"/>
                <a:cs typeface="Times New Roman" panose="02020603050405020304" pitchFamily="18" charset="0"/>
              </a:rPr>
              <a:t>Las asociaciones de fenocristales más comunes son:</a:t>
            </a:r>
          </a:p>
          <a:p>
            <a:pPr>
              <a:buFont typeface="Arial" panose="020B0604020202020204" pitchFamily="34" charset="0"/>
              <a:buChar char="•"/>
            </a:pPr>
            <a:r>
              <a:rPr lang="es-MX" dirty="0">
                <a:solidFill>
                  <a:srgbClr val="000000"/>
                </a:solidFill>
                <a:latin typeface="Times New Roman" panose="02020603050405020304" pitchFamily="18" charset="0"/>
                <a:cs typeface="Times New Roman" panose="02020603050405020304" pitchFamily="18" charset="0"/>
              </a:rPr>
              <a:t>Olivino +/- espinela de Cr-Mg</a:t>
            </a:r>
          </a:p>
          <a:p>
            <a:pPr>
              <a:buFont typeface="Arial" panose="020B0604020202020204" pitchFamily="34" charset="0"/>
              <a:buChar char="•"/>
            </a:pPr>
            <a:r>
              <a:rPr lang="es-MX" dirty="0">
                <a:solidFill>
                  <a:srgbClr val="000000"/>
                </a:solidFill>
                <a:latin typeface="Times New Roman" panose="02020603050405020304" pitchFamily="18" charset="0"/>
                <a:cs typeface="Times New Roman" panose="02020603050405020304" pitchFamily="18" charset="0"/>
              </a:rPr>
              <a:t>Plagioclasa + olivino +/- espinela de Cr-Mg</a:t>
            </a:r>
          </a:p>
          <a:p>
            <a:pPr>
              <a:buFont typeface="Arial" panose="020B0604020202020204" pitchFamily="34" charset="0"/>
              <a:buChar char="•"/>
            </a:pPr>
            <a:r>
              <a:rPr lang="es-MX" dirty="0">
                <a:solidFill>
                  <a:srgbClr val="000000"/>
                </a:solidFill>
                <a:latin typeface="Times New Roman" panose="02020603050405020304" pitchFamily="18" charset="0"/>
                <a:cs typeface="Times New Roman" panose="02020603050405020304" pitchFamily="18" charset="0"/>
              </a:rPr>
              <a:t>Plagioclasa + olivino + augita</a:t>
            </a:r>
            <a:endParaRPr lang="es-MX" b="0" i="0" dirty="0">
              <a:solidFill>
                <a:srgbClr val="000000"/>
              </a:solidFill>
              <a:effectLst/>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3DB7DB0F-46F3-48AA-818A-42DB1560C112}"/>
              </a:ext>
            </a:extLst>
          </p:cNvPr>
          <p:cNvSpPr/>
          <p:nvPr/>
        </p:nvSpPr>
        <p:spPr>
          <a:xfrm>
            <a:off x="508332" y="3769300"/>
            <a:ext cx="11114708" cy="646331"/>
          </a:xfrm>
          <a:prstGeom prst="rect">
            <a:avLst/>
          </a:prstGeom>
        </p:spPr>
        <p:txBody>
          <a:bodyPr wrap="square">
            <a:spAutoFit/>
          </a:bodyPr>
          <a:lstStyle/>
          <a:p>
            <a:r>
              <a:rPr lang="es-MX" dirty="0">
                <a:solidFill>
                  <a:srgbClr val="000000"/>
                </a:solidFill>
                <a:latin typeface="Times New Roman" panose="02020603050405020304" pitchFamily="18" charset="0"/>
                <a:cs typeface="Times New Roman" panose="02020603050405020304" pitchFamily="18" charset="0"/>
              </a:rPr>
              <a:t>Las rocas </a:t>
            </a:r>
            <a:r>
              <a:rPr lang="es-MX" dirty="0" err="1">
                <a:solidFill>
                  <a:srgbClr val="000000"/>
                </a:solidFill>
                <a:latin typeface="Times New Roman" panose="02020603050405020304" pitchFamily="18" charset="0"/>
                <a:cs typeface="Times New Roman" panose="02020603050405020304" pitchFamily="18" charset="0"/>
              </a:rPr>
              <a:t>gábroicas</a:t>
            </a:r>
            <a:r>
              <a:rPr lang="es-MX" dirty="0">
                <a:solidFill>
                  <a:srgbClr val="000000"/>
                </a:solidFill>
                <a:latin typeface="Times New Roman" panose="02020603050405020304" pitchFamily="18" charset="0"/>
                <a:cs typeface="Times New Roman" panose="02020603050405020304" pitchFamily="18" charset="0"/>
              </a:rPr>
              <a:t> dragadas en el fondo oceánico muestran superposición de composiciones con los basaltos MORB. Mineralógicamente están formadas por plagioclasa, olivino, clinopiroxeno, ortopiroxeno, apatito y titano-magnetita</a:t>
            </a:r>
            <a:endParaRPr lang="es-MX" dirty="0">
              <a:latin typeface="Times New Roman" panose="02020603050405020304" pitchFamily="18" charset="0"/>
              <a:cs typeface="Times New Roman" panose="02020603050405020304" pitchFamily="18" charset="0"/>
            </a:endParaRPr>
          </a:p>
        </p:txBody>
      </p:sp>
      <p:sp>
        <p:nvSpPr>
          <p:cNvPr id="8" name="Rectángulo 7">
            <a:extLst>
              <a:ext uri="{FF2B5EF4-FFF2-40B4-BE49-F238E27FC236}">
                <a16:creationId xmlns:a16="http://schemas.microsoft.com/office/drawing/2014/main" id="{04EE5383-EEFB-4AF8-B32B-3AA82124FFE9}"/>
              </a:ext>
            </a:extLst>
          </p:cNvPr>
          <p:cNvSpPr/>
          <p:nvPr/>
        </p:nvSpPr>
        <p:spPr>
          <a:xfrm>
            <a:off x="508332" y="4588176"/>
            <a:ext cx="11114708" cy="1477328"/>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composición química de un MORB-N es relativamente uniforme. Típicamente </a:t>
            </a:r>
            <a:r>
              <a:rPr lang="es-MX" dirty="0" err="1">
                <a:latin typeface="Times New Roman" panose="02020603050405020304" pitchFamily="18" charset="0"/>
                <a:cs typeface="Times New Roman" panose="02020603050405020304" pitchFamily="18" charset="0"/>
              </a:rPr>
              <a:t>toleíticas</a:t>
            </a:r>
            <a:r>
              <a:rPr lang="es-MX" dirty="0">
                <a:latin typeface="Times New Roman" panose="02020603050405020304" pitchFamily="18" charset="0"/>
                <a:cs typeface="Times New Roman" panose="02020603050405020304" pitchFamily="18" charset="0"/>
              </a:rPr>
              <a:t> </a:t>
            </a:r>
            <a:r>
              <a:rPr lang="es-MX" dirty="0" err="1">
                <a:latin typeface="Times New Roman" panose="02020603050405020304" pitchFamily="18" charset="0"/>
                <a:cs typeface="Times New Roman" panose="02020603050405020304" pitchFamily="18" charset="0"/>
              </a:rPr>
              <a:t>subalcalinas</a:t>
            </a:r>
            <a:r>
              <a:rPr lang="es-MX" dirty="0">
                <a:latin typeface="Times New Roman" panose="02020603050405020304" pitchFamily="18" charset="0"/>
                <a:cs typeface="Times New Roman" panose="02020603050405020304" pitchFamily="18" charset="0"/>
              </a:rPr>
              <a:t> con cuarzo u olivino. El atributo más distintivo es la </a:t>
            </a:r>
            <a:r>
              <a:rPr lang="es-MX" b="1" dirty="0">
                <a:latin typeface="Times New Roman" panose="02020603050405020304" pitchFamily="18" charset="0"/>
                <a:cs typeface="Times New Roman" panose="02020603050405020304" pitchFamily="18" charset="0"/>
              </a:rPr>
              <a:t>baja concentración </a:t>
            </a:r>
            <a:r>
              <a:rPr lang="es-MX" dirty="0">
                <a:latin typeface="Times New Roman" panose="02020603050405020304" pitchFamily="18" charset="0"/>
                <a:cs typeface="Times New Roman" panose="02020603050405020304" pitchFamily="18" charset="0"/>
              </a:rPr>
              <a:t>de elementos incompatibles incluyendo Ti y P y  los LILE K, Rb, Ba, Th y U, en comparación con toleitas de las islas oceánicas y de planicies continentales. Las toleitas Hawaianas (basaltos de islas oceánicas - OIB) tienen menor contenido de Al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que los MORB, sugiriendo diferencias en el magma primario</a:t>
            </a:r>
          </a:p>
        </p:txBody>
      </p:sp>
    </p:spTree>
    <p:extLst>
      <p:ext uri="{BB962C8B-B14F-4D97-AF65-F5344CB8AC3E}">
        <p14:creationId xmlns:p14="http://schemas.microsoft.com/office/powerpoint/2010/main" val="750504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5CC91E6-CE0A-4F81-9336-18C0AF66E04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26631" y="1047531"/>
            <a:ext cx="4133850" cy="5029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8F60B8FD-EEE7-4985-B4DC-B2EDCA445B25}"/>
              </a:ext>
            </a:extLst>
          </p:cNvPr>
          <p:cNvSpPr/>
          <p:nvPr/>
        </p:nvSpPr>
        <p:spPr>
          <a:xfrm>
            <a:off x="5638800" y="1182916"/>
            <a:ext cx="4815840" cy="1200329"/>
          </a:xfrm>
          <a:prstGeom prst="rect">
            <a:avLst/>
          </a:prstGeom>
        </p:spPr>
        <p:txBody>
          <a:bodyPr wrap="square">
            <a:spAutoFit/>
          </a:bodyPr>
          <a:lstStyle/>
          <a:p>
            <a:r>
              <a:rPr lang="es-MX" dirty="0">
                <a:solidFill>
                  <a:srgbClr val="000000"/>
                </a:solidFill>
                <a:latin typeface="Garamond" panose="02020404030301010803" pitchFamily="18" charset="0"/>
              </a:rPr>
              <a:t>Las asociaciones de fenocristales más comunes son:</a:t>
            </a:r>
          </a:p>
          <a:p>
            <a:pPr>
              <a:buFont typeface="Arial" panose="020B0604020202020204" pitchFamily="34" charset="0"/>
              <a:buChar char="•"/>
            </a:pPr>
            <a:r>
              <a:rPr lang="es-MX" dirty="0">
                <a:solidFill>
                  <a:srgbClr val="000000"/>
                </a:solidFill>
                <a:latin typeface="Garamond" panose="02020404030301010803" pitchFamily="18" charset="0"/>
              </a:rPr>
              <a:t>Olivino +/- espinela de Cr-Mg</a:t>
            </a:r>
          </a:p>
          <a:p>
            <a:pPr>
              <a:buFont typeface="Arial" panose="020B0604020202020204" pitchFamily="34" charset="0"/>
              <a:buChar char="•"/>
            </a:pPr>
            <a:r>
              <a:rPr lang="es-MX" dirty="0">
                <a:solidFill>
                  <a:srgbClr val="000000"/>
                </a:solidFill>
                <a:latin typeface="Garamond" panose="02020404030301010803" pitchFamily="18" charset="0"/>
              </a:rPr>
              <a:t>Plagioclasa + olivino +/- espinela de Cr-Mg</a:t>
            </a:r>
          </a:p>
          <a:p>
            <a:pPr>
              <a:buFont typeface="Arial" panose="020B0604020202020204" pitchFamily="34" charset="0"/>
              <a:buChar char="•"/>
            </a:pPr>
            <a:r>
              <a:rPr lang="es-MX" dirty="0">
                <a:solidFill>
                  <a:srgbClr val="000000"/>
                </a:solidFill>
                <a:latin typeface="Garamond" panose="02020404030301010803" pitchFamily="18" charset="0"/>
              </a:rPr>
              <a:t>Plagioclasa + olivino + augita</a:t>
            </a:r>
            <a:endParaRPr lang="es-MX" b="0" i="0" dirty="0">
              <a:solidFill>
                <a:srgbClr val="000000"/>
              </a:solidFill>
              <a:effectLst/>
              <a:latin typeface="Garamond" panose="02020404030301010803" pitchFamily="18" charset="0"/>
            </a:endParaRPr>
          </a:p>
        </p:txBody>
      </p:sp>
      <p:sp>
        <p:nvSpPr>
          <p:cNvPr id="5" name="Rectángulo 4">
            <a:extLst>
              <a:ext uri="{FF2B5EF4-FFF2-40B4-BE49-F238E27FC236}">
                <a16:creationId xmlns:a16="http://schemas.microsoft.com/office/drawing/2014/main" id="{47D25C5F-6AFB-4443-A013-D61DABFD9D9E}"/>
              </a:ext>
            </a:extLst>
          </p:cNvPr>
          <p:cNvSpPr/>
          <p:nvPr/>
        </p:nvSpPr>
        <p:spPr>
          <a:xfrm>
            <a:off x="4561490" y="3192979"/>
            <a:ext cx="6848190" cy="1754326"/>
          </a:xfrm>
          <a:prstGeom prst="rect">
            <a:avLst/>
          </a:prstGeom>
        </p:spPr>
        <p:txBody>
          <a:bodyPr wrap="square">
            <a:spAutoFit/>
          </a:bodyPr>
          <a:lstStyle/>
          <a:p>
            <a:pPr algn="just"/>
            <a:r>
              <a:rPr lang="es-MX" b="1" dirty="0">
                <a:solidFill>
                  <a:srgbClr val="000000"/>
                </a:solidFill>
                <a:latin typeface="Times New Roman" panose="02020603050405020304" pitchFamily="18" charset="0"/>
                <a:cs typeface="Times New Roman" panose="02020603050405020304" pitchFamily="18" charset="0"/>
              </a:rPr>
              <a:t>Isótopos radiogénicos</a:t>
            </a:r>
          </a:p>
          <a:p>
            <a:pPr algn="just"/>
            <a:r>
              <a:rPr lang="es-MX" dirty="0">
                <a:solidFill>
                  <a:srgbClr val="000000"/>
                </a:solidFill>
                <a:latin typeface="Times New Roman" panose="02020603050405020304" pitchFamily="18" charset="0"/>
                <a:cs typeface="Times New Roman" panose="02020603050405020304" pitchFamily="18" charset="0"/>
              </a:rPr>
              <a:t>La dispersión del cociente </a:t>
            </a:r>
            <a:r>
              <a:rPr lang="es-MX" baseline="30000" dirty="0">
                <a:solidFill>
                  <a:srgbClr val="000000"/>
                </a:solidFill>
                <a:latin typeface="Times New Roman" panose="02020603050405020304" pitchFamily="18" charset="0"/>
                <a:cs typeface="Times New Roman" panose="02020603050405020304" pitchFamily="18" charset="0"/>
              </a:rPr>
              <a:t>87</a:t>
            </a:r>
            <a:r>
              <a:rPr lang="es-MX" dirty="0">
                <a:solidFill>
                  <a:srgbClr val="000000"/>
                </a:solidFill>
                <a:latin typeface="Times New Roman" panose="02020603050405020304" pitchFamily="18" charset="0"/>
                <a:cs typeface="Times New Roman" panose="02020603050405020304" pitchFamily="18" charset="0"/>
              </a:rPr>
              <a:t>Sr/</a:t>
            </a:r>
            <a:r>
              <a:rPr lang="es-MX" baseline="30000" dirty="0">
                <a:solidFill>
                  <a:srgbClr val="000000"/>
                </a:solidFill>
                <a:latin typeface="Times New Roman" panose="02020603050405020304" pitchFamily="18" charset="0"/>
                <a:cs typeface="Times New Roman" panose="02020603050405020304" pitchFamily="18" charset="0"/>
              </a:rPr>
              <a:t>86</a:t>
            </a:r>
            <a:r>
              <a:rPr lang="es-MX" dirty="0">
                <a:solidFill>
                  <a:srgbClr val="000000"/>
                </a:solidFill>
                <a:latin typeface="Times New Roman" panose="02020603050405020304" pitchFamily="18" charset="0"/>
                <a:cs typeface="Times New Roman" panose="02020603050405020304" pitchFamily="18" charset="0"/>
              </a:rPr>
              <a:t>Sr puede ser atribuido a alteración por el agua de mar.</a:t>
            </a:r>
          </a:p>
          <a:p>
            <a:pPr algn="just"/>
            <a:r>
              <a:rPr lang="es-MX" dirty="0">
                <a:solidFill>
                  <a:srgbClr val="000000"/>
                </a:solidFill>
                <a:latin typeface="Times New Roman" panose="02020603050405020304" pitchFamily="18" charset="0"/>
                <a:cs typeface="Times New Roman" panose="02020603050405020304" pitchFamily="18" charset="0"/>
              </a:rPr>
              <a:t>En los MORB-N la relación </a:t>
            </a:r>
            <a:r>
              <a:rPr lang="es-MX" baseline="30000" dirty="0">
                <a:solidFill>
                  <a:srgbClr val="000000"/>
                </a:solidFill>
                <a:latin typeface="Times New Roman" panose="02020603050405020304" pitchFamily="18" charset="0"/>
                <a:cs typeface="Times New Roman" panose="02020603050405020304" pitchFamily="18" charset="0"/>
              </a:rPr>
              <a:t>87</a:t>
            </a:r>
            <a:r>
              <a:rPr lang="es-MX" dirty="0">
                <a:solidFill>
                  <a:srgbClr val="000000"/>
                </a:solidFill>
                <a:latin typeface="Times New Roman" panose="02020603050405020304" pitchFamily="18" charset="0"/>
                <a:cs typeface="Times New Roman" panose="02020603050405020304" pitchFamily="18" charset="0"/>
              </a:rPr>
              <a:t>Sr/</a:t>
            </a:r>
            <a:r>
              <a:rPr lang="es-MX" baseline="30000" dirty="0">
                <a:solidFill>
                  <a:srgbClr val="000000"/>
                </a:solidFill>
                <a:latin typeface="Times New Roman" panose="02020603050405020304" pitchFamily="18" charset="0"/>
                <a:cs typeface="Times New Roman" panose="02020603050405020304" pitchFamily="18" charset="0"/>
              </a:rPr>
              <a:t>86</a:t>
            </a:r>
            <a:r>
              <a:rPr lang="es-MX" dirty="0">
                <a:solidFill>
                  <a:srgbClr val="000000"/>
                </a:solidFill>
                <a:latin typeface="Times New Roman" panose="02020603050405020304" pitchFamily="18" charset="0"/>
                <a:cs typeface="Times New Roman" panose="02020603050405020304" pitchFamily="18" charset="0"/>
              </a:rPr>
              <a:t>Sr = 0.7024 – 0.7030</a:t>
            </a:r>
          </a:p>
          <a:p>
            <a:pPr algn="just"/>
            <a:r>
              <a:rPr lang="es-MX" dirty="0">
                <a:solidFill>
                  <a:srgbClr val="000000"/>
                </a:solidFill>
                <a:latin typeface="Times New Roman" panose="02020603050405020304" pitchFamily="18" charset="0"/>
                <a:cs typeface="Times New Roman" panose="02020603050405020304" pitchFamily="18" charset="0"/>
              </a:rPr>
              <a:t>En los MORB-E la relación </a:t>
            </a:r>
            <a:r>
              <a:rPr lang="es-MX" baseline="30000" dirty="0">
                <a:solidFill>
                  <a:srgbClr val="000000"/>
                </a:solidFill>
                <a:latin typeface="Times New Roman" panose="02020603050405020304" pitchFamily="18" charset="0"/>
                <a:cs typeface="Times New Roman" panose="02020603050405020304" pitchFamily="18" charset="0"/>
              </a:rPr>
              <a:t>87</a:t>
            </a:r>
            <a:r>
              <a:rPr lang="es-MX" dirty="0">
                <a:solidFill>
                  <a:srgbClr val="000000"/>
                </a:solidFill>
                <a:latin typeface="Times New Roman" panose="02020603050405020304" pitchFamily="18" charset="0"/>
                <a:cs typeface="Times New Roman" panose="02020603050405020304" pitchFamily="18" charset="0"/>
              </a:rPr>
              <a:t>Sr/</a:t>
            </a:r>
            <a:r>
              <a:rPr lang="es-MX" baseline="30000" dirty="0">
                <a:solidFill>
                  <a:srgbClr val="000000"/>
                </a:solidFill>
                <a:latin typeface="Times New Roman" panose="02020603050405020304" pitchFamily="18" charset="0"/>
                <a:cs typeface="Times New Roman" panose="02020603050405020304" pitchFamily="18" charset="0"/>
              </a:rPr>
              <a:t>86</a:t>
            </a:r>
            <a:r>
              <a:rPr lang="es-MX" dirty="0">
                <a:solidFill>
                  <a:srgbClr val="000000"/>
                </a:solidFill>
                <a:latin typeface="Times New Roman" panose="02020603050405020304" pitchFamily="18" charset="0"/>
                <a:cs typeface="Times New Roman" panose="02020603050405020304" pitchFamily="18" charset="0"/>
              </a:rPr>
              <a:t>Sr = 0.7030 – 0.7035</a:t>
            </a:r>
          </a:p>
          <a:p>
            <a:pPr algn="just"/>
            <a:r>
              <a:rPr lang="es-MX" dirty="0">
                <a:solidFill>
                  <a:srgbClr val="000000"/>
                </a:solidFill>
                <a:latin typeface="Times New Roman" panose="02020603050405020304" pitchFamily="18" charset="0"/>
                <a:cs typeface="Times New Roman" panose="02020603050405020304" pitchFamily="18" charset="0"/>
              </a:rPr>
              <a:t>En los basaltos de islas oceánicas la relación </a:t>
            </a:r>
            <a:r>
              <a:rPr lang="es-MX" baseline="30000" dirty="0">
                <a:solidFill>
                  <a:srgbClr val="000000"/>
                </a:solidFill>
                <a:latin typeface="Times New Roman" panose="02020603050405020304" pitchFamily="18" charset="0"/>
                <a:cs typeface="Times New Roman" panose="02020603050405020304" pitchFamily="18" charset="0"/>
              </a:rPr>
              <a:t>87</a:t>
            </a:r>
            <a:r>
              <a:rPr lang="es-MX" dirty="0">
                <a:solidFill>
                  <a:srgbClr val="000000"/>
                </a:solidFill>
                <a:latin typeface="Times New Roman" panose="02020603050405020304" pitchFamily="18" charset="0"/>
                <a:cs typeface="Times New Roman" panose="02020603050405020304" pitchFamily="18" charset="0"/>
              </a:rPr>
              <a:t>Sr/</a:t>
            </a:r>
            <a:r>
              <a:rPr lang="es-MX" baseline="30000" dirty="0">
                <a:solidFill>
                  <a:srgbClr val="000000"/>
                </a:solidFill>
                <a:latin typeface="Times New Roman" panose="02020603050405020304" pitchFamily="18" charset="0"/>
                <a:cs typeface="Times New Roman" panose="02020603050405020304" pitchFamily="18" charset="0"/>
              </a:rPr>
              <a:t>86</a:t>
            </a:r>
            <a:r>
              <a:rPr lang="es-MX" dirty="0">
                <a:solidFill>
                  <a:srgbClr val="000000"/>
                </a:solidFill>
                <a:latin typeface="Times New Roman" panose="02020603050405020304" pitchFamily="18" charset="0"/>
                <a:cs typeface="Times New Roman" panose="02020603050405020304" pitchFamily="18" charset="0"/>
              </a:rPr>
              <a:t>Sr = 0.7030 – 0.7050</a:t>
            </a:r>
            <a:endParaRPr lang="es-MX"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636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3D2A34D-BDA1-4040-B9FE-DA5C036F6D96}"/>
              </a:ext>
            </a:extLst>
          </p:cNvPr>
          <p:cNvPicPr>
            <a:picLocks noChangeAspect="1"/>
          </p:cNvPicPr>
          <p:nvPr/>
        </p:nvPicPr>
        <p:blipFill rotWithShape="1">
          <a:blip r:embed="rId2">
            <a:extLst>
              <a:ext uri="{28A0092B-C50C-407E-A947-70E740481C1C}">
                <a14:useLocalDpi xmlns:a14="http://schemas.microsoft.com/office/drawing/2010/main" val="0"/>
              </a:ext>
            </a:extLst>
          </a:blip>
          <a:srcRect l="17479" t="17334" r="32821" b="31556"/>
          <a:stretch/>
        </p:blipFill>
        <p:spPr>
          <a:xfrm>
            <a:off x="2128329" y="396240"/>
            <a:ext cx="7259511" cy="4629448"/>
          </a:xfrm>
          <a:prstGeom prst="rect">
            <a:avLst/>
          </a:prstGeom>
        </p:spPr>
      </p:pic>
      <p:sp>
        <p:nvSpPr>
          <p:cNvPr id="4" name="Rectángulo 3">
            <a:extLst>
              <a:ext uri="{FF2B5EF4-FFF2-40B4-BE49-F238E27FC236}">
                <a16:creationId xmlns:a16="http://schemas.microsoft.com/office/drawing/2014/main" id="{1A7CDBFD-9B32-46A3-B715-4E3C37CEC215}"/>
              </a:ext>
            </a:extLst>
          </p:cNvPr>
          <p:cNvSpPr/>
          <p:nvPr/>
        </p:nvSpPr>
        <p:spPr>
          <a:xfrm>
            <a:off x="1442720" y="5386477"/>
            <a:ext cx="8798560"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manto primitivo distribuciones de elementos incompatibles normalizados en la dorsal oceánica basaltos (NMORB) y basaltos de dos ofiolitas. Valores del manto primitivo de </a:t>
            </a:r>
            <a:r>
              <a:rPr lang="es-MX" dirty="0" err="1">
                <a:latin typeface="Times New Roman" panose="02020603050405020304" pitchFamily="18" charset="0"/>
                <a:cs typeface="Times New Roman" panose="02020603050405020304" pitchFamily="18" charset="0"/>
              </a:rPr>
              <a:t>Sun</a:t>
            </a:r>
            <a:r>
              <a:rPr lang="es-MX" dirty="0">
                <a:latin typeface="Times New Roman" panose="02020603050405020304" pitchFamily="18" charset="0"/>
                <a:cs typeface="Times New Roman" panose="02020603050405020304" pitchFamily="18" charset="0"/>
              </a:rPr>
              <a:t> y</a:t>
            </a:r>
          </a:p>
          <a:p>
            <a:pPr algn="just"/>
            <a:r>
              <a:rPr lang="es-MX" dirty="0" err="1">
                <a:latin typeface="Times New Roman" panose="02020603050405020304" pitchFamily="18" charset="0"/>
                <a:cs typeface="Times New Roman" panose="02020603050405020304" pitchFamily="18" charset="0"/>
              </a:rPr>
              <a:t>McDonough</a:t>
            </a:r>
            <a:r>
              <a:rPr lang="es-MX" dirty="0">
                <a:latin typeface="Times New Roman" panose="02020603050405020304" pitchFamily="18" charset="0"/>
                <a:cs typeface="Times New Roman" panose="02020603050405020304" pitchFamily="18" charset="0"/>
              </a:rPr>
              <a:t> (1989) y otros datos de </a:t>
            </a:r>
            <a:r>
              <a:rPr lang="es-MX" dirty="0" err="1">
                <a:latin typeface="Times New Roman" panose="02020603050405020304" pitchFamily="18" charset="0"/>
                <a:cs typeface="Times New Roman" panose="02020603050405020304" pitchFamily="18" charset="0"/>
              </a:rPr>
              <a:t>Bednarz</a:t>
            </a:r>
            <a:r>
              <a:rPr lang="es-MX" dirty="0">
                <a:latin typeface="Times New Roman" panose="02020603050405020304" pitchFamily="18" charset="0"/>
                <a:cs typeface="Times New Roman" panose="02020603050405020304" pitchFamily="18" charset="0"/>
              </a:rPr>
              <a:t> y </a:t>
            </a:r>
            <a:r>
              <a:rPr lang="es-MX" dirty="0" err="1">
                <a:latin typeface="Times New Roman" panose="02020603050405020304" pitchFamily="18" charset="0"/>
                <a:cs typeface="Times New Roman" panose="02020603050405020304" pitchFamily="18" charset="0"/>
              </a:rPr>
              <a:t>Schmincke</a:t>
            </a:r>
            <a:r>
              <a:rPr lang="es-MX" dirty="0">
                <a:latin typeface="Times New Roman" panose="02020603050405020304" pitchFamily="18" charset="0"/>
                <a:cs typeface="Times New Roman" panose="02020603050405020304" pitchFamily="18" charset="0"/>
              </a:rPr>
              <a:t> (1994) y </a:t>
            </a:r>
            <a:r>
              <a:rPr lang="es-MX" dirty="0" err="1">
                <a:latin typeface="Times New Roman" panose="02020603050405020304" pitchFamily="18" charset="0"/>
                <a:cs typeface="Times New Roman" panose="02020603050405020304" pitchFamily="18" charset="0"/>
              </a:rPr>
              <a:t>Alabaster</a:t>
            </a:r>
            <a:r>
              <a:rPr lang="es-MX" dirty="0">
                <a:latin typeface="Times New Roman" panose="02020603050405020304" pitchFamily="18" charset="0"/>
                <a:cs typeface="Times New Roman" panose="02020603050405020304" pitchFamily="18" charset="0"/>
              </a:rPr>
              <a:t> et al. (mil novecientos ochenta y dos).</a:t>
            </a:r>
          </a:p>
        </p:txBody>
      </p:sp>
    </p:spTree>
    <p:extLst>
      <p:ext uri="{BB962C8B-B14F-4D97-AF65-F5344CB8AC3E}">
        <p14:creationId xmlns:p14="http://schemas.microsoft.com/office/powerpoint/2010/main" val="3300236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mail Ophiolite - Wikipedia">
            <a:extLst>
              <a:ext uri="{FF2B5EF4-FFF2-40B4-BE49-F238E27FC236}">
                <a16:creationId xmlns:a16="http://schemas.microsoft.com/office/drawing/2014/main" id="{3597CEF2-AF16-419B-B63F-106A03B89C1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28980" y="86867"/>
            <a:ext cx="6144388" cy="660686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ig. 2. | Tertiary–Quaternary faulting and uplift in the northern Oman  Hajar Mountains | Journal of the Geological Society">
            <a:extLst>
              <a:ext uri="{FF2B5EF4-FFF2-40B4-BE49-F238E27FC236}">
                <a16:creationId xmlns:a16="http://schemas.microsoft.com/office/drawing/2014/main" id="{ED511AA4-997C-4B51-A334-72C5924E8F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7185" y="128016"/>
            <a:ext cx="5291455" cy="6608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146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arbonation rates of peridotite in the Samail Ophiolite, Sultanate of Oman,  constrained through 14C dating and stable isotopes - ScienceDirect">
            <a:extLst>
              <a:ext uri="{FF2B5EF4-FFF2-40B4-BE49-F238E27FC236}">
                <a16:creationId xmlns:a16="http://schemas.microsoft.com/office/drawing/2014/main" id="{E6F37111-E61D-485C-A99B-25106B3C9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6484" y="440816"/>
            <a:ext cx="7189851" cy="5987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13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Oman's Geological Triple Point - The William &amp; Mary Blogs">
            <a:extLst>
              <a:ext uri="{FF2B5EF4-FFF2-40B4-BE49-F238E27FC236}">
                <a16:creationId xmlns:a16="http://schemas.microsoft.com/office/drawing/2014/main" id="{E2748264-D9E2-4C04-9842-D3E616BB7FA6}"/>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rcRect/>
          <a:stretch>
            <a:fillRect/>
          </a:stretch>
        </p:blipFill>
        <p:spPr bwMode="auto">
          <a:xfrm>
            <a:off x="161600" y="1231264"/>
            <a:ext cx="6735630" cy="378879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Ophiolites Instagram posts - Gramho.com">
            <a:extLst>
              <a:ext uri="{FF2B5EF4-FFF2-40B4-BE49-F238E27FC236}">
                <a16:creationId xmlns:a16="http://schemas.microsoft.com/office/drawing/2014/main" id="{FD2035E6-8AF7-4E42-94E8-9C360E6570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1606" y="866966"/>
            <a:ext cx="4253674" cy="4253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153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ravels in Geology: Northern Oman: Stunning canyons, towering dunes and the  world's largest ophiolite | EARTH Magazine">
            <a:extLst>
              <a:ext uri="{FF2B5EF4-FFF2-40B4-BE49-F238E27FC236}">
                <a16:creationId xmlns:a16="http://schemas.microsoft.com/office/drawing/2014/main" id="{9084278F-4B7C-4CD1-BA4F-B753DB39E3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5288" y="0"/>
            <a:ext cx="5255143" cy="651052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Geology of Oman showing Semail ophiolite in pink [12] | Download Scientific  Diagram">
            <a:extLst>
              <a:ext uri="{FF2B5EF4-FFF2-40B4-BE49-F238E27FC236}">
                <a16:creationId xmlns:a16="http://schemas.microsoft.com/office/drawing/2014/main" id="{0B0932FE-A167-4D35-A5E5-123A723AAD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9796" y="125541"/>
            <a:ext cx="5154131" cy="337661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orced subduction initiation recorded in the sole and crust of the Semail  Ophiolite of Oman | Nature Geoscience">
            <a:extLst>
              <a:ext uri="{FF2B5EF4-FFF2-40B4-BE49-F238E27FC236}">
                <a16:creationId xmlns:a16="http://schemas.microsoft.com/office/drawing/2014/main" id="{6AC4366B-09E4-4F60-84A2-88EF184699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3447" y="3526508"/>
            <a:ext cx="4510023" cy="3331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580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man 2002">
            <a:extLst>
              <a:ext uri="{FF2B5EF4-FFF2-40B4-BE49-F238E27FC236}">
                <a16:creationId xmlns:a16="http://schemas.microsoft.com/office/drawing/2014/main" id="{2EA69F30-7404-4B95-96B5-A2A110F48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33" y="443813"/>
            <a:ext cx="3858720" cy="27659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Oman Ophiolite Wadi Abyad MOHO Field trip leaders: Prof Sobhi Naser -  Dr. Salah Al Khirbash 1">
            <a:extLst>
              <a:ext uri="{FF2B5EF4-FFF2-40B4-BE49-F238E27FC236}">
                <a16:creationId xmlns:a16="http://schemas.microsoft.com/office/drawing/2014/main" id="{8F1166CF-FEFE-435C-AD40-268DCAEB00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942" y="452339"/>
            <a:ext cx="3668802" cy="27480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eld Trip">
            <a:extLst>
              <a:ext uri="{FF2B5EF4-FFF2-40B4-BE49-F238E27FC236}">
                <a16:creationId xmlns:a16="http://schemas.microsoft.com/office/drawing/2014/main" id="{5C137F2B-FC1D-4DAA-993F-87EAF2FD60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4324" y="457200"/>
            <a:ext cx="3353955" cy="2789853"/>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TravelingGeologist">
            <a:extLst>
              <a:ext uri="{FF2B5EF4-FFF2-40B4-BE49-F238E27FC236}">
                <a16:creationId xmlns:a16="http://schemas.microsoft.com/office/drawing/2014/main" id="{18232119-880F-4BAA-B3BA-4B4300430DC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 name="AutoShape 10" descr="TravelingGeologist">
            <a:extLst>
              <a:ext uri="{FF2B5EF4-FFF2-40B4-BE49-F238E27FC236}">
                <a16:creationId xmlns:a16="http://schemas.microsoft.com/office/drawing/2014/main" id="{8B21EB8E-5D6D-4ED9-B22F-A9F44E03B13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 name="AutoShape 12" descr="TravelingGeologist">
            <a:extLst>
              <a:ext uri="{FF2B5EF4-FFF2-40B4-BE49-F238E27FC236}">
                <a16:creationId xmlns:a16="http://schemas.microsoft.com/office/drawing/2014/main" id="{A64D7778-5A5E-4828-9D06-2A50AADE7212}"/>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14" descr="TravelingGeologist">
            <a:extLst>
              <a:ext uri="{FF2B5EF4-FFF2-40B4-BE49-F238E27FC236}">
                <a16:creationId xmlns:a16="http://schemas.microsoft.com/office/drawing/2014/main" id="{B2DD0776-A6DB-48AD-A5E3-06FD502AE008}"/>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42" name="Picture 18">
            <a:extLst>
              <a:ext uri="{FF2B5EF4-FFF2-40B4-BE49-F238E27FC236}">
                <a16:creationId xmlns:a16="http://schemas.microsoft.com/office/drawing/2014/main" id="{507D3E68-EB5E-4A06-B7EF-81A9D2DE9D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2119" y="3318266"/>
            <a:ext cx="6386973" cy="30551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L'ophiolite d'Oman - une galerie de photos — Planet-Terre">
            <a:extLst>
              <a:ext uri="{FF2B5EF4-FFF2-40B4-BE49-F238E27FC236}">
                <a16:creationId xmlns:a16="http://schemas.microsoft.com/office/drawing/2014/main" id="{5B98C4E4-C1ED-4B6A-875E-4B79F3C59A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527" y="3291438"/>
            <a:ext cx="4896994" cy="3219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717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ayered Gabbro (from Google search) | Igneous rock, Pegmatite, Igneous">
            <a:extLst>
              <a:ext uri="{FF2B5EF4-FFF2-40B4-BE49-F238E27FC236}">
                <a16:creationId xmlns:a16="http://schemas.microsoft.com/office/drawing/2014/main" id="{7E8D4396-DF29-45D3-A65F-E40AAC9121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459" y="152151"/>
            <a:ext cx="4296997" cy="28646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ophiolite d'Oman - une galerie de photos — Planet-Terre">
            <a:extLst>
              <a:ext uri="{FF2B5EF4-FFF2-40B4-BE49-F238E27FC236}">
                <a16:creationId xmlns:a16="http://schemas.microsoft.com/office/drawing/2014/main" id="{11410750-C793-4741-91EE-E7954564EE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1759" y="147257"/>
            <a:ext cx="4491538" cy="295255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tructure of the sheeted dike complex of the Samail Ophiolite near Ibra,  Oman">
            <a:extLst>
              <a:ext uri="{FF2B5EF4-FFF2-40B4-BE49-F238E27FC236}">
                <a16:creationId xmlns:a16="http://schemas.microsoft.com/office/drawing/2014/main" id="{E7912411-3220-4698-A265-B7D82043FD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609" y="3288984"/>
            <a:ext cx="4703709" cy="31301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n">
            <a:extLst>
              <a:ext uri="{FF2B5EF4-FFF2-40B4-BE49-F238E27FC236}">
                <a16:creationId xmlns:a16="http://schemas.microsoft.com/office/drawing/2014/main" id="{854747BA-EA21-4059-98B8-3029D1A86C96}"/>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711952" y="3214116"/>
            <a:ext cx="4538472" cy="3403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2079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n">
            <a:extLst>
              <a:ext uri="{FF2B5EF4-FFF2-40B4-BE49-F238E27FC236}">
                <a16:creationId xmlns:a16="http://schemas.microsoft.com/office/drawing/2014/main" id="{EA4D8611-4832-41EE-9658-884545680E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605" y="306324"/>
            <a:ext cx="2212467" cy="294995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n">
            <a:extLst>
              <a:ext uri="{FF2B5EF4-FFF2-40B4-BE49-F238E27FC236}">
                <a16:creationId xmlns:a16="http://schemas.microsoft.com/office/drawing/2014/main" id="{8F1D611B-E412-46C9-92D7-93DAAD704E4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815840" y="189738"/>
            <a:ext cx="5498592" cy="412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7888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arlham College - Geology 211 - Template">
            <a:extLst>
              <a:ext uri="{FF2B5EF4-FFF2-40B4-BE49-F238E27FC236}">
                <a16:creationId xmlns:a16="http://schemas.microsoft.com/office/drawing/2014/main" id="{46B4EE1C-B478-41AD-AD40-C6E5EED02F6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b="15549"/>
          <a:stretch/>
        </p:blipFill>
        <p:spPr bwMode="auto">
          <a:xfrm>
            <a:off x="310895" y="1215963"/>
            <a:ext cx="5155807" cy="388639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Magmatic accretion at fast spreading ridges - [CRPG-Recherche]">
            <a:extLst>
              <a:ext uri="{FF2B5EF4-FFF2-40B4-BE49-F238E27FC236}">
                <a16:creationId xmlns:a16="http://schemas.microsoft.com/office/drawing/2014/main" id="{9D52360A-1F97-4444-B50D-26B357142B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4396" y="1102994"/>
            <a:ext cx="6337182" cy="3715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356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89C2AC3-36A4-42EC-A7D5-5CA3AE22EEA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3070" t="13185" r="28503" b="15852"/>
          <a:stretch/>
        </p:blipFill>
        <p:spPr>
          <a:xfrm>
            <a:off x="701039" y="518160"/>
            <a:ext cx="8053594" cy="6065520"/>
          </a:xfrm>
          <a:prstGeom prst="rect">
            <a:avLst/>
          </a:prstGeom>
        </p:spPr>
      </p:pic>
    </p:spTree>
    <p:extLst>
      <p:ext uri="{BB962C8B-B14F-4D97-AF65-F5344CB8AC3E}">
        <p14:creationId xmlns:p14="http://schemas.microsoft.com/office/powerpoint/2010/main" val="27859442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5FCFEEB-5EC6-4A0D-9412-2C2A84E3C51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9943" t="15704" r="55413" b="5334"/>
          <a:stretch/>
        </p:blipFill>
        <p:spPr>
          <a:xfrm>
            <a:off x="447039" y="71120"/>
            <a:ext cx="4633419" cy="6431280"/>
          </a:xfrm>
          <a:prstGeom prst="rect">
            <a:avLst/>
          </a:prstGeom>
        </p:spPr>
      </p:pic>
      <p:sp>
        <p:nvSpPr>
          <p:cNvPr id="5" name="Rectángulo 4">
            <a:extLst>
              <a:ext uri="{FF2B5EF4-FFF2-40B4-BE49-F238E27FC236}">
                <a16:creationId xmlns:a16="http://schemas.microsoft.com/office/drawing/2014/main" id="{88277DE6-6C22-4792-A78C-5D05223ED5DF}"/>
              </a:ext>
            </a:extLst>
          </p:cNvPr>
          <p:cNvSpPr/>
          <p:nvPr/>
        </p:nvSpPr>
        <p:spPr>
          <a:xfrm>
            <a:off x="243840" y="6427113"/>
            <a:ext cx="5516880" cy="430887"/>
          </a:xfrm>
          <a:prstGeom prst="rect">
            <a:avLst/>
          </a:prstGeom>
        </p:spPr>
        <p:txBody>
          <a:bodyPr wrap="square">
            <a:spAutoFit/>
          </a:bodyPr>
          <a:lstStyle/>
          <a:p>
            <a:pPr algn="just"/>
            <a:r>
              <a:rPr lang="es-MX" sz="1100" dirty="0">
                <a:latin typeface="Times New Roman" panose="02020603050405020304" pitchFamily="18" charset="0"/>
                <a:cs typeface="Times New Roman" panose="02020603050405020304" pitchFamily="18" charset="0"/>
              </a:rPr>
              <a:t>Litología y espesor de una secuencia </a:t>
            </a:r>
            <a:r>
              <a:rPr lang="es-MX" sz="1100" dirty="0" err="1">
                <a:latin typeface="Times New Roman" panose="02020603050405020304" pitchFamily="18" charset="0"/>
                <a:cs typeface="Times New Roman" panose="02020603050405020304" pitchFamily="18" charset="0"/>
              </a:rPr>
              <a:t>ofiolítica</a:t>
            </a:r>
            <a:r>
              <a:rPr lang="es-MX" sz="1100" dirty="0">
                <a:latin typeface="Times New Roman" panose="02020603050405020304" pitchFamily="18" charset="0"/>
                <a:cs typeface="Times New Roman" panose="02020603050405020304" pitchFamily="18" charset="0"/>
              </a:rPr>
              <a:t> típica, basada en la ofiolita de </a:t>
            </a:r>
            <a:r>
              <a:rPr lang="es-MX" sz="1100" dirty="0" err="1">
                <a:latin typeface="Times New Roman" panose="02020603050405020304" pitchFamily="18" charset="0"/>
                <a:cs typeface="Times New Roman" panose="02020603050405020304" pitchFamily="18" charset="0"/>
              </a:rPr>
              <a:t>Semail</a:t>
            </a:r>
            <a:r>
              <a:rPr lang="es-MX" sz="1100" dirty="0">
                <a:latin typeface="Times New Roman" panose="02020603050405020304" pitchFamily="18" charset="0"/>
                <a:cs typeface="Times New Roman" panose="02020603050405020304" pitchFamily="18" charset="0"/>
              </a:rPr>
              <a:t> en Omán. Después de </a:t>
            </a:r>
            <a:r>
              <a:rPr lang="es-MX" sz="1100" dirty="0" err="1">
                <a:latin typeface="Times New Roman" panose="02020603050405020304" pitchFamily="18" charset="0"/>
                <a:cs typeface="Times New Roman" panose="02020603050405020304" pitchFamily="18" charset="0"/>
              </a:rPr>
              <a:t>Boudier</a:t>
            </a:r>
            <a:r>
              <a:rPr lang="es-MX" sz="1100" dirty="0">
                <a:latin typeface="Times New Roman" panose="02020603050405020304" pitchFamily="18" charset="0"/>
                <a:cs typeface="Times New Roman" panose="02020603050405020304" pitchFamily="18" charset="0"/>
              </a:rPr>
              <a:t> y Nicolas (1985). Copyright © con permiso de Elsevier </a:t>
            </a:r>
            <a:r>
              <a:rPr lang="es-MX" sz="1100" dirty="0" err="1">
                <a:latin typeface="Times New Roman" panose="02020603050405020304" pitchFamily="18" charset="0"/>
                <a:cs typeface="Times New Roman" panose="02020603050405020304" pitchFamily="18" charset="0"/>
              </a:rPr>
              <a:t>Science</a:t>
            </a:r>
            <a:endParaRPr lang="es-MX" sz="1100" dirty="0">
              <a:latin typeface="Times New Roman" panose="02020603050405020304" pitchFamily="18" charset="0"/>
              <a:cs typeface="Times New Roman" panose="02020603050405020304" pitchFamily="18" charset="0"/>
            </a:endParaRPr>
          </a:p>
        </p:txBody>
      </p:sp>
      <p:sp>
        <p:nvSpPr>
          <p:cNvPr id="6" name="Rectángulo 5">
            <a:extLst>
              <a:ext uri="{FF2B5EF4-FFF2-40B4-BE49-F238E27FC236}">
                <a16:creationId xmlns:a16="http://schemas.microsoft.com/office/drawing/2014/main" id="{934F63EC-B38F-4C8C-BFA6-74745B409400}"/>
              </a:ext>
            </a:extLst>
          </p:cNvPr>
          <p:cNvSpPr/>
          <p:nvPr/>
        </p:nvSpPr>
        <p:spPr>
          <a:xfrm>
            <a:off x="5689600" y="2211199"/>
            <a:ext cx="6106160" cy="203132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conocimiento de la naturaleza petrológica de la litosfera oceánica se basa esencialmente en estudios de campo en terrenos ofiolíticos. Se considera que las ofiolitas  son masas de corteza oceánica y manto superior empujadas hacia el borde de un continente o incorporados en cinturones montañosos, donde están tectónicamente dislocadas y fragmentadas, expuestas ahora por la erosión</a:t>
            </a:r>
          </a:p>
        </p:txBody>
      </p:sp>
    </p:spTree>
    <p:extLst>
      <p:ext uri="{BB962C8B-B14F-4D97-AF65-F5344CB8AC3E}">
        <p14:creationId xmlns:p14="http://schemas.microsoft.com/office/powerpoint/2010/main" val="26035613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0C664AD-9856-4B0D-AAAB-45521B8958EC}"/>
              </a:ext>
            </a:extLst>
          </p:cNvPr>
          <p:cNvSpPr/>
          <p:nvPr/>
        </p:nvSpPr>
        <p:spPr>
          <a:xfrm>
            <a:off x="6707507" y="136357"/>
            <a:ext cx="5360667" cy="6524863"/>
          </a:xfrm>
          <a:prstGeom prst="rect">
            <a:avLst/>
          </a:prstGeom>
        </p:spPr>
        <p:txBody>
          <a:bodyPr wrap="square">
            <a:spAutoFit/>
          </a:bodyPr>
          <a:lstStyle/>
          <a:p>
            <a:pPr algn="just"/>
            <a:r>
              <a:rPr lang="es-MX" sz="1100" dirty="0">
                <a:latin typeface="Times New Roman" panose="02020603050405020304" pitchFamily="18" charset="0"/>
                <a:cs typeface="Times New Roman" panose="02020603050405020304" pitchFamily="18" charset="0"/>
              </a:rPr>
              <a:t>Breve descripción de las capas o unidades de una secuencia ofiolitica,  de arriba hacia abajo</a:t>
            </a:r>
          </a:p>
          <a:p>
            <a:pPr algn="just"/>
            <a:endParaRPr lang="es-MX" sz="1100" dirty="0">
              <a:latin typeface="Times New Roman" panose="02020603050405020304" pitchFamily="18" charset="0"/>
              <a:cs typeface="Times New Roman" panose="02020603050405020304" pitchFamily="18" charset="0"/>
            </a:endParaRPr>
          </a:p>
          <a:p>
            <a:pPr algn="just"/>
            <a:r>
              <a:rPr lang="es-MX" sz="1100" b="1" dirty="0">
                <a:latin typeface="Times New Roman" panose="02020603050405020304" pitchFamily="18" charset="0"/>
                <a:cs typeface="Times New Roman" panose="02020603050405020304" pitchFamily="18" charset="0"/>
              </a:rPr>
              <a:t>La capa 1 </a:t>
            </a:r>
            <a:r>
              <a:rPr lang="es-MX" sz="1100" dirty="0">
                <a:latin typeface="Times New Roman" panose="02020603050405020304" pitchFamily="18" charset="0"/>
                <a:cs typeface="Times New Roman" panose="02020603050405020304" pitchFamily="18" charset="0"/>
              </a:rPr>
              <a:t>capa delgada de sedimentos pelágicos, ausente en zonas cercanas a los ejes de las  dorsales y gruesa lejos de ellas, al acumularse sedimentos progresivamente al  volverse mas antigua la corteza producida en la dorsal.</a:t>
            </a:r>
          </a:p>
          <a:p>
            <a:pPr algn="just"/>
            <a:endParaRPr lang="es-MX" sz="1100" dirty="0">
              <a:latin typeface="Times New Roman" panose="02020603050405020304" pitchFamily="18" charset="0"/>
              <a:cs typeface="Times New Roman" panose="02020603050405020304" pitchFamily="18" charset="0"/>
            </a:endParaRPr>
          </a:p>
          <a:p>
            <a:pPr algn="just"/>
            <a:r>
              <a:rPr lang="es-MX" sz="1100" b="1" dirty="0">
                <a:latin typeface="Times New Roman" panose="02020603050405020304" pitchFamily="18" charset="0"/>
                <a:cs typeface="Times New Roman" panose="02020603050405020304" pitchFamily="18" charset="0"/>
              </a:rPr>
              <a:t>La capa 2  </a:t>
            </a:r>
            <a:r>
              <a:rPr lang="es-MX" sz="1100" dirty="0">
                <a:latin typeface="Times New Roman" panose="02020603050405020304" pitchFamily="18" charset="0"/>
                <a:cs typeface="Times New Roman" panose="02020603050405020304" pitchFamily="18" charset="0"/>
              </a:rPr>
              <a:t>capa</a:t>
            </a:r>
            <a:r>
              <a:rPr lang="es-MX" sz="1100" b="1" dirty="0">
                <a:latin typeface="Times New Roman" panose="02020603050405020304" pitchFamily="18" charset="0"/>
                <a:cs typeface="Times New Roman" panose="02020603050405020304" pitchFamily="18" charset="0"/>
              </a:rPr>
              <a:t> </a:t>
            </a:r>
            <a:r>
              <a:rPr lang="es-MX" sz="1100" dirty="0">
                <a:latin typeface="Times New Roman" panose="02020603050405020304" pitchFamily="18" charset="0"/>
                <a:cs typeface="Times New Roman" panose="02020603050405020304" pitchFamily="18" charset="0"/>
              </a:rPr>
              <a:t>basáltica, que puede subdividirse en dos subcapas. Derivado de observaciones  de exploración con sumergibles, perforaciones y por analogía con las ofiolitas, se cree que la capa </a:t>
            </a:r>
            <a:r>
              <a:rPr lang="es-MX" sz="1100" b="1" dirty="0">
                <a:latin typeface="Times New Roman" panose="02020603050405020304" pitchFamily="18" charset="0"/>
                <a:cs typeface="Times New Roman" panose="02020603050405020304" pitchFamily="18" charset="0"/>
              </a:rPr>
              <a:t>2A comprende </a:t>
            </a:r>
            <a:r>
              <a:rPr lang="es-MX" sz="1100" dirty="0">
                <a:latin typeface="Times New Roman" panose="02020603050405020304" pitchFamily="18" charset="0"/>
                <a:cs typeface="Times New Roman" panose="02020603050405020304" pitchFamily="18" charset="0"/>
              </a:rPr>
              <a:t>basaltos en almohadas y capas de lavas basálticas, se presume que la </a:t>
            </a:r>
            <a:r>
              <a:rPr lang="es-MX" sz="1100" b="1" dirty="0">
                <a:latin typeface="Times New Roman" panose="02020603050405020304" pitchFamily="18" charset="0"/>
                <a:cs typeface="Times New Roman" panose="02020603050405020304" pitchFamily="18" charset="0"/>
              </a:rPr>
              <a:t>capa 2B </a:t>
            </a:r>
            <a:r>
              <a:rPr lang="es-MX" sz="1100" dirty="0">
                <a:latin typeface="Times New Roman" panose="02020603050405020304" pitchFamily="18" charset="0"/>
                <a:cs typeface="Times New Roman" panose="02020603050405020304" pitchFamily="18" charset="0"/>
              </a:rPr>
              <a:t>esta compuesta por diques  laminados verticales emplazados en las zonas someras, entorno a la zona extensional frágil en el eje de la dorsal. Numerosos diques tienen un solo margen de enfriamiento, lo que implica que diques nuevos  dividen e intrusionan a diques antiguos o anteriores. Se observa metamorfismo de baja temperatura  en lavas y diques basálticos. Algunos investigadores</a:t>
            </a:r>
          </a:p>
          <a:p>
            <a:pPr algn="just"/>
            <a:r>
              <a:rPr lang="es-MX" sz="1100" dirty="0">
                <a:latin typeface="Times New Roman" panose="02020603050405020304" pitchFamily="18" charset="0"/>
                <a:cs typeface="Times New Roman" panose="02020603050405020304" pitchFamily="18" charset="0"/>
              </a:rPr>
              <a:t>Distinguen lavas almohadilladas porosas y no porosa, llamando a la zona porosa Capa 2A y a la no porosa Capa 2B. Llamando a los diques  verticales laminados </a:t>
            </a:r>
            <a:r>
              <a:rPr lang="es-MX" sz="1100" b="1" dirty="0">
                <a:latin typeface="Times New Roman" panose="02020603050405020304" pitchFamily="18" charset="0"/>
                <a:cs typeface="Times New Roman" panose="02020603050405020304" pitchFamily="18" charset="0"/>
              </a:rPr>
              <a:t>Capa 2C.</a:t>
            </a:r>
          </a:p>
          <a:p>
            <a:pPr algn="just"/>
            <a:endParaRPr lang="es-MX" sz="1100" dirty="0">
              <a:latin typeface="Times New Roman" panose="02020603050405020304" pitchFamily="18" charset="0"/>
              <a:cs typeface="Times New Roman" panose="02020603050405020304" pitchFamily="18" charset="0"/>
            </a:endParaRPr>
          </a:p>
          <a:p>
            <a:pPr algn="just"/>
            <a:r>
              <a:rPr lang="es-MX" sz="1100" b="1" dirty="0">
                <a:latin typeface="Times New Roman" panose="02020603050405020304" pitchFamily="18" charset="0"/>
                <a:cs typeface="Times New Roman" panose="02020603050405020304" pitchFamily="18" charset="0"/>
              </a:rPr>
              <a:t>La capa 3 </a:t>
            </a:r>
            <a:r>
              <a:rPr lang="es-MX" sz="1100" dirty="0">
                <a:latin typeface="Times New Roman" panose="02020603050405020304" pitchFamily="18" charset="0"/>
                <a:cs typeface="Times New Roman" panose="02020603050405020304" pitchFamily="18" charset="0"/>
              </a:rPr>
              <a:t>es más compleja y un poco controversial, generalmente se  asume que esta compuesta principalmente gabros, cristalizados de una cámara de magma axial poco profunda que alimentaba a diques y lavas basálticas. </a:t>
            </a:r>
            <a:r>
              <a:rPr lang="es-MX" sz="1100" b="1" dirty="0">
                <a:latin typeface="Times New Roman" panose="02020603050405020304" pitchFamily="18" charset="0"/>
                <a:cs typeface="Times New Roman" panose="02020603050405020304" pitchFamily="18" charset="0"/>
              </a:rPr>
              <a:t>Capa 3A</a:t>
            </a:r>
            <a:r>
              <a:rPr lang="es-MX" sz="1100" dirty="0">
                <a:latin typeface="Times New Roman" panose="02020603050405020304" pitchFamily="18" charset="0"/>
                <a:cs typeface="Times New Roman" panose="02020603050405020304" pitchFamily="18" charset="0"/>
              </a:rPr>
              <a:t>, por analogía con ofiolitas,  se compone de gabros en la parte superior isotrópicos  y en la inferior foliados ("transicionales"), mientras que la Capa 3B  esta mas estratificada  con texturas acumuladas. La estratificación puede ser horizontal, pero desarrollando pendiente (hacia el asumido eje de dorsal) en ángulos localmente de hasta 90°.  En  algunos complejos ofiolíticos las capas 3A y 3B foliadas y alineadas.</a:t>
            </a:r>
          </a:p>
          <a:p>
            <a:pPr algn="just"/>
            <a:endParaRPr lang="es-MX" sz="1100" dirty="0">
              <a:latin typeface="Times New Roman" panose="02020603050405020304" pitchFamily="18" charset="0"/>
              <a:cs typeface="Times New Roman" panose="02020603050405020304" pitchFamily="18" charset="0"/>
            </a:endParaRPr>
          </a:p>
          <a:p>
            <a:pPr algn="just"/>
            <a:r>
              <a:rPr lang="es-MX" sz="1100" b="1" dirty="0">
                <a:latin typeface="Times New Roman" panose="02020603050405020304" pitchFamily="18" charset="0"/>
                <a:cs typeface="Times New Roman" panose="02020603050405020304" pitchFamily="18" charset="0"/>
              </a:rPr>
              <a:t>La capa 4</a:t>
            </a:r>
            <a:r>
              <a:rPr lang="es-MX" sz="1100" dirty="0">
                <a:latin typeface="Times New Roman" panose="02020603050405020304" pitchFamily="18" charset="0"/>
                <a:cs typeface="Times New Roman" panose="02020603050405020304" pitchFamily="18" charset="0"/>
              </a:rPr>
              <a:t> por respuesta sísmica se correlaciona con rocas ultramáficas. La base  gabros gradúa a capas acumuladas wehrlita y gabro. Cuerpos semejantes a diapiros de wehrlita también parecen haberse movido ascendiendo hacia a los estratos gabros. Acumulados de dunita con xenolitos de harzburgita y lentes de cromita se  ubican debajo de la capa de wehrlita. Debajo se encuentra harzburgita tectonizada  y dunita interpretada como el residuo refractario solido sin fundir de la fuente del manto, que quedo después de que salió el magma basáltico. Pueden existir también en esta capa diques gabroicos.</a:t>
            </a:r>
          </a:p>
          <a:p>
            <a:pPr algn="just"/>
            <a:endParaRPr lang="es-MX" sz="1100" dirty="0">
              <a:latin typeface="Times New Roman" panose="02020603050405020304" pitchFamily="18" charset="0"/>
              <a:cs typeface="Times New Roman" panose="02020603050405020304" pitchFamily="18" charset="0"/>
            </a:endParaRPr>
          </a:p>
          <a:p>
            <a:pPr algn="just"/>
            <a:r>
              <a:rPr lang="es-MX" sz="1100" dirty="0">
                <a:latin typeface="Times New Roman" panose="02020603050405020304" pitchFamily="18" charset="0"/>
                <a:cs typeface="Times New Roman" panose="02020603050405020304" pitchFamily="18" charset="0"/>
              </a:rPr>
              <a:t>El límite entre las capas 3 y 4 es  el Moho. La parte superior de la Capa 4 se piensa esta estratificada y de origen acumulado, al acumularse olivinos y piroxenos en el fondo de la cámara de magmática axial. Debajo de esta porción está el manto residual original, sin material estratificado.</a:t>
            </a:r>
          </a:p>
        </p:txBody>
      </p:sp>
      <p:pic>
        <p:nvPicPr>
          <p:cNvPr id="9" name="Imagen 8">
            <a:extLst>
              <a:ext uri="{FF2B5EF4-FFF2-40B4-BE49-F238E27FC236}">
                <a16:creationId xmlns:a16="http://schemas.microsoft.com/office/drawing/2014/main" id="{DD0A2F96-9ADF-454B-8897-0A6B5285C90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2616" t="15556" r="30800" b="22500"/>
          <a:stretch/>
        </p:blipFill>
        <p:spPr>
          <a:xfrm>
            <a:off x="152400" y="1009650"/>
            <a:ext cx="6372225" cy="4248150"/>
          </a:xfrm>
          <a:prstGeom prst="rect">
            <a:avLst/>
          </a:prstGeom>
        </p:spPr>
      </p:pic>
      <p:cxnSp>
        <p:nvCxnSpPr>
          <p:cNvPr id="11" name="Conector recto de flecha 10">
            <a:extLst>
              <a:ext uri="{FF2B5EF4-FFF2-40B4-BE49-F238E27FC236}">
                <a16:creationId xmlns:a16="http://schemas.microsoft.com/office/drawing/2014/main" id="{4DC64274-FEAE-450C-B48D-BC294307392D}"/>
              </a:ext>
            </a:extLst>
          </p:cNvPr>
          <p:cNvCxnSpPr/>
          <p:nvPr/>
        </p:nvCxnSpPr>
        <p:spPr>
          <a:xfrm flipH="1">
            <a:off x="6505575" y="914400"/>
            <a:ext cx="657225" cy="1009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4C334A1B-7A87-4706-8FFE-7448E973A3C4}"/>
              </a:ext>
            </a:extLst>
          </p:cNvPr>
          <p:cNvCxnSpPr>
            <a:cxnSpLocks/>
          </p:cNvCxnSpPr>
          <p:nvPr/>
        </p:nvCxnSpPr>
        <p:spPr>
          <a:xfrm flipH="1">
            <a:off x="6505576" y="1343025"/>
            <a:ext cx="752474" cy="962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B13B92A3-101A-496B-A664-C4DEE4FDB9C7}"/>
              </a:ext>
            </a:extLst>
          </p:cNvPr>
          <p:cNvCxnSpPr>
            <a:cxnSpLocks/>
          </p:cNvCxnSpPr>
          <p:nvPr/>
        </p:nvCxnSpPr>
        <p:spPr>
          <a:xfrm flipH="1">
            <a:off x="6467475" y="3181350"/>
            <a:ext cx="619125" cy="457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6061D8AB-6E09-4D54-A607-067CE2351752}"/>
              </a:ext>
            </a:extLst>
          </p:cNvPr>
          <p:cNvCxnSpPr>
            <a:cxnSpLocks/>
          </p:cNvCxnSpPr>
          <p:nvPr/>
        </p:nvCxnSpPr>
        <p:spPr>
          <a:xfrm flipH="1">
            <a:off x="6496050" y="4524375"/>
            <a:ext cx="571501" cy="2667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ángulo 22">
            <a:extLst>
              <a:ext uri="{FF2B5EF4-FFF2-40B4-BE49-F238E27FC236}">
                <a16:creationId xmlns:a16="http://schemas.microsoft.com/office/drawing/2014/main" id="{3601FC37-9AE8-4FE8-BCB6-E1A536CC83A4}"/>
              </a:ext>
            </a:extLst>
          </p:cNvPr>
          <p:cNvSpPr/>
          <p:nvPr/>
        </p:nvSpPr>
        <p:spPr>
          <a:xfrm>
            <a:off x="485775" y="5343436"/>
            <a:ext cx="6000750" cy="430887"/>
          </a:xfrm>
          <a:prstGeom prst="rect">
            <a:avLst/>
          </a:prstGeom>
        </p:spPr>
        <p:txBody>
          <a:bodyPr wrap="square">
            <a:spAutoFit/>
          </a:bodyPr>
          <a:lstStyle/>
          <a:p>
            <a:pPr algn="just"/>
            <a:r>
              <a:rPr lang="es-MX" sz="1100" dirty="0"/>
              <a:t>Litología y espesor de una secuencia ofiolitica típica, basada en la ofiolita de </a:t>
            </a:r>
            <a:r>
              <a:rPr lang="es-MX" sz="1100" dirty="0" err="1"/>
              <a:t>Semail</a:t>
            </a:r>
            <a:r>
              <a:rPr lang="es-MX" sz="1100" dirty="0"/>
              <a:t> en Omán. Después de </a:t>
            </a:r>
            <a:r>
              <a:rPr lang="es-MX" sz="1100" dirty="0" err="1"/>
              <a:t>Boudier</a:t>
            </a:r>
            <a:r>
              <a:rPr lang="es-MX" sz="1100" dirty="0"/>
              <a:t> y Nicolas (1985). Copyright © con permiso de Elsevier </a:t>
            </a:r>
            <a:r>
              <a:rPr lang="es-MX" sz="1100" dirty="0" err="1"/>
              <a:t>Science</a:t>
            </a:r>
            <a:endParaRPr lang="es-MX" sz="1100" dirty="0"/>
          </a:p>
        </p:txBody>
      </p:sp>
    </p:spTree>
    <p:extLst>
      <p:ext uri="{BB962C8B-B14F-4D97-AF65-F5344CB8AC3E}">
        <p14:creationId xmlns:p14="http://schemas.microsoft.com/office/powerpoint/2010/main" val="17131918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a:extLst>
              <a:ext uri="{FF2B5EF4-FFF2-40B4-BE49-F238E27FC236}">
                <a16:creationId xmlns:a16="http://schemas.microsoft.com/office/drawing/2014/main" id="{F25B44FB-4682-4764-90D1-A1521B6FFF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102" y="208026"/>
            <a:ext cx="4335435" cy="2772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417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eodynamic models of continental subduction and obduction of overriding  plate forearc oceanic lithosphere on top of continental crust - Edwards -  2015 - Tectonics - Wiley Online Library">
            <a:extLst>
              <a:ext uri="{FF2B5EF4-FFF2-40B4-BE49-F238E27FC236}">
                <a16:creationId xmlns:a16="http://schemas.microsoft.com/office/drawing/2014/main" id="{BF682DEA-E4D6-4B2C-93DE-ACD912CD6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78" y="100584"/>
            <a:ext cx="4296376" cy="664768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F25B44FB-4682-4764-90D1-A1521B6FF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3470" y="546354"/>
            <a:ext cx="6122507" cy="3915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267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28CB4C3-1F2D-4553-9F93-5F93CC32DBD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0603" t="16888" r="40445" b="16149"/>
          <a:stretch/>
        </p:blipFill>
        <p:spPr>
          <a:xfrm>
            <a:off x="314960" y="274320"/>
            <a:ext cx="5232400" cy="5577936"/>
          </a:xfrm>
          <a:prstGeom prst="rect">
            <a:avLst/>
          </a:prstGeom>
        </p:spPr>
      </p:pic>
      <p:sp>
        <p:nvSpPr>
          <p:cNvPr id="7" name="Rectángulo 6">
            <a:extLst>
              <a:ext uri="{FF2B5EF4-FFF2-40B4-BE49-F238E27FC236}">
                <a16:creationId xmlns:a16="http://schemas.microsoft.com/office/drawing/2014/main" id="{7C7766CA-D76C-4EF5-8F32-91AA9C0C74D9}"/>
              </a:ext>
            </a:extLst>
          </p:cNvPr>
          <p:cNvSpPr/>
          <p:nvPr/>
        </p:nvSpPr>
        <p:spPr>
          <a:xfrm>
            <a:off x="5831840" y="1501616"/>
            <a:ext cx="5191760" cy="2308324"/>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Tres mecanismos de emplazamiento de ofiolita:</a:t>
            </a:r>
          </a:p>
          <a:p>
            <a:pPr algn="just"/>
            <a:r>
              <a:rPr lang="es-MX" dirty="0">
                <a:latin typeface="Times New Roman" panose="02020603050405020304" pitchFamily="18" charset="0"/>
                <a:cs typeface="Times New Roman" panose="02020603050405020304" pitchFamily="18" charset="0"/>
              </a:rPr>
              <a:t> </a:t>
            </a:r>
          </a:p>
          <a:p>
            <a:pPr marL="342900" indent="-342900" algn="just">
              <a:buAutoNum type="alphaUcParenBoth"/>
            </a:pPr>
            <a:r>
              <a:rPr lang="es-MX" dirty="0">
                <a:latin typeface="Times New Roman" panose="02020603050405020304" pitchFamily="18" charset="0"/>
                <a:cs typeface="Times New Roman" panose="02020603050405020304" pitchFamily="18" charset="0"/>
              </a:rPr>
              <a:t>obducción en un margen continental pasivo</a:t>
            </a:r>
          </a:p>
          <a:p>
            <a:pPr marL="342900" indent="-342900" algn="just">
              <a:buAutoNum type="alphaUcParenBoth"/>
            </a:pPr>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(B) obducción de litosfera oceánica</a:t>
            </a:r>
          </a:p>
          <a:p>
            <a:pPr algn="just"/>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(C) transferencia de una losa de litosfera oceánica a un prisma de acreción.</a:t>
            </a:r>
          </a:p>
        </p:txBody>
      </p:sp>
    </p:spTree>
    <p:extLst>
      <p:ext uri="{BB962C8B-B14F-4D97-AF65-F5344CB8AC3E}">
        <p14:creationId xmlns:p14="http://schemas.microsoft.com/office/powerpoint/2010/main" val="3933227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9A454E1-8C05-46E6-80D0-FF1E2D24E94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2060" t="24001" r="29788" b="8148"/>
          <a:stretch/>
        </p:blipFill>
        <p:spPr>
          <a:xfrm>
            <a:off x="1818640" y="182880"/>
            <a:ext cx="7974202" cy="5769644"/>
          </a:xfrm>
          <a:prstGeom prst="rect">
            <a:avLst/>
          </a:prstGeom>
        </p:spPr>
      </p:pic>
      <p:sp>
        <p:nvSpPr>
          <p:cNvPr id="4" name="Rectángulo 3">
            <a:extLst>
              <a:ext uri="{FF2B5EF4-FFF2-40B4-BE49-F238E27FC236}">
                <a16:creationId xmlns:a16="http://schemas.microsoft.com/office/drawing/2014/main" id="{AB3AD63A-8C6B-405A-A9FC-23EA64BBD86E}"/>
              </a:ext>
            </a:extLst>
          </p:cNvPr>
          <p:cNvSpPr/>
          <p:nvPr/>
        </p:nvSpPr>
        <p:spPr>
          <a:xfrm>
            <a:off x="1554480" y="6055975"/>
            <a:ext cx="9570720" cy="646331"/>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Secciones estratigráficas simplificadas de ofiolitas en comparación con la corteza oceánica promedio.</a:t>
            </a:r>
          </a:p>
          <a:p>
            <a:r>
              <a:rPr lang="es-MX" dirty="0">
                <a:latin typeface="Times New Roman" panose="02020603050405020304" pitchFamily="18" charset="0"/>
                <a:cs typeface="Times New Roman" panose="02020603050405020304" pitchFamily="18" charset="0"/>
              </a:rPr>
              <a:t>Modificado según </a:t>
            </a:r>
            <a:r>
              <a:rPr lang="es-MX" dirty="0" err="1">
                <a:latin typeface="Times New Roman" panose="02020603050405020304" pitchFamily="18" charset="0"/>
                <a:cs typeface="Times New Roman" panose="02020603050405020304" pitchFamily="18" charset="0"/>
              </a:rPr>
              <a:t>Helmstaedt</a:t>
            </a:r>
            <a:r>
              <a:rPr lang="es-MX" dirty="0">
                <a:latin typeface="Times New Roman" panose="02020603050405020304" pitchFamily="18" charset="0"/>
                <a:cs typeface="Times New Roman" panose="02020603050405020304" pitchFamily="18" charset="0"/>
              </a:rPr>
              <a:t> &amp; Scott (1992).</a:t>
            </a:r>
          </a:p>
        </p:txBody>
      </p:sp>
    </p:spTree>
    <p:extLst>
      <p:ext uri="{BB962C8B-B14F-4D97-AF65-F5344CB8AC3E}">
        <p14:creationId xmlns:p14="http://schemas.microsoft.com/office/powerpoint/2010/main" val="639545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2613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1652</TotalTime>
  <Words>4372</Words>
  <Application>Microsoft Office PowerPoint</Application>
  <PresentationFormat>Panorámica</PresentationFormat>
  <Paragraphs>413</Paragraphs>
  <Slides>55</Slides>
  <Notes>0</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55</vt:i4>
      </vt:variant>
    </vt:vector>
  </HeadingPairs>
  <TitlesOfParts>
    <vt:vector size="65" baseType="lpstr">
      <vt:lpstr>MS PGothic</vt:lpstr>
      <vt:lpstr>Arial</vt:lpstr>
      <vt:lpstr>Calibri</vt:lpstr>
      <vt:lpstr>Calibri Light</vt:lpstr>
      <vt:lpstr>Garamond</vt:lpstr>
      <vt:lpstr>Symbol</vt:lpstr>
      <vt:lpstr>Times New Roman</vt:lpstr>
      <vt:lpstr>Times-Roman</vt:lpstr>
      <vt:lpstr>Tema de Office</vt:lpstr>
      <vt:lpstr>Equation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dc:creator>
  <cp:lastModifiedBy>Inocente</cp:lastModifiedBy>
  <cp:revision>82</cp:revision>
  <dcterms:created xsi:type="dcterms:W3CDTF">2020-09-08T13:33:35Z</dcterms:created>
  <dcterms:modified xsi:type="dcterms:W3CDTF">2020-09-22T16:38:27Z</dcterms:modified>
</cp:coreProperties>
</file>