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59" r:id="rId6"/>
    <p:sldId id="263" r:id="rId7"/>
    <p:sldId id="264" r:id="rId8"/>
    <p:sldId id="269" r:id="rId9"/>
    <p:sldId id="261" r:id="rId10"/>
    <p:sldId id="262" r:id="rId11"/>
    <p:sldId id="270" r:id="rId12"/>
    <p:sldId id="271" r:id="rId13"/>
    <p:sldId id="272" r:id="rId14"/>
    <p:sldId id="266" r:id="rId15"/>
    <p:sldId id="273" r:id="rId16"/>
    <p:sldId id="265" r:id="rId17"/>
    <p:sldId id="268" r:id="rId18"/>
    <p:sldId id="274" r:id="rId19"/>
    <p:sldId id="275" r:id="rId20"/>
    <p:sldId id="276" r:id="rId21"/>
    <p:sldId id="267" r:id="rId22"/>
    <p:sldId id="277" r:id="rId23"/>
    <p:sldId id="278" r:id="rId2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65" autoAdjust="0"/>
    <p:restoredTop sz="94660"/>
  </p:normalViewPr>
  <p:slideViewPr>
    <p:cSldViewPr snapToGrid="0">
      <p:cViewPr varScale="1">
        <p:scale>
          <a:sx n="108" d="100"/>
          <a:sy n="108"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5BF891-B8FD-4592-883E-BAD54B96ADB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108E8989-C27D-4B1F-A054-C37A24EBA4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93062C27-0AD5-454F-A76E-66C5CD0043D3}"/>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5" name="Marcador de pie de página 4">
            <a:extLst>
              <a:ext uri="{FF2B5EF4-FFF2-40B4-BE49-F238E27FC236}">
                <a16:creationId xmlns:a16="http://schemas.microsoft.com/office/drawing/2014/main" id="{2C541972-8DBB-4E6A-B05C-09661C92F4F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F26F75E-0DDC-4193-8907-C7B0A17210FF}"/>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14259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562121-32BD-4947-A7C1-3CC64FE82C2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B87A25D-32CC-4897-B74A-0FE12EB0A73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3BAA6CA-930C-497E-81F4-5874AC1D206D}"/>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5" name="Marcador de pie de página 4">
            <a:extLst>
              <a:ext uri="{FF2B5EF4-FFF2-40B4-BE49-F238E27FC236}">
                <a16:creationId xmlns:a16="http://schemas.microsoft.com/office/drawing/2014/main" id="{133D041F-4C56-4A5B-86E7-ADE30EA6EB5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A159EB4-1671-4E79-ADA7-501CE6470BFF}"/>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3821773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BB3CFA-B179-4432-9A09-32BD266AFE2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C43A947-30EE-4BED-83DC-74709F569D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18CAB09-5DAA-47B8-B264-B14BFBD6E925}"/>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5" name="Marcador de pie de página 4">
            <a:extLst>
              <a:ext uri="{FF2B5EF4-FFF2-40B4-BE49-F238E27FC236}">
                <a16:creationId xmlns:a16="http://schemas.microsoft.com/office/drawing/2014/main" id="{BDF6D6A9-7661-4412-8E54-4C88BAB7E63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21C4AB6-5976-43EF-8E48-E2FDEBD4F5DF}"/>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3117566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41AAA0-266C-438E-B4D8-3C6B0C15707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EEBC91C-E9D0-4CA5-87FC-D569BBAC835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E3DC05FA-0E74-457C-99D2-7FF4A5C5972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5BE98BAA-C3A6-420D-9385-ECF68EF0AB42}"/>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6" name="Marcador de pie de página 5">
            <a:extLst>
              <a:ext uri="{FF2B5EF4-FFF2-40B4-BE49-F238E27FC236}">
                <a16:creationId xmlns:a16="http://schemas.microsoft.com/office/drawing/2014/main" id="{2301BD13-D0A4-49E3-B124-34A57182DE9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311C33A4-CB0B-40B8-B446-0686EEA76C84}"/>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1036183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C3DE85-7B17-4440-9A33-112469E7E09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6642B559-1630-4A85-8C59-0751D040EC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21C768A-9520-4C4E-804C-9133909AE3F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E3C32A3D-4E26-49F4-939B-73A70AF71A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1D00A0F-6AE5-411B-88FC-EDF9D149926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CD33A06D-D2B8-4306-AA8E-9DCF9B939FC0}"/>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8" name="Marcador de pie de página 7">
            <a:extLst>
              <a:ext uri="{FF2B5EF4-FFF2-40B4-BE49-F238E27FC236}">
                <a16:creationId xmlns:a16="http://schemas.microsoft.com/office/drawing/2014/main" id="{CF002478-B984-445B-92E0-2DDE7DBE69D3}"/>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18DB5FD6-AF12-4761-A3EF-4D11EDE043F1}"/>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272340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68F032-0EF5-4426-98E7-3F2F9A53B49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EB2EC41-70CD-4615-AA45-709041DCF0A5}"/>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4" name="Marcador de pie de página 3">
            <a:extLst>
              <a:ext uri="{FF2B5EF4-FFF2-40B4-BE49-F238E27FC236}">
                <a16:creationId xmlns:a16="http://schemas.microsoft.com/office/drawing/2014/main" id="{57DAEA78-67CF-42B5-9BE7-4681568D0134}"/>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73B50175-6815-4D5A-A9DC-52ABDA5A4267}"/>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2416514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75BD50A-0586-482F-91BC-1C20E4C88E22}"/>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3" name="Marcador de pie de página 2">
            <a:extLst>
              <a:ext uri="{FF2B5EF4-FFF2-40B4-BE49-F238E27FC236}">
                <a16:creationId xmlns:a16="http://schemas.microsoft.com/office/drawing/2014/main" id="{89FBB279-EE5E-4B58-88CB-269D5CFECCBF}"/>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279253D3-1B42-43BD-ADF3-BAB1BB99BB68}"/>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799340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CCBC26-5AAC-4C7A-B0E4-1379554E027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61AB0ED-66E2-464C-97A5-5BD51A1814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1B8CC8A-4DEA-4458-8C32-6F7A10032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3ECA049-F087-410B-83FB-D9CB9E98CA05}"/>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6" name="Marcador de pie de página 5">
            <a:extLst>
              <a:ext uri="{FF2B5EF4-FFF2-40B4-BE49-F238E27FC236}">
                <a16:creationId xmlns:a16="http://schemas.microsoft.com/office/drawing/2014/main" id="{6E4DA1D0-CFDE-4075-80C6-DE0F7A8FA91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280263E-E541-44C6-B5D7-56D8CE69A51A}"/>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2441029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F43401-B6B7-4675-8F37-30B1C8739FE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6998E00F-E668-4178-B7EA-BD1B89BD36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3D87B087-8DF4-4E66-A5BE-AA68BD3BA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3555DF-B737-4FA4-BB89-C1749E413388}"/>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6" name="Marcador de pie de página 5">
            <a:extLst>
              <a:ext uri="{FF2B5EF4-FFF2-40B4-BE49-F238E27FC236}">
                <a16:creationId xmlns:a16="http://schemas.microsoft.com/office/drawing/2014/main" id="{C6D526F9-7814-4D43-B5C8-C55B97AA79A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4514A0C-8F19-42CF-9744-C08DD548B107}"/>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93680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4CEE3-4599-4BE1-8BC2-6224C979E97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539984DC-5422-42FC-80AC-ED79BBEA549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FAF0B2C-B90D-4002-AAC6-3F4854904671}"/>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5" name="Marcador de pie de página 4">
            <a:extLst>
              <a:ext uri="{FF2B5EF4-FFF2-40B4-BE49-F238E27FC236}">
                <a16:creationId xmlns:a16="http://schemas.microsoft.com/office/drawing/2014/main" id="{C22605BF-14C9-4C94-91DB-71909A19E96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F6AEBD4-0AC1-4830-B3F5-D11BAF818411}"/>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193575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C00F86B-AA6A-48FA-9551-6E5C1F1937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A3BB5C0-557E-455B-A48A-55F52C7857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057A593-9565-4A3D-A52B-4734F3EA5EA4}"/>
              </a:ext>
            </a:extLst>
          </p:cNvPr>
          <p:cNvSpPr>
            <a:spLocks noGrp="1"/>
          </p:cNvSpPr>
          <p:nvPr>
            <p:ph type="dt" sz="half" idx="10"/>
          </p:nvPr>
        </p:nvSpPr>
        <p:spPr/>
        <p:txBody>
          <a:bodyPr/>
          <a:lstStyle/>
          <a:p>
            <a:fld id="{05397890-725A-4050-ADD0-707EF80EFA1A}" type="datetimeFigureOut">
              <a:rPr lang="es-MX" smtClean="0"/>
              <a:t>06/12/2022</a:t>
            </a:fld>
            <a:endParaRPr lang="es-MX"/>
          </a:p>
        </p:txBody>
      </p:sp>
      <p:sp>
        <p:nvSpPr>
          <p:cNvPr id="5" name="Marcador de pie de página 4">
            <a:extLst>
              <a:ext uri="{FF2B5EF4-FFF2-40B4-BE49-F238E27FC236}">
                <a16:creationId xmlns:a16="http://schemas.microsoft.com/office/drawing/2014/main" id="{4251F7A3-61B4-462E-93AC-DA4756582E7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93B113F-25F7-47A0-9428-7E9711963AC7}"/>
              </a:ext>
            </a:extLst>
          </p:cNvPr>
          <p:cNvSpPr>
            <a:spLocks noGrp="1"/>
          </p:cNvSpPr>
          <p:nvPr>
            <p:ph type="sldNum" sz="quarter" idx="12"/>
          </p:nvPr>
        </p:nvSpPr>
        <p:spPr/>
        <p:txBody>
          <a:bodyPr/>
          <a:lstStyle/>
          <a:p>
            <a:fld id="{04E5904F-63C2-46B2-B1A6-8FC0E1B3A4A5}" type="slidenum">
              <a:rPr lang="es-MX" smtClean="0"/>
              <a:t>‹Nº›</a:t>
            </a:fld>
            <a:endParaRPr lang="es-MX"/>
          </a:p>
        </p:txBody>
      </p:sp>
    </p:spTree>
    <p:extLst>
      <p:ext uri="{BB962C8B-B14F-4D97-AF65-F5344CB8AC3E}">
        <p14:creationId xmlns:p14="http://schemas.microsoft.com/office/powerpoint/2010/main" val="2013058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38E9BC5-3502-48E8-B088-A4C881ECD4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792407D-5873-4198-9CFC-0C4F4DC27C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83D3296-DFC2-4741-B967-0925669FAF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397890-725A-4050-ADD0-707EF80EFA1A}" type="datetimeFigureOut">
              <a:rPr lang="es-MX" smtClean="0"/>
              <a:t>06/12/2022</a:t>
            </a:fld>
            <a:endParaRPr lang="es-MX"/>
          </a:p>
        </p:txBody>
      </p:sp>
      <p:sp>
        <p:nvSpPr>
          <p:cNvPr id="5" name="Marcador de pie de página 4">
            <a:extLst>
              <a:ext uri="{FF2B5EF4-FFF2-40B4-BE49-F238E27FC236}">
                <a16:creationId xmlns:a16="http://schemas.microsoft.com/office/drawing/2014/main" id="{906A3A26-80FC-4755-A265-E17CB0DD76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52F53E1A-9EDA-4C38-A160-2F5B1C29C8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E5904F-63C2-46B2-B1A6-8FC0E1B3A4A5}" type="slidenum">
              <a:rPr lang="es-MX" smtClean="0"/>
              <a:t>‹Nº›</a:t>
            </a:fld>
            <a:endParaRPr lang="es-MX"/>
          </a:p>
        </p:txBody>
      </p:sp>
    </p:spTree>
    <p:extLst>
      <p:ext uri="{BB962C8B-B14F-4D97-AF65-F5344CB8AC3E}">
        <p14:creationId xmlns:p14="http://schemas.microsoft.com/office/powerpoint/2010/main" val="3385405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7.png"/><Relationship Id="rId1" Type="http://schemas.openxmlformats.org/officeDocument/2006/relationships/slideLayout" Target="../slideLayouts/slideLayout1.xml"/><Relationship Id="rId5" Type="http://schemas.microsoft.com/office/2007/relationships/hdphoto" Target="../media/hdphoto8.wdp"/><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mp"/><Relationship Id="rId1" Type="http://schemas.openxmlformats.org/officeDocument/2006/relationships/slideLayout" Target="../slideLayouts/slideLayout2.xml"/><Relationship Id="rId4" Type="http://schemas.microsoft.com/office/2007/relationships/hdphoto" Target="../media/hdphoto9.wdp"/></Relationships>
</file>

<file path=ppt/slides/_rels/slide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9.wdp"/><Relationship Id="rId7" Type="http://schemas.microsoft.com/office/2007/relationships/hdphoto" Target="../media/hdphoto21.wdp"/><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20.wdp"/><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7BFF58D-E87B-481D-B5A3-1771A0A8101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7468" t="23768" r="31456" b="7967"/>
          <a:stretch/>
        </p:blipFill>
        <p:spPr>
          <a:xfrm>
            <a:off x="2146039" y="415608"/>
            <a:ext cx="8506579" cy="6223614"/>
          </a:xfrm>
          <a:prstGeom prst="rect">
            <a:avLst/>
          </a:prstGeom>
        </p:spPr>
      </p:pic>
    </p:spTree>
    <p:extLst>
      <p:ext uri="{BB962C8B-B14F-4D97-AF65-F5344CB8AC3E}">
        <p14:creationId xmlns:p14="http://schemas.microsoft.com/office/powerpoint/2010/main" val="1787676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316E75F-F2BE-4DC7-A836-5B9AEE5BE908}"/>
              </a:ext>
            </a:extLst>
          </p:cNvPr>
          <p:cNvSpPr/>
          <p:nvPr/>
        </p:nvSpPr>
        <p:spPr>
          <a:xfrm>
            <a:off x="204536" y="700122"/>
            <a:ext cx="11815011" cy="535531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Hay tres tipos de límites convergentes: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primer tipo, los límites de placas </a:t>
            </a:r>
            <a:r>
              <a:rPr lang="es-MX" b="1" i="1" dirty="0">
                <a:latin typeface="Times New Roman" panose="02020603050405020304" pitchFamily="18" charset="0"/>
                <a:cs typeface="Times New Roman" panose="02020603050405020304" pitchFamily="18" charset="0"/>
              </a:rPr>
              <a:t>oceánica-oceánica</a:t>
            </a:r>
            <a:r>
              <a:rPr lang="es-MX" dirty="0">
                <a:latin typeface="Times New Roman" panose="02020603050405020304" pitchFamily="18" charset="0"/>
                <a:cs typeface="Times New Roman" panose="02020603050405020304" pitchFamily="18" charset="0"/>
              </a:rPr>
              <a:t>, se forma por subducción del limite de placa de corteza oceánica debajo del margen de otra placa compuesta de corteza oceánica. La subducción de esta manera produce volcánica arcos de islas. Ejemplos de límites de placas oceánicas-oceánicas incluyen las Islas Aleutianas frente a Alaska, las islas de Japón, Filipinas e Indonesia. La cuenca entre el arco de la isla y  la trinchera se llama “</a:t>
            </a:r>
            <a:r>
              <a:rPr lang="es-MX" b="1" i="1" dirty="0">
                <a:latin typeface="Times New Roman" panose="02020603050405020304" pitchFamily="18" charset="0"/>
                <a:cs typeface="Times New Roman" panose="02020603050405020304" pitchFamily="18" charset="0"/>
              </a:rPr>
              <a:t>cuenca de </a:t>
            </a:r>
            <a:r>
              <a:rPr lang="es-MX" b="1" i="1" dirty="0" err="1">
                <a:latin typeface="Times New Roman" panose="02020603050405020304" pitchFamily="18" charset="0"/>
                <a:cs typeface="Times New Roman" panose="02020603050405020304" pitchFamily="18" charset="0"/>
              </a:rPr>
              <a:t>antearco</a:t>
            </a:r>
            <a:r>
              <a:rPr lang="es-MX" dirty="0">
                <a:latin typeface="Times New Roman" panose="02020603050405020304" pitchFamily="18" charset="0"/>
                <a:cs typeface="Times New Roman" panose="02020603050405020304" pitchFamily="18" charset="0"/>
              </a:rPr>
              <a:t>” </a:t>
            </a:r>
            <a:r>
              <a:rPr lang="es-MX" i="1" dirty="0">
                <a:latin typeface="Times New Roman" panose="02020603050405020304" pitchFamily="18" charset="0"/>
                <a:cs typeface="Times New Roman" panose="02020603050405020304" pitchFamily="18" charset="0"/>
              </a:rPr>
              <a:t>cuenca-frentearco</a:t>
            </a:r>
            <a:r>
              <a:rPr lang="es-MX" dirty="0">
                <a:latin typeface="Times New Roman" panose="02020603050405020304" pitchFamily="18" charset="0"/>
                <a:cs typeface="Times New Roman" panose="02020603050405020304" pitchFamily="18" charset="0"/>
              </a:rPr>
              <a:t>. La amplitud de la cuenca de frentearco  depende del ángulo de la placa en subducción. Si el ángulo de subducción es relativamente inclinado, el arco de islas ocurre más cerca a la trinchera. Por el contrario, si el ángulo de subducción es de baja inclinación, la placa de subducción debe descender más por debajo de la placa superior antes de que comience a generar suficiente fusión para producir magma que alimenta a los volcanes (</a:t>
            </a:r>
            <a:r>
              <a:rPr lang="es-MX" i="1" dirty="0">
                <a:latin typeface="Times New Roman" panose="02020603050405020304" pitchFamily="18" charset="0"/>
                <a:cs typeface="Times New Roman" panose="02020603050405020304" pitchFamily="18" charset="0"/>
              </a:rPr>
              <a:t>Figura a</a:t>
            </a:r>
            <a:r>
              <a:rPr lang="es-MX" dirty="0">
                <a:latin typeface="Times New Roman" panose="02020603050405020304" pitchFamily="18" charset="0"/>
                <a:cs typeface="Times New Roman" panose="02020603050405020304" pitchFamily="18" charset="0"/>
              </a:rPr>
              <a:t>); esto da como resultado el ubicación de la cadena volcánica más lejos de la trinchera</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Si la velocidad de subducción es más rápida que el movimiento de la placa superior, la litosfera detrás del arco de islas volcánicas puede estar sujeta a fuerzas de tensión que la adelgaza o separan en partes. Se cree que de esta forma se produce una cuenca de </a:t>
            </a:r>
            <a:r>
              <a:rPr lang="es-MX" dirty="0" err="1">
                <a:latin typeface="Times New Roman" panose="02020603050405020304" pitchFamily="18" charset="0"/>
                <a:cs typeface="Times New Roman" panose="02020603050405020304" pitchFamily="18" charset="0"/>
              </a:rPr>
              <a:t>tras-arco</a:t>
            </a:r>
            <a:r>
              <a:rPr lang="es-MX" dirty="0">
                <a:latin typeface="Times New Roman" panose="02020603050405020304" pitchFamily="18" charset="0"/>
                <a:cs typeface="Times New Roman" panose="02020603050405020304" pitchFamily="18" charset="0"/>
              </a:rPr>
              <a:t> (</a:t>
            </a:r>
            <a:r>
              <a:rPr lang="es-MX" i="1" dirty="0">
                <a:latin typeface="Times New Roman" panose="02020603050405020304" pitchFamily="18" charset="0"/>
                <a:cs typeface="Times New Roman" panose="02020603050405020304" pitchFamily="18" charset="0"/>
              </a:rPr>
              <a:t>Figura b</a:t>
            </a:r>
            <a:r>
              <a:rPr lang="es-MX" dirty="0">
                <a:latin typeface="Times New Roman" panose="02020603050405020304" pitchFamily="18" charset="0"/>
                <a:cs typeface="Times New Roman" panose="02020603050405020304" pitchFamily="18" charset="0"/>
              </a:rPr>
              <a:t>). La cuenca  de </a:t>
            </a:r>
            <a:r>
              <a:rPr lang="es-MX" dirty="0" err="1">
                <a:latin typeface="Times New Roman" panose="02020603050405020304" pitchFamily="18" charset="0"/>
                <a:cs typeface="Times New Roman" panose="02020603050405020304" pitchFamily="18" charset="0"/>
              </a:rPr>
              <a:t>tras-arco</a:t>
            </a:r>
            <a:r>
              <a:rPr lang="es-MX" dirty="0">
                <a:latin typeface="Times New Roman" panose="02020603050405020304" pitchFamily="18" charset="0"/>
                <a:cs typeface="Times New Roman" panose="02020603050405020304" pitchFamily="18" charset="0"/>
              </a:rPr>
              <a:t> podría continuar ampliándose y crecer si el magma continúa abriéndose paso a través de la corteza adelgazada para producir una nueva corteza oceánica. El mar de Japón, que separa el arco volcánico de Japón del continente China, representa una moderna cuenca de </a:t>
            </a:r>
            <a:r>
              <a:rPr lang="es-MX" dirty="0" err="1">
                <a:latin typeface="Times New Roman" panose="02020603050405020304" pitchFamily="18" charset="0"/>
                <a:cs typeface="Times New Roman" panose="02020603050405020304" pitchFamily="18" charset="0"/>
              </a:rPr>
              <a:t>tras-arco</a:t>
            </a:r>
            <a:r>
              <a:rPr lang="es-MX" dirty="0">
                <a:latin typeface="Times New Roman" panose="02020603050405020304" pitchFamily="18" charset="0"/>
                <a:cs typeface="Times New Roman" panose="02020603050405020304" pitchFamily="18" charset="0"/>
              </a:rPr>
              <a:t>. Dependiente en el ángulo en el que la placa que se subduce en el manto a lo largo de los límites de las placas oceánicas-oceánicas, la fusión parcial produce magmas hasta varios cientos de kilómetros de la trinchera donde se está produciendo la subducción</a:t>
            </a:r>
          </a:p>
        </p:txBody>
      </p:sp>
    </p:spTree>
    <p:extLst>
      <p:ext uri="{BB962C8B-B14F-4D97-AF65-F5344CB8AC3E}">
        <p14:creationId xmlns:p14="http://schemas.microsoft.com/office/powerpoint/2010/main" val="4156664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E2C300D-673E-40E9-BE40-2315C5546F2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5395" t="15206" r="30394" b="9798"/>
          <a:stretch/>
        </p:blipFill>
        <p:spPr>
          <a:xfrm>
            <a:off x="2310063" y="131374"/>
            <a:ext cx="6946232" cy="5260253"/>
          </a:xfrm>
          <a:prstGeom prst="rect">
            <a:avLst/>
          </a:prstGeom>
        </p:spPr>
      </p:pic>
      <p:sp>
        <p:nvSpPr>
          <p:cNvPr id="6" name="Rectángulo 5">
            <a:extLst>
              <a:ext uri="{FF2B5EF4-FFF2-40B4-BE49-F238E27FC236}">
                <a16:creationId xmlns:a16="http://schemas.microsoft.com/office/drawing/2014/main" id="{2587D448-3517-4992-A51F-9E0AE00E2DC2}"/>
              </a:ext>
            </a:extLst>
          </p:cNvPr>
          <p:cNvSpPr/>
          <p:nvPr/>
        </p:nvSpPr>
        <p:spPr>
          <a:xfrm>
            <a:off x="1162051" y="5537538"/>
            <a:ext cx="9725024"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Límites de placas convergentes. (a) Límites de las placas oceánica-oceánica producen arcos de islas como el de Japón. (b) Los limites de placas oceánica-continental producen arcos volcánicos continentales, como los Andes en Sudamérica y Cascadas oeste de USA y (c) Limites de placas continente-continente producen cadenas montañosas como el Himalaya.</a:t>
            </a:r>
          </a:p>
        </p:txBody>
      </p:sp>
    </p:spTree>
    <p:extLst>
      <p:ext uri="{BB962C8B-B14F-4D97-AF65-F5344CB8AC3E}">
        <p14:creationId xmlns:p14="http://schemas.microsoft.com/office/powerpoint/2010/main" val="4116101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F56CAC2-83C6-4894-B51D-E08609A70335}"/>
              </a:ext>
            </a:extLst>
          </p:cNvPr>
          <p:cNvSpPr/>
          <p:nvPr/>
        </p:nvSpPr>
        <p:spPr>
          <a:xfrm>
            <a:off x="252663" y="589055"/>
            <a:ext cx="11622506" cy="563231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segundo tipo de límite convergente de placas </a:t>
            </a:r>
            <a:r>
              <a:rPr lang="es-MX" b="1" i="1" dirty="0">
                <a:latin typeface="Times New Roman" panose="02020603050405020304" pitchFamily="18" charset="0"/>
                <a:cs typeface="Times New Roman" panose="02020603050405020304" pitchFamily="18" charset="0"/>
              </a:rPr>
              <a:t>continental-oceánica</a:t>
            </a:r>
            <a:r>
              <a:rPr lang="es-MX" dirty="0">
                <a:latin typeface="Times New Roman" panose="02020603050405020304" pitchFamily="18" charset="0"/>
                <a:cs typeface="Times New Roman" panose="02020603050405020304" pitchFamily="18" charset="0"/>
              </a:rPr>
              <a:t> (</a:t>
            </a:r>
            <a:r>
              <a:rPr lang="es-MX" dirty="0" err="1">
                <a:latin typeface="Times New Roman" panose="02020603050405020304" pitchFamily="18" charset="0"/>
                <a:cs typeface="Times New Roman" panose="02020603050405020304" pitchFamily="18" charset="0"/>
              </a:rPr>
              <a:t>Figurab</a:t>
            </a:r>
            <a:r>
              <a:rPr lang="es-MX" dirty="0">
                <a:latin typeface="Times New Roman" panose="02020603050405020304" pitchFamily="18" charset="0"/>
                <a:cs typeface="Times New Roman" panose="02020603050405020304" pitchFamily="18" charset="0"/>
              </a:rPr>
              <a:t> b). En este tipo de limite de placas una de las placas confrontantes consiste de corteza oceánica que se subduce debajo de otra placa cuyo borde de confronte consiste de corteza continental. Esto produce arcos volcánicos continentales. Los mejores ejemplos de bordes de corteza continental y  oceánica son los Andes en América del Sur y las Cascadas del Pacífico Noroeste.  Los Andes se extienden desde el norte de Ecuador hasta el sur de Chile. Las Cascadas se extienden desde el sur de Canadá hasta el norte de California e incluyen Mount St. Helens en Estado de Washington (que entró en erupción por última vez en 1980; Figura 2.23), Monte Mazama en Oregón (que entró en erupción alrededor del 5000 a. C., cuyo remanente es el lago del cráter), y el monte Lassen en el norte de California (que entró en erupción por última vez alrededor de 1915).</a:t>
            </a:r>
          </a:p>
          <a:p>
            <a:pPr algn="just"/>
            <a:endParaRPr lang="es-MX" dirty="0">
              <a:latin typeface="Times New Roman" panose="02020603050405020304" pitchFamily="18" charset="0"/>
              <a:cs typeface="Times New Roman" panose="02020603050405020304" pitchFamily="18" charset="0"/>
            </a:endParaRPr>
          </a:p>
          <a:p>
            <a:pPr algn="just"/>
            <a:r>
              <a:rPr lang="es-MX" b="1" dirty="0">
                <a:latin typeface="Times New Roman" panose="02020603050405020304" pitchFamily="18" charset="0"/>
                <a:cs typeface="Times New Roman" panose="02020603050405020304" pitchFamily="18" charset="0"/>
              </a:rPr>
              <a:t>El tercer tipo de limite convergente de placas  </a:t>
            </a:r>
            <a:r>
              <a:rPr lang="es-MX" b="1" i="1" dirty="0">
                <a:latin typeface="Times New Roman" panose="02020603050405020304" pitchFamily="18" charset="0"/>
                <a:cs typeface="Times New Roman" panose="02020603050405020304" pitchFamily="18" charset="0"/>
              </a:rPr>
              <a:t>continental-continental</a:t>
            </a:r>
            <a:r>
              <a:rPr lang="es-MX" dirty="0">
                <a:latin typeface="Times New Roman" panose="02020603050405020304" pitchFamily="18" charset="0"/>
                <a:cs typeface="Times New Roman" panose="02020603050405020304" pitchFamily="18" charset="0"/>
              </a:rPr>
              <a:t> (Figura c). La corteza oceánica del borde frontal de una placa que lleva un continente se subduce debajo del margen de una segunda placa (que también lleva un continente) mientras se forma un arco de islas volcánicas en la segunda placa. Como el continente en el la primera placa se acerca a la zona de subducción, la subducción se ralentiza porque el continente es demasiado flotante para ser subducido. Entonces el margen de la placa en subducción se desprende y desciende. La placa descendente continúa hacia la astenosfera, donde podría fundirse (en algunos casos las losas pueden persistir en el manto después de la subducción). </a:t>
            </a:r>
          </a:p>
          <a:p>
            <a:pPr algn="just"/>
            <a:r>
              <a:rPr lang="es-MX" dirty="0">
                <a:latin typeface="Times New Roman" panose="02020603050405020304" pitchFamily="18" charset="0"/>
                <a:cs typeface="Times New Roman" panose="02020603050405020304" pitchFamily="18" charset="0"/>
              </a:rPr>
              <a:t>La subducción de la segunda placa comienza en el dirección contraria. A medida que avanza la subducción en la dirección inversa, el segundo continente se acerca al primero, mientras que puede formarse un arco volcánico continental en el primer continente. Eventualmente, los continentes chocan para producir cordilleras montañosas como las montañas Himalaya. El vulcanismo tiende a ser menos común en bordes continente-continente, pero puede estar asociado con la producción de magmas andesíticos y riolíticos durante la subducción.</a:t>
            </a:r>
          </a:p>
        </p:txBody>
      </p:sp>
    </p:spTree>
    <p:extLst>
      <p:ext uri="{BB962C8B-B14F-4D97-AF65-F5344CB8AC3E}">
        <p14:creationId xmlns:p14="http://schemas.microsoft.com/office/powerpoint/2010/main" val="3710277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6904080-0232-4AFD-B36B-9B622A71B62B}"/>
              </a:ext>
            </a:extLst>
          </p:cNvPr>
          <p:cNvSpPr/>
          <p:nvPr/>
        </p:nvSpPr>
        <p:spPr>
          <a:xfrm>
            <a:off x="219073" y="5924461"/>
            <a:ext cx="11868152" cy="707886"/>
          </a:xfrm>
          <a:prstGeom prst="rect">
            <a:avLst/>
          </a:prstGeom>
        </p:spPr>
        <p:txBody>
          <a:bodyPr wrap="square">
            <a:spAutoFit/>
          </a:bodyPr>
          <a:lstStyle/>
          <a:p>
            <a:r>
              <a:rPr lang="es-MX" sz="2000" dirty="0">
                <a:latin typeface="Times New Roman" panose="02020603050405020304" pitchFamily="18" charset="0"/>
                <a:cs typeface="Times New Roman" panose="02020603050405020304" pitchFamily="18" charset="0"/>
              </a:rPr>
              <a:t>Sección transversal esquemática a través de un arco de isla. La zona Benioff-</a:t>
            </a:r>
            <a:r>
              <a:rPr lang="es-MX" sz="2000" dirty="0" err="1">
                <a:latin typeface="Times New Roman" panose="02020603050405020304" pitchFamily="18" charset="0"/>
                <a:cs typeface="Times New Roman" panose="02020603050405020304" pitchFamily="18" charset="0"/>
              </a:rPr>
              <a:t>Wadati</a:t>
            </a:r>
            <a:r>
              <a:rPr lang="es-MX" sz="2000" dirty="0">
                <a:latin typeface="Times New Roman" panose="02020603050405020304" pitchFamily="18" charset="0"/>
                <a:cs typeface="Times New Roman" panose="02020603050405020304" pitchFamily="18" charset="0"/>
              </a:rPr>
              <a:t> es una zona de focos sísmicos que se encuentra debajo de arcos volcánicos activos.</a:t>
            </a:r>
          </a:p>
        </p:txBody>
      </p:sp>
      <p:pic>
        <p:nvPicPr>
          <p:cNvPr id="4" name="Imagen 3">
            <a:extLst>
              <a:ext uri="{FF2B5EF4-FFF2-40B4-BE49-F238E27FC236}">
                <a16:creationId xmlns:a16="http://schemas.microsoft.com/office/drawing/2014/main" id="{B80641AE-E802-42D7-AE01-424464DEEBE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9180" t="20278" r="43430" b="45833"/>
          <a:stretch/>
        </p:blipFill>
        <p:spPr>
          <a:xfrm>
            <a:off x="5833818" y="904972"/>
            <a:ext cx="5429820" cy="4232831"/>
          </a:xfrm>
          <a:prstGeom prst="rect">
            <a:avLst/>
          </a:prstGeom>
        </p:spPr>
      </p:pic>
      <p:pic>
        <p:nvPicPr>
          <p:cNvPr id="5" name="Imagen 4">
            <a:extLst>
              <a:ext uri="{FF2B5EF4-FFF2-40B4-BE49-F238E27FC236}">
                <a16:creationId xmlns:a16="http://schemas.microsoft.com/office/drawing/2014/main" id="{4259F6EE-93EB-499F-A2CC-55493D49889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10281" t="20345" r="58273" b="44054"/>
          <a:stretch/>
        </p:blipFill>
        <p:spPr>
          <a:xfrm>
            <a:off x="386500" y="1178349"/>
            <a:ext cx="5459540" cy="3770723"/>
          </a:xfrm>
          <a:prstGeom prst="rect">
            <a:avLst/>
          </a:prstGeom>
        </p:spPr>
      </p:pic>
    </p:spTree>
    <p:extLst>
      <p:ext uri="{BB962C8B-B14F-4D97-AF65-F5344CB8AC3E}">
        <p14:creationId xmlns:p14="http://schemas.microsoft.com/office/powerpoint/2010/main" val="1863834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4D46C79-E961-4B67-9BA4-3B3FA07EF9D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6757" t="31667" r="27065" b="22500"/>
          <a:stretch/>
        </p:blipFill>
        <p:spPr>
          <a:xfrm>
            <a:off x="318840" y="556180"/>
            <a:ext cx="6899964" cy="4110087"/>
          </a:xfrm>
          <a:prstGeom prst="rect">
            <a:avLst/>
          </a:prstGeom>
        </p:spPr>
      </p:pic>
      <p:sp>
        <p:nvSpPr>
          <p:cNvPr id="4" name="Rectángulo 3">
            <a:extLst>
              <a:ext uri="{FF2B5EF4-FFF2-40B4-BE49-F238E27FC236}">
                <a16:creationId xmlns:a16="http://schemas.microsoft.com/office/drawing/2014/main" id="{194FF3DF-9804-4273-8028-C21B014122D2}"/>
              </a:ext>
            </a:extLst>
          </p:cNvPr>
          <p:cNvSpPr/>
          <p:nvPr/>
        </p:nvSpPr>
        <p:spPr>
          <a:xfrm>
            <a:off x="318840" y="4955158"/>
            <a:ext cx="6899963" cy="707886"/>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Tabla esquemática del contenido de fenocristales de rocas volcánicas de arco insular</a:t>
            </a:r>
            <a:r>
              <a:rPr lang="es-MX" sz="2000" dirty="0"/>
              <a:t>.</a:t>
            </a:r>
          </a:p>
        </p:txBody>
      </p:sp>
      <p:pic>
        <p:nvPicPr>
          <p:cNvPr id="5" name="Imagen 4">
            <a:extLst>
              <a:ext uri="{FF2B5EF4-FFF2-40B4-BE49-F238E27FC236}">
                <a16:creationId xmlns:a16="http://schemas.microsoft.com/office/drawing/2014/main" id="{52F3562C-1C62-435D-9667-2A09CEE8D40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l="42747" t="13883" r="34088" b="8178"/>
          <a:stretch/>
        </p:blipFill>
        <p:spPr>
          <a:xfrm>
            <a:off x="8286161" y="94268"/>
            <a:ext cx="3299382" cy="6681250"/>
          </a:xfrm>
          <a:prstGeom prst="rect">
            <a:avLst/>
          </a:prstGeom>
        </p:spPr>
      </p:pic>
    </p:spTree>
    <p:extLst>
      <p:ext uri="{BB962C8B-B14F-4D97-AF65-F5344CB8AC3E}">
        <p14:creationId xmlns:p14="http://schemas.microsoft.com/office/powerpoint/2010/main" val="3230754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C15364C-3C7C-467A-84D1-5BB621E8F841}"/>
              </a:ext>
            </a:extLst>
          </p:cNvPr>
          <p:cNvSpPr/>
          <p:nvPr/>
        </p:nvSpPr>
        <p:spPr>
          <a:xfrm>
            <a:off x="200025" y="177787"/>
            <a:ext cx="8161550" cy="1015663"/>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Composiciones promedio (%) de basalto (B), andesita (A), dacita (D) y riolita (R) en conjuntos (suites) de arcos de islas volcánicas (arcos volcánicos insulares). (Ewart, 1979, 1982.)</a:t>
            </a:r>
          </a:p>
        </p:txBody>
      </p:sp>
      <p:pic>
        <p:nvPicPr>
          <p:cNvPr id="6" name="Imagen 5">
            <a:extLst>
              <a:ext uri="{FF2B5EF4-FFF2-40B4-BE49-F238E27FC236}">
                <a16:creationId xmlns:a16="http://schemas.microsoft.com/office/drawing/2014/main" id="{FFA5EC87-63D9-40B0-ABA2-78188432DD4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3207" t="29028" r="62185" b="21667"/>
          <a:stretch/>
        </p:blipFill>
        <p:spPr>
          <a:xfrm>
            <a:off x="8477250" y="447674"/>
            <a:ext cx="3600450" cy="6204660"/>
          </a:xfrm>
          <a:prstGeom prst="rect">
            <a:avLst/>
          </a:prstGeom>
        </p:spPr>
      </p:pic>
      <p:grpSp>
        <p:nvGrpSpPr>
          <p:cNvPr id="9" name="Grupo 8">
            <a:extLst>
              <a:ext uri="{FF2B5EF4-FFF2-40B4-BE49-F238E27FC236}">
                <a16:creationId xmlns:a16="http://schemas.microsoft.com/office/drawing/2014/main" id="{31C3B9D5-AEB7-44E0-A342-5AD3D9CC5899}"/>
              </a:ext>
            </a:extLst>
          </p:cNvPr>
          <p:cNvGrpSpPr/>
          <p:nvPr/>
        </p:nvGrpSpPr>
        <p:grpSpPr>
          <a:xfrm>
            <a:off x="170468" y="2233366"/>
            <a:ext cx="8145257" cy="2857499"/>
            <a:chOff x="170468" y="2148525"/>
            <a:chExt cx="8145257" cy="2857499"/>
          </a:xfrm>
        </p:grpSpPr>
        <p:pic>
          <p:nvPicPr>
            <p:cNvPr id="3" name="Imagen 2">
              <a:extLst>
                <a:ext uri="{FF2B5EF4-FFF2-40B4-BE49-F238E27FC236}">
                  <a16:creationId xmlns:a16="http://schemas.microsoft.com/office/drawing/2014/main" id="{3B789841-9F8F-4A6A-8631-F65B8F5645A4}"/>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16552" t="55834" r="6518" b="15278"/>
            <a:stretch/>
          </p:blipFill>
          <p:spPr>
            <a:xfrm>
              <a:off x="170468" y="2148525"/>
              <a:ext cx="8145257" cy="2857499"/>
            </a:xfrm>
            <a:prstGeom prst="rect">
              <a:avLst/>
            </a:prstGeom>
          </p:spPr>
        </p:pic>
        <p:sp>
          <p:nvSpPr>
            <p:cNvPr id="7" name="Rectángulo 6">
              <a:extLst>
                <a:ext uri="{FF2B5EF4-FFF2-40B4-BE49-F238E27FC236}">
                  <a16:creationId xmlns:a16="http://schemas.microsoft.com/office/drawing/2014/main" id="{B3C0D908-DEFA-496D-9CC8-01E4C277DE02}"/>
                </a:ext>
              </a:extLst>
            </p:cNvPr>
            <p:cNvSpPr/>
            <p:nvPr/>
          </p:nvSpPr>
          <p:spPr>
            <a:xfrm>
              <a:off x="245097" y="2912882"/>
              <a:ext cx="7946796" cy="2450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noFill/>
              </a:endParaRPr>
            </a:p>
          </p:txBody>
        </p:sp>
        <p:sp>
          <p:nvSpPr>
            <p:cNvPr id="8" name="Rectángulo 7">
              <a:extLst>
                <a:ext uri="{FF2B5EF4-FFF2-40B4-BE49-F238E27FC236}">
                  <a16:creationId xmlns:a16="http://schemas.microsoft.com/office/drawing/2014/main" id="{ACE1CAA7-4009-482F-A586-E4A53B443EA6}"/>
                </a:ext>
              </a:extLst>
            </p:cNvPr>
            <p:cNvSpPr/>
            <p:nvPr/>
          </p:nvSpPr>
          <p:spPr>
            <a:xfrm>
              <a:off x="282804" y="3355942"/>
              <a:ext cx="7927942" cy="13197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1956618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E0E9C11-EB7B-40F0-9C0A-707CED850FDE}"/>
              </a:ext>
            </a:extLst>
          </p:cNvPr>
          <p:cNvPicPr>
            <a:picLocks noChangeAspect="1"/>
          </p:cNvPicPr>
          <p:nvPr/>
        </p:nvPicPr>
        <p:blipFill rotWithShape="1">
          <a:blip r:embed="rId2">
            <a:extLst>
              <a:ext uri="{28A0092B-C50C-407E-A947-70E740481C1C}">
                <a14:useLocalDpi xmlns:a14="http://schemas.microsoft.com/office/drawing/2010/main" val="0"/>
              </a:ext>
            </a:extLst>
          </a:blip>
          <a:srcRect l="18902" t="15395" r="53944" b="8179"/>
          <a:stretch/>
        </p:blipFill>
        <p:spPr>
          <a:xfrm>
            <a:off x="367646" y="179110"/>
            <a:ext cx="3902696" cy="6611030"/>
          </a:xfrm>
          <a:prstGeom prst="rect">
            <a:avLst/>
          </a:prstGeom>
        </p:spPr>
      </p:pic>
      <p:pic>
        <p:nvPicPr>
          <p:cNvPr id="6" name="Imagen 5">
            <a:extLst>
              <a:ext uri="{FF2B5EF4-FFF2-40B4-BE49-F238E27FC236}">
                <a16:creationId xmlns:a16="http://schemas.microsoft.com/office/drawing/2014/main" id="{0A5EEDFF-B83E-49D8-B89B-F3AD441E134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10365" t="21718" r="26158" b="29072"/>
          <a:stretch/>
        </p:blipFill>
        <p:spPr>
          <a:xfrm>
            <a:off x="4270342" y="1649225"/>
            <a:ext cx="7761998" cy="3670800"/>
          </a:xfrm>
          <a:prstGeom prst="rect">
            <a:avLst/>
          </a:prstGeom>
        </p:spPr>
      </p:pic>
    </p:spTree>
    <p:extLst>
      <p:ext uri="{BB962C8B-B14F-4D97-AF65-F5344CB8AC3E}">
        <p14:creationId xmlns:p14="http://schemas.microsoft.com/office/powerpoint/2010/main" val="3457085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BD826BA-F275-43DF-8838-E2B15C40D0B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57645" t="41667" r="6757" b="20973"/>
          <a:stretch/>
        </p:blipFill>
        <p:spPr>
          <a:xfrm>
            <a:off x="3048000" y="142875"/>
            <a:ext cx="5638800" cy="5090058"/>
          </a:xfrm>
          <a:prstGeom prst="rect">
            <a:avLst/>
          </a:prstGeom>
        </p:spPr>
      </p:pic>
      <p:sp>
        <p:nvSpPr>
          <p:cNvPr id="4" name="Rectángulo 3">
            <a:extLst>
              <a:ext uri="{FF2B5EF4-FFF2-40B4-BE49-F238E27FC236}">
                <a16:creationId xmlns:a16="http://schemas.microsoft.com/office/drawing/2014/main" id="{89113B94-13F9-410A-9A6F-C99883514702}"/>
              </a:ext>
            </a:extLst>
          </p:cNvPr>
          <p:cNvSpPr/>
          <p:nvPr/>
        </p:nvSpPr>
        <p:spPr>
          <a:xfrm>
            <a:off x="295274" y="5585163"/>
            <a:ext cx="11591926" cy="1015663"/>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Gráfica de contenido de K</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O versus SiO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ilustrando subdivisiones de suites volcánicas de arcos de islas. Los límites de nomenclatura de rocas  son después de Ewart (1982). Las flechas indican las composiciones de las composiciones de las rocas de los arcos volcánicos  Aleutianas y sur Sándwich (Wilson y Davidson, 1984).</a:t>
            </a:r>
          </a:p>
        </p:txBody>
      </p:sp>
    </p:spTree>
    <p:extLst>
      <p:ext uri="{BB962C8B-B14F-4D97-AF65-F5344CB8AC3E}">
        <p14:creationId xmlns:p14="http://schemas.microsoft.com/office/powerpoint/2010/main" val="1845106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0BD1A14-704C-4B90-A9FA-8A049F0BC20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1535" t="38333" r="18224" b="27778"/>
          <a:stretch/>
        </p:blipFill>
        <p:spPr>
          <a:xfrm>
            <a:off x="1343025" y="428624"/>
            <a:ext cx="9755320" cy="4048126"/>
          </a:xfrm>
          <a:prstGeom prst="rect">
            <a:avLst/>
          </a:prstGeom>
        </p:spPr>
      </p:pic>
      <p:sp>
        <p:nvSpPr>
          <p:cNvPr id="4" name="Rectángulo 3">
            <a:extLst>
              <a:ext uri="{FF2B5EF4-FFF2-40B4-BE49-F238E27FC236}">
                <a16:creationId xmlns:a16="http://schemas.microsoft.com/office/drawing/2014/main" id="{97CC6E9D-ADBE-4EB0-BCE5-9B7E996B2231}"/>
              </a:ext>
            </a:extLst>
          </p:cNvPr>
          <p:cNvSpPr/>
          <p:nvPr/>
        </p:nvSpPr>
        <p:spPr>
          <a:xfrm>
            <a:off x="628650" y="5519261"/>
            <a:ext cx="10915650" cy="1015663"/>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A.  Gráfica de AFM (K</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O+Na</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O-FeO-MgO en % en peso) de varios conjuntos (suites) de arcos de islas volcánicas del Pacífico occidental (Ewart, 1982). B. Líquidos producidos por la tendencia de cristalización fraccionada de toleita de B-A-D-R</a:t>
            </a:r>
          </a:p>
        </p:txBody>
      </p:sp>
    </p:spTree>
    <p:extLst>
      <p:ext uri="{BB962C8B-B14F-4D97-AF65-F5344CB8AC3E}">
        <p14:creationId xmlns:p14="http://schemas.microsoft.com/office/powerpoint/2010/main" val="2087867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7CE7A4F-9659-49AC-9569-80713C87FA7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9176" t="21306" r="10361" b="4605"/>
          <a:stretch/>
        </p:blipFill>
        <p:spPr>
          <a:xfrm>
            <a:off x="1650836" y="185530"/>
            <a:ext cx="8715999" cy="6506818"/>
          </a:xfrm>
          <a:prstGeom prst="rect">
            <a:avLst/>
          </a:prstGeom>
        </p:spPr>
      </p:pic>
    </p:spTree>
    <p:extLst>
      <p:ext uri="{BB962C8B-B14F-4D97-AF65-F5344CB8AC3E}">
        <p14:creationId xmlns:p14="http://schemas.microsoft.com/office/powerpoint/2010/main" val="1790031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o 11"/>
          <p:cNvGrpSpPr/>
          <p:nvPr/>
        </p:nvGrpSpPr>
        <p:grpSpPr>
          <a:xfrm>
            <a:off x="341075" y="430518"/>
            <a:ext cx="11307586" cy="5449555"/>
            <a:chOff x="341075" y="430518"/>
            <a:chExt cx="11307586" cy="5449555"/>
          </a:xfrm>
        </p:grpSpPr>
        <p:pic>
          <p:nvPicPr>
            <p:cNvPr id="7" name="Imagen 6">
              <a:extLst>
                <a:ext uri="{FF2B5EF4-FFF2-40B4-BE49-F238E27FC236}">
                  <a16:creationId xmlns:a16="http://schemas.microsoft.com/office/drawing/2014/main" id="{BB8AE295-790A-44CE-8262-6FE036C0E4C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45506" t="31478" r="26105" b="48728"/>
            <a:stretch/>
          </p:blipFill>
          <p:spPr>
            <a:xfrm>
              <a:off x="341075" y="1076849"/>
              <a:ext cx="11307586" cy="4803224"/>
            </a:xfrm>
            <a:prstGeom prst="rect">
              <a:avLst/>
            </a:prstGeom>
          </p:spPr>
        </p:pic>
        <p:sp>
          <p:nvSpPr>
            <p:cNvPr id="9" name="CuadroTexto 8"/>
            <p:cNvSpPr txBox="1"/>
            <p:nvPr/>
          </p:nvSpPr>
          <p:spPr>
            <a:xfrm>
              <a:off x="9667459" y="430518"/>
              <a:ext cx="1762540" cy="369332"/>
            </a:xfrm>
            <a:prstGeom prst="rect">
              <a:avLst/>
            </a:prstGeom>
            <a:solidFill>
              <a:schemeClr val="bg1"/>
            </a:solidFill>
          </p:spPr>
          <p:txBody>
            <a:bodyPr wrap="square" rtlCol="0">
              <a:spAutoFit/>
            </a:bodyPr>
            <a:lstStyle/>
            <a:p>
              <a:pPr algn="ctr"/>
              <a:endParaRPr lang="es-MX" dirty="0" smtClean="0"/>
            </a:p>
          </p:txBody>
        </p:sp>
        <p:sp>
          <p:nvSpPr>
            <p:cNvPr id="11" name="Rectángulo 10"/>
            <p:cNvSpPr/>
            <p:nvPr/>
          </p:nvSpPr>
          <p:spPr>
            <a:xfrm>
              <a:off x="341075" y="1457739"/>
              <a:ext cx="11307586" cy="1232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3" name="Grupo 2"/>
            <p:cNvGrpSpPr/>
            <p:nvPr/>
          </p:nvGrpSpPr>
          <p:grpSpPr>
            <a:xfrm>
              <a:off x="932537" y="1705305"/>
              <a:ext cx="10124661" cy="984886"/>
              <a:chOff x="1524000" y="1418844"/>
              <a:chExt cx="10124661" cy="984886"/>
            </a:xfrm>
          </p:grpSpPr>
          <p:sp>
            <p:nvSpPr>
              <p:cNvPr id="2" name="CuadroTexto 1"/>
              <p:cNvSpPr txBox="1"/>
              <p:nvPr/>
            </p:nvSpPr>
            <p:spPr>
              <a:xfrm>
                <a:off x="1524000" y="1603512"/>
                <a:ext cx="1762540" cy="584775"/>
              </a:xfrm>
              <a:prstGeom prst="rect">
                <a:avLst/>
              </a:prstGeom>
              <a:solidFill>
                <a:schemeClr val="bg1"/>
              </a:solidFill>
            </p:spPr>
            <p:txBody>
              <a:bodyPr wrap="square" rtlCol="0">
                <a:spAutoFit/>
              </a:bodyPr>
              <a:lstStyle/>
              <a:p>
                <a:pPr algn="ctr"/>
                <a:r>
                  <a:rPr lang="es-MX" sz="1600" dirty="0" smtClean="0"/>
                  <a:t>Promedio MORB Atlántico</a:t>
                </a:r>
              </a:p>
            </p:txBody>
          </p:sp>
          <p:sp>
            <p:nvSpPr>
              <p:cNvPr id="4" name="CuadroTexto 3"/>
              <p:cNvSpPr txBox="1"/>
              <p:nvPr/>
            </p:nvSpPr>
            <p:spPr>
              <a:xfrm>
                <a:off x="3286540" y="1603511"/>
                <a:ext cx="1755913" cy="584775"/>
              </a:xfrm>
              <a:prstGeom prst="rect">
                <a:avLst/>
              </a:prstGeom>
              <a:solidFill>
                <a:schemeClr val="bg1"/>
              </a:solidFill>
            </p:spPr>
            <p:txBody>
              <a:bodyPr wrap="square" rtlCol="0">
                <a:spAutoFit/>
              </a:bodyPr>
              <a:lstStyle/>
              <a:p>
                <a:pPr algn="ctr"/>
                <a:r>
                  <a:rPr lang="es-MX" sz="1600" dirty="0" smtClean="0"/>
                  <a:t>Basaltos </a:t>
                </a:r>
                <a:r>
                  <a:rPr lang="es-MX" sz="1600" dirty="0" err="1" smtClean="0"/>
                  <a:t>toleiiticos</a:t>
                </a:r>
                <a:r>
                  <a:rPr lang="es-MX" sz="1600" dirty="0" smtClean="0"/>
                  <a:t> de arcos de islas</a:t>
                </a:r>
              </a:p>
            </p:txBody>
          </p:sp>
          <p:sp>
            <p:nvSpPr>
              <p:cNvPr id="5" name="CuadroTexto 4"/>
              <p:cNvSpPr txBox="1"/>
              <p:nvPr/>
            </p:nvSpPr>
            <p:spPr>
              <a:xfrm>
                <a:off x="5042453" y="1572733"/>
                <a:ext cx="1543879" cy="615553"/>
              </a:xfrm>
              <a:prstGeom prst="rect">
                <a:avLst/>
              </a:prstGeom>
              <a:solidFill>
                <a:schemeClr val="bg1"/>
              </a:solidFill>
            </p:spPr>
            <p:txBody>
              <a:bodyPr wrap="square" rtlCol="0">
                <a:spAutoFit/>
              </a:bodyPr>
              <a:lstStyle/>
              <a:p>
                <a:pPr algn="ctr"/>
                <a:r>
                  <a:rPr lang="es-MX" sz="1600" dirty="0" smtClean="0"/>
                  <a:t>Basaltos Calco-alcalinos de A. I</a:t>
                </a:r>
                <a:r>
                  <a:rPr lang="es-MX" dirty="0" smtClean="0"/>
                  <a:t>.</a:t>
                </a:r>
              </a:p>
            </p:txBody>
          </p:sp>
          <p:sp>
            <p:nvSpPr>
              <p:cNvPr id="6" name="CuadroTexto 5"/>
              <p:cNvSpPr txBox="1"/>
              <p:nvPr/>
            </p:nvSpPr>
            <p:spPr>
              <a:xfrm>
                <a:off x="6473686" y="1572733"/>
                <a:ext cx="1762540" cy="830997"/>
              </a:xfrm>
              <a:prstGeom prst="rect">
                <a:avLst/>
              </a:prstGeom>
              <a:solidFill>
                <a:schemeClr val="bg1"/>
              </a:solidFill>
            </p:spPr>
            <p:txBody>
              <a:bodyPr wrap="square" rtlCol="0">
                <a:spAutoFit/>
              </a:bodyPr>
              <a:lstStyle/>
              <a:p>
                <a:pPr algn="ctr"/>
                <a:r>
                  <a:rPr lang="es-MX" sz="1600" dirty="0" smtClean="0"/>
                  <a:t>Basaltos calco-alcalinos A.I. ricos en K</a:t>
                </a:r>
              </a:p>
            </p:txBody>
          </p:sp>
          <p:sp>
            <p:nvSpPr>
              <p:cNvPr id="8" name="CuadroTexto 7"/>
              <p:cNvSpPr txBox="1"/>
              <p:nvPr/>
            </p:nvSpPr>
            <p:spPr>
              <a:xfrm>
                <a:off x="8322362" y="1418844"/>
                <a:ext cx="1345097" cy="923330"/>
              </a:xfrm>
              <a:prstGeom prst="rect">
                <a:avLst/>
              </a:prstGeom>
              <a:solidFill>
                <a:schemeClr val="bg1"/>
              </a:solidFill>
            </p:spPr>
            <p:txBody>
              <a:bodyPr wrap="square" rtlCol="0">
                <a:spAutoFit/>
              </a:bodyPr>
              <a:lstStyle/>
              <a:p>
                <a:pPr algn="ctr"/>
                <a:r>
                  <a:rPr lang="es-MX" dirty="0" smtClean="0"/>
                  <a:t>Basaltos Alcalinos de </a:t>
                </a:r>
                <a:r>
                  <a:rPr lang="es-MX" dirty="0" err="1" smtClean="0"/>
                  <a:t>Hawaii</a:t>
                </a:r>
                <a:endParaRPr lang="es-MX" dirty="0" smtClean="0"/>
              </a:p>
            </p:txBody>
          </p:sp>
          <p:sp>
            <p:nvSpPr>
              <p:cNvPr id="10" name="CuadroTexto 9"/>
              <p:cNvSpPr txBox="1"/>
              <p:nvPr/>
            </p:nvSpPr>
            <p:spPr>
              <a:xfrm>
                <a:off x="9773478" y="1418844"/>
                <a:ext cx="1875183" cy="923330"/>
              </a:xfrm>
              <a:prstGeom prst="rect">
                <a:avLst/>
              </a:prstGeom>
              <a:solidFill>
                <a:schemeClr val="bg1"/>
              </a:solidFill>
            </p:spPr>
            <p:txBody>
              <a:bodyPr wrap="square" rtlCol="0">
                <a:spAutoFit/>
              </a:bodyPr>
              <a:lstStyle/>
              <a:p>
                <a:pPr algn="ctr"/>
                <a:r>
                  <a:rPr lang="es-MX" dirty="0" smtClean="0"/>
                  <a:t>Basaltos </a:t>
                </a:r>
                <a:r>
                  <a:rPr lang="es-MX" dirty="0" err="1" smtClean="0"/>
                  <a:t>toleiiticos</a:t>
                </a:r>
                <a:r>
                  <a:rPr lang="es-MX" dirty="0" smtClean="0"/>
                  <a:t> de </a:t>
                </a:r>
                <a:r>
                  <a:rPr lang="es-MX" dirty="0" err="1" smtClean="0"/>
                  <a:t>Hawaii</a:t>
                </a:r>
                <a:endParaRPr lang="es-MX" dirty="0" smtClean="0"/>
              </a:p>
            </p:txBody>
          </p:sp>
        </p:grpSp>
      </p:grpSp>
    </p:spTree>
    <p:extLst>
      <p:ext uri="{BB962C8B-B14F-4D97-AF65-F5344CB8AC3E}">
        <p14:creationId xmlns:p14="http://schemas.microsoft.com/office/powerpoint/2010/main" val="1579823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808F793-6B20-41AF-8E67-AB062B7664FE}"/>
              </a:ext>
            </a:extLst>
          </p:cNvPr>
          <p:cNvSpPr txBox="1"/>
          <p:nvPr/>
        </p:nvSpPr>
        <p:spPr>
          <a:xfrm>
            <a:off x="744716" y="405352"/>
            <a:ext cx="10746557" cy="646331"/>
          </a:xfrm>
          <a:prstGeom prst="rect">
            <a:avLst/>
          </a:prstGeom>
          <a:noFill/>
        </p:spPr>
        <p:txBody>
          <a:bodyPr wrap="square" rtlCol="0">
            <a:spAutoFit/>
          </a:bodyPr>
          <a:lstStyle/>
          <a:p>
            <a:r>
              <a:rPr lang="es-MX" dirty="0">
                <a:latin typeface="Times New Roman" panose="02020603050405020304" pitchFamily="18" charset="0"/>
                <a:cs typeface="Times New Roman" panose="02020603050405020304" pitchFamily="18" charset="0"/>
              </a:rPr>
              <a:t>Concentración de elementos trazas en basaltos de  arcos de islas volcánicas, comparados a otros tipos de magmas basálticos oceánicos</a:t>
            </a:r>
          </a:p>
        </p:txBody>
      </p:sp>
      <p:pic>
        <p:nvPicPr>
          <p:cNvPr id="4" name="Imagen 3">
            <a:extLst>
              <a:ext uri="{FF2B5EF4-FFF2-40B4-BE49-F238E27FC236}">
                <a16:creationId xmlns:a16="http://schemas.microsoft.com/office/drawing/2014/main" id="{8831D841-58C9-42E0-A7BB-0B97F457DF7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9846" t="32990" r="11450" b="19037"/>
          <a:stretch/>
        </p:blipFill>
        <p:spPr>
          <a:xfrm>
            <a:off x="1165098" y="1211685"/>
            <a:ext cx="9637730" cy="4798244"/>
          </a:xfrm>
          <a:prstGeom prst="rect">
            <a:avLst/>
          </a:prstGeom>
        </p:spPr>
      </p:pic>
    </p:spTree>
    <p:extLst>
      <p:ext uri="{BB962C8B-B14F-4D97-AF65-F5344CB8AC3E}">
        <p14:creationId xmlns:p14="http://schemas.microsoft.com/office/powerpoint/2010/main" val="1459491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10913F51-C04E-4FD9-854C-10B8D77257D1}"/>
              </a:ext>
            </a:extLst>
          </p:cNvPr>
          <p:cNvSpPr/>
          <p:nvPr/>
        </p:nvSpPr>
        <p:spPr>
          <a:xfrm>
            <a:off x="390900" y="2100820"/>
            <a:ext cx="4499152" cy="2677656"/>
          </a:xfrm>
          <a:prstGeom prst="rect">
            <a:avLst/>
          </a:prstGeom>
        </p:spPr>
        <p:txBody>
          <a:bodyPr wrap="square">
            <a:spAutoFit/>
          </a:bodyPr>
          <a:lstStyle/>
          <a:p>
            <a:pPr algn="just"/>
            <a:r>
              <a:rPr lang="es-MX" sz="2400" dirty="0">
                <a:latin typeface="Times New Roman" panose="02020603050405020304" pitchFamily="18" charset="0"/>
                <a:cs typeface="Times New Roman" panose="02020603050405020304" pitchFamily="18" charset="0"/>
              </a:rPr>
              <a:t>Abundancias representativas de REE normalizadas con condrita para andesitas basálticas bajas en K, calco-alcalinas y altas en K(Gill, 1981). </a:t>
            </a:r>
            <a:endParaRPr lang="es-MX" sz="2400" dirty="0" smtClean="0">
              <a:latin typeface="Times New Roman" panose="02020603050405020304" pitchFamily="18" charset="0"/>
              <a:cs typeface="Times New Roman" panose="02020603050405020304" pitchFamily="18" charset="0"/>
            </a:endParaRPr>
          </a:p>
          <a:p>
            <a:pPr algn="just"/>
            <a:r>
              <a:rPr lang="es-MX" sz="2400" dirty="0" smtClean="0">
                <a:latin typeface="Times New Roman" panose="02020603050405020304" pitchFamily="18" charset="0"/>
                <a:cs typeface="Times New Roman" panose="02020603050405020304" pitchFamily="18" charset="0"/>
              </a:rPr>
              <a:t>Los </a:t>
            </a:r>
            <a:r>
              <a:rPr lang="es-MX" sz="2400" dirty="0">
                <a:latin typeface="Times New Roman" panose="02020603050405020304" pitchFamily="18" charset="0"/>
                <a:cs typeface="Times New Roman" panose="02020603050405020304" pitchFamily="18" charset="0"/>
              </a:rPr>
              <a:t>contenidos de SiO</a:t>
            </a:r>
            <a:r>
              <a:rPr lang="es-MX" sz="2400" baseline="-25000" dirty="0">
                <a:latin typeface="Times New Roman" panose="02020603050405020304" pitchFamily="18" charset="0"/>
                <a:cs typeface="Times New Roman" panose="02020603050405020304" pitchFamily="18" charset="0"/>
              </a:rPr>
              <a:t>2</a:t>
            </a:r>
            <a:r>
              <a:rPr lang="es-MX" sz="2400" dirty="0">
                <a:latin typeface="Times New Roman" panose="02020603050405020304" pitchFamily="18" charset="0"/>
                <a:cs typeface="Times New Roman" panose="02020603050405020304" pitchFamily="18" charset="0"/>
              </a:rPr>
              <a:t> están en porcentaje en peso.</a:t>
            </a:r>
          </a:p>
        </p:txBody>
      </p:sp>
      <p:pic>
        <p:nvPicPr>
          <p:cNvPr id="5" name="Imagen 4">
            <a:extLst>
              <a:ext uri="{FF2B5EF4-FFF2-40B4-BE49-F238E27FC236}">
                <a16:creationId xmlns:a16="http://schemas.microsoft.com/office/drawing/2014/main" id="{C9889D6A-8BB7-4CB3-B709-559883784FA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42251" t="26803" r="34998" b="22062"/>
          <a:stretch/>
        </p:blipFill>
        <p:spPr>
          <a:xfrm>
            <a:off x="5351688" y="144875"/>
            <a:ext cx="4871303" cy="6589547"/>
          </a:xfrm>
          <a:prstGeom prst="rect">
            <a:avLst/>
          </a:prstGeom>
        </p:spPr>
      </p:pic>
    </p:spTree>
    <p:extLst>
      <p:ext uri="{BB962C8B-B14F-4D97-AF65-F5344CB8AC3E}">
        <p14:creationId xmlns:p14="http://schemas.microsoft.com/office/powerpoint/2010/main" val="2039996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4D6CB81-A5C9-4E67-99EC-F2598034FF8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0097" t="17457" r="29957" b="16289"/>
          <a:stretch/>
        </p:blipFill>
        <p:spPr>
          <a:xfrm>
            <a:off x="3334493" y="1094464"/>
            <a:ext cx="5277519" cy="5332840"/>
          </a:xfrm>
          <a:prstGeom prst="rect">
            <a:avLst/>
          </a:prstGeom>
        </p:spPr>
      </p:pic>
      <p:sp>
        <p:nvSpPr>
          <p:cNvPr id="6" name="CuadroTexto 5">
            <a:extLst>
              <a:ext uri="{FF2B5EF4-FFF2-40B4-BE49-F238E27FC236}">
                <a16:creationId xmlns:a16="http://schemas.microsoft.com/office/drawing/2014/main" id="{7668B577-05C8-4C2C-A5F0-C7E97EA26E8D}"/>
              </a:ext>
            </a:extLst>
          </p:cNvPr>
          <p:cNvSpPr txBox="1"/>
          <p:nvPr/>
        </p:nvSpPr>
        <p:spPr>
          <a:xfrm>
            <a:off x="1432874" y="480767"/>
            <a:ext cx="8395760"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Diagramas de abundancias de REE normalizados a condrito en basaltos de arcos de islas</a:t>
            </a:r>
          </a:p>
        </p:txBody>
      </p:sp>
    </p:spTree>
    <p:extLst>
      <p:ext uri="{BB962C8B-B14F-4D97-AF65-F5344CB8AC3E}">
        <p14:creationId xmlns:p14="http://schemas.microsoft.com/office/powerpoint/2010/main" val="186896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BBD4239-B7B2-4EF5-B302-DE8DF0B7CB5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4880" t="60139" r="8072" b="14583"/>
          <a:stretch/>
        </p:blipFill>
        <p:spPr>
          <a:xfrm>
            <a:off x="752473" y="1543049"/>
            <a:ext cx="10498171" cy="2962276"/>
          </a:xfrm>
          <a:prstGeom prst="rect">
            <a:avLst/>
          </a:prstGeom>
        </p:spPr>
      </p:pic>
      <p:sp>
        <p:nvSpPr>
          <p:cNvPr id="8" name="Rectángulo 7">
            <a:extLst>
              <a:ext uri="{FF2B5EF4-FFF2-40B4-BE49-F238E27FC236}">
                <a16:creationId xmlns:a16="http://schemas.microsoft.com/office/drawing/2014/main" id="{67E7F14E-0FBB-4F06-8869-18B559C71212}"/>
              </a:ext>
            </a:extLst>
          </p:cNvPr>
          <p:cNvSpPr/>
          <p:nvPr/>
        </p:nvSpPr>
        <p:spPr>
          <a:xfrm>
            <a:off x="552450" y="4904512"/>
            <a:ext cx="10839450" cy="1015663"/>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Contenido promedio (ppm) de algunos </a:t>
            </a:r>
            <a:r>
              <a:rPr lang="es-MX" sz="2000" dirty="0" smtClean="0">
                <a:latin typeface="Times New Roman" panose="02020603050405020304" pitchFamily="18" charset="0"/>
                <a:cs typeface="Times New Roman" panose="02020603050405020304" pitchFamily="18" charset="0"/>
              </a:rPr>
              <a:t>elementos trazas en </a:t>
            </a:r>
            <a:r>
              <a:rPr lang="es-MX" sz="2000" dirty="0">
                <a:latin typeface="Times New Roman" panose="02020603050405020304" pitchFamily="18" charset="0"/>
                <a:cs typeface="Times New Roman" panose="02020603050405020304" pitchFamily="18" charset="0"/>
              </a:rPr>
              <a:t>basalto (B), andesita (A), dacita (D) y riolita (R) en bajas concentraciones de K, suites volcánicas </a:t>
            </a:r>
            <a:r>
              <a:rPr lang="es-MX" sz="2000" dirty="0" err="1">
                <a:latin typeface="Times New Roman" panose="02020603050405020304" pitchFamily="18" charset="0"/>
                <a:cs typeface="Times New Roman" panose="02020603050405020304" pitchFamily="18" charset="0"/>
              </a:rPr>
              <a:t>calc</a:t>
            </a:r>
            <a:r>
              <a:rPr lang="es-MX" sz="2000" dirty="0">
                <a:latin typeface="Times New Roman" panose="02020603050405020304" pitchFamily="18" charset="0"/>
                <a:cs typeface="Times New Roman" panose="02020603050405020304" pitchFamily="18" charset="0"/>
              </a:rPr>
              <a:t>-alcalinas y de alto K del suroeste del Pacífico. (Ewart, 1979, 1982.)</a:t>
            </a:r>
          </a:p>
        </p:txBody>
      </p:sp>
      <p:sp>
        <p:nvSpPr>
          <p:cNvPr id="9" name="Rectángulo 8">
            <a:extLst>
              <a:ext uri="{FF2B5EF4-FFF2-40B4-BE49-F238E27FC236}">
                <a16:creationId xmlns:a16="http://schemas.microsoft.com/office/drawing/2014/main" id="{31975202-5386-46E4-BD2E-E09A810B8082}"/>
              </a:ext>
            </a:extLst>
          </p:cNvPr>
          <p:cNvSpPr/>
          <p:nvPr/>
        </p:nvSpPr>
        <p:spPr>
          <a:xfrm>
            <a:off x="857250" y="2400300"/>
            <a:ext cx="10201275" cy="238125"/>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FF0000"/>
              </a:solidFill>
            </a:endParaRPr>
          </a:p>
        </p:txBody>
      </p:sp>
      <p:sp>
        <p:nvSpPr>
          <p:cNvPr id="10" name="Rectángulo 9">
            <a:extLst>
              <a:ext uri="{FF2B5EF4-FFF2-40B4-BE49-F238E27FC236}">
                <a16:creationId xmlns:a16="http://schemas.microsoft.com/office/drawing/2014/main" id="{2AFFDEE6-9E90-4028-9A96-2865EB1052D3}"/>
              </a:ext>
            </a:extLst>
          </p:cNvPr>
          <p:cNvSpPr/>
          <p:nvPr/>
        </p:nvSpPr>
        <p:spPr>
          <a:xfrm>
            <a:off x="847725" y="2838450"/>
            <a:ext cx="10201275" cy="238125"/>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FF0000"/>
              </a:solidFill>
            </a:endParaRPr>
          </a:p>
        </p:txBody>
      </p:sp>
      <p:sp>
        <p:nvSpPr>
          <p:cNvPr id="11" name="Rectángulo 10">
            <a:extLst>
              <a:ext uri="{FF2B5EF4-FFF2-40B4-BE49-F238E27FC236}">
                <a16:creationId xmlns:a16="http://schemas.microsoft.com/office/drawing/2014/main" id="{64EA4A68-83F9-4EA9-B7AB-5B5DD702F423}"/>
              </a:ext>
            </a:extLst>
          </p:cNvPr>
          <p:cNvSpPr/>
          <p:nvPr/>
        </p:nvSpPr>
        <p:spPr>
          <a:xfrm>
            <a:off x="838199" y="3352800"/>
            <a:ext cx="10239375" cy="657225"/>
          </a:xfrm>
          <a:prstGeom prst="rect">
            <a:avLst/>
          </a:prstGeom>
          <a:solidFill>
            <a:schemeClr val="accent1">
              <a:alpha val="4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7938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0048857-04AE-4060-895C-919EF655CD5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9252" t="42749" r="34750" b="28247"/>
          <a:stretch/>
        </p:blipFill>
        <p:spPr>
          <a:xfrm>
            <a:off x="311084" y="989813"/>
            <a:ext cx="11550741" cy="4383465"/>
          </a:xfrm>
          <a:prstGeom prst="rect">
            <a:avLst/>
          </a:prstGeom>
        </p:spPr>
      </p:pic>
    </p:spTree>
    <p:extLst>
      <p:ext uri="{BB962C8B-B14F-4D97-AF65-F5344CB8AC3E}">
        <p14:creationId xmlns:p14="http://schemas.microsoft.com/office/powerpoint/2010/main" val="860221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851958F4-9D95-4F06-A55A-7051C13C2186}"/>
              </a:ext>
            </a:extLst>
          </p:cNvPr>
          <p:cNvSpPr txBox="1"/>
          <p:nvPr/>
        </p:nvSpPr>
        <p:spPr>
          <a:xfrm>
            <a:off x="1065227" y="113122"/>
            <a:ext cx="9671902" cy="830997"/>
          </a:xfrm>
          <a:prstGeom prst="rect">
            <a:avLst/>
          </a:prstGeom>
          <a:noFill/>
        </p:spPr>
        <p:txBody>
          <a:bodyPr wrap="square" rtlCol="0">
            <a:spAutoFit/>
          </a:bodyPr>
          <a:lstStyle/>
          <a:p>
            <a:pPr algn="just"/>
            <a:r>
              <a:rPr lang="es-MX" sz="2400" dirty="0">
                <a:latin typeface="Times New Roman" panose="02020603050405020304" pitchFamily="18" charset="0"/>
                <a:cs typeface="Times New Roman" panose="02020603050405020304" pitchFamily="18" charset="0"/>
              </a:rPr>
              <a:t>Variaciones de </a:t>
            </a:r>
            <a:r>
              <a:rPr lang="es-MX" sz="2400" baseline="30000" dirty="0">
                <a:latin typeface="Times New Roman" panose="02020603050405020304" pitchFamily="18" charset="0"/>
                <a:cs typeface="Times New Roman" panose="02020603050405020304" pitchFamily="18" charset="0"/>
              </a:rPr>
              <a:t>143</a:t>
            </a:r>
            <a:r>
              <a:rPr lang="es-MX" sz="2400" dirty="0">
                <a:latin typeface="Times New Roman" panose="02020603050405020304" pitchFamily="18" charset="0"/>
                <a:cs typeface="Times New Roman" panose="02020603050405020304" pitchFamily="18" charset="0"/>
              </a:rPr>
              <a:t>Nd/</a:t>
            </a:r>
            <a:r>
              <a:rPr lang="es-MX" sz="2400" baseline="30000" dirty="0">
                <a:latin typeface="Times New Roman" panose="02020603050405020304" pitchFamily="18" charset="0"/>
                <a:cs typeface="Times New Roman" panose="02020603050405020304" pitchFamily="18" charset="0"/>
              </a:rPr>
              <a:t>144</a:t>
            </a:r>
            <a:r>
              <a:rPr lang="es-MX" sz="2400" dirty="0">
                <a:latin typeface="Times New Roman" panose="02020603050405020304" pitchFamily="18" charset="0"/>
                <a:cs typeface="Times New Roman" panose="02020603050405020304" pitchFamily="18" charset="0"/>
              </a:rPr>
              <a:t>Nd VS </a:t>
            </a:r>
            <a:r>
              <a:rPr lang="es-MX" sz="2400" baseline="30000" dirty="0">
                <a:latin typeface="Times New Roman" panose="02020603050405020304" pitchFamily="18" charset="0"/>
                <a:cs typeface="Times New Roman" panose="02020603050405020304" pitchFamily="18" charset="0"/>
              </a:rPr>
              <a:t>87</a:t>
            </a:r>
            <a:r>
              <a:rPr lang="es-MX" sz="2400" dirty="0">
                <a:latin typeface="Times New Roman" panose="02020603050405020304" pitchFamily="18" charset="0"/>
                <a:cs typeface="Times New Roman" panose="02020603050405020304" pitchFamily="18" charset="0"/>
              </a:rPr>
              <a:t>Sr/</a:t>
            </a:r>
            <a:r>
              <a:rPr lang="es-MX" sz="2400" baseline="30000" dirty="0">
                <a:latin typeface="Times New Roman" panose="02020603050405020304" pitchFamily="18" charset="0"/>
                <a:cs typeface="Times New Roman" panose="02020603050405020304" pitchFamily="18" charset="0"/>
              </a:rPr>
              <a:t>86</a:t>
            </a:r>
            <a:r>
              <a:rPr lang="es-MX" sz="2400" dirty="0">
                <a:latin typeface="Times New Roman" panose="02020603050405020304" pitchFamily="18" charset="0"/>
                <a:cs typeface="Times New Roman" panose="02020603050405020304" pitchFamily="18" charset="0"/>
              </a:rPr>
              <a:t>Sr para rocas volcánicas de arcos de islas comparadas con los patrones de basaltos oceánicos (</a:t>
            </a:r>
            <a:r>
              <a:rPr lang="es-MX" sz="2400" b="1" dirty="0">
                <a:latin typeface="Times New Roman" panose="02020603050405020304" pitchFamily="18" charset="0"/>
                <a:cs typeface="Times New Roman" panose="02020603050405020304" pitchFamily="18" charset="0"/>
              </a:rPr>
              <a:t>MORB+OIB</a:t>
            </a:r>
            <a:r>
              <a:rPr lang="es-MX" sz="2400" dirty="0">
                <a:latin typeface="Times New Roman" panose="02020603050405020304" pitchFamily="18" charset="0"/>
                <a:cs typeface="Times New Roman" panose="02020603050405020304" pitchFamily="18" charset="0"/>
              </a:rPr>
              <a:t>)</a:t>
            </a:r>
          </a:p>
        </p:txBody>
      </p:sp>
      <p:grpSp>
        <p:nvGrpSpPr>
          <p:cNvPr id="12" name="Grupo 11">
            <a:extLst>
              <a:ext uri="{FF2B5EF4-FFF2-40B4-BE49-F238E27FC236}">
                <a16:creationId xmlns:a16="http://schemas.microsoft.com/office/drawing/2014/main" id="{78411DEE-743C-4A1F-8B7B-243B741066A7}"/>
              </a:ext>
            </a:extLst>
          </p:cNvPr>
          <p:cNvGrpSpPr/>
          <p:nvPr/>
        </p:nvGrpSpPr>
        <p:grpSpPr>
          <a:xfrm>
            <a:off x="0" y="1065228"/>
            <a:ext cx="4100661" cy="5513815"/>
            <a:chOff x="3883842" y="1131215"/>
            <a:chExt cx="4100661" cy="5513815"/>
          </a:xfrm>
        </p:grpSpPr>
        <p:pic>
          <p:nvPicPr>
            <p:cNvPr id="5" name="Imagen 4">
              <a:extLst>
                <a:ext uri="{FF2B5EF4-FFF2-40B4-BE49-F238E27FC236}">
                  <a16:creationId xmlns:a16="http://schemas.microsoft.com/office/drawing/2014/main" id="{0259E008-E959-4C51-8988-55E451D1681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9762" t="20894" r="43021" b="19038"/>
            <a:stretch/>
          </p:blipFill>
          <p:spPr>
            <a:xfrm>
              <a:off x="3883842" y="1131215"/>
              <a:ext cx="4100661" cy="5513815"/>
            </a:xfrm>
            <a:prstGeom prst="rect">
              <a:avLst/>
            </a:prstGeom>
          </p:spPr>
        </p:pic>
        <p:cxnSp>
          <p:nvCxnSpPr>
            <p:cNvPr id="8" name="Conector recto 7">
              <a:extLst>
                <a:ext uri="{FF2B5EF4-FFF2-40B4-BE49-F238E27FC236}">
                  <a16:creationId xmlns:a16="http://schemas.microsoft.com/office/drawing/2014/main" id="{F819148E-DCF8-4375-8705-94129D539476}"/>
                </a:ext>
              </a:extLst>
            </p:cNvPr>
            <p:cNvCxnSpPr>
              <a:cxnSpLocks/>
            </p:cNvCxnSpPr>
            <p:nvPr/>
          </p:nvCxnSpPr>
          <p:spPr>
            <a:xfrm flipH="1">
              <a:off x="4374037" y="3469064"/>
              <a:ext cx="346906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925F50F1-B9CE-413E-9545-B4EE0DEC7380}"/>
                </a:ext>
              </a:extLst>
            </p:cNvPr>
            <p:cNvCxnSpPr/>
            <p:nvPr/>
          </p:nvCxnSpPr>
          <p:spPr>
            <a:xfrm>
              <a:off x="5194169" y="1329179"/>
              <a:ext cx="0" cy="49396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6" name="Imagen 15">
            <a:extLst>
              <a:ext uri="{FF2B5EF4-FFF2-40B4-BE49-F238E27FC236}">
                <a16:creationId xmlns:a16="http://schemas.microsoft.com/office/drawing/2014/main" id="{B75911B7-0079-4FFA-9359-A65A37DECFFA}"/>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31604" t="21718" r="41514" b="17800"/>
          <a:stretch/>
        </p:blipFill>
        <p:spPr>
          <a:xfrm>
            <a:off x="4807673" y="1225484"/>
            <a:ext cx="3883844" cy="5323651"/>
          </a:xfrm>
          <a:prstGeom prst="rect">
            <a:avLst/>
          </a:prstGeom>
        </p:spPr>
      </p:pic>
      <p:cxnSp>
        <p:nvCxnSpPr>
          <p:cNvPr id="18" name="Conector recto 17">
            <a:extLst>
              <a:ext uri="{FF2B5EF4-FFF2-40B4-BE49-F238E27FC236}">
                <a16:creationId xmlns:a16="http://schemas.microsoft.com/office/drawing/2014/main" id="{A7860D9F-EC5B-4C10-AA8A-A10D5F80BE00}"/>
              </a:ext>
            </a:extLst>
          </p:cNvPr>
          <p:cNvCxnSpPr>
            <a:cxnSpLocks/>
          </p:cNvCxnSpPr>
          <p:nvPr/>
        </p:nvCxnSpPr>
        <p:spPr>
          <a:xfrm>
            <a:off x="5147037" y="4270343"/>
            <a:ext cx="327110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850BD55A-2057-4251-8B80-A73044818B54}"/>
              </a:ext>
            </a:extLst>
          </p:cNvPr>
          <p:cNvCxnSpPr>
            <a:cxnSpLocks/>
          </p:cNvCxnSpPr>
          <p:nvPr/>
        </p:nvCxnSpPr>
        <p:spPr>
          <a:xfrm flipH="1">
            <a:off x="3770725" y="4270342"/>
            <a:ext cx="1385737" cy="1913642"/>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a16="http://schemas.microsoft.com/office/drawing/2014/main" id="{60BD6E4D-E81F-49AC-9266-D320DE438A36}"/>
              </a:ext>
            </a:extLst>
          </p:cNvPr>
          <p:cNvSpPr txBox="1"/>
          <p:nvPr/>
        </p:nvSpPr>
        <p:spPr>
          <a:xfrm>
            <a:off x="4458880" y="2799762"/>
            <a:ext cx="524503" cy="369332"/>
          </a:xfrm>
          <a:prstGeom prst="rect">
            <a:avLst/>
          </a:prstGeom>
          <a:noFill/>
        </p:spPr>
        <p:txBody>
          <a:bodyPr wrap="none" rtlCol="0">
            <a:spAutoFit/>
          </a:bodyPr>
          <a:lstStyle/>
          <a:p>
            <a:r>
              <a:rPr lang="az-Cyrl-AZ" dirty="0">
                <a:latin typeface="Times New Roman" panose="02020603050405020304" pitchFamily="18" charset="0"/>
                <a:cs typeface="Times New Roman" panose="02020603050405020304" pitchFamily="18" charset="0"/>
              </a:rPr>
              <a:t>Є</a:t>
            </a:r>
            <a:r>
              <a:rPr lang="es-MX" baseline="-25000" dirty="0">
                <a:latin typeface="Times New Roman" panose="02020603050405020304" pitchFamily="18" charset="0"/>
                <a:cs typeface="Times New Roman" panose="02020603050405020304" pitchFamily="18" charset="0"/>
              </a:rPr>
              <a:t>Nd</a:t>
            </a:r>
          </a:p>
        </p:txBody>
      </p:sp>
      <p:cxnSp>
        <p:nvCxnSpPr>
          <p:cNvPr id="23" name="Conector recto 22">
            <a:extLst>
              <a:ext uri="{FF2B5EF4-FFF2-40B4-BE49-F238E27FC236}">
                <a16:creationId xmlns:a16="http://schemas.microsoft.com/office/drawing/2014/main" id="{C5B2B221-F9DA-42AB-9246-EE6E21984E92}"/>
              </a:ext>
            </a:extLst>
          </p:cNvPr>
          <p:cNvCxnSpPr>
            <a:cxnSpLocks/>
          </p:cNvCxnSpPr>
          <p:nvPr/>
        </p:nvCxnSpPr>
        <p:spPr>
          <a:xfrm>
            <a:off x="4996208" y="2978870"/>
            <a:ext cx="330880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9A921457-B3F0-475D-AC86-55C1B87F9C74}"/>
              </a:ext>
            </a:extLst>
          </p:cNvPr>
          <p:cNvCxnSpPr>
            <a:cxnSpLocks/>
          </p:cNvCxnSpPr>
          <p:nvPr/>
        </p:nvCxnSpPr>
        <p:spPr>
          <a:xfrm>
            <a:off x="5524110" y="1310326"/>
            <a:ext cx="84840" cy="53732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cto de flecha 28">
            <a:extLst>
              <a:ext uri="{FF2B5EF4-FFF2-40B4-BE49-F238E27FC236}">
                <a16:creationId xmlns:a16="http://schemas.microsoft.com/office/drawing/2014/main" id="{0B77E7DE-096E-4A49-8E82-51143BC45E40}"/>
              </a:ext>
            </a:extLst>
          </p:cNvPr>
          <p:cNvCxnSpPr>
            <a:cxnSpLocks/>
          </p:cNvCxnSpPr>
          <p:nvPr/>
        </p:nvCxnSpPr>
        <p:spPr>
          <a:xfrm flipV="1">
            <a:off x="1329182" y="2966224"/>
            <a:ext cx="4201823" cy="40857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37" name="Imagen 36">
            <a:extLst>
              <a:ext uri="{FF2B5EF4-FFF2-40B4-BE49-F238E27FC236}">
                <a16:creationId xmlns:a16="http://schemas.microsoft.com/office/drawing/2014/main" id="{1BD1CEBA-C860-47D9-89B6-31788A5F5700}"/>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400000"/>
                    </a14:imgEffect>
                  </a14:imgLayer>
                </a14:imgProps>
              </a:ext>
              <a:ext uri="{28A0092B-C50C-407E-A947-70E740481C1C}">
                <a14:useLocalDpi xmlns:a14="http://schemas.microsoft.com/office/drawing/2010/main" val="0"/>
              </a:ext>
            </a:extLst>
          </a:blip>
          <a:srcRect l="29930" t="26529" r="41346" b="17801"/>
          <a:stretch/>
        </p:blipFill>
        <p:spPr>
          <a:xfrm>
            <a:off x="8540684" y="1828800"/>
            <a:ext cx="3504838" cy="4138366"/>
          </a:xfrm>
          <a:prstGeom prst="rect">
            <a:avLst/>
          </a:prstGeom>
        </p:spPr>
      </p:pic>
      <p:cxnSp>
        <p:nvCxnSpPr>
          <p:cNvPr id="39" name="Conector recto de flecha 38">
            <a:extLst>
              <a:ext uri="{FF2B5EF4-FFF2-40B4-BE49-F238E27FC236}">
                <a16:creationId xmlns:a16="http://schemas.microsoft.com/office/drawing/2014/main" id="{7729E941-7E79-4AAF-9E49-D4C85393832F}"/>
              </a:ext>
            </a:extLst>
          </p:cNvPr>
          <p:cNvCxnSpPr/>
          <p:nvPr/>
        </p:nvCxnSpPr>
        <p:spPr>
          <a:xfrm flipV="1">
            <a:off x="707010" y="5401559"/>
            <a:ext cx="8436990" cy="782425"/>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Elipse 39">
            <a:extLst>
              <a:ext uri="{FF2B5EF4-FFF2-40B4-BE49-F238E27FC236}">
                <a16:creationId xmlns:a16="http://schemas.microsoft.com/office/drawing/2014/main" id="{CD487892-7523-42DB-9C53-C6B089A08986}"/>
              </a:ext>
            </a:extLst>
          </p:cNvPr>
          <p:cNvSpPr/>
          <p:nvPr/>
        </p:nvSpPr>
        <p:spPr>
          <a:xfrm rot="651072">
            <a:off x="9736029" y="4774376"/>
            <a:ext cx="1955736" cy="732406"/>
          </a:xfrm>
          <a:prstGeom prst="ellipse">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1" name="Elipse 40">
            <a:extLst>
              <a:ext uri="{FF2B5EF4-FFF2-40B4-BE49-F238E27FC236}">
                <a16:creationId xmlns:a16="http://schemas.microsoft.com/office/drawing/2014/main" id="{B803059A-6DC4-4DA2-BEED-AED118EAF4C9}"/>
              </a:ext>
            </a:extLst>
          </p:cNvPr>
          <p:cNvSpPr/>
          <p:nvPr/>
        </p:nvSpPr>
        <p:spPr>
          <a:xfrm rot="651072">
            <a:off x="5617513" y="3477117"/>
            <a:ext cx="1955736" cy="732406"/>
          </a:xfrm>
          <a:prstGeom prst="ellipse">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2" name="Elipse 41">
            <a:extLst>
              <a:ext uri="{FF2B5EF4-FFF2-40B4-BE49-F238E27FC236}">
                <a16:creationId xmlns:a16="http://schemas.microsoft.com/office/drawing/2014/main" id="{1E23AEEF-A006-44FE-9799-BC17C89C6ED7}"/>
              </a:ext>
            </a:extLst>
          </p:cNvPr>
          <p:cNvSpPr/>
          <p:nvPr/>
        </p:nvSpPr>
        <p:spPr>
          <a:xfrm rot="651072">
            <a:off x="2037971" y="5194403"/>
            <a:ext cx="1955736" cy="732406"/>
          </a:xfrm>
          <a:prstGeom prst="ellipse">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45" name="Conector recto 44">
            <a:extLst>
              <a:ext uri="{FF2B5EF4-FFF2-40B4-BE49-F238E27FC236}">
                <a16:creationId xmlns:a16="http://schemas.microsoft.com/office/drawing/2014/main" id="{984DCC3F-C98D-4F20-B65A-CA5FAF18D94F}"/>
              </a:ext>
            </a:extLst>
          </p:cNvPr>
          <p:cNvCxnSpPr/>
          <p:nvPr/>
        </p:nvCxnSpPr>
        <p:spPr>
          <a:xfrm>
            <a:off x="9121698" y="3657600"/>
            <a:ext cx="245326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F41A50E3-CD04-43E3-87EB-B96E444B6219}"/>
              </a:ext>
            </a:extLst>
          </p:cNvPr>
          <p:cNvCxnSpPr/>
          <p:nvPr/>
        </p:nvCxnSpPr>
        <p:spPr>
          <a:xfrm flipV="1">
            <a:off x="9456234" y="1817649"/>
            <a:ext cx="0" cy="38248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ector recto de flecha 48">
            <a:extLst>
              <a:ext uri="{FF2B5EF4-FFF2-40B4-BE49-F238E27FC236}">
                <a16:creationId xmlns:a16="http://schemas.microsoft.com/office/drawing/2014/main" id="{4BE3EA7C-EEAC-4175-BA2B-79D9586E3655}"/>
              </a:ext>
            </a:extLst>
          </p:cNvPr>
          <p:cNvCxnSpPr/>
          <p:nvPr/>
        </p:nvCxnSpPr>
        <p:spPr>
          <a:xfrm>
            <a:off x="5597912" y="2988527"/>
            <a:ext cx="3858322" cy="6579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577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94881A3-B4D0-498A-83B0-820AA6069CD4}"/>
              </a:ext>
            </a:extLst>
          </p:cNvPr>
          <p:cNvSpPr/>
          <p:nvPr/>
        </p:nvSpPr>
        <p:spPr>
          <a:xfrm>
            <a:off x="226741" y="347179"/>
            <a:ext cx="11727365" cy="6408229"/>
          </a:xfrm>
          <a:prstGeom prst="rect">
            <a:avLst/>
          </a:prstGeom>
        </p:spPr>
        <p:txBody>
          <a:bodyPr wrap="square">
            <a:spAutoFit/>
          </a:bodyPr>
          <a:lstStyle/>
          <a:p>
            <a:pPr marL="457200" indent="-457200" algn="just">
              <a:lnSpc>
                <a:spcPct val="107000"/>
              </a:lnSpc>
              <a:spcAft>
                <a:spcPts val="800"/>
              </a:spcAft>
              <a:buAutoNum type="arabicParenR"/>
            </a:pPr>
            <a:r>
              <a:rPr lang="es-MX" sz="2000" dirty="0">
                <a:latin typeface="Times New Roman" panose="02020603050405020304" pitchFamily="18" charset="0"/>
                <a:ea typeface="Calibri" panose="020F0502020204030204" pitchFamily="34" charset="0"/>
                <a:cs typeface="Times New Roman" panose="02020603050405020304" pitchFamily="18" charset="0"/>
              </a:rPr>
              <a:t>En las figura anteriores, los sistemas de dos arcos insulares, </a:t>
            </a:r>
            <a:r>
              <a:rPr lang="es-MX" sz="2000" b="1" dirty="0" err="1">
                <a:latin typeface="Times New Roman" panose="02020603050405020304" pitchFamily="18" charset="0"/>
                <a:ea typeface="Calibri" panose="020F0502020204030204" pitchFamily="34" charset="0"/>
                <a:cs typeface="Times New Roman" panose="02020603050405020304" pitchFamily="18" charset="0"/>
              </a:rPr>
              <a:t>Sunda</a:t>
            </a:r>
            <a:r>
              <a:rPr lang="es-MX" sz="2000" b="1" dirty="0">
                <a:latin typeface="Times New Roman" panose="02020603050405020304" pitchFamily="18" charset="0"/>
                <a:ea typeface="Calibri" panose="020F0502020204030204" pitchFamily="34" charset="0"/>
                <a:cs typeface="Times New Roman" panose="02020603050405020304" pitchFamily="18" charset="0"/>
              </a:rPr>
              <a:t>-Banda</a:t>
            </a:r>
            <a:r>
              <a:rPr lang="es-MX" sz="2000" dirty="0">
                <a:latin typeface="Times New Roman" panose="02020603050405020304" pitchFamily="18" charset="0"/>
                <a:ea typeface="Calibri" panose="020F0502020204030204" pitchFamily="34" charset="0"/>
                <a:cs typeface="Times New Roman" panose="02020603050405020304" pitchFamily="18" charset="0"/>
              </a:rPr>
              <a:t> de Indonesia y </a:t>
            </a:r>
            <a:r>
              <a:rPr lang="es-MX" sz="2000" b="1" dirty="0">
                <a:latin typeface="Times New Roman" panose="02020603050405020304" pitchFamily="18" charset="0"/>
                <a:ea typeface="Calibri" panose="020F0502020204030204" pitchFamily="34" charset="0"/>
                <a:cs typeface="Times New Roman" panose="02020603050405020304" pitchFamily="18" charset="0"/>
              </a:rPr>
              <a:t>Antillas Menores</a:t>
            </a:r>
            <a:r>
              <a:rPr lang="es-MX" sz="2000" dirty="0">
                <a:latin typeface="Times New Roman" panose="02020603050405020304" pitchFamily="18" charset="0"/>
                <a:ea typeface="Calibri" panose="020F0502020204030204" pitchFamily="34" charset="0"/>
                <a:cs typeface="Times New Roman" panose="02020603050405020304" pitchFamily="18" charset="0"/>
              </a:rPr>
              <a:t> en el Atlántico, muestran desviaciones considerables de la Matriz </a:t>
            </a:r>
            <a:r>
              <a:rPr lang="es-MX" sz="2000" b="1" dirty="0">
                <a:latin typeface="Times New Roman" panose="02020603050405020304" pitchFamily="18" charset="0"/>
                <a:ea typeface="Calibri" panose="020F0502020204030204" pitchFamily="34" charset="0"/>
                <a:cs typeface="Times New Roman" panose="02020603050405020304" pitchFamily="18" charset="0"/>
              </a:rPr>
              <a:t>MORB-OIB</a:t>
            </a:r>
            <a:r>
              <a:rPr lang="es-MX" sz="2000" dirty="0">
                <a:latin typeface="Times New Roman" panose="02020603050405020304" pitchFamily="18" charset="0"/>
                <a:ea typeface="Calibri" panose="020F0502020204030204" pitchFamily="34" charset="0"/>
                <a:cs typeface="Times New Roman" panose="02020603050405020304" pitchFamily="18" charset="0"/>
              </a:rPr>
              <a:t> en la anterior. Estos datos pueden ser explicado de la forma mas fácil, involucrando componentes terrígenos sedimentarios con cocientes altos de </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87</a:t>
            </a:r>
            <a:r>
              <a:rPr lang="es-MX" sz="2000" dirty="0">
                <a:latin typeface="Times New Roman" panose="02020603050405020304" pitchFamily="18" charset="0"/>
                <a:ea typeface="Calibri" panose="020F0502020204030204" pitchFamily="34" charset="0"/>
                <a:cs typeface="Times New Roman" panose="02020603050405020304" pitchFamily="18" charset="0"/>
              </a:rPr>
              <a:t>Sr/</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86</a:t>
            </a:r>
            <a:r>
              <a:rPr lang="es-MX" sz="2000" dirty="0">
                <a:latin typeface="Times New Roman" panose="02020603050405020304" pitchFamily="18" charset="0"/>
                <a:ea typeface="Calibri" panose="020F0502020204030204" pitchFamily="34" charset="0"/>
                <a:cs typeface="Times New Roman" panose="02020603050405020304" pitchFamily="18" charset="0"/>
              </a:rPr>
              <a:t>Sr y bajos de </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143</a:t>
            </a:r>
            <a:r>
              <a:rPr lang="es-MX" sz="2000" dirty="0">
                <a:latin typeface="Times New Roman" panose="02020603050405020304" pitchFamily="18" charset="0"/>
                <a:ea typeface="Calibri" panose="020F0502020204030204" pitchFamily="34" charset="0"/>
                <a:cs typeface="Times New Roman" panose="02020603050405020304" pitchFamily="18" charset="0"/>
              </a:rPr>
              <a:t>Nd/</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144</a:t>
            </a:r>
            <a:r>
              <a:rPr lang="es-MX" sz="2000" dirty="0">
                <a:latin typeface="Times New Roman" panose="02020603050405020304" pitchFamily="18" charset="0"/>
                <a:ea typeface="Calibri" panose="020F0502020204030204" pitchFamily="34" charset="0"/>
                <a:cs typeface="Times New Roman" panose="02020603050405020304" pitchFamily="18" charset="0"/>
              </a:rPr>
              <a:t>Nd en la petrogénesis de los magmas. ¿</a:t>
            </a:r>
            <a:r>
              <a:rPr lang="es-MX" sz="2000" i="1" u="sng" dirty="0">
                <a:latin typeface="Times New Roman" panose="02020603050405020304" pitchFamily="18" charset="0"/>
                <a:ea typeface="Calibri" panose="020F0502020204030204" pitchFamily="34" charset="0"/>
                <a:cs typeface="Times New Roman" panose="02020603050405020304" pitchFamily="18" charset="0"/>
              </a:rPr>
              <a:t>Pero, donde ocurre la contaminación</a:t>
            </a:r>
            <a:r>
              <a:rPr lang="es-MX" sz="2000" dirty="0">
                <a:latin typeface="Times New Roman" panose="02020603050405020304" pitchFamily="18" charset="0"/>
                <a:ea typeface="Calibri" panose="020F0502020204030204" pitchFamily="34" charset="0"/>
                <a:cs typeface="Times New Roman" panose="02020603050405020304" pitchFamily="18" charset="0"/>
              </a:rPr>
              <a:t>? </a:t>
            </a:r>
          </a:p>
          <a:p>
            <a:pPr marL="457200" indent="-457200" algn="just">
              <a:lnSpc>
                <a:spcPct val="107000"/>
              </a:lnSpc>
              <a:spcAft>
                <a:spcPts val="800"/>
              </a:spcAft>
              <a:buAutoNum type="arabicParenR"/>
            </a:pPr>
            <a:endParaRPr lang="es-MX" sz="2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AutoNum type="arabicParenR" startAt="2"/>
            </a:pPr>
            <a:r>
              <a:rPr lang="es-MX" sz="2000" dirty="0">
                <a:latin typeface="Times New Roman" panose="02020603050405020304" pitchFamily="18" charset="0"/>
                <a:ea typeface="Calibri" panose="020F0502020204030204" pitchFamily="34" charset="0"/>
                <a:cs typeface="Times New Roman" panose="02020603050405020304" pitchFamily="18" charset="0"/>
              </a:rPr>
              <a:t>Muestras con cocientes más bajos de </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87</a:t>
            </a:r>
            <a:r>
              <a:rPr lang="es-MX" sz="2000" dirty="0">
                <a:latin typeface="Times New Roman" panose="02020603050405020304" pitchFamily="18" charset="0"/>
                <a:ea typeface="Calibri" panose="020F0502020204030204" pitchFamily="34" charset="0"/>
                <a:cs typeface="Times New Roman" panose="02020603050405020304" pitchFamily="18" charset="0"/>
              </a:rPr>
              <a:t>Sr/</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86</a:t>
            </a:r>
            <a:r>
              <a:rPr lang="es-MX" sz="2000" dirty="0">
                <a:latin typeface="Times New Roman" panose="02020603050405020304" pitchFamily="18" charset="0"/>
                <a:ea typeface="Calibri" panose="020F0502020204030204" pitchFamily="34" charset="0"/>
                <a:cs typeface="Times New Roman" panose="02020603050405020304" pitchFamily="18" charset="0"/>
              </a:rPr>
              <a:t>Sr en el arco de </a:t>
            </a:r>
            <a:r>
              <a:rPr lang="es-MX" sz="2000" b="1" dirty="0" err="1">
                <a:latin typeface="Times New Roman" panose="02020603050405020304" pitchFamily="18" charset="0"/>
                <a:ea typeface="Calibri" panose="020F0502020204030204" pitchFamily="34" charset="0"/>
                <a:cs typeface="Times New Roman" panose="02020603050405020304" pitchFamily="18" charset="0"/>
              </a:rPr>
              <a:t>Sunda</a:t>
            </a:r>
            <a:r>
              <a:rPr lang="es-MX" sz="2000" b="1" dirty="0">
                <a:latin typeface="Times New Roman" panose="02020603050405020304" pitchFamily="18" charset="0"/>
                <a:ea typeface="Calibri" panose="020F0502020204030204" pitchFamily="34" charset="0"/>
                <a:cs typeface="Times New Roman" panose="02020603050405020304" pitchFamily="18" charset="0"/>
              </a:rPr>
              <a:t>-Band</a:t>
            </a:r>
            <a:r>
              <a:rPr lang="es-MX" sz="2000" dirty="0">
                <a:latin typeface="Times New Roman" panose="02020603050405020304" pitchFamily="18" charset="0"/>
                <a:ea typeface="Calibri" panose="020F0502020204030204" pitchFamily="34" charset="0"/>
                <a:cs typeface="Times New Roman" panose="02020603050405020304" pitchFamily="18" charset="0"/>
              </a:rPr>
              <a:t>a dentro del campo </a:t>
            </a:r>
            <a:r>
              <a:rPr lang="es-MX" sz="2000" b="1" dirty="0">
                <a:latin typeface="Times New Roman" panose="02020603050405020304" pitchFamily="18" charset="0"/>
                <a:ea typeface="Calibri" panose="020F0502020204030204" pitchFamily="34" charset="0"/>
                <a:cs typeface="Times New Roman" panose="02020603050405020304" pitchFamily="18" charset="0"/>
              </a:rPr>
              <a:t>OIB</a:t>
            </a:r>
            <a:r>
              <a:rPr lang="es-MX" sz="2000" dirty="0">
                <a:latin typeface="Times New Roman" panose="02020603050405020304" pitchFamily="18" charset="0"/>
                <a:ea typeface="Calibri" panose="020F0502020204030204" pitchFamily="34" charset="0"/>
                <a:cs typeface="Times New Roman" panose="02020603050405020304" pitchFamily="18" charset="0"/>
              </a:rPr>
              <a:t> (</a:t>
            </a:r>
            <a:r>
              <a:rPr lang="es-MX" sz="2000" dirty="0" err="1">
                <a:latin typeface="Times New Roman" panose="02020603050405020304" pitchFamily="18" charset="0"/>
                <a:ea typeface="Calibri" panose="020F0502020204030204" pitchFamily="34" charset="0"/>
                <a:cs typeface="Times New Roman" panose="02020603050405020304" pitchFamily="18" charset="0"/>
              </a:rPr>
              <a:t>Whitford</a:t>
            </a:r>
            <a:r>
              <a:rPr lang="es-MX" sz="2000" dirty="0">
                <a:latin typeface="Times New Roman" panose="02020603050405020304" pitchFamily="18" charset="0"/>
                <a:ea typeface="Calibri" panose="020F0502020204030204" pitchFamily="34" charset="0"/>
                <a:cs typeface="Times New Roman" panose="02020603050405020304" pitchFamily="18" charset="0"/>
              </a:rPr>
              <a:t> y </a:t>
            </a:r>
            <a:r>
              <a:rPr lang="es-MX" sz="2000" dirty="0" err="1">
                <a:latin typeface="Times New Roman" panose="02020603050405020304" pitchFamily="18" charset="0"/>
                <a:ea typeface="Calibri" panose="020F0502020204030204" pitchFamily="34" charset="0"/>
                <a:cs typeface="Times New Roman" panose="02020603050405020304" pitchFamily="18" charset="0"/>
              </a:rPr>
              <a:t>Jezek</a:t>
            </a:r>
            <a:r>
              <a:rPr lang="es-MX" sz="2000" dirty="0">
                <a:latin typeface="Times New Roman" panose="02020603050405020304" pitchFamily="18" charset="0"/>
                <a:ea typeface="Calibri" panose="020F0502020204030204" pitchFamily="34" charset="0"/>
                <a:cs typeface="Times New Roman" panose="02020603050405020304" pitchFamily="18" charset="0"/>
              </a:rPr>
              <a:t> 1982) podrían implicar la presencia de cuña del manto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mantle-wedge</a:t>
            </a:r>
            <a:r>
              <a:rPr lang="es-MX" sz="2000" dirty="0">
                <a:latin typeface="Times New Roman" panose="02020603050405020304" pitchFamily="18" charset="0"/>
                <a:ea typeface="Calibri" panose="020F0502020204030204" pitchFamily="34" charset="0"/>
                <a:cs typeface="Times New Roman" panose="02020603050405020304" pitchFamily="18" charset="0"/>
              </a:rPr>
              <a:t>) debajo de este arco con enriquecimiento en composición relativa a MORB antes de la subducción. Por lo contrario, cocientes bajos de </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87</a:t>
            </a:r>
            <a:r>
              <a:rPr lang="es-MX" sz="2000" dirty="0">
                <a:latin typeface="Times New Roman" panose="02020603050405020304" pitchFamily="18" charset="0"/>
                <a:ea typeface="Calibri" panose="020F0502020204030204" pitchFamily="34" charset="0"/>
                <a:cs typeface="Times New Roman" panose="02020603050405020304" pitchFamily="18" charset="0"/>
              </a:rPr>
              <a:t>Sr/</a:t>
            </a:r>
            <a:r>
              <a:rPr lang="es-MX" sz="2000" baseline="30000" dirty="0">
                <a:latin typeface="Times New Roman" panose="02020603050405020304" pitchFamily="18" charset="0"/>
                <a:ea typeface="Calibri" panose="020F0502020204030204" pitchFamily="34" charset="0"/>
                <a:cs typeface="Times New Roman" panose="02020603050405020304" pitchFamily="18" charset="0"/>
              </a:rPr>
              <a:t>86</a:t>
            </a:r>
            <a:r>
              <a:rPr lang="es-MX" sz="2000" dirty="0">
                <a:latin typeface="Times New Roman" panose="02020603050405020304" pitchFamily="18" charset="0"/>
                <a:ea typeface="Calibri" panose="020F0502020204030204" pitchFamily="34" charset="0"/>
                <a:cs typeface="Times New Roman" panose="02020603050405020304" pitchFamily="18" charset="0"/>
              </a:rPr>
              <a:t>Sr de las </a:t>
            </a:r>
            <a:r>
              <a:rPr lang="es-MX" sz="2000" b="1" dirty="0">
                <a:latin typeface="Times New Roman" panose="02020603050405020304" pitchFamily="18" charset="0"/>
                <a:ea typeface="Calibri" panose="020F0502020204030204" pitchFamily="34" charset="0"/>
                <a:cs typeface="Times New Roman" panose="02020603050405020304" pitchFamily="18" charset="0"/>
              </a:rPr>
              <a:t>Antillas Menores</a:t>
            </a:r>
            <a:r>
              <a:rPr lang="es-MX" sz="2000" dirty="0">
                <a:latin typeface="Times New Roman" panose="02020603050405020304" pitchFamily="18" charset="0"/>
                <a:ea typeface="Calibri" panose="020F0502020204030204" pitchFamily="34" charset="0"/>
                <a:cs typeface="Times New Roman" panose="02020603050405020304" pitchFamily="18" charset="0"/>
              </a:rPr>
              <a:t> se superponen con el Campo MORB, lo que sugiere la existencia de </a:t>
            </a:r>
            <a:r>
              <a:rPr lang="es-MX" sz="2000" dirty="0" err="1">
                <a:latin typeface="Times New Roman" panose="02020603050405020304" pitchFamily="18" charset="0"/>
                <a:ea typeface="Calibri" panose="020F0502020204030204" pitchFamily="34" charset="0"/>
                <a:cs typeface="Times New Roman" panose="02020603050405020304" pitchFamily="18" charset="0"/>
              </a:rPr>
              <a:t>lherzolita</a:t>
            </a:r>
            <a:r>
              <a:rPr lang="es-MX" sz="2000" dirty="0">
                <a:latin typeface="Times New Roman" panose="02020603050405020304" pitchFamily="18" charset="0"/>
                <a:ea typeface="Calibri" panose="020F0502020204030204" pitchFamily="34" charset="0"/>
                <a:cs typeface="Times New Roman" panose="02020603050405020304" pitchFamily="18" charset="0"/>
              </a:rPr>
              <a:t> empobrecida (relativo a MORB) por encima de la placa subducida. </a:t>
            </a:r>
          </a:p>
          <a:p>
            <a:pPr marL="457200" indent="-457200" algn="just">
              <a:lnSpc>
                <a:spcPct val="107000"/>
              </a:lnSpc>
              <a:spcAft>
                <a:spcPts val="800"/>
              </a:spcAft>
              <a:buAutoNum type="arabicParenR" startAt="2"/>
            </a:pPr>
            <a:endParaRPr lang="es-MX" sz="2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AutoNum type="arabicParenR" startAt="3"/>
            </a:pPr>
            <a:r>
              <a:rPr lang="es-MX" sz="2000" dirty="0">
                <a:latin typeface="Times New Roman" panose="02020603050405020304" pitchFamily="18" charset="0"/>
                <a:ea typeface="Calibri" panose="020F0502020204030204" pitchFamily="34" charset="0"/>
                <a:cs typeface="Times New Roman" panose="02020603050405020304" pitchFamily="18" charset="0"/>
              </a:rPr>
              <a:t>Las Marianas, New </a:t>
            </a:r>
            <a:r>
              <a:rPr lang="es-MX" sz="2000" dirty="0" err="1">
                <a:latin typeface="Times New Roman" panose="02020603050405020304" pitchFamily="18" charset="0"/>
                <a:ea typeface="Calibri" panose="020F0502020204030204" pitchFamily="34" charset="0"/>
                <a:cs typeface="Times New Roman" panose="02020603050405020304" pitchFamily="18" charset="0"/>
              </a:rPr>
              <a:t>Britain</a:t>
            </a:r>
            <a:r>
              <a:rPr lang="es-MX" sz="2000" dirty="0">
                <a:latin typeface="Times New Roman" panose="02020603050405020304" pitchFamily="18" charset="0"/>
                <a:ea typeface="Calibri" panose="020F0502020204030204" pitchFamily="34" charset="0"/>
                <a:cs typeface="Times New Roman" panose="02020603050405020304" pitchFamily="18" charset="0"/>
              </a:rPr>
              <a:t>, Aleutianas e Islas Sándwich del sur son, isotópicamente al menos, algunos de los ejemplos más simples de magmatismo oceánico de arco de islas. Sus datos isotópicos Sr-Nd se superponen al campo MORB, que indica que los basaltos del arco son generados  de fuentes de manto astenosférico fuentes similares a las que se  funden para producir basalto MORB. Sin embargo, todavía se requiere la presencia de fluidos de la corteza oceánica subducida todavía en su petrogénesis para cumplir con su distintiva geoquímicas de elementos trazas</a:t>
            </a:r>
          </a:p>
        </p:txBody>
      </p:sp>
    </p:spTree>
    <p:extLst>
      <p:ext uri="{BB962C8B-B14F-4D97-AF65-F5344CB8AC3E}">
        <p14:creationId xmlns:p14="http://schemas.microsoft.com/office/powerpoint/2010/main" val="4245328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930FCA03-C0C7-4B79-A8AB-8BC0C88EE992}"/>
              </a:ext>
            </a:extLst>
          </p:cNvPr>
          <p:cNvSpPr/>
          <p:nvPr/>
        </p:nvSpPr>
        <p:spPr>
          <a:xfrm>
            <a:off x="334537" y="1300658"/>
            <a:ext cx="11162370" cy="203132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Si los sedimentos se subducen, es más probable que se fundan parcialmente a profundidad y por lo tanto llevan su distintiva firma isotópica hacia la suprayacente cuña del manto en una fase de fusión. Tal proceso puede ser descrito como </a:t>
            </a:r>
            <a:r>
              <a:rPr lang="es-MX" b="1" i="1" dirty="0">
                <a:latin typeface="Times New Roman" panose="02020603050405020304" pitchFamily="18" charset="0"/>
                <a:cs typeface="Times New Roman" panose="02020603050405020304" pitchFamily="18" charset="0"/>
              </a:rPr>
              <a:t>fuente de contaminación</a:t>
            </a:r>
            <a:r>
              <a:rPr lang="es-MX" dirty="0">
                <a:latin typeface="Times New Roman" panose="02020603050405020304" pitchFamily="18" charset="0"/>
                <a:cs typeface="Times New Roman" panose="02020603050405020304" pitchFamily="18" charset="0"/>
              </a:rPr>
              <a:t>. Magmas ascendente magmas derivados del manto pueden asimilar adicionalmente </a:t>
            </a:r>
            <a:r>
              <a:rPr lang="es-MX" b="1" i="1" dirty="0">
                <a:latin typeface="Times New Roman" panose="02020603050405020304" pitchFamily="18" charset="0"/>
                <a:cs typeface="Times New Roman" panose="02020603050405020304" pitchFamily="18" charset="0"/>
              </a:rPr>
              <a:t>material sedimentario </a:t>
            </a:r>
            <a:r>
              <a:rPr lang="es-MX" dirty="0">
                <a:latin typeface="Times New Roman" panose="02020603050405020304" pitchFamily="18" charset="0"/>
                <a:cs typeface="Times New Roman" panose="02020603050405020304" pitchFamily="18" charset="0"/>
              </a:rPr>
              <a:t>intercalado dentro  de la corteza de arco, adquiriendo así una firma de </a:t>
            </a:r>
            <a:r>
              <a:rPr lang="es-MX" b="1" i="1" dirty="0">
                <a:latin typeface="Times New Roman" panose="02020603050405020304" pitchFamily="18" charset="0"/>
                <a:cs typeface="Times New Roman" panose="02020603050405020304" pitchFamily="18" charset="0"/>
              </a:rPr>
              <a:t>contaminación continental de la corteza</a:t>
            </a:r>
            <a:r>
              <a:rPr lang="es-MX" dirty="0">
                <a:latin typeface="Times New Roman" panose="02020603050405020304" pitchFamily="18" charset="0"/>
                <a:cs typeface="Times New Roman" panose="02020603050405020304" pitchFamily="18" charset="0"/>
              </a:rPr>
              <a:t>. Esto puede describirse como contaminación superior o de corteza. Desafortunadamente, no es posible resolver en que sitio en el que la contaminación ocurre (fuente o corteza o ambos) usando solo isótopos radiogénicos, particularmente deben ser considerados sistemas de isotopos estables </a:t>
            </a:r>
            <a:r>
              <a:rPr lang="es-MX">
                <a:latin typeface="Times New Roman" panose="02020603050405020304" pitchFamily="18" charset="0"/>
                <a:cs typeface="Times New Roman" panose="02020603050405020304" pitchFamily="18" charset="0"/>
              </a:rPr>
              <a:t>como oxígeno.</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4282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7959BF4-B0A9-44BB-AE49-631FE8D572A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9655" t="27079" r="59156" b="30172"/>
          <a:stretch/>
        </p:blipFill>
        <p:spPr>
          <a:xfrm>
            <a:off x="2601798" y="433632"/>
            <a:ext cx="7154944" cy="5902354"/>
          </a:xfrm>
          <a:prstGeom prst="rect">
            <a:avLst/>
          </a:prstGeom>
        </p:spPr>
      </p:pic>
    </p:spTree>
    <p:extLst>
      <p:ext uri="{BB962C8B-B14F-4D97-AF65-F5344CB8AC3E}">
        <p14:creationId xmlns:p14="http://schemas.microsoft.com/office/powerpoint/2010/main" val="4273892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2F2C502-5B15-44B3-852B-5F5293D89CC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45284" t="22533" r="20660" b="11611"/>
          <a:stretch/>
        </p:blipFill>
        <p:spPr>
          <a:xfrm>
            <a:off x="3761295" y="122548"/>
            <a:ext cx="4213780" cy="6579910"/>
          </a:xfrm>
          <a:prstGeom prst="rect">
            <a:avLst/>
          </a:prstGeom>
        </p:spPr>
      </p:pic>
    </p:spTree>
    <p:extLst>
      <p:ext uri="{BB962C8B-B14F-4D97-AF65-F5344CB8AC3E}">
        <p14:creationId xmlns:p14="http://schemas.microsoft.com/office/powerpoint/2010/main" val="881616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76200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TotalTime>
  <Words>1525</Words>
  <Application>Microsoft Office PowerPoint</Application>
  <PresentationFormat>Panorámica</PresentationFormat>
  <Paragraphs>34</Paragraphs>
  <Slides>23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23</vt:i4>
      </vt:variant>
    </vt:vector>
  </HeadingPairs>
  <TitlesOfParts>
    <vt:vector size="28"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Pece</cp:lastModifiedBy>
  <cp:revision>34</cp:revision>
  <dcterms:created xsi:type="dcterms:W3CDTF">2020-09-27T23:10:18Z</dcterms:created>
  <dcterms:modified xsi:type="dcterms:W3CDTF">2022-12-06T17:49:55Z</dcterms:modified>
</cp:coreProperties>
</file>