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6" r:id="rId3"/>
    <p:sldId id="257" r:id="rId4"/>
    <p:sldId id="258" r:id="rId5"/>
    <p:sldId id="264" r:id="rId6"/>
    <p:sldId id="259" r:id="rId7"/>
    <p:sldId id="261" r:id="rId8"/>
    <p:sldId id="262" r:id="rId9"/>
    <p:sldId id="263" r:id="rId10"/>
    <p:sldId id="265" r:id="rId11"/>
    <p:sldId id="266" r:id="rId12"/>
    <p:sldId id="267" r:id="rId13"/>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27" autoAdjust="0"/>
    <p:restoredTop sz="94660"/>
  </p:normalViewPr>
  <p:slideViewPr>
    <p:cSldViewPr snapToGrid="0">
      <p:cViewPr varScale="1">
        <p:scale>
          <a:sx n="108" d="100"/>
          <a:sy n="108" d="100"/>
        </p:scale>
        <p:origin x="24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F7D636-293D-4532-A75D-476A7F56D9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C686D138-F930-43C0-A597-50F1FBF39B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1F49E441-6B7A-483B-9E32-8AAD8017DB4C}"/>
              </a:ext>
            </a:extLst>
          </p:cNvPr>
          <p:cNvSpPr>
            <a:spLocks noGrp="1"/>
          </p:cNvSpPr>
          <p:nvPr>
            <p:ph type="dt" sz="half" idx="10"/>
          </p:nvPr>
        </p:nvSpPr>
        <p:spPr/>
        <p:txBody>
          <a:bodyPr/>
          <a:lstStyle/>
          <a:p>
            <a:fld id="{6B38B9BA-9674-4F84-BA7C-B83C638EF813}" type="datetimeFigureOut">
              <a:rPr lang="es-MX" smtClean="0"/>
              <a:t>06/12/2022</a:t>
            </a:fld>
            <a:endParaRPr lang="es-MX"/>
          </a:p>
        </p:txBody>
      </p:sp>
      <p:sp>
        <p:nvSpPr>
          <p:cNvPr id="5" name="Marcador de pie de página 4">
            <a:extLst>
              <a:ext uri="{FF2B5EF4-FFF2-40B4-BE49-F238E27FC236}">
                <a16:creationId xmlns:a16="http://schemas.microsoft.com/office/drawing/2014/main" id="{F0D47904-1C5C-4ABD-9D91-59559171D78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90C03AF-954E-469D-95C1-8ADBD1F3C13B}"/>
              </a:ext>
            </a:extLst>
          </p:cNvPr>
          <p:cNvSpPr>
            <a:spLocks noGrp="1"/>
          </p:cNvSpPr>
          <p:nvPr>
            <p:ph type="sldNum" sz="quarter" idx="12"/>
          </p:nvPr>
        </p:nvSpPr>
        <p:spPr/>
        <p:txBody>
          <a:bodyPr/>
          <a:lstStyle/>
          <a:p>
            <a:fld id="{A3C8E23C-5280-40A0-9783-B46B82DA496C}" type="slidenum">
              <a:rPr lang="es-MX" smtClean="0"/>
              <a:t>‹Nº›</a:t>
            </a:fld>
            <a:endParaRPr lang="es-MX"/>
          </a:p>
        </p:txBody>
      </p:sp>
    </p:spTree>
    <p:extLst>
      <p:ext uri="{BB962C8B-B14F-4D97-AF65-F5344CB8AC3E}">
        <p14:creationId xmlns:p14="http://schemas.microsoft.com/office/powerpoint/2010/main" val="104587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CB7984-B787-410D-A104-61A776FAC2E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7D981333-3616-4D8F-9801-7E9FE4B4565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5560C630-B2D0-4566-8F51-752C172DFE51}"/>
              </a:ext>
            </a:extLst>
          </p:cNvPr>
          <p:cNvSpPr>
            <a:spLocks noGrp="1"/>
          </p:cNvSpPr>
          <p:nvPr>
            <p:ph type="dt" sz="half" idx="10"/>
          </p:nvPr>
        </p:nvSpPr>
        <p:spPr/>
        <p:txBody>
          <a:bodyPr/>
          <a:lstStyle/>
          <a:p>
            <a:fld id="{6B38B9BA-9674-4F84-BA7C-B83C638EF813}" type="datetimeFigureOut">
              <a:rPr lang="es-MX" smtClean="0"/>
              <a:t>06/12/2022</a:t>
            </a:fld>
            <a:endParaRPr lang="es-MX"/>
          </a:p>
        </p:txBody>
      </p:sp>
      <p:sp>
        <p:nvSpPr>
          <p:cNvPr id="5" name="Marcador de pie de página 4">
            <a:extLst>
              <a:ext uri="{FF2B5EF4-FFF2-40B4-BE49-F238E27FC236}">
                <a16:creationId xmlns:a16="http://schemas.microsoft.com/office/drawing/2014/main" id="{8852A545-1E71-4599-9ECD-D6C62C1CD89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7E2CDF0-B5FD-44BC-9278-5FBB61D3D4CB}"/>
              </a:ext>
            </a:extLst>
          </p:cNvPr>
          <p:cNvSpPr>
            <a:spLocks noGrp="1"/>
          </p:cNvSpPr>
          <p:nvPr>
            <p:ph type="sldNum" sz="quarter" idx="12"/>
          </p:nvPr>
        </p:nvSpPr>
        <p:spPr/>
        <p:txBody>
          <a:bodyPr/>
          <a:lstStyle/>
          <a:p>
            <a:fld id="{A3C8E23C-5280-40A0-9783-B46B82DA496C}" type="slidenum">
              <a:rPr lang="es-MX" smtClean="0"/>
              <a:t>‹Nº›</a:t>
            </a:fld>
            <a:endParaRPr lang="es-MX"/>
          </a:p>
        </p:txBody>
      </p:sp>
    </p:spTree>
    <p:extLst>
      <p:ext uri="{BB962C8B-B14F-4D97-AF65-F5344CB8AC3E}">
        <p14:creationId xmlns:p14="http://schemas.microsoft.com/office/powerpoint/2010/main" val="336242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6D55BD-0006-4A46-A645-D964C17E376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7D1085D5-DD0E-4327-B958-38AC31F6E3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2628E15-F274-40B2-BA19-7B39513BAC4E}"/>
              </a:ext>
            </a:extLst>
          </p:cNvPr>
          <p:cNvSpPr>
            <a:spLocks noGrp="1"/>
          </p:cNvSpPr>
          <p:nvPr>
            <p:ph type="dt" sz="half" idx="10"/>
          </p:nvPr>
        </p:nvSpPr>
        <p:spPr/>
        <p:txBody>
          <a:bodyPr/>
          <a:lstStyle/>
          <a:p>
            <a:fld id="{6B38B9BA-9674-4F84-BA7C-B83C638EF813}" type="datetimeFigureOut">
              <a:rPr lang="es-MX" smtClean="0"/>
              <a:t>06/12/2022</a:t>
            </a:fld>
            <a:endParaRPr lang="es-MX"/>
          </a:p>
        </p:txBody>
      </p:sp>
      <p:sp>
        <p:nvSpPr>
          <p:cNvPr id="5" name="Marcador de pie de página 4">
            <a:extLst>
              <a:ext uri="{FF2B5EF4-FFF2-40B4-BE49-F238E27FC236}">
                <a16:creationId xmlns:a16="http://schemas.microsoft.com/office/drawing/2014/main" id="{819BB9D0-12C5-4A14-B384-DF45FC988A7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89A84C1-DA55-4AEB-970D-147A0950CABC}"/>
              </a:ext>
            </a:extLst>
          </p:cNvPr>
          <p:cNvSpPr>
            <a:spLocks noGrp="1"/>
          </p:cNvSpPr>
          <p:nvPr>
            <p:ph type="sldNum" sz="quarter" idx="12"/>
          </p:nvPr>
        </p:nvSpPr>
        <p:spPr/>
        <p:txBody>
          <a:bodyPr/>
          <a:lstStyle/>
          <a:p>
            <a:fld id="{A3C8E23C-5280-40A0-9783-B46B82DA496C}" type="slidenum">
              <a:rPr lang="es-MX" smtClean="0"/>
              <a:t>‹Nº›</a:t>
            </a:fld>
            <a:endParaRPr lang="es-MX"/>
          </a:p>
        </p:txBody>
      </p:sp>
    </p:spTree>
    <p:extLst>
      <p:ext uri="{BB962C8B-B14F-4D97-AF65-F5344CB8AC3E}">
        <p14:creationId xmlns:p14="http://schemas.microsoft.com/office/powerpoint/2010/main" val="2620833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A7C867-AC4A-401F-9CDA-B2B8CCDE7875}"/>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9E34923-F8E9-4486-9887-A1024E4FCD2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370A0F14-8308-4C2E-99EA-5970EE785AF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7BD652A8-115D-4E29-ADE0-33220F0FB681}"/>
              </a:ext>
            </a:extLst>
          </p:cNvPr>
          <p:cNvSpPr>
            <a:spLocks noGrp="1"/>
          </p:cNvSpPr>
          <p:nvPr>
            <p:ph type="dt" sz="half" idx="10"/>
          </p:nvPr>
        </p:nvSpPr>
        <p:spPr/>
        <p:txBody>
          <a:bodyPr/>
          <a:lstStyle/>
          <a:p>
            <a:fld id="{6B38B9BA-9674-4F84-BA7C-B83C638EF813}" type="datetimeFigureOut">
              <a:rPr lang="es-MX" smtClean="0"/>
              <a:t>06/12/2022</a:t>
            </a:fld>
            <a:endParaRPr lang="es-MX"/>
          </a:p>
        </p:txBody>
      </p:sp>
      <p:sp>
        <p:nvSpPr>
          <p:cNvPr id="6" name="Marcador de pie de página 5">
            <a:extLst>
              <a:ext uri="{FF2B5EF4-FFF2-40B4-BE49-F238E27FC236}">
                <a16:creationId xmlns:a16="http://schemas.microsoft.com/office/drawing/2014/main" id="{4502A937-4478-4341-8F64-3716502CCFB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9D0B41C8-9FF5-4C81-B848-A1FD50A29C35}"/>
              </a:ext>
            </a:extLst>
          </p:cNvPr>
          <p:cNvSpPr>
            <a:spLocks noGrp="1"/>
          </p:cNvSpPr>
          <p:nvPr>
            <p:ph type="sldNum" sz="quarter" idx="12"/>
          </p:nvPr>
        </p:nvSpPr>
        <p:spPr/>
        <p:txBody>
          <a:bodyPr/>
          <a:lstStyle/>
          <a:p>
            <a:fld id="{A3C8E23C-5280-40A0-9783-B46B82DA496C}" type="slidenum">
              <a:rPr lang="es-MX" smtClean="0"/>
              <a:t>‹Nº›</a:t>
            </a:fld>
            <a:endParaRPr lang="es-MX"/>
          </a:p>
        </p:txBody>
      </p:sp>
    </p:spTree>
    <p:extLst>
      <p:ext uri="{BB962C8B-B14F-4D97-AF65-F5344CB8AC3E}">
        <p14:creationId xmlns:p14="http://schemas.microsoft.com/office/powerpoint/2010/main" val="2033849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EA4A15-2F5C-41E7-B92F-F7A17591D24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4BC7C66E-C5D9-4C7F-B34C-606634B73B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5B537FA-045C-418C-AE76-F232E8E9A25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E7309C5C-5BE2-4DFF-879F-B0AB9802C6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8BECFE9-98E0-41DB-AC7A-E59904286FF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4E85C5DB-C9E5-4997-9B85-4A102AC84FF5}"/>
              </a:ext>
            </a:extLst>
          </p:cNvPr>
          <p:cNvSpPr>
            <a:spLocks noGrp="1"/>
          </p:cNvSpPr>
          <p:nvPr>
            <p:ph type="dt" sz="half" idx="10"/>
          </p:nvPr>
        </p:nvSpPr>
        <p:spPr/>
        <p:txBody>
          <a:bodyPr/>
          <a:lstStyle/>
          <a:p>
            <a:fld id="{6B38B9BA-9674-4F84-BA7C-B83C638EF813}" type="datetimeFigureOut">
              <a:rPr lang="es-MX" smtClean="0"/>
              <a:t>06/12/2022</a:t>
            </a:fld>
            <a:endParaRPr lang="es-MX"/>
          </a:p>
        </p:txBody>
      </p:sp>
      <p:sp>
        <p:nvSpPr>
          <p:cNvPr id="8" name="Marcador de pie de página 7">
            <a:extLst>
              <a:ext uri="{FF2B5EF4-FFF2-40B4-BE49-F238E27FC236}">
                <a16:creationId xmlns:a16="http://schemas.microsoft.com/office/drawing/2014/main" id="{35CDC1FA-2D8D-43A6-AC05-169E527C67E6}"/>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26416488-6080-4662-9AFF-37D1F32100FC}"/>
              </a:ext>
            </a:extLst>
          </p:cNvPr>
          <p:cNvSpPr>
            <a:spLocks noGrp="1"/>
          </p:cNvSpPr>
          <p:nvPr>
            <p:ph type="sldNum" sz="quarter" idx="12"/>
          </p:nvPr>
        </p:nvSpPr>
        <p:spPr/>
        <p:txBody>
          <a:bodyPr/>
          <a:lstStyle/>
          <a:p>
            <a:fld id="{A3C8E23C-5280-40A0-9783-B46B82DA496C}" type="slidenum">
              <a:rPr lang="es-MX" smtClean="0"/>
              <a:t>‹Nº›</a:t>
            </a:fld>
            <a:endParaRPr lang="es-MX"/>
          </a:p>
        </p:txBody>
      </p:sp>
    </p:spTree>
    <p:extLst>
      <p:ext uri="{BB962C8B-B14F-4D97-AF65-F5344CB8AC3E}">
        <p14:creationId xmlns:p14="http://schemas.microsoft.com/office/powerpoint/2010/main" val="2420180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8A3DEC-A6E9-4D0B-B53A-E488BFC32534}"/>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22949FBF-3919-454E-8509-74D7898EC523}"/>
              </a:ext>
            </a:extLst>
          </p:cNvPr>
          <p:cNvSpPr>
            <a:spLocks noGrp="1"/>
          </p:cNvSpPr>
          <p:nvPr>
            <p:ph type="dt" sz="half" idx="10"/>
          </p:nvPr>
        </p:nvSpPr>
        <p:spPr/>
        <p:txBody>
          <a:bodyPr/>
          <a:lstStyle/>
          <a:p>
            <a:fld id="{6B38B9BA-9674-4F84-BA7C-B83C638EF813}" type="datetimeFigureOut">
              <a:rPr lang="es-MX" smtClean="0"/>
              <a:t>06/12/2022</a:t>
            </a:fld>
            <a:endParaRPr lang="es-MX"/>
          </a:p>
        </p:txBody>
      </p:sp>
      <p:sp>
        <p:nvSpPr>
          <p:cNvPr id="4" name="Marcador de pie de página 3">
            <a:extLst>
              <a:ext uri="{FF2B5EF4-FFF2-40B4-BE49-F238E27FC236}">
                <a16:creationId xmlns:a16="http://schemas.microsoft.com/office/drawing/2014/main" id="{E0987E03-B6D9-4CF4-8948-C34AD22D42FC}"/>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636DFD45-254B-451C-813F-FADC517DEBBC}"/>
              </a:ext>
            </a:extLst>
          </p:cNvPr>
          <p:cNvSpPr>
            <a:spLocks noGrp="1"/>
          </p:cNvSpPr>
          <p:nvPr>
            <p:ph type="sldNum" sz="quarter" idx="12"/>
          </p:nvPr>
        </p:nvSpPr>
        <p:spPr/>
        <p:txBody>
          <a:bodyPr/>
          <a:lstStyle/>
          <a:p>
            <a:fld id="{A3C8E23C-5280-40A0-9783-B46B82DA496C}" type="slidenum">
              <a:rPr lang="es-MX" smtClean="0"/>
              <a:t>‹Nº›</a:t>
            </a:fld>
            <a:endParaRPr lang="es-MX"/>
          </a:p>
        </p:txBody>
      </p:sp>
    </p:spTree>
    <p:extLst>
      <p:ext uri="{BB962C8B-B14F-4D97-AF65-F5344CB8AC3E}">
        <p14:creationId xmlns:p14="http://schemas.microsoft.com/office/powerpoint/2010/main" val="820569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C236AD5-08AF-4935-94C2-52DD92A645DA}"/>
              </a:ext>
            </a:extLst>
          </p:cNvPr>
          <p:cNvSpPr>
            <a:spLocks noGrp="1"/>
          </p:cNvSpPr>
          <p:nvPr>
            <p:ph type="dt" sz="half" idx="10"/>
          </p:nvPr>
        </p:nvSpPr>
        <p:spPr/>
        <p:txBody>
          <a:bodyPr/>
          <a:lstStyle/>
          <a:p>
            <a:fld id="{6B38B9BA-9674-4F84-BA7C-B83C638EF813}" type="datetimeFigureOut">
              <a:rPr lang="es-MX" smtClean="0"/>
              <a:t>06/12/2022</a:t>
            </a:fld>
            <a:endParaRPr lang="es-MX"/>
          </a:p>
        </p:txBody>
      </p:sp>
      <p:sp>
        <p:nvSpPr>
          <p:cNvPr id="3" name="Marcador de pie de página 2">
            <a:extLst>
              <a:ext uri="{FF2B5EF4-FFF2-40B4-BE49-F238E27FC236}">
                <a16:creationId xmlns:a16="http://schemas.microsoft.com/office/drawing/2014/main" id="{07C43A8B-A7AF-4185-BB92-3CF8C561E215}"/>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58E098D8-023F-4D8E-A123-3CE22DCF7AB6}"/>
              </a:ext>
            </a:extLst>
          </p:cNvPr>
          <p:cNvSpPr>
            <a:spLocks noGrp="1"/>
          </p:cNvSpPr>
          <p:nvPr>
            <p:ph type="sldNum" sz="quarter" idx="12"/>
          </p:nvPr>
        </p:nvSpPr>
        <p:spPr/>
        <p:txBody>
          <a:bodyPr/>
          <a:lstStyle/>
          <a:p>
            <a:fld id="{A3C8E23C-5280-40A0-9783-B46B82DA496C}" type="slidenum">
              <a:rPr lang="es-MX" smtClean="0"/>
              <a:t>‹Nº›</a:t>
            </a:fld>
            <a:endParaRPr lang="es-MX"/>
          </a:p>
        </p:txBody>
      </p:sp>
    </p:spTree>
    <p:extLst>
      <p:ext uri="{BB962C8B-B14F-4D97-AF65-F5344CB8AC3E}">
        <p14:creationId xmlns:p14="http://schemas.microsoft.com/office/powerpoint/2010/main" val="4090421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B2ACF-6021-4A34-A95E-69612DF6C93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56E83ED7-DE61-4A41-9406-2D981A8455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91CB84DA-1FEE-4DBD-B0F2-CA4612DC7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4C060F2-2F9B-42B2-A3B6-002A94B95A95}"/>
              </a:ext>
            </a:extLst>
          </p:cNvPr>
          <p:cNvSpPr>
            <a:spLocks noGrp="1"/>
          </p:cNvSpPr>
          <p:nvPr>
            <p:ph type="dt" sz="half" idx="10"/>
          </p:nvPr>
        </p:nvSpPr>
        <p:spPr/>
        <p:txBody>
          <a:bodyPr/>
          <a:lstStyle/>
          <a:p>
            <a:fld id="{6B38B9BA-9674-4F84-BA7C-B83C638EF813}" type="datetimeFigureOut">
              <a:rPr lang="es-MX" smtClean="0"/>
              <a:t>06/12/2022</a:t>
            </a:fld>
            <a:endParaRPr lang="es-MX"/>
          </a:p>
        </p:txBody>
      </p:sp>
      <p:sp>
        <p:nvSpPr>
          <p:cNvPr id="6" name="Marcador de pie de página 5">
            <a:extLst>
              <a:ext uri="{FF2B5EF4-FFF2-40B4-BE49-F238E27FC236}">
                <a16:creationId xmlns:a16="http://schemas.microsoft.com/office/drawing/2014/main" id="{F0418C80-9CE6-4AC9-B6C5-F6DC2BDDBE3A}"/>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48171774-4D92-4EA2-B699-5859613D4DB3}"/>
              </a:ext>
            </a:extLst>
          </p:cNvPr>
          <p:cNvSpPr>
            <a:spLocks noGrp="1"/>
          </p:cNvSpPr>
          <p:nvPr>
            <p:ph type="sldNum" sz="quarter" idx="12"/>
          </p:nvPr>
        </p:nvSpPr>
        <p:spPr/>
        <p:txBody>
          <a:bodyPr/>
          <a:lstStyle/>
          <a:p>
            <a:fld id="{A3C8E23C-5280-40A0-9783-B46B82DA496C}" type="slidenum">
              <a:rPr lang="es-MX" smtClean="0"/>
              <a:t>‹Nº›</a:t>
            </a:fld>
            <a:endParaRPr lang="es-MX"/>
          </a:p>
        </p:txBody>
      </p:sp>
    </p:spTree>
    <p:extLst>
      <p:ext uri="{BB962C8B-B14F-4D97-AF65-F5344CB8AC3E}">
        <p14:creationId xmlns:p14="http://schemas.microsoft.com/office/powerpoint/2010/main" val="2033771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D4B48D-0204-4D72-BF1C-F8F6E128712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3E1CB1AE-F44C-46DC-8FE1-EBE2BFB57D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9C03597D-E5B8-4DAE-BB9F-4B0717B98D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796818C-69A2-44C6-8432-68D9292D56CC}"/>
              </a:ext>
            </a:extLst>
          </p:cNvPr>
          <p:cNvSpPr>
            <a:spLocks noGrp="1"/>
          </p:cNvSpPr>
          <p:nvPr>
            <p:ph type="dt" sz="half" idx="10"/>
          </p:nvPr>
        </p:nvSpPr>
        <p:spPr/>
        <p:txBody>
          <a:bodyPr/>
          <a:lstStyle/>
          <a:p>
            <a:fld id="{6B38B9BA-9674-4F84-BA7C-B83C638EF813}" type="datetimeFigureOut">
              <a:rPr lang="es-MX" smtClean="0"/>
              <a:t>06/12/2022</a:t>
            </a:fld>
            <a:endParaRPr lang="es-MX"/>
          </a:p>
        </p:txBody>
      </p:sp>
      <p:sp>
        <p:nvSpPr>
          <p:cNvPr id="6" name="Marcador de pie de página 5">
            <a:extLst>
              <a:ext uri="{FF2B5EF4-FFF2-40B4-BE49-F238E27FC236}">
                <a16:creationId xmlns:a16="http://schemas.microsoft.com/office/drawing/2014/main" id="{C207B65B-D4BE-4CC9-97CD-1A0EE046D554}"/>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C431CFD-9540-4231-B83C-FAAE4E5A9316}"/>
              </a:ext>
            </a:extLst>
          </p:cNvPr>
          <p:cNvSpPr>
            <a:spLocks noGrp="1"/>
          </p:cNvSpPr>
          <p:nvPr>
            <p:ph type="sldNum" sz="quarter" idx="12"/>
          </p:nvPr>
        </p:nvSpPr>
        <p:spPr/>
        <p:txBody>
          <a:bodyPr/>
          <a:lstStyle/>
          <a:p>
            <a:fld id="{A3C8E23C-5280-40A0-9783-B46B82DA496C}" type="slidenum">
              <a:rPr lang="es-MX" smtClean="0"/>
              <a:t>‹Nº›</a:t>
            </a:fld>
            <a:endParaRPr lang="es-MX"/>
          </a:p>
        </p:txBody>
      </p:sp>
    </p:spTree>
    <p:extLst>
      <p:ext uri="{BB962C8B-B14F-4D97-AF65-F5344CB8AC3E}">
        <p14:creationId xmlns:p14="http://schemas.microsoft.com/office/powerpoint/2010/main" val="3896143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B81F08-9A64-48CF-B5C9-9CD3A39B3B6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771D2BA0-0D52-4356-83BE-8255DE621D9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865DEAEF-3AC0-4F67-805E-0A5589526D03}"/>
              </a:ext>
            </a:extLst>
          </p:cNvPr>
          <p:cNvSpPr>
            <a:spLocks noGrp="1"/>
          </p:cNvSpPr>
          <p:nvPr>
            <p:ph type="dt" sz="half" idx="10"/>
          </p:nvPr>
        </p:nvSpPr>
        <p:spPr/>
        <p:txBody>
          <a:bodyPr/>
          <a:lstStyle/>
          <a:p>
            <a:fld id="{6B38B9BA-9674-4F84-BA7C-B83C638EF813}" type="datetimeFigureOut">
              <a:rPr lang="es-MX" smtClean="0"/>
              <a:t>06/12/2022</a:t>
            </a:fld>
            <a:endParaRPr lang="es-MX"/>
          </a:p>
        </p:txBody>
      </p:sp>
      <p:sp>
        <p:nvSpPr>
          <p:cNvPr id="5" name="Marcador de pie de página 4">
            <a:extLst>
              <a:ext uri="{FF2B5EF4-FFF2-40B4-BE49-F238E27FC236}">
                <a16:creationId xmlns:a16="http://schemas.microsoft.com/office/drawing/2014/main" id="{752E1FF9-8CA7-4A26-B111-FE9741B4439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B855D02-5B93-4756-8AA5-FA4DB6D5EB6B}"/>
              </a:ext>
            </a:extLst>
          </p:cNvPr>
          <p:cNvSpPr>
            <a:spLocks noGrp="1"/>
          </p:cNvSpPr>
          <p:nvPr>
            <p:ph type="sldNum" sz="quarter" idx="12"/>
          </p:nvPr>
        </p:nvSpPr>
        <p:spPr/>
        <p:txBody>
          <a:bodyPr/>
          <a:lstStyle/>
          <a:p>
            <a:fld id="{A3C8E23C-5280-40A0-9783-B46B82DA496C}" type="slidenum">
              <a:rPr lang="es-MX" smtClean="0"/>
              <a:t>‹Nº›</a:t>
            </a:fld>
            <a:endParaRPr lang="es-MX"/>
          </a:p>
        </p:txBody>
      </p:sp>
    </p:spTree>
    <p:extLst>
      <p:ext uri="{BB962C8B-B14F-4D97-AF65-F5344CB8AC3E}">
        <p14:creationId xmlns:p14="http://schemas.microsoft.com/office/powerpoint/2010/main" val="777435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72228D9-BC52-4019-AA15-896998BC40A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6B14B50A-AEF5-46BA-85AE-3376F8D619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2EFAE454-56A7-44CC-AFB7-46AB77FAD1F6}"/>
              </a:ext>
            </a:extLst>
          </p:cNvPr>
          <p:cNvSpPr>
            <a:spLocks noGrp="1"/>
          </p:cNvSpPr>
          <p:nvPr>
            <p:ph type="dt" sz="half" idx="10"/>
          </p:nvPr>
        </p:nvSpPr>
        <p:spPr/>
        <p:txBody>
          <a:bodyPr/>
          <a:lstStyle/>
          <a:p>
            <a:fld id="{6B38B9BA-9674-4F84-BA7C-B83C638EF813}" type="datetimeFigureOut">
              <a:rPr lang="es-MX" smtClean="0"/>
              <a:t>06/12/2022</a:t>
            </a:fld>
            <a:endParaRPr lang="es-MX"/>
          </a:p>
        </p:txBody>
      </p:sp>
      <p:sp>
        <p:nvSpPr>
          <p:cNvPr id="5" name="Marcador de pie de página 4">
            <a:extLst>
              <a:ext uri="{FF2B5EF4-FFF2-40B4-BE49-F238E27FC236}">
                <a16:creationId xmlns:a16="http://schemas.microsoft.com/office/drawing/2014/main" id="{19ED59E0-AD15-4648-B80C-2E32052B9FC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53680F0-245F-43EF-8944-3AB0ABDDFBE3}"/>
              </a:ext>
            </a:extLst>
          </p:cNvPr>
          <p:cNvSpPr>
            <a:spLocks noGrp="1"/>
          </p:cNvSpPr>
          <p:nvPr>
            <p:ph type="sldNum" sz="quarter" idx="12"/>
          </p:nvPr>
        </p:nvSpPr>
        <p:spPr/>
        <p:txBody>
          <a:bodyPr/>
          <a:lstStyle/>
          <a:p>
            <a:fld id="{A3C8E23C-5280-40A0-9783-B46B82DA496C}" type="slidenum">
              <a:rPr lang="es-MX" smtClean="0"/>
              <a:t>‹Nº›</a:t>
            </a:fld>
            <a:endParaRPr lang="es-MX"/>
          </a:p>
        </p:txBody>
      </p:sp>
    </p:spTree>
    <p:extLst>
      <p:ext uri="{BB962C8B-B14F-4D97-AF65-F5344CB8AC3E}">
        <p14:creationId xmlns:p14="http://schemas.microsoft.com/office/powerpoint/2010/main" val="4205647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8A1715B-C54E-44FF-9212-B4E8FEE98D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AD7E0116-9F3A-4932-8641-D9401ECA75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02753E37-3AEE-4053-976A-2A3774B504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38B9BA-9674-4F84-BA7C-B83C638EF813}" type="datetimeFigureOut">
              <a:rPr lang="es-MX" smtClean="0"/>
              <a:t>06/12/2022</a:t>
            </a:fld>
            <a:endParaRPr lang="es-MX"/>
          </a:p>
        </p:txBody>
      </p:sp>
      <p:sp>
        <p:nvSpPr>
          <p:cNvPr id="5" name="Marcador de pie de página 4">
            <a:extLst>
              <a:ext uri="{FF2B5EF4-FFF2-40B4-BE49-F238E27FC236}">
                <a16:creationId xmlns:a16="http://schemas.microsoft.com/office/drawing/2014/main" id="{F64F6348-0B8A-4A6B-99FE-1A97EC2FC6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49E114E5-F739-4E49-BE0C-F3566C707B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C8E23C-5280-40A0-9783-B46B82DA496C}" type="slidenum">
              <a:rPr lang="es-MX" smtClean="0"/>
              <a:t>‹Nº›</a:t>
            </a:fld>
            <a:endParaRPr lang="es-MX"/>
          </a:p>
        </p:txBody>
      </p:sp>
    </p:spTree>
    <p:extLst>
      <p:ext uri="{BB962C8B-B14F-4D97-AF65-F5344CB8AC3E}">
        <p14:creationId xmlns:p14="http://schemas.microsoft.com/office/powerpoint/2010/main" val="2268014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962730-2929-4C68-B7EC-36900687FC8E}"/>
              </a:ext>
            </a:extLst>
          </p:cNvPr>
          <p:cNvSpPr>
            <a:spLocks noChangeArrowheads="1"/>
          </p:cNvSpPr>
          <p:nvPr/>
        </p:nvSpPr>
        <p:spPr bwMode="auto">
          <a:xfrm>
            <a:off x="1282045" y="702006"/>
            <a:ext cx="9049732" cy="29752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MX" sz="21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AMBIENTES TECTÓNICOS RELACIONADOS CON PLUMAS MANTELICAS</a:t>
            </a:r>
            <a:endParaRPr kumimoji="0" lang="es-ES" altLang="es-MX"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D47342A2-5B87-470C-818B-9D7910728346}"/>
              </a:ext>
            </a:extLst>
          </p:cNvPr>
          <p:cNvSpPr txBox="1"/>
          <p:nvPr/>
        </p:nvSpPr>
        <p:spPr>
          <a:xfrm>
            <a:off x="1055802" y="1743958"/>
            <a:ext cx="6678688" cy="3477875"/>
          </a:xfrm>
          <a:prstGeom prst="rect">
            <a:avLst/>
          </a:prstGeom>
          <a:noFill/>
        </p:spPr>
        <p:txBody>
          <a:bodyPr wrap="none" rtlCol="0">
            <a:spAutoFit/>
          </a:bodyPr>
          <a:lstStyle/>
          <a:p>
            <a:r>
              <a:rPr lang="es-MX" sz="2000" dirty="0">
                <a:latin typeface="Times New Roman" panose="02020603050405020304" pitchFamily="18" charset="0"/>
                <a:cs typeface="Times New Roman" panose="02020603050405020304" pitchFamily="18" charset="0"/>
              </a:rPr>
              <a:t>Grandes provincias ígneas, comúnmente conocidas como </a:t>
            </a:r>
            <a:r>
              <a:rPr lang="es-MX" sz="2000" dirty="0" err="1">
                <a:latin typeface="Times New Roman" panose="02020603050405020304" pitchFamily="18" charset="0"/>
                <a:cs typeface="Times New Roman" panose="02020603050405020304" pitchFamily="18" charset="0"/>
              </a:rPr>
              <a:t>LIP’s</a:t>
            </a:r>
            <a:endParaRPr lang="es-MX" sz="2000" dirty="0">
              <a:latin typeface="Times New Roman" panose="02020603050405020304" pitchFamily="18" charset="0"/>
              <a:cs typeface="Times New Roman" panose="02020603050405020304" pitchFamily="18" charset="0"/>
            </a:endParaRPr>
          </a:p>
          <a:p>
            <a:endParaRPr lang="es-MX" sz="2000" dirty="0">
              <a:latin typeface="Times New Roman" panose="02020603050405020304" pitchFamily="18" charset="0"/>
              <a:cs typeface="Times New Roman" panose="02020603050405020304" pitchFamily="18" charset="0"/>
            </a:endParaRPr>
          </a:p>
          <a:p>
            <a:r>
              <a:rPr lang="es-MX" sz="2000" dirty="0">
                <a:latin typeface="Times New Roman" panose="02020603050405020304" pitchFamily="18" charset="0"/>
                <a:cs typeface="Times New Roman" panose="02020603050405020304" pitchFamily="18" charset="0"/>
              </a:rPr>
              <a:t>Mesetas oceánicas y dorsales asísmicas</a:t>
            </a:r>
          </a:p>
          <a:p>
            <a:endParaRPr lang="es-MX" sz="2000" dirty="0">
              <a:latin typeface="Times New Roman" panose="02020603050405020304" pitchFamily="18" charset="0"/>
              <a:cs typeface="Times New Roman" panose="02020603050405020304" pitchFamily="18" charset="0"/>
            </a:endParaRPr>
          </a:p>
          <a:p>
            <a:r>
              <a:rPr lang="es-MX" sz="2000" dirty="0">
                <a:latin typeface="Times New Roman" panose="02020603050405020304" pitchFamily="18" charset="0"/>
                <a:cs typeface="Times New Roman" panose="02020603050405020304" pitchFamily="18" charset="0"/>
              </a:rPr>
              <a:t>Márgenes de continentes fragmentados</a:t>
            </a:r>
          </a:p>
          <a:p>
            <a:endParaRPr lang="es-MX" sz="2000" dirty="0">
              <a:latin typeface="Times New Roman" panose="02020603050405020304" pitchFamily="18" charset="0"/>
              <a:cs typeface="Times New Roman" panose="02020603050405020304" pitchFamily="18" charset="0"/>
            </a:endParaRPr>
          </a:p>
          <a:p>
            <a:r>
              <a:rPr lang="es-MX" sz="2000" dirty="0">
                <a:latin typeface="Times New Roman" panose="02020603050405020304" pitchFamily="18" charset="0"/>
                <a:cs typeface="Times New Roman" panose="02020603050405020304" pitchFamily="18" charset="0"/>
              </a:rPr>
              <a:t>Derrames basálticos continentales</a:t>
            </a:r>
          </a:p>
          <a:p>
            <a:endParaRPr lang="es-MX" sz="2000" dirty="0">
              <a:latin typeface="Times New Roman" panose="02020603050405020304" pitchFamily="18" charset="0"/>
              <a:cs typeface="Times New Roman" panose="02020603050405020304" pitchFamily="18" charset="0"/>
            </a:endParaRPr>
          </a:p>
          <a:p>
            <a:r>
              <a:rPr lang="es-MX" sz="2000" dirty="0">
                <a:latin typeface="Times New Roman" panose="02020603050405020304" pitchFamily="18" charset="0"/>
                <a:cs typeface="Times New Roman" panose="02020603050405020304" pitchFamily="18" charset="0"/>
              </a:rPr>
              <a:t>Islas Volcánicas </a:t>
            </a:r>
            <a:r>
              <a:rPr lang="es-MX" sz="2000" dirty="0" err="1">
                <a:latin typeface="Times New Roman" panose="02020603050405020304" pitchFamily="18" charset="0"/>
                <a:cs typeface="Times New Roman" panose="02020603050405020304" pitchFamily="18" charset="0"/>
              </a:rPr>
              <a:t>Hotspot</a:t>
            </a:r>
            <a:endParaRPr lang="es-MX" sz="2000" dirty="0">
              <a:latin typeface="Times New Roman" panose="02020603050405020304" pitchFamily="18" charset="0"/>
              <a:cs typeface="Times New Roman" panose="02020603050405020304" pitchFamily="18" charset="0"/>
            </a:endParaRPr>
          </a:p>
          <a:p>
            <a:endParaRPr lang="es-MX" sz="2000" dirty="0">
              <a:latin typeface="Times New Roman" panose="02020603050405020304" pitchFamily="18" charset="0"/>
              <a:cs typeface="Times New Roman" panose="02020603050405020304" pitchFamily="18" charset="0"/>
            </a:endParaRPr>
          </a:p>
          <a:p>
            <a:r>
              <a:rPr lang="es-MX" sz="2000" dirty="0">
                <a:latin typeface="Times New Roman" panose="02020603050405020304" pitchFamily="18" charset="0"/>
                <a:cs typeface="Times New Roman" panose="02020603050405020304" pitchFamily="18" charset="0"/>
              </a:rPr>
              <a:t>Enjambres gigantes de diques máficos</a:t>
            </a:r>
          </a:p>
        </p:txBody>
      </p:sp>
    </p:spTree>
    <p:extLst>
      <p:ext uri="{BB962C8B-B14F-4D97-AF65-F5344CB8AC3E}">
        <p14:creationId xmlns:p14="http://schemas.microsoft.com/office/powerpoint/2010/main" val="28375646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B4D3300-5258-4CB2-847E-61A443F7BBFD}"/>
              </a:ext>
            </a:extLst>
          </p:cNvPr>
          <p:cNvSpPr/>
          <p:nvPr/>
        </p:nvSpPr>
        <p:spPr>
          <a:xfrm>
            <a:off x="917813" y="557695"/>
            <a:ext cx="6038897" cy="369332"/>
          </a:xfrm>
          <a:prstGeom prst="rect">
            <a:avLst/>
          </a:prstGeom>
        </p:spPr>
        <p:txBody>
          <a:bodyPr wrap="none">
            <a:spAutoFit/>
          </a:bodyPr>
          <a:lstStyle/>
          <a:p>
            <a:r>
              <a:rPr lang="es-MX" dirty="0">
                <a:latin typeface="Times New Roman" panose="02020603050405020304" pitchFamily="18" charset="0"/>
                <a:cs typeface="Times New Roman" panose="02020603050405020304" pitchFamily="18" charset="0"/>
              </a:rPr>
              <a:t>Grandes provincias ígneas, comúnmente conocidas como </a:t>
            </a:r>
            <a:r>
              <a:rPr lang="es-MX" dirty="0" err="1">
                <a:latin typeface="Times New Roman" panose="02020603050405020304" pitchFamily="18" charset="0"/>
                <a:cs typeface="Times New Roman" panose="02020603050405020304" pitchFamily="18" charset="0"/>
              </a:rPr>
              <a:t>LIP’s</a:t>
            </a:r>
            <a:endParaRPr lang="es-MX" dirty="0">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C76A8BB1-515A-4C7C-A87B-0FF644CE7993}"/>
              </a:ext>
            </a:extLst>
          </p:cNvPr>
          <p:cNvSpPr/>
          <p:nvPr/>
        </p:nvSpPr>
        <p:spPr>
          <a:xfrm>
            <a:off x="339364" y="1284331"/>
            <a:ext cx="11170763" cy="3693319"/>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Comprenden principalmente intrusiones volcánicas o cercanas a la superficie, con afloramientos de 100000 km</a:t>
            </a:r>
            <a:r>
              <a:rPr lang="es-MX" baseline="30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a:t>
            </a:r>
          </a:p>
          <a:p>
            <a:pPr algn="just"/>
            <a:r>
              <a:rPr lang="es-MX" dirty="0">
                <a:latin typeface="Times New Roman" panose="02020603050405020304" pitchFamily="18" charset="0"/>
                <a:cs typeface="Times New Roman" panose="02020603050405020304" pitchFamily="18" charset="0"/>
              </a:rPr>
              <a:t>La mayoría de </a:t>
            </a:r>
            <a:r>
              <a:rPr lang="es-MX" dirty="0" err="1">
                <a:latin typeface="Times New Roman" panose="02020603050405020304" pitchFamily="18" charset="0"/>
                <a:cs typeface="Times New Roman" panose="02020603050405020304" pitchFamily="18" charset="0"/>
              </a:rPr>
              <a:t>LIP’s</a:t>
            </a:r>
            <a:r>
              <a:rPr lang="es-MX" dirty="0">
                <a:latin typeface="Times New Roman" panose="02020603050405020304" pitchFamily="18" charset="0"/>
                <a:cs typeface="Times New Roman" panose="02020603050405020304" pitchFamily="18" charset="0"/>
              </a:rPr>
              <a:t> tienen volúmenes &gt; 100 000 km</a:t>
            </a:r>
            <a:r>
              <a:rPr lang="es-MX" baseline="30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 y un máximo tiempo de vida de aproximadamente 50 Ma (Bryan y Ernst, 2008).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Aunque el término se suele aplicar mayormente a rocas ígneas máficas relacionadas con las plumas del manto (Condie, 2001), algunos autores  definieron uso mas amplio (</a:t>
            </a:r>
            <a:r>
              <a:rPr lang="es-MX" dirty="0" err="1">
                <a:latin typeface="Times New Roman" panose="02020603050405020304" pitchFamily="18" charset="0"/>
                <a:cs typeface="Times New Roman" panose="02020603050405020304" pitchFamily="18" charset="0"/>
              </a:rPr>
              <a:t>Sheth</a:t>
            </a:r>
            <a:r>
              <a:rPr lang="es-MX" dirty="0">
                <a:latin typeface="Times New Roman" panose="02020603050405020304" pitchFamily="18" charset="0"/>
                <a:cs typeface="Times New Roman" panose="02020603050405020304" pitchFamily="18" charset="0"/>
              </a:rPr>
              <a:t>, 2007).  Por ejemplo, algunas grandes provincias de riolita, como la provincia de </a:t>
            </a:r>
            <a:r>
              <a:rPr lang="es-MX" dirty="0" err="1">
                <a:latin typeface="Times New Roman" panose="02020603050405020304" pitchFamily="18" charset="0"/>
                <a:cs typeface="Times New Roman" panose="02020603050405020304" pitchFamily="18" charset="0"/>
              </a:rPr>
              <a:t>Whitsunday</a:t>
            </a:r>
            <a:r>
              <a:rPr lang="es-MX" dirty="0">
                <a:latin typeface="Times New Roman" panose="02020603050405020304" pitchFamily="18" charset="0"/>
                <a:cs typeface="Times New Roman" panose="02020603050405020304" pitchFamily="18" charset="0"/>
              </a:rPr>
              <a:t> en el este de Australia, pertenecen claramente a este grupo, y se incluyen grandes batolitos, como el batolito andino como LIP por algunos investigadores.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No se incluyen como </a:t>
            </a:r>
            <a:r>
              <a:rPr lang="es-MX" dirty="0" err="1">
                <a:latin typeface="Times New Roman" panose="02020603050405020304" pitchFamily="18" charset="0"/>
                <a:cs typeface="Times New Roman" panose="02020603050405020304" pitchFamily="18" charset="0"/>
              </a:rPr>
              <a:t>LIP’s</a:t>
            </a:r>
            <a:r>
              <a:rPr lang="es-MX" dirty="0">
                <a:latin typeface="Times New Roman" panose="02020603050405020304" pitchFamily="18" charset="0"/>
                <a:cs typeface="Times New Roman" panose="02020603050405020304" pitchFamily="18" charset="0"/>
              </a:rPr>
              <a:t> a las provincias ígneas asociadas con subducción. Solo aquellas provincias que pudieran estar directamente relacionados con las plumas del manto (magmas mantelicas) o indirectamente (fusión de la corteza inferior en la que la fuente de calor es probablemente una pluma del manto) se consideran LIP (Bryan y Ernst, 2008) (Figura 3.7)</a:t>
            </a:r>
          </a:p>
        </p:txBody>
      </p:sp>
    </p:spTree>
    <p:extLst>
      <p:ext uri="{BB962C8B-B14F-4D97-AF65-F5344CB8AC3E}">
        <p14:creationId xmlns:p14="http://schemas.microsoft.com/office/powerpoint/2010/main" val="5133384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D24E60E-56FF-4000-8105-4B2D4086BC2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32003" t="15808" r="12334" b="11615"/>
          <a:stretch/>
        </p:blipFill>
        <p:spPr>
          <a:xfrm>
            <a:off x="1941921" y="122548"/>
            <a:ext cx="7888414" cy="6579910"/>
          </a:xfrm>
          <a:prstGeom prst="rect">
            <a:avLst/>
          </a:prstGeom>
        </p:spPr>
      </p:pic>
    </p:spTree>
    <p:extLst>
      <p:ext uri="{BB962C8B-B14F-4D97-AF65-F5344CB8AC3E}">
        <p14:creationId xmlns:p14="http://schemas.microsoft.com/office/powerpoint/2010/main" val="17542142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94AC3F7-789D-48C9-80DC-C54AC5C715EC}"/>
              </a:ext>
            </a:extLst>
          </p:cNvPr>
          <p:cNvSpPr/>
          <p:nvPr/>
        </p:nvSpPr>
        <p:spPr>
          <a:xfrm>
            <a:off x="446201" y="231405"/>
            <a:ext cx="11224181" cy="1754326"/>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Mesetas oceánicas y dorsales asísmicas</a:t>
            </a:r>
          </a:p>
          <a:p>
            <a:pPr algn="just"/>
            <a:r>
              <a:rPr lang="es-MX" dirty="0">
                <a:latin typeface="Times New Roman" panose="02020603050405020304" pitchFamily="18" charset="0"/>
                <a:cs typeface="Times New Roman" panose="02020603050405020304" pitchFamily="18" charset="0"/>
              </a:rPr>
              <a:t>Mesetas oceánicas, que se componen principalmente de flujos de basalto derramados en los fondos oceánicos, son las características topográficas más grandes del fondo marino.  Dorsales asísmicas son dorsales volcánicas extintas en el fondo marino. Aproximadamente el 10% de los fondos oceánicos son cubiertos por mesetas oceánicas y cordilleras asísmicas, de las que se conocen más de 100 (Figura inferior), muchos de los cuales se encuentran en el Pacífico occidental (</a:t>
            </a:r>
            <a:r>
              <a:rPr lang="es-MX" dirty="0" err="1">
                <a:latin typeface="Times New Roman" panose="02020603050405020304" pitchFamily="18" charset="0"/>
                <a:cs typeface="Times New Roman" panose="02020603050405020304" pitchFamily="18" charset="0"/>
              </a:rPr>
              <a:t>Coffin</a:t>
            </a:r>
            <a:r>
              <a:rPr lang="es-MX" dirty="0">
                <a:latin typeface="Times New Roman" panose="02020603050405020304" pitchFamily="18" charset="0"/>
                <a:cs typeface="Times New Roman" panose="02020603050405020304" pitchFamily="18" charset="0"/>
              </a:rPr>
              <a:t> &amp; </a:t>
            </a:r>
            <a:r>
              <a:rPr lang="es-MX" dirty="0" err="1">
                <a:latin typeface="Times New Roman" panose="02020603050405020304" pitchFamily="18" charset="0"/>
                <a:cs typeface="Times New Roman" panose="02020603050405020304" pitchFamily="18" charset="0"/>
              </a:rPr>
              <a:t>Eldholm</a:t>
            </a:r>
            <a:r>
              <a:rPr lang="es-MX" dirty="0">
                <a:latin typeface="Times New Roman" panose="02020603050405020304" pitchFamily="18" charset="0"/>
                <a:cs typeface="Times New Roman" panose="02020603050405020304" pitchFamily="18" charset="0"/>
              </a:rPr>
              <a:t>, 1994).</a:t>
            </a:r>
          </a:p>
        </p:txBody>
      </p:sp>
      <p:pic>
        <p:nvPicPr>
          <p:cNvPr id="4" name="Imagen 3">
            <a:extLst>
              <a:ext uri="{FF2B5EF4-FFF2-40B4-BE49-F238E27FC236}">
                <a16:creationId xmlns:a16="http://schemas.microsoft.com/office/drawing/2014/main" id="{3F197929-F484-4803-B04B-A400AB57FAAF}"/>
              </a:ext>
            </a:extLst>
          </p:cNvPr>
          <p:cNvPicPr>
            <a:picLocks noChangeAspect="1"/>
          </p:cNvPicPr>
          <p:nvPr/>
        </p:nvPicPr>
        <p:blipFill rotWithShape="1">
          <a:blip r:embed="rId2">
            <a:extLst>
              <a:ext uri="{28A0092B-C50C-407E-A947-70E740481C1C}">
                <a14:useLocalDpi xmlns:a14="http://schemas.microsoft.com/office/drawing/2010/main" val="0"/>
              </a:ext>
            </a:extLst>
          </a:blip>
          <a:srcRect l="32179" t="36014" r="11982" b="17388"/>
          <a:stretch/>
        </p:blipFill>
        <p:spPr>
          <a:xfrm>
            <a:off x="2403835" y="1659119"/>
            <a:ext cx="9552910" cy="5099900"/>
          </a:xfrm>
          <a:prstGeom prst="rect">
            <a:avLst/>
          </a:prstGeom>
        </p:spPr>
      </p:pic>
    </p:spTree>
    <p:extLst>
      <p:ext uri="{BB962C8B-B14F-4D97-AF65-F5344CB8AC3E}">
        <p14:creationId xmlns:p14="http://schemas.microsoft.com/office/powerpoint/2010/main" val="35875437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B5F3241-EE6D-42B3-B97C-9EFCDFEF2208}"/>
              </a:ext>
            </a:extLst>
          </p:cNvPr>
          <p:cNvPicPr>
            <a:picLocks noChangeAspect="1"/>
          </p:cNvPicPr>
          <p:nvPr/>
        </p:nvPicPr>
        <p:blipFill rotWithShape="1">
          <a:blip r:embed="rId2">
            <a:extLst>
              <a:ext uri="{28A0092B-C50C-407E-A947-70E740481C1C}">
                <a14:useLocalDpi xmlns:a14="http://schemas.microsoft.com/office/drawing/2010/main" val="0"/>
              </a:ext>
            </a:extLst>
          </a:blip>
          <a:srcRect l="33410" t="37801" r="13918"/>
          <a:stretch/>
        </p:blipFill>
        <p:spPr>
          <a:xfrm>
            <a:off x="1885360" y="160255"/>
            <a:ext cx="8710203" cy="6579911"/>
          </a:xfrm>
          <a:prstGeom prst="rect">
            <a:avLst/>
          </a:prstGeom>
        </p:spPr>
      </p:pic>
    </p:spTree>
    <p:extLst>
      <p:ext uri="{BB962C8B-B14F-4D97-AF65-F5344CB8AC3E}">
        <p14:creationId xmlns:p14="http://schemas.microsoft.com/office/powerpoint/2010/main" val="21644836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16A7E85-3301-4962-A02B-4D7F6BFE1A2A}"/>
              </a:ext>
            </a:extLst>
          </p:cNvPr>
          <p:cNvSpPr/>
          <p:nvPr/>
        </p:nvSpPr>
        <p:spPr>
          <a:xfrm>
            <a:off x="552596" y="133489"/>
            <a:ext cx="3790461" cy="369332"/>
          </a:xfrm>
          <a:prstGeom prst="rect">
            <a:avLst/>
          </a:prstGeom>
        </p:spPr>
        <p:txBody>
          <a:bodyPr wrap="none">
            <a:spAutoFit/>
          </a:bodyPr>
          <a:lstStyle/>
          <a:p>
            <a:r>
              <a:rPr lang="es-MX" dirty="0">
                <a:latin typeface="Times New Roman" panose="02020603050405020304" pitchFamily="18" charset="0"/>
                <a:cs typeface="Times New Roman" panose="02020603050405020304" pitchFamily="18" charset="0"/>
              </a:rPr>
              <a:t>Márgenes de continentes fragmentados</a:t>
            </a:r>
          </a:p>
        </p:txBody>
      </p:sp>
      <p:sp>
        <p:nvSpPr>
          <p:cNvPr id="3" name="Rectángulo 2">
            <a:extLst>
              <a:ext uri="{FF2B5EF4-FFF2-40B4-BE49-F238E27FC236}">
                <a16:creationId xmlns:a16="http://schemas.microsoft.com/office/drawing/2014/main" id="{660C83D8-272C-4254-9601-80644206B5A6}"/>
              </a:ext>
            </a:extLst>
          </p:cNvPr>
          <p:cNvSpPr/>
          <p:nvPr/>
        </p:nvSpPr>
        <p:spPr>
          <a:xfrm>
            <a:off x="389642" y="600489"/>
            <a:ext cx="10960230" cy="923330"/>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Durante la desintegración de los </a:t>
            </a:r>
            <a:r>
              <a:rPr lang="es-MX" dirty="0" err="1">
                <a:latin typeface="Times New Roman" panose="02020603050405020304" pitchFamily="18" charset="0"/>
                <a:cs typeface="Times New Roman" panose="02020603050405020304" pitchFamily="18" charset="0"/>
              </a:rPr>
              <a:t>mega-continentes</a:t>
            </a:r>
            <a:r>
              <a:rPr lang="es-MX" dirty="0">
                <a:latin typeface="Times New Roman" panose="02020603050405020304" pitchFamily="18" charset="0"/>
                <a:cs typeface="Times New Roman" panose="02020603050405020304" pitchFamily="18" charset="0"/>
              </a:rPr>
              <a:t> (Rodinia), los márgenes continentales fragmentados pueden estar engrosados (</a:t>
            </a:r>
            <a:r>
              <a:rPr lang="en-US" dirty="0" err="1">
                <a:latin typeface="Times New Roman" panose="02020603050405020304" pitchFamily="18" charset="0"/>
                <a:cs typeface="Times New Roman" panose="02020603050405020304" pitchFamily="18" charset="0"/>
              </a:rPr>
              <a:t>undeplating</a:t>
            </a:r>
            <a:r>
              <a:rPr lang="es-MX" dirty="0">
                <a:latin typeface="Times New Roman" panose="02020603050405020304" pitchFamily="18" charset="0"/>
                <a:cs typeface="Times New Roman" panose="02020603050405020304" pitchFamily="18" charset="0"/>
              </a:rPr>
              <a:t>) con volúmenes significativos de magmas máficos, como a lo largo de la costa del sureste Groenlandia y la costa de Noruega durante la desintegración de Laurentia y Báltica.</a:t>
            </a:r>
          </a:p>
        </p:txBody>
      </p:sp>
      <p:pic>
        <p:nvPicPr>
          <p:cNvPr id="4" name="Imagen 3">
            <a:extLst>
              <a:ext uri="{FF2B5EF4-FFF2-40B4-BE49-F238E27FC236}">
                <a16:creationId xmlns:a16="http://schemas.microsoft.com/office/drawing/2014/main" id="{C9AEC46E-F200-4DB7-B6E7-1DED86B494D2}"/>
              </a:ext>
            </a:extLst>
          </p:cNvPr>
          <p:cNvPicPr>
            <a:picLocks noChangeAspect="1"/>
          </p:cNvPicPr>
          <p:nvPr/>
        </p:nvPicPr>
        <p:blipFill rotWithShape="1">
          <a:blip r:embed="rId2">
            <a:extLst>
              <a:ext uri="{28A0092B-C50C-407E-A947-70E740481C1C}">
                <a14:useLocalDpi xmlns:a14="http://schemas.microsoft.com/office/drawing/2010/main" val="0"/>
              </a:ext>
            </a:extLst>
          </a:blip>
          <a:srcRect l="32179" t="36014" r="11982" b="17388"/>
          <a:stretch/>
        </p:blipFill>
        <p:spPr>
          <a:xfrm>
            <a:off x="3978112" y="2384165"/>
            <a:ext cx="7541443" cy="4026062"/>
          </a:xfrm>
          <a:prstGeom prst="rect">
            <a:avLst/>
          </a:prstGeom>
        </p:spPr>
      </p:pic>
      <p:sp>
        <p:nvSpPr>
          <p:cNvPr id="5" name="Rectángulo 4">
            <a:extLst>
              <a:ext uri="{FF2B5EF4-FFF2-40B4-BE49-F238E27FC236}">
                <a16:creationId xmlns:a16="http://schemas.microsoft.com/office/drawing/2014/main" id="{DE10C57F-FA97-4D13-A662-EA149CDFD39E}"/>
              </a:ext>
            </a:extLst>
          </p:cNvPr>
          <p:cNvSpPr/>
          <p:nvPr/>
        </p:nvSpPr>
        <p:spPr>
          <a:xfrm>
            <a:off x="1726215" y="1670058"/>
            <a:ext cx="2442464" cy="369332"/>
          </a:xfrm>
          <a:prstGeom prst="rect">
            <a:avLst/>
          </a:prstGeom>
        </p:spPr>
        <p:txBody>
          <a:bodyPr wrap="none">
            <a:spAutoFit/>
          </a:bodyPr>
          <a:lstStyle/>
          <a:p>
            <a:r>
              <a:rPr lang="es-MX" dirty="0">
                <a:latin typeface="AdvP6975"/>
              </a:rPr>
              <a:t>SWGR, NEGR, and NAVP</a:t>
            </a:r>
            <a:endParaRPr lang="es-MX" dirty="0"/>
          </a:p>
        </p:txBody>
      </p:sp>
      <p:cxnSp>
        <p:nvCxnSpPr>
          <p:cNvPr id="7" name="Conector recto de flecha 6">
            <a:extLst>
              <a:ext uri="{FF2B5EF4-FFF2-40B4-BE49-F238E27FC236}">
                <a16:creationId xmlns:a16="http://schemas.microsoft.com/office/drawing/2014/main" id="{84E98A9F-994D-455D-81B3-4C34EDFCB674}"/>
              </a:ext>
            </a:extLst>
          </p:cNvPr>
          <p:cNvCxnSpPr>
            <a:cxnSpLocks/>
          </p:cNvCxnSpPr>
          <p:nvPr/>
        </p:nvCxnSpPr>
        <p:spPr>
          <a:xfrm>
            <a:off x="4194928" y="1894788"/>
            <a:ext cx="3176833" cy="10463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25401795-9775-44E9-82E2-6CF4C2A4392D}"/>
              </a:ext>
            </a:extLst>
          </p:cNvPr>
          <p:cNvSpPr txBox="1"/>
          <p:nvPr/>
        </p:nvSpPr>
        <p:spPr>
          <a:xfrm>
            <a:off x="216817" y="2300139"/>
            <a:ext cx="3544478" cy="1754326"/>
          </a:xfrm>
          <a:prstGeom prst="rect">
            <a:avLst/>
          </a:prstGeom>
          <a:noFill/>
        </p:spPr>
        <p:txBody>
          <a:bodyPr wrap="square" rtlCol="0">
            <a:spAutoFit/>
          </a:bodyPr>
          <a:lstStyle/>
          <a:p>
            <a:pPr algn="just"/>
            <a:r>
              <a:rPr lang="es-MX" dirty="0">
                <a:latin typeface="Times New Roman" panose="02020603050405020304" pitchFamily="18" charset="0"/>
                <a:cs typeface="Times New Roman" panose="02020603050405020304" pitchFamily="18" charset="0"/>
              </a:rPr>
              <a:t>Los márgenes volcánicos fisurados evolucionan por una combinación de derrames volcánicos basálticos, magmatismo intrusivo, extensión, levantamiento y erosión (Menzies et al., 2002; </a:t>
            </a:r>
            <a:r>
              <a:rPr lang="es-MX" dirty="0" err="1">
                <a:latin typeface="Times New Roman" panose="02020603050405020304" pitchFamily="18" charset="0"/>
                <a:cs typeface="Times New Roman" panose="02020603050405020304" pitchFamily="18" charset="0"/>
              </a:rPr>
              <a:t>Reston</a:t>
            </a:r>
            <a:r>
              <a:rPr lang="es-MX" dirty="0">
                <a:latin typeface="Times New Roman" panose="02020603050405020304" pitchFamily="18" charset="0"/>
                <a:cs typeface="Times New Roman" panose="02020603050405020304" pitchFamily="18" charset="0"/>
              </a:rPr>
              <a:t>, 2009).</a:t>
            </a:r>
          </a:p>
        </p:txBody>
      </p:sp>
    </p:spTree>
    <p:extLst>
      <p:ext uri="{BB962C8B-B14F-4D97-AF65-F5344CB8AC3E}">
        <p14:creationId xmlns:p14="http://schemas.microsoft.com/office/powerpoint/2010/main" val="1519001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C68C459-D066-4F3D-BF02-73567A3851CC}"/>
              </a:ext>
            </a:extLst>
          </p:cNvPr>
          <p:cNvSpPr/>
          <p:nvPr/>
        </p:nvSpPr>
        <p:spPr>
          <a:xfrm>
            <a:off x="157114" y="340953"/>
            <a:ext cx="11950045" cy="2862322"/>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La transición del vulcanismo de derrame basáltico continental  a vulcanismo de la dorsal está marcado por magmatismo de </a:t>
            </a:r>
            <a:r>
              <a:rPr lang="es-MX" dirty="0" err="1">
                <a:latin typeface="Times New Roman" panose="02020603050405020304" pitchFamily="18" charset="0"/>
                <a:cs typeface="Times New Roman" panose="02020603050405020304" pitchFamily="18" charset="0"/>
              </a:rPr>
              <a:t>pre-rift</a:t>
            </a:r>
            <a:r>
              <a:rPr lang="es-MX" dirty="0">
                <a:latin typeface="Times New Roman" panose="02020603050405020304" pitchFamily="18" charset="0"/>
                <a:cs typeface="Times New Roman" panose="02020603050405020304" pitchFamily="18" charset="0"/>
              </a:rPr>
              <a:t> a sin-rift con el desarrollo de focos sísmicos submarinos que sumergen hacia el mar y hasta 15 km de corteza máfica a lo largo y mar adentro del margen continental fragmentado (Figura inferior). Hay una gradación de márgenes volcánicos rotos a no volcánicos. márgenes divididos, por ejemplo, a lo largo del sur del Mar Rojo.</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Los márgenes rotos se caracterizan por un derrames basáltico tempranos de hasta 7 km de espesor con componentes máficos y félsicos (Menzies et al., 2002). En la mayoría de los ejemplos fechados, el volcanismo es corta duración, menos de 3 Ma. El magmatismo y la ruptura no siempre son sincrónico. En algunos márgenes fragmentados, un gap magmático coincide con el  pico en extensión. Los  focos sísmicos de inmersión hacia el mar comprenden una combinación de flujos volcánicos y rocas intrusivas, depósitos </a:t>
            </a:r>
            <a:r>
              <a:rPr lang="es-MX" dirty="0" err="1">
                <a:latin typeface="Times New Roman" panose="02020603050405020304" pitchFamily="18" charset="0"/>
                <a:cs typeface="Times New Roman" panose="02020603050405020304" pitchFamily="18" charset="0"/>
              </a:rPr>
              <a:t>hialoclásticos</a:t>
            </a:r>
            <a:r>
              <a:rPr lang="es-MX" dirty="0">
                <a:latin typeface="Times New Roman" panose="02020603050405020304" pitchFamily="18" charset="0"/>
                <a:cs typeface="Times New Roman" panose="02020603050405020304" pitchFamily="18" charset="0"/>
              </a:rPr>
              <a:t> y sedimentos no volcánicos.</a:t>
            </a:r>
          </a:p>
        </p:txBody>
      </p:sp>
      <p:pic>
        <p:nvPicPr>
          <p:cNvPr id="4" name="Imagen 3">
            <a:extLst>
              <a:ext uri="{FF2B5EF4-FFF2-40B4-BE49-F238E27FC236}">
                <a16:creationId xmlns:a16="http://schemas.microsoft.com/office/drawing/2014/main" id="{FC54EBF7-F3F3-4B60-9FF2-4B6F092FA8E0}"/>
              </a:ext>
            </a:extLst>
          </p:cNvPr>
          <p:cNvPicPr>
            <a:picLocks noChangeAspect="1"/>
          </p:cNvPicPr>
          <p:nvPr/>
        </p:nvPicPr>
        <p:blipFill rotWithShape="1">
          <a:blip r:embed="rId2">
            <a:extLst>
              <a:ext uri="{28A0092B-C50C-407E-A947-70E740481C1C}">
                <a14:useLocalDpi xmlns:a14="http://schemas.microsoft.com/office/drawing/2010/main" val="0"/>
              </a:ext>
            </a:extLst>
          </a:blip>
          <a:srcRect l="33937" t="31203" r="11544" b="32921"/>
          <a:stretch/>
        </p:blipFill>
        <p:spPr>
          <a:xfrm>
            <a:off x="3723587" y="3091991"/>
            <a:ext cx="8050346" cy="3388936"/>
          </a:xfrm>
          <a:prstGeom prst="rect">
            <a:avLst/>
          </a:prstGeom>
        </p:spPr>
      </p:pic>
      <p:sp>
        <p:nvSpPr>
          <p:cNvPr id="5" name="Rectángulo 4">
            <a:extLst>
              <a:ext uri="{FF2B5EF4-FFF2-40B4-BE49-F238E27FC236}">
                <a16:creationId xmlns:a16="http://schemas.microsoft.com/office/drawing/2014/main" id="{E28181CA-833B-4EDF-9FE0-8294DCAAC7ED}"/>
              </a:ext>
            </a:extLst>
          </p:cNvPr>
          <p:cNvSpPr/>
          <p:nvPr/>
        </p:nvSpPr>
        <p:spPr>
          <a:xfrm>
            <a:off x="78557" y="4006468"/>
            <a:ext cx="3588469" cy="1477328"/>
          </a:xfrm>
          <a:prstGeom prst="rect">
            <a:avLst/>
          </a:prstGeom>
        </p:spPr>
        <p:txBody>
          <a:bodyPr wrap="square">
            <a:spAutoFit/>
          </a:bodyPr>
          <a:lstStyle/>
          <a:p>
            <a:pPr algn="just"/>
            <a:r>
              <a:rPr lang="en-US" sz="1200" dirty="0"/>
              <a:t>Schematic rifted continental margin. SDRS, seaward-dipping seismic reflectors; </a:t>
            </a:r>
            <a:r>
              <a:rPr lang="en-US" sz="1200" b="1" dirty="0"/>
              <a:t>HVLC</a:t>
            </a:r>
            <a:r>
              <a:rPr lang="en-US" sz="1200" dirty="0"/>
              <a:t>, high-velocity lower crust (mafic underplate). Extrusive episodes are </a:t>
            </a:r>
            <a:r>
              <a:rPr lang="en-US" sz="1200" dirty="0" err="1"/>
              <a:t>prerift</a:t>
            </a:r>
            <a:r>
              <a:rPr lang="en-US" sz="1200" dirty="0"/>
              <a:t> (flood basalts), </a:t>
            </a:r>
            <a:r>
              <a:rPr lang="en-US" sz="1200" dirty="0" err="1"/>
              <a:t>synrift</a:t>
            </a:r>
            <a:r>
              <a:rPr lang="en-US" sz="1200" dirty="0"/>
              <a:t> (inner subaerial SDRS), and </a:t>
            </a:r>
            <a:r>
              <a:rPr lang="en-US" sz="1200" dirty="0" err="1"/>
              <a:t>synrift</a:t>
            </a:r>
            <a:r>
              <a:rPr lang="en-US" sz="1200" dirty="0"/>
              <a:t> to </a:t>
            </a:r>
            <a:r>
              <a:rPr lang="en-US" sz="1200" dirty="0" err="1"/>
              <a:t>postrift</a:t>
            </a:r>
            <a:r>
              <a:rPr lang="en-US" sz="1200" dirty="0"/>
              <a:t> (outer submarine SDRS). Courtesy of Martin Menzies and the Geological Society of America</a:t>
            </a:r>
            <a:r>
              <a:rPr lang="en-US" dirty="0"/>
              <a:t>.</a:t>
            </a:r>
          </a:p>
        </p:txBody>
      </p:sp>
    </p:spTree>
    <p:extLst>
      <p:ext uri="{BB962C8B-B14F-4D97-AF65-F5344CB8AC3E}">
        <p14:creationId xmlns:p14="http://schemas.microsoft.com/office/powerpoint/2010/main" val="34539169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2945D127-C87F-4CA5-AD4E-0ED31FE24CD0}"/>
              </a:ext>
            </a:extLst>
          </p:cNvPr>
          <p:cNvSpPr/>
          <p:nvPr/>
        </p:nvSpPr>
        <p:spPr>
          <a:xfrm>
            <a:off x="435758" y="284317"/>
            <a:ext cx="3326552" cy="369332"/>
          </a:xfrm>
          <a:prstGeom prst="rect">
            <a:avLst/>
          </a:prstGeom>
        </p:spPr>
        <p:txBody>
          <a:bodyPr wrap="none">
            <a:spAutoFit/>
          </a:bodyPr>
          <a:lstStyle/>
          <a:p>
            <a:r>
              <a:rPr lang="es-MX" dirty="0">
                <a:latin typeface="Times New Roman" panose="02020603050405020304" pitchFamily="18" charset="0"/>
                <a:cs typeface="Times New Roman" panose="02020603050405020304" pitchFamily="18" charset="0"/>
              </a:rPr>
              <a:t>Derrames basálticos continentales</a:t>
            </a:r>
          </a:p>
        </p:txBody>
      </p:sp>
      <p:sp>
        <p:nvSpPr>
          <p:cNvPr id="5" name="Rectángulo 4">
            <a:extLst>
              <a:ext uri="{FF2B5EF4-FFF2-40B4-BE49-F238E27FC236}">
                <a16:creationId xmlns:a16="http://schemas.microsoft.com/office/drawing/2014/main" id="{B5E21D44-541D-4FC7-A6B7-AA4AC04D1D53}"/>
              </a:ext>
            </a:extLst>
          </p:cNvPr>
          <p:cNvSpPr/>
          <p:nvPr/>
        </p:nvSpPr>
        <p:spPr>
          <a:xfrm>
            <a:off x="348792" y="751344"/>
            <a:ext cx="11538408" cy="2031325"/>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Los derrames basálticos son densas sucesiones de basalto derramados en los continentes durante cortos períodos de tiempo, como los basaltos del río Columbia en el noroeste Estados Unidos y las </a:t>
            </a:r>
            <a:r>
              <a:rPr lang="es-MX" dirty="0" err="1">
                <a:latin typeface="Times New Roman" panose="02020603050405020304" pitchFamily="18" charset="0"/>
                <a:cs typeface="Times New Roman" panose="02020603050405020304" pitchFamily="18" charset="0"/>
              </a:rPr>
              <a:t>Deccan</a:t>
            </a:r>
            <a:r>
              <a:rPr lang="es-MX" dirty="0">
                <a:latin typeface="Times New Roman" panose="02020603050405020304" pitchFamily="18" charset="0"/>
                <a:cs typeface="Times New Roman" panose="02020603050405020304" pitchFamily="18" charset="0"/>
              </a:rPr>
              <a:t> </a:t>
            </a:r>
            <a:r>
              <a:rPr lang="es-MX" dirty="0" err="1">
                <a:latin typeface="Times New Roman" panose="02020603050405020304" pitchFamily="18" charset="0"/>
                <a:cs typeface="Times New Roman" panose="02020603050405020304" pitchFamily="18" charset="0"/>
              </a:rPr>
              <a:t>Trapps</a:t>
            </a:r>
            <a:r>
              <a:rPr lang="es-MX" dirty="0">
                <a:latin typeface="Times New Roman" panose="02020603050405020304" pitchFamily="18" charset="0"/>
                <a:cs typeface="Times New Roman" panose="02020603050405020304" pitchFamily="18" charset="0"/>
              </a:rPr>
              <a:t> en India (Figura 3.8). Están compuestos principalmente de los flujos de basalto </a:t>
            </a:r>
            <a:r>
              <a:rPr lang="es-MX" dirty="0" err="1">
                <a:latin typeface="Times New Roman" panose="02020603050405020304" pitchFamily="18" charset="0"/>
                <a:cs typeface="Times New Roman" panose="02020603050405020304" pitchFamily="18" charset="0"/>
              </a:rPr>
              <a:t>toleítico</a:t>
            </a:r>
            <a:r>
              <a:rPr lang="es-MX" dirty="0">
                <a:latin typeface="Times New Roman" panose="02020603050405020304" pitchFamily="18" charset="0"/>
                <a:cs typeface="Times New Roman" panose="02020603050405020304" pitchFamily="18" charset="0"/>
              </a:rPr>
              <a:t>, y </a:t>
            </a:r>
            <a:r>
              <a:rPr lang="es-MX" dirty="0" err="1">
                <a:latin typeface="Times New Roman" panose="02020603050405020304" pitchFamily="18" charset="0"/>
                <a:cs typeface="Times New Roman" panose="02020603050405020304" pitchFamily="18" charset="0"/>
              </a:rPr>
              <a:t>asi</a:t>
            </a:r>
            <a:r>
              <a:rPr lang="es-MX" dirty="0">
                <a:latin typeface="Times New Roman" panose="02020603050405020304" pitchFamily="18" charset="0"/>
                <a:cs typeface="Times New Roman" panose="02020603050405020304" pitchFamily="18" charset="0"/>
              </a:rPr>
              <a:t> como los basaltos de la meseta oceánica, parecen derivar de las plumas del manto, o en algunos casos, la fusión parcial de la litosfera subcontinental disparada por las plumas del manto (Condie, 2001). Gruesas sucesiones de derrames basálticos comprenden importantes mesetas en los continentes. Uno de los rasgos característicos de ambos basaltos de la meseta oceánica y los derrames basálticos es la rapidez con la que son  derramados o erupcionados los grandes volúmenes de magmas basálticos</a:t>
            </a:r>
          </a:p>
        </p:txBody>
      </p:sp>
      <p:pic>
        <p:nvPicPr>
          <p:cNvPr id="6" name="Imagen 5">
            <a:extLst>
              <a:ext uri="{FF2B5EF4-FFF2-40B4-BE49-F238E27FC236}">
                <a16:creationId xmlns:a16="http://schemas.microsoft.com/office/drawing/2014/main" id="{E188AC05-7598-46DA-93E0-22DAC20B30CC}"/>
              </a:ext>
            </a:extLst>
          </p:cNvPr>
          <p:cNvPicPr>
            <a:picLocks noChangeAspect="1"/>
          </p:cNvPicPr>
          <p:nvPr/>
        </p:nvPicPr>
        <p:blipFill rotWithShape="1">
          <a:blip r:embed="rId2">
            <a:extLst>
              <a:ext uri="{28A0092B-C50C-407E-A947-70E740481C1C}">
                <a14:useLocalDpi xmlns:a14="http://schemas.microsoft.com/office/drawing/2010/main" val="0"/>
              </a:ext>
            </a:extLst>
          </a:blip>
          <a:srcRect l="32179" t="36014" r="11982" b="17388"/>
          <a:stretch/>
        </p:blipFill>
        <p:spPr>
          <a:xfrm>
            <a:off x="3497345" y="2771480"/>
            <a:ext cx="6992520" cy="3733015"/>
          </a:xfrm>
          <a:prstGeom prst="rect">
            <a:avLst/>
          </a:prstGeom>
        </p:spPr>
      </p:pic>
      <p:cxnSp>
        <p:nvCxnSpPr>
          <p:cNvPr id="8" name="Conector recto de flecha 7">
            <a:extLst>
              <a:ext uri="{FF2B5EF4-FFF2-40B4-BE49-F238E27FC236}">
                <a16:creationId xmlns:a16="http://schemas.microsoft.com/office/drawing/2014/main" id="{B0BDCCFF-A8C7-4DFA-80EE-9CDF0365E918}"/>
              </a:ext>
            </a:extLst>
          </p:cNvPr>
          <p:cNvCxnSpPr>
            <a:cxnSpLocks/>
          </p:cNvCxnSpPr>
          <p:nvPr/>
        </p:nvCxnSpPr>
        <p:spPr>
          <a:xfrm>
            <a:off x="8116478" y="1225485"/>
            <a:ext cx="113122" cy="29694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a:extLst>
              <a:ext uri="{FF2B5EF4-FFF2-40B4-BE49-F238E27FC236}">
                <a16:creationId xmlns:a16="http://schemas.microsoft.com/office/drawing/2014/main" id="{7E5954F1-D3B4-47A3-9048-402EDCB19822}"/>
              </a:ext>
            </a:extLst>
          </p:cNvPr>
          <p:cNvCxnSpPr/>
          <p:nvPr/>
        </p:nvCxnSpPr>
        <p:spPr>
          <a:xfrm>
            <a:off x="2677212" y="1366887"/>
            <a:ext cx="2460396" cy="21870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a:extLst>
              <a:ext uri="{FF2B5EF4-FFF2-40B4-BE49-F238E27FC236}">
                <a16:creationId xmlns:a16="http://schemas.microsoft.com/office/drawing/2014/main" id="{4105EADF-5E22-401B-886B-3C5B4A077AD9}"/>
              </a:ext>
            </a:extLst>
          </p:cNvPr>
          <p:cNvCxnSpPr/>
          <p:nvPr/>
        </p:nvCxnSpPr>
        <p:spPr>
          <a:xfrm>
            <a:off x="7805394" y="2714920"/>
            <a:ext cx="150829" cy="5561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6CE7CAF9-E7B7-4A46-AF2D-408A4C9C671B}"/>
              </a:ext>
            </a:extLst>
          </p:cNvPr>
          <p:cNvCxnSpPr/>
          <p:nvPr/>
        </p:nvCxnSpPr>
        <p:spPr>
          <a:xfrm flipV="1">
            <a:off x="3535052" y="5279010"/>
            <a:ext cx="2356701" cy="2356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id="{952303C6-7516-4785-A4C8-DAC7EBCB05E4}"/>
              </a:ext>
            </a:extLst>
          </p:cNvPr>
          <p:cNvCxnSpPr/>
          <p:nvPr/>
        </p:nvCxnSpPr>
        <p:spPr>
          <a:xfrm flipH="1">
            <a:off x="9926425" y="3450210"/>
            <a:ext cx="942680" cy="12160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ángulo 18">
            <a:extLst>
              <a:ext uri="{FF2B5EF4-FFF2-40B4-BE49-F238E27FC236}">
                <a16:creationId xmlns:a16="http://schemas.microsoft.com/office/drawing/2014/main" id="{0FE20622-ED20-48FE-BDA6-4DCAAF9D841E}"/>
              </a:ext>
            </a:extLst>
          </p:cNvPr>
          <p:cNvSpPr/>
          <p:nvPr/>
        </p:nvSpPr>
        <p:spPr>
          <a:xfrm>
            <a:off x="358219" y="2810727"/>
            <a:ext cx="2988297" cy="3539430"/>
          </a:xfrm>
          <a:prstGeom prst="rect">
            <a:avLst/>
          </a:prstGeom>
        </p:spPr>
        <p:txBody>
          <a:bodyPr wrap="square">
            <a:spAutoFit/>
          </a:bodyPr>
          <a:lstStyle/>
          <a:p>
            <a:pPr algn="just"/>
            <a:r>
              <a:rPr lang="es-MX" sz="1400" dirty="0">
                <a:latin typeface="Times New Roman" panose="02020603050405020304" pitchFamily="18" charset="0"/>
                <a:cs typeface="Times New Roman" panose="02020603050405020304" pitchFamily="18" charset="0"/>
              </a:rPr>
              <a:t>Las </a:t>
            </a:r>
            <a:r>
              <a:rPr lang="es-MX" sz="1400" dirty="0" err="1">
                <a:latin typeface="Times New Roman" panose="02020603050405020304" pitchFamily="18" charset="0"/>
                <a:cs typeface="Times New Roman" panose="02020603050405020304" pitchFamily="18" charset="0"/>
              </a:rPr>
              <a:t>Deccan</a:t>
            </a:r>
            <a:r>
              <a:rPr lang="es-MX" sz="1400" dirty="0">
                <a:latin typeface="Times New Roman" panose="02020603050405020304" pitchFamily="18" charset="0"/>
                <a:cs typeface="Times New Roman" panose="02020603050405020304" pitchFamily="18" charset="0"/>
              </a:rPr>
              <a:t> </a:t>
            </a:r>
            <a:r>
              <a:rPr lang="es-MX" sz="1400" dirty="0" err="1">
                <a:latin typeface="Times New Roman" panose="02020603050405020304" pitchFamily="18" charset="0"/>
                <a:cs typeface="Times New Roman" panose="02020603050405020304" pitchFamily="18" charset="0"/>
              </a:rPr>
              <a:t>Trapps</a:t>
            </a:r>
            <a:r>
              <a:rPr lang="es-MX" sz="1400" dirty="0">
                <a:latin typeface="Times New Roman" panose="02020603050405020304" pitchFamily="18" charset="0"/>
                <a:cs typeface="Times New Roman" panose="02020603050405020304" pitchFamily="18" charset="0"/>
              </a:rPr>
              <a:t>, que estallaron en el Límite Cretácico/Cenozoico 65 Ma, incluye un volumen aproximado de 15106 km</a:t>
            </a:r>
            <a:r>
              <a:rPr lang="es-MX" sz="1400" baseline="30000" dirty="0">
                <a:latin typeface="Times New Roman" panose="02020603050405020304" pitchFamily="18" charset="0"/>
                <a:cs typeface="Times New Roman" panose="02020603050405020304" pitchFamily="18" charset="0"/>
              </a:rPr>
              <a:t>3</a:t>
            </a:r>
            <a:r>
              <a:rPr lang="es-MX" sz="1400" dirty="0">
                <a:latin typeface="Times New Roman" panose="02020603050405020304" pitchFamily="18" charset="0"/>
                <a:cs typeface="Times New Roman" panose="02020603050405020304" pitchFamily="18" charset="0"/>
              </a:rPr>
              <a:t> en erupción en 1 Ma, probablemente más del 80% de estos flujos &lt;500 000 años. Los basaltos del río Columbia se formaron en De 17.5 a 6 Ma, momento en el que entraron en erupción 0.17106 km</a:t>
            </a:r>
            <a:r>
              <a:rPr lang="es-MX" sz="1400" baseline="30000" dirty="0">
                <a:latin typeface="Times New Roman" panose="02020603050405020304" pitchFamily="18" charset="0"/>
                <a:cs typeface="Times New Roman" panose="02020603050405020304" pitchFamily="18" charset="0"/>
              </a:rPr>
              <a:t>3</a:t>
            </a:r>
            <a:r>
              <a:rPr lang="es-MX" sz="1400" dirty="0">
                <a:latin typeface="Times New Roman" panose="02020603050405020304" pitchFamily="18" charset="0"/>
                <a:cs typeface="Times New Roman" panose="02020603050405020304" pitchFamily="18" charset="0"/>
              </a:rPr>
              <a:t> de magma. Las tasas de erupción de los derrames basálticos y basaltos de meseta oceánica oscilan entre 0.5 a&gt; 1 km</a:t>
            </a:r>
            <a:r>
              <a:rPr lang="es-MX" sz="1400" baseline="30000" dirty="0">
                <a:latin typeface="Times New Roman" panose="02020603050405020304" pitchFamily="18" charset="0"/>
                <a:cs typeface="Times New Roman" panose="02020603050405020304" pitchFamily="18" charset="0"/>
              </a:rPr>
              <a:t>3</a:t>
            </a:r>
            <a:r>
              <a:rPr lang="es-MX" sz="1400" dirty="0">
                <a:latin typeface="Times New Roman" panose="02020603050405020304" pitchFamily="18" charset="0"/>
                <a:cs typeface="Times New Roman" panose="02020603050405020304" pitchFamily="18" charset="0"/>
              </a:rPr>
              <a:t>/año, considerablemente mayor que las tasas típicas de las dorsales oceánicas o islas volcánicas como </a:t>
            </a:r>
            <a:r>
              <a:rPr lang="es-MX" sz="1400" dirty="0" err="1">
                <a:latin typeface="Times New Roman" panose="02020603050405020304" pitchFamily="18" charset="0"/>
                <a:cs typeface="Times New Roman" panose="02020603050405020304" pitchFamily="18" charset="0"/>
              </a:rPr>
              <a:t>Hawaii</a:t>
            </a:r>
            <a:endParaRPr lang="es-MX"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83787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EC305563-B7A6-4A01-8697-288535A026F1}"/>
              </a:ext>
            </a:extLst>
          </p:cNvPr>
          <p:cNvSpPr/>
          <p:nvPr/>
        </p:nvSpPr>
        <p:spPr>
          <a:xfrm>
            <a:off x="555399" y="265463"/>
            <a:ext cx="2446247" cy="369332"/>
          </a:xfrm>
          <a:prstGeom prst="rect">
            <a:avLst/>
          </a:prstGeom>
        </p:spPr>
        <p:txBody>
          <a:bodyPr wrap="none">
            <a:spAutoFit/>
          </a:bodyPr>
          <a:lstStyle/>
          <a:p>
            <a:r>
              <a:rPr lang="es-MX" dirty="0">
                <a:latin typeface="Times New Roman" panose="02020603050405020304" pitchFamily="18" charset="0"/>
                <a:cs typeface="Times New Roman" panose="02020603050405020304" pitchFamily="18" charset="0"/>
              </a:rPr>
              <a:t>Islas Volcánicas </a:t>
            </a:r>
            <a:r>
              <a:rPr lang="es-MX" dirty="0" err="1">
                <a:latin typeface="Times New Roman" panose="02020603050405020304" pitchFamily="18" charset="0"/>
                <a:cs typeface="Times New Roman" panose="02020603050405020304" pitchFamily="18" charset="0"/>
              </a:rPr>
              <a:t>Hotspot</a:t>
            </a:r>
            <a:endParaRPr lang="es-MX" dirty="0">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3F0EDDB-091D-44DF-B275-3DF1F7D9216B}"/>
              </a:ext>
            </a:extLst>
          </p:cNvPr>
          <p:cNvSpPr/>
          <p:nvPr/>
        </p:nvSpPr>
        <p:spPr>
          <a:xfrm>
            <a:off x="333866" y="948741"/>
            <a:ext cx="11534480" cy="5355312"/>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Los </a:t>
            </a:r>
            <a:r>
              <a:rPr lang="es-MX" dirty="0" err="1">
                <a:latin typeface="Times New Roman" panose="02020603050405020304" pitchFamily="18" charset="0"/>
                <a:cs typeface="Times New Roman" panose="02020603050405020304" pitchFamily="18" charset="0"/>
              </a:rPr>
              <a:t>hotspots</a:t>
            </a:r>
            <a:r>
              <a:rPr lang="es-MX" dirty="0">
                <a:latin typeface="Times New Roman" panose="02020603050405020304" pitchFamily="18" charset="0"/>
                <a:cs typeface="Times New Roman" panose="02020603050405020304" pitchFamily="18" charset="0"/>
              </a:rPr>
              <a:t> se caracterizan por las siguientes características: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1. En las cuencas oceánicas, los puntos calientes forman alturas topográficas de 500 a 1200 m con anchos 	de 	1000 a 1500 km. Estos altos topográficos son probablemente manifestaciones indirectas de plumas ascendentes del manto.</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2. Muchos puntos calientes están cubiertos por volcanes activos o recientemente activos. Ejemplos son </a:t>
            </a:r>
            <a:r>
              <a:rPr lang="es-MX" dirty="0" err="1">
                <a:latin typeface="Times New Roman" panose="02020603050405020304" pitchFamily="18" charset="0"/>
                <a:cs typeface="Times New Roman" panose="02020603050405020304" pitchFamily="18" charset="0"/>
              </a:rPr>
              <a:t>Hawaii</a:t>
            </a:r>
            <a:r>
              <a:rPr lang="es-MX" dirty="0">
                <a:latin typeface="Times New Roman" panose="02020603050405020304" pitchFamily="18" charset="0"/>
                <a:cs typeface="Times New Roman" panose="02020603050405020304" pitchFamily="18" charset="0"/>
              </a:rPr>
              <a:t> 	y Yellowstone Park en el oeste de Estados Unidos.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3. La mayoría de los puntos calientes oceánicos se caracterizan por niveles de gravedad que reflejan el ascenso  de material de manto más denso desde del manto.</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4. En algunos casos una o dos dorsales asísmicas  en la mayoría de los volcánicos extintos se alejan de </a:t>
            </a:r>
            <a:r>
              <a:rPr lang="es-MX" dirty="0" err="1">
                <a:latin typeface="Times New Roman" panose="02020603050405020304" pitchFamily="18" charset="0"/>
                <a:cs typeface="Times New Roman" panose="02020603050405020304" pitchFamily="18" charset="0"/>
              </a:rPr>
              <a:t>de</a:t>
            </a:r>
            <a:r>
              <a:rPr lang="es-MX" dirty="0">
                <a:latin typeface="Times New Roman" panose="02020603050405020304" pitchFamily="18" charset="0"/>
                <a:cs typeface="Times New Roman" panose="02020603050405020304" pitchFamily="18" charset="0"/>
              </a:rPr>
              <a:t> los puntos calientes oceánicos. Del mismo modo, en las áreas continentales, la edad de el magmatismo y la deformación pueden aumentar con la distancia desde un punto de acceso. Estas funciones se conocen como pistas de puntos de 	acceso (Figura 3.11).</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5. La mayoría de los puntos calientes tienen un alto flujo de calor, probablemente reflejando una columna de manto en profundidad.</a:t>
            </a:r>
          </a:p>
        </p:txBody>
      </p:sp>
    </p:spTree>
    <p:extLst>
      <p:ext uri="{BB962C8B-B14F-4D97-AF65-F5344CB8AC3E}">
        <p14:creationId xmlns:p14="http://schemas.microsoft.com/office/powerpoint/2010/main" val="32112109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4FA7B52-60F1-45C0-AA38-D4A606E56E81}"/>
              </a:ext>
            </a:extLst>
          </p:cNvPr>
          <p:cNvPicPr>
            <a:picLocks noChangeAspect="1"/>
          </p:cNvPicPr>
          <p:nvPr/>
        </p:nvPicPr>
        <p:blipFill rotWithShape="1">
          <a:blip r:embed="rId2">
            <a:extLst>
              <a:ext uri="{28A0092B-C50C-407E-A947-70E740481C1C}">
                <a14:useLocalDpi xmlns:a14="http://schemas.microsoft.com/office/drawing/2010/main" val="0"/>
              </a:ext>
            </a:extLst>
          </a:blip>
          <a:srcRect l="32706" t="13196" r="12951" b="2818"/>
          <a:stretch/>
        </p:blipFill>
        <p:spPr>
          <a:xfrm>
            <a:off x="2667786" y="131974"/>
            <a:ext cx="6711884" cy="6635860"/>
          </a:xfrm>
          <a:prstGeom prst="rect">
            <a:avLst/>
          </a:prstGeom>
        </p:spPr>
      </p:pic>
    </p:spTree>
    <p:extLst>
      <p:ext uri="{BB962C8B-B14F-4D97-AF65-F5344CB8AC3E}">
        <p14:creationId xmlns:p14="http://schemas.microsoft.com/office/powerpoint/2010/main" val="1350143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BD9DDB89-D1F7-47C5-A081-52E40D33327B}"/>
              </a:ext>
            </a:extLst>
          </p:cNvPr>
          <p:cNvSpPr/>
          <p:nvPr/>
        </p:nvSpPr>
        <p:spPr>
          <a:xfrm>
            <a:off x="471246" y="284317"/>
            <a:ext cx="3745769" cy="369332"/>
          </a:xfrm>
          <a:prstGeom prst="rect">
            <a:avLst/>
          </a:prstGeom>
        </p:spPr>
        <p:txBody>
          <a:bodyPr wrap="none">
            <a:spAutoFit/>
          </a:bodyPr>
          <a:lstStyle/>
          <a:p>
            <a:r>
              <a:rPr lang="es-MX" dirty="0">
                <a:latin typeface="Times New Roman" panose="02020603050405020304" pitchFamily="18" charset="0"/>
                <a:cs typeface="Times New Roman" panose="02020603050405020304" pitchFamily="18" charset="0"/>
              </a:rPr>
              <a:t>Enjambres gigantes de diques máficos</a:t>
            </a:r>
          </a:p>
        </p:txBody>
      </p:sp>
      <p:pic>
        <p:nvPicPr>
          <p:cNvPr id="4" name="Imagen 3">
            <a:extLst>
              <a:ext uri="{FF2B5EF4-FFF2-40B4-BE49-F238E27FC236}">
                <a16:creationId xmlns:a16="http://schemas.microsoft.com/office/drawing/2014/main" id="{1306D353-C3CF-4F35-AAD5-6FD878E21A7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38862" t="16770" r="19018" b="1581"/>
          <a:stretch/>
        </p:blipFill>
        <p:spPr>
          <a:xfrm>
            <a:off x="6146275" y="159617"/>
            <a:ext cx="5401559" cy="6698383"/>
          </a:xfrm>
          <a:prstGeom prst="rect">
            <a:avLst/>
          </a:prstGeom>
        </p:spPr>
      </p:pic>
      <p:sp>
        <p:nvSpPr>
          <p:cNvPr id="6" name="Rectángulo 5">
            <a:extLst>
              <a:ext uri="{FF2B5EF4-FFF2-40B4-BE49-F238E27FC236}">
                <a16:creationId xmlns:a16="http://schemas.microsoft.com/office/drawing/2014/main" id="{F96D32F7-8698-4DCE-9F6E-F8186FCBEA41}"/>
              </a:ext>
            </a:extLst>
          </p:cNvPr>
          <p:cNvSpPr/>
          <p:nvPr/>
        </p:nvSpPr>
        <p:spPr>
          <a:xfrm>
            <a:off x="399067" y="879671"/>
            <a:ext cx="5304149" cy="3139321"/>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Estos enjambres, que se extienden hasta 500 km de ancho y más de 3000 km de largo, ocurren en todos los escudos Precámbricos e incluyen muchos miles de diques. Los diques individuales varían de 10 a 50 m en de ancho y algunos hasta 200 m. La mayoría de los diques tienen  echados y </a:t>
            </a:r>
            <a:r>
              <a:rPr lang="es-MX" dirty="0" err="1">
                <a:latin typeface="Times New Roman" panose="02020603050405020304" pitchFamily="18" charset="0"/>
                <a:cs typeface="Times New Roman" panose="02020603050405020304" pitchFamily="18" charset="0"/>
              </a:rPr>
              <a:t>runbos</a:t>
            </a:r>
            <a:r>
              <a:rPr lang="es-MX" dirty="0">
                <a:latin typeface="Times New Roman" panose="02020603050405020304" pitchFamily="18" charset="0"/>
                <a:cs typeface="Times New Roman" panose="02020603050405020304" pitchFamily="18" charset="0"/>
              </a:rPr>
              <a:t> bastante consistentes, y se han  seguido diques individuales de hasta 1000 km.</a:t>
            </a:r>
          </a:p>
          <a:p>
            <a:pPr algn="just"/>
            <a:r>
              <a:rPr lang="es-MX" dirty="0">
                <a:latin typeface="Times New Roman" panose="02020603050405020304" pitchFamily="18" charset="0"/>
                <a:cs typeface="Times New Roman" panose="02020603050405020304" pitchFamily="18" charset="0"/>
              </a:rPr>
              <a:t>Los grandes enjambres parecen haber sido intrusionados episódicamente con edades importantes de intrusión en 2500, 2390-2370, 2150–2100, 1900–1850, 1270–1250 y 1150–1100 Ma. </a:t>
            </a:r>
          </a:p>
        </p:txBody>
      </p:sp>
    </p:spTree>
    <p:extLst>
      <p:ext uri="{BB962C8B-B14F-4D97-AF65-F5344CB8AC3E}">
        <p14:creationId xmlns:p14="http://schemas.microsoft.com/office/powerpoint/2010/main" val="38607647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49674E7-2351-4508-9327-37B6A3864639}"/>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9044" t="13884" r="9610" b="2955"/>
          <a:stretch/>
        </p:blipFill>
        <p:spPr>
          <a:xfrm>
            <a:off x="2017335" y="125246"/>
            <a:ext cx="8209231" cy="6483794"/>
          </a:xfrm>
          <a:prstGeom prst="rect">
            <a:avLst/>
          </a:prstGeom>
        </p:spPr>
      </p:pic>
    </p:spTree>
    <p:extLst>
      <p:ext uri="{BB962C8B-B14F-4D97-AF65-F5344CB8AC3E}">
        <p14:creationId xmlns:p14="http://schemas.microsoft.com/office/powerpoint/2010/main" val="540858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TotalTime>
  <Words>1183</Words>
  <Application>Microsoft Office PowerPoint</Application>
  <PresentationFormat>Panorámica</PresentationFormat>
  <Paragraphs>47</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AdvP6975</vt:lpstr>
      <vt:lpstr>Arial</vt:lpstr>
      <vt:lpstr>Calibri</vt:lpstr>
      <vt:lpstr>Calibri Light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Inocente</dc:creator>
  <cp:lastModifiedBy>Pece</cp:lastModifiedBy>
  <cp:revision>11</cp:revision>
  <dcterms:created xsi:type="dcterms:W3CDTF">2020-10-21T15:14:20Z</dcterms:created>
  <dcterms:modified xsi:type="dcterms:W3CDTF">2022-12-06T17:49:06Z</dcterms:modified>
</cp:coreProperties>
</file>