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85" r:id="rId4"/>
    <p:sldId id="257" r:id="rId5"/>
    <p:sldId id="282" r:id="rId6"/>
    <p:sldId id="265" r:id="rId7"/>
    <p:sldId id="258" r:id="rId8"/>
    <p:sldId id="264" r:id="rId9"/>
    <p:sldId id="259" r:id="rId10"/>
    <p:sldId id="260" r:id="rId11"/>
    <p:sldId id="261" r:id="rId12"/>
    <p:sldId id="284" r:id="rId13"/>
    <p:sldId id="266" r:id="rId14"/>
    <p:sldId id="286" r:id="rId15"/>
    <p:sldId id="262" r:id="rId16"/>
    <p:sldId id="287" r:id="rId17"/>
    <p:sldId id="288" r:id="rId18"/>
    <p:sldId id="289" r:id="rId19"/>
    <p:sldId id="283" r:id="rId20"/>
    <p:sldId id="263" r:id="rId21"/>
    <p:sldId id="267" r:id="rId22"/>
    <p:sldId id="268" r:id="rId23"/>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42" autoAdjust="0"/>
    <p:restoredTop sz="94660"/>
  </p:normalViewPr>
  <p:slideViewPr>
    <p:cSldViewPr snapToGrid="0">
      <p:cViewPr varScale="1">
        <p:scale>
          <a:sx n="99" d="100"/>
          <a:sy n="99" d="100"/>
        </p:scale>
        <p:origin x="96"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F9E3FA-A1F6-40AE-BD03-D00E3B3496C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C6D60F7C-A0FB-4289-B221-D1F5433F28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C2D1510E-2B99-49AF-BA37-237444A66995}"/>
              </a:ext>
            </a:extLst>
          </p:cNvPr>
          <p:cNvSpPr>
            <a:spLocks noGrp="1"/>
          </p:cNvSpPr>
          <p:nvPr>
            <p:ph type="dt" sz="half" idx="10"/>
          </p:nvPr>
        </p:nvSpPr>
        <p:spPr/>
        <p:txBody>
          <a:bodyPr/>
          <a:lstStyle/>
          <a:p>
            <a:fld id="{54C9F77E-C90C-4831-86FE-7CBB9A5E4D35}" type="datetimeFigureOut">
              <a:rPr lang="es-MX" smtClean="0"/>
              <a:t>16/08/2022</a:t>
            </a:fld>
            <a:endParaRPr lang="es-MX"/>
          </a:p>
        </p:txBody>
      </p:sp>
      <p:sp>
        <p:nvSpPr>
          <p:cNvPr id="5" name="Marcador de pie de página 4">
            <a:extLst>
              <a:ext uri="{FF2B5EF4-FFF2-40B4-BE49-F238E27FC236}">
                <a16:creationId xmlns:a16="http://schemas.microsoft.com/office/drawing/2014/main" id="{68D3F2BC-4452-459A-B6AF-1132010E3C0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0AE18E4-5959-40ED-B46F-592CFA74AAF8}"/>
              </a:ext>
            </a:extLst>
          </p:cNvPr>
          <p:cNvSpPr>
            <a:spLocks noGrp="1"/>
          </p:cNvSpPr>
          <p:nvPr>
            <p:ph type="sldNum" sz="quarter" idx="12"/>
          </p:nvPr>
        </p:nvSpPr>
        <p:spPr/>
        <p:txBody>
          <a:bodyPr/>
          <a:lstStyle/>
          <a:p>
            <a:fld id="{7B413E72-8038-4913-B3DC-D17D0F53E91A}" type="slidenum">
              <a:rPr lang="es-MX" smtClean="0"/>
              <a:t>‹Nº›</a:t>
            </a:fld>
            <a:endParaRPr lang="es-MX"/>
          </a:p>
        </p:txBody>
      </p:sp>
    </p:spTree>
    <p:extLst>
      <p:ext uri="{BB962C8B-B14F-4D97-AF65-F5344CB8AC3E}">
        <p14:creationId xmlns:p14="http://schemas.microsoft.com/office/powerpoint/2010/main" val="2595485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71A426-486B-434C-A371-B0327C36338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A9372446-212D-4B03-95A2-84798456FAB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7D829C9-6141-459C-B475-1002D28E7A3B}"/>
              </a:ext>
            </a:extLst>
          </p:cNvPr>
          <p:cNvSpPr>
            <a:spLocks noGrp="1"/>
          </p:cNvSpPr>
          <p:nvPr>
            <p:ph type="dt" sz="half" idx="10"/>
          </p:nvPr>
        </p:nvSpPr>
        <p:spPr/>
        <p:txBody>
          <a:bodyPr/>
          <a:lstStyle/>
          <a:p>
            <a:fld id="{54C9F77E-C90C-4831-86FE-7CBB9A5E4D35}" type="datetimeFigureOut">
              <a:rPr lang="es-MX" smtClean="0"/>
              <a:t>16/08/2022</a:t>
            </a:fld>
            <a:endParaRPr lang="es-MX"/>
          </a:p>
        </p:txBody>
      </p:sp>
      <p:sp>
        <p:nvSpPr>
          <p:cNvPr id="5" name="Marcador de pie de página 4">
            <a:extLst>
              <a:ext uri="{FF2B5EF4-FFF2-40B4-BE49-F238E27FC236}">
                <a16:creationId xmlns:a16="http://schemas.microsoft.com/office/drawing/2014/main" id="{AC755D96-E22A-48DE-8768-21D20D38C4D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6AC96B7-F484-4E4C-92E7-1FDA4FF1067B}"/>
              </a:ext>
            </a:extLst>
          </p:cNvPr>
          <p:cNvSpPr>
            <a:spLocks noGrp="1"/>
          </p:cNvSpPr>
          <p:nvPr>
            <p:ph type="sldNum" sz="quarter" idx="12"/>
          </p:nvPr>
        </p:nvSpPr>
        <p:spPr/>
        <p:txBody>
          <a:bodyPr/>
          <a:lstStyle/>
          <a:p>
            <a:fld id="{7B413E72-8038-4913-B3DC-D17D0F53E91A}" type="slidenum">
              <a:rPr lang="es-MX" smtClean="0"/>
              <a:t>‹Nº›</a:t>
            </a:fld>
            <a:endParaRPr lang="es-MX"/>
          </a:p>
        </p:txBody>
      </p:sp>
    </p:spTree>
    <p:extLst>
      <p:ext uri="{BB962C8B-B14F-4D97-AF65-F5344CB8AC3E}">
        <p14:creationId xmlns:p14="http://schemas.microsoft.com/office/powerpoint/2010/main" val="1207040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5ECFF4-0A3B-47A1-8E80-900EF917D64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7752A294-6D42-4E67-8DF8-077C1E74CA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A5F0EB-1656-44ED-BBC8-42AB0EAE298D}"/>
              </a:ext>
            </a:extLst>
          </p:cNvPr>
          <p:cNvSpPr>
            <a:spLocks noGrp="1"/>
          </p:cNvSpPr>
          <p:nvPr>
            <p:ph type="dt" sz="half" idx="10"/>
          </p:nvPr>
        </p:nvSpPr>
        <p:spPr/>
        <p:txBody>
          <a:bodyPr/>
          <a:lstStyle/>
          <a:p>
            <a:fld id="{54C9F77E-C90C-4831-86FE-7CBB9A5E4D35}" type="datetimeFigureOut">
              <a:rPr lang="es-MX" smtClean="0"/>
              <a:t>16/08/2022</a:t>
            </a:fld>
            <a:endParaRPr lang="es-MX"/>
          </a:p>
        </p:txBody>
      </p:sp>
      <p:sp>
        <p:nvSpPr>
          <p:cNvPr id="5" name="Marcador de pie de página 4">
            <a:extLst>
              <a:ext uri="{FF2B5EF4-FFF2-40B4-BE49-F238E27FC236}">
                <a16:creationId xmlns:a16="http://schemas.microsoft.com/office/drawing/2014/main" id="{63FD83CD-115F-4599-80A1-D64A3C552A5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1B593F8-5849-41B0-96F6-E2BC94EF5C31}"/>
              </a:ext>
            </a:extLst>
          </p:cNvPr>
          <p:cNvSpPr>
            <a:spLocks noGrp="1"/>
          </p:cNvSpPr>
          <p:nvPr>
            <p:ph type="sldNum" sz="quarter" idx="12"/>
          </p:nvPr>
        </p:nvSpPr>
        <p:spPr/>
        <p:txBody>
          <a:bodyPr/>
          <a:lstStyle/>
          <a:p>
            <a:fld id="{7B413E72-8038-4913-B3DC-D17D0F53E91A}" type="slidenum">
              <a:rPr lang="es-MX" smtClean="0"/>
              <a:t>‹Nº›</a:t>
            </a:fld>
            <a:endParaRPr lang="es-MX"/>
          </a:p>
        </p:txBody>
      </p:sp>
    </p:spTree>
    <p:extLst>
      <p:ext uri="{BB962C8B-B14F-4D97-AF65-F5344CB8AC3E}">
        <p14:creationId xmlns:p14="http://schemas.microsoft.com/office/powerpoint/2010/main" val="4111736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63C549-520D-429C-94F1-2AAFFF8EF1C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A70590C-FEC5-4D49-91F8-F8C99110369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F0630465-5402-4C1E-B8F7-0A1C0DBFEB3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575AAF86-3312-422F-9885-4049DAF9D5A6}"/>
              </a:ext>
            </a:extLst>
          </p:cNvPr>
          <p:cNvSpPr>
            <a:spLocks noGrp="1"/>
          </p:cNvSpPr>
          <p:nvPr>
            <p:ph type="dt" sz="half" idx="10"/>
          </p:nvPr>
        </p:nvSpPr>
        <p:spPr/>
        <p:txBody>
          <a:bodyPr/>
          <a:lstStyle/>
          <a:p>
            <a:fld id="{54C9F77E-C90C-4831-86FE-7CBB9A5E4D35}" type="datetimeFigureOut">
              <a:rPr lang="es-MX" smtClean="0"/>
              <a:t>16/08/2022</a:t>
            </a:fld>
            <a:endParaRPr lang="es-MX"/>
          </a:p>
        </p:txBody>
      </p:sp>
      <p:sp>
        <p:nvSpPr>
          <p:cNvPr id="6" name="Marcador de pie de página 5">
            <a:extLst>
              <a:ext uri="{FF2B5EF4-FFF2-40B4-BE49-F238E27FC236}">
                <a16:creationId xmlns:a16="http://schemas.microsoft.com/office/drawing/2014/main" id="{3A2AEB61-0C24-4106-A7F1-A7580A48483E}"/>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8B2B608E-11A3-43C1-8EE7-4E42E19781ED}"/>
              </a:ext>
            </a:extLst>
          </p:cNvPr>
          <p:cNvSpPr>
            <a:spLocks noGrp="1"/>
          </p:cNvSpPr>
          <p:nvPr>
            <p:ph type="sldNum" sz="quarter" idx="12"/>
          </p:nvPr>
        </p:nvSpPr>
        <p:spPr/>
        <p:txBody>
          <a:bodyPr/>
          <a:lstStyle/>
          <a:p>
            <a:fld id="{7B413E72-8038-4913-B3DC-D17D0F53E91A}" type="slidenum">
              <a:rPr lang="es-MX" smtClean="0"/>
              <a:t>‹Nº›</a:t>
            </a:fld>
            <a:endParaRPr lang="es-MX"/>
          </a:p>
        </p:txBody>
      </p:sp>
    </p:spTree>
    <p:extLst>
      <p:ext uri="{BB962C8B-B14F-4D97-AF65-F5344CB8AC3E}">
        <p14:creationId xmlns:p14="http://schemas.microsoft.com/office/powerpoint/2010/main" val="1000731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F632FF-9F70-4F6B-AC9D-D7610079FA8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40247F1A-47E6-41B6-92A3-043A0C2D89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6C72D01-0D7A-425B-95BA-9069AF1EF2D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04867849-A731-40C4-8304-2F2E3507F7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4CD3652-B1A6-4DCE-B06E-DCFC829B69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008CE4B2-2CC3-4EA4-B812-D50F02F21D2F}"/>
              </a:ext>
            </a:extLst>
          </p:cNvPr>
          <p:cNvSpPr>
            <a:spLocks noGrp="1"/>
          </p:cNvSpPr>
          <p:nvPr>
            <p:ph type="dt" sz="half" idx="10"/>
          </p:nvPr>
        </p:nvSpPr>
        <p:spPr/>
        <p:txBody>
          <a:bodyPr/>
          <a:lstStyle/>
          <a:p>
            <a:fld id="{54C9F77E-C90C-4831-86FE-7CBB9A5E4D35}" type="datetimeFigureOut">
              <a:rPr lang="es-MX" smtClean="0"/>
              <a:t>16/08/2022</a:t>
            </a:fld>
            <a:endParaRPr lang="es-MX"/>
          </a:p>
        </p:txBody>
      </p:sp>
      <p:sp>
        <p:nvSpPr>
          <p:cNvPr id="8" name="Marcador de pie de página 7">
            <a:extLst>
              <a:ext uri="{FF2B5EF4-FFF2-40B4-BE49-F238E27FC236}">
                <a16:creationId xmlns:a16="http://schemas.microsoft.com/office/drawing/2014/main" id="{62DA08A0-76E1-4F88-9F87-03E082D0461F}"/>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C7C4FFE6-B77D-40CC-82AC-463D9D08B1BD}"/>
              </a:ext>
            </a:extLst>
          </p:cNvPr>
          <p:cNvSpPr>
            <a:spLocks noGrp="1"/>
          </p:cNvSpPr>
          <p:nvPr>
            <p:ph type="sldNum" sz="quarter" idx="12"/>
          </p:nvPr>
        </p:nvSpPr>
        <p:spPr/>
        <p:txBody>
          <a:bodyPr/>
          <a:lstStyle/>
          <a:p>
            <a:fld id="{7B413E72-8038-4913-B3DC-D17D0F53E91A}" type="slidenum">
              <a:rPr lang="es-MX" smtClean="0"/>
              <a:t>‹Nº›</a:t>
            </a:fld>
            <a:endParaRPr lang="es-MX"/>
          </a:p>
        </p:txBody>
      </p:sp>
    </p:spTree>
    <p:extLst>
      <p:ext uri="{BB962C8B-B14F-4D97-AF65-F5344CB8AC3E}">
        <p14:creationId xmlns:p14="http://schemas.microsoft.com/office/powerpoint/2010/main" val="4210092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7340C3-17D7-4F92-95CB-4C22AD49AE3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1F07EE7E-6A87-4E86-BA02-2721675DBB66}"/>
              </a:ext>
            </a:extLst>
          </p:cNvPr>
          <p:cNvSpPr>
            <a:spLocks noGrp="1"/>
          </p:cNvSpPr>
          <p:nvPr>
            <p:ph type="dt" sz="half" idx="10"/>
          </p:nvPr>
        </p:nvSpPr>
        <p:spPr/>
        <p:txBody>
          <a:bodyPr/>
          <a:lstStyle/>
          <a:p>
            <a:fld id="{54C9F77E-C90C-4831-86FE-7CBB9A5E4D35}" type="datetimeFigureOut">
              <a:rPr lang="es-MX" smtClean="0"/>
              <a:t>16/08/2022</a:t>
            </a:fld>
            <a:endParaRPr lang="es-MX"/>
          </a:p>
        </p:txBody>
      </p:sp>
      <p:sp>
        <p:nvSpPr>
          <p:cNvPr id="4" name="Marcador de pie de página 3">
            <a:extLst>
              <a:ext uri="{FF2B5EF4-FFF2-40B4-BE49-F238E27FC236}">
                <a16:creationId xmlns:a16="http://schemas.microsoft.com/office/drawing/2014/main" id="{5B2500DB-BB2B-45E0-8D38-B9B1CF6828A4}"/>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3BC277EB-A0EF-409B-8256-9A945CB547AD}"/>
              </a:ext>
            </a:extLst>
          </p:cNvPr>
          <p:cNvSpPr>
            <a:spLocks noGrp="1"/>
          </p:cNvSpPr>
          <p:nvPr>
            <p:ph type="sldNum" sz="quarter" idx="12"/>
          </p:nvPr>
        </p:nvSpPr>
        <p:spPr/>
        <p:txBody>
          <a:bodyPr/>
          <a:lstStyle/>
          <a:p>
            <a:fld id="{7B413E72-8038-4913-B3DC-D17D0F53E91A}" type="slidenum">
              <a:rPr lang="es-MX" smtClean="0"/>
              <a:t>‹Nº›</a:t>
            </a:fld>
            <a:endParaRPr lang="es-MX"/>
          </a:p>
        </p:txBody>
      </p:sp>
    </p:spTree>
    <p:extLst>
      <p:ext uri="{BB962C8B-B14F-4D97-AF65-F5344CB8AC3E}">
        <p14:creationId xmlns:p14="http://schemas.microsoft.com/office/powerpoint/2010/main" val="1775163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834FB25-1847-423F-B582-B0B2D7E6AEB7}"/>
              </a:ext>
            </a:extLst>
          </p:cNvPr>
          <p:cNvSpPr>
            <a:spLocks noGrp="1"/>
          </p:cNvSpPr>
          <p:nvPr>
            <p:ph type="dt" sz="half" idx="10"/>
          </p:nvPr>
        </p:nvSpPr>
        <p:spPr/>
        <p:txBody>
          <a:bodyPr/>
          <a:lstStyle/>
          <a:p>
            <a:fld id="{54C9F77E-C90C-4831-86FE-7CBB9A5E4D35}" type="datetimeFigureOut">
              <a:rPr lang="es-MX" smtClean="0"/>
              <a:t>16/08/2022</a:t>
            </a:fld>
            <a:endParaRPr lang="es-MX"/>
          </a:p>
        </p:txBody>
      </p:sp>
      <p:sp>
        <p:nvSpPr>
          <p:cNvPr id="3" name="Marcador de pie de página 2">
            <a:extLst>
              <a:ext uri="{FF2B5EF4-FFF2-40B4-BE49-F238E27FC236}">
                <a16:creationId xmlns:a16="http://schemas.microsoft.com/office/drawing/2014/main" id="{F51B858C-2DCD-4665-A231-499859CCCCBE}"/>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41858F41-2787-4CEE-81B5-3D7D426EEF7A}"/>
              </a:ext>
            </a:extLst>
          </p:cNvPr>
          <p:cNvSpPr>
            <a:spLocks noGrp="1"/>
          </p:cNvSpPr>
          <p:nvPr>
            <p:ph type="sldNum" sz="quarter" idx="12"/>
          </p:nvPr>
        </p:nvSpPr>
        <p:spPr/>
        <p:txBody>
          <a:bodyPr/>
          <a:lstStyle/>
          <a:p>
            <a:fld id="{7B413E72-8038-4913-B3DC-D17D0F53E91A}" type="slidenum">
              <a:rPr lang="es-MX" smtClean="0"/>
              <a:t>‹Nº›</a:t>
            </a:fld>
            <a:endParaRPr lang="es-MX"/>
          </a:p>
        </p:txBody>
      </p:sp>
    </p:spTree>
    <p:extLst>
      <p:ext uri="{BB962C8B-B14F-4D97-AF65-F5344CB8AC3E}">
        <p14:creationId xmlns:p14="http://schemas.microsoft.com/office/powerpoint/2010/main" val="3816577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26EBC2-2E50-47A9-8EB0-46942476809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D69B2C57-64D8-4794-A6B2-3702639E6C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A8E3AF6C-23AC-4622-AFE4-F79ADD812F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47F5062-22E7-45E3-BBD2-981BE103FC04}"/>
              </a:ext>
            </a:extLst>
          </p:cNvPr>
          <p:cNvSpPr>
            <a:spLocks noGrp="1"/>
          </p:cNvSpPr>
          <p:nvPr>
            <p:ph type="dt" sz="half" idx="10"/>
          </p:nvPr>
        </p:nvSpPr>
        <p:spPr/>
        <p:txBody>
          <a:bodyPr/>
          <a:lstStyle/>
          <a:p>
            <a:fld id="{54C9F77E-C90C-4831-86FE-7CBB9A5E4D35}" type="datetimeFigureOut">
              <a:rPr lang="es-MX" smtClean="0"/>
              <a:t>16/08/2022</a:t>
            </a:fld>
            <a:endParaRPr lang="es-MX"/>
          </a:p>
        </p:txBody>
      </p:sp>
      <p:sp>
        <p:nvSpPr>
          <p:cNvPr id="6" name="Marcador de pie de página 5">
            <a:extLst>
              <a:ext uri="{FF2B5EF4-FFF2-40B4-BE49-F238E27FC236}">
                <a16:creationId xmlns:a16="http://schemas.microsoft.com/office/drawing/2014/main" id="{E8D00EA6-4F20-4A75-ADBD-EE18EDDE77D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079043A-A319-41E6-A21E-296DEAFF8DA0}"/>
              </a:ext>
            </a:extLst>
          </p:cNvPr>
          <p:cNvSpPr>
            <a:spLocks noGrp="1"/>
          </p:cNvSpPr>
          <p:nvPr>
            <p:ph type="sldNum" sz="quarter" idx="12"/>
          </p:nvPr>
        </p:nvSpPr>
        <p:spPr/>
        <p:txBody>
          <a:bodyPr/>
          <a:lstStyle/>
          <a:p>
            <a:fld id="{7B413E72-8038-4913-B3DC-D17D0F53E91A}" type="slidenum">
              <a:rPr lang="es-MX" smtClean="0"/>
              <a:t>‹Nº›</a:t>
            </a:fld>
            <a:endParaRPr lang="es-MX"/>
          </a:p>
        </p:txBody>
      </p:sp>
    </p:spTree>
    <p:extLst>
      <p:ext uri="{BB962C8B-B14F-4D97-AF65-F5344CB8AC3E}">
        <p14:creationId xmlns:p14="http://schemas.microsoft.com/office/powerpoint/2010/main" val="370350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E61FB5-9E92-4609-87BF-6DD9DE6BA2C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536DCFD9-CC07-471E-86C6-D0E8890347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5FCAB28B-399A-4724-8543-285ECC7365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2B0F46A-CD1B-491C-B240-3D670407001F}"/>
              </a:ext>
            </a:extLst>
          </p:cNvPr>
          <p:cNvSpPr>
            <a:spLocks noGrp="1"/>
          </p:cNvSpPr>
          <p:nvPr>
            <p:ph type="dt" sz="half" idx="10"/>
          </p:nvPr>
        </p:nvSpPr>
        <p:spPr/>
        <p:txBody>
          <a:bodyPr/>
          <a:lstStyle/>
          <a:p>
            <a:fld id="{54C9F77E-C90C-4831-86FE-7CBB9A5E4D35}" type="datetimeFigureOut">
              <a:rPr lang="es-MX" smtClean="0"/>
              <a:t>16/08/2022</a:t>
            </a:fld>
            <a:endParaRPr lang="es-MX"/>
          </a:p>
        </p:txBody>
      </p:sp>
      <p:sp>
        <p:nvSpPr>
          <p:cNvPr id="6" name="Marcador de pie de página 5">
            <a:extLst>
              <a:ext uri="{FF2B5EF4-FFF2-40B4-BE49-F238E27FC236}">
                <a16:creationId xmlns:a16="http://schemas.microsoft.com/office/drawing/2014/main" id="{DE766448-CA9B-4ACB-B0DE-1E864B6158F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C25135D9-2EF3-4EFE-A9F0-749A6ACC4D5D}"/>
              </a:ext>
            </a:extLst>
          </p:cNvPr>
          <p:cNvSpPr>
            <a:spLocks noGrp="1"/>
          </p:cNvSpPr>
          <p:nvPr>
            <p:ph type="sldNum" sz="quarter" idx="12"/>
          </p:nvPr>
        </p:nvSpPr>
        <p:spPr/>
        <p:txBody>
          <a:bodyPr/>
          <a:lstStyle/>
          <a:p>
            <a:fld id="{7B413E72-8038-4913-B3DC-D17D0F53E91A}" type="slidenum">
              <a:rPr lang="es-MX" smtClean="0"/>
              <a:t>‹Nº›</a:t>
            </a:fld>
            <a:endParaRPr lang="es-MX"/>
          </a:p>
        </p:txBody>
      </p:sp>
    </p:spTree>
    <p:extLst>
      <p:ext uri="{BB962C8B-B14F-4D97-AF65-F5344CB8AC3E}">
        <p14:creationId xmlns:p14="http://schemas.microsoft.com/office/powerpoint/2010/main" val="4211085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E90AD3-316E-4827-A29F-4F878D49396C}"/>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D3395841-3802-4FBA-B8D7-B4AD1F39AB5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EDDA56E-F45C-480A-B38D-8768C8E144DA}"/>
              </a:ext>
            </a:extLst>
          </p:cNvPr>
          <p:cNvSpPr>
            <a:spLocks noGrp="1"/>
          </p:cNvSpPr>
          <p:nvPr>
            <p:ph type="dt" sz="half" idx="10"/>
          </p:nvPr>
        </p:nvSpPr>
        <p:spPr/>
        <p:txBody>
          <a:bodyPr/>
          <a:lstStyle/>
          <a:p>
            <a:fld id="{54C9F77E-C90C-4831-86FE-7CBB9A5E4D35}" type="datetimeFigureOut">
              <a:rPr lang="es-MX" smtClean="0"/>
              <a:t>16/08/2022</a:t>
            </a:fld>
            <a:endParaRPr lang="es-MX"/>
          </a:p>
        </p:txBody>
      </p:sp>
      <p:sp>
        <p:nvSpPr>
          <p:cNvPr id="5" name="Marcador de pie de página 4">
            <a:extLst>
              <a:ext uri="{FF2B5EF4-FFF2-40B4-BE49-F238E27FC236}">
                <a16:creationId xmlns:a16="http://schemas.microsoft.com/office/drawing/2014/main" id="{458B5243-6D92-445B-BF1C-6EEC38183D9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FC22E42-1AB2-43DD-ACA3-F62B078D2E41}"/>
              </a:ext>
            </a:extLst>
          </p:cNvPr>
          <p:cNvSpPr>
            <a:spLocks noGrp="1"/>
          </p:cNvSpPr>
          <p:nvPr>
            <p:ph type="sldNum" sz="quarter" idx="12"/>
          </p:nvPr>
        </p:nvSpPr>
        <p:spPr/>
        <p:txBody>
          <a:bodyPr/>
          <a:lstStyle/>
          <a:p>
            <a:fld id="{7B413E72-8038-4913-B3DC-D17D0F53E91A}" type="slidenum">
              <a:rPr lang="es-MX" smtClean="0"/>
              <a:t>‹Nº›</a:t>
            </a:fld>
            <a:endParaRPr lang="es-MX"/>
          </a:p>
        </p:txBody>
      </p:sp>
    </p:spTree>
    <p:extLst>
      <p:ext uri="{BB962C8B-B14F-4D97-AF65-F5344CB8AC3E}">
        <p14:creationId xmlns:p14="http://schemas.microsoft.com/office/powerpoint/2010/main" val="2278505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753D634-9984-4659-97A2-5884F65FAC4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CB200EBA-FB41-4242-928E-229DBDA59A7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B366A3F3-ECBE-4C84-A58B-DCE29F1033B3}"/>
              </a:ext>
            </a:extLst>
          </p:cNvPr>
          <p:cNvSpPr>
            <a:spLocks noGrp="1"/>
          </p:cNvSpPr>
          <p:nvPr>
            <p:ph type="dt" sz="half" idx="10"/>
          </p:nvPr>
        </p:nvSpPr>
        <p:spPr/>
        <p:txBody>
          <a:bodyPr/>
          <a:lstStyle/>
          <a:p>
            <a:fld id="{54C9F77E-C90C-4831-86FE-7CBB9A5E4D35}" type="datetimeFigureOut">
              <a:rPr lang="es-MX" smtClean="0"/>
              <a:t>16/08/2022</a:t>
            </a:fld>
            <a:endParaRPr lang="es-MX"/>
          </a:p>
        </p:txBody>
      </p:sp>
      <p:sp>
        <p:nvSpPr>
          <p:cNvPr id="5" name="Marcador de pie de página 4">
            <a:extLst>
              <a:ext uri="{FF2B5EF4-FFF2-40B4-BE49-F238E27FC236}">
                <a16:creationId xmlns:a16="http://schemas.microsoft.com/office/drawing/2014/main" id="{B91FFC68-811D-43FF-910E-2FA7C2DC2D1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66CB4E9-80E3-4728-AC39-A7EB0136C843}"/>
              </a:ext>
            </a:extLst>
          </p:cNvPr>
          <p:cNvSpPr>
            <a:spLocks noGrp="1"/>
          </p:cNvSpPr>
          <p:nvPr>
            <p:ph type="sldNum" sz="quarter" idx="12"/>
          </p:nvPr>
        </p:nvSpPr>
        <p:spPr/>
        <p:txBody>
          <a:bodyPr/>
          <a:lstStyle/>
          <a:p>
            <a:fld id="{7B413E72-8038-4913-B3DC-D17D0F53E91A}" type="slidenum">
              <a:rPr lang="es-MX" smtClean="0"/>
              <a:t>‹Nº›</a:t>
            </a:fld>
            <a:endParaRPr lang="es-MX"/>
          </a:p>
        </p:txBody>
      </p:sp>
    </p:spTree>
    <p:extLst>
      <p:ext uri="{BB962C8B-B14F-4D97-AF65-F5344CB8AC3E}">
        <p14:creationId xmlns:p14="http://schemas.microsoft.com/office/powerpoint/2010/main" val="3014423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F1FFE79-2CD0-4184-A957-71374844BA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3160B228-1706-4338-B944-15D33D87F1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177669B0-4523-43D3-B915-0EBF288D33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C9F77E-C90C-4831-86FE-7CBB9A5E4D35}" type="datetimeFigureOut">
              <a:rPr lang="es-MX" smtClean="0"/>
              <a:t>16/08/2022</a:t>
            </a:fld>
            <a:endParaRPr lang="es-MX"/>
          </a:p>
        </p:txBody>
      </p:sp>
      <p:sp>
        <p:nvSpPr>
          <p:cNvPr id="5" name="Marcador de pie de página 4">
            <a:extLst>
              <a:ext uri="{FF2B5EF4-FFF2-40B4-BE49-F238E27FC236}">
                <a16:creationId xmlns:a16="http://schemas.microsoft.com/office/drawing/2014/main" id="{7B4A55FC-CEB2-408D-B8EB-265469D685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0C94FAF5-A820-45A8-9C16-AF89DDE0DD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413E72-8038-4913-B3DC-D17D0F53E91A}" type="slidenum">
              <a:rPr lang="es-MX" smtClean="0"/>
              <a:t>‹Nº›</a:t>
            </a:fld>
            <a:endParaRPr lang="es-MX"/>
          </a:p>
        </p:txBody>
      </p:sp>
    </p:spTree>
    <p:extLst>
      <p:ext uri="{BB962C8B-B14F-4D97-AF65-F5344CB8AC3E}">
        <p14:creationId xmlns:p14="http://schemas.microsoft.com/office/powerpoint/2010/main" val="1242428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image" Target="../media/image14.emf"/></Relationships>
</file>

<file path=ppt/slides/_rels/slide1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8.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gi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gif"/><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6.tm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FA19E38-589D-408D-9EB8-5ED74B64A1B5}"/>
              </a:ext>
            </a:extLst>
          </p:cNvPr>
          <p:cNvPicPr>
            <a:picLocks noChangeAspect="1"/>
          </p:cNvPicPr>
          <p:nvPr/>
        </p:nvPicPr>
        <p:blipFill>
          <a:blip r:embed="rId2">
            <a:lum/>
          </a:blip>
          <a:stretch>
            <a:fillRect/>
          </a:stretch>
        </p:blipFill>
        <p:spPr>
          <a:xfrm>
            <a:off x="6467072" y="147145"/>
            <a:ext cx="5353721" cy="6521670"/>
          </a:xfrm>
          <a:prstGeom prst="rect">
            <a:avLst/>
          </a:prstGeom>
        </p:spPr>
      </p:pic>
      <p:sp>
        <p:nvSpPr>
          <p:cNvPr id="6" name="Rectángulo 5">
            <a:extLst>
              <a:ext uri="{FF2B5EF4-FFF2-40B4-BE49-F238E27FC236}">
                <a16:creationId xmlns:a16="http://schemas.microsoft.com/office/drawing/2014/main" id="{AF350CF5-7F38-4359-A456-6DF4FD2416A6}"/>
              </a:ext>
            </a:extLst>
          </p:cNvPr>
          <p:cNvSpPr/>
          <p:nvPr/>
        </p:nvSpPr>
        <p:spPr>
          <a:xfrm>
            <a:off x="436291" y="313958"/>
            <a:ext cx="4714829" cy="2031325"/>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 El flujo de calor de la Tierra a través del tiempo en relación con los estilos tectónicos.</a:t>
            </a:r>
          </a:p>
          <a:p>
            <a:pPr algn="just"/>
            <a:r>
              <a:rPr lang="es-MX" dirty="0">
                <a:latin typeface="Times New Roman" panose="02020603050405020304" pitchFamily="18" charset="0"/>
                <a:cs typeface="Times New Roman" panose="02020603050405020304" pitchFamily="18" charset="0"/>
              </a:rPr>
              <a:t> </a:t>
            </a:r>
          </a:p>
          <a:p>
            <a:pPr algn="just"/>
            <a:r>
              <a:rPr lang="es-MX" dirty="0">
                <a:latin typeface="Times New Roman" panose="02020603050405020304" pitchFamily="18" charset="0"/>
                <a:cs typeface="Times New Roman" panose="02020603050405020304" pitchFamily="18" charset="0"/>
              </a:rPr>
              <a:t>Aparentemente el bombardeo de meteoritos disminuyó después de aprox.  4 Ga, El bombardeo continuó </a:t>
            </a:r>
            <a:r>
              <a:rPr lang="es-MX" dirty="0" smtClean="0">
                <a:latin typeface="Times New Roman" panose="02020603050405020304" pitchFamily="18" charset="0"/>
                <a:cs typeface="Times New Roman" panose="02020603050405020304" pitchFamily="18" charset="0"/>
              </a:rPr>
              <a:t>hacia </a:t>
            </a:r>
            <a:r>
              <a:rPr lang="es-MX" dirty="0">
                <a:latin typeface="Times New Roman" panose="02020603050405020304" pitchFamily="18" charset="0"/>
                <a:cs typeface="Times New Roman" panose="02020603050405020304" pitchFamily="18" charset="0"/>
              </a:rPr>
              <a:t>el Eón Proterozoico  tan tardío como 2.0 a 2.5 Ga</a:t>
            </a:r>
          </a:p>
        </p:txBody>
      </p:sp>
      <p:pic>
        <p:nvPicPr>
          <p:cNvPr id="7" name="Imagen 6">
            <a:extLst>
              <a:ext uri="{FF2B5EF4-FFF2-40B4-BE49-F238E27FC236}">
                <a16:creationId xmlns:a16="http://schemas.microsoft.com/office/drawing/2014/main" id="{04A35B47-6CE4-4098-8B39-9FE82FF69FE5}"/>
              </a:ext>
            </a:extLst>
          </p:cNvPr>
          <p:cNvPicPr>
            <a:picLocks noChangeAspect="1"/>
          </p:cNvPicPr>
          <p:nvPr/>
        </p:nvPicPr>
        <p:blipFill rotWithShape="1">
          <a:blip r:embed="rId3">
            <a:lum/>
          </a:blip>
          <a:srcRect l="3276" t="4248"/>
          <a:stretch/>
        </p:blipFill>
        <p:spPr>
          <a:xfrm>
            <a:off x="451945" y="2785240"/>
            <a:ext cx="4815868" cy="3758801"/>
          </a:xfrm>
          <a:prstGeom prst="rect">
            <a:avLst/>
          </a:prstGeom>
        </p:spPr>
      </p:pic>
    </p:spTree>
    <p:extLst>
      <p:ext uri="{BB962C8B-B14F-4D97-AF65-F5344CB8AC3E}">
        <p14:creationId xmlns:p14="http://schemas.microsoft.com/office/powerpoint/2010/main" val="2119186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A0CCA7F-D56E-4340-A9FE-2EEE886832B5}"/>
              </a:ext>
            </a:extLst>
          </p:cNvPr>
          <p:cNvPicPr>
            <a:picLocks noChangeAspect="1"/>
          </p:cNvPicPr>
          <p:nvPr/>
        </p:nvPicPr>
        <p:blipFill>
          <a:blip r:embed="rId2">
            <a:lum contrast="20000"/>
          </a:blip>
          <a:stretch>
            <a:fillRect/>
          </a:stretch>
        </p:blipFill>
        <p:spPr>
          <a:xfrm>
            <a:off x="1546975" y="1239520"/>
            <a:ext cx="9098049" cy="4998720"/>
          </a:xfrm>
          <a:prstGeom prst="rect">
            <a:avLst/>
          </a:prstGeom>
        </p:spPr>
      </p:pic>
      <p:sp>
        <p:nvSpPr>
          <p:cNvPr id="5" name="Rectángulo 4">
            <a:extLst>
              <a:ext uri="{FF2B5EF4-FFF2-40B4-BE49-F238E27FC236}">
                <a16:creationId xmlns:a16="http://schemas.microsoft.com/office/drawing/2014/main" id="{213BE22B-61F9-4F53-A292-FA21669340B0}"/>
              </a:ext>
            </a:extLst>
          </p:cNvPr>
          <p:cNvSpPr/>
          <p:nvPr/>
        </p:nvSpPr>
        <p:spPr>
          <a:xfrm>
            <a:off x="680719" y="146596"/>
            <a:ext cx="9844609" cy="646331"/>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Algunos de los modelos de tasa de crecimiento de los contenientes propuestos por varios investigadores. Notar los grupos de edades pico. 100%</a:t>
            </a:r>
          </a:p>
        </p:txBody>
      </p:sp>
      <p:cxnSp>
        <p:nvCxnSpPr>
          <p:cNvPr id="7" name="Conector recto de flecha 6">
            <a:extLst>
              <a:ext uri="{FF2B5EF4-FFF2-40B4-BE49-F238E27FC236}">
                <a16:creationId xmlns:a16="http://schemas.microsoft.com/office/drawing/2014/main" id="{2749BBA5-C6CA-43E0-9ADD-36A565316C22}"/>
              </a:ext>
            </a:extLst>
          </p:cNvPr>
          <p:cNvCxnSpPr>
            <a:cxnSpLocks/>
          </p:cNvCxnSpPr>
          <p:nvPr/>
        </p:nvCxnSpPr>
        <p:spPr>
          <a:xfrm>
            <a:off x="3434080" y="650240"/>
            <a:ext cx="1869440" cy="83312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a:extLst>
              <a:ext uri="{FF2B5EF4-FFF2-40B4-BE49-F238E27FC236}">
                <a16:creationId xmlns:a16="http://schemas.microsoft.com/office/drawing/2014/main" id="{AF26F0D3-C201-4914-A21A-BED049A833D2}"/>
              </a:ext>
            </a:extLst>
          </p:cNvPr>
          <p:cNvCxnSpPr>
            <a:cxnSpLocks/>
          </p:cNvCxnSpPr>
          <p:nvPr/>
        </p:nvCxnSpPr>
        <p:spPr>
          <a:xfrm>
            <a:off x="3434080" y="650240"/>
            <a:ext cx="3200400" cy="19608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F03A3D3F-1411-4C5C-BB0F-B0B5E9EF2443}"/>
              </a:ext>
            </a:extLst>
          </p:cNvPr>
          <p:cNvCxnSpPr/>
          <p:nvPr/>
        </p:nvCxnSpPr>
        <p:spPr>
          <a:xfrm>
            <a:off x="3434080" y="650240"/>
            <a:ext cx="5252720" cy="35661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A441DA9D-DF4F-41BE-817B-CC54FA8B9109}"/>
              </a:ext>
            </a:extLst>
          </p:cNvPr>
          <p:cNvCxnSpPr/>
          <p:nvPr/>
        </p:nvCxnSpPr>
        <p:spPr>
          <a:xfrm>
            <a:off x="3434080" y="650240"/>
            <a:ext cx="5963920" cy="381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38B8E34C-4804-403E-93B2-4C7136A59623}"/>
              </a:ext>
            </a:extLst>
          </p:cNvPr>
          <p:cNvCxnSpPr/>
          <p:nvPr/>
        </p:nvCxnSpPr>
        <p:spPr>
          <a:xfrm>
            <a:off x="3434080" y="650240"/>
            <a:ext cx="1574800" cy="342392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a:extLst>
              <a:ext uri="{FF2B5EF4-FFF2-40B4-BE49-F238E27FC236}">
                <a16:creationId xmlns:a16="http://schemas.microsoft.com/office/drawing/2014/main" id="{A6E2A2C5-7EC6-4A6F-A8A3-23B8D7203396}"/>
              </a:ext>
            </a:extLst>
          </p:cNvPr>
          <p:cNvCxnSpPr/>
          <p:nvPr/>
        </p:nvCxnSpPr>
        <p:spPr>
          <a:xfrm>
            <a:off x="3434080" y="650240"/>
            <a:ext cx="2225040" cy="32816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4159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920B16C-B781-4F41-B655-3C0273F276E0}"/>
              </a:ext>
            </a:extLst>
          </p:cNvPr>
          <p:cNvPicPr>
            <a:picLocks noChangeAspect="1"/>
          </p:cNvPicPr>
          <p:nvPr/>
        </p:nvPicPr>
        <p:blipFill>
          <a:blip r:embed="rId2">
            <a:lum contrast="20000"/>
          </a:blip>
          <a:stretch>
            <a:fillRect/>
          </a:stretch>
        </p:blipFill>
        <p:spPr>
          <a:xfrm>
            <a:off x="2316480" y="1557734"/>
            <a:ext cx="7937827" cy="4314714"/>
          </a:xfrm>
          <a:prstGeom prst="rect">
            <a:avLst/>
          </a:prstGeom>
        </p:spPr>
      </p:pic>
      <p:sp>
        <p:nvSpPr>
          <p:cNvPr id="3" name="Rectángulo 2">
            <a:extLst>
              <a:ext uri="{FF2B5EF4-FFF2-40B4-BE49-F238E27FC236}">
                <a16:creationId xmlns:a16="http://schemas.microsoft.com/office/drawing/2014/main" id="{0E30B0C3-3AA1-49AA-A459-A3B3E4E16F6C}"/>
              </a:ext>
            </a:extLst>
          </p:cNvPr>
          <p:cNvSpPr/>
          <p:nvPr/>
        </p:nvSpPr>
        <p:spPr>
          <a:xfrm>
            <a:off x="574060" y="6034976"/>
            <a:ext cx="11384259" cy="646331"/>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Formación y diferenciación de la Tierra temprana. Las edades son en millones de años después del inicio de la acreción planetaria. Las secciones transversales de la Tierra no están a escala.</a:t>
            </a:r>
          </a:p>
        </p:txBody>
      </p:sp>
      <p:sp>
        <p:nvSpPr>
          <p:cNvPr id="4" name="Rectángulo 3">
            <a:extLst>
              <a:ext uri="{FF2B5EF4-FFF2-40B4-BE49-F238E27FC236}">
                <a16:creationId xmlns:a16="http://schemas.microsoft.com/office/drawing/2014/main" id="{B1D79E86-DD98-4DD8-A0F0-B511682ACB6B}"/>
              </a:ext>
            </a:extLst>
          </p:cNvPr>
          <p:cNvSpPr/>
          <p:nvPr/>
        </p:nvSpPr>
        <p:spPr>
          <a:xfrm>
            <a:off x="436880" y="176693"/>
            <a:ext cx="11226800" cy="1200329"/>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La información disponible sugiere que tomo al menos </a:t>
            </a:r>
            <a:r>
              <a:rPr lang="es-MX" b="1" i="1" dirty="0">
                <a:solidFill>
                  <a:srgbClr val="FF0000"/>
                </a:solidFill>
                <a:latin typeface="Times New Roman" panose="02020603050405020304" pitchFamily="18" charset="0"/>
                <a:cs typeface="Times New Roman" panose="02020603050405020304" pitchFamily="18" charset="0"/>
              </a:rPr>
              <a:t>100 millones de años para que la proto-Tierra creciera  de unos 10 km de diámetro hasta el tamaño actual</a:t>
            </a:r>
            <a:r>
              <a:rPr lang="es-MX" dirty="0">
                <a:latin typeface="Times New Roman" panose="02020603050405020304" pitchFamily="18" charset="0"/>
                <a:cs typeface="Times New Roman" panose="02020603050405020304" pitchFamily="18" charset="0"/>
              </a:rPr>
              <a:t>. Esta fase ocurrió durante los primeros 700 millones de años del desarrollo de la Tierra,  que se extendió hasta los </a:t>
            </a:r>
            <a:r>
              <a:rPr lang="es-MX" b="1" dirty="0">
                <a:latin typeface="Times New Roman" panose="02020603050405020304" pitchFamily="18" charset="0"/>
                <a:cs typeface="Times New Roman" panose="02020603050405020304" pitchFamily="18" charset="0"/>
              </a:rPr>
              <a:t>3.9 a 3.8 mil millones de años (4.56-3.9=0.66 Ga)</a:t>
            </a:r>
            <a:r>
              <a:rPr lang="es-MX" dirty="0">
                <a:latin typeface="Times New Roman" panose="02020603050405020304" pitchFamily="18" charset="0"/>
                <a:cs typeface="Times New Roman" panose="02020603050405020304" pitchFamily="18" charset="0"/>
              </a:rPr>
              <a:t>.  A esta primera fase de la  historia de la Tierra se conoce como Era </a:t>
            </a:r>
            <a:r>
              <a:rPr lang="es-MX" dirty="0" err="1">
                <a:latin typeface="Times New Roman" panose="02020603050405020304" pitchFamily="18" charset="0"/>
                <a:cs typeface="Times New Roman" panose="02020603050405020304" pitchFamily="18" charset="0"/>
              </a:rPr>
              <a:t>Hadeana</a:t>
            </a:r>
            <a:r>
              <a:rPr lang="es-MX" dirty="0">
                <a:latin typeface="Times New Roman" panose="02020603050405020304" pitchFamily="18" charset="0"/>
                <a:cs typeface="Times New Roman" panose="02020603050405020304" pitchFamily="18" charset="0"/>
              </a:rPr>
              <a:t>. Como el nombre lo indica, la Tierra estaba bastante caliente.</a:t>
            </a:r>
          </a:p>
        </p:txBody>
      </p:sp>
    </p:spTree>
    <p:extLst>
      <p:ext uri="{BB962C8B-B14F-4D97-AF65-F5344CB8AC3E}">
        <p14:creationId xmlns:p14="http://schemas.microsoft.com/office/powerpoint/2010/main" val="2644637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920B16C-B781-4F41-B655-3C0273F276E0}"/>
              </a:ext>
            </a:extLst>
          </p:cNvPr>
          <p:cNvPicPr>
            <a:picLocks noChangeAspect="1"/>
          </p:cNvPicPr>
          <p:nvPr/>
        </p:nvPicPr>
        <p:blipFill>
          <a:blip r:embed="rId2">
            <a:lum contrast="20000"/>
          </a:blip>
          <a:stretch>
            <a:fillRect/>
          </a:stretch>
        </p:blipFill>
        <p:spPr>
          <a:xfrm>
            <a:off x="2316480" y="1557734"/>
            <a:ext cx="7937827" cy="4314714"/>
          </a:xfrm>
          <a:prstGeom prst="rect">
            <a:avLst/>
          </a:prstGeom>
        </p:spPr>
      </p:pic>
      <p:sp>
        <p:nvSpPr>
          <p:cNvPr id="3" name="Rectángulo 2">
            <a:extLst>
              <a:ext uri="{FF2B5EF4-FFF2-40B4-BE49-F238E27FC236}">
                <a16:creationId xmlns:a16="http://schemas.microsoft.com/office/drawing/2014/main" id="{0E30B0C3-3AA1-49AA-A459-A3B3E4E16F6C}"/>
              </a:ext>
            </a:extLst>
          </p:cNvPr>
          <p:cNvSpPr/>
          <p:nvPr/>
        </p:nvSpPr>
        <p:spPr>
          <a:xfrm>
            <a:off x="584570" y="5872448"/>
            <a:ext cx="11384259" cy="646331"/>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Formación y diferenciación de la Tierra temprana. Las edades son en millones de años después del inicio de la acreción planetaria. Las secciones transversales de la Tierra no están a escala.</a:t>
            </a:r>
          </a:p>
        </p:txBody>
      </p:sp>
      <p:sp>
        <p:nvSpPr>
          <p:cNvPr id="4" name="Rectángulo 3">
            <a:extLst>
              <a:ext uri="{FF2B5EF4-FFF2-40B4-BE49-F238E27FC236}">
                <a16:creationId xmlns:a16="http://schemas.microsoft.com/office/drawing/2014/main" id="{B1D79E86-DD98-4DD8-A0F0-B511682ACB6B}"/>
              </a:ext>
            </a:extLst>
          </p:cNvPr>
          <p:cNvSpPr/>
          <p:nvPr/>
        </p:nvSpPr>
        <p:spPr>
          <a:xfrm>
            <a:off x="436880" y="176693"/>
            <a:ext cx="11226800" cy="1200329"/>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La información disponible sugiere que tomo al menos 100 millones de años para que la proto-Tierra creciera  de </a:t>
            </a:r>
            <a:r>
              <a:rPr lang="es-MX" dirty="0" smtClean="0">
                <a:latin typeface="Times New Roman" panose="02020603050405020304" pitchFamily="18" charset="0"/>
                <a:cs typeface="Times New Roman" panose="02020603050405020304" pitchFamily="18" charset="0"/>
              </a:rPr>
              <a:t>aproximadamente 10 </a:t>
            </a:r>
            <a:r>
              <a:rPr lang="es-MX" dirty="0">
                <a:latin typeface="Times New Roman" panose="02020603050405020304" pitchFamily="18" charset="0"/>
                <a:cs typeface="Times New Roman" panose="02020603050405020304" pitchFamily="18" charset="0"/>
              </a:rPr>
              <a:t>km de diámetro hasta el tamaño actual. Esta fase ocurrió durante los primeros 7</a:t>
            </a:r>
            <a:r>
              <a:rPr lang="es-MX" dirty="0" smtClean="0">
                <a:latin typeface="Times New Roman" panose="02020603050405020304" pitchFamily="18" charset="0"/>
                <a:cs typeface="Times New Roman" panose="02020603050405020304" pitchFamily="18" charset="0"/>
              </a:rPr>
              <a:t>00 </a:t>
            </a:r>
            <a:r>
              <a:rPr lang="es-MX" dirty="0">
                <a:latin typeface="Times New Roman" panose="02020603050405020304" pitchFamily="18" charset="0"/>
                <a:cs typeface="Times New Roman" panose="02020603050405020304" pitchFamily="18" charset="0"/>
              </a:rPr>
              <a:t>millones de años del desarrollo de la Tierra,  que se extendió hasta los 3.9 a 3.8 mil millones de años.  A esta primera fase de la  historia de la Tierra se conoce como Era </a:t>
            </a:r>
            <a:r>
              <a:rPr lang="es-MX" dirty="0" err="1">
                <a:latin typeface="Times New Roman" panose="02020603050405020304" pitchFamily="18" charset="0"/>
                <a:cs typeface="Times New Roman" panose="02020603050405020304" pitchFamily="18" charset="0"/>
              </a:rPr>
              <a:t>Hadeana</a:t>
            </a:r>
            <a:r>
              <a:rPr lang="es-MX" dirty="0">
                <a:latin typeface="Times New Roman" panose="02020603050405020304" pitchFamily="18" charset="0"/>
                <a:cs typeface="Times New Roman" panose="02020603050405020304" pitchFamily="18" charset="0"/>
              </a:rPr>
              <a:t>. Como el nombre lo indica, la Tierra estaba bastante caliente.</a:t>
            </a:r>
          </a:p>
        </p:txBody>
      </p:sp>
    </p:spTree>
    <p:extLst>
      <p:ext uri="{BB962C8B-B14F-4D97-AF65-F5344CB8AC3E}">
        <p14:creationId xmlns:p14="http://schemas.microsoft.com/office/powerpoint/2010/main" val="1600080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6DD10C6-9E39-4E7E-B8F3-347314603AE0}"/>
              </a:ext>
            </a:extLst>
          </p:cNvPr>
          <p:cNvPicPr>
            <a:picLocks noChangeAspect="1"/>
          </p:cNvPicPr>
          <p:nvPr/>
        </p:nvPicPr>
        <p:blipFill rotWithShape="1">
          <a:blip r:embed="rId2"/>
          <a:srcRect b="9422"/>
          <a:stretch/>
        </p:blipFill>
        <p:spPr>
          <a:xfrm>
            <a:off x="2251999" y="745603"/>
            <a:ext cx="8260471" cy="5508052"/>
          </a:xfrm>
          <a:prstGeom prst="rect">
            <a:avLst/>
          </a:prstGeom>
        </p:spPr>
      </p:pic>
    </p:spTree>
    <p:extLst>
      <p:ext uri="{BB962C8B-B14F-4D97-AF65-F5344CB8AC3E}">
        <p14:creationId xmlns:p14="http://schemas.microsoft.com/office/powerpoint/2010/main" val="2177749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3E9BC5E-336D-4C81-8B04-F8508A6E84D2}"/>
              </a:ext>
            </a:extLst>
          </p:cNvPr>
          <p:cNvPicPr>
            <a:picLocks noChangeAspect="1"/>
          </p:cNvPicPr>
          <p:nvPr/>
        </p:nvPicPr>
        <p:blipFill rotWithShape="1">
          <a:blip r:embed="rId2"/>
          <a:srcRect l="654" t="1476" r="1501"/>
          <a:stretch/>
        </p:blipFill>
        <p:spPr>
          <a:xfrm>
            <a:off x="416560" y="416560"/>
            <a:ext cx="4846320" cy="4903013"/>
          </a:xfrm>
          <a:prstGeom prst="rect">
            <a:avLst/>
          </a:prstGeom>
        </p:spPr>
      </p:pic>
      <p:sp>
        <p:nvSpPr>
          <p:cNvPr id="5" name="Rectángulo 4">
            <a:extLst>
              <a:ext uri="{FF2B5EF4-FFF2-40B4-BE49-F238E27FC236}">
                <a16:creationId xmlns:a16="http://schemas.microsoft.com/office/drawing/2014/main" id="{5D4684A1-D369-464E-BC70-E8FB377D7BDA}"/>
              </a:ext>
            </a:extLst>
          </p:cNvPr>
          <p:cNvSpPr/>
          <p:nvPr/>
        </p:nvSpPr>
        <p:spPr>
          <a:xfrm>
            <a:off x="5419604" y="621000"/>
            <a:ext cx="5990942" cy="646331"/>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Tectónica de microplacas y la diferenciación de la corteza temprana</a:t>
            </a:r>
          </a:p>
        </p:txBody>
      </p:sp>
      <p:sp>
        <p:nvSpPr>
          <p:cNvPr id="6" name="Rectángulo 5">
            <a:extLst>
              <a:ext uri="{FF2B5EF4-FFF2-40B4-BE49-F238E27FC236}">
                <a16:creationId xmlns:a16="http://schemas.microsoft.com/office/drawing/2014/main" id="{2B813ABA-28CF-4D6B-8C3D-234416A8F21D}"/>
              </a:ext>
            </a:extLst>
          </p:cNvPr>
          <p:cNvSpPr/>
          <p:nvPr/>
        </p:nvSpPr>
        <p:spPr>
          <a:xfrm>
            <a:off x="5419604" y="1389167"/>
            <a:ext cx="3506088" cy="369332"/>
          </a:xfrm>
          <a:prstGeom prst="rect">
            <a:avLst/>
          </a:prstGeom>
        </p:spPr>
        <p:txBody>
          <a:bodyPr wrap="none">
            <a:spAutoFit/>
          </a:bodyPr>
          <a:lstStyle/>
          <a:p>
            <a:r>
              <a:rPr lang="es-MX" dirty="0">
                <a:latin typeface="Times New Roman" panose="02020603050405020304" pitchFamily="18" charset="0"/>
                <a:cs typeface="Times New Roman" panose="02020603050405020304" pitchFamily="18" charset="0"/>
              </a:rPr>
              <a:t>El origen de la corteza contienen tal</a:t>
            </a:r>
          </a:p>
        </p:txBody>
      </p:sp>
      <p:sp>
        <p:nvSpPr>
          <p:cNvPr id="7" name="Rectángulo 6">
            <a:extLst>
              <a:ext uri="{FF2B5EF4-FFF2-40B4-BE49-F238E27FC236}">
                <a16:creationId xmlns:a16="http://schemas.microsoft.com/office/drawing/2014/main" id="{DCA5B242-3C9F-4CF9-81A0-943611512F31}"/>
              </a:ext>
            </a:extLst>
          </p:cNvPr>
          <p:cNvSpPr/>
          <p:nvPr/>
        </p:nvSpPr>
        <p:spPr>
          <a:xfrm>
            <a:off x="5370965" y="1898042"/>
            <a:ext cx="6258560" cy="923330"/>
          </a:xfrm>
          <a:prstGeom prst="rect">
            <a:avLst/>
          </a:prstGeom>
        </p:spPr>
        <p:txBody>
          <a:bodyPr wrap="square">
            <a:spAutoFit/>
          </a:bodyPr>
          <a:lstStyle/>
          <a:p>
            <a:pPr algn="just"/>
            <a:r>
              <a:rPr lang="es-MX" b="0" i="0" dirty="0">
                <a:solidFill>
                  <a:srgbClr val="222222"/>
                </a:solidFill>
                <a:effectLst/>
                <a:latin typeface="Times New Roman" panose="02020603050405020304" pitchFamily="18" charset="0"/>
                <a:cs typeface="Times New Roman" panose="02020603050405020304" pitchFamily="18" charset="0"/>
              </a:rPr>
              <a:t>Originalmente, las porciones superiores de las numerosas placas pequeñas en las que se dividió la corteza terrestre consistían en material basáltico, como el de las cuencas oceánicas modernas. </a:t>
            </a:r>
            <a:endParaRPr lang="es-MX" dirty="0">
              <a:latin typeface="Times New Roman" panose="02020603050405020304" pitchFamily="18" charset="0"/>
              <a:cs typeface="Times New Roman" panose="02020603050405020304" pitchFamily="18" charset="0"/>
            </a:endParaRPr>
          </a:p>
        </p:txBody>
      </p:sp>
      <p:sp>
        <p:nvSpPr>
          <p:cNvPr id="8" name="Rectángulo 7">
            <a:extLst>
              <a:ext uri="{FF2B5EF4-FFF2-40B4-BE49-F238E27FC236}">
                <a16:creationId xmlns:a16="http://schemas.microsoft.com/office/drawing/2014/main" id="{819F3A2B-D0BE-4F4D-9D80-B9A58276AC7B}"/>
              </a:ext>
            </a:extLst>
          </p:cNvPr>
          <p:cNvSpPr/>
          <p:nvPr/>
        </p:nvSpPr>
        <p:spPr>
          <a:xfrm>
            <a:off x="5419604" y="3452083"/>
            <a:ext cx="6258560" cy="1754326"/>
          </a:xfrm>
          <a:prstGeom prst="rect">
            <a:avLst/>
          </a:prstGeom>
        </p:spPr>
        <p:txBody>
          <a:bodyPr wrap="square">
            <a:spAutoFit/>
          </a:bodyPr>
          <a:lstStyle/>
          <a:p>
            <a:pPr algn="just"/>
            <a:r>
              <a:rPr lang="es-MX" b="0" i="0" dirty="0">
                <a:solidFill>
                  <a:srgbClr val="222222"/>
                </a:solidFill>
                <a:effectLst/>
                <a:latin typeface="Times New Roman" panose="02020603050405020304" pitchFamily="18" charset="0"/>
                <a:cs typeface="Times New Roman" panose="02020603050405020304" pitchFamily="18" charset="0"/>
              </a:rPr>
              <a:t>Este material se formó cuando el océano de magma final se enfrió. Posteriormente, material félsico comenzó a segregarse por diferenciación magmática de esta corteza máfica y el manto de la Tierra comenzó a formar núcleos de corteza continental. La actividad ígnea en el mundo moderno revela cómo probablemente se formó la corteza continental más antigua.</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4755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281C0C4-9852-41EC-9855-2C7D6884AE19}"/>
              </a:ext>
            </a:extLst>
          </p:cNvPr>
          <p:cNvSpPr/>
          <p:nvPr/>
        </p:nvSpPr>
        <p:spPr>
          <a:xfrm>
            <a:off x="1087120" y="268516"/>
            <a:ext cx="10017760" cy="369332"/>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El Arcaico o Arqueozoico:  El inicio de una corteza permanente Escudos y cratones: núcleos de continentes</a:t>
            </a:r>
          </a:p>
        </p:txBody>
      </p:sp>
      <p:sp>
        <p:nvSpPr>
          <p:cNvPr id="3" name="Rectángulo 2">
            <a:extLst>
              <a:ext uri="{FF2B5EF4-FFF2-40B4-BE49-F238E27FC236}">
                <a16:creationId xmlns:a16="http://schemas.microsoft.com/office/drawing/2014/main" id="{BB45761A-966F-4F88-A647-1D2EB21AB6FD}"/>
              </a:ext>
            </a:extLst>
          </p:cNvPr>
          <p:cNvSpPr/>
          <p:nvPr/>
        </p:nvSpPr>
        <p:spPr>
          <a:xfrm>
            <a:off x="292134" y="637848"/>
            <a:ext cx="11607732" cy="646331"/>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Las rocas de la edad arcaica y proterozoica  consisten de grandes, áreas expuestas, o escudos, de los continentes modernos. Las rocas son predominantemente de origen ígneo y metamórfico y se deforman con frecuencia, lo que indica orogénesis</a:t>
            </a:r>
          </a:p>
        </p:txBody>
      </p:sp>
      <p:pic>
        <p:nvPicPr>
          <p:cNvPr id="4" name="Imagen 3">
            <a:extLst>
              <a:ext uri="{FF2B5EF4-FFF2-40B4-BE49-F238E27FC236}">
                <a16:creationId xmlns:a16="http://schemas.microsoft.com/office/drawing/2014/main" id="{DBD1B086-88D1-484C-B3C1-E76B270806C0}"/>
              </a:ext>
            </a:extLst>
          </p:cNvPr>
          <p:cNvPicPr>
            <a:picLocks noChangeAspect="1"/>
          </p:cNvPicPr>
          <p:nvPr/>
        </p:nvPicPr>
        <p:blipFill>
          <a:blip r:embed="rId2">
            <a:lum contrast="20000"/>
          </a:blip>
          <a:stretch>
            <a:fillRect/>
          </a:stretch>
        </p:blipFill>
        <p:spPr>
          <a:xfrm>
            <a:off x="3418908" y="1504127"/>
            <a:ext cx="8604449" cy="5181153"/>
          </a:xfrm>
          <a:prstGeom prst="rect">
            <a:avLst/>
          </a:prstGeom>
        </p:spPr>
      </p:pic>
      <p:sp>
        <p:nvSpPr>
          <p:cNvPr id="5" name="Rectángulo 4">
            <a:extLst>
              <a:ext uri="{FF2B5EF4-FFF2-40B4-BE49-F238E27FC236}">
                <a16:creationId xmlns:a16="http://schemas.microsoft.com/office/drawing/2014/main" id="{A2DBD385-6AD6-457C-A1C5-97F3FAF854CD}"/>
              </a:ext>
            </a:extLst>
          </p:cNvPr>
          <p:cNvSpPr/>
          <p:nvPr/>
        </p:nvSpPr>
        <p:spPr>
          <a:xfrm>
            <a:off x="330268" y="2270036"/>
            <a:ext cx="2890452" cy="3693319"/>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Distribución de los escudos y cratones de los continentes. Las rocas Arqueozoicas ayudaron a formar los "</a:t>
            </a:r>
            <a:r>
              <a:rPr lang="es-MX" b="1" i="1" u="sng" dirty="0">
                <a:latin typeface="Times New Roman" panose="02020603050405020304" pitchFamily="18" charset="0"/>
                <a:cs typeface="Times New Roman" panose="02020603050405020304" pitchFamily="18" charset="0"/>
              </a:rPr>
              <a:t>núcleos</a:t>
            </a:r>
            <a:r>
              <a:rPr lang="es-MX" dirty="0">
                <a:latin typeface="Times New Roman" panose="02020603050405020304" pitchFamily="18" charset="0"/>
                <a:cs typeface="Times New Roman" panose="02020603050405020304" pitchFamily="18" charset="0"/>
              </a:rPr>
              <a:t>" de continentes, alrededor de los cuales se acrecionaron otras rocas  con el continuo crecimiento de los continentes. Las líneas naranjas indican las tendencias generales de los cinturones de montaña de hoy.</a:t>
            </a:r>
          </a:p>
        </p:txBody>
      </p:sp>
    </p:spTree>
    <p:extLst>
      <p:ext uri="{BB962C8B-B14F-4D97-AF65-F5344CB8AC3E}">
        <p14:creationId xmlns:p14="http://schemas.microsoft.com/office/powerpoint/2010/main" val="2499776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BD1B086-88D1-484C-B3C1-E76B270806C0}"/>
              </a:ext>
            </a:extLst>
          </p:cNvPr>
          <p:cNvPicPr>
            <a:picLocks noChangeAspect="1"/>
          </p:cNvPicPr>
          <p:nvPr/>
        </p:nvPicPr>
        <p:blipFill>
          <a:blip r:embed="rId2">
            <a:lum contrast="20000"/>
          </a:blip>
          <a:stretch>
            <a:fillRect/>
          </a:stretch>
        </p:blipFill>
        <p:spPr>
          <a:xfrm>
            <a:off x="2689621" y="321612"/>
            <a:ext cx="9370299" cy="5642308"/>
          </a:xfrm>
          <a:prstGeom prst="rect">
            <a:avLst/>
          </a:prstGeom>
        </p:spPr>
      </p:pic>
      <p:sp>
        <p:nvSpPr>
          <p:cNvPr id="6" name="Rectángulo 5">
            <a:extLst>
              <a:ext uri="{FF2B5EF4-FFF2-40B4-BE49-F238E27FC236}">
                <a16:creationId xmlns:a16="http://schemas.microsoft.com/office/drawing/2014/main" id="{1D4DBFFF-B2DD-4543-A103-529976F20CF0}"/>
              </a:ext>
            </a:extLst>
          </p:cNvPr>
          <p:cNvSpPr/>
          <p:nvPr/>
        </p:nvSpPr>
        <p:spPr>
          <a:xfrm>
            <a:off x="132080" y="1129437"/>
            <a:ext cx="2509520" cy="3139321"/>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Sobre los escudos a cierta distancia de sus centros hay rocas sedimentarias dispuestas horizontalmente, que han sufrido poca o ninguna deformación. Juntos, el escudo y la cobertura sedimentaria  forman los "núcleos" de los continentes, o cratones</a:t>
            </a:r>
          </a:p>
        </p:txBody>
      </p:sp>
    </p:spTree>
    <p:extLst>
      <p:ext uri="{BB962C8B-B14F-4D97-AF65-F5344CB8AC3E}">
        <p14:creationId xmlns:p14="http://schemas.microsoft.com/office/powerpoint/2010/main" val="291124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D431324-29FE-4D14-AC1A-EC10BF711B7F}"/>
              </a:ext>
            </a:extLst>
          </p:cNvPr>
          <p:cNvSpPr/>
          <p:nvPr/>
        </p:nvSpPr>
        <p:spPr>
          <a:xfrm>
            <a:off x="172720" y="72241"/>
            <a:ext cx="11430000" cy="1754326"/>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Terrenos de gneis</a:t>
            </a:r>
          </a:p>
          <a:p>
            <a:pPr algn="just"/>
            <a:r>
              <a:rPr lang="es-MX" dirty="0">
                <a:latin typeface="Times New Roman" panose="02020603050405020304" pitchFamily="18" charset="0"/>
                <a:cs typeface="Times New Roman" panose="02020603050405020304" pitchFamily="18" charset="0"/>
              </a:rPr>
              <a:t>Las rocas arcaicas de los escudos son mayormente de dos tipos: 1) </a:t>
            </a:r>
            <a:r>
              <a:rPr lang="es-MX" b="1" i="1" dirty="0">
                <a:latin typeface="Times New Roman" panose="02020603050405020304" pitchFamily="18" charset="0"/>
                <a:cs typeface="Times New Roman" panose="02020603050405020304" pitchFamily="18" charset="0"/>
              </a:rPr>
              <a:t>terrenos de gneises</a:t>
            </a:r>
            <a:r>
              <a:rPr lang="es-MX" dirty="0">
                <a:latin typeface="Times New Roman" panose="02020603050405020304" pitchFamily="18" charset="0"/>
                <a:cs typeface="Times New Roman" panose="02020603050405020304" pitchFamily="18" charset="0"/>
              </a:rPr>
              <a:t> que rodean y predominantemente  intrusionan a 2) </a:t>
            </a:r>
            <a:r>
              <a:rPr lang="es-MX" b="1" i="1" u="sng" dirty="0">
                <a:latin typeface="Times New Roman" panose="02020603050405020304" pitchFamily="18" charset="0"/>
                <a:cs typeface="Times New Roman" panose="02020603050405020304" pitchFamily="18" charset="0"/>
              </a:rPr>
              <a:t>cinturones de rocas verdes</a:t>
            </a:r>
            <a:r>
              <a:rPr lang="es-MX" u="sng"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a:t>
            </a:r>
            <a:r>
              <a:rPr lang="en-US" b="1" i="1" u="sng" dirty="0">
                <a:latin typeface="Times New Roman" panose="02020603050405020304" pitchFamily="18" charset="0"/>
                <a:cs typeface="Times New Roman" panose="02020603050405020304" pitchFamily="18" charset="0"/>
              </a:rPr>
              <a:t>Greenstone belts</a:t>
            </a:r>
            <a:r>
              <a:rPr lang="es-MX" dirty="0">
                <a:latin typeface="Times New Roman" panose="02020603050405020304" pitchFamily="18" charset="0"/>
                <a:cs typeface="Times New Roman" panose="02020603050405020304" pitchFamily="18" charset="0"/>
              </a:rPr>
              <a:t>). La mas antigua corteza de la tierra conocida hasta ahora es  </a:t>
            </a:r>
            <a:r>
              <a:rPr lang="es-MX" b="1" i="1" u="sng" dirty="0">
                <a:latin typeface="Times New Roman" panose="02020603050405020304" pitchFamily="18" charset="0"/>
                <a:cs typeface="Times New Roman" panose="02020603050405020304" pitchFamily="18" charset="0"/>
              </a:rPr>
              <a:t>El Acasta Gneis</a:t>
            </a:r>
            <a:r>
              <a:rPr lang="es-MX" dirty="0">
                <a:latin typeface="Times New Roman" panose="02020603050405020304" pitchFamily="18" charset="0"/>
                <a:cs typeface="Times New Roman" panose="02020603050405020304" pitchFamily="18" charset="0"/>
              </a:rPr>
              <a:t>, que se  fue datado en aproximadamente </a:t>
            </a:r>
            <a:r>
              <a:rPr lang="es-MX" b="1" u="sng" dirty="0">
                <a:latin typeface="Times New Roman" panose="02020603050405020304" pitchFamily="18" charset="0"/>
                <a:cs typeface="Times New Roman" panose="02020603050405020304" pitchFamily="18" charset="0"/>
              </a:rPr>
              <a:t>4 Ga </a:t>
            </a:r>
            <a:r>
              <a:rPr lang="es-MX" dirty="0">
                <a:latin typeface="Times New Roman" panose="02020603050405020304" pitchFamily="18" charset="0"/>
                <a:cs typeface="Times New Roman" panose="02020603050405020304" pitchFamily="18" charset="0"/>
              </a:rPr>
              <a:t>("</a:t>
            </a:r>
            <a:r>
              <a:rPr lang="es-MX" b="1" i="1" dirty="0">
                <a:latin typeface="Times New Roman" panose="02020603050405020304" pitchFamily="18" charset="0"/>
                <a:cs typeface="Times New Roman" panose="02020603050405020304" pitchFamily="18" charset="0"/>
              </a:rPr>
              <a:t>giga-años</a:t>
            </a:r>
            <a:r>
              <a:rPr lang="es-MX" dirty="0">
                <a:latin typeface="Times New Roman" panose="02020603050405020304" pitchFamily="18" charset="0"/>
                <a:cs typeface="Times New Roman" panose="02020603050405020304" pitchFamily="18" charset="0"/>
              </a:rPr>
              <a:t>" o miles de millones de años) y se encuentra  en la zona ártica del noroeste Canadá. Rocas ligeramente más jóvenes (aproximadamente </a:t>
            </a:r>
            <a:r>
              <a:rPr lang="es-MX" b="1" i="1" dirty="0">
                <a:latin typeface="Times New Roman" panose="02020603050405020304" pitchFamily="18" charset="0"/>
                <a:cs typeface="Times New Roman" panose="02020603050405020304" pitchFamily="18" charset="0"/>
              </a:rPr>
              <a:t>3.9 Ga</a:t>
            </a:r>
            <a:r>
              <a:rPr lang="es-MX" dirty="0">
                <a:latin typeface="Times New Roman" panose="02020603050405020304" pitchFamily="18" charset="0"/>
                <a:cs typeface="Times New Roman" panose="02020603050405020304" pitchFamily="18" charset="0"/>
              </a:rPr>
              <a:t>) pertenecientes a el </a:t>
            </a:r>
            <a:r>
              <a:rPr lang="es-MX" b="1" i="1" u="sng" dirty="0">
                <a:latin typeface="Times New Roman" panose="02020603050405020304" pitchFamily="18" charset="0"/>
                <a:cs typeface="Times New Roman" panose="02020603050405020304" pitchFamily="18" charset="0"/>
              </a:rPr>
              <a:t>Complejo </a:t>
            </a:r>
            <a:r>
              <a:rPr lang="es-MX" b="1" i="1" u="sng" dirty="0" err="1">
                <a:latin typeface="Times New Roman" panose="02020603050405020304" pitchFamily="18" charset="0"/>
                <a:cs typeface="Times New Roman" panose="02020603050405020304" pitchFamily="18" charset="0"/>
              </a:rPr>
              <a:t>Isua</a:t>
            </a:r>
            <a:r>
              <a:rPr lang="es-MX" b="1" i="1" u="sng"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del sur de Groenlandia y Labrador, que hasta hace poco  eran las rocas más antiguas.</a:t>
            </a:r>
          </a:p>
        </p:txBody>
      </p:sp>
      <p:pic>
        <p:nvPicPr>
          <p:cNvPr id="1026" name="Picture 2" descr="Acasta Gneiss | The Acasta Gneiss is a rock formation locate… | Flickr">
            <a:extLst>
              <a:ext uri="{FF2B5EF4-FFF2-40B4-BE49-F238E27FC236}">
                <a16:creationId xmlns:a16="http://schemas.microsoft.com/office/drawing/2014/main" id="{7AD0F8A4-CEC7-474F-A309-173B6A8EBA3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64159" y="2275840"/>
            <a:ext cx="6005797" cy="39319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3.7-billion-year-old fossils may be the oldest signs of life on ...">
            <a:extLst>
              <a:ext uri="{FF2B5EF4-FFF2-40B4-BE49-F238E27FC236}">
                <a16:creationId xmlns:a16="http://schemas.microsoft.com/office/drawing/2014/main" id="{06AC53EE-7669-4035-88C7-FDBF69B20B64}"/>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6484620" y="2275840"/>
            <a:ext cx="5561584" cy="3271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2729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9EA17C9-313B-4C4D-85D4-F93A30117D4C}"/>
              </a:ext>
            </a:extLst>
          </p:cNvPr>
          <p:cNvSpPr/>
          <p:nvPr/>
        </p:nvSpPr>
        <p:spPr>
          <a:xfrm>
            <a:off x="233679" y="272013"/>
            <a:ext cx="11612880" cy="923330"/>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El Acasta Gneiss consiste en intrusivas tonalita-</a:t>
            </a:r>
            <a:r>
              <a:rPr lang="es-MX" dirty="0" err="1">
                <a:latin typeface="Times New Roman" panose="02020603050405020304" pitchFamily="18" charset="0"/>
                <a:cs typeface="Times New Roman" panose="02020603050405020304" pitchFamily="18" charset="0"/>
              </a:rPr>
              <a:t>trondhjemita</a:t>
            </a:r>
            <a:r>
              <a:rPr lang="es-MX" dirty="0">
                <a:latin typeface="Times New Roman" panose="02020603050405020304" pitchFamily="18" charset="0"/>
                <a:cs typeface="Times New Roman" panose="02020603050405020304" pitchFamily="18" charset="0"/>
              </a:rPr>
              <a:t>-granodiorita (TTG). Estas rocas son conocidos colectivamente como granitoides. Como su nombre indica, estas rocas contienen una combinación inusual de minerales en comparación con la secuencia de cristalización mineral en granitos</a:t>
            </a:r>
          </a:p>
        </p:txBody>
      </p:sp>
      <p:pic>
        <p:nvPicPr>
          <p:cNvPr id="2050" name="Picture 2" descr="Magmatic and metamorphic history of Paleoarchean tonalite ...">
            <a:extLst>
              <a:ext uri="{FF2B5EF4-FFF2-40B4-BE49-F238E27FC236}">
                <a16:creationId xmlns:a16="http://schemas.microsoft.com/office/drawing/2014/main" id="{C55347BE-2474-4431-B8C3-FE5A4D2AA9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135" y="1613456"/>
            <a:ext cx="2277745" cy="192222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8A1CB6A2-27B7-48F6-A168-2F1095D883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2609" y="1863368"/>
            <a:ext cx="7259391" cy="28021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73BBD6DA-EC0C-49D9-AD57-1C6FC4501C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132" y="3698488"/>
            <a:ext cx="1809750" cy="2790825"/>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4E9A8021-5C1F-40EB-A942-F705C1A1841B}"/>
              </a:ext>
            </a:extLst>
          </p:cNvPr>
          <p:cNvSpPr/>
          <p:nvPr/>
        </p:nvSpPr>
        <p:spPr>
          <a:xfrm>
            <a:off x="3662608" y="5078213"/>
            <a:ext cx="8183951" cy="1200329"/>
          </a:xfrm>
          <a:prstGeom prst="rect">
            <a:avLst/>
          </a:prstGeom>
        </p:spPr>
        <p:txBody>
          <a:bodyPr wrap="square">
            <a:spAutoFit/>
          </a:bodyPr>
          <a:lstStyle/>
          <a:p>
            <a:pPr algn="just"/>
            <a:r>
              <a:rPr lang="es-MX" b="0" i="0" dirty="0">
                <a:solidFill>
                  <a:srgbClr val="222222"/>
                </a:solidFill>
                <a:effectLst/>
                <a:latin typeface="Times New Roman" panose="02020603050405020304" pitchFamily="18" charset="0"/>
                <a:cs typeface="Times New Roman" panose="02020603050405020304" pitchFamily="18" charset="0"/>
              </a:rPr>
              <a:t>Las condiciones para la formación de TTG hoy implican que, como era de esperar, la formación y subducción de corteza </a:t>
            </a:r>
            <a:r>
              <a:rPr lang="es-MX" dirty="0">
                <a:solidFill>
                  <a:srgbClr val="222222"/>
                </a:solidFill>
                <a:latin typeface="Times New Roman" panose="02020603050405020304" pitchFamily="18" charset="0"/>
                <a:cs typeface="Times New Roman" panose="02020603050405020304" pitchFamily="18" charset="0"/>
              </a:rPr>
              <a:t>oceánica </a:t>
            </a:r>
            <a:r>
              <a:rPr lang="es-MX" b="0" i="0" dirty="0">
                <a:solidFill>
                  <a:srgbClr val="222222"/>
                </a:solidFill>
                <a:effectLst/>
                <a:latin typeface="Times New Roman" panose="02020603050405020304" pitchFamily="18" charset="0"/>
                <a:cs typeface="Times New Roman" panose="02020603050405020304" pitchFamily="18" charset="0"/>
              </a:rPr>
              <a:t>se produjo </a:t>
            </a:r>
            <a:r>
              <a:rPr lang="es-MX" dirty="0">
                <a:solidFill>
                  <a:srgbClr val="222222"/>
                </a:solidFill>
                <a:latin typeface="Times New Roman" panose="02020603050405020304" pitchFamily="18" charset="0"/>
                <a:cs typeface="Times New Roman" panose="02020603050405020304" pitchFamily="18" charset="0"/>
              </a:rPr>
              <a:t>mucho </a:t>
            </a:r>
            <a:r>
              <a:rPr lang="es-MX" b="0" i="0" dirty="0">
                <a:solidFill>
                  <a:srgbClr val="222222"/>
                </a:solidFill>
                <a:effectLst/>
                <a:latin typeface="Times New Roman" panose="02020603050405020304" pitchFamily="18" charset="0"/>
                <a:cs typeface="Times New Roman" panose="02020603050405020304" pitchFamily="18" charset="0"/>
              </a:rPr>
              <a:t>más rápido en el Arcaico que en la actualidad, debido a las mayores flujo (pérdida) de calor  del interior de la Tierra</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9752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463828F-1531-4409-9132-48888AC8AA0B}"/>
              </a:ext>
            </a:extLst>
          </p:cNvPr>
          <p:cNvSpPr/>
          <p:nvPr/>
        </p:nvSpPr>
        <p:spPr>
          <a:xfrm>
            <a:off x="629571" y="1418805"/>
            <a:ext cx="10574457" cy="2862322"/>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Minerales  silicatados aun más antiguos llamados circones  han sido fechados en aproximadamente 4.4 Ga. </a:t>
            </a:r>
            <a:r>
              <a:rPr lang="es-MX" dirty="0" smtClean="0">
                <a:latin typeface="Times New Roman" panose="02020603050405020304" pitchFamily="18" charset="0"/>
                <a:cs typeface="Times New Roman" panose="02020603050405020304" pitchFamily="18" charset="0"/>
              </a:rPr>
              <a:t>A estos </a:t>
            </a:r>
            <a:r>
              <a:rPr lang="es-MX" dirty="0">
                <a:latin typeface="Times New Roman" panose="02020603050405020304" pitchFamily="18" charset="0"/>
                <a:cs typeface="Times New Roman" panose="02020603050405020304" pitchFamily="18" charset="0"/>
              </a:rPr>
              <a:t>minerales </a:t>
            </a:r>
            <a:r>
              <a:rPr lang="es-MX" dirty="0" smtClean="0">
                <a:latin typeface="Times New Roman" panose="02020603050405020304" pitchFamily="18" charset="0"/>
                <a:cs typeface="Times New Roman" panose="02020603050405020304" pitchFamily="18" charset="0"/>
              </a:rPr>
              <a:t>particulares, se les define como “circones detríticos”  por haber sido encontrados en </a:t>
            </a:r>
            <a:r>
              <a:rPr lang="es-MX" dirty="0">
                <a:latin typeface="Times New Roman" panose="02020603050405020304" pitchFamily="18" charset="0"/>
                <a:cs typeface="Times New Roman" panose="02020603050405020304" pitchFamily="18" charset="0"/>
              </a:rPr>
              <a:t>rocas </a:t>
            </a:r>
            <a:r>
              <a:rPr lang="es-MX" dirty="0" smtClean="0">
                <a:latin typeface="Times New Roman" panose="02020603050405020304" pitchFamily="18" charset="0"/>
                <a:cs typeface="Times New Roman" panose="02020603050405020304" pitchFamily="18" charset="0"/>
              </a:rPr>
              <a:t>sedimentarias, se presume que fueron separados de una roca fuente (¿roca ígnea?), donde el termino “detrítico" </a:t>
            </a:r>
            <a:r>
              <a:rPr lang="es-MX" dirty="0">
                <a:latin typeface="Times New Roman" panose="02020603050405020304" pitchFamily="18" charset="0"/>
                <a:cs typeface="Times New Roman" panose="02020603050405020304" pitchFamily="18" charset="0"/>
              </a:rPr>
              <a:t>significa que los circones fueron erosionados y transportado </a:t>
            </a:r>
            <a:r>
              <a:rPr lang="es-MX" dirty="0" smtClean="0">
                <a:latin typeface="Times New Roman" panose="02020603050405020304" pitchFamily="18" charset="0"/>
                <a:cs typeface="Times New Roman" panose="02020603050405020304" pitchFamily="18" charset="0"/>
              </a:rPr>
              <a:t>de </a:t>
            </a:r>
            <a:r>
              <a:rPr lang="es-MX" dirty="0">
                <a:latin typeface="Times New Roman" panose="02020603050405020304" pitchFamily="18" charset="0"/>
                <a:cs typeface="Times New Roman" panose="02020603050405020304" pitchFamily="18" charset="0"/>
              </a:rPr>
              <a:t>una corteza previamente </a:t>
            </a:r>
            <a:r>
              <a:rPr lang="es-MX" dirty="0" smtClean="0">
                <a:latin typeface="Times New Roman" panose="02020603050405020304" pitchFamily="18" charset="0"/>
                <a:cs typeface="Times New Roman" panose="02020603050405020304" pitchFamily="18" charset="0"/>
              </a:rPr>
              <a:t>existente (ígnea o metamórfica). </a:t>
            </a:r>
            <a:r>
              <a:rPr lang="es-MX" dirty="0">
                <a:latin typeface="Times New Roman" panose="02020603050405020304" pitchFamily="18" charset="0"/>
                <a:cs typeface="Times New Roman" panose="02020603050405020304" pitchFamily="18" charset="0"/>
              </a:rPr>
              <a:t>Si </a:t>
            </a:r>
            <a:r>
              <a:rPr lang="es-MX" dirty="0" smtClean="0">
                <a:latin typeface="Times New Roman" panose="02020603050405020304" pitchFamily="18" charset="0"/>
                <a:cs typeface="Times New Roman" panose="02020603050405020304" pitchFamily="18" charset="0"/>
              </a:rPr>
              <a:t>este fuese es </a:t>
            </a:r>
            <a:r>
              <a:rPr lang="es-MX" dirty="0">
                <a:latin typeface="Times New Roman" panose="02020603050405020304" pitchFamily="18" charset="0"/>
                <a:cs typeface="Times New Roman" panose="02020603050405020304" pitchFamily="18" charset="0"/>
              </a:rPr>
              <a:t>el caso, </a:t>
            </a:r>
            <a:r>
              <a:rPr lang="es-MX" dirty="0" smtClean="0">
                <a:latin typeface="Times New Roman" panose="02020603050405020304" pitchFamily="18" charset="0"/>
                <a:cs typeface="Times New Roman" panose="02020603050405020304" pitchFamily="18" charset="0"/>
              </a:rPr>
              <a:t>entonces agua </a:t>
            </a:r>
            <a:r>
              <a:rPr lang="es-MX" dirty="0">
                <a:latin typeface="Times New Roman" panose="02020603050405020304" pitchFamily="18" charset="0"/>
                <a:cs typeface="Times New Roman" panose="02020603050405020304" pitchFamily="18" charset="0"/>
              </a:rPr>
              <a:t>líquida </a:t>
            </a:r>
            <a:r>
              <a:rPr lang="es-MX" dirty="0" err="1" smtClean="0">
                <a:latin typeface="Times New Roman" panose="02020603050405020304" pitchFamily="18" charset="0"/>
                <a:cs typeface="Times New Roman" panose="02020603050405020304" pitchFamily="18" charset="0"/>
              </a:rPr>
              <a:t>debio</a:t>
            </a:r>
            <a:r>
              <a:rPr lang="es-MX" dirty="0" smtClean="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haber estado presente en la Tierra desde hace alrededor de 4.4 Ga.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Así, el Acasta Gneis y  rocas contemporáneas son probablemente de origen secundario, lo que significa que cualquier corteza original que pudiera haber existido antes de la Acasta Gneiss ha sido destruida, posiblemente por “</a:t>
            </a:r>
            <a:r>
              <a:rPr lang="es-MX" b="1" i="1" u="sng" dirty="0">
                <a:latin typeface="Times New Roman" panose="02020603050405020304" pitchFamily="18" charset="0"/>
                <a:cs typeface="Times New Roman" panose="02020603050405020304" pitchFamily="18" charset="0"/>
              </a:rPr>
              <a:t>subducción. o erosión</a:t>
            </a:r>
            <a:r>
              <a:rPr lang="es-MX"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684990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807F452-9A01-499C-9157-60BB14F860D6}"/>
              </a:ext>
            </a:extLst>
          </p:cNvPr>
          <p:cNvPicPr>
            <a:picLocks noChangeAspect="1"/>
          </p:cNvPicPr>
          <p:nvPr/>
        </p:nvPicPr>
        <p:blipFill>
          <a:blip r:embed="rId2">
            <a:lum contrast="20000"/>
          </a:blip>
          <a:stretch>
            <a:fillRect/>
          </a:stretch>
        </p:blipFill>
        <p:spPr>
          <a:xfrm>
            <a:off x="2121044" y="3715857"/>
            <a:ext cx="7580930" cy="2565400"/>
          </a:xfrm>
          <a:prstGeom prst="rect">
            <a:avLst/>
          </a:prstGeom>
        </p:spPr>
      </p:pic>
      <p:pic>
        <p:nvPicPr>
          <p:cNvPr id="4" name="Imagen 3">
            <a:extLst>
              <a:ext uri="{FF2B5EF4-FFF2-40B4-BE49-F238E27FC236}">
                <a16:creationId xmlns:a16="http://schemas.microsoft.com/office/drawing/2014/main" id="{0EA94D51-D4AC-4DE1-8E66-BB20B745B7E1}"/>
              </a:ext>
            </a:extLst>
          </p:cNvPr>
          <p:cNvPicPr>
            <a:picLocks noChangeAspect="1"/>
          </p:cNvPicPr>
          <p:nvPr/>
        </p:nvPicPr>
        <p:blipFill>
          <a:blip r:embed="rId3">
            <a:lum contrast="20000"/>
          </a:blip>
          <a:stretch>
            <a:fillRect/>
          </a:stretch>
        </p:blipFill>
        <p:spPr>
          <a:xfrm>
            <a:off x="3487453" y="322447"/>
            <a:ext cx="5112930" cy="2934942"/>
          </a:xfrm>
          <a:prstGeom prst="rect">
            <a:avLst/>
          </a:prstGeom>
        </p:spPr>
      </p:pic>
    </p:spTree>
    <p:extLst>
      <p:ext uri="{BB962C8B-B14F-4D97-AF65-F5344CB8AC3E}">
        <p14:creationId xmlns:p14="http://schemas.microsoft.com/office/powerpoint/2010/main" val="3890034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122E988-4130-4A4A-95DD-B565F89B80BC}"/>
              </a:ext>
            </a:extLst>
          </p:cNvPr>
          <p:cNvPicPr>
            <a:picLocks noChangeAspect="1"/>
          </p:cNvPicPr>
          <p:nvPr/>
        </p:nvPicPr>
        <p:blipFill>
          <a:blip r:embed="rId2"/>
          <a:stretch>
            <a:fillRect/>
          </a:stretch>
        </p:blipFill>
        <p:spPr>
          <a:xfrm>
            <a:off x="326614" y="3119120"/>
            <a:ext cx="6114825" cy="3018132"/>
          </a:xfrm>
          <a:prstGeom prst="rect">
            <a:avLst/>
          </a:prstGeom>
        </p:spPr>
      </p:pic>
      <p:pic>
        <p:nvPicPr>
          <p:cNvPr id="3" name="Imagen 2">
            <a:extLst>
              <a:ext uri="{FF2B5EF4-FFF2-40B4-BE49-F238E27FC236}">
                <a16:creationId xmlns:a16="http://schemas.microsoft.com/office/drawing/2014/main" id="{2E3D709E-B3E3-4250-839B-DFF41F3947A1}"/>
              </a:ext>
            </a:extLst>
          </p:cNvPr>
          <p:cNvPicPr>
            <a:picLocks noChangeAspect="1"/>
          </p:cNvPicPr>
          <p:nvPr/>
        </p:nvPicPr>
        <p:blipFill>
          <a:blip r:embed="rId3">
            <a:lum contrast="20000"/>
          </a:blip>
          <a:stretch>
            <a:fillRect/>
          </a:stretch>
        </p:blipFill>
        <p:spPr>
          <a:xfrm>
            <a:off x="326614" y="767392"/>
            <a:ext cx="6114825" cy="1930942"/>
          </a:xfrm>
          <a:prstGeom prst="rect">
            <a:avLst/>
          </a:prstGeom>
        </p:spPr>
      </p:pic>
      <p:pic>
        <p:nvPicPr>
          <p:cNvPr id="4" name="Imagen 3">
            <a:extLst>
              <a:ext uri="{FF2B5EF4-FFF2-40B4-BE49-F238E27FC236}">
                <a16:creationId xmlns:a16="http://schemas.microsoft.com/office/drawing/2014/main" id="{0EA94D51-D4AC-4DE1-8E66-BB20B745B7E1}"/>
              </a:ext>
            </a:extLst>
          </p:cNvPr>
          <p:cNvPicPr>
            <a:picLocks noChangeAspect="1"/>
          </p:cNvPicPr>
          <p:nvPr/>
        </p:nvPicPr>
        <p:blipFill>
          <a:blip r:embed="rId4">
            <a:lum contrast="20000"/>
          </a:blip>
          <a:stretch>
            <a:fillRect/>
          </a:stretch>
        </p:blipFill>
        <p:spPr>
          <a:xfrm>
            <a:off x="6900717" y="1555281"/>
            <a:ext cx="4961482" cy="2848007"/>
          </a:xfrm>
          <a:prstGeom prst="rect">
            <a:avLst/>
          </a:prstGeom>
        </p:spPr>
      </p:pic>
      <p:cxnSp>
        <p:nvCxnSpPr>
          <p:cNvPr id="7" name="Conector recto de flecha 6"/>
          <p:cNvCxnSpPr/>
          <p:nvPr/>
        </p:nvCxnSpPr>
        <p:spPr>
          <a:xfrm flipH="1" flipV="1">
            <a:off x="3022333" y="1992429"/>
            <a:ext cx="4456496" cy="112669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flipH="1">
            <a:off x="4023361" y="2791326"/>
            <a:ext cx="5005136" cy="26758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8028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122E988-4130-4A4A-95DD-B565F89B80BC}"/>
              </a:ext>
            </a:extLst>
          </p:cNvPr>
          <p:cNvPicPr>
            <a:picLocks noChangeAspect="1"/>
          </p:cNvPicPr>
          <p:nvPr/>
        </p:nvPicPr>
        <p:blipFill>
          <a:blip r:embed="rId2">
            <a:lum/>
          </a:blip>
          <a:stretch>
            <a:fillRect/>
          </a:stretch>
        </p:blipFill>
        <p:spPr>
          <a:xfrm>
            <a:off x="443347" y="3392525"/>
            <a:ext cx="6103367" cy="3012476"/>
          </a:xfrm>
          <a:prstGeom prst="rect">
            <a:avLst/>
          </a:prstGeom>
        </p:spPr>
      </p:pic>
      <p:pic>
        <p:nvPicPr>
          <p:cNvPr id="3" name="Imagen 2">
            <a:extLst>
              <a:ext uri="{FF2B5EF4-FFF2-40B4-BE49-F238E27FC236}">
                <a16:creationId xmlns:a16="http://schemas.microsoft.com/office/drawing/2014/main" id="{2E3D709E-B3E3-4250-839B-DFF41F3947A1}"/>
              </a:ext>
            </a:extLst>
          </p:cNvPr>
          <p:cNvPicPr>
            <a:picLocks noChangeAspect="1"/>
          </p:cNvPicPr>
          <p:nvPr/>
        </p:nvPicPr>
        <p:blipFill>
          <a:blip r:embed="rId3">
            <a:lum contrast="20000"/>
          </a:blip>
          <a:stretch>
            <a:fillRect/>
          </a:stretch>
        </p:blipFill>
        <p:spPr>
          <a:xfrm>
            <a:off x="287704" y="282101"/>
            <a:ext cx="5310427" cy="1676929"/>
          </a:xfrm>
          <a:prstGeom prst="rect">
            <a:avLst/>
          </a:prstGeom>
        </p:spPr>
      </p:pic>
      <p:pic>
        <p:nvPicPr>
          <p:cNvPr id="4" name="Imagen 3">
            <a:extLst>
              <a:ext uri="{FF2B5EF4-FFF2-40B4-BE49-F238E27FC236}">
                <a16:creationId xmlns:a16="http://schemas.microsoft.com/office/drawing/2014/main" id="{0EA94D51-D4AC-4DE1-8E66-BB20B745B7E1}"/>
              </a:ext>
            </a:extLst>
          </p:cNvPr>
          <p:cNvPicPr>
            <a:picLocks noChangeAspect="1"/>
          </p:cNvPicPr>
          <p:nvPr/>
        </p:nvPicPr>
        <p:blipFill>
          <a:blip r:embed="rId4">
            <a:lum contrast="20000"/>
          </a:blip>
          <a:stretch>
            <a:fillRect/>
          </a:stretch>
        </p:blipFill>
        <p:spPr>
          <a:xfrm>
            <a:off x="6719578" y="223736"/>
            <a:ext cx="5316288" cy="3051674"/>
          </a:xfrm>
          <a:prstGeom prst="rect">
            <a:avLst/>
          </a:prstGeom>
        </p:spPr>
      </p:pic>
      <p:sp>
        <p:nvSpPr>
          <p:cNvPr id="5" name="CuadroTexto 4">
            <a:extLst>
              <a:ext uri="{FF2B5EF4-FFF2-40B4-BE49-F238E27FC236}">
                <a16:creationId xmlns:a16="http://schemas.microsoft.com/office/drawing/2014/main" id="{439C8C3E-1C62-4609-9A1E-29BC744B6891}"/>
              </a:ext>
            </a:extLst>
          </p:cNvPr>
          <p:cNvSpPr txBox="1"/>
          <p:nvPr/>
        </p:nvSpPr>
        <p:spPr>
          <a:xfrm>
            <a:off x="6729813" y="3603473"/>
            <a:ext cx="1381327" cy="646331"/>
          </a:xfrm>
          <a:prstGeom prst="rect">
            <a:avLst/>
          </a:prstGeom>
          <a:solidFill>
            <a:schemeClr val="bg1"/>
          </a:solidFill>
        </p:spPr>
        <p:txBody>
          <a:bodyPr wrap="square" rtlCol="0">
            <a:spAutoFit/>
          </a:bodyPr>
          <a:lstStyle/>
          <a:p>
            <a:r>
              <a:rPr lang="es-MX" dirty="0">
                <a:latin typeface="Times New Roman" panose="02020603050405020304" pitchFamily="18" charset="0"/>
                <a:cs typeface="Times New Roman" panose="02020603050405020304" pitchFamily="18" charset="0"/>
              </a:rPr>
              <a:t>Acasta e </a:t>
            </a:r>
            <a:r>
              <a:rPr lang="es-MX" dirty="0" err="1">
                <a:latin typeface="Times New Roman" panose="02020603050405020304" pitchFamily="18" charset="0"/>
                <a:cs typeface="Times New Roman" panose="02020603050405020304" pitchFamily="18" charset="0"/>
              </a:rPr>
              <a:t>Issua</a:t>
            </a:r>
            <a:r>
              <a:rPr lang="es-MX" dirty="0">
                <a:latin typeface="Times New Roman" panose="02020603050405020304" pitchFamily="18" charset="0"/>
                <a:cs typeface="Times New Roman" panose="02020603050405020304" pitchFamily="18" charset="0"/>
              </a:rPr>
              <a:t> Gneiss</a:t>
            </a:r>
          </a:p>
        </p:txBody>
      </p:sp>
      <p:sp>
        <p:nvSpPr>
          <p:cNvPr id="6" name="CuadroTexto 5">
            <a:extLst>
              <a:ext uri="{FF2B5EF4-FFF2-40B4-BE49-F238E27FC236}">
                <a16:creationId xmlns:a16="http://schemas.microsoft.com/office/drawing/2014/main" id="{46478E2C-B775-471C-B55B-6C51C21162D5}"/>
              </a:ext>
            </a:extLst>
          </p:cNvPr>
          <p:cNvSpPr txBox="1"/>
          <p:nvPr/>
        </p:nvSpPr>
        <p:spPr>
          <a:xfrm>
            <a:off x="5969541" y="774970"/>
            <a:ext cx="1053830" cy="923330"/>
          </a:xfrm>
          <a:prstGeom prst="rect">
            <a:avLst/>
          </a:prstGeom>
          <a:noFill/>
        </p:spPr>
        <p:txBody>
          <a:bodyPr wrap="square" rtlCol="0">
            <a:spAutoFit/>
          </a:bodyPr>
          <a:lstStyle/>
          <a:p>
            <a:r>
              <a:rPr lang="es-MX" dirty="0">
                <a:latin typeface="Times New Roman" panose="02020603050405020304" pitchFamily="18" charset="0"/>
                <a:cs typeface="Times New Roman" panose="02020603050405020304" pitchFamily="18" charset="0"/>
              </a:rPr>
              <a:t>Acasta e </a:t>
            </a:r>
            <a:r>
              <a:rPr lang="es-MX" dirty="0" err="1">
                <a:latin typeface="Times New Roman" panose="02020603050405020304" pitchFamily="18" charset="0"/>
                <a:cs typeface="Times New Roman" panose="02020603050405020304" pitchFamily="18" charset="0"/>
              </a:rPr>
              <a:t>Issua</a:t>
            </a:r>
            <a:r>
              <a:rPr lang="es-MX" dirty="0">
                <a:latin typeface="Times New Roman" panose="02020603050405020304" pitchFamily="18" charset="0"/>
                <a:cs typeface="Times New Roman" panose="02020603050405020304" pitchFamily="18" charset="0"/>
              </a:rPr>
              <a:t> Gneiss</a:t>
            </a:r>
          </a:p>
        </p:txBody>
      </p:sp>
      <p:cxnSp>
        <p:nvCxnSpPr>
          <p:cNvPr id="9" name="Conector recto de flecha 8">
            <a:extLst>
              <a:ext uri="{FF2B5EF4-FFF2-40B4-BE49-F238E27FC236}">
                <a16:creationId xmlns:a16="http://schemas.microsoft.com/office/drawing/2014/main" id="{C0BD8DAD-F513-40A5-9F77-1A2CDA6F7B6B}"/>
              </a:ext>
            </a:extLst>
          </p:cNvPr>
          <p:cNvCxnSpPr>
            <a:cxnSpLocks/>
            <a:stCxn id="6" idx="1"/>
          </p:cNvCxnSpPr>
          <p:nvPr/>
        </p:nvCxnSpPr>
        <p:spPr>
          <a:xfrm flipH="1" flipV="1">
            <a:off x="4348264" y="1147864"/>
            <a:ext cx="1621277" cy="887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38B918F8-328E-4424-80F8-F673EE646461}"/>
              </a:ext>
            </a:extLst>
          </p:cNvPr>
          <p:cNvCxnSpPr>
            <a:cxnSpLocks/>
            <a:stCxn id="6" idx="1"/>
          </p:cNvCxnSpPr>
          <p:nvPr/>
        </p:nvCxnSpPr>
        <p:spPr>
          <a:xfrm flipH="1">
            <a:off x="3482502" y="1236635"/>
            <a:ext cx="2487039" cy="45415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5" name="Imagen 14">
            <a:extLst>
              <a:ext uri="{FF2B5EF4-FFF2-40B4-BE49-F238E27FC236}">
                <a16:creationId xmlns:a16="http://schemas.microsoft.com/office/drawing/2014/main" id="{C3B6503A-94AD-478F-A299-DF656E150EBE}"/>
              </a:ext>
            </a:extLst>
          </p:cNvPr>
          <p:cNvPicPr>
            <a:picLocks noChangeAspect="1"/>
          </p:cNvPicPr>
          <p:nvPr/>
        </p:nvPicPr>
        <p:blipFill>
          <a:blip r:embed="rId5"/>
          <a:stretch>
            <a:fillRect/>
          </a:stretch>
        </p:blipFill>
        <p:spPr>
          <a:xfrm>
            <a:off x="8111140" y="3575784"/>
            <a:ext cx="3299406" cy="3408673"/>
          </a:xfrm>
          <a:prstGeom prst="rect">
            <a:avLst/>
          </a:prstGeom>
        </p:spPr>
      </p:pic>
      <p:cxnSp>
        <p:nvCxnSpPr>
          <p:cNvPr id="17" name="Conector recto de flecha 16">
            <a:extLst>
              <a:ext uri="{FF2B5EF4-FFF2-40B4-BE49-F238E27FC236}">
                <a16:creationId xmlns:a16="http://schemas.microsoft.com/office/drawing/2014/main" id="{43229756-123B-4C99-B887-8ADC3035094C}"/>
              </a:ext>
            </a:extLst>
          </p:cNvPr>
          <p:cNvCxnSpPr>
            <a:stCxn id="6" idx="1"/>
          </p:cNvCxnSpPr>
          <p:nvPr/>
        </p:nvCxnSpPr>
        <p:spPr>
          <a:xfrm>
            <a:off x="5969541" y="1236635"/>
            <a:ext cx="2785353" cy="40649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a:extLst>
              <a:ext uri="{FF2B5EF4-FFF2-40B4-BE49-F238E27FC236}">
                <a16:creationId xmlns:a16="http://schemas.microsoft.com/office/drawing/2014/main" id="{4139D782-0D42-4544-A120-914DFF9F43BC}"/>
              </a:ext>
            </a:extLst>
          </p:cNvPr>
          <p:cNvCxnSpPr>
            <a:cxnSpLocks/>
          </p:cNvCxnSpPr>
          <p:nvPr/>
        </p:nvCxnSpPr>
        <p:spPr>
          <a:xfrm>
            <a:off x="7928041" y="3926638"/>
            <a:ext cx="1614793" cy="227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38B918F8-328E-4424-80F8-F673EE646461}"/>
              </a:ext>
            </a:extLst>
          </p:cNvPr>
          <p:cNvCxnSpPr>
            <a:cxnSpLocks/>
          </p:cNvCxnSpPr>
          <p:nvPr/>
        </p:nvCxnSpPr>
        <p:spPr>
          <a:xfrm flipH="1" flipV="1">
            <a:off x="1087656" y="1325407"/>
            <a:ext cx="6477921" cy="7022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a:extLst>
              <a:ext uri="{FF2B5EF4-FFF2-40B4-BE49-F238E27FC236}">
                <a16:creationId xmlns:a16="http://schemas.microsoft.com/office/drawing/2014/main" id="{38B918F8-328E-4424-80F8-F673EE646461}"/>
              </a:ext>
            </a:extLst>
          </p:cNvPr>
          <p:cNvCxnSpPr>
            <a:cxnSpLocks/>
          </p:cNvCxnSpPr>
          <p:nvPr/>
        </p:nvCxnSpPr>
        <p:spPr>
          <a:xfrm flipH="1" flipV="1">
            <a:off x="3811604" y="1167982"/>
            <a:ext cx="5390148" cy="5085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38B918F8-328E-4424-80F8-F673EE646461}"/>
              </a:ext>
            </a:extLst>
          </p:cNvPr>
          <p:cNvCxnSpPr>
            <a:cxnSpLocks/>
          </p:cNvCxnSpPr>
          <p:nvPr/>
        </p:nvCxnSpPr>
        <p:spPr>
          <a:xfrm>
            <a:off x="9201752" y="1833571"/>
            <a:ext cx="1188704" cy="251530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9733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F84B1B3-FCA2-4239-A694-6B85390E5584}"/>
              </a:ext>
            </a:extLst>
          </p:cNvPr>
          <p:cNvSpPr/>
          <p:nvPr/>
        </p:nvSpPr>
        <p:spPr>
          <a:xfrm>
            <a:off x="497683" y="719631"/>
            <a:ext cx="1828386" cy="369332"/>
          </a:xfrm>
          <a:prstGeom prst="rect">
            <a:avLst/>
          </a:prstGeom>
        </p:spPr>
        <p:txBody>
          <a:bodyPr wrap="none">
            <a:spAutoFit/>
          </a:bodyPr>
          <a:lstStyle/>
          <a:p>
            <a:r>
              <a:rPr lang="es-MX" b="1" dirty="0" err="1">
                <a:latin typeface="Times New Roman" panose="02020603050405020304" pitchFamily="18" charset="0"/>
                <a:cs typeface="Times New Roman" panose="02020603050405020304" pitchFamily="18" charset="0"/>
              </a:rPr>
              <a:t>Greenstone</a:t>
            </a:r>
            <a:r>
              <a:rPr lang="es-MX" b="1" dirty="0">
                <a:latin typeface="Times New Roman" panose="02020603050405020304" pitchFamily="18" charset="0"/>
                <a:cs typeface="Times New Roman" panose="02020603050405020304" pitchFamily="18" charset="0"/>
              </a:rPr>
              <a:t> </a:t>
            </a:r>
            <a:r>
              <a:rPr lang="es-MX" b="1" dirty="0" err="1">
                <a:latin typeface="Times New Roman" panose="02020603050405020304" pitchFamily="18" charset="0"/>
                <a:cs typeface="Times New Roman" panose="02020603050405020304" pitchFamily="18" charset="0"/>
              </a:rPr>
              <a:t>belts</a:t>
            </a:r>
            <a:endParaRPr lang="es-MX" b="1" dirty="0">
              <a:latin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3A36D19E-8B17-43B8-B68F-37F0209DFB4E}"/>
              </a:ext>
            </a:extLst>
          </p:cNvPr>
          <p:cNvPicPr>
            <a:picLocks noChangeAspect="1"/>
          </p:cNvPicPr>
          <p:nvPr/>
        </p:nvPicPr>
        <p:blipFill>
          <a:blip r:embed="rId2">
            <a:lum contrast="20000"/>
          </a:blip>
          <a:stretch>
            <a:fillRect/>
          </a:stretch>
        </p:blipFill>
        <p:spPr>
          <a:xfrm>
            <a:off x="538478" y="1242855"/>
            <a:ext cx="5358889" cy="4458631"/>
          </a:xfrm>
          <a:prstGeom prst="rect">
            <a:avLst/>
          </a:prstGeom>
        </p:spPr>
      </p:pic>
      <p:pic>
        <p:nvPicPr>
          <p:cNvPr id="7" name="Imagen 6">
            <a:extLst>
              <a:ext uri="{FF2B5EF4-FFF2-40B4-BE49-F238E27FC236}">
                <a16:creationId xmlns:a16="http://schemas.microsoft.com/office/drawing/2014/main" id="{6650E506-66AD-4F75-9CCA-8191E791F144}"/>
              </a:ext>
            </a:extLst>
          </p:cNvPr>
          <p:cNvPicPr>
            <a:picLocks noChangeAspect="1"/>
          </p:cNvPicPr>
          <p:nvPr/>
        </p:nvPicPr>
        <p:blipFill>
          <a:blip r:embed="rId3"/>
          <a:stretch>
            <a:fillRect/>
          </a:stretch>
        </p:blipFill>
        <p:spPr>
          <a:xfrm>
            <a:off x="6817360" y="1156514"/>
            <a:ext cx="4399280" cy="4544972"/>
          </a:xfrm>
          <a:prstGeom prst="rect">
            <a:avLst/>
          </a:prstGeom>
        </p:spPr>
      </p:pic>
    </p:spTree>
    <p:extLst>
      <p:ext uri="{BB962C8B-B14F-4D97-AF65-F5344CB8AC3E}">
        <p14:creationId xmlns:p14="http://schemas.microsoft.com/office/powerpoint/2010/main" val="1341012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F84B1B3-FCA2-4239-A694-6B85390E5584}"/>
              </a:ext>
            </a:extLst>
          </p:cNvPr>
          <p:cNvSpPr/>
          <p:nvPr/>
        </p:nvSpPr>
        <p:spPr>
          <a:xfrm>
            <a:off x="565776" y="106788"/>
            <a:ext cx="1791068" cy="369332"/>
          </a:xfrm>
          <a:prstGeom prst="rect">
            <a:avLst/>
          </a:prstGeom>
        </p:spPr>
        <p:txBody>
          <a:bodyPr wrap="none">
            <a:spAutoFit/>
          </a:bodyPr>
          <a:lstStyle/>
          <a:p>
            <a:r>
              <a:rPr lang="es-MX" dirty="0" err="1"/>
              <a:t>Greenstone</a:t>
            </a:r>
            <a:r>
              <a:rPr lang="es-MX" dirty="0"/>
              <a:t> </a:t>
            </a:r>
            <a:r>
              <a:rPr lang="es-MX" dirty="0" err="1"/>
              <a:t>belts</a:t>
            </a:r>
            <a:endParaRPr lang="es-MX" dirty="0"/>
          </a:p>
        </p:txBody>
      </p:sp>
      <p:sp>
        <p:nvSpPr>
          <p:cNvPr id="3" name="Rectángulo 2">
            <a:extLst>
              <a:ext uri="{FF2B5EF4-FFF2-40B4-BE49-F238E27FC236}">
                <a16:creationId xmlns:a16="http://schemas.microsoft.com/office/drawing/2014/main" id="{6F5131CD-1C7E-494C-9BF4-B1E3F05C1778}"/>
              </a:ext>
            </a:extLst>
          </p:cNvPr>
          <p:cNvSpPr/>
          <p:nvPr/>
        </p:nvSpPr>
        <p:spPr>
          <a:xfrm>
            <a:off x="538263" y="496989"/>
            <a:ext cx="11076563" cy="1754326"/>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Durante el Arqueozoico, un gran numero de arcos volcánicos produjeron grandes volúmenes de rocas ígneas oscuras.  Como resultado, se produjeron grandes volúmenes de sedimentos oscuros formados por erosión de estas rocas volcánicas. </a:t>
            </a:r>
          </a:p>
          <a:p>
            <a:pPr algn="just"/>
            <a:r>
              <a:rPr lang="es-MX" dirty="0">
                <a:latin typeface="Times New Roman" panose="02020603050405020304" pitchFamily="18" charset="0"/>
                <a:cs typeface="Times New Roman" panose="02020603050405020304" pitchFamily="18" charset="0"/>
              </a:rPr>
              <a:t>Las rocas mas antiguas  en una secuencia ideal de un cinturón de rocas-verdes Arqueozoico son basaltos en almohadas, que indican erupciones volcánicas submarinas, acompañadas por la presencia de komatiitas. Sin embargo, las komatiitas son relativamente raras después de la Arqueozoico</a:t>
            </a:r>
          </a:p>
        </p:txBody>
      </p:sp>
      <p:pic>
        <p:nvPicPr>
          <p:cNvPr id="1026" name="Picture 2" descr="東京工業大学 地球史資料館&lt;岩石試料の概要・説明文1&gt;">
            <a:extLst>
              <a:ext uri="{FF2B5EF4-FFF2-40B4-BE49-F238E27FC236}">
                <a16:creationId xmlns:a16="http://schemas.microsoft.com/office/drawing/2014/main" id="{B14E3B81-5A1D-4FEC-B524-CF0CB3A9E8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5777" y="2704693"/>
            <a:ext cx="5639142" cy="37447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ecambrian Earth and Life History—The Eoarchean and Archean - ppt download">
            <a:extLst>
              <a:ext uri="{FF2B5EF4-FFF2-40B4-BE49-F238E27FC236}">
                <a16:creationId xmlns:a16="http://schemas.microsoft.com/office/drawing/2014/main" id="{1874D061-2FF1-4E15-93CC-1DA85C9F3F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230" t="18798" r="1458" b="12886"/>
          <a:stretch/>
        </p:blipFill>
        <p:spPr bwMode="auto">
          <a:xfrm>
            <a:off x="496110" y="2743200"/>
            <a:ext cx="4357992" cy="376460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ector recto de flecha 4">
            <a:extLst>
              <a:ext uri="{FF2B5EF4-FFF2-40B4-BE49-F238E27FC236}">
                <a16:creationId xmlns:a16="http://schemas.microsoft.com/office/drawing/2014/main" id="{A24AB21C-4D36-4FAB-AB46-48B8F690AFEF}"/>
              </a:ext>
            </a:extLst>
          </p:cNvPr>
          <p:cNvCxnSpPr>
            <a:cxnSpLocks/>
          </p:cNvCxnSpPr>
          <p:nvPr/>
        </p:nvCxnSpPr>
        <p:spPr>
          <a:xfrm flipV="1">
            <a:off x="3443591" y="3871609"/>
            <a:ext cx="5992239" cy="13521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4605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F84B1B3-FCA2-4239-A694-6B85390E5584}"/>
              </a:ext>
            </a:extLst>
          </p:cNvPr>
          <p:cNvSpPr/>
          <p:nvPr/>
        </p:nvSpPr>
        <p:spPr>
          <a:xfrm>
            <a:off x="984066" y="223520"/>
            <a:ext cx="1791068" cy="369332"/>
          </a:xfrm>
          <a:prstGeom prst="rect">
            <a:avLst/>
          </a:prstGeom>
        </p:spPr>
        <p:txBody>
          <a:bodyPr wrap="none">
            <a:spAutoFit/>
          </a:bodyPr>
          <a:lstStyle/>
          <a:p>
            <a:r>
              <a:rPr lang="es-MX" dirty="0" err="1"/>
              <a:t>Greenstone</a:t>
            </a:r>
            <a:r>
              <a:rPr lang="es-MX" dirty="0"/>
              <a:t> </a:t>
            </a:r>
            <a:r>
              <a:rPr lang="es-MX" dirty="0" err="1"/>
              <a:t>belts</a:t>
            </a:r>
            <a:endParaRPr lang="es-MX" dirty="0"/>
          </a:p>
        </p:txBody>
      </p:sp>
      <p:pic>
        <p:nvPicPr>
          <p:cNvPr id="6" name="Imagen 5">
            <a:extLst>
              <a:ext uri="{FF2B5EF4-FFF2-40B4-BE49-F238E27FC236}">
                <a16:creationId xmlns:a16="http://schemas.microsoft.com/office/drawing/2014/main" id="{3A36D19E-8B17-43B8-B68F-37F0209DFB4E}"/>
              </a:ext>
            </a:extLst>
          </p:cNvPr>
          <p:cNvPicPr>
            <a:picLocks noChangeAspect="1"/>
          </p:cNvPicPr>
          <p:nvPr/>
        </p:nvPicPr>
        <p:blipFill>
          <a:blip r:embed="rId2">
            <a:lum contrast="20000"/>
          </a:blip>
          <a:stretch>
            <a:fillRect/>
          </a:stretch>
        </p:blipFill>
        <p:spPr>
          <a:xfrm>
            <a:off x="538478" y="1242855"/>
            <a:ext cx="5358889" cy="4458631"/>
          </a:xfrm>
          <a:prstGeom prst="rect">
            <a:avLst/>
          </a:prstGeom>
        </p:spPr>
      </p:pic>
      <p:pic>
        <p:nvPicPr>
          <p:cNvPr id="5" name="Picture 2" descr="東京工業大学 地球史資料館&lt;岩石試料の概要・説明文1&gt;">
            <a:extLst>
              <a:ext uri="{FF2B5EF4-FFF2-40B4-BE49-F238E27FC236}">
                <a16:creationId xmlns:a16="http://schemas.microsoft.com/office/drawing/2014/main" id="{F25D8B08-5B1E-4179-B6A1-4D7272399B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4611" y="1479008"/>
            <a:ext cx="5639142" cy="3744743"/>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ector recto de flecha 3">
            <a:extLst>
              <a:ext uri="{FF2B5EF4-FFF2-40B4-BE49-F238E27FC236}">
                <a16:creationId xmlns:a16="http://schemas.microsoft.com/office/drawing/2014/main" id="{D85AD1E0-A5A5-4541-BE80-5EF80E79A32A}"/>
              </a:ext>
            </a:extLst>
          </p:cNvPr>
          <p:cNvCxnSpPr/>
          <p:nvPr/>
        </p:nvCxnSpPr>
        <p:spPr>
          <a:xfrm flipV="1">
            <a:off x="5204298" y="2626468"/>
            <a:ext cx="4591455" cy="6031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6543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東京工業大学 地球史資料館&lt;岩石試料の概要・説明文1&gt;">
            <a:extLst>
              <a:ext uri="{FF2B5EF4-FFF2-40B4-BE49-F238E27FC236}">
                <a16:creationId xmlns:a16="http://schemas.microsoft.com/office/drawing/2014/main" id="{B14E3B81-5A1D-4FEC-B524-CF0CB3A9E8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9122" y="1936209"/>
            <a:ext cx="5639142" cy="37447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ecambrian Earth and Life History—The Eoarchean and Archean - ppt download">
            <a:extLst>
              <a:ext uri="{FF2B5EF4-FFF2-40B4-BE49-F238E27FC236}">
                <a16:creationId xmlns:a16="http://schemas.microsoft.com/office/drawing/2014/main" id="{1874D061-2FF1-4E15-93CC-1DA85C9F3F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230" t="18798" r="1458" b="12886"/>
          <a:stretch/>
        </p:blipFill>
        <p:spPr bwMode="auto">
          <a:xfrm>
            <a:off x="544749" y="1945532"/>
            <a:ext cx="4357992" cy="376460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ector recto de flecha 4">
            <a:extLst>
              <a:ext uri="{FF2B5EF4-FFF2-40B4-BE49-F238E27FC236}">
                <a16:creationId xmlns:a16="http://schemas.microsoft.com/office/drawing/2014/main" id="{A24AB21C-4D36-4FAB-AB46-48B8F690AFEF}"/>
              </a:ext>
            </a:extLst>
          </p:cNvPr>
          <p:cNvCxnSpPr/>
          <p:nvPr/>
        </p:nvCxnSpPr>
        <p:spPr>
          <a:xfrm flipV="1">
            <a:off x="3540868" y="3103123"/>
            <a:ext cx="5359941" cy="10700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0" name="Picture 6" descr="Gold in the Abitibi: The Chimo Mine Project - Visual Capitalist">
            <a:extLst>
              <a:ext uri="{FF2B5EF4-FFF2-40B4-BE49-F238E27FC236}">
                <a16:creationId xmlns:a16="http://schemas.microsoft.com/office/drawing/2014/main" id="{E236D2B3-7399-4331-A29E-0B992BFA4A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362" y="389513"/>
            <a:ext cx="11430000" cy="598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7552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6CF7E76C-AE97-42E2-86EF-0C2CB0D4A24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31055" t="24444" r="34765" b="10815"/>
          <a:stretch/>
        </p:blipFill>
        <p:spPr>
          <a:xfrm>
            <a:off x="1310640" y="0"/>
            <a:ext cx="3962400" cy="6711507"/>
          </a:xfrm>
          <a:prstGeom prst="rect">
            <a:avLst/>
          </a:prstGeom>
        </p:spPr>
      </p:pic>
      <p:pic>
        <p:nvPicPr>
          <p:cNvPr id="11" name="Imagen 10">
            <a:extLst>
              <a:ext uri="{FF2B5EF4-FFF2-40B4-BE49-F238E27FC236}">
                <a16:creationId xmlns:a16="http://schemas.microsoft.com/office/drawing/2014/main" id="{A656B8E1-BB97-43A9-AD55-1C1E40076E0F}"/>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l="25123" t="21333" r="43701" b="4741"/>
          <a:stretch/>
        </p:blipFill>
        <p:spPr>
          <a:xfrm>
            <a:off x="6258560" y="0"/>
            <a:ext cx="3931920" cy="6719274"/>
          </a:xfrm>
          <a:prstGeom prst="rect">
            <a:avLst/>
          </a:prstGeom>
        </p:spPr>
      </p:pic>
    </p:spTree>
    <p:extLst>
      <p:ext uri="{BB962C8B-B14F-4D97-AF65-F5344CB8AC3E}">
        <p14:creationId xmlns:p14="http://schemas.microsoft.com/office/powerpoint/2010/main" val="2653677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711095B-EFD8-45DC-9D54-D158AA16CC60}"/>
              </a:ext>
            </a:extLst>
          </p:cNvPr>
          <p:cNvSpPr/>
          <p:nvPr/>
        </p:nvSpPr>
        <p:spPr>
          <a:xfrm>
            <a:off x="822960" y="323563"/>
            <a:ext cx="10251440" cy="369332"/>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No se conoce que haya sobrevivido corteza que sea más antigua que los gneises de Acasta 4.0-Ga en Canadá.</a:t>
            </a:r>
          </a:p>
        </p:txBody>
      </p:sp>
      <p:pic>
        <p:nvPicPr>
          <p:cNvPr id="5" name="Imagen 4">
            <a:extLst>
              <a:ext uri="{FF2B5EF4-FFF2-40B4-BE49-F238E27FC236}">
                <a16:creationId xmlns:a16="http://schemas.microsoft.com/office/drawing/2014/main" id="{0C07D493-009B-4CBC-B8E8-77EE26AD2381}"/>
              </a:ext>
            </a:extLst>
          </p:cNvPr>
          <p:cNvPicPr>
            <a:picLocks noChangeAspect="1"/>
          </p:cNvPicPr>
          <p:nvPr/>
        </p:nvPicPr>
        <p:blipFill rotWithShape="1">
          <a:blip r:embed="rId2">
            <a:extLst>
              <a:ext uri="{28A0092B-C50C-407E-A947-70E740481C1C}">
                <a14:useLocalDpi xmlns:a14="http://schemas.microsoft.com/office/drawing/2010/main" val="0"/>
              </a:ext>
            </a:extLst>
          </a:blip>
          <a:srcRect l="35703" t="53043" r="38917" b="18060"/>
          <a:stretch/>
        </p:blipFill>
        <p:spPr>
          <a:xfrm>
            <a:off x="2966718" y="904239"/>
            <a:ext cx="6030275" cy="4947921"/>
          </a:xfrm>
          <a:prstGeom prst="rect">
            <a:avLst/>
          </a:prstGeom>
        </p:spPr>
      </p:pic>
      <p:sp>
        <p:nvSpPr>
          <p:cNvPr id="7" name="Rectángulo 6">
            <a:extLst>
              <a:ext uri="{FF2B5EF4-FFF2-40B4-BE49-F238E27FC236}">
                <a16:creationId xmlns:a16="http://schemas.microsoft.com/office/drawing/2014/main" id="{CF10B536-F1A2-4769-9A77-D79B97399BB7}"/>
              </a:ext>
            </a:extLst>
          </p:cNvPr>
          <p:cNvSpPr/>
          <p:nvPr/>
        </p:nvSpPr>
        <p:spPr>
          <a:xfrm>
            <a:off x="762000" y="6000432"/>
            <a:ext cx="10840720" cy="646331"/>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Los gneises de Acasta de 4.0-Ga de la provincia de </a:t>
            </a:r>
            <a:r>
              <a:rPr lang="es-MX" dirty="0" err="1">
                <a:latin typeface="Times New Roman" panose="02020603050405020304" pitchFamily="18" charset="0"/>
                <a:cs typeface="Times New Roman" panose="02020603050405020304" pitchFamily="18" charset="0"/>
              </a:rPr>
              <a:t>Archean</a:t>
            </a:r>
            <a:r>
              <a:rPr lang="es-MX" dirty="0">
                <a:latin typeface="Times New Roman" panose="02020603050405020304" pitchFamily="18" charset="0"/>
                <a:cs typeface="Times New Roman" panose="02020603050405020304" pitchFamily="18" charset="0"/>
              </a:rPr>
              <a:t> Slave, al noroeste de Yellowknife, NWT, Canadá. El afloramiento, con su descubridor Sam </a:t>
            </a:r>
            <a:r>
              <a:rPr lang="es-MX" dirty="0" err="1">
                <a:latin typeface="Times New Roman" panose="02020603050405020304" pitchFamily="18" charset="0"/>
                <a:cs typeface="Times New Roman" panose="02020603050405020304" pitchFamily="18" charset="0"/>
              </a:rPr>
              <a:t>Bowring</a:t>
            </a:r>
            <a:r>
              <a:rPr lang="es-MX" dirty="0">
                <a:latin typeface="Times New Roman" panose="02020603050405020304" pitchFamily="18" charset="0"/>
                <a:cs typeface="Times New Roman" panose="02020603050405020304" pitchFamily="18" charset="0"/>
              </a:rPr>
              <a:t>, muestra TTG intercalado y granito (bandas claras).</a:t>
            </a:r>
          </a:p>
        </p:txBody>
      </p:sp>
    </p:spTree>
    <p:extLst>
      <p:ext uri="{BB962C8B-B14F-4D97-AF65-F5344CB8AC3E}">
        <p14:creationId xmlns:p14="http://schemas.microsoft.com/office/powerpoint/2010/main" val="1817069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F7F690B-72AF-45C1-B029-35E55D01EF94}"/>
              </a:ext>
            </a:extLst>
          </p:cNvPr>
          <p:cNvSpPr/>
          <p:nvPr/>
        </p:nvSpPr>
        <p:spPr>
          <a:xfrm>
            <a:off x="355600" y="0"/>
            <a:ext cx="11602720" cy="2031325"/>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Existe evidencia de una </a:t>
            </a:r>
            <a:r>
              <a:rPr lang="es-MX" dirty="0" smtClean="0">
                <a:latin typeface="Times New Roman" panose="02020603050405020304" pitchFamily="18" charset="0"/>
                <a:cs typeface="Times New Roman" panose="02020603050405020304" pitchFamily="18" charset="0"/>
              </a:rPr>
              <a:t>“</a:t>
            </a:r>
            <a:r>
              <a:rPr lang="es-MX" b="1" i="1" dirty="0" smtClean="0">
                <a:latin typeface="Times New Roman" panose="02020603050405020304" pitchFamily="18" charset="0"/>
                <a:cs typeface="Times New Roman" panose="02020603050405020304" pitchFamily="18" charset="0"/>
              </a:rPr>
              <a:t>corteza</a:t>
            </a:r>
            <a:r>
              <a:rPr lang="es-MX" dirty="0" smtClean="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aún más antigua, aportada por circones detríticos en metasedimentos de áreas de las Montañas </a:t>
            </a:r>
            <a:r>
              <a:rPr lang="es-MX" dirty="0" err="1">
                <a:latin typeface="Times New Roman" panose="02020603050405020304" pitchFamily="18" charset="0"/>
                <a:cs typeface="Times New Roman" panose="02020603050405020304" pitchFamily="18" charset="0"/>
              </a:rPr>
              <a:t>Narryer</a:t>
            </a:r>
            <a:r>
              <a:rPr lang="es-MX" dirty="0">
                <a:latin typeface="Times New Roman" panose="02020603050405020304" pitchFamily="18" charset="0"/>
                <a:cs typeface="Times New Roman" panose="02020603050405020304" pitchFamily="18" charset="0"/>
              </a:rPr>
              <a:t> y las Montañas Jack en Australia Occidental (</a:t>
            </a:r>
            <a:r>
              <a:rPr lang="es-MX" i="1" dirty="0" err="1">
                <a:latin typeface="Times New Roman" panose="02020603050405020304" pitchFamily="18" charset="0"/>
                <a:cs typeface="Times New Roman" panose="02020603050405020304" pitchFamily="18" charset="0"/>
              </a:rPr>
              <a:t>Amelin</a:t>
            </a:r>
            <a:r>
              <a:rPr lang="es-MX" i="1" dirty="0">
                <a:latin typeface="Times New Roman" panose="02020603050405020304" pitchFamily="18" charset="0"/>
                <a:cs typeface="Times New Roman" panose="02020603050405020304" pitchFamily="18" charset="0"/>
              </a:rPr>
              <a:t> et al., 1999; Wilde et al., 2001; </a:t>
            </a:r>
            <a:r>
              <a:rPr lang="es-MX" i="1" dirty="0" err="1">
                <a:latin typeface="Times New Roman" panose="02020603050405020304" pitchFamily="18" charset="0"/>
                <a:cs typeface="Times New Roman" panose="02020603050405020304" pitchFamily="18" charset="0"/>
              </a:rPr>
              <a:t>Nutman</a:t>
            </a:r>
            <a:r>
              <a:rPr lang="es-MX" i="1" dirty="0">
                <a:latin typeface="Times New Roman" panose="02020603050405020304" pitchFamily="18" charset="0"/>
                <a:cs typeface="Times New Roman" panose="02020603050405020304" pitchFamily="18" charset="0"/>
              </a:rPr>
              <a:t>, 2001; </a:t>
            </a:r>
            <a:r>
              <a:rPr lang="es-MX" i="1" dirty="0" err="1">
                <a:latin typeface="Times New Roman" panose="02020603050405020304" pitchFamily="18" charset="0"/>
                <a:cs typeface="Times New Roman" panose="02020603050405020304" pitchFamily="18" charset="0"/>
              </a:rPr>
              <a:t>Mojzsis</a:t>
            </a:r>
            <a:r>
              <a:rPr lang="es-MX" i="1" dirty="0">
                <a:latin typeface="Times New Roman" panose="02020603050405020304" pitchFamily="18" charset="0"/>
                <a:cs typeface="Times New Roman" panose="02020603050405020304" pitchFamily="18" charset="0"/>
              </a:rPr>
              <a:t> y col., 2001; Harrison et al., 2008</a:t>
            </a:r>
            <a:r>
              <a:rPr lang="es-MX" dirty="0">
                <a:latin typeface="Times New Roman" panose="02020603050405020304" pitchFamily="18" charset="0"/>
                <a:cs typeface="Times New Roman" panose="02020603050405020304" pitchFamily="18" charset="0"/>
              </a:rPr>
              <a:t>). Se reportan edades entre 4.3 y 3.5 Ga en esos sedimentos.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Un circón purpura oscuro  de 220 por 160 mm, con inclusiones internas, tiene una edad concordante</a:t>
            </a:r>
            <a:r>
              <a:rPr lang="es-MX" baseline="30000" dirty="0">
                <a:latin typeface="Times New Roman" panose="02020603050405020304" pitchFamily="18" charset="0"/>
                <a:cs typeface="Times New Roman" panose="02020603050405020304" pitchFamily="18" charset="0"/>
              </a:rPr>
              <a:t> 207</a:t>
            </a:r>
            <a:r>
              <a:rPr lang="es-MX" dirty="0">
                <a:latin typeface="Times New Roman" panose="02020603050405020304" pitchFamily="18" charset="0"/>
                <a:cs typeface="Times New Roman" panose="02020603050405020304" pitchFamily="18" charset="0"/>
              </a:rPr>
              <a:t>Pb/</a:t>
            </a:r>
            <a:r>
              <a:rPr lang="es-MX" baseline="30000" dirty="0">
                <a:latin typeface="Times New Roman" panose="02020603050405020304" pitchFamily="18" charset="0"/>
                <a:cs typeface="Times New Roman" panose="02020603050405020304" pitchFamily="18" charset="0"/>
              </a:rPr>
              <a:t>206</a:t>
            </a:r>
            <a:r>
              <a:rPr lang="es-MX" dirty="0">
                <a:latin typeface="Times New Roman" panose="02020603050405020304" pitchFamily="18" charset="0"/>
                <a:cs typeface="Times New Roman" panose="02020603050405020304" pitchFamily="18" charset="0"/>
              </a:rPr>
              <a:t>Pb de </a:t>
            </a:r>
            <a:r>
              <a:rPr lang="es-MX" b="1" dirty="0">
                <a:latin typeface="Times New Roman" panose="02020603050405020304" pitchFamily="18" charset="0"/>
                <a:cs typeface="Times New Roman" panose="02020603050405020304" pitchFamily="18" charset="0"/>
              </a:rPr>
              <a:t>4404±8 Ma</a:t>
            </a:r>
            <a:r>
              <a:rPr lang="es-MX" dirty="0">
                <a:latin typeface="Times New Roman" panose="02020603050405020304" pitchFamily="18" charset="0"/>
                <a:cs typeface="Times New Roman" panose="02020603050405020304" pitchFamily="18" charset="0"/>
              </a:rPr>
              <a:t>, que se  interpreta como la edad de cristalización. Esta es la edad mineral más antigua del planeta Tierra. Las otras edades U/Pb de este circón 4.3 Ga pueden representar eventos geológicos reales.</a:t>
            </a:r>
          </a:p>
        </p:txBody>
      </p:sp>
      <p:pic>
        <p:nvPicPr>
          <p:cNvPr id="4" name="Imagen 3">
            <a:extLst>
              <a:ext uri="{FF2B5EF4-FFF2-40B4-BE49-F238E27FC236}">
                <a16:creationId xmlns:a16="http://schemas.microsoft.com/office/drawing/2014/main" id="{CE9214B5-3AFD-4AC3-8CDF-6AC51755E7E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7152" t="25926" r="30462" b="33926"/>
          <a:stretch/>
        </p:blipFill>
        <p:spPr>
          <a:xfrm>
            <a:off x="5933440" y="2103120"/>
            <a:ext cx="4722139" cy="3223425"/>
          </a:xfrm>
          <a:prstGeom prst="rect">
            <a:avLst/>
          </a:prstGeom>
        </p:spPr>
      </p:pic>
      <p:pic>
        <p:nvPicPr>
          <p:cNvPr id="8" name="Imagen 7">
            <a:extLst>
              <a:ext uri="{FF2B5EF4-FFF2-40B4-BE49-F238E27FC236}">
                <a16:creationId xmlns:a16="http://schemas.microsoft.com/office/drawing/2014/main" id="{DAC99900-7B53-4168-BC49-88E34CF1BD00}"/>
              </a:ext>
            </a:extLst>
          </p:cNvPr>
          <p:cNvPicPr>
            <a:picLocks noChangeAspect="1"/>
          </p:cNvPicPr>
          <p:nvPr/>
        </p:nvPicPr>
        <p:blipFill rotWithShape="1">
          <a:blip r:embed="rId4">
            <a:extLst>
              <a:ext uri="{28A0092B-C50C-407E-A947-70E740481C1C}">
                <a14:useLocalDpi xmlns:a14="http://schemas.microsoft.com/office/drawing/2010/main" val="0"/>
              </a:ext>
            </a:extLst>
          </a:blip>
          <a:srcRect l="32597" t="21481" r="35801" b="46222"/>
          <a:stretch/>
        </p:blipFill>
        <p:spPr>
          <a:xfrm>
            <a:off x="632967" y="2306320"/>
            <a:ext cx="3490193" cy="2570480"/>
          </a:xfrm>
          <a:prstGeom prst="rect">
            <a:avLst/>
          </a:prstGeom>
        </p:spPr>
      </p:pic>
      <p:sp>
        <p:nvSpPr>
          <p:cNvPr id="9" name="Rectángulo 8">
            <a:extLst>
              <a:ext uri="{FF2B5EF4-FFF2-40B4-BE49-F238E27FC236}">
                <a16:creationId xmlns:a16="http://schemas.microsoft.com/office/drawing/2014/main" id="{8D837A0D-B494-4600-89CE-CB3EBB292BD5}"/>
              </a:ext>
            </a:extLst>
          </p:cNvPr>
          <p:cNvSpPr/>
          <p:nvPr/>
        </p:nvSpPr>
        <p:spPr>
          <a:xfrm>
            <a:off x="396240" y="5519619"/>
            <a:ext cx="11338560" cy="1200329"/>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Estos antiguos circones detríticos son importantes en que indican la presencia de </a:t>
            </a:r>
            <a:r>
              <a:rPr lang="es-MX" b="1" i="1" dirty="0">
                <a:latin typeface="Times New Roman" panose="02020603050405020304" pitchFamily="18" charset="0"/>
                <a:cs typeface="Times New Roman" panose="02020603050405020304" pitchFamily="18" charset="0"/>
              </a:rPr>
              <a:t>fuentes félsicas</a:t>
            </a:r>
            <a:r>
              <a:rPr lang="es-MX" dirty="0">
                <a:latin typeface="Times New Roman" panose="02020603050405020304" pitchFamily="18" charset="0"/>
                <a:cs typeface="Times New Roman" panose="02020603050405020304" pitchFamily="18" charset="0"/>
              </a:rPr>
              <a:t>, algunas de las cuales contenían componentes que eran de hasta </a:t>
            </a:r>
            <a:r>
              <a:rPr lang="es-MX" b="1" dirty="0">
                <a:latin typeface="Times New Roman" panose="02020603050405020304" pitchFamily="18" charset="0"/>
                <a:cs typeface="Times New Roman" panose="02020603050405020304" pitchFamily="18" charset="0"/>
              </a:rPr>
              <a:t>4.4 Ga</a:t>
            </a:r>
            <a:r>
              <a:rPr lang="es-MX" dirty="0">
                <a:latin typeface="Times New Roman" panose="02020603050405020304" pitchFamily="18" charset="0"/>
                <a:cs typeface="Times New Roman" panose="02020603050405020304" pitchFamily="18" charset="0"/>
              </a:rPr>
              <a:t>. Estos componentes pueden haber sido </a:t>
            </a:r>
            <a:r>
              <a:rPr lang="es-MX" b="1" i="1" dirty="0">
                <a:latin typeface="Times New Roman" panose="02020603050405020304" pitchFamily="18" charset="0"/>
                <a:cs typeface="Times New Roman" panose="02020603050405020304" pitchFamily="18" charset="0"/>
              </a:rPr>
              <a:t>restos de la corteza continental</a:t>
            </a:r>
            <a:r>
              <a:rPr lang="es-MX" dirty="0">
                <a:latin typeface="Times New Roman" panose="02020603050405020304" pitchFamily="18" charset="0"/>
                <a:cs typeface="Times New Roman" panose="02020603050405020304" pitchFamily="18" charset="0"/>
              </a:rPr>
              <a:t>, aunque la extensión lateral de cualquier dominio dado podría haber sido mucho más pequeño que los microcontinentes del tamaño de Madagascar.</a:t>
            </a:r>
          </a:p>
        </p:txBody>
      </p:sp>
    </p:spTree>
    <p:extLst>
      <p:ext uri="{BB962C8B-B14F-4D97-AF65-F5344CB8AC3E}">
        <p14:creationId xmlns:p14="http://schemas.microsoft.com/office/powerpoint/2010/main" val="2666235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981446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454</TotalTime>
  <Words>1262</Words>
  <Application>Microsoft Office PowerPoint</Application>
  <PresentationFormat>Panorámica</PresentationFormat>
  <Paragraphs>36</Paragraphs>
  <Slides>22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22</vt:i4>
      </vt:variant>
    </vt:vector>
  </HeadingPairs>
  <TitlesOfParts>
    <vt:vector size="27" baseType="lpstr">
      <vt:lpstr>Arial</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Inocente</dc:creator>
  <cp:lastModifiedBy>Pece</cp:lastModifiedBy>
  <cp:revision>39</cp:revision>
  <dcterms:created xsi:type="dcterms:W3CDTF">2020-08-23T22:59:35Z</dcterms:created>
  <dcterms:modified xsi:type="dcterms:W3CDTF">2022-08-16T15:44:53Z</dcterms:modified>
</cp:coreProperties>
</file>