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5" r:id="rId6"/>
    <p:sldId id="260" r:id="rId7"/>
    <p:sldId id="261" r:id="rId8"/>
    <p:sldId id="262" r:id="rId9"/>
    <p:sldId id="263" r:id="rId10"/>
    <p:sldId id="264" r:id="rId11"/>
    <p:sldId id="266" r:id="rId12"/>
    <p:sldId id="267" r:id="rId13"/>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BAD2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5095" autoAdjust="0"/>
    <p:restoredTop sz="94660"/>
  </p:normalViewPr>
  <p:slideViewPr>
    <p:cSldViewPr snapToGrid="0">
      <p:cViewPr varScale="1">
        <p:scale>
          <a:sx n="100" d="100"/>
          <a:sy n="100" d="100"/>
        </p:scale>
        <p:origin x="582"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B6B84FE-62E0-4245-B799-8FFE56772599}"/>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a:extLst>
              <a:ext uri="{FF2B5EF4-FFF2-40B4-BE49-F238E27FC236}">
                <a16:creationId xmlns:a16="http://schemas.microsoft.com/office/drawing/2014/main" id="{88F07DC4-D9D6-48D7-9B8B-D8B68DF6EEC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a:extLst>
              <a:ext uri="{FF2B5EF4-FFF2-40B4-BE49-F238E27FC236}">
                <a16:creationId xmlns:a16="http://schemas.microsoft.com/office/drawing/2014/main" id="{1798435E-A377-47C7-A608-835169F25B1F}"/>
              </a:ext>
            </a:extLst>
          </p:cNvPr>
          <p:cNvSpPr>
            <a:spLocks noGrp="1"/>
          </p:cNvSpPr>
          <p:nvPr>
            <p:ph type="dt" sz="half" idx="10"/>
          </p:nvPr>
        </p:nvSpPr>
        <p:spPr/>
        <p:txBody>
          <a:bodyPr/>
          <a:lstStyle/>
          <a:p>
            <a:fld id="{C3E285E9-68B7-4B2A-AEC6-23FA66354663}" type="datetimeFigureOut">
              <a:rPr lang="es-MX" smtClean="0"/>
              <a:t>23/01/2022</a:t>
            </a:fld>
            <a:endParaRPr lang="es-MX"/>
          </a:p>
        </p:txBody>
      </p:sp>
      <p:sp>
        <p:nvSpPr>
          <p:cNvPr id="5" name="Marcador de pie de página 4">
            <a:extLst>
              <a:ext uri="{FF2B5EF4-FFF2-40B4-BE49-F238E27FC236}">
                <a16:creationId xmlns:a16="http://schemas.microsoft.com/office/drawing/2014/main" id="{3887EBE3-9BD0-4EF0-A9F2-28E288D0AFC1}"/>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D2ECF850-6BD7-41CB-A2EB-8D6B224A4046}"/>
              </a:ext>
            </a:extLst>
          </p:cNvPr>
          <p:cNvSpPr>
            <a:spLocks noGrp="1"/>
          </p:cNvSpPr>
          <p:nvPr>
            <p:ph type="sldNum" sz="quarter" idx="12"/>
          </p:nvPr>
        </p:nvSpPr>
        <p:spPr/>
        <p:txBody>
          <a:bodyPr/>
          <a:lstStyle/>
          <a:p>
            <a:fld id="{5DAE1EE1-731F-4BFF-8B68-66FF6FC60B1C}" type="slidenum">
              <a:rPr lang="es-MX" smtClean="0"/>
              <a:t>‹Nº›</a:t>
            </a:fld>
            <a:endParaRPr lang="es-MX"/>
          </a:p>
        </p:txBody>
      </p:sp>
    </p:spTree>
    <p:extLst>
      <p:ext uri="{BB962C8B-B14F-4D97-AF65-F5344CB8AC3E}">
        <p14:creationId xmlns:p14="http://schemas.microsoft.com/office/powerpoint/2010/main" val="1776769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CB09E94-96EA-43F8-9389-8344ED01344D}"/>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7533B61D-89F6-4E83-BC1A-CFBF5A467E16}"/>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68F78A34-9CB8-43F3-A727-305CB396A4DA}"/>
              </a:ext>
            </a:extLst>
          </p:cNvPr>
          <p:cNvSpPr>
            <a:spLocks noGrp="1"/>
          </p:cNvSpPr>
          <p:nvPr>
            <p:ph type="dt" sz="half" idx="10"/>
          </p:nvPr>
        </p:nvSpPr>
        <p:spPr/>
        <p:txBody>
          <a:bodyPr/>
          <a:lstStyle/>
          <a:p>
            <a:fld id="{C3E285E9-68B7-4B2A-AEC6-23FA66354663}" type="datetimeFigureOut">
              <a:rPr lang="es-MX" smtClean="0"/>
              <a:t>23/01/2022</a:t>
            </a:fld>
            <a:endParaRPr lang="es-MX"/>
          </a:p>
        </p:txBody>
      </p:sp>
      <p:sp>
        <p:nvSpPr>
          <p:cNvPr id="5" name="Marcador de pie de página 4">
            <a:extLst>
              <a:ext uri="{FF2B5EF4-FFF2-40B4-BE49-F238E27FC236}">
                <a16:creationId xmlns:a16="http://schemas.microsoft.com/office/drawing/2014/main" id="{D0B78CC0-9835-437B-BD10-DCAF7F91446B}"/>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2ECFA382-BD5A-4B3E-A54B-1F51F3C9503D}"/>
              </a:ext>
            </a:extLst>
          </p:cNvPr>
          <p:cNvSpPr>
            <a:spLocks noGrp="1"/>
          </p:cNvSpPr>
          <p:nvPr>
            <p:ph type="sldNum" sz="quarter" idx="12"/>
          </p:nvPr>
        </p:nvSpPr>
        <p:spPr/>
        <p:txBody>
          <a:bodyPr/>
          <a:lstStyle/>
          <a:p>
            <a:fld id="{5DAE1EE1-731F-4BFF-8B68-66FF6FC60B1C}" type="slidenum">
              <a:rPr lang="es-MX" smtClean="0"/>
              <a:t>‹Nº›</a:t>
            </a:fld>
            <a:endParaRPr lang="es-MX"/>
          </a:p>
        </p:txBody>
      </p:sp>
    </p:spTree>
    <p:extLst>
      <p:ext uri="{BB962C8B-B14F-4D97-AF65-F5344CB8AC3E}">
        <p14:creationId xmlns:p14="http://schemas.microsoft.com/office/powerpoint/2010/main" val="944339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974AE2-B836-4A77-9BEC-594953A49467}"/>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057405DF-9B3A-4EB7-86DF-29610818592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D1633FE3-B964-48A3-B40B-25077D8FF5A7}"/>
              </a:ext>
            </a:extLst>
          </p:cNvPr>
          <p:cNvSpPr>
            <a:spLocks noGrp="1"/>
          </p:cNvSpPr>
          <p:nvPr>
            <p:ph type="dt" sz="half" idx="10"/>
          </p:nvPr>
        </p:nvSpPr>
        <p:spPr/>
        <p:txBody>
          <a:bodyPr/>
          <a:lstStyle/>
          <a:p>
            <a:fld id="{C3E285E9-68B7-4B2A-AEC6-23FA66354663}" type="datetimeFigureOut">
              <a:rPr lang="es-MX" smtClean="0"/>
              <a:t>23/01/2022</a:t>
            </a:fld>
            <a:endParaRPr lang="es-MX"/>
          </a:p>
        </p:txBody>
      </p:sp>
      <p:sp>
        <p:nvSpPr>
          <p:cNvPr id="5" name="Marcador de pie de página 4">
            <a:extLst>
              <a:ext uri="{FF2B5EF4-FFF2-40B4-BE49-F238E27FC236}">
                <a16:creationId xmlns:a16="http://schemas.microsoft.com/office/drawing/2014/main" id="{2E26E045-5CED-4704-A4FF-5962F9C4B3DC}"/>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C6C0DBF9-A701-416A-90F5-2D077A3D5407}"/>
              </a:ext>
            </a:extLst>
          </p:cNvPr>
          <p:cNvSpPr>
            <a:spLocks noGrp="1"/>
          </p:cNvSpPr>
          <p:nvPr>
            <p:ph type="sldNum" sz="quarter" idx="12"/>
          </p:nvPr>
        </p:nvSpPr>
        <p:spPr/>
        <p:txBody>
          <a:bodyPr/>
          <a:lstStyle/>
          <a:p>
            <a:fld id="{5DAE1EE1-731F-4BFF-8B68-66FF6FC60B1C}" type="slidenum">
              <a:rPr lang="es-MX" smtClean="0"/>
              <a:t>‹Nº›</a:t>
            </a:fld>
            <a:endParaRPr lang="es-MX"/>
          </a:p>
        </p:txBody>
      </p:sp>
    </p:spTree>
    <p:extLst>
      <p:ext uri="{BB962C8B-B14F-4D97-AF65-F5344CB8AC3E}">
        <p14:creationId xmlns:p14="http://schemas.microsoft.com/office/powerpoint/2010/main" val="23141308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DC4E6D6-03AB-471B-B54B-0CD56EB1FB58}"/>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EF2D13D0-7437-4263-A1A0-18AE47FD241B}"/>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a:extLst>
              <a:ext uri="{FF2B5EF4-FFF2-40B4-BE49-F238E27FC236}">
                <a16:creationId xmlns:a16="http://schemas.microsoft.com/office/drawing/2014/main" id="{31D0FB85-56EC-42C4-8ED8-CBAB61D6FA7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a:extLst>
              <a:ext uri="{FF2B5EF4-FFF2-40B4-BE49-F238E27FC236}">
                <a16:creationId xmlns:a16="http://schemas.microsoft.com/office/drawing/2014/main" id="{5DB76EE4-FFC4-4CE3-834F-C2B8D8ADFC33}"/>
              </a:ext>
            </a:extLst>
          </p:cNvPr>
          <p:cNvSpPr>
            <a:spLocks noGrp="1"/>
          </p:cNvSpPr>
          <p:nvPr>
            <p:ph type="dt" sz="half" idx="10"/>
          </p:nvPr>
        </p:nvSpPr>
        <p:spPr/>
        <p:txBody>
          <a:bodyPr/>
          <a:lstStyle/>
          <a:p>
            <a:fld id="{C3E285E9-68B7-4B2A-AEC6-23FA66354663}" type="datetimeFigureOut">
              <a:rPr lang="es-MX" smtClean="0"/>
              <a:t>23/01/2022</a:t>
            </a:fld>
            <a:endParaRPr lang="es-MX"/>
          </a:p>
        </p:txBody>
      </p:sp>
      <p:sp>
        <p:nvSpPr>
          <p:cNvPr id="6" name="Marcador de pie de página 5">
            <a:extLst>
              <a:ext uri="{FF2B5EF4-FFF2-40B4-BE49-F238E27FC236}">
                <a16:creationId xmlns:a16="http://schemas.microsoft.com/office/drawing/2014/main" id="{57ECF63F-E8E9-445B-8D7D-5851F4815F1A}"/>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6FC84592-4508-44D5-9E31-F1D474FED111}"/>
              </a:ext>
            </a:extLst>
          </p:cNvPr>
          <p:cNvSpPr>
            <a:spLocks noGrp="1"/>
          </p:cNvSpPr>
          <p:nvPr>
            <p:ph type="sldNum" sz="quarter" idx="12"/>
          </p:nvPr>
        </p:nvSpPr>
        <p:spPr/>
        <p:txBody>
          <a:bodyPr/>
          <a:lstStyle/>
          <a:p>
            <a:fld id="{5DAE1EE1-731F-4BFF-8B68-66FF6FC60B1C}" type="slidenum">
              <a:rPr lang="es-MX" smtClean="0"/>
              <a:t>‹Nº›</a:t>
            </a:fld>
            <a:endParaRPr lang="es-MX"/>
          </a:p>
        </p:txBody>
      </p:sp>
    </p:spTree>
    <p:extLst>
      <p:ext uri="{BB962C8B-B14F-4D97-AF65-F5344CB8AC3E}">
        <p14:creationId xmlns:p14="http://schemas.microsoft.com/office/powerpoint/2010/main" val="41715480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6546C47-E07E-4E1E-B2DC-B20AC01E73FE}"/>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F5C024A7-7FC0-4D47-9AE1-D2BA2F10842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7A597D42-3BE8-4178-B7CD-EEEC285F57B4}"/>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a:extLst>
              <a:ext uri="{FF2B5EF4-FFF2-40B4-BE49-F238E27FC236}">
                <a16:creationId xmlns:a16="http://schemas.microsoft.com/office/drawing/2014/main" id="{56F131CA-9258-418D-8EB0-BF290FB4CCC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9FD68626-6023-48D7-BADA-9A41D63595DF}"/>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a:extLst>
              <a:ext uri="{FF2B5EF4-FFF2-40B4-BE49-F238E27FC236}">
                <a16:creationId xmlns:a16="http://schemas.microsoft.com/office/drawing/2014/main" id="{9088CB65-B083-4742-8411-6A8AE227AA1D}"/>
              </a:ext>
            </a:extLst>
          </p:cNvPr>
          <p:cNvSpPr>
            <a:spLocks noGrp="1"/>
          </p:cNvSpPr>
          <p:nvPr>
            <p:ph type="dt" sz="half" idx="10"/>
          </p:nvPr>
        </p:nvSpPr>
        <p:spPr/>
        <p:txBody>
          <a:bodyPr/>
          <a:lstStyle/>
          <a:p>
            <a:fld id="{C3E285E9-68B7-4B2A-AEC6-23FA66354663}" type="datetimeFigureOut">
              <a:rPr lang="es-MX" smtClean="0"/>
              <a:t>23/01/2022</a:t>
            </a:fld>
            <a:endParaRPr lang="es-MX"/>
          </a:p>
        </p:txBody>
      </p:sp>
      <p:sp>
        <p:nvSpPr>
          <p:cNvPr id="8" name="Marcador de pie de página 7">
            <a:extLst>
              <a:ext uri="{FF2B5EF4-FFF2-40B4-BE49-F238E27FC236}">
                <a16:creationId xmlns:a16="http://schemas.microsoft.com/office/drawing/2014/main" id="{E4AFBE2C-1FDC-43F5-AFD0-2515DD0CE065}"/>
              </a:ext>
            </a:extLst>
          </p:cNvPr>
          <p:cNvSpPr>
            <a:spLocks noGrp="1"/>
          </p:cNvSpPr>
          <p:nvPr>
            <p:ph type="ftr" sz="quarter" idx="11"/>
          </p:nvPr>
        </p:nvSpPr>
        <p:spPr/>
        <p:txBody>
          <a:bodyPr/>
          <a:lstStyle/>
          <a:p>
            <a:endParaRPr lang="es-MX"/>
          </a:p>
        </p:txBody>
      </p:sp>
      <p:sp>
        <p:nvSpPr>
          <p:cNvPr id="9" name="Marcador de número de diapositiva 8">
            <a:extLst>
              <a:ext uri="{FF2B5EF4-FFF2-40B4-BE49-F238E27FC236}">
                <a16:creationId xmlns:a16="http://schemas.microsoft.com/office/drawing/2014/main" id="{39F2AECD-C153-4832-9C27-E6E587EFA58D}"/>
              </a:ext>
            </a:extLst>
          </p:cNvPr>
          <p:cNvSpPr>
            <a:spLocks noGrp="1"/>
          </p:cNvSpPr>
          <p:nvPr>
            <p:ph type="sldNum" sz="quarter" idx="12"/>
          </p:nvPr>
        </p:nvSpPr>
        <p:spPr/>
        <p:txBody>
          <a:bodyPr/>
          <a:lstStyle/>
          <a:p>
            <a:fld id="{5DAE1EE1-731F-4BFF-8B68-66FF6FC60B1C}" type="slidenum">
              <a:rPr lang="es-MX" smtClean="0"/>
              <a:t>‹Nº›</a:t>
            </a:fld>
            <a:endParaRPr lang="es-MX"/>
          </a:p>
        </p:txBody>
      </p:sp>
    </p:spTree>
    <p:extLst>
      <p:ext uri="{BB962C8B-B14F-4D97-AF65-F5344CB8AC3E}">
        <p14:creationId xmlns:p14="http://schemas.microsoft.com/office/powerpoint/2010/main" val="27137993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AC9918-7832-4615-8129-771664051140}"/>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fecha 2">
            <a:extLst>
              <a:ext uri="{FF2B5EF4-FFF2-40B4-BE49-F238E27FC236}">
                <a16:creationId xmlns:a16="http://schemas.microsoft.com/office/drawing/2014/main" id="{BF9C38C0-2852-46CB-A138-D4200E09CC05}"/>
              </a:ext>
            </a:extLst>
          </p:cNvPr>
          <p:cNvSpPr>
            <a:spLocks noGrp="1"/>
          </p:cNvSpPr>
          <p:nvPr>
            <p:ph type="dt" sz="half" idx="10"/>
          </p:nvPr>
        </p:nvSpPr>
        <p:spPr/>
        <p:txBody>
          <a:bodyPr/>
          <a:lstStyle/>
          <a:p>
            <a:fld id="{C3E285E9-68B7-4B2A-AEC6-23FA66354663}" type="datetimeFigureOut">
              <a:rPr lang="es-MX" smtClean="0"/>
              <a:t>23/01/2022</a:t>
            </a:fld>
            <a:endParaRPr lang="es-MX"/>
          </a:p>
        </p:txBody>
      </p:sp>
      <p:sp>
        <p:nvSpPr>
          <p:cNvPr id="4" name="Marcador de pie de página 3">
            <a:extLst>
              <a:ext uri="{FF2B5EF4-FFF2-40B4-BE49-F238E27FC236}">
                <a16:creationId xmlns:a16="http://schemas.microsoft.com/office/drawing/2014/main" id="{1CFB5D60-A869-444E-AB55-09433618C30D}"/>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01F4802B-0831-4FDC-A345-072C0E317D2E}"/>
              </a:ext>
            </a:extLst>
          </p:cNvPr>
          <p:cNvSpPr>
            <a:spLocks noGrp="1"/>
          </p:cNvSpPr>
          <p:nvPr>
            <p:ph type="sldNum" sz="quarter" idx="12"/>
          </p:nvPr>
        </p:nvSpPr>
        <p:spPr/>
        <p:txBody>
          <a:bodyPr/>
          <a:lstStyle/>
          <a:p>
            <a:fld id="{5DAE1EE1-731F-4BFF-8B68-66FF6FC60B1C}" type="slidenum">
              <a:rPr lang="es-MX" smtClean="0"/>
              <a:t>‹Nº›</a:t>
            </a:fld>
            <a:endParaRPr lang="es-MX"/>
          </a:p>
        </p:txBody>
      </p:sp>
    </p:spTree>
    <p:extLst>
      <p:ext uri="{BB962C8B-B14F-4D97-AF65-F5344CB8AC3E}">
        <p14:creationId xmlns:p14="http://schemas.microsoft.com/office/powerpoint/2010/main" val="42076980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92C76050-0828-4777-ABD9-50FE7B649CD0}"/>
              </a:ext>
            </a:extLst>
          </p:cNvPr>
          <p:cNvSpPr>
            <a:spLocks noGrp="1"/>
          </p:cNvSpPr>
          <p:nvPr>
            <p:ph type="dt" sz="half" idx="10"/>
          </p:nvPr>
        </p:nvSpPr>
        <p:spPr/>
        <p:txBody>
          <a:bodyPr/>
          <a:lstStyle/>
          <a:p>
            <a:fld id="{C3E285E9-68B7-4B2A-AEC6-23FA66354663}" type="datetimeFigureOut">
              <a:rPr lang="es-MX" smtClean="0"/>
              <a:t>23/01/2022</a:t>
            </a:fld>
            <a:endParaRPr lang="es-MX"/>
          </a:p>
        </p:txBody>
      </p:sp>
      <p:sp>
        <p:nvSpPr>
          <p:cNvPr id="3" name="Marcador de pie de página 2">
            <a:extLst>
              <a:ext uri="{FF2B5EF4-FFF2-40B4-BE49-F238E27FC236}">
                <a16:creationId xmlns:a16="http://schemas.microsoft.com/office/drawing/2014/main" id="{E381C865-F7EB-4BE0-AF80-B796DBE9FB06}"/>
              </a:ext>
            </a:extLst>
          </p:cNvPr>
          <p:cNvSpPr>
            <a:spLocks noGrp="1"/>
          </p:cNvSpPr>
          <p:nvPr>
            <p:ph type="ftr" sz="quarter" idx="11"/>
          </p:nvPr>
        </p:nvSpPr>
        <p:spPr/>
        <p:txBody>
          <a:bodyPr/>
          <a:lstStyle/>
          <a:p>
            <a:endParaRPr lang="es-MX"/>
          </a:p>
        </p:txBody>
      </p:sp>
      <p:sp>
        <p:nvSpPr>
          <p:cNvPr id="4" name="Marcador de número de diapositiva 3">
            <a:extLst>
              <a:ext uri="{FF2B5EF4-FFF2-40B4-BE49-F238E27FC236}">
                <a16:creationId xmlns:a16="http://schemas.microsoft.com/office/drawing/2014/main" id="{415AB3F1-35E5-4FD7-9941-CE5C13E0765D}"/>
              </a:ext>
            </a:extLst>
          </p:cNvPr>
          <p:cNvSpPr>
            <a:spLocks noGrp="1"/>
          </p:cNvSpPr>
          <p:nvPr>
            <p:ph type="sldNum" sz="quarter" idx="12"/>
          </p:nvPr>
        </p:nvSpPr>
        <p:spPr/>
        <p:txBody>
          <a:bodyPr/>
          <a:lstStyle/>
          <a:p>
            <a:fld id="{5DAE1EE1-731F-4BFF-8B68-66FF6FC60B1C}" type="slidenum">
              <a:rPr lang="es-MX" smtClean="0"/>
              <a:t>‹Nº›</a:t>
            </a:fld>
            <a:endParaRPr lang="es-MX"/>
          </a:p>
        </p:txBody>
      </p:sp>
    </p:spTree>
    <p:extLst>
      <p:ext uri="{BB962C8B-B14F-4D97-AF65-F5344CB8AC3E}">
        <p14:creationId xmlns:p14="http://schemas.microsoft.com/office/powerpoint/2010/main" val="33880810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55A399-6D72-4C0C-9002-5B9C92E4142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F8E85114-8D46-41AC-9F45-0A3A2514B84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a:extLst>
              <a:ext uri="{FF2B5EF4-FFF2-40B4-BE49-F238E27FC236}">
                <a16:creationId xmlns:a16="http://schemas.microsoft.com/office/drawing/2014/main" id="{DACFD7DF-9E6C-4355-BBC2-C01C71B3E3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4A664E0-B237-4C31-AFC5-3530559F5451}"/>
              </a:ext>
            </a:extLst>
          </p:cNvPr>
          <p:cNvSpPr>
            <a:spLocks noGrp="1"/>
          </p:cNvSpPr>
          <p:nvPr>
            <p:ph type="dt" sz="half" idx="10"/>
          </p:nvPr>
        </p:nvSpPr>
        <p:spPr/>
        <p:txBody>
          <a:bodyPr/>
          <a:lstStyle/>
          <a:p>
            <a:fld id="{C3E285E9-68B7-4B2A-AEC6-23FA66354663}" type="datetimeFigureOut">
              <a:rPr lang="es-MX" smtClean="0"/>
              <a:t>23/01/2022</a:t>
            </a:fld>
            <a:endParaRPr lang="es-MX"/>
          </a:p>
        </p:txBody>
      </p:sp>
      <p:sp>
        <p:nvSpPr>
          <p:cNvPr id="6" name="Marcador de pie de página 5">
            <a:extLst>
              <a:ext uri="{FF2B5EF4-FFF2-40B4-BE49-F238E27FC236}">
                <a16:creationId xmlns:a16="http://schemas.microsoft.com/office/drawing/2014/main" id="{BF1B2344-1B30-492C-B41A-D4E61CB8690B}"/>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84CFDF2A-E1A5-42FF-B835-20042F3C1726}"/>
              </a:ext>
            </a:extLst>
          </p:cNvPr>
          <p:cNvSpPr>
            <a:spLocks noGrp="1"/>
          </p:cNvSpPr>
          <p:nvPr>
            <p:ph type="sldNum" sz="quarter" idx="12"/>
          </p:nvPr>
        </p:nvSpPr>
        <p:spPr/>
        <p:txBody>
          <a:bodyPr/>
          <a:lstStyle/>
          <a:p>
            <a:fld id="{5DAE1EE1-731F-4BFF-8B68-66FF6FC60B1C}" type="slidenum">
              <a:rPr lang="es-MX" smtClean="0"/>
              <a:t>‹Nº›</a:t>
            </a:fld>
            <a:endParaRPr lang="es-MX"/>
          </a:p>
        </p:txBody>
      </p:sp>
    </p:spTree>
    <p:extLst>
      <p:ext uri="{BB962C8B-B14F-4D97-AF65-F5344CB8AC3E}">
        <p14:creationId xmlns:p14="http://schemas.microsoft.com/office/powerpoint/2010/main" val="28359060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F02C42B-BEF4-41A7-B1DA-A0414140068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a:extLst>
              <a:ext uri="{FF2B5EF4-FFF2-40B4-BE49-F238E27FC236}">
                <a16:creationId xmlns:a16="http://schemas.microsoft.com/office/drawing/2014/main" id="{3A78691B-703D-4F68-8B2C-B5DDA987C0D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a16="http://schemas.microsoft.com/office/drawing/2014/main" id="{C37E3EDB-EDF0-4722-9B21-323A0DDFFF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85C6437-707C-4963-8A3C-A99C058138CF}"/>
              </a:ext>
            </a:extLst>
          </p:cNvPr>
          <p:cNvSpPr>
            <a:spLocks noGrp="1"/>
          </p:cNvSpPr>
          <p:nvPr>
            <p:ph type="dt" sz="half" idx="10"/>
          </p:nvPr>
        </p:nvSpPr>
        <p:spPr/>
        <p:txBody>
          <a:bodyPr/>
          <a:lstStyle/>
          <a:p>
            <a:fld id="{C3E285E9-68B7-4B2A-AEC6-23FA66354663}" type="datetimeFigureOut">
              <a:rPr lang="es-MX" smtClean="0"/>
              <a:t>23/01/2022</a:t>
            </a:fld>
            <a:endParaRPr lang="es-MX"/>
          </a:p>
        </p:txBody>
      </p:sp>
      <p:sp>
        <p:nvSpPr>
          <p:cNvPr id="6" name="Marcador de pie de página 5">
            <a:extLst>
              <a:ext uri="{FF2B5EF4-FFF2-40B4-BE49-F238E27FC236}">
                <a16:creationId xmlns:a16="http://schemas.microsoft.com/office/drawing/2014/main" id="{EA98840E-AEC1-4AF4-8A21-D14BC3422CC9}"/>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7EFBE5C3-6BD7-4F62-ACF2-FB21D87D35B7}"/>
              </a:ext>
            </a:extLst>
          </p:cNvPr>
          <p:cNvSpPr>
            <a:spLocks noGrp="1"/>
          </p:cNvSpPr>
          <p:nvPr>
            <p:ph type="sldNum" sz="quarter" idx="12"/>
          </p:nvPr>
        </p:nvSpPr>
        <p:spPr/>
        <p:txBody>
          <a:bodyPr/>
          <a:lstStyle/>
          <a:p>
            <a:fld id="{5DAE1EE1-731F-4BFF-8B68-66FF6FC60B1C}" type="slidenum">
              <a:rPr lang="es-MX" smtClean="0"/>
              <a:t>‹Nº›</a:t>
            </a:fld>
            <a:endParaRPr lang="es-MX"/>
          </a:p>
        </p:txBody>
      </p:sp>
    </p:spTree>
    <p:extLst>
      <p:ext uri="{BB962C8B-B14F-4D97-AF65-F5344CB8AC3E}">
        <p14:creationId xmlns:p14="http://schemas.microsoft.com/office/powerpoint/2010/main" val="10013803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ED1FBF-68A6-4956-96D5-4EFA54BB64A8}"/>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DD85B61B-879E-4D26-82AC-88545ACC67EC}"/>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E223DBF7-DB0E-46A3-8379-84D10163F2D5}"/>
              </a:ext>
            </a:extLst>
          </p:cNvPr>
          <p:cNvSpPr>
            <a:spLocks noGrp="1"/>
          </p:cNvSpPr>
          <p:nvPr>
            <p:ph type="dt" sz="half" idx="10"/>
          </p:nvPr>
        </p:nvSpPr>
        <p:spPr/>
        <p:txBody>
          <a:bodyPr/>
          <a:lstStyle/>
          <a:p>
            <a:fld id="{C3E285E9-68B7-4B2A-AEC6-23FA66354663}" type="datetimeFigureOut">
              <a:rPr lang="es-MX" smtClean="0"/>
              <a:t>23/01/2022</a:t>
            </a:fld>
            <a:endParaRPr lang="es-MX"/>
          </a:p>
        </p:txBody>
      </p:sp>
      <p:sp>
        <p:nvSpPr>
          <p:cNvPr id="5" name="Marcador de pie de página 4">
            <a:extLst>
              <a:ext uri="{FF2B5EF4-FFF2-40B4-BE49-F238E27FC236}">
                <a16:creationId xmlns:a16="http://schemas.microsoft.com/office/drawing/2014/main" id="{E02CF45B-A16E-4531-84A1-20512EC541D5}"/>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CF77AB60-AD92-44F1-A38A-C902495EA4E1}"/>
              </a:ext>
            </a:extLst>
          </p:cNvPr>
          <p:cNvSpPr>
            <a:spLocks noGrp="1"/>
          </p:cNvSpPr>
          <p:nvPr>
            <p:ph type="sldNum" sz="quarter" idx="12"/>
          </p:nvPr>
        </p:nvSpPr>
        <p:spPr/>
        <p:txBody>
          <a:bodyPr/>
          <a:lstStyle/>
          <a:p>
            <a:fld id="{5DAE1EE1-731F-4BFF-8B68-66FF6FC60B1C}" type="slidenum">
              <a:rPr lang="es-MX" smtClean="0"/>
              <a:t>‹Nº›</a:t>
            </a:fld>
            <a:endParaRPr lang="es-MX"/>
          </a:p>
        </p:txBody>
      </p:sp>
    </p:spTree>
    <p:extLst>
      <p:ext uri="{BB962C8B-B14F-4D97-AF65-F5344CB8AC3E}">
        <p14:creationId xmlns:p14="http://schemas.microsoft.com/office/powerpoint/2010/main" val="12309755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A09BB88-86C2-4930-91A8-B87D6582D267}"/>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CDBFC22B-6905-4BD7-B4E0-9128E6D7F55D}"/>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0438E9F3-E9AC-4589-BE54-DA4207767B73}"/>
              </a:ext>
            </a:extLst>
          </p:cNvPr>
          <p:cNvSpPr>
            <a:spLocks noGrp="1"/>
          </p:cNvSpPr>
          <p:nvPr>
            <p:ph type="dt" sz="half" idx="10"/>
          </p:nvPr>
        </p:nvSpPr>
        <p:spPr/>
        <p:txBody>
          <a:bodyPr/>
          <a:lstStyle/>
          <a:p>
            <a:fld id="{C3E285E9-68B7-4B2A-AEC6-23FA66354663}" type="datetimeFigureOut">
              <a:rPr lang="es-MX" smtClean="0"/>
              <a:t>23/01/2022</a:t>
            </a:fld>
            <a:endParaRPr lang="es-MX"/>
          </a:p>
        </p:txBody>
      </p:sp>
      <p:sp>
        <p:nvSpPr>
          <p:cNvPr id="5" name="Marcador de pie de página 4">
            <a:extLst>
              <a:ext uri="{FF2B5EF4-FFF2-40B4-BE49-F238E27FC236}">
                <a16:creationId xmlns:a16="http://schemas.microsoft.com/office/drawing/2014/main" id="{C0663760-2CF8-4BA3-8986-ABC8DE8A1EE2}"/>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70946BBD-E61A-4D65-AB79-68F6BD40EE92}"/>
              </a:ext>
            </a:extLst>
          </p:cNvPr>
          <p:cNvSpPr>
            <a:spLocks noGrp="1"/>
          </p:cNvSpPr>
          <p:nvPr>
            <p:ph type="sldNum" sz="quarter" idx="12"/>
          </p:nvPr>
        </p:nvSpPr>
        <p:spPr/>
        <p:txBody>
          <a:bodyPr/>
          <a:lstStyle/>
          <a:p>
            <a:fld id="{5DAE1EE1-731F-4BFF-8B68-66FF6FC60B1C}" type="slidenum">
              <a:rPr lang="es-MX" smtClean="0"/>
              <a:t>‹Nº›</a:t>
            </a:fld>
            <a:endParaRPr lang="es-MX"/>
          </a:p>
        </p:txBody>
      </p:sp>
    </p:spTree>
    <p:extLst>
      <p:ext uri="{BB962C8B-B14F-4D97-AF65-F5344CB8AC3E}">
        <p14:creationId xmlns:p14="http://schemas.microsoft.com/office/powerpoint/2010/main" val="7380997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E173D039-91C6-4874-AAB6-8C7803E0797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E3439269-7F84-42E9-BB61-F571B86505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61DF6340-19EE-42EF-A084-2E3461CD43F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E285E9-68B7-4B2A-AEC6-23FA66354663}" type="datetimeFigureOut">
              <a:rPr lang="es-MX" smtClean="0"/>
              <a:t>23/01/2022</a:t>
            </a:fld>
            <a:endParaRPr lang="es-MX"/>
          </a:p>
        </p:txBody>
      </p:sp>
      <p:sp>
        <p:nvSpPr>
          <p:cNvPr id="5" name="Marcador de pie de página 4">
            <a:extLst>
              <a:ext uri="{FF2B5EF4-FFF2-40B4-BE49-F238E27FC236}">
                <a16:creationId xmlns:a16="http://schemas.microsoft.com/office/drawing/2014/main" id="{7F2EDCA5-8151-4A4A-9C46-D4A3A32D768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id="{DC2B2EB7-0271-4EF0-B9AF-E4C492EC1CA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AE1EE1-731F-4BFF-8B68-66FF6FC60B1C}" type="slidenum">
              <a:rPr lang="es-MX" smtClean="0"/>
              <a:t>‹Nº›</a:t>
            </a:fld>
            <a:endParaRPr lang="es-MX"/>
          </a:p>
        </p:txBody>
      </p:sp>
    </p:spTree>
    <p:extLst>
      <p:ext uri="{BB962C8B-B14F-4D97-AF65-F5344CB8AC3E}">
        <p14:creationId xmlns:p14="http://schemas.microsoft.com/office/powerpoint/2010/main" val="4752368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tmp"/></Relationships>
</file>

<file path=ppt/slides/_rels/slide6.xml.rels><?xml version="1.0" encoding="UTF-8" standalone="yes"?>
<Relationships xmlns="http://schemas.openxmlformats.org/package/2006/relationships"><Relationship Id="rId2" Type="http://schemas.openxmlformats.org/officeDocument/2006/relationships/image" Target="../media/image5.tmp"/><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tmp"/><Relationship Id="rId1" Type="http://schemas.openxmlformats.org/officeDocument/2006/relationships/slideLayout" Target="../slideLayouts/slideLayout2.xml"/><Relationship Id="rId4" Type="http://schemas.microsoft.com/office/2007/relationships/hdphoto" Target="../media/hdphoto4.wdp"/></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tmp"/><Relationship Id="rId1" Type="http://schemas.openxmlformats.org/officeDocument/2006/relationships/slideLayout" Target="../slideLayouts/slideLayout2.xml"/><Relationship Id="rId4" Type="http://schemas.microsoft.com/office/2007/relationships/hdphoto" Target="../media/hdphoto4.wdp"/></Relationships>
</file>

<file path=ppt/slides/_rels/slide10.xml.rels><?xml version="1.0" encoding="UTF-8" standalone="yes"?>
<Relationships xmlns="http://schemas.openxmlformats.org/package/2006/relationships"><Relationship Id="rId2" Type="http://schemas.openxmlformats.org/officeDocument/2006/relationships/image" Target="../media/image11.tmp"/><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2.tmp"/><Relationship Id="rId1" Type="http://schemas.openxmlformats.org/officeDocument/2006/relationships/slideLayout" Target="../slideLayouts/slideLayout2.xml"/><Relationship Id="rId4" Type="http://schemas.microsoft.com/office/2007/relationships/hdphoto" Target="../media/hdphoto3.wdp"/></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2.tmp"/><Relationship Id="rId1" Type="http://schemas.openxmlformats.org/officeDocument/2006/relationships/slideLayout" Target="../slideLayouts/slideLayout2.xml"/><Relationship Id="rId4" Type="http://schemas.microsoft.com/office/2007/relationships/hdphoto" Target="../media/hdphoto3.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6792FFFB-F579-4A08-BE91-29699450E8BE}"/>
              </a:ext>
            </a:extLst>
          </p:cNvPr>
          <p:cNvPicPr>
            <a:picLocks noChangeAspect="1"/>
          </p:cNvPicPr>
          <p:nvPr/>
        </p:nvPicPr>
        <p:blipFill rotWithShape="1">
          <a:blip r:embed="rId2">
            <a:extLst>
              <a:ext uri="{28A0092B-C50C-407E-A947-70E740481C1C}">
                <a14:useLocalDpi xmlns:a14="http://schemas.microsoft.com/office/drawing/2010/main" val="0"/>
              </a:ext>
            </a:extLst>
          </a:blip>
          <a:srcRect l="11007" t="37938" r="66594" b="9416"/>
          <a:stretch/>
        </p:blipFill>
        <p:spPr>
          <a:xfrm>
            <a:off x="612743" y="311084"/>
            <a:ext cx="4659917" cy="6306532"/>
          </a:xfrm>
          <a:prstGeom prst="rect">
            <a:avLst/>
          </a:prstGeom>
        </p:spPr>
      </p:pic>
      <p:pic>
        <p:nvPicPr>
          <p:cNvPr id="7" name="Imagen 6">
            <a:extLst>
              <a:ext uri="{FF2B5EF4-FFF2-40B4-BE49-F238E27FC236}">
                <a16:creationId xmlns:a16="http://schemas.microsoft.com/office/drawing/2014/main" id="{DE589694-137E-41D7-A3B1-A1F664089029}"/>
              </a:ext>
            </a:extLst>
          </p:cNvPr>
          <p:cNvPicPr>
            <a:picLocks noChangeAspect="1"/>
          </p:cNvPicPr>
          <p:nvPr/>
        </p:nvPicPr>
        <p:blipFill rotWithShape="1">
          <a:blip r:embed="rId2">
            <a:extLst>
              <a:ext uri="{28A0092B-C50C-407E-A947-70E740481C1C}">
                <a14:useLocalDpi xmlns:a14="http://schemas.microsoft.com/office/drawing/2010/main" val="0"/>
              </a:ext>
            </a:extLst>
          </a:blip>
          <a:srcRect l="33881" t="37938" r="43879" b="9141"/>
          <a:stretch/>
        </p:blipFill>
        <p:spPr>
          <a:xfrm>
            <a:off x="6617616" y="311084"/>
            <a:ext cx="4575427" cy="6268825"/>
          </a:xfrm>
          <a:prstGeom prst="rect">
            <a:avLst/>
          </a:prstGeom>
        </p:spPr>
      </p:pic>
    </p:spTree>
    <p:extLst>
      <p:ext uri="{BB962C8B-B14F-4D97-AF65-F5344CB8AC3E}">
        <p14:creationId xmlns:p14="http://schemas.microsoft.com/office/powerpoint/2010/main" val="3067542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BF04D759-AF58-4A12-9260-4A61283746E0}"/>
              </a:ext>
            </a:extLst>
          </p:cNvPr>
          <p:cNvPicPr>
            <a:picLocks noChangeAspect="1"/>
          </p:cNvPicPr>
          <p:nvPr/>
        </p:nvPicPr>
        <p:blipFill rotWithShape="1">
          <a:blip r:embed="rId2">
            <a:extLst>
              <a:ext uri="{28A0092B-C50C-407E-A947-70E740481C1C}">
                <a14:useLocalDpi xmlns:a14="http://schemas.microsoft.com/office/drawing/2010/main" val="0"/>
              </a:ext>
            </a:extLst>
          </a:blip>
          <a:srcRect l="56358" t="37938" r="21085" b="9416"/>
          <a:stretch/>
        </p:blipFill>
        <p:spPr>
          <a:xfrm>
            <a:off x="358219" y="395926"/>
            <a:ext cx="4637987" cy="6232804"/>
          </a:xfrm>
          <a:prstGeom prst="rect">
            <a:avLst/>
          </a:prstGeom>
        </p:spPr>
      </p:pic>
      <p:pic>
        <p:nvPicPr>
          <p:cNvPr id="7" name="Imagen 6">
            <a:extLst>
              <a:ext uri="{FF2B5EF4-FFF2-40B4-BE49-F238E27FC236}">
                <a16:creationId xmlns:a16="http://schemas.microsoft.com/office/drawing/2014/main" id="{6EB6AA35-1C26-42BB-A9D1-893516414EA4}"/>
              </a:ext>
            </a:extLst>
          </p:cNvPr>
          <p:cNvPicPr>
            <a:picLocks noChangeAspect="1"/>
          </p:cNvPicPr>
          <p:nvPr/>
        </p:nvPicPr>
        <p:blipFill rotWithShape="1">
          <a:blip r:embed="rId2">
            <a:extLst>
              <a:ext uri="{28A0092B-C50C-407E-A947-70E740481C1C}">
                <a14:useLocalDpi xmlns:a14="http://schemas.microsoft.com/office/drawing/2010/main" val="0"/>
              </a:ext>
            </a:extLst>
          </a:blip>
          <a:srcRect l="79152" t="37801" r="1299" b="9141"/>
          <a:stretch/>
        </p:blipFill>
        <p:spPr>
          <a:xfrm>
            <a:off x="6928701" y="386499"/>
            <a:ext cx="3940404" cy="6157880"/>
          </a:xfrm>
          <a:prstGeom prst="rect">
            <a:avLst/>
          </a:prstGeom>
        </p:spPr>
      </p:pic>
    </p:spTree>
    <p:extLst>
      <p:ext uri="{BB962C8B-B14F-4D97-AF65-F5344CB8AC3E}">
        <p14:creationId xmlns:p14="http://schemas.microsoft.com/office/powerpoint/2010/main" val="37532725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7AC5D64D-1BED-40EC-AFC8-FF9F0713E4E2}"/>
              </a:ext>
            </a:extLst>
          </p:cNvPr>
          <p:cNvPicPr>
            <a:picLocks noChangeAspect="1"/>
          </p:cNvPicPr>
          <p:nvPr/>
        </p:nvPicPr>
        <p:blipFill rotWithShape="1">
          <a:blip r:embed="rId2">
            <a:extLst>
              <a:ext uri="{28A0092B-C50C-407E-A947-70E740481C1C}">
                <a14:useLocalDpi xmlns:a14="http://schemas.microsoft.com/office/drawing/2010/main" val="0"/>
              </a:ext>
            </a:extLst>
          </a:blip>
          <a:srcRect l="6654" t="29690" r="63112" b="9278"/>
          <a:stretch/>
        </p:blipFill>
        <p:spPr>
          <a:xfrm>
            <a:off x="301658" y="311085"/>
            <a:ext cx="5450221" cy="6334812"/>
          </a:xfrm>
          <a:prstGeom prst="rect">
            <a:avLst/>
          </a:prstGeom>
        </p:spPr>
      </p:pic>
      <p:pic>
        <p:nvPicPr>
          <p:cNvPr id="5" name="Imagen 4">
            <a:extLst>
              <a:ext uri="{FF2B5EF4-FFF2-40B4-BE49-F238E27FC236}">
                <a16:creationId xmlns:a16="http://schemas.microsoft.com/office/drawing/2014/main" id="{FAFF1AC6-B869-400A-9ADF-02990FBB8646}"/>
              </a:ext>
            </a:extLst>
          </p:cNvPr>
          <p:cNvPicPr>
            <a:picLocks noChangeAspect="1"/>
          </p:cNvPicPr>
          <p:nvPr/>
        </p:nvPicPr>
        <p:blipFill rotWithShape="1">
          <a:blip r:embed="rId2">
            <a:extLst>
              <a:ext uri="{28A0092B-C50C-407E-A947-70E740481C1C}">
                <a14:useLocalDpi xmlns:a14="http://schemas.microsoft.com/office/drawing/2010/main" val="0"/>
              </a:ext>
            </a:extLst>
          </a:blip>
          <a:srcRect l="37046" t="29690" r="32878" b="9003"/>
          <a:stretch/>
        </p:blipFill>
        <p:spPr>
          <a:xfrm>
            <a:off x="6363092" y="348791"/>
            <a:ext cx="5349184" cy="6278251"/>
          </a:xfrm>
          <a:prstGeom prst="rect">
            <a:avLst/>
          </a:prstGeom>
        </p:spPr>
      </p:pic>
    </p:spTree>
    <p:extLst>
      <p:ext uri="{BB962C8B-B14F-4D97-AF65-F5344CB8AC3E}">
        <p14:creationId xmlns:p14="http://schemas.microsoft.com/office/powerpoint/2010/main" val="5305738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5AFBCADC-A490-4C80-A922-4330291215AA}"/>
              </a:ext>
            </a:extLst>
          </p:cNvPr>
          <p:cNvPicPr>
            <a:picLocks noChangeAspect="1"/>
          </p:cNvPicPr>
          <p:nvPr/>
        </p:nvPicPr>
        <p:blipFill rotWithShape="1">
          <a:blip r:embed="rId2">
            <a:extLst>
              <a:ext uri="{28A0092B-C50C-407E-A947-70E740481C1C}">
                <a14:useLocalDpi xmlns:a14="http://schemas.microsoft.com/office/drawing/2010/main" val="0"/>
              </a:ext>
            </a:extLst>
          </a:blip>
          <a:srcRect l="67517" t="29828" r="2486" b="9003"/>
          <a:stretch/>
        </p:blipFill>
        <p:spPr>
          <a:xfrm>
            <a:off x="2733774" y="113119"/>
            <a:ext cx="5644159" cy="6627046"/>
          </a:xfrm>
          <a:prstGeom prst="rect">
            <a:avLst/>
          </a:prstGeom>
        </p:spPr>
      </p:pic>
    </p:spTree>
    <p:extLst>
      <p:ext uri="{BB962C8B-B14F-4D97-AF65-F5344CB8AC3E}">
        <p14:creationId xmlns:p14="http://schemas.microsoft.com/office/powerpoint/2010/main" val="32031744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C0678C03-BD40-44FF-9860-245AD4DB5B6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rcRect l="11986" t="15532" r="40744" b="4742"/>
          <a:stretch/>
        </p:blipFill>
        <p:spPr>
          <a:xfrm>
            <a:off x="6579909" y="150828"/>
            <a:ext cx="4524867" cy="6561056"/>
          </a:xfrm>
          <a:prstGeom prst="rect">
            <a:avLst/>
          </a:prstGeom>
        </p:spPr>
      </p:pic>
      <p:pic>
        <p:nvPicPr>
          <p:cNvPr id="4" name="Imagen 3">
            <a:extLst>
              <a:ext uri="{FF2B5EF4-FFF2-40B4-BE49-F238E27FC236}">
                <a16:creationId xmlns:a16="http://schemas.microsoft.com/office/drawing/2014/main" id="{30D8C8C7-C23A-479B-8F8A-4B08FBAC367C}"/>
              </a:ext>
            </a:extLst>
          </p:cNvPr>
          <p:cNvPicPr>
            <a:picLocks noChangeAspect="1"/>
          </p:cNvPicPr>
          <p:nvPr/>
        </p:nvPicPr>
        <p:blipFill rotWithShape="1">
          <a:blip r:embed="rId4">
            <a:extLst>
              <a:ext uri="{28A0092B-C50C-407E-A947-70E740481C1C}">
                <a14:useLocalDpi xmlns:a14="http://schemas.microsoft.com/office/drawing/2010/main" val="0"/>
              </a:ext>
            </a:extLst>
          </a:blip>
          <a:srcRect l="14257" t="16082" r="41693" b="2543"/>
          <a:stretch/>
        </p:blipFill>
        <p:spPr>
          <a:xfrm>
            <a:off x="1036949" y="188536"/>
            <a:ext cx="4721301" cy="6561056"/>
          </a:xfrm>
          <a:prstGeom prst="rect">
            <a:avLst/>
          </a:prstGeom>
        </p:spPr>
      </p:pic>
    </p:spTree>
    <p:extLst>
      <p:ext uri="{BB962C8B-B14F-4D97-AF65-F5344CB8AC3E}">
        <p14:creationId xmlns:p14="http://schemas.microsoft.com/office/powerpoint/2010/main" val="11016954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FA163539-5A8E-41AA-8B43-04C8ABDB57A1}"/>
              </a:ext>
            </a:extLst>
          </p:cNvPr>
          <p:cNvPicPr>
            <a:picLocks noChangeAspect="1"/>
          </p:cNvPicPr>
          <p:nvPr/>
        </p:nvPicPr>
        <p:blipFill rotWithShape="1">
          <a:blip r:embed="rId2">
            <a:extLst>
              <a:ext uri="{28A0092B-C50C-407E-A947-70E740481C1C}">
                <a14:useLocalDpi xmlns:a14="http://schemas.microsoft.com/office/drawing/2010/main" val="0"/>
              </a:ext>
            </a:extLst>
          </a:blip>
          <a:srcRect l="42949" t="23230" r="25735" b="14639"/>
          <a:stretch/>
        </p:blipFill>
        <p:spPr>
          <a:xfrm>
            <a:off x="188536" y="103696"/>
            <a:ext cx="3836709" cy="6544122"/>
          </a:xfrm>
          <a:prstGeom prst="rect">
            <a:avLst/>
          </a:prstGeom>
        </p:spPr>
      </p:pic>
      <p:sp>
        <p:nvSpPr>
          <p:cNvPr id="4" name="Rectángulo 3">
            <a:extLst>
              <a:ext uri="{FF2B5EF4-FFF2-40B4-BE49-F238E27FC236}">
                <a16:creationId xmlns:a16="http://schemas.microsoft.com/office/drawing/2014/main" id="{169EBC12-9DF4-4E82-98F2-1121EEB7850B}"/>
              </a:ext>
            </a:extLst>
          </p:cNvPr>
          <p:cNvSpPr/>
          <p:nvPr/>
        </p:nvSpPr>
        <p:spPr>
          <a:xfrm>
            <a:off x="4219868" y="655245"/>
            <a:ext cx="7705431" cy="5016758"/>
          </a:xfrm>
          <a:prstGeom prst="rect">
            <a:avLst/>
          </a:prstGeom>
        </p:spPr>
        <p:txBody>
          <a:bodyPr wrap="square">
            <a:spAutoFit/>
          </a:bodyPr>
          <a:lstStyle/>
          <a:p>
            <a:pPr algn="just"/>
            <a:r>
              <a:rPr lang="es-MX" sz="2000" dirty="0">
                <a:latin typeface="Times New Roman" panose="02020603050405020304" pitchFamily="18" charset="0"/>
                <a:cs typeface="Times New Roman" panose="02020603050405020304" pitchFamily="18" charset="0"/>
              </a:rPr>
              <a:t>Edades de orogenias y fases orogénicas relacionado con el ensamble del oeste de Pangea (compilado de Ziegler, 1990; </a:t>
            </a:r>
            <a:r>
              <a:rPr lang="es-MX" sz="2000" dirty="0" err="1">
                <a:latin typeface="Times New Roman" panose="02020603050405020304" pitchFamily="18" charset="0"/>
                <a:cs typeface="Times New Roman" panose="02020603050405020304" pitchFamily="18" charset="0"/>
              </a:rPr>
              <a:t>McKerrow</a:t>
            </a:r>
            <a:r>
              <a:rPr lang="es-MX" sz="2000" dirty="0">
                <a:latin typeface="Times New Roman" panose="02020603050405020304" pitchFamily="18" charset="0"/>
                <a:cs typeface="Times New Roman" panose="02020603050405020304" pitchFamily="18" charset="0"/>
              </a:rPr>
              <a:t> y col., 2000; y </a:t>
            </a:r>
            <a:r>
              <a:rPr lang="es-MX" sz="2000" dirty="0" err="1">
                <a:latin typeface="Times New Roman" panose="02020603050405020304" pitchFamily="18" charset="0"/>
                <a:cs typeface="Times New Roman" panose="02020603050405020304" pitchFamily="18" charset="0"/>
              </a:rPr>
              <a:t>Hatcher</a:t>
            </a:r>
            <a:r>
              <a:rPr lang="es-MX" sz="2000" dirty="0">
                <a:latin typeface="Times New Roman" panose="02020603050405020304" pitchFamily="18" charset="0"/>
                <a:cs typeface="Times New Roman" panose="02020603050405020304" pitchFamily="18" charset="0"/>
              </a:rPr>
              <a:t>, 2002). </a:t>
            </a:r>
            <a:endParaRPr lang="es-MX" sz="2000" dirty="0" smtClean="0">
              <a:latin typeface="Times New Roman" panose="02020603050405020304" pitchFamily="18" charset="0"/>
              <a:cs typeface="Times New Roman" panose="02020603050405020304" pitchFamily="18" charset="0"/>
            </a:endParaRPr>
          </a:p>
          <a:p>
            <a:pPr algn="just"/>
            <a:endParaRPr lang="es-MX" sz="2000" dirty="0" smtClean="0">
              <a:latin typeface="Times New Roman" panose="02020603050405020304" pitchFamily="18" charset="0"/>
              <a:cs typeface="Times New Roman" panose="02020603050405020304" pitchFamily="18" charset="0"/>
            </a:endParaRPr>
          </a:p>
          <a:p>
            <a:pPr algn="just"/>
            <a:r>
              <a:rPr lang="es-MX" sz="2000" dirty="0" smtClean="0">
                <a:latin typeface="Times New Roman" panose="02020603050405020304" pitchFamily="18" charset="0"/>
                <a:cs typeface="Times New Roman" panose="02020603050405020304" pitchFamily="18" charset="0"/>
              </a:rPr>
              <a:t>El </a:t>
            </a:r>
            <a:r>
              <a:rPr lang="es-MX" sz="2000" b="1" u="sng" dirty="0">
                <a:solidFill>
                  <a:srgbClr val="FF0000"/>
                </a:solidFill>
                <a:latin typeface="Times New Roman" panose="02020603050405020304" pitchFamily="18" charset="0"/>
                <a:cs typeface="Times New Roman" panose="02020603050405020304" pitchFamily="18" charset="0"/>
              </a:rPr>
              <a:t>rojo</a:t>
            </a:r>
            <a:r>
              <a:rPr lang="es-MX" sz="2000" dirty="0">
                <a:latin typeface="Times New Roman" panose="02020603050405020304" pitchFamily="18" charset="0"/>
                <a:cs typeface="Times New Roman" panose="02020603050405020304" pitchFamily="18" charset="0"/>
              </a:rPr>
              <a:t> muestra la orogenia </a:t>
            </a:r>
            <a:r>
              <a:rPr lang="es-MX" sz="2000" dirty="0">
                <a:solidFill>
                  <a:srgbClr val="FF0000"/>
                </a:solidFill>
                <a:latin typeface="Times New Roman" panose="02020603050405020304" pitchFamily="18" charset="0"/>
                <a:cs typeface="Times New Roman" panose="02020603050405020304" pitchFamily="18" charset="0"/>
              </a:rPr>
              <a:t>Cadomiana</a:t>
            </a:r>
            <a:r>
              <a:rPr lang="es-MX" sz="2000" dirty="0">
                <a:latin typeface="Times New Roman" panose="02020603050405020304" pitchFamily="18" charset="0"/>
                <a:cs typeface="Times New Roman" panose="02020603050405020304" pitchFamily="18" charset="0"/>
              </a:rPr>
              <a:t>, el basamento de numerosos eventos posteriores. </a:t>
            </a:r>
            <a:endParaRPr lang="es-MX" sz="2000" dirty="0" smtClean="0">
              <a:latin typeface="Times New Roman" panose="02020603050405020304" pitchFamily="18" charset="0"/>
              <a:cs typeface="Times New Roman" panose="02020603050405020304" pitchFamily="18" charset="0"/>
            </a:endParaRPr>
          </a:p>
          <a:p>
            <a:pPr algn="just"/>
            <a:endParaRPr lang="es-MX" sz="2000" dirty="0" smtClean="0">
              <a:latin typeface="Times New Roman" panose="02020603050405020304" pitchFamily="18" charset="0"/>
              <a:cs typeface="Times New Roman" panose="02020603050405020304" pitchFamily="18" charset="0"/>
            </a:endParaRPr>
          </a:p>
          <a:p>
            <a:pPr algn="just"/>
            <a:r>
              <a:rPr lang="es-MX" sz="2000" dirty="0" smtClean="0">
                <a:latin typeface="Times New Roman" panose="02020603050405020304" pitchFamily="18" charset="0"/>
                <a:cs typeface="Times New Roman" panose="02020603050405020304" pitchFamily="18" charset="0"/>
              </a:rPr>
              <a:t>El </a:t>
            </a:r>
            <a:r>
              <a:rPr lang="es-MX" sz="2000" dirty="0">
                <a:latin typeface="Times New Roman" panose="02020603050405020304" pitchFamily="18" charset="0"/>
                <a:cs typeface="Times New Roman" panose="02020603050405020304" pitchFamily="18" charset="0"/>
              </a:rPr>
              <a:t>color </a:t>
            </a:r>
            <a:r>
              <a:rPr lang="es-MX" sz="2000" b="1" u="sng" dirty="0">
                <a:solidFill>
                  <a:srgbClr val="0BAD2A"/>
                </a:solidFill>
                <a:latin typeface="Times New Roman" panose="02020603050405020304" pitchFamily="18" charset="0"/>
                <a:cs typeface="Times New Roman" panose="02020603050405020304" pitchFamily="18" charset="0"/>
              </a:rPr>
              <a:t>Verde</a:t>
            </a:r>
            <a:r>
              <a:rPr lang="es-MX" sz="2000" dirty="0">
                <a:latin typeface="Times New Roman" panose="02020603050405020304" pitchFamily="18" charset="0"/>
                <a:cs typeface="Times New Roman" panose="02020603050405020304" pitchFamily="18" charset="0"/>
              </a:rPr>
              <a:t> marca la clásica orogenia </a:t>
            </a:r>
            <a:r>
              <a:rPr lang="es-MX" sz="2000" u="sng" dirty="0">
                <a:solidFill>
                  <a:srgbClr val="00B050"/>
                </a:solidFill>
                <a:latin typeface="Times New Roman" panose="02020603050405020304" pitchFamily="18" charset="0"/>
                <a:cs typeface="Times New Roman" panose="02020603050405020304" pitchFamily="18" charset="0"/>
              </a:rPr>
              <a:t>Caledoniana</a:t>
            </a:r>
            <a:r>
              <a:rPr lang="es-MX" sz="2000" dirty="0">
                <a:latin typeface="Times New Roman" panose="02020603050405020304" pitchFamily="18" charset="0"/>
                <a:cs typeface="Times New Roman" panose="02020603050405020304" pitchFamily="18" charset="0"/>
              </a:rPr>
              <a:t> y el cierre del océano </a:t>
            </a:r>
            <a:r>
              <a:rPr lang="es-MX" sz="2000" dirty="0" err="1">
                <a:latin typeface="Times New Roman" panose="02020603050405020304" pitchFamily="18" charset="0"/>
                <a:cs typeface="Times New Roman" panose="02020603050405020304" pitchFamily="18" charset="0"/>
              </a:rPr>
              <a:t>Iápetus</a:t>
            </a:r>
            <a:r>
              <a:rPr lang="es-MX" sz="2000" dirty="0">
                <a:latin typeface="Times New Roman" panose="02020603050405020304" pitchFamily="18" charset="0"/>
                <a:cs typeface="Times New Roman" panose="02020603050405020304" pitchFamily="18" charset="0"/>
              </a:rPr>
              <a:t> como lo define </a:t>
            </a:r>
            <a:r>
              <a:rPr lang="es-MX" sz="2000" dirty="0" err="1">
                <a:latin typeface="Times New Roman" panose="02020603050405020304" pitchFamily="18" charset="0"/>
                <a:cs typeface="Times New Roman" panose="02020603050405020304" pitchFamily="18" charset="0"/>
              </a:rPr>
              <a:t>McKerrow</a:t>
            </a:r>
            <a:r>
              <a:rPr lang="es-MX" sz="2000" dirty="0">
                <a:latin typeface="Times New Roman" panose="02020603050405020304" pitchFamily="18" charset="0"/>
                <a:cs typeface="Times New Roman" panose="02020603050405020304" pitchFamily="18" charset="0"/>
              </a:rPr>
              <a:t> et al. (2000). </a:t>
            </a:r>
            <a:endParaRPr lang="es-MX" sz="2000" dirty="0" smtClean="0">
              <a:latin typeface="Times New Roman" panose="02020603050405020304" pitchFamily="18" charset="0"/>
              <a:cs typeface="Times New Roman" panose="02020603050405020304" pitchFamily="18" charset="0"/>
            </a:endParaRPr>
          </a:p>
          <a:p>
            <a:pPr algn="just"/>
            <a:r>
              <a:rPr lang="es-MX" sz="2000" dirty="0" smtClean="0">
                <a:latin typeface="Times New Roman" panose="02020603050405020304" pitchFamily="18" charset="0"/>
                <a:cs typeface="Times New Roman" panose="02020603050405020304" pitchFamily="18" charset="0"/>
              </a:rPr>
              <a:t>El </a:t>
            </a:r>
            <a:r>
              <a:rPr lang="es-MX" sz="2000" dirty="0">
                <a:latin typeface="Times New Roman" panose="02020603050405020304" pitchFamily="18" charset="0"/>
                <a:cs typeface="Times New Roman" panose="02020603050405020304" pitchFamily="18" charset="0"/>
              </a:rPr>
              <a:t>color </a:t>
            </a:r>
            <a:r>
              <a:rPr lang="es-MX" sz="2000" u="sng" dirty="0">
                <a:solidFill>
                  <a:srgbClr val="00B0F0"/>
                </a:solidFill>
                <a:latin typeface="Times New Roman" panose="02020603050405020304" pitchFamily="18" charset="0"/>
                <a:cs typeface="Times New Roman" panose="02020603050405020304" pitchFamily="18" charset="0"/>
              </a:rPr>
              <a:t>azul</a:t>
            </a:r>
            <a:r>
              <a:rPr lang="es-MX" sz="2000" dirty="0">
                <a:solidFill>
                  <a:srgbClr val="00B0F0"/>
                </a:solidFill>
                <a:latin typeface="Times New Roman" panose="02020603050405020304" pitchFamily="18" charset="0"/>
                <a:cs typeface="Times New Roman" panose="02020603050405020304" pitchFamily="18" charset="0"/>
              </a:rPr>
              <a:t> </a:t>
            </a:r>
            <a:r>
              <a:rPr lang="es-MX" sz="2000" dirty="0">
                <a:latin typeface="Times New Roman" panose="02020603050405020304" pitchFamily="18" charset="0"/>
                <a:cs typeface="Times New Roman" panose="02020603050405020304" pitchFamily="18" charset="0"/>
              </a:rPr>
              <a:t>débil (bajo) marca las primeras fases de la orogenia </a:t>
            </a:r>
            <a:r>
              <a:rPr lang="es-MX" sz="2000" u="sng" dirty="0" err="1">
                <a:solidFill>
                  <a:srgbClr val="00B0F0"/>
                </a:solidFill>
                <a:latin typeface="Times New Roman" panose="02020603050405020304" pitchFamily="18" charset="0"/>
                <a:cs typeface="Times New Roman" panose="02020603050405020304" pitchFamily="18" charset="0"/>
              </a:rPr>
              <a:t>Variscana</a:t>
            </a:r>
            <a:r>
              <a:rPr lang="es-MX" sz="2000" dirty="0">
                <a:latin typeface="Times New Roman" panose="02020603050405020304" pitchFamily="18" charset="0"/>
                <a:cs typeface="Times New Roman" panose="02020603050405020304" pitchFamily="18" charset="0"/>
              </a:rPr>
              <a:t> (</a:t>
            </a:r>
            <a:r>
              <a:rPr lang="es-MX" sz="2000" dirty="0" err="1">
                <a:latin typeface="Times New Roman" panose="02020603050405020304" pitchFamily="18" charset="0"/>
                <a:cs typeface="Times New Roman" panose="02020603050405020304" pitchFamily="18" charset="0"/>
              </a:rPr>
              <a:t>Varisca</a:t>
            </a:r>
            <a:r>
              <a:rPr lang="es-MX" sz="2000" dirty="0">
                <a:latin typeface="Times New Roman" panose="02020603050405020304" pitchFamily="18" charset="0"/>
                <a:cs typeface="Times New Roman" panose="02020603050405020304" pitchFamily="18" charset="0"/>
              </a:rPr>
              <a:t>) y el </a:t>
            </a:r>
            <a:r>
              <a:rPr lang="es-MX" sz="2000" b="1" u="sng" dirty="0">
                <a:solidFill>
                  <a:srgbClr val="002060"/>
                </a:solidFill>
                <a:latin typeface="Times New Roman" panose="02020603050405020304" pitchFamily="18" charset="0"/>
                <a:cs typeface="Times New Roman" panose="02020603050405020304" pitchFamily="18" charset="0"/>
              </a:rPr>
              <a:t>azul</a:t>
            </a:r>
            <a:r>
              <a:rPr lang="es-MX" sz="2000" dirty="0">
                <a:latin typeface="Times New Roman" panose="02020603050405020304" pitchFamily="18" charset="0"/>
                <a:cs typeface="Times New Roman" panose="02020603050405020304" pitchFamily="18" charset="0"/>
              </a:rPr>
              <a:t> fuerte (subido)  marca los eventos que ensamblaron Pangea y cerraron el último océano Paleozoico, orogenias </a:t>
            </a:r>
            <a:r>
              <a:rPr lang="es-MX" sz="2000" u="sng" dirty="0" err="1">
                <a:solidFill>
                  <a:srgbClr val="002060"/>
                </a:solidFill>
                <a:latin typeface="Times New Roman" panose="02020603050405020304" pitchFamily="18" charset="0"/>
                <a:cs typeface="Times New Roman" panose="02020603050405020304" pitchFamily="18" charset="0"/>
              </a:rPr>
              <a:t>Variscana</a:t>
            </a:r>
            <a:r>
              <a:rPr lang="es-MX" sz="2000" u="sng" dirty="0">
                <a:solidFill>
                  <a:srgbClr val="002060"/>
                </a:solidFill>
                <a:latin typeface="Times New Roman" panose="02020603050405020304" pitchFamily="18" charset="0"/>
                <a:cs typeface="Times New Roman" panose="02020603050405020304" pitchFamily="18" charset="0"/>
              </a:rPr>
              <a:t> y </a:t>
            </a:r>
            <a:r>
              <a:rPr lang="es-MX" sz="2000" u="sng" dirty="0" err="1">
                <a:solidFill>
                  <a:srgbClr val="002060"/>
                </a:solidFill>
                <a:latin typeface="Times New Roman" panose="02020603050405020304" pitchFamily="18" charset="0"/>
                <a:cs typeface="Times New Roman" panose="02020603050405020304" pitchFamily="18" charset="0"/>
              </a:rPr>
              <a:t>Alegeniana</a:t>
            </a:r>
            <a:r>
              <a:rPr lang="es-MX" sz="2000" dirty="0">
                <a:latin typeface="Times New Roman" panose="02020603050405020304" pitchFamily="18" charset="0"/>
                <a:cs typeface="Times New Roman" panose="02020603050405020304" pitchFamily="18" charset="0"/>
              </a:rPr>
              <a:t>. </a:t>
            </a:r>
            <a:endParaRPr lang="es-MX" sz="2000" dirty="0" smtClean="0">
              <a:latin typeface="Times New Roman" panose="02020603050405020304" pitchFamily="18" charset="0"/>
              <a:cs typeface="Times New Roman" panose="02020603050405020304" pitchFamily="18" charset="0"/>
            </a:endParaRPr>
          </a:p>
          <a:p>
            <a:pPr algn="just"/>
            <a:endParaRPr lang="es-MX" sz="2000" dirty="0">
              <a:latin typeface="Times New Roman" panose="02020603050405020304" pitchFamily="18" charset="0"/>
              <a:cs typeface="Times New Roman" panose="02020603050405020304" pitchFamily="18" charset="0"/>
            </a:endParaRPr>
          </a:p>
          <a:p>
            <a:pPr algn="just"/>
            <a:r>
              <a:rPr lang="es-MX" sz="2000" dirty="0" smtClean="0">
                <a:latin typeface="Times New Roman" panose="02020603050405020304" pitchFamily="18" charset="0"/>
                <a:cs typeface="Times New Roman" panose="02020603050405020304" pitchFamily="18" charset="0"/>
              </a:rPr>
              <a:t>Hay </a:t>
            </a:r>
            <a:r>
              <a:rPr lang="es-MX" sz="2000" dirty="0">
                <a:latin typeface="Times New Roman" panose="02020603050405020304" pitchFamily="18" charset="0"/>
                <a:cs typeface="Times New Roman" panose="02020603050405020304" pitchFamily="18" charset="0"/>
              </a:rPr>
              <a:t>que tener en cuenta que la barra de escala de tiempo es lineal. Modificado de Blakey (2007).</a:t>
            </a:r>
          </a:p>
        </p:txBody>
      </p:sp>
    </p:spTree>
    <p:extLst>
      <p:ext uri="{BB962C8B-B14F-4D97-AF65-F5344CB8AC3E}">
        <p14:creationId xmlns:p14="http://schemas.microsoft.com/office/powerpoint/2010/main" val="15371671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17F63DAA-0E29-4C49-BD2E-FBD66CACDC30}"/>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32375" t="17732" r="37472" b="3918"/>
          <a:stretch/>
        </p:blipFill>
        <p:spPr>
          <a:xfrm>
            <a:off x="160256" y="103695"/>
            <a:ext cx="3252248" cy="6620645"/>
          </a:xfrm>
          <a:prstGeom prst="rect">
            <a:avLst/>
          </a:prstGeom>
        </p:spPr>
      </p:pic>
      <p:pic>
        <p:nvPicPr>
          <p:cNvPr id="5" name="Imagen 4">
            <a:extLst>
              <a:ext uri="{FF2B5EF4-FFF2-40B4-BE49-F238E27FC236}">
                <a16:creationId xmlns:a16="http://schemas.microsoft.com/office/drawing/2014/main" id="{F693DCCB-D933-4A17-B3CB-922F153951A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63713" t="16770" r="15611" b="45223"/>
          <a:stretch/>
        </p:blipFill>
        <p:spPr>
          <a:xfrm>
            <a:off x="3525625" y="122549"/>
            <a:ext cx="3155132" cy="4543719"/>
          </a:xfrm>
          <a:prstGeom prst="rect">
            <a:avLst/>
          </a:prstGeom>
        </p:spPr>
      </p:pic>
      <p:pic>
        <p:nvPicPr>
          <p:cNvPr id="7" name="Imagen 6">
            <a:extLst>
              <a:ext uri="{FF2B5EF4-FFF2-40B4-BE49-F238E27FC236}">
                <a16:creationId xmlns:a16="http://schemas.microsoft.com/office/drawing/2014/main" id="{0FEA857B-3E24-4E8D-A134-50E2206ED57D}"/>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l="44651" t="32716" r="16795" b="26185"/>
          <a:stretch/>
        </p:blipFill>
        <p:spPr>
          <a:xfrm>
            <a:off x="6777873" y="1282045"/>
            <a:ext cx="5033974" cy="4204355"/>
          </a:xfrm>
          <a:prstGeom prst="rect">
            <a:avLst/>
          </a:prstGeom>
        </p:spPr>
      </p:pic>
    </p:spTree>
    <p:extLst>
      <p:ext uri="{BB962C8B-B14F-4D97-AF65-F5344CB8AC3E}">
        <p14:creationId xmlns:p14="http://schemas.microsoft.com/office/powerpoint/2010/main" val="27380841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8162F864-6F69-4CB3-81B9-1F5339201B2F}"/>
              </a:ext>
            </a:extLst>
          </p:cNvPr>
          <p:cNvPicPr>
            <a:picLocks noChangeAspect="1"/>
          </p:cNvPicPr>
          <p:nvPr/>
        </p:nvPicPr>
        <p:blipFill rotWithShape="1">
          <a:blip r:embed="rId2">
            <a:extLst>
              <a:ext uri="{28A0092B-C50C-407E-A947-70E740481C1C}">
                <a14:useLocalDpi xmlns:a14="http://schemas.microsoft.com/office/drawing/2010/main" val="0"/>
              </a:ext>
            </a:extLst>
          </a:blip>
          <a:srcRect l="25051" t="12096" r="52334" b="46254"/>
          <a:stretch/>
        </p:blipFill>
        <p:spPr>
          <a:xfrm>
            <a:off x="282804" y="94268"/>
            <a:ext cx="3996965" cy="5767052"/>
          </a:xfrm>
          <a:prstGeom prst="rect">
            <a:avLst/>
          </a:prstGeom>
        </p:spPr>
      </p:pic>
      <p:pic>
        <p:nvPicPr>
          <p:cNvPr id="5" name="Imagen 4">
            <a:extLst>
              <a:ext uri="{FF2B5EF4-FFF2-40B4-BE49-F238E27FC236}">
                <a16:creationId xmlns:a16="http://schemas.microsoft.com/office/drawing/2014/main" id="{CB951412-FCD0-4B68-AC41-71813D8E956D}"/>
              </a:ext>
            </a:extLst>
          </p:cNvPr>
          <p:cNvPicPr>
            <a:picLocks noChangeAspect="1"/>
          </p:cNvPicPr>
          <p:nvPr/>
        </p:nvPicPr>
        <p:blipFill rotWithShape="1">
          <a:blip r:embed="rId2">
            <a:extLst>
              <a:ext uri="{28A0092B-C50C-407E-A947-70E740481C1C}">
                <a14:useLocalDpi xmlns:a14="http://schemas.microsoft.com/office/drawing/2010/main" val="0"/>
              </a:ext>
            </a:extLst>
          </a:blip>
          <a:srcRect l="47882" t="12233" r="29503" b="46255"/>
          <a:stretch/>
        </p:blipFill>
        <p:spPr>
          <a:xfrm>
            <a:off x="4751110" y="122549"/>
            <a:ext cx="3972369" cy="5712643"/>
          </a:xfrm>
          <a:prstGeom prst="rect">
            <a:avLst/>
          </a:prstGeom>
        </p:spPr>
      </p:pic>
      <p:pic>
        <p:nvPicPr>
          <p:cNvPr id="7" name="Imagen 6">
            <a:extLst>
              <a:ext uri="{FF2B5EF4-FFF2-40B4-BE49-F238E27FC236}">
                <a16:creationId xmlns:a16="http://schemas.microsoft.com/office/drawing/2014/main" id="{9600325B-D341-4F37-84B3-7A2E74E7DEDF}"/>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Effect>
                      <a14:saturation sat="400000"/>
                    </a14:imgEffect>
                  </a14:imgLayer>
                </a14:imgProps>
              </a:ext>
              <a:ext uri="{28A0092B-C50C-407E-A947-70E740481C1C}">
                <a14:useLocalDpi xmlns:a14="http://schemas.microsoft.com/office/drawing/2010/main" val="0"/>
              </a:ext>
            </a:extLst>
          </a:blip>
          <a:srcRect l="16221" t="16770" r="75272" b="40619"/>
          <a:stretch/>
        </p:blipFill>
        <p:spPr>
          <a:xfrm>
            <a:off x="8842344" y="122548"/>
            <a:ext cx="1119479" cy="4392891"/>
          </a:xfrm>
          <a:prstGeom prst="rect">
            <a:avLst/>
          </a:prstGeom>
        </p:spPr>
      </p:pic>
      <p:sp>
        <p:nvSpPr>
          <p:cNvPr id="8" name="Rectángulo 7">
            <a:extLst>
              <a:ext uri="{FF2B5EF4-FFF2-40B4-BE49-F238E27FC236}">
                <a16:creationId xmlns:a16="http://schemas.microsoft.com/office/drawing/2014/main" id="{277DCCAF-8809-460A-BEB1-38ACBD1768F1}"/>
              </a:ext>
            </a:extLst>
          </p:cNvPr>
          <p:cNvSpPr/>
          <p:nvPr/>
        </p:nvSpPr>
        <p:spPr>
          <a:xfrm>
            <a:off x="248239" y="5954914"/>
            <a:ext cx="8443273" cy="646331"/>
          </a:xfrm>
          <a:prstGeom prst="rect">
            <a:avLst/>
          </a:prstGeom>
        </p:spPr>
        <p:txBody>
          <a:bodyPr wrap="square">
            <a:spAutoFit/>
          </a:bodyPr>
          <a:lstStyle/>
          <a:p>
            <a:pPr algn="just"/>
            <a:r>
              <a:rPr lang="es-MX" sz="1200" dirty="0" err="1"/>
              <a:t>Axe</a:t>
            </a:r>
            <a:r>
              <a:rPr lang="es-MX" sz="1200" dirty="0"/>
              <a:t> – Terreno Alexander, B-BC - Baja California y Columbia Británica, Terreno G - Guerrero, </a:t>
            </a:r>
            <a:r>
              <a:rPr lang="es-MX" sz="1200" dirty="0" err="1"/>
              <a:t>Superterreno</a:t>
            </a:r>
            <a:r>
              <a:rPr lang="es-MX" sz="1200" dirty="0"/>
              <a:t> </a:t>
            </a:r>
            <a:r>
              <a:rPr lang="es-MX" sz="1200" dirty="0" err="1"/>
              <a:t>Intermontano</a:t>
            </a:r>
            <a:r>
              <a:rPr lang="es-MX" sz="1200" dirty="0"/>
              <a:t> IT, K - Montañas </a:t>
            </a:r>
            <a:r>
              <a:rPr lang="es-MX" sz="1200" dirty="0" err="1"/>
              <a:t>Klamath</a:t>
            </a:r>
            <a:r>
              <a:rPr lang="es-MX" sz="1200" dirty="0"/>
              <a:t>, Kb - Cuenca </a:t>
            </a:r>
            <a:r>
              <a:rPr lang="es-MX" sz="1200" dirty="0" err="1"/>
              <a:t>Kootenay</a:t>
            </a:r>
            <a:r>
              <a:rPr lang="es-MX" sz="1200" dirty="0"/>
              <a:t>, M - </a:t>
            </a:r>
            <a:r>
              <a:rPr lang="es-MX" sz="1200" dirty="0" err="1"/>
              <a:t>Mojavia</a:t>
            </a:r>
            <a:r>
              <a:rPr lang="es-MX" sz="1200" dirty="0"/>
              <a:t>, OM - Montañas Olímpicas, Terreno Q - </a:t>
            </a:r>
            <a:r>
              <a:rPr lang="es-MX" sz="1200" dirty="0" err="1"/>
              <a:t>Quesnell</a:t>
            </a:r>
            <a:r>
              <a:rPr lang="es-MX" sz="1200" dirty="0"/>
              <a:t>, S Terreno </a:t>
            </a:r>
            <a:r>
              <a:rPr lang="es-MX" sz="1200" dirty="0" err="1"/>
              <a:t>Stikine</a:t>
            </a:r>
            <a:r>
              <a:rPr lang="es-MX" sz="1200" dirty="0"/>
              <a:t>, Sa – Terreno </a:t>
            </a:r>
            <a:r>
              <a:rPr lang="es-MX" sz="1200" dirty="0" err="1"/>
              <a:t>Salinia</a:t>
            </a:r>
            <a:r>
              <a:rPr lang="es-MX" sz="1200" dirty="0"/>
              <a:t>, Terreno Si, SN Terreno Sierra, U-</a:t>
            </a:r>
            <a:r>
              <a:rPr lang="es-MX" sz="1200" dirty="0" err="1"/>
              <a:t>Ib</a:t>
            </a:r>
            <a:r>
              <a:rPr lang="es-MX" sz="1200" dirty="0"/>
              <a:t> - Cuenca Utah-Idaho, W Terreno </a:t>
            </a:r>
            <a:r>
              <a:rPr lang="es-MX" sz="1200" dirty="0" err="1"/>
              <a:t>Wrangellia</a:t>
            </a:r>
            <a:r>
              <a:rPr lang="es-MX" sz="1200" dirty="0"/>
              <a:t>.</a:t>
            </a:r>
          </a:p>
        </p:txBody>
      </p:sp>
    </p:spTree>
    <p:extLst>
      <p:ext uri="{BB962C8B-B14F-4D97-AF65-F5344CB8AC3E}">
        <p14:creationId xmlns:p14="http://schemas.microsoft.com/office/powerpoint/2010/main" val="11195827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C8B718F1-AFCA-423D-A427-048B6ABB8D73}"/>
              </a:ext>
            </a:extLst>
          </p:cNvPr>
          <p:cNvPicPr>
            <a:picLocks noChangeAspect="1"/>
          </p:cNvPicPr>
          <p:nvPr/>
        </p:nvPicPr>
        <p:blipFill rotWithShape="1">
          <a:blip r:embed="rId2">
            <a:extLst>
              <a:ext uri="{28A0092B-C50C-407E-A947-70E740481C1C}">
                <a14:useLocalDpi xmlns:a14="http://schemas.microsoft.com/office/drawing/2010/main" val="0"/>
              </a:ext>
            </a:extLst>
          </a:blip>
          <a:srcRect l="24944" t="54295" r="52333" b="4467"/>
          <a:stretch/>
        </p:blipFill>
        <p:spPr>
          <a:xfrm>
            <a:off x="131976" y="122548"/>
            <a:ext cx="4119513" cy="5857126"/>
          </a:xfrm>
          <a:prstGeom prst="rect">
            <a:avLst/>
          </a:prstGeom>
        </p:spPr>
      </p:pic>
      <p:pic>
        <p:nvPicPr>
          <p:cNvPr id="7" name="Imagen 6">
            <a:extLst>
              <a:ext uri="{FF2B5EF4-FFF2-40B4-BE49-F238E27FC236}">
                <a16:creationId xmlns:a16="http://schemas.microsoft.com/office/drawing/2014/main" id="{D8013827-0837-4334-B200-87A0CD7F66C0}"/>
              </a:ext>
            </a:extLst>
          </p:cNvPr>
          <p:cNvPicPr>
            <a:picLocks noChangeAspect="1"/>
          </p:cNvPicPr>
          <p:nvPr/>
        </p:nvPicPr>
        <p:blipFill rotWithShape="1">
          <a:blip r:embed="rId2">
            <a:extLst>
              <a:ext uri="{28A0092B-C50C-407E-A947-70E740481C1C}">
                <a14:useLocalDpi xmlns:a14="http://schemas.microsoft.com/office/drawing/2010/main" val="0"/>
              </a:ext>
            </a:extLst>
          </a:blip>
          <a:srcRect l="47667" t="54020" r="29287" b="4193"/>
          <a:stretch/>
        </p:blipFill>
        <p:spPr>
          <a:xfrm>
            <a:off x="4374037" y="131975"/>
            <a:ext cx="4120942" cy="5854045"/>
          </a:xfrm>
          <a:prstGeom prst="rect">
            <a:avLst/>
          </a:prstGeom>
        </p:spPr>
      </p:pic>
      <p:pic>
        <p:nvPicPr>
          <p:cNvPr id="8" name="Imagen 7">
            <a:extLst>
              <a:ext uri="{FF2B5EF4-FFF2-40B4-BE49-F238E27FC236}">
                <a16:creationId xmlns:a16="http://schemas.microsoft.com/office/drawing/2014/main" id="{7BFF21DD-3388-42C5-B36D-FCD11DEC7314}"/>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Effect>
                      <a14:saturation sat="400000"/>
                    </a14:imgEffect>
                  </a14:imgLayer>
                </a14:imgProps>
              </a:ext>
              <a:ext uri="{28A0092B-C50C-407E-A947-70E740481C1C}">
                <a14:useLocalDpi xmlns:a14="http://schemas.microsoft.com/office/drawing/2010/main" val="0"/>
              </a:ext>
            </a:extLst>
          </a:blip>
          <a:srcRect l="16221" t="16770" r="75272" b="40619"/>
          <a:stretch/>
        </p:blipFill>
        <p:spPr>
          <a:xfrm>
            <a:off x="8682087" y="160255"/>
            <a:ext cx="915282" cy="3591613"/>
          </a:xfrm>
          <a:prstGeom prst="rect">
            <a:avLst/>
          </a:prstGeom>
        </p:spPr>
      </p:pic>
      <p:sp>
        <p:nvSpPr>
          <p:cNvPr id="9" name="Rectángulo 8">
            <a:extLst>
              <a:ext uri="{FF2B5EF4-FFF2-40B4-BE49-F238E27FC236}">
                <a16:creationId xmlns:a16="http://schemas.microsoft.com/office/drawing/2014/main" id="{EA09C95A-54E3-4B70-AF06-421AF81F1DDB}"/>
              </a:ext>
            </a:extLst>
          </p:cNvPr>
          <p:cNvSpPr/>
          <p:nvPr/>
        </p:nvSpPr>
        <p:spPr>
          <a:xfrm>
            <a:off x="116264" y="6030328"/>
            <a:ext cx="8311300" cy="646331"/>
          </a:xfrm>
          <a:prstGeom prst="rect">
            <a:avLst/>
          </a:prstGeom>
        </p:spPr>
        <p:txBody>
          <a:bodyPr wrap="square">
            <a:spAutoFit/>
          </a:bodyPr>
          <a:lstStyle/>
          <a:p>
            <a:pPr algn="just"/>
            <a:r>
              <a:rPr lang="es-MX" sz="1200" dirty="0" err="1"/>
              <a:t>Axe</a:t>
            </a:r>
            <a:r>
              <a:rPr lang="es-MX" sz="1200" dirty="0"/>
              <a:t> – Terreno Alexander, B-BC - Baja California y Columbia Británica, Terreno G - Guerrero, </a:t>
            </a:r>
            <a:r>
              <a:rPr lang="es-MX" sz="1200" dirty="0" err="1"/>
              <a:t>Superterreno</a:t>
            </a:r>
            <a:r>
              <a:rPr lang="es-MX" sz="1200" dirty="0"/>
              <a:t> </a:t>
            </a:r>
            <a:r>
              <a:rPr lang="es-MX" sz="1200" dirty="0" err="1"/>
              <a:t>Intermontano</a:t>
            </a:r>
            <a:r>
              <a:rPr lang="es-MX" sz="1200" dirty="0"/>
              <a:t> IT, K - Montañas </a:t>
            </a:r>
            <a:r>
              <a:rPr lang="es-MX" sz="1200" dirty="0" err="1"/>
              <a:t>Klamath</a:t>
            </a:r>
            <a:r>
              <a:rPr lang="es-MX" sz="1200" dirty="0"/>
              <a:t>, Kb - Cuenca </a:t>
            </a:r>
            <a:r>
              <a:rPr lang="es-MX" sz="1200" dirty="0" err="1"/>
              <a:t>Kootenay</a:t>
            </a:r>
            <a:r>
              <a:rPr lang="es-MX" sz="1200" dirty="0"/>
              <a:t>, M - </a:t>
            </a:r>
            <a:r>
              <a:rPr lang="es-MX" sz="1200" dirty="0" err="1"/>
              <a:t>Mojavia</a:t>
            </a:r>
            <a:r>
              <a:rPr lang="es-MX" sz="1200" dirty="0"/>
              <a:t>, OM - Montañas Olímpicas, Terreno Q - </a:t>
            </a:r>
            <a:r>
              <a:rPr lang="es-MX" sz="1200" dirty="0" err="1"/>
              <a:t>Quesnell</a:t>
            </a:r>
            <a:r>
              <a:rPr lang="es-MX" sz="1200" dirty="0"/>
              <a:t>, S Terreno </a:t>
            </a:r>
            <a:r>
              <a:rPr lang="es-MX" sz="1200" dirty="0" err="1"/>
              <a:t>Stikine</a:t>
            </a:r>
            <a:r>
              <a:rPr lang="es-MX" sz="1200" dirty="0"/>
              <a:t>, Sa – Terreno </a:t>
            </a:r>
            <a:r>
              <a:rPr lang="es-MX" sz="1200" dirty="0" err="1"/>
              <a:t>Salinia</a:t>
            </a:r>
            <a:r>
              <a:rPr lang="es-MX" sz="1200" dirty="0"/>
              <a:t>, Terreno Si, SN Terreno Sierra, U-</a:t>
            </a:r>
            <a:r>
              <a:rPr lang="es-MX" sz="1200" dirty="0" err="1"/>
              <a:t>Ib</a:t>
            </a:r>
            <a:r>
              <a:rPr lang="es-MX" sz="1200" dirty="0"/>
              <a:t> - Cuenca Utah-Idaho, W Terreno </a:t>
            </a:r>
            <a:r>
              <a:rPr lang="es-MX" sz="1200" dirty="0" err="1"/>
              <a:t>Wrangellia</a:t>
            </a:r>
            <a:r>
              <a:rPr lang="es-MX" sz="1200" dirty="0"/>
              <a:t>.</a:t>
            </a:r>
          </a:p>
        </p:txBody>
      </p:sp>
    </p:spTree>
    <p:extLst>
      <p:ext uri="{BB962C8B-B14F-4D97-AF65-F5344CB8AC3E}">
        <p14:creationId xmlns:p14="http://schemas.microsoft.com/office/powerpoint/2010/main" val="35445174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9FBFA021-8932-419B-9BB8-FF29D46BD19A}"/>
              </a:ext>
            </a:extLst>
          </p:cNvPr>
          <p:cNvPicPr>
            <a:picLocks noChangeAspect="1"/>
          </p:cNvPicPr>
          <p:nvPr/>
        </p:nvPicPr>
        <p:blipFill rotWithShape="1">
          <a:blip r:embed="rId2">
            <a:extLst>
              <a:ext uri="{28A0092B-C50C-407E-A947-70E740481C1C}">
                <a14:useLocalDpi xmlns:a14="http://schemas.microsoft.com/office/drawing/2010/main" val="0"/>
              </a:ext>
            </a:extLst>
          </a:blip>
          <a:srcRect l="11159" t="16220" r="42211" b="9828"/>
          <a:stretch/>
        </p:blipFill>
        <p:spPr>
          <a:xfrm>
            <a:off x="122548" y="122548"/>
            <a:ext cx="5265377" cy="6542202"/>
          </a:xfrm>
          <a:prstGeom prst="rect">
            <a:avLst/>
          </a:prstGeom>
        </p:spPr>
      </p:pic>
      <p:sp>
        <p:nvSpPr>
          <p:cNvPr id="4" name="Rectángulo 3">
            <a:extLst>
              <a:ext uri="{FF2B5EF4-FFF2-40B4-BE49-F238E27FC236}">
                <a16:creationId xmlns:a16="http://schemas.microsoft.com/office/drawing/2014/main" id="{04158C89-5286-4919-9EB0-50E6BFE9978D}"/>
              </a:ext>
            </a:extLst>
          </p:cNvPr>
          <p:cNvSpPr/>
          <p:nvPr/>
        </p:nvSpPr>
        <p:spPr>
          <a:xfrm>
            <a:off x="5498969" y="338722"/>
            <a:ext cx="6096000" cy="2031325"/>
          </a:xfrm>
          <a:prstGeom prst="rect">
            <a:avLst/>
          </a:prstGeom>
          <a:ln>
            <a:solidFill>
              <a:schemeClr val="tx1"/>
            </a:solidFill>
          </a:ln>
        </p:spPr>
        <p:txBody>
          <a:bodyPr>
            <a:spAutoFit/>
          </a:bodyPr>
          <a:lstStyle/>
          <a:p>
            <a:pPr algn="just"/>
            <a:r>
              <a:rPr lang="es-MX" dirty="0">
                <a:latin typeface="Times New Roman" panose="02020603050405020304" pitchFamily="18" charset="0"/>
                <a:cs typeface="Times New Roman" panose="02020603050405020304" pitchFamily="18" charset="0"/>
              </a:rPr>
              <a:t>Ambiente tectónico del Mioceno medio (15-12 Ma) del SW de la Cordillera de América del Norte mostrando los elementos principales del primer sistema de fallas de San Andrés y el desarrollo  de la Provincia de Sierras y Valles (BR) provincia. Las </a:t>
            </a:r>
            <a:r>
              <a:rPr lang="es-MX" b="1" u="sng" dirty="0">
                <a:solidFill>
                  <a:srgbClr val="002060"/>
                </a:solidFill>
                <a:latin typeface="Times New Roman" panose="02020603050405020304" pitchFamily="18" charset="0"/>
                <a:cs typeface="Times New Roman" panose="02020603050405020304" pitchFamily="18" charset="0"/>
              </a:rPr>
              <a:t>flechas grandes </a:t>
            </a:r>
            <a:r>
              <a:rPr lang="es-MX" dirty="0">
                <a:latin typeface="Times New Roman" panose="02020603050405020304" pitchFamily="18" charset="0"/>
                <a:cs typeface="Times New Roman" panose="02020603050405020304" pitchFamily="18" charset="0"/>
              </a:rPr>
              <a:t>indican el movimiento de la Placa Pacífica en relación con América del Norte; </a:t>
            </a:r>
            <a:r>
              <a:rPr lang="es-MX" b="1" u="sng" dirty="0">
                <a:solidFill>
                  <a:srgbClr val="002060"/>
                </a:solidFill>
                <a:latin typeface="Times New Roman" panose="02020603050405020304" pitchFamily="18" charset="0"/>
                <a:cs typeface="Times New Roman" panose="02020603050405020304" pitchFamily="18" charset="0"/>
              </a:rPr>
              <a:t>flechas pequeñas</a:t>
            </a:r>
            <a:r>
              <a:rPr lang="es-MX" u="sng" dirty="0">
                <a:latin typeface="Times New Roman" panose="02020603050405020304" pitchFamily="18" charset="0"/>
                <a:cs typeface="Times New Roman" panose="02020603050405020304" pitchFamily="18" charset="0"/>
              </a:rPr>
              <a:t> </a:t>
            </a:r>
            <a:r>
              <a:rPr lang="es-MX" dirty="0">
                <a:latin typeface="Times New Roman" panose="02020603050405020304" pitchFamily="18" charset="0"/>
                <a:cs typeface="Times New Roman" panose="02020603050405020304" pitchFamily="18" charset="0"/>
              </a:rPr>
              <a:t>muestran movimiento a lo largo de la falla de San Andrés.</a:t>
            </a:r>
          </a:p>
        </p:txBody>
      </p:sp>
      <p:cxnSp>
        <p:nvCxnSpPr>
          <p:cNvPr id="6" name="Conector recto de flecha 5">
            <a:extLst>
              <a:ext uri="{FF2B5EF4-FFF2-40B4-BE49-F238E27FC236}">
                <a16:creationId xmlns:a16="http://schemas.microsoft.com/office/drawing/2014/main" id="{83CF90F4-E6AF-4469-84BC-F272EAB37B86}"/>
              </a:ext>
            </a:extLst>
          </p:cNvPr>
          <p:cNvCxnSpPr/>
          <p:nvPr/>
        </p:nvCxnSpPr>
        <p:spPr>
          <a:xfrm flipH="1">
            <a:off x="584462" y="1734532"/>
            <a:ext cx="6004874" cy="167797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Conector recto de flecha 7">
            <a:extLst>
              <a:ext uri="{FF2B5EF4-FFF2-40B4-BE49-F238E27FC236}">
                <a16:creationId xmlns:a16="http://schemas.microsoft.com/office/drawing/2014/main" id="{8FA0D042-BC7E-4A05-824C-FAE87C5035BE}"/>
              </a:ext>
            </a:extLst>
          </p:cNvPr>
          <p:cNvCxnSpPr>
            <a:cxnSpLocks/>
          </p:cNvCxnSpPr>
          <p:nvPr/>
        </p:nvCxnSpPr>
        <p:spPr>
          <a:xfrm flipH="1">
            <a:off x="4298623" y="1960775"/>
            <a:ext cx="5354424" cy="364817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51788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78563592-D2B7-4C1F-A590-40926FF258FA}"/>
              </a:ext>
            </a:extLst>
          </p:cNvPr>
          <p:cNvPicPr>
            <a:picLocks noChangeAspect="1"/>
          </p:cNvPicPr>
          <p:nvPr/>
        </p:nvPicPr>
        <p:blipFill rotWithShape="1">
          <a:blip r:embed="rId2">
            <a:extLst>
              <a:ext uri="{28A0092B-C50C-407E-A947-70E740481C1C}">
                <a14:useLocalDpi xmlns:a14="http://schemas.microsoft.com/office/drawing/2010/main" val="0"/>
              </a:ext>
            </a:extLst>
          </a:blip>
          <a:srcRect l="10964" t="45497" r="40940" b="5842"/>
          <a:stretch/>
        </p:blipFill>
        <p:spPr>
          <a:xfrm>
            <a:off x="83981" y="138223"/>
            <a:ext cx="4828261" cy="2892055"/>
          </a:xfrm>
          <a:prstGeom prst="rect">
            <a:avLst/>
          </a:prstGeom>
        </p:spPr>
      </p:pic>
      <p:sp>
        <p:nvSpPr>
          <p:cNvPr id="6" name="Rectángulo 5">
            <a:extLst>
              <a:ext uri="{FF2B5EF4-FFF2-40B4-BE49-F238E27FC236}">
                <a16:creationId xmlns:a16="http://schemas.microsoft.com/office/drawing/2014/main" id="{9241EF32-1015-409E-8065-11763A9EA87D}"/>
              </a:ext>
            </a:extLst>
          </p:cNvPr>
          <p:cNvSpPr/>
          <p:nvPr/>
        </p:nvSpPr>
        <p:spPr>
          <a:xfrm>
            <a:off x="117725" y="3068398"/>
            <a:ext cx="4682875" cy="461665"/>
          </a:xfrm>
          <a:prstGeom prst="rect">
            <a:avLst/>
          </a:prstGeom>
        </p:spPr>
        <p:txBody>
          <a:bodyPr wrap="square">
            <a:spAutoFit/>
          </a:bodyPr>
          <a:lstStyle/>
          <a:p>
            <a:pPr algn="just"/>
            <a:r>
              <a:rPr lang="es-MX" sz="1200" dirty="0">
                <a:latin typeface="Times New Roman" panose="02020603050405020304" pitchFamily="18" charset="0"/>
                <a:cs typeface="Times New Roman" panose="02020603050405020304" pitchFamily="18" charset="0"/>
              </a:rPr>
              <a:t>El estilo y la composición de los plutones de Laramide y los volcánicos sugieren que son subducción relacionado</a:t>
            </a:r>
          </a:p>
        </p:txBody>
      </p:sp>
      <p:sp>
        <p:nvSpPr>
          <p:cNvPr id="8" name="Rectángulo 7">
            <a:extLst>
              <a:ext uri="{FF2B5EF4-FFF2-40B4-BE49-F238E27FC236}">
                <a16:creationId xmlns:a16="http://schemas.microsoft.com/office/drawing/2014/main" id="{C7468971-1C8D-4F78-B829-91093B1B941F}"/>
              </a:ext>
            </a:extLst>
          </p:cNvPr>
          <p:cNvSpPr/>
          <p:nvPr/>
        </p:nvSpPr>
        <p:spPr>
          <a:xfrm>
            <a:off x="5153026" y="256889"/>
            <a:ext cx="6858000" cy="6247864"/>
          </a:xfrm>
          <a:prstGeom prst="rect">
            <a:avLst/>
          </a:prstGeom>
        </p:spPr>
        <p:txBody>
          <a:bodyPr wrap="square">
            <a:spAutoFit/>
          </a:bodyPr>
          <a:lstStyle/>
          <a:p>
            <a:pPr algn="just"/>
            <a:r>
              <a:rPr lang="es-MX" sz="2000" dirty="0">
                <a:latin typeface="Times New Roman" panose="02020603050405020304" pitchFamily="18" charset="0"/>
                <a:cs typeface="Times New Roman" panose="02020603050405020304" pitchFamily="18" charset="0"/>
              </a:rPr>
              <a:t>La subducción generó un evento de metamorfismo regional del Cretácico Tardío. Al continuar hacia el este continuó hacia el este bajo la meseta de Colorado, desencadenó un levantamiento regional de más de 2 km formando  monoclinales. </a:t>
            </a:r>
            <a:endParaRPr lang="es-MX" sz="2000" dirty="0" smtClean="0">
              <a:latin typeface="Times New Roman" panose="02020603050405020304" pitchFamily="18" charset="0"/>
              <a:cs typeface="Times New Roman" panose="02020603050405020304" pitchFamily="18" charset="0"/>
            </a:endParaRPr>
          </a:p>
          <a:p>
            <a:pPr algn="just"/>
            <a:endParaRPr lang="es-MX" sz="2000" dirty="0">
              <a:latin typeface="Times New Roman" panose="02020603050405020304" pitchFamily="18" charset="0"/>
              <a:cs typeface="Times New Roman" panose="02020603050405020304" pitchFamily="18" charset="0"/>
            </a:endParaRPr>
          </a:p>
          <a:p>
            <a:pPr algn="just"/>
            <a:r>
              <a:rPr lang="es-MX" sz="2000" dirty="0" smtClean="0">
                <a:latin typeface="Times New Roman" panose="02020603050405020304" pitchFamily="18" charset="0"/>
                <a:cs typeface="Times New Roman" panose="02020603050405020304" pitchFamily="18" charset="0"/>
              </a:rPr>
              <a:t>Mientras </a:t>
            </a:r>
            <a:r>
              <a:rPr lang="es-MX" sz="2000" dirty="0">
                <a:latin typeface="Times New Roman" panose="02020603050405020304" pitchFamily="18" charset="0"/>
                <a:cs typeface="Times New Roman" panose="02020603050405020304" pitchFamily="18" charset="0"/>
              </a:rPr>
              <a:t>el frente penetraba hacia el este, plutones generados por fusión parcial y rocas volcánicas asociadas, así como destacados levantamientos compresivos locales y cuencas de antepaís asociadas. </a:t>
            </a:r>
            <a:endParaRPr lang="es-MX" sz="2000" dirty="0" smtClean="0">
              <a:latin typeface="Times New Roman" panose="02020603050405020304" pitchFamily="18" charset="0"/>
              <a:cs typeface="Times New Roman" panose="02020603050405020304" pitchFamily="18" charset="0"/>
            </a:endParaRPr>
          </a:p>
          <a:p>
            <a:pPr algn="just"/>
            <a:endParaRPr lang="es-MX" sz="2000" dirty="0">
              <a:latin typeface="Times New Roman" panose="02020603050405020304" pitchFamily="18" charset="0"/>
              <a:cs typeface="Times New Roman" panose="02020603050405020304" pitchFamily="18" charset="0"/>
            </a:endParaRPr>
          </a:p>
          <a:p>
            <a:pPr algn="just"/>
            <a:r>
              <a:rPr lang="es-MX" sz="2000" dirty="0" smtClean="0">
                <a:latin typeface="Times New Roman" panose="02020603050405020304" pitchFamily="18" charset="0"/>
                <a:cs typeface="Times New Roman" panose="02020603050405020304" pitchFamily="18" charset="0"/>
              </a:rPr>
              <a:t>El </a:t>
            </a:r>
            <a:r>
              <a:rPr lang="es-MX" sz="2000" dirty="0">
                <a:latin typeface="Times New Roman" panose="02020603050405020304" pitchFamily="18" charset="0"/>
                <a:cs typeface="Times New Roman" panose="02020603050405020304" pitchFamily="18" charset="0"/>
              </a:rPr>
              <a:t>patrón de levantamiento colectivo marca la penetración de la losa a profundidad en la región; notar la curvatura  cóncava hacia el SW de las  montañas en respuesta a la presión aplicada a profundidad.</a:t>
            </a:r>
          </a:p>
          <a:p>
            <a:pPr algn="just"/>
            <a:endParaRPr lang="es-MX" sz="2000" dirty="0">
              <a:latin typeface="Times New Roman" panose="02020603050405020304" pitchFamily="18" charset="0"/>
              <a:cs typeface="Times New Roman" panose="02020603050405020304" pitchFamily="18" charset="0"/>
            </a:endParaRPr>
          </a:p>
          <a:p>
            <a:pPr algn="just"/>
            <a:r>
              <a:rPr lang="es-MX" sz="2000" dirty="0">
                <a:latin typeface="Times New Roman" panose="02020603050405020304" pitchFamily="18" charset="0"/>
                <a:cs typeface="Times New Roman" panose="02020603050405020304" pitchFamily="18" charset="0"/>
              </a:rPr>
              <a:t>La distribución dispersa de las montañas refleja la consistencia o rigidez y/o debilidad de la corteza Proterozoica corteza. Quizás se generaron los repetidos ciclos de elevación-erosión por irregularidades en la losa o por corrientes provocadas en movimiento en la astenosfera mientras la losa se movía mediante</a:t>
            </a:r>
          </a:p>
        </p:txBody>
      </p:sp>
      <p:pic>
        <p:nvPicPr>
          <p:cNvPr id="10" name="Imagen 9">
            <a:extLst>
              <a:ext uri="{FF2B5EF4-FFF2-40B4-BE49-F238E27FC236}">
                <a16:creationId xmlns:a16="http://schemas.microsoft.com/office/drawing/2014/main" id="{39DA0BC7-196E-49B4-8334-F8A67714D129}"/>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l="44651" t="32716" r="16795" b="26185"/>
          <a:stretch/>
        </p:blipFill>
        <p:spPr>
          <a:xfrm>
            <a:off x="742125" y="3614902"/>
            <a:ext cx="3883037" cy="3243098"/>
          </a:xfrm>
          <a:prstGeom prst="rect">
            <a:avLst/>
          </a:prstGeom>
        </p:spPr>
      </p:pic>
    </p:spTree>
    <p:extLst>
      <p:ext uri="{BB962C8B-B14F-4D97-AF65-F5344CB8AC3E}">
        <p14:creationId xmlns:p14="http://schemas.microsoft.com/office/powerpoint/2010/main" val="42745034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78563592-D2B7-4C1F-A590-40926FF258FA}"/>
              </a:ext>
            </a:extLst>
          </p:cNvPr>
          <p:cNvPicPr>
            <a:picLocks noChangeAspect="1"/>
          </p:cNvPicPr>
          <p:nvPr/>
        </p:nvPicPr>
        <p:blipFill rotWithShape="1">
          <a:blip r:embed="rId2">
            <a:extLst>
              <a:ext uri="{28A0092B-C50C-407E-A947-70E740481C1C}">
                <a14:useLocalDpi xmlns:a14="http://schemas.microsoft.com/office/drawing/2010/main" val="0"/>
              </a:ext>
            </a:extLst>
          </a:blip>
          <a:srcRect l="10964" t="45497" r="40940" b="5842"/>
          <a:stretch/>
        </p:blipFill>
        <p:spPr>
          <a:xfrm>
            <a:off x="85060" y="1041990"/>
            <a:ext cx="6585607" cy="3944679"/>
          </a:xfrm>
          <a:prstGeom prst="rect">
            <a:avLst/>
          </a:prstGeom>
        </p:spPr>
      </p:pic>
      <p:pic>
        <p:nvPicPr>
          <p:cNvPr id="10" name="Imagen 9">
            <a:extLst>
              <a:ext uri="{FF2B5EF4-FFF2-40B4-BE49-F238E27FC236}">
                <a16:creationId xmlns:a16="http://schemas.microsoft.com/office/drawing/2014/main" id="{39DA0BC7-196E-49B4-8334-F8A67714D129}"/>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l="44651" t="32716" r="16795" b="26185"/>
          <a:stretch/>
        </p:blipFill>
        <p:spPr>
          <a:xfrm>
            <a:off x="6759867" y="690949"/>
            <a:ext cx="5334327" cy="4455210"/>
          </a:xfrm>
          <a:prstGeom prst="rect">
            <a:avLst/>
          </a:prstGeom>
        </p:spPr>
      </p:pic>
    </p:spTree>
    <p:extLst>
      <p:ext uri="{BB962C8B-B14F-4D97-AF65-F5344CB8AC3E}">
        <p14:creationId xmlns:p14="http://schemas.microsoft.com/office/powerpoint/2010/main" val="24106151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164</TotalTime>
  <Words>522</Words>
  <Application>Microsoft Office PowerPoint</Application>
  <PresentationFormat>Panorámica</PresentationFormat>
  <Paragraphs>19</Paragraphs>
  <Slides>12</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vt:i4>
      </vt:variant>
    </vt:vector>
  </HeadingPairs>
  <TitlesOfParts>
    <vt:vector size="17" baseType="lpstr">
      <vt:lpstr>Arial</vt:lpstr>
      <vt:lpstr>Calibri</vt:lpstr>
      <vt:lpstr>Calibri Light</vt:lpstr>
      <vt:lpstr>Times New Roman</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Inocente</dc:creator>
  <cp:lastModifiedBy>el beneficiario</cp:lastModifiedBy>
  <cp:revision>17</cp:revision>
  <dcterms:created xsi:type="dcterms:W3CDTF">2020-10-27T15:09:54Z</dcterms:created>
  <dcterms:modified xsi:type="dcterms:W3CDTF">2022-01-24T04:50:42Z</dcterms:modified>
</cp:coreProperties>
</file>