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8"/>
  </p:notesMasterIdLst>
  <p:handoutMasterIdLst>
    <p:handoutMasterId r:id="rId39"/>
  </p:handoutMasterIdLst>
  <p:sldIdLst>
    <p:sldId id="257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9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</p:sldIdLst>
  <p:sldSz cx="12192000" cy="6858000"/>
  <p:notesSz cx="6797675" cy="9926638"/>
  <p:defaultTextStyle>
    <a:defPPr>
      <a:defRPr lang="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78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22793E-E1A1-C572-4E58-464B263FF1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DFE406-0B6D-EE51-0B6B-F37B356434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CC22DEA-D3D2-4D06-91A8-F787853D6C05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49A088-85D0-DA70-CFC9-23D955D5CA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E0B53-AFEC-7CC7-9551-4A835656B4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9E29A2F-C5B7-4C03-A5E0-9EDDC912FE1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155D0F-DDC5-BA59-566D-2764EA308B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E4EBCD-C9CB-EB27-A668-E0AE1163A0E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BE5F09A-F3AF-494F-A981-F4224AD79040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3A7943C-034D-9CD2-1B80-9F9A7AE051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1CF39C8-1195-6D1D-FDA9-8ACF5E0A2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6AD24-0CD5-F179-A1C7-28D029B566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9AADF-3ADF-63A4-9417-9477134F4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31FC4BE-B012-4805-BD32-103B1A113B8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FC5BAE3-4BEC-5F0E-3FBB-19F19FE78E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BBAB441D-E4B2-138E-4CAF-DB482645AA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A6CA81F7-8E3C-1DED-07B9-410A03C7AB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EDADEE-7E94-4C1E-AD28-8C3900D4FAD6}" type="slidenum">
              <a:rPr lang="en-GB" altLang="es-MX"/>
              <a:pPr>
                <a:spcBef>
                  <a:spcPct val="0"/>
                </a:spcBef>
              </a:pPr>
              <a:t>1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58C4E755-5CC6-0B9E-D7A7-DE7E86F389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F1985B65-8AA6-9FD4-BEB4-C5476667A4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82DEA1F-566A-818E-B9C7-EF2FE123F3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497173-4A33-4593-865F-ABAC2414E350}" type="slidenum">
              <a:rPr lang="en-GB" altLang="es-MX"/>
              <a:pPr>
                <a:spcBef>
                  <a:spcPct val="0"/>
                </a:spcBef>
              </a:pPr>
              <a:t>2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0E9A090-34C3-A85C-9734-DC1D1846B3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ADB093C6-4EB8-42CD-9DF2-D3CF00CFEA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1953B7B9-59EE-11CE-3EF6-227ED8462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F9A65C-D217-4E48-9F7D-A3A503183400}" type="slidenum">
              <a:rPr lang="en-GB" altLang="es-MX"/>
              <a:pPr>
                <a:spcBef>
                  <a:spcPct val="0"/>
                </a:spcBef>
              </a:pPr>
              <a:t>3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6BB78D71-D759-C7A2-2CC9-95197CFD15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2E69D8B9-945C-D8F4-AFE5-9871AF094A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115C76CF-BDA7-7E53-3978-BB8BA274D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E1A10B-7F0A-4966-8DA2-1E3C8175D894}" type="slidenum">
              <a:rPr lang="en-GB" altLang="es-MX"/>
              <a:pPr>
                <a:spcBef>
                  <a:spcPct val="0"/>
                </a:spcBef>
              </a:pPr>
              <a:t>4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5B75AE11-4146-D646-AC18-BBDEC34DAC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D3199A35-6B69-816A-B8C9-0B77EAD465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FF9F24A-EBA9-706A-6E01-6F1948A934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77888E-61D0-40CA-A3A9-CF9B530B578C}" type="slidenum">
              <a:rPr lang="en-GB" altLang="es-MX"/>
              <a:pPr>
                <a:spcBef>
                  <a:spcPct val="0"/>
                </a:spcBef>
              </a:pPr>
              <a:t>5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1A55A7E2-D526-25C0-A578-8708BF3050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90649E7E-1164-F744-723F-119EA466AC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98CCC985-0D7F-E4C8-E6C6-BD0E51448F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8B6B50-1D18-4CA5-9FA5-486286D99B9B}" type="slidenum">
              <a:rPr lang="en-GB" altLang="es-MX"/>
              <a:pPr>
                <a:spcBef>
                  <a:spcPct val="0"/>
                </a:spcBef>
              </a:pPr>
              <a:t>6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D46D4692-45DC-76FB-B767-8CC2016BEC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64BF537E-7D71-0CF7-04B6-ECD829F3E7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856229D2-C54D-8664-A7F3-85202162FE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E19718-32A0-4074-A178-D11D411C4790}" type="slidenum">
              <a:rPr lang="en-GB" altLang="es-MX"/>
              <a:pPr>
                <a:spcBef>
                  <a:spcPct val="0"/>
                </a:spcBef>
              </a:pPr>
              <a:t>7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FBCD0BE6-5CB6-5E56-F4D3-7EE7C3C16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2ABB6704-5723-93E0-BF72-F0E409C53E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F09731E6-972B-1112-ED6F-7A5CF36AC4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CCAA5E-8ADA-4568-8F2B-924C470C45C6}" type="slidenum">
              <a:rPr lang="en-GB" altLang="es-MX"/>
              <a:pPr>
                <a:spcBef>
                  <a:spcPct val="0"/>
                </a:spcBef>
              </a:pPr>
              <a:t>8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4091E89B-68ED-3892-7D5C-0C9C36EAA9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F8D0FEA0-7FE8-DCD5-C8E0-FA85F3C341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72806D9C-5662-4325-4F5C-2121E62970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C869DB-2A23-4671-B5AC-98A5A9085BE6}" type="slidenum">
              <a:rPr lang="en-GB" altLang="es-MX"/>
              <a:pPr>
                <a:spcBef>
                  <a:spcPct val="0"/>
                </a:spcBef>
              </a:pPr>
              <a:t>9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CA010C37-DF78-A6E7-5749-024C7B7747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090C2192-2C27-18F2-E30C-35747D53E1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F8FB7D95-D058-0765-ED8B-00E05CB285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495A15-7FF8-4DA8-8E17-0441E273A734}" type="slidenum">
              <a:rPr lang="en-GB" altLang="es-MX"/>
              <a:pPr>
                <a:spcBef>
                  <a:spcPct val="0"/>
                </a:spcBef>
              </a:pPr>
              <a:t>10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3F63044B-4282-30F6-3B73-580DE25339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A5A554CB-F8DC-B93D-7911-280B3CD01E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0E32D498-B46A-15CD-9F29-65FFD0CB0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BC119C-31E7-4AB9-9991-6421742C7E06}" type="slidenum">
              <a:rPr lang="en-GB" altLang="es-MX"/>
              <a:pPr>
                <a:spcBef>
                  <a:spcPct val="0"/>
                </a:spcBef>
              </a:pPr>
              <a:t>11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DFF0338C-B527-ABF7-7593-95AAB21597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E9A8A53B-8DB1-BD42-AEEC-077F7FD97E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40B079B6-336B-0BED-2C3E-FF05787F2B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2CA71D-177B-4CA0-B334-2383816C7836}" type="slidenum">
              <a:rPr lang="en-GB" altLang="es-MX"/>
              <a:pPr>
                <a:spcBef>
                  <a:spcPct val="0"/>
                </a:spcBef>
              </a:pPr>
              <a:t>12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4BC882FD-0EF0-CEDE-A933-0BD0C37AF7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AF2E76A6-640C-7014-068C-D6600FC05C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10C0E289-AC91-95B7-F39E-4524667713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99C69C-6C7A-4223-AB71-7542C0CC6F03}" type="slidenum">
              <a:rPr lang="en-GB" altLang="es-MX"/>
              <a:pPr>
                <a:spcBef>
                  <a:spcPct val="0"/>
                </a:spcBef>
              </a:pPr>
              <a:t>13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0D236F4-EB00-2E09-6895-3F1FBCD3E1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D7108564-4F11-C24F-9BC8-8800C0D8D5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E564D053-E758-5238-C71F-29485B86B9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565E2C-4691-483D-AEDD-D7BC2180AE47}" type="slidenum">
              <a:rPr lang="en-GB" altLang="es-MX"/>
              <a:pPr>
                <a:spcBef>
                  <a:spcPct val="0"/>
                </a:spcBef>
              </a:pPr>
              <a:t>14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88390623-A95D-B989-E2DF-97A6E6F3CA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2EC2727C-7728-77DE-8C03-D4ED4AA5DF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8A52840E-F3FA-3A89-B7E9-11A53AF86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0BF684-0FDB-4D3E-9142-02BC8F46CC34}" type="slidenum">
              <a:rPr lang="en-GB" altLang="es-MX"/>
              <a:pPr>
                <a:spcBef>
                  <a:spcPct val="0"/>
                </a:spcBef>
              </a:pPr>
              <a:t>15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9A76C53F-C17D-798E-743E-27402CF0B1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AA9D383F-7CA9-32BC-236B-8FB27456FC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3019C6C9-43F4-4545-C353-08FF6CEE0F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C5238F-1E84-4A0B-946E-DC6FE16E1741}" type="slidenum">
              <a:rPr lang="en-GB" altLang="es-MX"/>
              <a:pPr>
                <a:spcBef>
                  <a:spcPct val="0"/>
                </a:spcBef>
              </a:pPr>
              <a:t>16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336E0717-B9E6-FA98-9298-C4669597CA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2360EC97-0EA9-685A-65E0-83AF295503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74B8CECF-CD3A-A536-4C29-A415675CE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9A1EFE-EB2D-4B24-87B4-6CCE54850C85}" type="slidenum">
              <a:rPr lang="en-GB" altLang="es-MX"/>
              <a:pPr>
                <a:spcBef>
                  <a:spcPct val="0"/>
                </a:spcBef>
              </a:pPr>
              <a:t>17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314AF663-DC46-BDF8-A936-502F9FEAB1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9812837F-2EFF-C465-2CE4-DD9E6344A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B042E4DF-B323-F3F0-9A40-8374D8E6BC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077929-D2CD-486A-9248-80ACF13EDF0E}" type="slidenum">
              <a:rPr lang="en-GB" altLang="es-MX"/>
              <a:pPr>
                <a:spcBef>
                  <a:spcPct val="0"/>
                </a:spcBef>
              </a:pPr>
              <a:t>18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19AC43D5-4A4E-5273-8073-3B7FA08B10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5E68E05D-9D82-D2D5-7D84-5F1411D766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707E7FEB-B38F-F43A-5884-2590145E6B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E41440-15B8-4B95-ACF9-6168738950D1}" type="slidenum">
              <a:rPr lang="en-GB" altLang="es-MX"/>
              <a:pPr>
                <a:spcBef>
                  <a:spcPct val="0"/>
                </a:spcBef>
              </a:pPr>
              <a:t>19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B785AD5E-0F4B-CA04-BBC8-724DBD779A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40B9AD02-E623-EEDA-B913-1631B1AC62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5BEEA402-E49B-EBD1-7984-2DF936B741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5930AB-C1FD-4736-9488-9F09E03D4A36}" type="slidenum">
              <a:rPr lang="en-GB" altLang="es-MX"/>
              <a:pPr>
                <a:spcBef>
                  <a:spcPct val="0"/>
                </a:spcBef>
              </a:pPr>
              <a:t>20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3561B8E3-DFF9-2B71-ECBC-499B86B64A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10A768D8-372E-6C6B-2D82-0F5CF2F688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C8C13B9F-4C3E-CF8F-78C9-9BCBFFDCA6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FF7ABA-E4C9-4EB3-94E8-840C31BFDF0D}" type="slidenum">
              <a:rPr lang="en-GB" altLang="es-MX"/>
              <a:pPr>
                <a:spcBef>
                  <a:spcPct val="0"/>
                </a:spcBef>
              </a:pPr>
              <a:t>21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B46980A8-E559-5741-C94D-FF1D26D5AE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269B5174-C4B3-56D5-137C-72A671AF2C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1DA5E8E9-D22F-B8EA-A915-C33CE4A3E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7A19D7-BC4F-452B-AB52-7431E6364BC9}" type="slidenum">
              <a:rPr lang="en-GB" altLang="es-MX"/>
              <a:pPr>
                <a:spcBef>
                  <a:spcPct val="0"/>
                </a:spcBef>
              </a:pPr>
              <a:t>22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27EF1102-D8A7-75C9-1069-4A3343F002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DCBD66C8-D206-CAD9-014A-A7E7AC64AC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F0311194-3787-76ED-167E-B8D3142985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83653E-BDF0-442B-A97F-818906B07818}" type="slidenum">
              <a:rPr lang="en-GB" altLang="es-MX"/>
              <a:pPr>
                <a:spcBef>
                  <a:spcPct val="0"/>
                </a:spcBef>
              </a:pPr>
              <a:t>23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5A7368D7-0474-DC6A-54A7-97283A2EB7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9C11298B-55DC-382F-58B4-383F90A639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 dirty="0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C81E7896-9950-FCCC-C12B-1DDCF9EB33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0EB9A6-6AB0-4A82-814F-E51F19D14FC4}" type="slidenum">
              <a:rPr lang="en-GB" altLang="es-MX"/>
              <a:pPr>
                <a:spcBef>
                  <a:spcPct val="0"/>
                </a:spcBef>
              </a:pPr>
              <a:t>24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42CB25FA-4A3C-4A07-A371-6E44035CCE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81158EDF-9F19-3DF8-DAE8-B5909C6DA8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AF594C2B-2FC8-0A40-5DC5-5DDD06C232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A63297-30C9-4BB6-88D7-F3478BE6CD83}" type="slidenum">
              <a:rPr lang="en-GB" altLang="es-MX"/>
              <a:pPr>
                <a:spcBef>
                  <a:spcPct val="0"/>
                </a:spcBef>
              </a:pPr>
              <a:t>25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54A73F1A-CF31-6365-3C59-5553C9073F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32B2BF44-364F-1D65-81C4-D80DF115C5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05D75D07-F9B7-59B3-1982-9464E4699E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F848C-D5E2-4318-A925-2FAB52159DA0}" type="slidenum">
              <a:rPr lang="en-GB" altLang="es-MX"/>
              <a:pPr>
                <a:spcBef>
                  <a:spcPct val="0"/>
                </a:spcBef>
              </a:pPr>
              <a:t>26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9CF700CC-9DA2-C046-91C6-D34A64E334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B19A257B-95C7-C2B6-A63D-7AB3054C40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90BC649C-3CF4-4568-D6D5-CE967DED0D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69E0DF-D210-4FC7-97E5-9215B43BE214}" type="slidenum">
              <a:rPr lang="en-GB" altLang="es-MX"/>
              <a:pPr>
                <a:spcBef>
                  <a:spcPct val="0"/>
                </a:spcBef>
              </a:pPr>
              <a:t>27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3C271D7A-AE63-579E-CD52-FA744C7E05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CE15975E-75E0-CBE3-E208-42904473EE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FDDA4BB7-08C7-2183-F3D6-807C56C79E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E50B58-113D-4549-A147-E05C01850F4E}" type="slidenum">
              <a:rPr lang="en-GB" altLang="es-MX"/>
              <a:pPr>
                <a:spcBef>
                  <a:spcPct val="0"/>
                </a:spcBef>
              </a:pPr>
              <a:t>28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C21CFB60-83EA-202F-26CE-70C172C6B5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B84EB5A1-6F31-3950-E0EA-D91B0F60EE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3ADD8727-140A-9A80-A2E7-60A1EF4285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00FB47-45AE-4F65-8094-2B25AC8D810F}" type="slidenum">
              <a:rPr lang="en-GB" altLang="es-MX"/>
              <a:pPr>
                <a:spcBef>
                  <a:spcPct val="0"/>
                </a:spcBef>
              </a:pPr>
              <a:t>29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7E9181E0-F1DF-920F-B2C8-6D68AE6FBF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9BDA24C0-C751-D433-CDA4-19ADB001BC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0FDF1902-64AA-C50B-708B-9600D6F38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A40CAC-08A2-4EF7-83CD-D34928EA1E4D}" type="slidenum">
              <a:rPr lang="en-GB" altLang="es-MX"/>
              <a:pPr>
                <a:spcBef>
                  <a:spcPct val="0"/>
                </a:spcBef>
              </a:pPr>
              <a:t>30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DF8EBF1D-3F5E-8557-8C04-D3DAEE45CD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1520EC77-F1AB-370A-91CE-3E9CEA5CBA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8129A5B4-2815-E88A-55F5-742C9D015C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D9B7E4-73EC-44D2-B681-575AABF1E455}" type="slidenum">
              <a:rPr lang="en-GB" altLang="es-MX"/>
              <a:pPr>
                <a:spcBef>
                  <a:spcPct val="0"/>
                </a:spcBef>
              </a:pPr>
              <a:t>31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BD6D6D89-7CC4-C115-7D28-A479DAC174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842E38A2-574B-5CB3-A49F-7FD3A4615E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D30E0DC2-661E-85E2-C1B5-33F9160868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277DB4-A320-41AD-8C3B-077953BAD76B}" type="slidenum">
              <a:rPr lang="en-GB" altLang="es-MX"/>
              <a:pPr>
                <a:spcBef>
                  <a:spcPct val="0"/>
                </a:spcBef>
              </a:pPr>
              <a:t>32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D829A448-2D67-FFDE-DA5A-75B2C2D9A9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C0C318F8-8EB1-2BCC-C2CF-01BC02981E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5A5B4D08-F08D-F698-5D24-B140CBEE64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FFBCEA-E01F-4E2E-BB67-33A0549A616D}" type="slidenum">
              <a:rPr lang="en-GB" altLang="es-MX"/>
              <a:pPr>
                <a:spcBef>
                  <a:spcPct val="0"/>
                </a:spcBef>
              </a:pPr>
              <a:t>33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65523FAE-BD36-D177-7EAA-30A859036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757DA0A7-9618-E055-6A61-DF88E8F11C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EAB39585-1112-1B06-8083-F65AA89133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73ACBC-5772-44E3-AD29-E5FAF780AF4F}" type="slidenum">
              <a:rPr lang="en-GB" altLang="es-MX"/>
              <a:pPr>
                <a:spcBef>
                  <a:spcPct val="0"/>
                </a:spcBef>
              </a:pPr>
              <a:t>34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>
            <a:extLst>
              <a:ext uri="{FF2B5EF4-FFF2-40B4-BE49-F238E27FC236}">
                <a16:creationId xmlns:a16="http://schemas.microsoft.com/office/drawing/2014/main" id="{C2DA9A79-39AD-6621-A9CC-19A451138E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>
            <a:extLst>
              <a:ext uri="{FF2B5EF4-FFF2-40B4-BE49-F238E27FC236}">
                <a16:creationId xmlns:a16="http://schemas.microsoft.com/office/drawing/2014/main" id="{98676652-A6D6-BA26-3C03-FAAE04832A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2948" name="Slide Number Placeholder 3">
            <a:extLst>
              <a:ext uri="{FF2B5EF4-FFF2-40B4-BE49-F238E27FC236}">
                <a16:creationId xmlns:a16="http://schemas.microsoft.com/office/drawing/2014/main" id="{75899420-E3AC-A07D-33C9-E5D7D0F1FD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892731-EDBB-47BE-AC87-A66FF93DCBA3}" type="slidenum">
              <a:rPr lang="en-GB" altLang="es-MX"/>
              <a:pPr>
                <a:spcBef>
                  <a:spcPct val="0"/>
                </a:spcBef>
              </a:pPr>
              <a:t>35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9081F1E5-77E8-5574-28B1-43EC8AC631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2C646190-C54C-34E2-A4C8-F79B265CD6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A8F38DFC-431C-651C-6AA6-0179A56D3E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AA99CA-F21A-453E-A5BC-15F402B9925E}" type="slidenum">
              <a:rPr lang="en-GB" altLang="es-MX"/>
              <a:pPr>
                <a:spcBef>
                  <a:spcPct val="0"/>
                </a:spcBef>
              </a:pPr>
              <a:t>36</a:t>
            </a:fld>
            <a:endParaRPr lang="en-GB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F184E394-E5DE-4C4B-1AE3-F0A5DE824F61}"/>
              </a:ext>
            </a:extLst>
          </p:cNvPr>
          <p:cNvSpPr/>
          <p:nvPr/>
        </p:nvSpPr>
        <p:spPr>
          <a:xfrm flipV="1">
            <a:off x="7213600" y="3810000"/>
            <a:ext cx="49784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DF0AD691-FFAE-84C8-CE9E-C82739A8608D}"/>
              </a:ext>
            </a:extLst>
          </p:cNvPr>
          <p:cNvSpPr/>
          <p:nvPr/>
        </p:nvSpPr>
        <p:spPr>
          <a:xfrm flipV="1">
            <a:off x="7213600" y="3897314"/>
            <a:ext cx="49784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0AC7C357-8314-7929-70F8-4E07519C66FE}"/>
              </a:ext>
            </a:extLst>
          </p:cNvPr>
          <p:cNvSpPr/>
          <p:nvPr/>
        </p:nvSpPr>
        <p:spPr>
          <a:xfrm flipV="1">
            <a:off x="7213600" y="4114801"/>
            <a:ext cx="49784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883DA111-E2B3-7083-988F-43CB9C65A704}"/>
              </a:ext>
            </a:extLst>
          </p:cNvPr>
          <p:cNvSpPr/>
          <p:nvPr/>
        </p:nvSpPr>
        <p:spPr>
          <a:xfrm flipV="1">
            <a:off x="7213601" y="4164013"/>
            <a:ext cx="2620433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BBA1D79B-8594-BF9B-CA4F-C411205A9DA0}"/>
              </a:ext>
            </a:extLst>
          </p:cNvPr>
          <p:cNvSpPr/>
          <p:nvPr/>
        </p:nvSpPr>
        <p:spPr>
          <a:xfrm flipV="1">
            <a:off x="7213601" y="4198939"/>
            <a:ext cx="2620433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25">
            <a:extLst>
              <a:ext uri="{FF2B5EF4-FFF2-40B4-BE49-F238E27FC236}">
                <a16:creationId xmlns:a16="http://schemas.microsoft.com/office/drawing/2014/main" id="{B69D3CF1-BA68-B578-171B-97E39F7BE8CC}"/>
              </a:ext>
            </a:extLst>
          </p:cNvPr>
          <p:cNvSpPr/>
          <p:nvPr/>
        </p:nvSpPr>
        <p:spPr bwMode="white">
          <a:xfrm>
            <a:off x="7213601" y="3962400"/>
            <a:ext cx="4085167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0" name="Rounded Rectangle 26">
            <a:extLst>
              <a:ext uri="{FF2B5EF4-FFF2-40B4-BE49-F238E27FC236}">
                <a16:creationId xmlns:a16="http://schemas.microsoft.com/office/drawing/2014/main" id="{E6A705CB-E96D-736A-3062-DFA142F922CC}"/>
              </a:ext>
            </a:extLst>
          </p:cNvPr>
          <p:cNvSpPr/>
          <p:nvPr/>
        </p:nvSpPr>
        <p:spPr bwMode="white">
          <a:xfrm>
            <a:off x="9836151" y="4060826"/>
            <a:ext cx="21336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40">
            <a:extLst>
              <a:ext uri="{FF2B5EF4-FFF2-40B4-BE49-F238E27FC236}">
                <a16:creationId xmlns:a16="http://schemas.microsoft.com/office/drawing/2014/main" id="{D2A86B3A-F387-2A0A-91D1-E256974712C9}"/>
              </a:ext>
            </a:extLst>
          </p:cNvPr>
          <p:cNvSpPr/>
          <p:nvPr/>
        </p:nvSpPr>
        <p:spPr>
          <a:xfrm>
            <a:off x="0" y="3649664"/>
            <a:ext cx="12192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31E1E7D7-7FFE-2BB4-D197-9F8A144DEF55}"/>
              </a:ext>
            </a:extLst>
          </p:cNvPr>
          <p:cNvSpPr/>
          <p:nvPr/>
        </p:nvSpPr>
        <p:spPr>
          <a:xfrm>
            <a:off x="0" y="3675064"/>
            <a:ext cx="12192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42">
            <a:extLst>
              <a:ext uri="{FF2B5EF4-FFF2-40B4-BE49-F238E27FC236}">
                <a16:creationId xmlns:a16="http://schemas.microsoft.com/office/drawing/2014/main" id="{5AC61B5D-D538-D47A-CC35-028677848AFE}"/>
              </a:ext>
            </a:extLst>
          </p:cNvPr>
          <p:cNvSpPr/>
          <p:nvPr/>
        </p:nvSpPr>
        <p:spPr>
          <a:xfrm flipV="1">
            <a:off x="8551333" y="3643313"/>
            <a:ext cx="3640667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43">
            <a:extLst>
              <a:ext uri="{FF2B5EF4-FFF2-40B4-BE49-F238E27FC236}">
                <a16:creationId xmlns:a16="http://schemas.microsoft.com/office/drawing/2014/main" id="{0A0069AB-218D-E4E4-3137-F06AC8532A84}"/>
              </a:ext>
            </a:extLst>
          </p:cNvPr>
          <p:cNvSpPr/>
          <p:nvPr/>
        </p:nvSpPr>
        <p:spPr>
          <a:xfrm>
            <a:off x="0" y="0"/>
            <a:ext cx="12192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27">
            <a:extLst>
              <a:ext uri="{FF2B5EF4-FFF2-40B4-BE49-F238E27FC236}">
                <a16:creationId xmlns:a16="http://schemas.microsoft.com/office/drawing/2014/main" id="{3C25E1AE-92B9-73DE-E3F3-8377B115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800" y="4206875"/>
            <a:ext cx="1280584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19EDC-B04D-40AA-B046-34114696123C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16" name="Footer Placeholder 16">
            <a:extLst>
              <a:ext uri="{FF2B5EF4-FFF2-40B4-BE49-F238E27FC236}">
                <a16:creationId xmlns:a16="http://schemas.microsoft.com/office/drawing/2014/main" id="{C54C6E65-047B-401A-3E30-1ACCB655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" name="Slide Number Placeholder 28">
            <a:extLst>
              <a:ext uri="{FF2B5EF4-FFF2-40B4-BE49-F238E27FC236}">
                <a16:creationId xmlns:a16="http://schemas.microsoft.com/office/drawing/2014/main" id="{6BB767D6-9D7A-D9E2-E195-DA68D3359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451" y="1589"/>
            <a:ext cx="996949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5A671F5-7172-44E4-9EC0-7864CDF6F628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59068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E18E0978-72C7-46F0-7B1D-835C9A17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358A5-DCA6-4D48-89B2-743189673FA8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D9CF7C1-6072-9283-E5E7-0DECAAAB9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4F1B97F-AB5D-E79C-0497-D143FFFA1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2A02B-9891-4C13-9F3F-88240AE4D9F6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14336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6153827-39AA-BDC8-D6C2-12CC9ACE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CBFA5-9257-482F-B0D9-C3036AB0134D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207600C-4569-D0CD-E7C6-BB36867B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88E92B1-F676-D8E3-2925-1E448CD7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3F9A7-7310-42DA-8010-A53B9F6AC2D7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72323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387CC3B8-3191-472E-1A08-9F3F6CDC8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81AC9-53A4-42D6-B3AD-29FF8219FFCC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8DCAA84-131E-5A88-DFDD-D5543AD75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AE9FDE26-E0B7-EF72-D2F1-CA99D400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AA255-60F2-4E5C-9767-D91253E66CC6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19180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>
            <a:extLst>
              <a:ext uri="{FF2B5EF4-FFF2-40B4-BE49-F238E27FC236}">
                <a16:creationId xmlns:a16="http://schemas.microsoft.com/office/drawing/2014/main" id="{0080C9D4-D234-2D8C-A761-C73FDB97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1760062-B1B4-4FC4-A6FC-BEC7030B3164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8" name="Slide Number Placeholder 26">
            <a:extLst>
              <a:ext uri="{FF2B5EF4-FFF2-40B4-BE49-F238E27FC236}">
                <a16:creationId xmlns:a16="http://schemas.microsoft.com/office/drawing/2014/main" id="{34B203B9-7578-8118-BF6A-66C7B2D23D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3196C3-567F-4CBE-8A3D-FE6702DAA378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  <p:sp>
        <p:nvSpPr>
          <p:cNvPr id="9" name="Footer Placeholder 27">
            <a:extLst>
              <a:ext uri="{FF2B5EF4-FFF2-40B4-BE49-F238E27FC236}">
                <a16:creationId xmlns:a16="http://schemas.microsoft.com/office/drawing/2014/main" id="{863BBF08-6DA1-B8C0-57BB-C0A50FBA50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472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C251C5-FED8-7559-5EF7-2766D9E4A0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7818" y="612775"/>
            <a:ext cx="1276349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C3CE7-CBCD-49E9-A1A6-AF1EB34B7297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6F958E-8A26-B595-DC96-DDF0E899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B582C-54FB-05A0-2DDB-279B97F6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6045F-8A87-4D21-AC11-58BD039D1A8C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73719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F8369CA7-219B-2A69-CC4A-9CE13D7B5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CFDFC-63CE-41FD-882E-B04E5DB6A71E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711E52-BCDA-0314-6E0A-6234F69E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75F82B46-2429-9821-DCFD-BE3104CA1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AF8ED-B7E0-4E5E-B0C3-B0F968F0BEF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39809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BF223845-EC66-A7AA-2337-602E5A05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5B1BA-F868-445F-9FA8-523674234596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7BDA476-509B-6320-5070-1326D651A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82112026-386B-FDE2-2E24-7DB6113D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655F1-23B5-4443-A8B7-AB4BD670C4D1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81741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3E6D62D9-5F50-FA4F-1E59-A94E4553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9A4F2-9182-4C17-8B57-8A0498654510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19D0EAE-A50F-3988-1016-CA6D5B61F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C24E316-96F8-2AC6-80EF-6A10AE80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AB513-BC8A-43B2-839D-B8920341F820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52500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F0E36C6-C1BB-4476-8B4C-8482C3E63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1297-986E-4756-96CD-89EF3D8C8110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0E233DC-F387-FBCA-CCCB-6D2EC1D93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A4B3386-639F-44BA-65F4-8D29E274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10317-8D11-4074-83D2-B35DB0F372C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60175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45BDA67-61F0-3960-DC55-ECF57A9B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24FC1-FF76-4881-91EE-1AC169814BDF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D520E43-0096-DDA8-BAC0-533CE8581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EFC6E099-8FEE-A7CD-1A3B-C2DDAA9F2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C3E2B-9C2D-4371-9A95-718A4C06526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26337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6CFA1-21B0-627D-6370-89BB18E1A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2AB52-541C-442B-8A29-FF80B2A9BC2C}" type="datetime1">
              <a:rPr lang="en-US"/>
              <a:pPr>
                <a:defRPr/>
              </a:pPr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C6321-CBE8-5B4B-FEEB-5C0BAB5CC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15C25-26C8-6A92-B7AB-1BD2D44F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18EC68-7447-4090-A6DD-587CE9BB5A4A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42953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7DECDCF-7345-E7FC-D7A6-3049D141E5BF}"/>
              </a:ext>
            </a:extLst>
          </p:cNvPr>
          <p:cNvSpPr/>
          <p:nvPr/>
        </p:nvSpPr>
        <p:spPr>
          <a:xfrm>
            <a:off x="0" y="366714"/>
            <a:ext cx="12192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85E3A2-1438-44F9-549F-73DEF07A2A15}"/>
              </a:ext>
            </a:extLst>
          </p:cNvPr>
          <p:cNvSpPr/>
          <p:nvPr/>
        </p:nvSpPr>
        <p:spPr>
          <a:xfrm>
            <a:off x="0" y="0"/>
            <a:ext cx="12192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A5259A-EFD4-FB5F-45E1-EB6C3F95F15D}"/>
              </a:ext>
            </a:extLst>
          </p:cNvPr>
          <p:cNvSpPr/>
          <p:nvPr/>
        </p:nvSpPr>
        <p:spPr>
          <a:xfrm>
            <a:off x="0" y="307976"/>
            <a:ext cx="12192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0647A1-31E3-C9E0-8129-0FE5D91D53AF}"/>
              </a:ext>
            </a:extLst>
          </p:cNvPr>
          <p:cNvSpPr/>
          <p:nvPr/>
        </p:nvSpPr>
        <p:spPr>
          <a:xfrm flipV="1">
            <a:off x="7213600" y="360364"/>
            <a:ext cx="49784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ECBF49-F9DA-B253-C8F1-69D359198CCC}"/>
              </a:ext>
            </a:extLst>
          </p:cNvPr>
          <p:cNvSpPr/>
          <p:nvPr/>
        </p:nvSpPr>
        <p:spPr>
          <a:xfrm flipV="1">
            <a:off x="7213600" y="439739"/>
            <a:ext cx="49784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:a16="http://schemas.microsoft.com/office/drawing/2014/main" id="{E5C4092C-5D87-1864-6231-152460309FD6}"/>
              </a:ext>
            </a:extLst>
          </p:cNvPr>
          <p:cNvSpPr/>
          <p:nvPr/>
        </p:nvSpPr>
        <p:spPr bwMode="white">
          <a:xfrm>
            <a:off x="7209367" y="496889"/>
            <a:ext cx="408516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CE2BCD25-C3B1-DFC4-730C-4B7E16281A75}"/>
              </a:ext>
            </a:extLst>
          </p:cNvPr>
          <p:cNvSpPr/>
          <p:nvPr/>
        </p:nvSpPr>
        <p:spPr bwMode="white">
          <a:xfrm>
            <a:off x="9831917" y="588963"/>
            <a:ext cx="21336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36C921C-6179-6736-BEFA-8918B5513978}"/>
              </a:ext>
            </a:extLst>
          </p:cNvPr>
          <p:cNvSpPr/>
          <p:nvPr/>
        </p:nvSpPr>
        <p:spPr bwMode="invGray">
          <a:xfrm>
            <a:off x="12113684" y="-1588"/>
            <a:ext cx="762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A8EBF6-757E-C71A-5503-D33F74787937}"/>
              </a:ext>
            </a:extLst>
          </p:cNvPr>
          <p:cNvSpPr/>
          <p:nvPr/>
        </p:nvSpPr>
        <p:spPr bwMode="invGray">
          <a:xfrm>
            <a:off x="12058651" y="-1588"/>
            <a:ext cx="381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9C53EC-7D35-8D1C-6E0E-CEC5E83700EA}"/>
              </a:ext>
            </a:extLst>
          </p:cNvPr>
          <p:cNvSpPr/>
          <p:nvPr/>
        </p:nvSpPr>
        <p:spPr bwMode="invGray">
          <a:xfrm>
            <a:off x="12033251" y="-1588"/>
            <a:ext cx="12700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4DA1B-CA49-A31E-C366-7C294435D8D2}"/>
              </a:ext>
            </a:extLst>
          </p:cNvPr>
          <p:cNvSpPr/>
          <p:nvPr/>
        </p:nvSpPr>
        <p:spPr bwMode="invGray">
          <a:xfrm>
            <a:off x="11967633" y="-1588"/>
            <a:ext cx="35984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52AD30-D223-3896-F9FB-54D481FDC2D7}"/>
              </a:ext>
            </a:extLst>
          </p:cNvPr>
          <p:cNvSpPr/>
          <p:nvPr/>
        </p:nvSpPr>
        <p:spPr bwMode="invGray">
          <a:xfrm>
            <a:off x="11887201" y="0"/>
            <a:ext cx="7408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8D12795-0FD2-9560-5F6D-7A10E7C3F730}"/>
              </a:ext>
            </a:extLst>
          </p:cNvPr>
          <p:cNvSpPr/>
          <p:nvPr/>
        </p:nvSpPr>
        <p:spPr bwMode="invGray">
          <a:xfrm>
            <a:off x="11832167" y="0"/>
            <a:ext cx="10584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:a16="http://schemas.microsoft.com/office/drawing/2014/main" id="{D5244996-FFCC-107E-7B24-89EA75CE2C3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1143000"/>
            <a:ext cx="1097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:a16="http://schemas.microsoft.com/office/drawing/2014/main" id="{D0A2BEDF-F175-CB59-E397-8770547F78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249488"/>
            <a:ext cx="109728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BBC815E-0335-A7AD-7347-45773775B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5E741F-DB14-4933-9541-A93F499D7037}" type="datetimeFigureOut">
              <a:rPr lang="en-GB"/>
              <a:pPr>
                <a:defRPr/>
              </a:pPr>
              <a:t>28/08/2025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6AA0E-DF04-9288-F9A3-5807E2B7D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70C310CB-E142-536F-C12D-8DB9845BD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AE480243-4D42-4F76-8FEA-A8F93556B6B5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4" r:id="rId2"/>
    <p:sldLayoutId id="2147483775" r:id="rId3"/>
    <p:sldLayoutId id="2147483776" r:id="rId4"/>
    <p:sldLayoutId id="2147483783" r:id="rId5"/>
    <p:sldLayoutId id="2147483784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136DA29-183C-8DCD-743F-515830651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9650" y="549276"/>
            <a:ext cx="7772400" cy="1470025"/>
          </a:xfrm>
        </p:spPr>
        <p:txBody>
          <a:bodyPr/>
          <a:lstStyle/>
          <a:p>
            <a:pPr eaLnBrk="1" hangingPunct="1"/>
            <a:r>
              <a:rPr lang="es" altLang="es-MX" sz="4800" b="1">
                <a:latin typeface="Cambria" panose="02040503050406030204" pitchFamily="18" charset="0"/>
              </a:rPr>
              <a:t>Introducción a la geología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0A7D961-2F91-90B2-4E50-21A9BE9B4A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6AFE31B-485D-415C-AED9-CED1733C429B}" type="slidenum">
              <a:rPr lang="en-GB" altLang="es-MX" sz="18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GB" altLang="es-MX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5441-BC32-1262-EF72-5B052AF88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¿Por qué la geología es diferente de otras ciencias?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109AFB71-BB8F-9C7F-47A0-1712ACA69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88"/>
            <a:ext cx="10742984" cy="3627784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Por lo general carece de control experimental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No se tiene todos los datos o estan Incompleto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Las metodologías y procedimientos que se utilizan son para probar problemas en ves de genenerar y pruebar leyes universales.</a:t>
            </a:r>
          </a:p>
          <a:p>
            <a:pPr eaLnBrk="1" hangingPunct="1"/>
            <a:endParaRPr lang="en-GB" altLang="es-MX" dirty="0"/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TRABAJOS DE GEOLOGÍA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(Todo el mundo quiere viajar en coche)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1F34A8A5-AB5A-0C4C-887D-066C02093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FEDB2E-657B-4270-8295-7BB3A174346C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5D22AE0-DF3C-1089-FD44-DBEAE781C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43001"/>
            <a:ext cx="8229600" cy="1069975"/>
          </a:xfrm>
        </p:spPr>
        <p:txBody>
          <a:bodyPr/>
          <a:lstStyle/>
          <a:p>
            <a:pPr eaLnBrk="1" hangingPunct="1"/>
            <a:r>
              <a:rPr lang="es" altLang="es-MX"/>
              <a:t>12_04c.jpg</a:t>
            </a:r>
          </a:p>
        </p:txBody>
      </p:sp>
      <p:sp>
        <p:nvSpPr>
          <p:cNvPr id="16387" name="Slide Number Placeholder 4">
            <a:extLst>
              <a:ext uri="{FF2B5EF4-FFF2-40B4-BE49-F238E27FC236}">
                <a16:creationId xmlns:a16="http://schemas.microsoft.com/office/drawing/2014/main" id="{DBF7F51A-8EB7-56E7-0EEA-AFD7D9EE8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81DB3A-E285-4DD6-903D-BC3E4A566B3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16388" name="Picture 3" descr="12_04c">
            <a:extLst>
              <a:ext uri="{FF2B5EF4-FFF2-40B4-BE49-F238E27FC236}">
                <a16:creationId xmlns:a16="http://schemas.microsoft.com/office/drawing/2014/main" id="{FC2C684E-8821-4B8A-C679-9804A6201E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184" r="803" b="8833"/>
          <a:stretch>
            <a:fillRect/>
          </a:stretch>
        </p:blipFill>
        <p:spPr bwMode="auto">
          <a:xfrm>
            <a:off x="1775520" y="1125733"/>
            <a:ext cx="8229600" cy="5039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4">
            <a:extLst>
              <a:ext uri="{FF2B5EF4-FFF2-40B4-BE49-F238E27FC236}">
                <a16:creationId xmlns:a16="http://schemas.microsoft.com/office/drawing/2014/main" id="{197DE636-31D2-AEA2-A3F2-B265AC4A7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2658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bg1"/>
                </a:solidFill>
                <a:latin typeface="Calibri" panose="020F0502020204030204" pitchFamily="34" charset="0"/>
              </a:rPr>
              <a:t>Principio de superposición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EB69F0E-74A4-6B0E-7F6A-45FEC966BBE2}"/>
              </a:ext>
            </a:extLst>
          </p:cNvPr>
          <p:cNvSpPr txBox="1"/>
          <p:nvPr/>
        </p:nvSpPr>
        <p:spPr>
          <a:xfrm>
            <a:off x="2135560" y="692696"/>
            <a:ext cx="5280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Tiempo 1                  Tiempo 2                 Tiempo 3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01FFF5-502A-A035-D1B7-FB5EC3F28C2C}"/>
              </a:ext>
            </a:extLst>
          </p:cNvPr>
          <p:cNvSpPr txBox="1"/>
          <p:nvPr/>
        </p:nvSpPr>
        <p:spPr>
          <a:xfrm>
            <a:off x="8688288" y="3293350"/>
            <a:ext cx="1236236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/>
              <a:t>Mas joven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Mas viejo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7D894AB3-CE77-1B62-1937-B4F32AA6FC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F7EC56-0FEA-4AE6-B07E-B68337B2E7C6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18436" name="Picture 3" descr="12_04e">
            <a:extLst>
              <a:ext uri="{FF2B5EF4-FFF2-40B4-BE49-F238E27FC236}">
                <a16:creationId xmlns:a16="http://schemas.microsoft.com/office/drawing/2014/main" id="{3D6D80FB-ED4D-1EC3-2C3F-B8D820F45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692696"/>
            <a:ext cx="8028385" cy="602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4">
            <a:extLst>
              <a:ext uri="{FF2B5EF4-FFF2-40B4-BE49-F238E27FC236}">
                <a16:creationId xmlns:a16="http://schemas.microsoft.com/office/drawing/2014/main" id="{4156855D-C5B7-ED77-17B5-D00BC47F0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0"/>
            <a:ext cx="36692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 dirty="0">
                <a:solidFill>
                  <a:schemeClr val="bg1"/>
                </a:solidFill>
                <a:latin typeface="Calibri" panose="020F0502020204030204" pitchFamily="34" charset="0"/>
              </a:rPr>
              <a:t>Principio de la horizontalidad original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D523265-1179-0C96-F2B8-A6609ED42E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47728" y="764704"/>
            <a:ext cx="424624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Dos tipos de edades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BA5B05C-31D6-A483-E7B0-DF0784EA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80" y="1628800"/>
            <a:ext cx="11161240" cy="395964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Relativo: conoce el orden de los eventos, pero no las fechas.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 </a:t>
            </a: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Las guerras napoleónicas ocurrieron antes de la Segunda Guerra Mundial.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El lecho rocoso se formó antes de los glaciares.</a:t>
            </a:r>
          </a:p>
          <a:p>
            <a:pPr eaLnBrk="1" hangingPunct="1">
              <a:lnSpc>
                <a:spcPct val="90000"/>
              </a:lnSpc>
            </a:pPr>
            <a:endParaRPr lang="en-US" altLang="es-MX" dirty="0">
              <a:latin typeface="Cambria" panose="020405030504060302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Absoluto - conocer fechas</a:t>
            </a:r>
            <a:endParaRPr lang="en-US" altLang="es-MX" dirty="0">
              <a:latin typeface="Cambria" panose="02040503050406030204" pitchFamily="18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Guerra de independencia dur</a:t>
            </a:r>
            <a:r>
              <a:rPr lang="es-MX" altLang="es-MX" dirty="0" err="1">
                <a:solidFill>
                  <a:schemeClr val="tx1"/>
                </a:solidFill>
                <a:latin typeface="Cambria" panose="02040503050406030204" pitchFamily="18" charset="0"/>
              </a:rPr>
              <a:t>ó</a:t>
            </a: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 11 años de 1810 a 1821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Segunda Guerra Mundial 1939-1945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Los glaciares finalmente retrocedieron 11.000 años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5A99261B-608D-D763-B4EB-8076AC4E9B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A3C1E7-4654-4B1B-A9A8-E5EEECE91B6E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97F6FBB-EF80-3EC0-21ED-A31D55023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7488" y="764704"/>
            <a:ext cx="8784976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Dos concepciones de la historia de la Tierra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8017BA0-992A-B275-F787-4B3E05204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02" y="1988840"/>
            <a:ext cx="11899195" cy="4322588"/>
          </a:xfrm>
        </p:spPr>
        <p:txBody>
          <a:bodyPr/>
          <a:lstStyle/>
          <a:p>
            <a:pPr eaLnBrk="1" hangingPunct="1"/>
            <a:r>
              <a:rPr lang="es" altLang="es-MX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Catastrofismo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Supuesto: los grandes efectos requieren grandes causas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historia de la Tierra está dominada por acontecimientos violentos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s-MX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" altLang="es-MX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Uniformismo (¿uniformitarismo?)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Suposición </a:t>
            </a:r>
            <a:r>
              <a:rPr lang="es" altLang="es-MX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podemos usar </a:t>
            </a:r>
            <a:r>
              <a:rPr lang="es" altLang="es-MX" sz="2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causa y efecto </a:t>
            </a:r>
            <a:r>
              <a:rPr lang="es" altLang="es-MX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determinar las causas de eventos pasados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Hallazgo: </a:t>
            </a:r>
            <a:r>
              <a:rPr lang="es" altLang="es-MX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historia de la Tierra está dominada por eventos de pequeña escala típicos del presente.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catástrofes ocurren, pero son poco comunes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867D786-5D20-9E22-44B1-33181327EB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AC1761F-217F-4389-B79E-6395E5519FA7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16F0559-81FA-50EB-9CCC-8E120548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764704"/>
            <a:ext cx="8440737" cy="822325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Principios de la datación relativa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58F85B7-00DD-6228-C1BB-E46F46CBD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772816"/>
            <a:ext cx="11233248" cy="4536504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s" altLang="es-MX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Ley de superposición</a:t>
            </a:r>
          </a:p>
          <a:p>
            <a:pPr lvl="2" eaLnBrk="1" hangingPunct="1">
              <a:lnSpc>
                <a:spcPct val="150000"/>
              </a:lnSpc>
            </a:pPr>
            <a:r>
              <a:rPr lang="es" altLang="es-MX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Sección no deformada de rocas ígneas sedimentarias o estratificadas</a:t>
            </a:r>
          </a:p>
          <a:p>
            <a:pPr lvl="2" eaLnBrk="1" hangingPunct="1">
              <a:lnSpc>
                <a:spcPct val="150000"/>
              </a:lnSpc>
            </a:pPr>
            <a:r>
              <a:rPr lang="es" altLang="es-MX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rocas más antiguas están en el fondo.</a:t>
            </a:r>
          </a:p>
          <a:p>
            <a:pPr eaLnBrk="1" hangingPunct="1">
              <a:lnSpc>
                <a:spcPct val="150000"/>
              </a:lnSpc>
            </a:pPr>
            <a:r>
              <a:rPr lang="es" altLang="es-MX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Principio de horizontalidad original</a:t>
            </a:r>
          </a:p>
          <a:p>
            <a:pPr lvl="2" eaLnBrk="1" hangingPunct="1">
              <a:lnSpc>
                <a:spcPct val="150000"/>
              </a:lnSpc>
            </a:pPr>
            <a:r>
              <a:rPr lang="es" altLang="es-MX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capas de sedimentos generalmente se depositan en posición horizontal.</a:t>
            </a:r>
          </a:p>
          <a:p>
            <a:pPr lvl="2" eaLnBrk="1" hangingPunct="1">
              <a:lnSpc>
                <a:spcPct val="150000"/>
              </a:lnSpc>
            </a:pPr>
            <a:r>
              <a:rPr lang="es" altLang="es-MX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capas de roca que son planas no han sido perturbadas (deformadas)</a:t>
            </a:r>
          </a:p>
          <a:p>
            <a:pPr eaLnBrk="1" hangingPunct="1">
              <a:lnSpc>
                <a:spcPct val="150000"/>
              </a:lnSpc>
            </a:pPr>
            <a:r>
              <a:rPr lang="es" altLang="es-MX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Principio de relaciones transversales</a:t>
            </a:r>
          </a:p>
          <a:p>
            <a:pPr lvl="2" eaLnBrk="1" hangingPunct="1">
              <a:lnSpc>
                <a:spcPct val="150000"/>
              </a:lnSpc>
            </a:pPr>
            <a:r>
              <a:rPr lang="es" altLang="es-MX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características más jóvenes se superponen con las más antiguas </a:t>
            </a:r>
            <a:r>
              <a:rPr lang="es" altLang="es-MX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D9D6CA89-217D-0FBC-3A39-0A0CF91169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F56E9-EEA5-43AE-8B4B-91B87B05F53D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B31B31CE-5786-6285-C1C0-65667AA927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664627"/>
            <a:ext cx="7772400" cy="68504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de superposición  en el Gran Cañón</a:t>
            </a:r>
          </a:p>
        </p:txBody>
      </p:sp>
      <p:sp>
        <p:nvSpPr>
          <p:cNvPr id="26627" name="Slide Number Placeholder 4">
            <a:extLst>
              <a:ext uri="{FF2B5EF4-FFF2-40B4-BE49-F238E27FC236}">
                <a16:creationId xmlns:a16="http://schemas.microsoft.com/office/drawing/2014/main" id="{64D650FB-BEFA-6B86-76A1-2A06C6F057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DB883D-7F66-44AA-83EE-E3414A137B72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26628" name="Picture 3" descr="C:\Stan's Stuff\Prentice Hall work\Working materials\Images used\Chapter 8\grand canyon - superposition.JPG">
            <a:extLst>
              <a:ext uri="{FF2B5EF4-FFF2-40B4-BE49-F238E27FC236}">
                <a16:creationId xmlns:a16="http://schemas.microsoft.com/office/drawing/2014/main" id="{2EAD4F8B-3CB4-2785-9A12-3CEF07392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565810"/>
            <a:ext cx="8305800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395DC10-9B57-DBEB-4D82-A51D1FEFF37B}"/>
              </a:ext>
            </a:extLst>
          </p:cNvPr>
          <p:cNvSpPr txBox="1"/>
          <p:nvPr/>
        </p:nvSpPr>
        <p:spPr>
          <a:xfrm>
            <a:off x="9217224" y="2060848"/>
            <a:ext cx="1236236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/>
              <a:t>Mas joven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Mas viejo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6">
            <a:extLst>
              <a:ext uri="{FF2B5EF4-FFF2-40B4-BE49-F238E27FC236}">
                <a16:creationId xmlns:a16="http://schemas.microsoft.com/office/drawing/2014/main" id="{BFB66A60-D925-402D-BE73-3551F7E94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1824" y="692696"/>
            <a:ext cx="3168352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Horizontalidad</a:t>
            </a:r>
          </a:p>
        </p:txBody>
      </p:sp>
      <p:sp>
        <p:nvSpPr>
          <p:cNvPr id="28675" name="Slide Number Placeholder 4">
            <a:extLst>
              <a:ext uri="{FF2B5EF4-FFF2-40B4-BE49-F238E27FC236}">
                <a16:creationId xmlns:a16="http://schemas.microsoft.com/office/drawing/2014/main" id="{7EECDC23-EE73-A141-D213-7C0ACB55BE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52C244-1020-4299-A2AF-69A6A04E1F20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28676" name="Picture 1028" descr="E:\Lecture Resources\Chapter  8\Slides\AACHAAI0.JPG">
            <a:extLst>
              <a:ext uri="{FF2B5EF4-FFF2-40B4-BE49-F238E27FC236}">
                <a16:creationId xmlns:a16="http://schemas.microsoft.com/office/drawing/2014/main" id="{28EDE6CA-0CBE-E0E3-A25B-C0EE337B42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9" b="5162"/>
          <a:stretch>
            <a:fillRect/>
          </a:stretch>
        </p:blipFill>
        <p:spPr bwMode="auto">
          <a:xfrm>
            <a:off x="2552700" y="1556792"/>
            <a:ext cx="708660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1900ED57-B46E-7608-2EC9-532269C15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96494" y="764704"/>
            <a:ext cx="4246612" cy="6477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Relación transversal</a:t>
            </a:r>
          </a:p>
        </p:txBody>
      </p:sp>
      <p:sp>
        <p:nvSpPr>
          <p:cNvPr id="30723" name="Slide Number Placeholder 5">
            <a:extLst>
              <a:ext uri="{FF2B5EF4-FFF2-40B4-BE49-F238E27FC236}">
                <a16:creationId xmlns:a16="http://schemas.microsoft.com/office/drawing/2014/main" id="{08951727-30EC-CAE7-4796-160CA79A9A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B0E9AE-B914-4097-BDBE-23FF1405A5A2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sp>
        <p:nvSpPr>
          <p:cNvPr id="30724" name="Line 1027">
            <a:extLst>
              <a:ext uri="{FF2B5EF4-FFF2-40B4-BE49-F238E27FC236}">
                <a16:creationId xmlns:a16="http://schemas.microsoft.com/office/drawing/2014/main" id="{19AFDFCA-CB13-40F9-2F90-D023C2E6E9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505200"/>
            <a:ext cx="1676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90487" tIns="44450" rIns="90487" bIns="44450"/>
          <a:lstStyle/>
          <a:p>
            <a:endParaRPr lang="es-MX"/>
          </a:p>
        </p:txBody>
      </p:sp>
      <p:sp>
        <p:nvSpPr>
          <p:cNvPr id="30725" name="Line 1028">
            <a:extLst>
              <a:ext uri="{FF2B5EF4-FFF2-40B4-BE49-F238E27FC236}">
                <a16:creationId xmlns:a16="http://schemas.microsoft.com/office/drawing/2014/main" id="{330589FE-D342-EB56-1E6D-2733F2E82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90487" tIns="44450" rIns="90487" bIns="44450"/>
          <a:lstStyle/>
          <a:p>
            <a:endParaRPr lang="es-MX"/>
          </a:p>
        </p:txBody>
      </p:sp>
      <p:pic>
        <p:nvPicPr>
          <p:cNvPr id="30726" name="Picture 1029" descr="E:\Lecture Resources\Chapter  8\Slides\AACHAAJ0.JPG">
            <a:extLst>
              <a:ext uri="{FF2B5EF4-FFF2-40B4-BE49-F238E27FC236}">
                <a16:creationId xmlns:a16="http://schemas.microsoft.com/office/drawing/2014/main" id="{A4CCFD9B-79BD-1F4A-5FD3-306AACBE1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68760"/>
            <a:ext cx="7010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>
            <a:extLst>
              <a:ext uri="{FF2B5EF4-FFF2-40B4-BE49-F238E27FC236}">
                <a16:creationId xmlns:a16="http://schemas.microsoft.com/office/drawing/2014/main" id="{2BECE85D-01F1-68AE-665D-5D28EEB54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3764" y="836712"/>
            <a:ext cx="4248472" cy="6477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Relación transversal</a:t>
            </a:r>
          </a:p>
        </p:txBody>
      </p:sp>
      <p:sp>
        <p:nvSpPr>
          <p:cNvPr id="32771" name="Slide Number Placeholder 5">
            <a:extLst>
              <a:ext uri="{FF2B5EF4-FFF2-40B4-BE49-F238E27FC236}">
                <a16:creationId xmlns:a16="http://schemas.microsoft.com/office/drawing/2014/main" id="{8283737E-BE83-07C4-6020-08F4C8650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8EB18D-868A-4585-B9EE-BAAD3E4C498F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sp>
        <p:nvSpPr>
          <p:cNvPr id="32772" name="Line 1027">
            <a:extLst>
              <a:ext uri="{FF2B5EF4-FFF2-40B4-BE49-F238E27FC236}">
                <a16:creationId xmlns:a16="http://schemas.microsoft.com/office/drawing/2014/main" id="{59855144-17E6-22F8-4129-DBD817278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505200"/>
            <a:ext cx="1676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90487" tIns="44450" rIns="90487" bIns="44450"/>
          <a:lstStyle/>
          <a:p>
            <a:endParaRPr lang="es-MX"/>
          </a:p>
        </p:txBody>
      </p:sp>
      <p:sp>
        <p:nvSpPr>
          <p:cNvPr id="32773" name="Line 1028">
            <a:extLst>
              <a:ext uri="{FF2B5EF4-FFF2-40B4-BE49-F238E27FC236}">
                <a16:creationId xmlns:a16="http://schemas.microsoft.com/office/drawing/2014/main" id="{F72BAB97-B9BE-B0FF-BC1D-150EA02947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lIns="90487" tIns="44450" rIns="90487" bIns="44450"/>
          <a:lstStyle/>
          <a:p>
            <a:endParaRPr lang="es-MX"/>
          </a:p>
        </p:txBody>
      </p:sp>
      <p:pic>
        <p:nvPicPr>
          <p:cNvPr id="32774" name="Picture 1029" descr="E:\Lecture Resources\Chapter  8\Text  Figures\FG08_0B.JPG">
            <a:extLst>
              <a:ext uri="{FF2B5EF4-FFF2-40B4-BE49-F238E27FC236}">
                <a16:creationId xmlns:a16="http://schemas.microsoft.com/office/drawing/2014/main" id="{193579E0-D0FF-26F6-4E4B-671FD0649C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9" r="24021"/>
          <a:stretch>
            <a:fillRect/>
          </a:stretch>
        </p:blipFill>
        <p:spPr bwMode="auto">
          <a:xfrm>
            <a:off x="5516005" y="1700808"/>
            <a:ext cx="3278606" cy="479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Text Box 1030">
            <a:extLst>
              <a:ext uri="{FF2B5EF4-FFF2-40B4-BE49-F238E27FC236}">
                <a16:creationId xmlns:a16="http://schemas.microsoft.com/office/drawing/2014/main" id="{25369B43-064A-54AA-95D1-47AFC8372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3243590"/>
            <a:ext cx="44769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dirty="0">
                <a:latin typeface="Times New Roman" panose="02020603050405020304" pitchFamily="18" charset="0"/>
              </a:rPr>
              <a:t>¿Cuál es el cráter más joven?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9F69CC6-6BD0-852E-D56B-4185D1F06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9696" y="836712"/>
            <a:ext cx="5041056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Relaciones transversales</a:t>
            </a:r>
          </a:p>
        </p:txBody>
      </p:sp>
      <p:sp>
        <p:nvSpPr>
          <p:cNvPr id="34819" name="Slide Number Placeholder 4">
            <a:extLst>
              <a:ext uri="{FF2B5EF4-FFF2-40B4-BE49-F238E27FC236}">
                <a16:creationId xmlns:a16="http://schemas.microsoft.com/office/drawing/2014/main" id="{288C7AC9-A6D1-6366-821E-56D69CE8F8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CA3DB6-0D17-465B-8677-1178E46E9A9A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34820" name="Picture 4" descr="E:\Lecture Resources\Chapter  8\Text  Figures\FG08_04.JPG">
            <a:extLst>
              <a:ext uri="{FF2B5EF4-FFF2-40B4-BE49-F238E27FC236}">
                <a16:creationId xmlns:a16="http://schemas.microsoft.com/office/drawing/2014/main" id="{BA5FE770-FA9D-7C1D-2156-5DEFBC9C2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1" b="2466"/>
          <a:stretch>
            <a:fillRect/>
          </a:stretch>
        </p:blipFill>
        <p:spPr bwMode="auto">
          <a:xfrm>
            <a:off x="2783632" y="1556792"/>
            <a:ext cx="708660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52501B6-3ABF-4503-1708-AC740DE0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1268760"/>
            <a:ext cx="8440737" cy="838200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Principios de la datación relativa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5A258BF-4730-F08D-E694-3F4681458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2571576"/>
            <a:ext cx="11449272" cy="3240360"/>
          </a:xfrm>
        </p:spPr>
        <p:txBody>
          <a:bodyPr/>
          <a:lstStyle/>
          <a:p>
            <a:pPr eaLnBrk="1" hangingPunct="1"/>
            <a:r>
              <a:rPr lang="es" altLang="es-MX" sz="2600" b="1" dirty="0">
                <a:solidFill>
                  <a:schemeClr val="tx2"/>
                </a:solidFill>
                <a:latin typeface="Cambria" panose="02040503050406030204" pitchFamily="18" charset="0"/>
              </a:rPr>
              <a:t>Inclusiones</a:t>
            </a:r>
          </a:p>
          <a:p>
            <a:pPr marL="854075" lvl="1" indent="-396875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Un trozo de roca que está encerrado dentro de otra roca.</a:t>
            </a:r>
          </a:p>
          <a:p>
            <a:pPr marL="854075" lvl="1" indent="-396875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La roca que contiene la inclusión es más joven.</a:t>
            </a:r>
          </a:p>
          <a:p>
            <a:pPr eaLnBrk="1" hangingPunct="1"/>
            <a:r>
              <a:rPr lang="es" altLang="es-MX" sz="2600" b="1" dirty="0">
                <a:solidFill>
                  <a:schemeClr val="tx2"/>
                </a:solidFill>
                <a:latin typeface="Cambria" panose="02040503050406030204" pitchFamily="18" charset="0"/>
              </a:rPr>
              <a:t>Inconformidad</a:t>
            </a:r>
          </a:p>
          <a:p>
            <a:pPr marL="854075" lvl="1" indent="-396875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Ruptura del registro geologico de rocas producida por erosión y/o no deposición de roca</a:t>
            </a:r>
          </a:p>
          <a:p>
            <a:pPr marL="854075" lvl="1" indent="-396875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Representa un período de tiempo geológico.</a:t>
            </a:r>
            <a:endParaRPr lang="en-US" altLang="es-MX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6868" name="Slide Number Placeholder 5">
            <a:extLst>
              <a:ext uri="{FF2B5EF4-FFF2-40B4-BE49-F238E27FC236}">
                <a16:creationId xmlns:a16="http://schemas.microsoft.com/office/drawing/2014/main" id="{F94B9984-56A4-16BB-7C72-7160DD4054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A621752-954F-497E-B00F-FFE33048F243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98005087-0B4F-2AFD-6EA2-D647D360B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600" y="980728"/>
            <a:ext cx="6696991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Principios de la datación relativa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6E80E88-59AC-C033-7D59-B65AB2C308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3392" y="1946970"/>
            <a:ext cx="10729192" cy="4331047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sz="3600" b="1" dirty="0">
                <a:latin typeface="Cambria" pitchFamily="18" charset="0"/>
              </a:rPr>
              <a:t>Tipos de discordancias</a:t>
            </a:r>
          </a:p>
          <a:p>
            <a:pPr marL="923544" lvl="2" indent="-219456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s" sz="2800" b="1" dirty="0">
                <a:solidFill>
                  <a:schemeClr val="tx2"/>
                </a:solidFill>
                <a:latin typeface="Cambria" pitchFamily="18" charset="0"/>
              </a:rPr>
              <a:t>Discordancia angular</a:t>
            </a:r>
            <a:endParaRPr lang="en-US" sz="2800" b="1" dirty="0">
              <a:latin typeface="Cambria" pitchFamily="18" charset="0"/>
            </a:endParaRPr>
          </a:p>
          <a:p>
            <a:pPr marL="1179576" lvl="3" indent="-20116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Las rocas inclinadas (perturbadas) están cubiertas por rocas planas.</a:t>
            </a:r>
          </a:p>
          <a:p>
            <a:pPr marL="923544" lvl="2" indent="-219456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endParaRPr lang="en-US" sz="2800" b="1" dirty="0">
              <a:latin typeface="Cambria" pitchFamily="18" charset="0"/>
            </a:endParaRPr>
          </a:p>
          <a:p>
            <a:pPr marL="923544" lvl="2" indent="-219456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s" sz="2800" b="1" dirty="0" err="1">
                <a:solidFill>
                  <a:schemeClr val="tx2"/>
                </a:solidFill>
                <a:latin typeface="Cambria" pitchFamily="18" charset="0"/>
              </a:rPr>
              <a:t>Disconformidad</a:t>
            </a:r>
            <a:r>
              <a:rPr lang="es" sz="2800" b="1" dirty="0">
                <a:latin typeface="Cambria" pitchFamily="18" charset="0"/>
              </a:rPr>
              <a:t> </a:t>
            </a:r>
            <a:endParaRPr lang="en-US" sz="2800" dirty="0">
              <a:latin typeface="Cambria" pitchFamily="18" charset="0"/>
            </a:endParaRPr>
          </a:p>
          <a:p>
            <a:pPr marL="1179576" lvl="3" indent="-20116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Los estratos a ambos lados de la discordancia son paralelos</a:t>
            </a:r>
          </a:p>
          <a:p>
            <a:pPr marL="923544" lvl="2" indent="-219456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endParaRPr lang="en-US" sz="2800" b="1" dirty="0">
              <a:latin typeface="Cambria" pitchFamily="18" charset="0"/>
            </a:endParaRPr>
          </a:p>
          <a:p>
            <a:pPr marL="923544" lvl="2" indent="-219456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s" sz="2800" b="1" dirty="0">
                <a:solidFill>
                  <a:schemeClr val="tx2"/>
                </a:solidFill>
                <a:latin typeface="Cambria" pitchFamily="18" charset="0"/>
              </a:rPr>
              <a:t>Inconformidad</a:t>
            </a:r>
          </a:p>
          <a:p>
            <a:pPr marL="1179576" lvl="3" indent="-20116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rocas metamórficas o ígneas en contacto con estratos sedimentarios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b="1" dirty="0">
              <a:latin typeface="Times New Roman" pitchFamily="18" charset="0"/>
            </a:endParaRPr>
          </a:p>
        </p:txBody>
      </p:sp>
      <p:sp>
        <p:nvSpPr>
          <p:cNvPr id="38916" name="Slide Number Placeholder 5">
            <a:extLst>
              <a:ext uri="{FF2B5EF4-FFF2-40B4-BE49-F238E27FC236}">
                <a16:creationId xmlns:a16="http://schemas.microsoft.com/office/drawing/2014/main" id="{7183FEF4-D7D9-8B68-DB4A-45A9858D7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146F6F-9C38-4EFA-BC8C-559A694FBB32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95EBD65-47DA-03E0-9753-F91A44C7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071" y="692696"/>
            <a:ext cx="4890800" cy="762000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Discordancia angular</a:t>
            </a:r>
          </a:p>
        </p:txBody>
      </p:sp>
      <p:sp>
        <p:nvSpPr>
          <p:cNvPr id="40963" name="Slide Number Placeholder 4">
            <a:extLst>
              <a:ext uri="{FF2B5EF4-FFF2-40B4-BE49-F238E27FC236}">
                <a16:creationId xmlns:a16="http://schemas.microsoft.com/office/drawing/2014/main" id="{B8A1086C-BAB4-B00A-B1E5-40FEC23A07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618508-AFAE-4F9A-9281-F9B62AEB1547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40964" name="Picture 4" descr="D:\Geol_355\Fig13.5a.bmp">
            <a:extLst>
              <a:ext uri="{FF2B5EF4-FFF2-40B4-BE49-F238E27FC236}">
                <a16:creationId xmlns:a16="http://schemas.microsoft.com/office/drawing/2014/main" id="{11949B71-47EC-F6B2-4922-DD504BA260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918" r="344" b="9362"/>
          <a:stretch>
            <a:fillRect/>
          </a:stretch>
        </p:blipFill>
        <p:spPr bwMode="auto">
          <a:xfrm>
            <a:off x="1484492" y="1550286"/>
            <a:ext cx="8353176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873CA0E-F8DE-BC4C-EF7D-5C6419ADEC92}"/>
              </a:ext>
            </a:extLst>
          </p:cNvPr>
          <p:cNvSpPr txBox="1"/>
          <p:nvPr/>
        </p:nvSpPr>
        <p:spPr>
          <a:xfrm>
            <a:off x="3047071" y="5750333"/>
            <a:ext cx="44644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04088" lvl="2" eaLnBrk="1" fontAlgn="auto" hangingPunct="1">
              <a:spcAft>
                <a:spcPts val="0"/>
              </a:spcAft>
              <a:defRPr/>
            </a:pPr>
            <a:r>
              <a:rPr lang="e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Discordancia angular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3185B45-867D-8CE3-E337-4D270BBD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696" y="578768"/>
            <a:ext cx="4823767" cy="762000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Discordancia angular</a:t>
            </a:r>
          </a:p>
        </p:txBody>
      </p:sp>
      <p:sp>
        <p:nvSpPr>
          <p:cNvPr id="43011" name="Slide Number Placeholder 4">
            <a:extLst>
              <a:ext uri="{FF2B5EF4-FFF2-40B4-BE49-F238E27FC236}">
                <a16:creationId xmlns:a16="http://schemas.microsoft.com/office/drawing/2014/main" id="{363B1675-073B-97DC-4FC2-EBA5819C11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D14EE0-62FE-4686-898F-0656E54949D0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43012" name="Picture 5" descr="C:\Geol_101\Images\Ang_Unc.bmp">
            <a:extLst>
              <a:ext uri="{FF2B5EF4-FFF2-40B4-BE49-F238E27FC236}">
                <a16:creationId xmlns:a16="http://schemas.microsoft.com/office/drawing/2014/main" id="{7DF2D0B3-D8F2-8DA9-F8AE-00853917E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132" y="1340768"/>
            <a:ext cx="356076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6">
            <a:extLst>
              <a:ext uri="{FF2B5EF4-FFF2-40B4-BE49-F238E27FC236}">
                <a16:creationId xmlns:a16="http://schemas.microsoft.com/office/drawing/2014/main" id="{1A80AC07-BF0C-0384-0E20-8D7A9792EF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9776" y="726976"/>
            <a:ext cx="4701803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Inconformidad angular</a:t>
            </a:r>
          </a:p>
        </p:txBody>
      </p:sp>
      <p:sp>
        <p:nvSpPr>
          <p:cNvPr id="45059" name="Slide Number Placeholder 4">
            <a:extLst>
              <a:ext uri="{FF2B5EF4-FFF2-40B4-BE49-F238E27FC236}">
                <a16:creationId xmlns:a16="http://schemas.microsoft.com/office/drawing/2014/main" id="{A48CF192-2E25-99BE-DF7B-73F4B908B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B1424C6-48C8-4D26-89FD-DEB4B0E48BEC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45060" name="Picture 1028" descr="E:\Lecture Resources\Chapter  8\Slides\AACHAAI0.JPG">
            <a:extLst>
              <a:ext uri="{FF2B5EF4-FFF2-40B4-BE49-F238E27FC236}">
                <a16:creationId xmlns:a16="http://schemas.microsoft.com/office/drawing/2014/main" id="{D66442BD-F8C0-FB3D-74FD-CFA9DFEE6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592" r="-91" b="6344"/>
          <a:stretch>
            <a:fillRect/>
          </a:stretch>
        </p:blipFill>
        <p:spPr bwMode="auto">
          <a:xfrm>
            <a:off x="2637350" y="1412776"/>
            <a:ext cx="7093024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>
            <a:extLst>
              <a:ext uri="{FF2B5EF4-FFF2-40B4-BE49-F238E27FC236}">
                <a16:creationId xmlns:a16="http://schemas.microsoft.com/office/drawing/2014/main" id="{CC650E9B-455F-433E-137F-636EB9ABA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7768" y="1357884"/>
            <a:ext cx="3562895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Uniformitarismo </a:t>
            </a:r>
          </a:p>
        </p:txBody>
      </p:sp>
      <p:sp>
        <p:nvSpPr>
          <p:cNvPr id="47107" name="Rectangle 1027">
            <a:extLst>
              <a:ext uri="{FF2B5EF4-FFF2-40B4-BE49-F238E27FC236}">
                <a16:creationId xmlns:a16="http://schemas.microsoft.com/office/drawing/2014/main" id="{0BCAF4B5-80D5-6F61-3E42-CEAC413E2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439" y="2348880"/>
            <a:ext cx="9432278" cy="2952352"/>
          </a:xfrm>
        </p:spPr>
        <p:txBody>
          <a:bodyPr/>
          <a:lstStyle/>
          <a:p>
            <a:pPr eaLnBrk="1" hangingPunct="1"/>
            <a:r>
              <a:rPr lang="es" altLang="es-MX" b="1" dirty="0">
                <a:solidFill>
                  <a:schemeClr val="tx2"/>
                </a:solidFill>
              </a:rPr>
              <a:t>Continuidad de causa y efecto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</a:rPr>
              <a:t>Aplicar causa y efecto al futuro - </a:t>
            </a:r>
            <a:r>
              <a:rPr lang="es" altLang="es-MX" b="1" dirty="0">
                <a:solidFill>
                  <a:schemeClr val="tx1"/>
                </a:solidFill>
              </a:rPr>
              <a:t>Predicción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</a:rPr>
              <a:t>Aplicar causa y efecto al presente - </a:t>
            </a:r>
            <a:r>
              <a:rPr lang="es" altLang="es-MX" b="1" dirty="0">
                <a:solidFill>
                  <a:schemeClr val="tx1"/>
                </a:solidFill>
              </a:rPr>
              <a:t>Tecnología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</a:rPr>
              <a:t>Aplicar causa y efecto al pasado – </a:t>
            </a:r>
            <a:r>
              <a:rPr lang="es" altLang="es-MX" b="1" dirty="0">
                <a:solidFill>
                  <a:schemeClr val="tx1"/>
                </a:solidFill>
              </a:rPr>
              <a:t>Uniformismo</a:t>
            </a:r>
          </a:p>
          <a:p>
            <a:pPr lvl="1" eaLnBrk="1" hangingPunct="1">
              <a:buFont typeface="Georgia" panose="02040502050405020303" pitchFamily="18" charset="0"/>
              <a:buNone/>
            </a:pPr>
            <a:endParaRPr lang="en-US" altLang="es-MX" dirty="0"/>
          </a:p>
          <a:p>
            <a:pPr eaLnBrk="1" hangingPunct="1">
              <a:buFontTx/>
              <a:buNone/>
            </a:pPr>
            <a:r>
              <a:rPr lang="es" altLang="es-MX" sz="4000" b="1" dirty="0"/>
              <a:t>El presente es la clave del pasado.</a:t>
            </a:r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CC24F2AC-41D9-C08C-EFCE-58E2C8E8AB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139176-0F55-472B-88EE-668B6C7B03E7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07DA421-471D-3D25-8C58-BB905B2BE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620688"/>
            <a:ext cx="8280920" cy="762000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Marcas de ondulación - </a:t>
            </a:r>
            <a:r>
              <a:rPr lang="en-US" altLang="es-MX" dirty="0">
                <a:latin typeface="Cambria" panose="02040503050406030204" pitchFamily="18" charset="0"/>
              </a:rPr>
              <a:t>Ripple Marks</a:t>
            </a:r>
            <a:endParaRPr lang="es" altLang="es-MX" dirty="0">
              <a:latin typeface="Cambria" panose="02040503050406030204" pitchFamily="18" charset="0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7D97A52E-C3CE-3426-F3C9-C20F3355EA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2858E3-9869-4B7E-B08D-000C029B69D6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49156" name="Picture 3" descr="D:\GEOPHOTO\202SlidesFull\SedStrux\Mvc-359f.jpg">
            <a:extLst>
              <a:ext uri="{FF2B5EF4-FFF2-40B4-BE49-F238E27FC236}">
                <a16:creationId xmlns:a16="http://schemas.microsoft.com/office/drawing/2014/main" id="{CB259F74-6F00-ED82-337F-C95C966D7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595" y="1381966"/>
            <a:ext cx="7056784" cy="52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94C6453-C92C-D5EE-9CC0-28211FAD0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81000"/>
            <a:ext cx="84582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Marcas de ondulación fósiles</a:t>
            </a: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D3844B7A-B393-F74E-90B5-45B0489B99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B186A5-2BDA-489A-B7F6-4013A317ADD4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51204" name="Picture 3" descr="D:\GEOPHOTO\202SlidesFull\SedStrux\Mvc-360f.jpg">
            <a:extLst>
              <a:ext uri="{FF2B5EF4-FFF2-40B4-BE49-F238E27FC236}">
                <a16:creationId xmlns:a16="http://schemas.microsoft.com/office/drawing/2014/main" id="{DCD36B2B-FB65-0D8F-9F99-84D80B8C7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89DEC36-8B6A-ED6C-B168-09CF0983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213" y="287338"/>
            <a:ext cx="7772400" cy="838200"/>
          </a:xfrm>
        </p:spPr>
        <p:txBody>
          <a:bodyPr/>
          <a:lstStyle/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Grietas de barro modernas</a:t>
            </a: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EA4A2CFA-CB77-955F-0033-3758FA722C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4CC06F-DD92-4624-B303-7F8E7FED0BCF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53252" name="Picture 3" descr="D:\GEOPHOTO\202SlidesFull\SedStrux\Mvc-364f.jpg">
            <a:extLst>
              <a:ext uri="{FF2B5EF4-FFF2-40B4-BE49-F238E27FC236}">
                <a16:creationId xmlns:a16="http://schemas.microsoft.com/office/drawing/2014/main" id="{910B14F2-27FD-6398-4253-10EFD36A3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981075"/>
            <a:ext cx="7467600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781EA7CF-5AC4-FC7E-E659-DC8C2BE3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14313"/>
            <a:ext cx="7772400" cy="838200"/>
          </a:xfrm>
        </p:spPr>
        <p:txBody>
          <a:bodyPr/>
          <a:lstStyle/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Grietas de lodo fósil</a:t>
            </a:r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B3C970C9-41D1-7083-9ACD-4B24A7C8F6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33844CA-84DE-4D5C-A7F4-E23B049EE894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55300" name="Picture 3" descr="D:\GEOPHOTO\202SlidesFull\SedStrux\Mvc-366f.jpg">
            <a:extLst>
              <a:ext uri="{FF2B5EF4-FFF2-40B4-BE49-F238E27FC236}">
                <a16:creationId xmlns:a16="http://schemas.microsoft.com/office/drawing/2014/main" id="{98C6EEF8-FB89-CE46-549C-EBFF7EFA8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908051"/>
            <a:ext cx="7620000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292146A2-0CFC-47FF-B46C-9BD79E2D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2276872"/>
            <a:ext cx="10297144" cy="648072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Requerimientos para buenos fósiles de índice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FEB848A-45EA-751E-7095-68B93E377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3284984"/>
            <a:ext cx="8590384" cy="1926704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Abundante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Ampliamente distribuido (preferible globalmente)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De corta duración o de rápido cambio</a:t>
            </a: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E47BA7D5-7F11-C569-17DD-71BB6C0F04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46AC8D-27F0-4BA8-ACE3-40EF58836126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4342BBB-DF91-21D0-3893-B079A5A7A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55840" y="692696"/>
            <a:ext cx="2519635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Correlación</a:t>
            </a:r>
          </a:p>
        </p:txBody>
      </p:sp>
      <p:sp>
        <p:nvSpPr>
          <p:cNvPr id="59395" name="Slide Number Placeholder 5">
            <a:extLst>
              <a:ext uri="{FF2B5EF4-FFF2-40B4-BE49-F238E27FC236}">
                <a16:creationId xmlns:a16="http://schemas.microsoft.com/office/drawing/2014/main" id="{CACC9E49-6E6A-F6A8-8247-BA7A803667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0762AE-D7D4-496C-A688-028917F84C03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4EB87E28-E682-3F56-5C93-41A3D9FF2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286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MX" altLang="es-MX" sz="440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59397" name="Picture 5" descr="D:\working copy\GRAPHIC0\GenGeology\Correlate0.gif">
            <a:extLst>
              <a:ext uri="{FF2B5EF4-FFF2-40B4-BE49-F238E27FC236}">
                <a16:creationId xmlns:a16="http://schemas.microsoft.com/office/drawing/2014/main" id="{4E5ED035-B790-67ED-D2B5-945DE111D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1516062"/>
            <a:ext cx="8229600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A09CF0E-7635-84C5-5946-B2743BEA126E}"/>
              </a:ext>
            </a:extLst>
          </p:cNvPr>
          <p:cNvSpPr txBox="1"/>
          <p:nvPr/>
        </p:nvSpPr>
        <p:spPr>
          <a:xfrm>
            <a:off x="3071664" y="4581128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F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27C0D75-7014-212B-A8BE-2117A61CCE1D}"/>
              </a:ext>
            </a:extLst>
          </p:cNvPr>
          <p:cNvSpPr/>
          <p:nvPr/>
        </p:nvSpPr>
        <p:spPr>
          <a:xfrm>
            <a:off x="2927648" y="4981238"/>
            <a:ext cx="720080" cy="8960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3E19C0-0305-0289-D6B1-71DEC9B38F0F}"/>
              </a:ext>
            </a:extLst>
          </p:cNvPr>
          <p:cNvCxnSpPr/>
          <p:nvPr/>
        </p:nvCxnSpPr>
        <p:spPr>
          <a:xfrm>
            <a:off x="3143672" y="440517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98AF59A-A97F-537E-490A-4B2501C8B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5057" y="132123"/>
            <a:ext cx="7772400" cy="685800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La escala de tiempo geológico</a:t>
            </a:r>
          </a:p>
        </p:txBody>
      </p:sp>
      <p:graphicFrame>
        <p:nvGraphicFramePr>
          <p:cNvPr id="49155" name="Group 3">
            <a:extLst>
              <a:ext uri="{FF2B5EF4-FFF2-40B4-BE49-F238E27FC236}">
                <a16:creationId xmlns:a16="http://schemas.microsoft.com/office/drawing/2014/main" id="{2E08EE67-6BBA-AA24-6BAA-C6F41F1C011E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11523803"/>
              </p:ext>
            </p:extLst>
          </p:nvPr>
        </p:nvGraphicFramePr>
        <p:xfrm>
          <a:off x="4201545" y="990600"/>
          <a:ext cx="7772400" cy="5706111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Cuaternario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latín, “cuarto”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Terciario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Latín, “tercero”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Cretáceo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Del latín </a:t>
                      </a:r>
                      <a:r>
                        <a:rPr kumimoji="0" lang="e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creta </a:t>
                      </a: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“tiza”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jurásico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Montañas del Jura, Suiza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Triásico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Latín, “triple”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Pérmico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Perm, Rusia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Carbonífero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Conteniendo carbono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devoniano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Devonshire, Inglaterra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siluriano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Siluros </a:t>
                      </a: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una tribu prerromana</a:t>
                      </a:r>
                      <a:endParaRPr kumimoji="0" 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Ordovícico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Ordovicos </a:t>
                      </a: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una tribu prerromana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cambriano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Cambria </a:t>
                      </a:r>
                      <a:r>
                        <a:rPr kumimoji="0" lang="e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latina , “Gales”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1493" name="Slide Number Placeholder 3">
            <a:extLst>
              <a:ext uri="{FF2B5EF4-FFF2-40B4-BE49-F238E27FC236}">
                <a16:creationId xmlns:a16="http://schemas.microsoft.com/office/drawing/2014/main" id="{AFA5B96B-3F14-C1E4-958A-334271E49E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583613" y="-100013"/>
            <a:ext cx="1905000" cy="4572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58BA05-01A2-4D09-A932-C73D9C86F4F0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7A41AF9-4B30-99E9-917B-FF3C85FD62C8}"/>
              </a:ext>
            </a:extLst>
          </p:cNvPr>
          <p:cNvSpPr txBox="1"/>
          <p:nvPr/>
        </p:nvSpPr>
        <p:spPr>
          <a:xfrm>
            <a:off x="2440225" y="1475304"/>
            <a:ext cx="13901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Cenozoico</a:t>
            </a:r>
          </a:p>
        </p:txBody>
      </p:sp>
      <p:sp>
        <p:nvSpPr>
          <p:cNvPr id="3" name="Abrir llave 2">
            <a:extLst>
              <a:ext uri="{FF2B5EF4-FFF2-40B4-BE49-F238E27FC236}">
                <a16:creationId xmlns:a16="http://schemas.microsoft.com/office/drawing/2014/main" id="{A60CC0D6-7F16-AB61-69C8-72BB76385A8C}"/>
              </a:ext>
            </a:extLst>
          </p:cNvPr>
          <p:cNvSpPr/>
          <p:nvPr/>
        </p:nvSpPr>
        <p:spPr>
          <a:xfrm>
            <a:off x="3697489" y="1946449"/>
            <a:ext cx="489056" cy="1482551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D07CDDB-4177-34A3-B25F-5E90EE67FD7E}"/>
              </a:ext>
            </a:extLst>
          </p:cNvPr>
          <p:cNvSpPr txBox="1"/>
          <p:nvPr/>
        </p:nvSpPr>
        <p:spPr>
          <a:xfrm>
            <a:off x="2328712" y="2426308"/>
            <a:ext cx="14205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Mesozoico</a:t>
            </a:r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ED14DB1D-39D8-AF6C-0B09-FAE9B0D74579}"/>
              </a:ext>
            </a:extLst>
          </p:cNvPr>
          <p:cNvSpPr/>
          <p:nvPr/>
        </p:nvSpPr>
        <p:spPr>
          <a:xfrm>
            <a:off x="3697489" y="3436475"/>
            <a:ext cx="489056" cy="3260236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CE907B-D55B-7286-ABBC-96AAA4AF4269}"/>
              </a:ext>
            </a:extLst>
          </p:cNvPr>
          <p:cNvSpPr txBox="1"/>
          <p:nvPr/>
        </p:nvSpPr>
        <p:spPr>
          <a:xfrm>
            <a:off x="2327110" y="4797152"/>
            <a:ext cx="14221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Paleozoico</a:t>
            </a: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id="{07286448-6E49-6B64-9945-447E179B7983}"/>
              </a:ext>
            </a:extLst>
          </p:cNvPr>
          <p:cNvSpPr/>
          <p:nvPr/>
        </p:nvSpPr>
        <p:spPr>
          <a:xfrm>
            <a:off x="1956362" y="1052736"/>
            <a:ext cx="177238" cy="56439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FB12EFF-43E2-53C9-C850-847876C5E624}"/>
              </a:ext>
            </a:extLst>
          </p:cNvPr>
          <p:cNvSpPr txBox="1"/>
          <p:nvPr/>
        </p:nvSpPr>
        <p:spPr>
          <a:xfrm>
            <a:off x="340668" y="3843655"/>
            <a:ext cx="17043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Eon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Fanerozoico</a:t>
            </a: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EFEB16BB-299E-4DF4-89D4-D6DF08D9C082}"/>
              </a:ext>
            </a:extLst>
          </p:cNvPr>
          <p:cNvSpPr/>
          <p:nvPr/>
        </p:nvSpPr>
        <p:spPr>
          <a:xfrm>
            <a:off x="3837849" y="1475304"/>
            <a:ext cx="162407" cy="4616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18B2C2D-A5A2-073E-A82A-9FAD4335015E}"/>
              </a:ext>
            </a:extLst>
          </p:cNvPr>
          <p:cNvSpPr txBox="1"/>
          <p:nvPr/>
        </p:nvSpPr>
        <p:spPr>
          <a:xfrm>
            <a:off x="2835651" y="70042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</a:t>
            </a: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8E8D36D4-A54B-7313-42BA-9BDB5FBD08FF}"/>
              </a:ext>
            </a:extLst>
          </p:cNvPr>
          <p:cNvSpPr/>
          <p:nvPr/>
        </p:nvSpPr>
        <p:spPr>
          <a:xfrm>
            <a:off x="3837849" y="1004159"/>
            <a:ext cx="162407" cy="4616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C603802-61F6-9247-B9CC-8E429FA38B0A}"/>
              </a:ext>
            </a:extLst>
          </p:cNvPr>
          <p:cNvSpPr txBox="1"/>
          <p:nvPr/>
        </p:nvSpPr>
        <p:spPr>
          <a:xfrm>
            <a:off x="2258020" y="1019548"/>
            <a:ext cx="16610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200" dirty="0"/>
              <a:t>Cuaternaria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9F45D24-FEAF-9F20-968C-2A88B45D3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3233" y="1268760"/>
            <a:ext cx="7772400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solidFill>
                  <a:schemeClr val="tx1"/>
                </a:solidFill>
                <a:latin typeface="Cambria" pitchFamily="18" charset="0"/>
              </a:rPr>
              <a:t>Edades absolutas: primeros intentos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EC7F1816-FC7D-E017-052E-C34F79B82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448" y="1682316"/>
            <a:ext cx="8854752" cy="349336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s-MX" b="1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La Biblia</a:t>
            </a:r>
            <a:endParaRPr lang="en-US" altLang="es-MX" sz="1600" b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eaLnBrk="1" hangingPunct="1">
              <a:buFontTx/>
              <a:buNone/>
            </a:pPr>
            <a:endParaRPr lang="en-US" altLang="es-MX" sz="1200" b="1" dirty="0"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Sumar fechas en la Biblia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Obtenga una edad de 4000-6000 a. C. para la Tierra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John Lightfoot y el obispo Ussher - 4004 a. C., 26 de octubre </a:t>
            </a:r>
            <a:r>
              <a:rPr lang="es" altLang="es-MX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a las </a:t>
            </a: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9 a. m. (1584)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¡Demasiado corto!</a:t>
            </a: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6821AAC6-ABE5-8D99-FEB1-9DFC1CA723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DA90BCA-C3C2-428A-AAA0-F1843613CDDD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1163A0A7-8981-1DA5-ED48-DF94F73D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315" y="980728"/>
            <a:ext cx="9214792" cy="762000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Edades absolutas: primeros intentos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604FBB8A-18B6-0EAD-8EE4-A3ECE9DAC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95" y="2060848"/>
            <a:ext cx="9574832" cy="3997424"/>
          </a:xfrm>
        </p:spPr>
        <p:txBody>
          <a:bodyPr/>
          <a:lstStyle/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Sal en el océano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400" dirty="0">
                <a:solidFill>
                  <a:schemeClr val="tx1"/>
                </a:solidFill>
                <a:latin typeface="Cambria" panose="02040503050406030204" pitchFamily="18" charset="0"/>
              </a:rPr>
              <a:t>Si conocemos la velocidad a la que se añade sal y cuánta sal hay en el océano, podemos encontrar la edad de los océanos.</a:t>
            </a: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Espesor del sedimento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400" dirty="0">
                <a:solidFill>
                  <a:schemeClr val="tx1"/>
                </a:solidFill>
                <a:latin typeface="Cambria" panose="02040503050406030204" pitchFamily="18" charset="0"/>
              </a:rPr>
              <a:t>Sume los sedimentos más gruesos para cada período y calcule la tasa.</a:t>
            </a: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Ambos métodos dieron una edad de unos 100 millones de años.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400" dirty="0">
                <a:solidFill>
                  <a:schemeClr val="tx1"/>
                </a:solidFill>
                <a:latin typeface="Cambria" panose="02040503050406030204" pitchFamily="18" charset="0"/>
              </a:rPr>
              <a:t>Problema: las tasas son variables</a:t>
            </a:r>
            <a:endParaRPr lang="en-US" altLang="es-MX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E89D808A-829D-F51D-904C-958BF43AF5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12D84B8-E1EE-4E1A-9FA0-F0B3F0299248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B5CA374-FACB-95C6-5DFA-2197C6352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Datación radiométrica: vida media</a:t>
            </a: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40E0400C-3DA9-4407-8A50-81CAD755EF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8C5F0D-D876-435C-B10D-27135EBCF88D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pic>
        <p:nvPicPr>
          <p:cNvPr id="67588" name="Picture 5" descr="D:\working copy\GRAPHIC0\GenGeology\halflife.gif">
            <a:extLst>
              <a:ext uri="{FF2B5EF4-FFF2-40B4-BE49-F238E27FC236}">
                <a16:creationId xmlns:a16="http://schemas.microsoft.com/office/drawing/2014/main" id="{3C59DA91-448C-E2DF-9D7B-260B62284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1524000"/>
            <a:ext cx="672147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>
            <a:extLst>
              <a:ext uri="{FF2B5EF4-FFF2-40B4-BE49-F238E27FC236}">
                <a16:creationId xmlns:a16="http://schemas.microsoft.com/office/drawing/2014/main" id="{7A607E0B-E90D-8F72-ECFD-D928FAF16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700808"/>
            <a:ext cx="11089232" cy="4391521"/>
          </a:xfrm>
        </p:spPr>
        <p:txBody>
          <a:bodyPr/>
          <a:lstStyle/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Padre</a:t>
            </a:r>
            <a:r>
              <a:rPr lang="es" altLang="es-MX" b="1" dirty="0">
                <a:latin typeface="Cambria" panose="02040503050406030204" pitchFamily="18" charset="0"/>
              </a:rPr>
              <a:t>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un isótopo radiactivo inestable</a:t>
            </a:r>
          </a:p>
          <a:p>
            <a:pPr eaLnBrk="1" hangingPunct="1"/>
            <a:endParaRPr lang="en-US" altLang="es-MX" sz="2000" b="1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Producto hija</a:t>
            </a:r>
            <a:endParaRPr lang="en-US" altLang="es-MX" b="1" dirty="0"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los isótopos resultantes de la desintegración de un progenitor</a:t>
            </a:r>
          </a:p>
          <a:p>
            <a:pPr eaLnBrk="1" hangingPunct="1"/>
            <a:endParaRPr lang="en-US" altLang="es-MX" sz="2000" b="1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Vida media</a:t>
            </a:r>
            <a:endParaRPr lang="en-US" altLang="es-MX" b="1" dirty="0"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dirty="0">
                <a:solidFill>
                  <a:schemeClr val="tx1"/>
                </a:solidFill>
                <a:latin typeface="Cambria" panose="02040503050406030204" pitchFamily="18" charset="0"/>
              </a:rPr>
              <a:t>el tiempo necesario para que la mitad de los núcleos radiactivos de una muestra se desintegren</a:t>
            </a:r>
          </a:p>
        </p:txBody>
      </p:sp>
      <p:sp>
        <p:nvSpPr>
          <p:cNvPr id="69635" name="Slide Number Placeholder 5">
            <a:extLst>
              <a:ext uri="{FF2B5EF4-FFF2-40B4-BE49-F238E27FC236}">
                <a16:creationId xmlns:a16="http://schemas.microsoft.com/office/drawing/2014/main" id="{31BFA6A2-3AAA-7FCF-8EDB-B0B0480837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AB50F04-C938-4B24-B4CD-8FB3844B72B9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99507079-D9DD-6D46-326A-BB758A0F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792495"/>
            <a:ext cx="8440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4000" dirty="0">
                <a:latin typeface="Cambria" panose="02040503050406030204" pitchFamily="18" charset="0"/>
              </a:rPr>
              <a:t>Desintegración radiométrica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>
            <a:extLst>
              <a:ext uri="{FF2B5EF4-FFF2-40B4-BE49-F238E27FC236}">
                <a16:creationId xmlns:a16="http://schemas.microsoft.com/office/drawing/2014/main" id="{CF27B412-DA73-2D1E-DA12-98BC6077A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844824"/>
            <a:ext cx="10585176" cy="4608858"/>
          </a:xfrm>
        </p:spPr>
        <p:txBody>
          <a:bodyPr/>
          <a:lstStyle/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Principio de la datación radiactiva</a:t>
            </a:r>
          </a:p>
          <a:p>
            <a:pPr eaLnBrk="1" hangingPunct="1">
              <a:buFont typeface="Georgia" panose="02040502050405020303" pitchFamily="18" charset="0"/>
              <a:buNone/>
            </a:pPr>
            <a:endParaRPr lang="en-US" altLang="es-MX" sz="1400" b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El porcentaje de átomos radiactivos que se desintegran durante una vida media es siempre el mismo (50%).</a:t>
            </a:r>
          </a:p>
          <a:p>
            <a:pPr lvl="2" eaLnBrk="1" hangingPunct="1"/>
            <a:endParaRPr lang="en-US" altLang="es-MX" sz="2800" b="1" dirty="0">
              <a:latin typeface="Cambria" panose="02040503050406030204" pitchFamily="18" charset="0"/>
            </a:endParaRP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Sin embargo, el número real de átomos que se desintegran disminuye continuamente.</a:t>
            </a:r>
          </a:p>
          <a:p>
            <a:pPr lvl="2" eaLnBrk="1" hangingPunct="1"/>
            <a:endParaRPr lang="en-US" altLang="es-MX" sz="2800" b="1" dirty="0">
              <a:latin typeface="Cambria" panose="02040503050406030204" pitchFamily="18" charset="0"/>
            </a:endParaRP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Comparando la proporción de padres e hijas se obtiene la edad de la muestra.</a:t>
            </a:r>
          </a:p>
        </p:txBody>
      </p:sp>
      <p:sp>
        <p:nvSpPr>
          <p:cNvPr id="71683" name="Slide Number Placeholder 5">
            <a:extLst>
              <a:ext uri="{FF2B5EF4-FFF2-40B4-BE49-F238E27FC236}">
                <a16:creationId xmlns:a16="http://schemas.microsoft.com/office/drawing/2014/main" id="{F5DC71FB-219D-A994-D87D-75DA244D58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9374F0-135B-4B9A-8B09-E71B32736F0A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DCEDEC3D-2DDC-21B2-C559-176B8B646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672" y="836712"/>
            <a:ext cx="54006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4000" dirty="0">
                <a:latin typeface="Cambria" panose="02040503050406030204" pitchFamily="18" charset="0"/>
              </a:rPr>
              <a:t>Datación radiométrica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A55F93C0-0F29-1B9E-1F1B-388830501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1584" y="569911"/>
            <a:ext cx="7772400" cy="593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Curva de desintegración radiactiva</a:t>
            </a:r>
          </a:p>
        </p:txBody>
      </p:sp>
      <p:sp>
        <p:nvSpPr>
          <p:cNvPr id="73731" name="Slide Number Placeholder 4">
            <a:extLst>
              <a:ext uri="{FF2B5EF4-FFF2-40B4-BE49-F238E27FC236}">
                <a16:creationId xmlns:a16="http://schemas.microsoft.com/office/drawing/2014/main" id="{77613F19-4E93-07A0-8018-F13DD24713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B0F3C4-9EC8-4843-958F-3F6B56F0B36B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73732" name="Picture 3" descr="C:\Stan's Stuff\Prentice Hall work\Working materials\Images used\Chapter 8\half-life chart.JPG">
            <a:extLst>
              <a:ext uri="{FF2B5EF4-FFF2-40B4-BE49-F238E27FC236}">
                <a16:creationId xmlns:a16="http://schemas.microsoft.com/office/drawing/2014/main" id="{3C599DF5-E786-35E6-480B-F528048E7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163636"/>
            <a:ext cx="7696200" cy="530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026">
            <a:extLst>
              <a:ext uri="{FF2B5EF4-FFF2-40B4-BE49-F238E27FC236}">
                <a16:creationId xmlns:a16="http://schemas.microsoft.com/office/drawing/2014/main" id="{434385AA-07D8-75F2-16F0-4E14B6E29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1088" y="1268760"/>
            <a:ext cx="7772400" cy="593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Curva de desintegración radiactiva</a:t>
            </a:r>
          </a:p>
        </p:txBody>
      </p:sp>
      <p:sp>
        <p:nvSpPr>
          <p:cNvPr id="75779" name="Slide Number Placeholder 4">
            <a:extLst>
              <a:ext uri="{FF2B5EF4-FFF2-40B4-BE49-F238E27FC236}">
                <a16:creationId xmlns:a16="http://schemas.microsoft.com/office/drawing/2014/main" id="{1969D87A-9F5A-6C70-F678-221A0A845A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9A97C3F-8527-45B3-ABEF-08F06E1692AA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pic>
        <p:nvPicPr>
          <p:cNvPr id="75780" name="Picture 1028" descr="C:\Geol_101\Images\Parent_Daughter.bmp">
            <a:extLst>
              <a:ext uri="{FF2B5EF4-FFF2-40B4-BE49-F238E27FC236}">
                <a16:creationId xmlns:a16="http://schemas.microsoft.com/office/drawing/2014/main" id="{5872E82F-A139-33C7-250A-E44DD8B02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2276872"/>
            <a:ext cx="83058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F43B1BD-C5FA-325F-36CA-F1F87D81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745" y="1268760"/>
            <a:ext cx="9720758" cy="792088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Métodos actuales de datación radiométrica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0142AB2-A157-42AF-FA56-185BCE0C8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600" y="2228051"/>
            <a:ext cx="5832648" cy="376703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" altLang="es-MX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Cosmogénico</a:t>
            </a: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C-14 </a:t>
            </a:r>
            <a:r>
              <a:rPr lang="es" altLang="es-MX" sz="2400" dirty="0"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s" altLang="es-MX" sz="2400" dirty="0">
                <a:latin typeface="Cambria" panose="02040503050406030204" pitchFamily="18" charset="0"/>
              </a:rPr>
              <a:t>5700 Año.</a:t>
            </a:r>
          </a:p>
          <a:p>
            <a:pPr eaLnBrk="1" hangingPunct="1"/>
            <a:endParaRPr lang="en-US" altLang="es-MX" sz="2400" dirty="0">
              <a:latin typeface="Cambria" panose="02040503050406030204" pitchFamily="18" charset="0"/>
            </a:endParaRPr>
          </a:p>
          <a:p>
            <a:pPr eaLnBrk="1" hangingPunct="1">
              <a:buFontTx/>
              <a:buNone/>
            </a:pPr>
            <a:r>
              <a:rPr lang="es" altLang="es-MX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Primordial</a:t>
            </a: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K-Ar (K-40) </a:t>
            </a:r>
            <a:r>
              <a:rPr lang="es" altLang="es-MX" sz="2400" dirty="0"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s" altLang="es-MX" sz="2400" dirty="0">
                <a:latin typeface="Cambria" panose="02040503050406030204" pitchFamily="18" charset="0"/>
              </a:rPr>
              <a:t>1,25 POR</a:t>
            </a: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Ar-Ar</a:t>
            </a: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Sm-Nd, Lu-Hf, Re-Os</a:t>
            </a: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Rb-Sr (Rb-87) </a:t>
            </a:r>
            <a:r>
              <a:rPr lang="es" altLang="es-MX" sz="2400" dirty="0"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s" altLang="es-MX" sz="2400" dirty="0">
                <a:latin typeface="Cambria" panose="02040503050406030204" pitchFamily="18" charset="0"/>
              </a:rPr>
              <a:t>48,8 POR</a:t>
            </a: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U-235 </a:t>
            </a:r>
            <a:r>
              <a:rPr lang="es" altLang="es-MX" sz="2400" dirty="0"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s" altLang="es-MX" sz="2400" dirty="0">
                <a:latin typeface="Cambria" panose="02040503050406030204" pitchFamily="18" charset="0"/>
              </a:rPr>
              <a:t>704 años</a:t>
            </a:r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FE95DEDE-D353-8B9F-3551-EFC334F9F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A066E8-D6C3-4EB2-9082-EDB7C7E06EBC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>
            <a:extLst>
              <a:ext uri="{FF2B5EF4-FFF2-40B4-BE49-F238E27FC236}">
                <a16:creationId xmlns:a16="http://schemas.microsoft.com/office/drawing/2014/main" id="{57C6819E-5B9B-BD61-12F1-BF2480352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427" y="1700211"/>
            <a:ext cx="10296773" cy="4399757"/>
          </a:xfrm>
        </p:spPr>
        <p:txBody>
          <a:bodyPr/>
          <a:lstStyle/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Fuentes de error</a:t>
            </a: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Se requiere un sistema cerrado</a:t>
            </a: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Para evitar posibles problemas, solo se deben utilizar muestras de rocas frescas y no meteorizadas.</a:t>
            </a:r>
          </a:p>
          <a:p>
            <a:pPr lvl="2" eaLnBrk="1" hangingPunct="1"/>
            <a:endParaRPr lang="en-US" altLang="es-MX" sz="2800" b="1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Datación por carbono-14 (radiocarbono)</a:t>
            </a: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Vida media de sólo 5730 años</a:t>
            </a: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Se utiliza para fechar eventos muy recientes.</a:t>
            </a:r>
          </a:p>
          <a:p>
            <a:pPr lvl="2" eaLnBrk="1" hangingPunct="1"/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El C </a:t>
            </a:r>
            <a:r>
              <a:rPr lang="es" altLang="es-MX" sz="280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14 </a:t>
            </a:r>
            <a:r>
              <a:rPr lang="es" altLang="es-MX" sz="2800" dirty="0">
                <a:solidFill>
                  <a:schemeClr val="tx1"/>
                </a:solidFill>
                <a:latin typeface="Cambria" panose="02040503050406030204" pitchFamily="18" charset="0"/>
              </a:rPr>
              <a:t>se produce en la atmósfera superior.</a:t>
            </a:r>
          </a:p>
        </p:txBody>
      </p:sp>
      <p:sp>
        <p:nvSpPr>
          <p:cNvPr id="79875" name="Slide Number Placeholder 5">
            <a:extLst>
              <a:ext uri="{FF2B5EF4-FFF2-40B4-BE49-F238E27FC236}">
                <a16:creationId xmlns:a16="http://schemas.microsoft.com/office/drawing/2014/main" id="{4F780485-6F2A-CBE3-2426-C3ED8635B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88696E-BCFA-4ACD-9611-483F5BFF90C1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64EAE124-B067-3FF5-54DA-B764EEF33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664" y="758032"/>
            <a:ext cx="5256584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4000" dirty="0">
                <a:latin typeface="Cambria" panose="02040503050406030204" pitchFamily="18" charset="0"/>
              </a:rPr>
              <a:t>Datación radiométrica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0570557C-4DB1-E09E-F6DA-2597CA692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7488" y="764704"/>
            <a:ext cx="8208267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Algunas estimaciones o tasas geológicas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7BF4132-1C61-9B4F-A9A4-08EA769EC5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6446" y="1700808"/>
            <a:ext cx="9755934" cy="4572000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b="1" dirty="0">
                <a:solidFill>
                  <a:schemeClr val="tx2"/>
                </a:solidFill>
                <a:latin typeface="Cambria" pitchFamily="18" charset="0"/>
              </a:rPr>
              <a:t>Erosion cortante del Gran Cañón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2 km/3 </a:t>
            </a:r>
            <a:r>
              <a:rPr lang="es" dirty="0" err="1">
                <a:latin typeface="Cambria" pitchFamily="18" charset="0"/>
              </a:rPr>
              <a:t>mi </a:t>
            </a:r>
            <a:r>
              <a:rPr lang="es" dirty="0">
                <a:latin typeface="Cambria" pitchFamily="18" charset="0"/>
              </a:rPr>
              <a:t>. = 1 cm/15 años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b="1" dirty="0">
                <a:solidFill>
                  <a:schemeClr val="tx2"/>
                </a:solidFill>
                <a:latin typeface="Cambria" pitchFamily="18" charset="0"/>
              </a:rPr>
              <a:t>Elevación de los Alpes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5 km/10 </a:t>
            </a:r>
            <a:r>
              <a:rPr lang="es" dirty="0" err="1">
                <a:latin typeface="Cambria" pitchFamily="18" charset="0"/>
              </a:rPr>
              <a:t>millones de años </a:t>
            </a:r>
            <a:r>
              <a:rPr lang="es" dirty="0">
                <a:latin typeface="Cambria" pitchFamily="18" charset="0"/>
              </a:rPr>
              <a:t>= 1 cm/20 años.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b="1" dirty="0">
                <a:solidFill>
                  <a:schemeClr val="tx2"/>
                </a:solidFill>
                <a:latin typeface="Cambria" pitchFamily="18" charset="0"/>
              </a:rPr>
              <a:t>Apertura del Atlántico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5000 km/180 </a:t>
            </a:r>
            <a:r>
              <a:rPr lang="es" dirty="0" err="1">
                <a:latin typeface="Cambria" pitchFamily="18" charset="0"/>
              </a:rPr>
              <a:t>millones de años </a:t>
            </a:r>
            <a:r>
              <a:rPr lang="es" dirty="0">
                <a:latin typeface="Cambria" pitchFamily="18" charset="0"/>
              </a:rPr>
              <a:t>= 2,8 cm/año.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b="1" dirty="0">
                <a:solidFill>
                  <a:schemeClr val="tx2"/>
                </a:solidFill>
                <a:latin typeface="Cambria" pitchFamily="18" charset="0"/>
              </a:rPr>
              <a:t>Elevación de granitos de </a:t>
            </a:r>
            <a:r>
              <a:rPr lang="es" b="1" dirty="0" err="1">
                <a:solidFill>
                  <a:schemeClr val="tx2"/>
                </a:solidFill>
                <a:latin typeface="Cambria" pitchFamily="18" charset="0"/>
              </a:rPr>
              <a:t>las Montañas Blancas </a:t>
            </a:r>
            <a:r>
              <a:rPr lang="es" b="1" dirty="0">
                <a:solidFill>
                  <a:schemeClr val="tx2"/>
                </a:solidFill>
                <a:latin typeface="Cambria" pitchFamily="18" charset="0"/>
              </a:rPr>
              <a:t>(NH)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8 km/150 </a:t>
            </a:r>
            <a:r>
              <a:rPr lang="es" dirty="0" err="1">
                <a:latin typeface="Cambria" pitchFamily="18" charset="0"/>
              </a:rPr>
              <a:t>millones de años </a:t>
            </a:r>
            <a:r>
              <a:rPr lang="es" dirty="0">
                <a:latin typeface="Cambria" pitchFamily="18" charset="0"/>
              </a:rPr>
              <a:t>= 1 cm/190 años.</a:t>
            </a: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07DCA78-AC48-B9DC-725D-CD8DCD7C28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540FB9-FBC8-4D79-8D3A-F0C6DE307516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968C253C-7A9E-09D9-4A79-D60104A40B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9978" y="1052736"/>
            <a:ext cx="8134672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" dirty="0">
                <a:latin typeface="Cambria" pitchFamily="18" charset="0"/>
              </a:rPr>
              <a:t>Algunas estimaciones o tasas geológicas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5CA5026-B57F-4EE6-4B06-856378A2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942" y="1989128"/>
            <a:ext cx="8782744" cy="407362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Movimiento de la falla de San Andrés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5 cm/año = 7 m/140 años.</a:t>
            </a:r>
          </a:p>
          <a:p>
            <a:pPr eaLnBrk="1" hangingPunct="1"/>
            <a:endParaRPr lang="en-US" altLang="es-MX" dirty="0">
              <a:latin typeface="Cambria" panose="02040503050406030204" pitchFamily="18" charset="0"/>
            </a:endParaRPr>
          </a:p>
          <a:p>
            <a:pPr eaLnBrk="1" hangingPunct="1">
              <a:buFontTx/>
              <a:buNone/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Crecimiento del Monte Santa Helena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3 km/30.000 años = 10 cm/año.</a:t>
            </a:r>
          </a:p>
          <a:p>
            <a:pPr eaLnBrk="1" hangingPunct="1"/>
            <a:endParaRPr lang="en-US" altLang="es-MX" dirty="0">
              <a:latin typeface="Cambria" panose="02040503050406030204" pitchFamily="18" charset="0"/>
            </a:endParaRPr>
          </a:p>
          <a:p>
            <a:pPr eaLnBrk="1" hangingPunct="1">
              <a:buFontTx/>
              <a:buNone/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Depositación de dolomita del Niágara</a:t>
            </a: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100 m/ 1 año? = 1 cm/100 años.</a:t>
            </a:r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1E5FFDC0-7C31-6032-1434-555C02EDC5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7BE583-7784-4CBA-9A28-14380DA4B59E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89</TotalTime>
  <Words>1109</Words>
  <Application>Microsoft Office PowerPoint</Application>
  <PresentationFormat>Panorámica</PresentationFormat>
  <Paragraphs>289</Paragraphs>
  <Slides>36</Slides>
  <Notes>36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4" baseType="lpstr">
      <vt:lpstr>Arial</vt:lpstr>
      <vt:lpstr>Calibri</vt:lpstr>
      <vt:lpstr>Cambria</vt:lpstr>
      <vt:lpstr>Georgia</vt:lpstr>
      <vt:lpstr>Times New Roman</vt:lpstr>
      <vt:lpstr>Trebuchet MS</vt:lpstr>
      <vt:lpstr>Wingdings 2</vt:lpstr>
      <vt:lpstr>Urban</vt:lpstr>
      <vt:lpstr>Introducción a la geología</vt:lpstr>
      <vt:lpstr>¿Por qué la geología es diferente de otras ciencias?</vt:lpstr>
      <vt:lpstr>12_04c.jpg</vt:lpstr>
      <vt:lpstr>Presentación de PowerPoint</vt:lpstr>
      <vt:lpstr>Dos tipos de edades</vt:lpstr>
      <vt:lpstr>Dos concepciones de la historia de la Tierra</vt:lpstr>
      <vt:lpstr>Principios de la datación relativa</vt:lpstr>
      <vt:lpstr>de superposición  en el Gran Cañón</vt:lpstr>
      <vt:lpstr>Horizontalidad</vt:lpstr>
      <vt:lpstr>Relación transversal</vt:lpstr>
      <vt:lpstr>Relación transversal</vt:lpstr>
      <vt:lpstr>Relaciones transversales</vt:lpstr>
      <vt:lpstr>Principios de la datación relativa</vt:lpstr>
      <vt:lpstr>Principios de la datación relativa</vt:lpstr>
      <vt:lpstr>Discordancia angular</vt:lpstr>
      <vt:lpstr>Discordancia angular</vt:lpstr>
      <vt:lpstr>Inconformidad angular</vt:lpstr>
      <vt:lpstr>Uniformitarismo </vt:lpstr>
      <vt:lpstr>Marcas de ondulación - Ripple Marks</vt:lpstr>
      <vt:lpstr>Marcas de ondulación fósiles</vt:lpstr>
      <vt:lpstr>Grietas de barro modernas</vt:lpstr>
      <vt:lpstr>Grietas de lodo fósil</vt:lpstr>
      <vt:lpstr>Requerimientos para buenos fósiles de índice</vt:lpstr>
      <vt:lpstr>Correlación</vt:lpstr>
      <vt:lpstr>La escala de tiempo geológico</vt:lpstr>
      <vt:lpstr>Edades absolutas: primeros intentos</vt:lpstr>
      <vt:lpstr>Edades absolutas: primeros intentos</vt:lpstr>
      <vt:lpstr>Datación radiométrica: vida media</vt:lpstr>
      <vt:lpstr>Presentación de PowerPoint</vt:lpstr>
      <vt:lpstr>Presentación de PowerPoint</vt:lpstr>
      <vt:lpstr>Curva de desintegración radiactiva</vt:lpstr>
      <vt:lpstr>Curva de desintegración radiactiva</vt:lpstr>
      <vt:lpstr>Métodos actuales de datación radiométrica</vt:lpstr>
      <vt:lpstr>Presentación de PowerPoint</vt:lpstr>
      <vt:lpstr>Algunas estimaciones o tasas geológicas</vt:lpstr>
      <vt:lpstr>Algunas estimaciones o tasas geológicas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1 - Introduction to Geology</dc:title>
  <dc:creator>Windows User</dc:creator>
  <cp:lastModifiedBy>Inocente Espinoza Espinoza</cp:lastModifiedBy>
  <cp:revision>10</cp:revision>
  <dcterms:created xsi:type="dcterms:W3CDTF">2012-07-28T17:04:14Z</dcterms:created>
  <dcterms:modified xsi:type="dcterms:W3CDTF">2025-08-28T18:51:01Z</dcterms:modified>
</cp:coreProperties>
</file>