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12192000" cy="6858000"/>
  <p:notesSz cx="6858000" cy="9144000"/>
  <p:defaultTextStyle>
    <a:defPPr>
      <a:defRPr lang="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0D68658-603D-4DFF-B6E7-50B43CDC58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9D4BF7-DAE7-49B8-BDF6-5E116DDEB26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A84162A-2350-43DD-AAC2-F2947F8724BD}" type="datetimeFigureOut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03B19E9-2185-4E7C-BC45-2C776DD47F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C5F98-3B1F-4ED4-A5CB-0FAC9A17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1B334-B043-4BBC-8585-849ABD26A2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C03D9-7269-49D1-B462-2F8F1FCC4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827DF9E-4634-447B-8EC6-068927CCE13D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98EB1D6-020B-461E-9251-92678FC953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B90ED46-8253-43A8-B9F3-3BA542081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AB39451B-5F26-4661-89AC-E972769A1E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780CAB-C5E7-407B-84F9-DA13AFDF650B}" type="slidenum">
              <a:rPr lang="en-US" altLang="es-MX" smtClean="0"/>
              <a:pPr>
                <a:spcBef>
                  <a:spcPct val="0"/>
                </a:spcBef>
              </a:pPr>
              <a:t>2</a:t>
            </a:fld>
            <a:endParaRPr lang="en-US" altLang="es-MX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3B1BB56A-3CDD-4A6C-81F4-2CCC136452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8AF7BDB-8DDB-4D6D-8BDD-68B980070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A395AC57-1D53-4168-8E6C-7E64DCCBAC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24385F-6F1C-43F2-886E-EAF6B3DC800D}" type="slidenum">
              <a:rPr lang="en-US" altLang="es-MX" smtClean="0"/>
              <a:pPr>
                <a:spcBef>
                  <a:spcPct val="0"/>
                </a:spcBef>
              </a:pPr>
              <a:t>3</a:t>
            </a:fld>
            <a:endParaRPr lang="en-US" altLang="es-MX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758A03E-62D4-498D-802D-52E7C628EB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9B42CDC1-2B49-48AD-87B8-82AE9792FB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85D4D78-0F32-44E3-AF74-8B092B9086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58F6D02-36EC-4BB1-9790-5C81749425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" altLang="es-MX">
                <a:solidFill>
                  <a:srgbClr val="000000"/>
                </a:solidFill>
              </a:rPr>
              <a:t>Estas rocas metamórficas han sido severamente deformadas y plegadas por la colisión de placas tectónicas en lo que hoy es Connecticut.</a:t>
            </a:r>
            <a:endParaRPr lang="en-US" altLang="es-MX" b="1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2A1F8027-013F-47FE-A5B7-C1A55BE689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801F2E88-73A1-4BCC-84B7-F953BE1546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B6190097-1E2A-4F9B-9A9B-6EB021BE84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AC9E4E-413B-4086-BA83-3169A594C987}" type="slidenum">
              <a:rPr lang="en-US" altLang="es-MX" smtClean="0"/>
              <a:pPr>
                <a:spcBef>
                  <a:spcPct val="0"/>
                </a:spcBef>
              </a:pPr>
              <a:t>5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E52A670A-9EE6-4792-994A-D2DDD1677F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EBF48270-71FA-42A8-A875-F9F5DFF735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6BA95B0B-C3C1-404E-BBF3-9AC4EC32A8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D9A7AF-F5B9-4086-8EE0-A42C8FB561EF}" type="slidenum">
              <a:rPr lang="en-US" altLang="es-MX" smtClean="0"/>
              <a:pPr>
                <a:spcBef>
                  <a:spcPct val="0"/>
                </a:spcBef>
              </a:pPr>
              <a:t>6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67CC3054-E87D-4C5E-A0FC-F19DA41D29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526368-4524-49B3-9C06-AB2A11D90E1F}" type="slidenum">
              <a:rPr lang="en-US" altLang="es-MX" smtClean="0"/>
              <a:pPr>
                <a:spcBef>
                  <a:spcPct val="0"/>
                </a:spcBef>
              </a:pPr>
              <a:t>7</a:t>
            </a:fld>
            <a:endParaRPr lang="en-US" altLang="es-MX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C1BDE44-6BA6-417D-A6A4-2AA550391F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CDBD2F80-D113-4F03-8532-54A11000F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6F03A808-58EE-4EB2-AB70-7696F6692C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9713B0A-9372-4BAB-B972-5192066C99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25653609-928A-4E66-BBC2-19C89AFA7D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D3A99E-9658-444D-B63A-23B0EBA827B2}" type="slidenum">
              <a:rPr lang="en-US" altLang="es-MX" smtClean="0"/>
              <a:pPr>
                <a:spcBef>
                  <a:spcPct val="0"/>
                </a:spcBef>
              </a:pPr>
              <a:t>8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D67E3AC5-A927-404F-BF4C-82C4903BE4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8094A7F3-DD17-4CB9-9634-D60273C9BA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C28C369E-F0E5-4B1D-B0C1-49D2B31A0C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C3B536-97EF-4813-8026-1F0B59ECB813}" type="slidenum">
              <a:rPr lang="en-US" altLang="es-MX" smtClean="0"/>
              <a:pPr>
                <a:spcBef>
                  <a:spcPct val="0"/>
                </a:spcBef>
              </a:pPr>
              <a:t>9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2344AD26-97A4-4BB0-9480-E8CF148B61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93C014E-3A68-4C65-BC04-554003DDFA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C30A0DA-9B5D-4BD9-856E-03E6677B7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449681-9B99-4600-B57B-689E20A8DA99}" type="slidenum">
              <a:rPr lang="en-US" altLang="es-MX" smtClean="0"/>
              <a:pPr>
                <a:spcBef>
                  <a:spcPct val="0"/>
                </a:spcBef>
              </a:pPr>
              <a:t>10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4523E45D-EA82-4C50-91C9-2CAB30C146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C810EF68-22DE-4D92-B30C-D1EA8989A6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1FE6BE86-D0BC-4A6F-9FBD-764CFB33DE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9DDF341-9099-4539-9B4B-1FA48245639A}" type="slidenum">
              <a:rPr lang="en-US" altLang="es-MX" smtClean="0"/>
              <a:pPr>
                <a:spcBef>
                  <a:spcPct val="0"/>
                </a:spcBef>
              </a:pPr>
              <a:t>11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EABB06C3-93B7-4ADA-B909-67B80F99D9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910A13DE-3199-466E-85DF-B3BA216AB3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9670EEE-628B-4884-B45E-0C21141B6C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DFC152-00B7-48D8-946A-6B6C6D3C8953}" type="slidenum">
              <a:rPr lang="en-US" altLang="es-MX" smtClean="0"/>
              <a:pPr>
                <a:spcBef>
                  <a:spcPct val="0"/>
                </a:spcBef>
              </a:pPr>
              <a:t>12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B0F4D4A0-E4C1-43F4-862A-91A2A7B159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617F24-8F69-4443-B206-9EEDAB99D40E}" type="slidenum">
              <a:rPr lang="en-US" altLang="es-MX" smtClean="0"/>
              <a:pPr>
                <a:spcBef>
                  <a:spcPct val="0"/>
                </a:spcBef>
              </a:pPr>
              <a:t>13</a:t>
            </a:fld>
            <a:endParaRPr lang="en-US" altLang="es-MX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0EEEA94C-B242-4909-8DFD-26AAA56E3E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92D0EEB0-8AEF-4865-AB54-A61BBF6789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" altLang="es-MX" b="1">
                <a:solidFill>
                  <a:srgbClr val="000000"/>
                </a:solidFill>
              </a:rPr>
              <a:t>Figura 10.4: </a:t>
            </a:r>
            <a:r>
              <a:rPr lang="es" altLang="es-MX">
                <a:solidFill>
                  <a:srgbClr val="000000"/>
                </a:solidFill>
              </a:rPr>
              <a:t>Rumbo y buzamiento. La intersección de un plano horizontal (la superficie del agua) y un plano inclinado (la superficie de cualquiera de las capas rocosas) forma una línea conocida como </a:t>
            </a:r>
            <a:r>
              <a:rPr lang="es" altLang="es-MX" i="1">
                <a:solidFill>
                  <a:srgbClr val="000000"/>
                </a:solidFill>
              </a:rPr>
              <a:t>rumbo. </a:t>
            </a:r>
            <a:r>
              <a:rPr lang="es" altLang="es-MX">
                <a:solidFill>
                  <a:srgbClr val="000000"/>
                </a:solidFill>
              </a:rPr>
              <a:t>El buzamiento de estas capas es su desviación angular máxima con respecto a la horizontal. Observe el símbolo de rumbo y buzamiento con 50 junto a él, que indica el ángulo de buzamiento.</a:t>
            </a:r>
            <a:endParaRPr lang="en-US" altLang="es-MX" b="1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6ADD1A1-64A8-4875-AAEA-1CE793C2EA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420583-B586-4A72-8D13-CC9E31DABD4F}" type="slidenum">
              <a:rPr lang="en-US" altLang="es-MX" smtClean="0"/>
              <a:pPr>
                <a:spcBef>
                  <a:spcPct val="0"/>
                </a:spcBef>
              </a:pPr>
              <a:t>14</a:t>
            </a:fld>
            <a:endParaRPr lang="en-US" altLang="es-MX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A771D74-3057-4FE4-9B64-ED474CB961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C3BE8C76-8D1A-4880-9FCD-858557C718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" altLang="es-MX" b="1">
                <a:solidFill>
                  <a:srgbClr val="000000"/>
                </a:solidFill>
              </a:rPr>
              <a:t>Figura 10.4: </a:t>
            </a:r>
            <a:r>
              <a:rPr lang="es" altLang="es-MX">
                <a:solidFill>
                  <a:srgbClr val="000000"/>
                </a:solidFill>
              </a:rPr>
              <a:t>Rumbo y buzamiento. La intersección de un plano horizontal (la superficie del agua) y un plano inclinado (la superficie de cualquiera de las capas rocosas) forma una línea conocida como </a:t>
            </a:r>
            <a:r>
              <a:rPr lang="es" altLang="es-MX" i="1">
                <a:solidFill>
                  <a:srgbClr val="000000"/>
                </a:solidFill>
              </a:rPr>
              <a:t>rumbo. </a:t>
            </a:r>
            <a:r>
              <a:rPr lang="es" altLang="es-MX">
                <a:solidFill>
                  <a:srgbClr val="000000"/>
                </a:solidFill>
              </a:rPr>
              <a:t>El buzamiento de estas capas es su desviación angular máxima con respecto a la horizontal. Observe el símbolo de rumbo y buzamiento con 50 junto a él, que indica el ángulo de buzamiento.</a:t>
            </a:r>
            <a:endParaRPr lang="en-US" altLang="es-MX" b="1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185C6AEB-33BD-41D8-B66C-5DF348E67A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F1A6B9A4-8193-4607-A301-56224D2022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F9254CE4-4B94-435D-8AC9-42B744EF63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E9DE26-4A5E-44D4-8F79-C530338A1DE6}" type="slidenum">
              <a:rPr lang="en-US" altLang="es-MX" smtClean="0"/>
              <a:pPr>
                <a:spcBef>
                  <a:spcPct val="0"/>
                </a:spcBef>
              </a:pPr>
              <a:t>15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00AC1828-CA7A-46A0-89A7-E1D94AD5B3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56A462A5-6643-4ABA-A63F-626F933776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9C9C3028-3549-40B5-968D-0466DA0300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D9A310-6ADC-4ABE-8A22-C6C143DD9979}" type="slidenum">
              <a:rPr lang="en-US" altLang="es-MX" smtClean="0"/>
              <a:pPr>
                <a:spcBef>
                  <a:spcPct val="0"/>
                </a:spcBef>
              </a:pPr>
              <a:t>16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6AF44085-BAD4-4F1D-AEE4-ABF1F0A404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C04E6422-4043-4B36-8AA2-C7D5E4680C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57C39504-E165-42CB-AEEE-63D1E71B78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B64973-78B5-432A-B7F6-9072F56800C2}" type="slidenum">
              <a:rPr lang="en-US" altLang="es-MX" smtClean="0"/>
              <a:pPr>
                <a:spcBef>
                  <a:spcPct val="0"/>
                </a:spcBef>
              </a:pPr>
              <a:t>17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49FEB3F3-8BC1-4D4D-AEB0-4982652845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297BF406-9BB2-4645-A7C4-B0EB4728F0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50C6FD7-1D72-4EA6-99B0-EA18B546F8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E01EE5-0BC8-4DC5-BC4E-F9F3F3FAF157}" type="slidenum">
              <a:rPr lang="en-US" altLang="es-MX" smtClean="0"/>
              <a:pPr>
                <a:spcBef>
                  <a:spcPct val="0"/>
                </a:spcBef>
              </a:pPr>
              <a:t>18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AA894365-40D3-4568-BC8D-7A14AA96CA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81965B33-9CC9-4D4F-AB8C-CF45E29AD2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413960DA-1D46-459F-B31F-DF4194EFD0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9CC0AB-2C72-498D-8665-F3FD047EC7C8}" type="slidenum">
              <a:rPr lang="en-US" altLang="es-MX" smtClean="0"/>
              <a:pPr>
                <a:spcBef>
                  <a:spcPct val="0"/>
                </a:spcBef>
              </a:pPr>
              <a:t>19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699E21FA-E4BD-4620-AC6B-27DCB0EC79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EFCD8C54-CADF-4E59-8BDC-DBEE738BCF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9EFAC986-1A82-48E3-8F2C-8DF814955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8FF40B-9211-431B-B9C9-DB0BDA6BC5CB}" type="slidenum">
              <a:rPr lang="en-US" altLang="es-MX" smtClean="0"/>
              <a:pPr>
                <a:spcBef>
                  <a:spcPct val="0"/>
                </a:spcBef>
              </a:pPr>
              <a:t>20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8B5FDB9D-3041-4ADC-A61F-480EEB9452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41F08C65-F65A-4CB1-88ED-65542BD8D8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D63A4C06-54F7-4A0B-BE83-34BF0228BA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6D1911-570A-4702-81F1-529D28F9DA92}" type="slidenum">
              <a:rPr lang="en-US" altLang="es-MX" smtClean="0"/>
              <a:pPr>
                <a:spcBef>
                  <a:spcPct val="0"/>
                </a:spcBef>
              </a:pPr>
              <a:t>21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5CB3AF4-7EF6-4EB2-8461-B154D0EF50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44756504-3116-479F-9431-E8613CA1BC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BAF3E7C1-90D7-4F3B-BF7C-6473F99A58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B5B100-4B80-4D72-B116-319D2C24F8A6}" type="slidenum">
              <a:rPr lang="en-US" altLang="es-MX" smtClean="0"/>
              <a:pPr>
                <a:spcBef>
                  <a:spcPct val="0"/>
                </a:spcBef>
              </a:pPr>
              <a:t>22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7C16A6C5-DBF3-4EE3-8AC8-91A4FACB6D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2732F5E2-7395-4E4C-8213-5F0C9C936C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A2DECA00-A4AD-4DC8-ABA4-6CDF90279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0CE888-5FE5-4C02-B88E-DE61DAF876CB}" type="slidenum">
              <a:rPr lang="en-US" altLang="es-MX" smtClean="0"/>
              <a:pPr>
                <a:spcBef>
                  <a:spcPct val="0"/>
                </a:spcBef>
              </a:pPr>
              <a:t>23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64B52DE1-32EE-438F-A53D-5FC2D860B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F1943E70-C5B1-468E-8A5C-7F47F4C1C0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44A23574-B49A-416B-8823-8BE49B5726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595D7A-D73D-4B12-B519-7CEA69F192C0}" type="slidenum">
              <a:rPr lang="en-US" altLang="es-MX" smtClean="0"/>
              <a:pPr>
                <a:spcBef>
                  <a:spcPct val="0"/>
                </a:spcBef>
              </a:pPr>
              <a:t>24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9EADB4AF-A3AE-4ED7-81C9-D08CC5F67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AF675C-6224-4196-8837-AAF38C377D80}" type="slidenum">
              <a:rPr lang="en-US" altLang="es-MX" smtClean="0"/>
              <a:pPr>
                <a:spcBef>
                  <a:spcPct val="0"/>
                </a:spcBef>
              </a:pPr>
              <a:t>25</a:t>
            </a:fld>
            <a:endParaRPr lang="en-US" altLang="es-MX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83B44D39-32DF-4C88-9CCE-A2599E5A16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BC3EED0-E6EB-442C-87F2-E7A9071D4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" altLang="es-MX" b="1">
                <a:solidFill>
                  <a:srgbClr val="000000"/>
                </a:solidFill>
              </a:rPr>
              <a:t>Figura 10.11a: </a:t>
            </a:r>
            <a:r>
              <a:rPr lang="es" altLang="es-MX">
                <a:solidFill>
                  <a:srgbClr val="000000"/>
                </a:solidFill>
              </a:rPr>
              <a:t>Terminología de fallas.</a:t>
            </a:r>
            <a:endParaRPr lang="en-US" altLang="es-MX" b="1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F61B06AC-BD74-477B-B69B-449AE57ADE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86203F41-70C0-4566-BABF-C1A8068C6D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95431060-C1D0-4BAA-81D9-13E0A9FCE8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B15137-9E87-4A7E-A983-FC78C09876B9}" type="slidenum">
              <a:rPr lang="en-US" altLang="es-MX" smtClean="0"/>
              <a:pPr>
                <a:spcBef>
                  <a:spcPct val="0"/>
                </a:spcBef>
              </a:pPr>
              <a:t>26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A7AFBD30-E846-4A14-BA51-FFC5E2112C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C42681DA-66C5-4C76-A9B3-676DE5C561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435CC8E0-B200-40B6-A528-F83BA05FAB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1C8778-F6F4-4F1D-B4CD-412EB4BEC6FB}" type="slidenum">
              <a:rPr lang="en-US" altLang="es-MX" smtClean="0"/>
              <a:pPr>
                <a:spcBef>
                  <a:spcPct val="0"/>
                </a:spcBef>
              </a:pPr>
              <a:t>27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56E99707-2DD3-429D-A2E5-6BDF58C027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68DC4B0C-B632-46D0-8CC3-39DAC001B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687DC639-7633-4BA5-B843-D6CEB595E1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822C47-C504-495F-BA3F-4B6E7271CBBC}" type="slidenum">
              <a:rPr lang="en-US" altLang="es-MX" smtClean="0"/>
              <a:pPr>
                <a:spcBef>
                  <a:spcPct val="0"/>
                </a:spcBef>
              </a:pPr>
              <a:t>28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5ADCAB81-9CFE-490B-929D-B33DBC4520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CE47BF86-B9DE-4A67-B7A7-3C43313E60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08E7CED8-FE92-4080-9124-3FF14A186E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CD2EFB-B572-4108-872F-6DBD884705E6}" type="slidenum">
              <a:rPr lang="en-US" altLang="es-MX" smtClean="0"/>
              <a:pPr>
                <a:spcBef>
                  <a:spcPct val="0"/>
                </a:spcBef>
              </a:pPr>
              <a:t>29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E54000F4-D7C4-4755-B322-153CA5A558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E2263524-6CE8-4D3D-A05E-B5FAEAAE57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3A34A67E-7715-4A49-B11A-BCEF4B8A6A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A4E324-F702-4B03-9E79-6874B427304F}" type="slidenum">
              <a:rPr lang="en-US" altLang="es-MX" smtClean="0"/>
              <a:pPr>
                <a:spcBef>
                  <a:spcPct val="0"/>
                </a:spcBef>
              </a:pPr>
              <a:t>30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F2BCCC4F-24FE-4AFA-897A-EA5CAC04F0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6049D48C-A07E-40C0-965F-028B8C411A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8E1F7011-AFA4-4239-84BC-C66859FA0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DE74AE-C958-4C60-A6F0-230F1118EFFB}" type="slidenum">
              <a:rPr lang="en-US" altLang="es-MX" smtClean="0"/>
              <a:pPr>
                <a:spcBef>
                  <a:spcPct val="0"/>
                </a:spcBef>
              </a:pPr>
              <a:t>31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C842274B-8B5E-4A35-8F41-496C34B4EA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2F3BEB4A-0ADC-4AAE-8FE7-1823C007FF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" altLang="es-MX" b="1">
                <a:solidFill>
                  <a:srgbClr val="000000"/>
                </a:solidFill>
              </a:rPr>
              <a:t>Figura 10.15b: </a:t>
            </a:r>
            <a:r>
              <a:rPr lang="es" altLang="es-MX">
                <a:solidFill>
                  <a:srgbClr val="000000"/>
                </a:solidFill>
              </a:rPr>
              <a:t>Vista de la cordillera Humboldt en Nevada, que es un horst delimitado por fallas normales.</a:t>
            </a:r>
            <a:endParaRPr lang="en-US" altLang="es-MX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s-MX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s-MX" b="1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0D490B6C-F6C8-410E-81BC-5815D25F2B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F392D9DE-BD41-497A-AE73-B3BCFA6EA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" altLang="es-MX" b="1">
                <a:solidFill>
                  <a:srgbClr val="000000"/>
                </a:solidFill>
              </a:rPr>
              <a:t>Figura 10.15b: </a:t>
            </a:r>
            <a:r>
              <a:rPr lang="es" altLang="es-MX">
                <a:solidFill>
                  <a:srgbClr val="000000"/>
                </a:solidFill>
              </a:rPr>
              <a:t>Vista de la cordillera Humboldt en Nevada, que es un horst delimitado por fallas normales.</a:t>
            </a:r>
            <a:endParaRPr lang="en-US" altLang="es-MX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s-MX" b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s-MX" b="1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28CE550A-E723-44BC-9249-0CD850F046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46A65199-9825-4315-A474-B9FE5089DA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63C15EE4-0535-4173-A0E1-C43091937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41B869-8338-4F6F-8FC1-E4DEA145208F}" type="slidenum">
              <a:rPr lang="en-US" altLang="es-MX" smtClean="0"/>
              <a:pPr>
                <a:spcBef>
                  <a:spcPct val="0"/>
                </a:spcBef>
              </a:pPr>
              <a:t>34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9A100782-D339-448E-8606-57E46AADEE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CC5B74D3-1853-411D-8A25-19581FB40E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BFF0E55B-FFFC-4AC6-98B5-3697B02A78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EEBC07-BBFD-4A47-BCE7-656BDE47F9A3}" type="slidenum">
              <a:rPr lang="en-US" altLang="es-MX" smtClean="0"/>
              <a:pPr>
                <a:spcBef>
                  <a:spcPct val="0"/>
                </a:spcBef>
              </a:pPr>
              <a:t>35</a:t>
            </a:fld>
            <a:endParaRPr lang="en-US" altLang="es-MX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7D8E2301-9EB6-43EA-83E1-ADCF848C34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80C300AE-E4AB-44F6-8163-59F2F1EE14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D02B02AA-F4CC-4D95-9C50-7CA121A410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45F78-E59B-4A8A-9D6A-560135E92C78}" type="slidenum">
              <a:rPr lang="en-US" altLang="es-MX" smtClean="0"/>
              <a:pPr>
                <a:spcBef>
                  <a:spcPct val="0"/>
                </a:spcBef>
              </a:pPr>
              <a:t>36</a:t>
            </a:fld>
            <a:endParaRPr lang="en-US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5A3CBE56-0BA6-4FAB-B1A8-B7A3E7B55256}"/>
              </a:ext>
            </a:extLst>
          </p:cNvPr>
          <p:cNvSpPr/>
          <p:nvPr/>
        </p:nvSpPr>
        <p:spPr>
          <a:xfrm flipV="1">
            <a:off x="7213600" y="3810000"/>
            <a:ext cx="49784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6F7EABA2-17A2-45B2-90BF-8606A33157EA}"/>
              </a:ext>
            </a:extLst>
          </p:cNvPr>
          <p:cNvSpPr/>
          <p:nvPr/>
        </p:nvSpPr>
        <p:spPr>
          <a:xfrm flipV="1">
            <a:off x="7213600" y="3897314"/>
            <a:ext cx="49784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F29B45B2-B7B2-4039-A37F-9D9C2191ECD5}"/>
              </a:ext>
            </a:extLst>
          </p:cNvPr>
          <p:cNvSpPr/>
          <p:nvPr/>
        </p:nvSpPr>
        <p:spPr>
          <a:xfrm flipV="1">
            <a:off x="7213600" y="4114801"/>
            <a:ext cx="49784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C50100F4-C923-490F-8E93-C6302DD0E928}"/>
              </a:ext>
            </a:extLst>
          </p:cNvPr>
          <p:cNvSpPr/>
          <p:nvPr/>
        </p:nvSpPr>
        <p:spPr>
          <a:xfrm flipV="1">
            <a:off x="7213601" y="4164013"/>
            <a:ext cx="2620433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B9EF4182-799E-4646-9D5D-67A164C00C98}"/>
              </a:ext>
            </a:extLst>
          </p:cNvPr>
          <p:cNvSpPr/>
          <p:nvPr/>
        </p:nvSpPr>
        <p:spPr>
          <a:xfrm flipV="1">
            <a:off x="7213601" y="4198939"/>
            <a:ext cx="2620433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ounded Rectangle 25">
            <a:extLst>
              <a:ext uri="{FF2B5EF4-FFF2-40B4-BE49-F238E27FC236}">
                <a16:creationId xmlns:a16="http://schemas.microsoft.com/office/drawing/2014/main" id="{9BAD42AF-3330-4363-BE73-3D06F813189B}"/>
              </a:ext>
            </a:extLst>
          </p:cNvPr>
          <p:cNvSpPr/>
          <p:nvPr/>
        </p:nvSpPr>
        <p:spPr bwMode="white">
          <a:xfrm>
            <a:off x="7213601" y="3962400"/>
            <a:ext cx="4085167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ounded Rectangle 26">
            <a:extLst>
              <a:ext uri="{FF2B5EF4-FFF2-40B4-BE49-F238E27FC236}">
                <a16:creationId xmlns:a16="http://schemas.microsoft.com/office/drawing/2014/main" id="{CF60D2D4-DE80-4609-8125-70B65E433FA5}"/>
              </a:ext>
            </a:extLst>
          </p:cNvPr>
          <p:cNvSpPr/>
          <p:nvPr/>
        </p:nvSpPr>
        <p:spPr bwMode="white">
          <a:xfrm>
            <a:off x="9836151" y="4060826"/>
            <a:ext cx="21336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40">
            <a:extLst>
              <a:ext uri="{FF2B5EF4-FFF2-40B4-BE49-F238E27FC236}">
                <a16:creationId xmlns:a16="http://schemas.microsoft.com/office/drawing/2014/main" id="{F56956B7-015F-4188-BC31-0046382CE117}"/>
              </a:ext>
            </a:extLst>
          </p:cNvPr>
          <p:cNvSpPr/>
          <p:nvPr/>
        </p:nvSpPr>
        <p:spPr>
          <a:xfrm>
            <a:off x="0" y="3649664"/>
            <a:ext cx="12192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41">
            <a:extLst>
              <a:ext uri="{FF2B5EF4-FFF2-40B4-BE49-F238E27FC236}">
                <a16:creationId xmlns:a16="http://schemas.microsoft.com/office/drawing/2014/main" id="{C0259409-DFDF-4622-97E8-08DE311DC3C8}"/>
              </a:ext>
            </a:extLst>
          </p:cNvPr>
          <p:cNvSpPr/>
          <p:nvPr/>
        </p:nvSpPr>
        <p:spPr>
          <a:xfrm>
            <a:off x="0" y="3675064"/>
            <a:ext cx="12192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42">
            <a:extLst>
              <a:ext uri="{FF2B5EF4-FFF2-40B4-BE49-F238E27FC236}">
                <a16:creationId xmlns:a16="http://schemas.microsoft.com/office/drawing/2014/main" id="{D3F2EA4C-A0BC-4814-AE7F-C87E0B6AB169}"/>
              </a:ext>
            </a:extLst>
          </p:cNvPr>
          <p:cNvSpPr/>
          <p:nvPr/>
        </p:nvSpPr>
        <p:spPr>
          <a:xfrm flipV="1">
            <a:off x="8551333" y="3643313"/>
            <a:ext cx="3640667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43">
            <a:extLst>
              <a:ext uri="{FF2B5EF4-FFF2-40B4-BE49-F238E27FC236}">
                <a16:creationId xmlns:a16="http://schemas.microsoft.com/office/drawing/2014/main" id="{B259C17E-96F0-4ED3-AC35-EB8EF5837906}"/>
              </a:ext>
            </a:extLst>
          </p:cNvPr>
          <p:cNvSpPr/>
          <p:nvPr/>
        </p:nvSpPr>
        <p:spPr>
          <a:xfrm>
            <a:off x="0" y="0"/>
            <a:ext cx="12192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27">
            <a:extLst>
              <a:ext uri="{FF2B5EF4-FFF2-40B4-BE49-F238E27FC236}">
                <a16:creationId xmlns:a16="http://schemas.microsoft.com/office/drawing/2014/main" id="{97D50994-D483-41C1-A4F6-D6BE26871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800" y="4206875"/>
            <a:ext cx="1280584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E5804-DB50-423A-B75A-568E39627DCA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18" name="Footer Placeholder 16">
            <a:extLst>
              <a:ext uri="{FF2B5EF4-FFF2-40B4-BE49-F238E27FC236}">
                <a16:creationId xmlns:a16="http://schemas.microsoft.com/office/drawing/2014/main" id="{820FE863-33A3-4B31-804F-3CE3644A3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" name="Slide Number Placeholder 28">
            <a:extLst>
              <a:ext uri="{FF2B5EF4-FFF2-40B4-BE49-F238E27FC236}">
                <a16:creationId xmlns:a16="http://schemas.microsoft.com/office/drawing/2014/main" id="{679E9BC9-0976-4D14-8368-39B83A739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451" y="1589"/>
            <a:ext cx="99694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C8F77E4-1C15-43D2-97E3-BA536C5BA9D9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29296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C727245B-3CB8-4A4E-BC03-E473C5A4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FDFE3-5803-4403-A8F9-2C47151898C9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6F99940-831C-4514-84B5-2AE794D2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94810742-3C6C-48BD-B885-8F5AAACFC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1AF57-506F-4019-88B9-1F2C4C84CA8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38118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8187829-32A5-408C-A18A-9827D939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3A25D-0A2C-4D9A-BFFD-C348ACAA58AB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059E4B7-D1D2-4B55-8D8B-0D28562B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17838F7-33F7-4DCE-AADB-6205F018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DF32E-7579-41FC-8EFD-51EC0B75B9D1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76604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14891639-E1E8-4A0F-A3AC-F6AB3F71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8994-36ED-4937-A08A-34A06442D12B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75BF69E-67B3-4815-A2D3-6C8C1B0A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D6466B9E-621C-4C12-918E-FAFA21D2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C57F8-9F69-4C02-A1D6-5BB7BC2DA43C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414882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>
            <a:extLst>
              <a:ext uri="{FF2B5EF4-FFF2-40B4-BE49-F238E27FC236}">
                <a16:creationId xmlns:a16="http://schemas.microsoft.com/office/drawing/2014/main" id="{19B9FE99-3853-40CF-9475-1E613230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2F0B304-4B9E-4D20-9FEE-8AC3B8C5566E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8" name="Slide Number Placeholder 26">
            <a:extLst>
              <a:ext uri="{FF2B5EF4-FFF2-40B4-BE49-F238E27FC236}">
                <a16:creationId xmlns:a16="http://schemas.microsoft.com/office/drawing/2014/main" id="{B7BC363D-BCF9-439A-A274-CC759AE38E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17ED4-2FE9-4683-83B7-42AB6E6957C2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  <p:sp>
        <p:nvSpPr>
          <p:cNvPr id="9" name="Footer Placeholder 27">
            <a:extLst>
              <a:ext uri="{FF2B5EF4-FFF2-40B4-BE49-F238E27FC236}">
                <a16:creationId xmlns:a16="http://schemas.microsoft.com/office/drawing/2014/main" id="{699BE499-413E-435A-9AFA-2025E2E9C0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987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5A766A-19AA-4959-B17F-260206D5B4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77818" y="612775"/>
            <a:ext cx="1276349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D4836-2546-49E8-B38B-D392548813BA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C57819-59FF-4CF1-9B67-F25DA3B7C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D45B2-7C38-49A6-9CC0-B3ACAD36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15073-637E-4222-86FD-6EF9E8FE477A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62217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BD830634-5377-4D83-934B-2BC75C825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D57B6-BE80-419D-A982-A96924B05D5B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ADA4C9-077F-4757-9F86-7C430E8FA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F54A6B08-86F9-47F1-9A17-C46370EA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758C5-24D2-42A5-915B-F25684E73F2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52322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D8CE170E-4EC7-4044-8674-C48BA0AE3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8B696-A891-49B7-8E1E-298CC40A5E37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3E34A93-674B-453A-B691-DB5BBA178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05DF29AC-23FA-4A61-B8D0-F15BB9B3C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D775F-5A84-4B69-B2E9-9167E307977D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59423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041BBB9E-D05D-4AAD-BF91-8C1D72D7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17B57-D8F7-4E83-BA35-A560475C3024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00BDFDF0-905E-4045-8800-16982F784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3BF714D5-46BA-4DCF-8A99-B6F7287AD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4D9B4-182B-42C5-8902-4C1B0F3EA1E0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892870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38D11A1-614F-438F-905F-B84D295EC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0B377-57C1-4CD5-A4A3-3ADEA85C969F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5F555A2-8BFE-4358-971A-13755FC87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619754C-742F-44BF-9484-B6057EC0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CE81F-ABFB-45D9-AF5B-DBF89890E69E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506635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D76572CB-1D8D-4B14-A1FB-2AD9F5992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3C128-2C41-4C12-8D8A-3F5BE3ADC7E2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050F559-A26F-473D-BF71-1D9B1602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7DD5ED17-4124-4265-9A2E-FCA8F2C6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32363-CA85-4D56-934F-EE7F16CBC49F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852018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3" y="722313"/>
            <a:ext cx="11516784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8151" y="1941513"/>
            <a:ext cx="5369983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4" y="1941513"/>
            <a:ext cx="53721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CEB3E6E-B724-410F-AACA-79EF5C3354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B445F-76E1-414A-9D3D-19C59A4786CF}" type="datetime1">
              <a:rPr lang="en-GB"/>
              <a:pPr>
                <a:defRPr/>
              </a:pPr>
              <a:t>17/10/2025</a:t>
            </a:fld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95ED87B-7529-4229-A32B-CE26475938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BE2EC5-DD32-44C7-8CE5-11F73ACD9F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1782F-6098-43CC-9C35-B3F36BA237F6}" type="slidenum">
              <a:rPr lang="en-US" altLang="es-MX"/>
              <a:pPr>
                <a:defRPr/>
              </a:pPr>
              <a:t>‹Nº›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43890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75900CC-62AD-4F32-A17E-F9ABB67C188E}"/>
              </a:ext>
            </a:extLst>
          </p:cNvPr>
          <p:cNvSpPr/>
          <p:nvPr/>
        </p:nvSpPr>
        <p:spPr>
          <a:xfrm>
            <a:off x="0" y="366714"/>
            <a:ext cx="12192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2E1F70-93A5-4AD2-B4B8-53AEFD60D569}"/>
              </a:ext>
            </a:extLst>
          </p:cNvPr>
          <p:cNvSpPr/>
          <p:nvPr/>
        </p:nvSpPr>
        <p:spPr>
          <a:xfrm>
            <a:off x="0" y="0"/>
            <a:ext cx="12192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59C417-F75D-4262-B48F-C607CF0052B3}"/>
              </a:ext>
            </a:extLst>
          </p:cNvPr>
          <p:cNvSpPr/>
          <p:nvPr/>
        </p:nvSpPr>
        <p:spPr>
          <a:xfrm>
            <a:off x="0" y="307976"/>
            <a:ext cx="12192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A4C00D-AA68-42A3-AD37-3CE672A010A7}"/>
              </a:ext>
            </a:extLst>
          </p:cNvPr>
          <p:cNvSpPr/>
          <p:nvPr/>
        </p:nvSpPr>
        <p:spPr>
          <a:xfrm flipV="1">
            <a:off x="7213600" y="360364"/>
            <a:ext cx="49784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734163B-31AD-44D8-BF01-E0EF73BE45DE}"/>
              </a:ext>
            </a:extLst>
          </p:cNvPr>
          <p:cNvSpPr/>
          <p:nvPr/>
        </p:nvSpPr>
        <p:spPr>
          <a:xfrm flipV="1">
            <a:off x="7213600" y="439739"/>
            <a:ext cx="49784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>
            <a:extLst>
              <a:ext uri="{FF2B5EF4-FFF2-40B4-BE49-F238E27FC236}">
                <a16:creationId xmlns:a16="http://schemas.microsoft.com/office/drawing/2014/main" id="{F5AB06C9-9D8D-4842-92DA-40FD19FC3D25}"/>
              </a:ext>
            </a:extLst>
          </p:cNvPr>
          <p:cNvSpPr/>
          <p:nvPr/>
        </p:nvSpPr>
        <p:spPr bwMode="white">
          <a:xfrm>
            <a:off x="7209367" y="496889"/>
            <a:ext cx="4085167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:a16="http://schemas.microsoft.com/office/drawing/2014/main" id="{84FA4F4F-4608-481F-AB26-BA957163D9DE}"/>
              </a:ext>
            </a:extLst>
          </p:cNvPr>
          <p:cNvSpPr/>
          <p:nvPr/>
        </p:nvSpPr>
        <p:spPr bwMode="white">
          <a:xfrm>
            <a:off x="9831917" y="588963"/>
            <a:ext cx="21336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F528BF-0B1B-40FB-9C40-D6A2F85E4549}"/>
              </a:ext>
            </a:extLst>
          </p:cNvPr>
          <p:cNvSpPr/>
          <p:nvPr/>
        </p:nvSpPr>
        <p:spPr bwMode="invGray">
          <a:xfrm>
            <a:off x="12113684" y="-1588"/>
            <a:ext cx="762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9A33BD4-366A-4E61-A2A5-9D68A24E4A13}"/>
              </a:ext>
            </a:extLst>
          </p:cNvPr>
          <p:cNvSpPr/>
          <p:nvPr/>
        </p:nvSpPr>
        <p:spPr bwMode="invGray">
          <a:xfrm>
            <a:off x="12058651" y="-1588"/>
            <a:ext cx="381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538BED-EC04-46B6-82D3-31A678403C01}"/>
              </a:ext>
            </a:extLst>
          </p:cNvPr>
          <p:cNvSpPr/>
          <p:nvPr/>
        </p:nvSpPr>
        <p:spPr bwMode="invGray">
          <a:xfrm>
            <a:off x="12033251" y="-1588"/>
            <a:ext cx="12700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2D9D63-4C34-4C29-B358-1B9D46F6B2DB}"/>
              </a:ext>
            </a:extLst>
          </p:cNvPr>
          <p:cNvSpPr/>
          <p:nvPr/>
        </p:nvSpPr>
        <p:spPr bwMode="invGray">
          <a:xfrm>
            <a:off x="11967633" y="-1588"/>
            <a:ext cx="35984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71E7E38-0146-4762-B985-5311D2F3206D}"/>
              </a:ext>
            </a:extLst>
          </p:cNvPr>
          <p:cNvSpPr/>
          <p:nvPr/>
        </p:nvSpPr>
        <p:spPr bwMode="invGray">
          <a:xfrm>
            <a:off x="11887201" y="0"/>
            <a:ext cx="7408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F02DAE-B586-498C-B05F-B1CD91539C92}"/>
              </a:ext>
            </a:extLst>
          </p:cNvPr>
          <p:cNvSpPr/>
          <p:nvPr/>
        </p:nvSpPr>
        <p:spPr bwMode="invGray">
          <a:xfrm>
            <a:off x="11832167" y="0"/>
            <a:ext cx="10584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Title Placeholder 21">
            <a:extLst>
              <a:ext uri="{FF2B5EF4-FFF2-40B4-BE49-F238E27FC236}">
                <a16:creationId xmlns:a16="http://schemas.microsoft.com/office/drawing/2014/main" id="{03D400E0-FFEF-44AA-9F62-C0AB5A59582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1143000"/>
            <a:ext cx="1097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040" name="Text Placeholder 12">
            <a:extLst>
              <a:ext uri="{FF2B5EF4-FFF2-40B4-BE49-F238E27FC236}">
                <a16:creationId xmlns:a16="http://schemas.microsoft.com/office/drawing/2014/main" id="{A36240CD-C06D-414B-A34F-82E50428E5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249488"/>
            <a:ext cx="109728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D404F34-A0FB-4A23-A84A-8C224E795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06F519-F175-4DCF-BBE7-635D529AC9E5}" type="datetime1">
              <a:rPr lang="en-GB"/>
              <a:pPr>
                <a:defRPr/>
              </a:pPr>
              <a:t>17/10/2025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773C95-2077-4193-8EA3-C0AB73438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BDB2EE3-352B-488B-ACE9-90EEE5439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pPr>
              <a:defRPr/>
            </a:pPr>
            <a:fld id="{CC4A6DF8-F705-43F4-A700-D5025F05C796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2" r:id="rId2"/>
    <p:sldLayoutId id="2147483743" r:id="rId3"/>
    <p:sldLayoutId id="2147483744" r:id="rId4"/>
    <p:sldLayoutId id="2147483751" r:id="rId5"/>
    <p:sldLayoutId id="2147483752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1" descr="10CO">
            <a:extLst>
              <a:ext uri="{FF2B5EF4-FFF2-40B4-BE49-F238E27FC236}">
                <a16:creationId xmlns:a16="http://schemas.microsoft.com/office/drawing/2014/main" id="{9C7C0ACF-DDDE-4211-9B3F-25B5F420A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6" b="11763"/>
          <a:stretch>
            <a:fillRect/>
          </a:stretch>
        </p:blipFill>
        <p:spPr bwMode="auto">
          <a:xfrm>
            <a:off x="1775520" y="1638625"/>
            <a:ext cx="906769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>
            <a:extLst>
              <a:ext uri="{FF2B5EF4-FFF2-40B4-BE49-F238E27FC236}">
                <a16:creationId xmlns:a16="http://schemas.microsoft.com/office/drawing/2014/main" id="{647A07BA-5E09-4621-838E-484866777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364" y="394839"/>
            <a:ext cx="11449272" cy="1231463"/>
          </a:xfrm>
        </p:spPr>
        <p:txBody>
          <a:bodyPr anchor="ctr"/>
          <a:lstStyle/>
          <a:p>
            <a:pPr eaLnBrk="1" hangingPunct="1"/>
            <a:r>
              <a:rPr lang="es" altLang="es-MX" sz="3600" b="1" dirty="0">
                <a:latin typeface="Cambria" panose="02040503050406030204" pitchFamily="18" charset="0"/>
              </a:rPr>
              <a:t>Geología estructural: deformación y formación de montañas</a:t>
            </a: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A24C7E9B-8B5E-4DAD-95BC-79CAF0F189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FC6A8F-414D-4B5E-B04B-9853384BF103}" type="slidenum">
              <a:rPr lang="en-GB" altLang="es-MX" sz="18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GB" altLang="es-MX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16DC2156-216C-4892-8491-2D3EF1936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476250"/>
            <a:ext cx="10945216" cy="1066800"/>
          </a:xfrm>
        </p:spPr>
        <p:txBody>
          <a:bodyPr/>
          <a:lstStyle/>
          <a:p>
            <a:pPr eaLnBrk="1" hangingPunct="1"/>
            <a:r>
              <a:rPr lang="es" altLang="es-MX" sz="3200" b="1" u="sng" dirty="0">
                <a:latin typeface="Cambria" panose="02040503050406030204" pitchFamily="18" charset="0"/>
              </a:rPr>
              <a:t>Tensiones </a:t>
            </a:r>
            <a:r>
              <a:rPr lang="es" altLang="es-MX" sz="3200" b="1" dirty="0">
                <a:latin typeface="Cambria" panose="02040503050406030204" pitchFamily="18" charset="0"/>
              </a:rPr>
              <a:t>tectónicas </a:t>
            </a:r>
            <a:r>
              <a:rPr lang="es" altLang="es-MX" sz="3200" b="1" dirty="0"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s" altLang="es-MX" sz="3200" b="1" u="sng" dirty="0">
                <a:latin typeface="Cambria" panose="02040503050406030204" pitchFamily="18" charset="0"/>
              </a:rPr>
              <a:t>Tren </a:t>
            </a:r>
            <a:r>
              <a:rPr lang="es" altLang="es-MX" sz="3200" b="1" u="sng" dirty="0">
                <a:latin typeface="Cambria" panose="02040503050406030204" pitchFamily="18" charset="0"/>
                <a:sym typeface="Wingdings" panose="05000000000000000000" pitchFamily="2" charset="2"/>
              </a:rPr>
              <a:t>de gran escala </a:t>
            </a:r>
            <a:r>
              <a:rPr lang="es" altLang="es-MX" sz="3200" b="1" dirty="0">
                <a:latin typeface="Cambria" panose="02040503050406030204" pitchFamily="18" charset="0"/>
              </a:rPr>
              <a:t>de la corteza </a:t>
            </a:r>
            <a:r>
              <a:rPr lang="es" altLang="es-MX" sz="3200" b="1" dirty="0">
                <a:latin typeface="Cambria" panose="02040503050406030204" pitchFamily="18" charset="0"/>
                <a:sym typeface="Wingdings" panose="05000000000000000000" pitchFamily="2" charset="2"/>
              </a:rPr>
              <a:t>- </a:t>
            </a:r>
            <a:r>
              <a:rPr lang="es" altLang="es-MX" sz="3200" b="1" u="sng" dirty="0">
                <a:latin typeface="Cambria" panose="02040503050406030204" pitchFamily="18" charset="0"/>
                <a:sym typeface="Wingdings" panose="05000000000000000000" pitchFamily="2" charset="2"/>
              </a:rPr>
              <a:t>Estructuras geológicas</a:t>
            </a:r>
            <a:endParaRPr lang="en-US" altLang="es-MX" sz="2800" u="sng" dirty="0">
              <a:latin typeface="Cambria" panose="02040503050406030204" pitchFamily="18" charset="0"/>
            </a:endParaRPr>
          </a:p>
        </p:txBody>
      </p:sp>
      <p:pic>
        <p:nvPicPr>
          <p:cNvPr id="9219" name="Picture 2" descr="Earth1">
            <a:extLst>
              <a:ext uri="{FF2B5EF4-FFF2-40B4-BE49-F238E27FC236}">
                <a16:creationId xmlns:a16="http://schemas.microsoft.com/office/drawing/2014/main" id="{D7079E5E-BC04-4C24-8FD6-E03245A473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12"/>
          <a:stretch>
            <a:fillRect/>
          </a:stretch>
        </p:blipFill>
        <p:spPr>
          <a:xfrm>
            <a:off x="6248401" y="1981200"/>
            <a:ext cx="4225925" cy="4114800"/>
          </a:xfrm>
          <a:noFill/>
        </p:spPr>
      </p:pic>
      <p:sp>
        <p:nvSpPr>
          <p:cNvPr id="4100" name="Rectangle 4">
            <a:extLst>
              <a:ext uri="{FF2B5EF4-FFF2-40B4-BE49-F238E27FC236}">
                <a16:creationId xmlns:a16="http://schemas.microsoft.com/office/drawing/2014/main" id="{29307911-201C-4D6C-8018-A2D96F4E74E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30213" y="1760725"/>
            <a:ext cx="5181600" cy="4648200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b="1" dirty="0"/>
          </a:p>
          <a:p>
            <a:pPr marL="400050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" b="1" dirty="0">
                <a:solidFill>
                  <a:schemeClr val="tx1"/>
                </a:solidFill>
                <a:latin typeface="Cambria" pitchFamily="18" charset="0"/>
              </a:rPr>
              <a:t>Núcleo interno: </a:t>
            </a:r>
            <a:r>
              <a:rPr lang="es" dirty="0">
                <a:solidFill>
                  <a:schemeClr val="tx1"/>
                </a:solidFill>
                <a:latin typeface="Cambria" pitchFamily="18" charset="0"/>
              </a:rPr>
              <a:t>Hierro sólido</a:t>
            </a:r>
          </a:p>
          <a:p>
            <a:pPr marL="400050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Cambria" pitchFamily="18" charset="0"/>
            </a:endParaRPr>
          </a:p>
          <a:p>
            <a:pPr marL="400050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" b="1" dirty="0">
                <a:solidFill>
                  <a:schemeClr val="tx1"/>
                </a:solidFill>
                <a:latin typeface="Cambria" pitchFamily="18" charset="0"/>
              </a:rPr>
              <a:t>Núcleo externo </a:t>
            </a:r>
            <a:r>
              <a:rPr lang="es" dirty="0">
                <a:solidFill>
                  <a:schemeClr val="tx1"/>
                </a:solidFill>
                <a:latin typeface="Cambria" pitchFamily="18" charset="0"/>
              </a:rPr>
              <a:t>: Hierro líquido, </a:t>
            </a:r>
            <a:r>
              <a:rPr lang="es" dirty="0" err="1">
                <a:solidFill>
                  <a:schemeClr val="tx1"/>
                </a:solidFill>
                <a:latin typeface="Cambria" pitchFamily="18" charset="0"/>
              </a:rPr>
              <a:t>convección.</a:t>
            </a:r>
            <a:r>
              <a:rPr lang="es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" sz="2400" dirty="0">
                <a:solidFill>
                  <a:schemeClr val="tx1"/>
                </a:solidFill>
                <a:latin typeface="Cambria" pitchFamily="18" charset="0"/>
              </a:rPr>
              <a:t>(campo magnético)</a:t>
            </a:r>
          </a:p>
          <a:p>
            <a:pPr marL="400050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sz="2400" dirty="0">
              <a:solidFill>
                <a:schemeClr val="tx1"/>
              </a:solidFill>
              <a:latin typeface="Cambria" pitchFamily="18" charset="0"/>
            </a:endParaRPr>
          </a:p>
          <a:p>
            <a:pPr marL="400050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" b="1" dirty="0">
                <a:solidFill>
                  <a:schemeClr val="tx1"/>
                </a:solidFill>
                <a:latin typeface="Cambria" pitchFamily="18" charset="0"/>
              </a:rPr>
              <a:t>Manto </a:t>
            </a:r>
            <a:r>
              <a:rPr lang="es" sz="2400" dirty="0">
                <a:solidFill>
                  <a:schemeClr val="tx1"/>
                </a:solidFill>
                <a:latin typeface="Cambria" pitchFamily="18" charset="0"/>
              </a:rPr>
              <a:t>( </a:t>
            </a:r>
            <a:r>
              <a:rPr lang="es" sz="2400" dirty="0" err="1">
                <a:solidFill>
                  <a:schemeClr val="tx1"/>
                </a:solidFill>
                <a:latin typeface="Cambria" pitchFamily="18" charset="0"/>
              </a:rPr>
              <a:t>Astenosfera </a:t>
            </a:r>
            <a:r>
              <a:rPr lang="es" sz="2400" dirty="0">
                <a:solidFill>
                  <a:schemeClr val="tx1"/>
                </a:solidFill>
                <a:latin typeface="Cambria" pitchFamily="18" charset="0"/>
              </a:rPr>
              <a:t>)</a:t>
            </a:r>
            <a:r>
              <a:rPr lang="e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" dirty="0">
                <a:solidFill>
                  <a:schemeClr val="tx1"/>
                </a:solidFill>
                <a:latin typeface="Cambria" pitchFamily="18" charset="0"/>
              </a:rPr>
              <a:t>:Silicato de hierro y magnesio sólido, plástico, </a:t>
            </a:r>
            <a:r>
              <a:rPr lang="es" i="1" u="sng" dirty="0" err="1">
                <a:solidFill>
                  <a:schemeClr val="tx1"/>
                </a:solidFill>
                <a:latin typeface="Cambria" pitchFamily="18" charset="0"/>
              </a:rPr>
              <a:t>convectivo.</a:t>
            </a:r>
            <a:endParaRPr lang="en-US" i="1" u="sng" dirty="0">
              <a:solidFill>
                <a:schemeClr val="tx1"/>
              </a:solidFill>
              <a:latin typeface="Cambria" pitchFamily="18" charset="0"/>
            </a:endParaRPr>
          </a:p>
          <a:p>
            <a:pPr marL="400050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i="1" u="sng" dirty="0">
              <a:solidFill>
                <a:schemeClr val="tx1"/>
              </a:solidFill>
              <a:latin typeface="Cambria" pitchFamily="18" charset="0"/>
            </a:endParaRPr>
          </a:p>
          <a:p>
            <a:pPr marL="400050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" b="1" dirty="0">
                <a:solidFill>
                  <a:schemeClr val="tx1"/>
                </a:solidFill>
                <a:latin typeface="Cambria" pitchFamily="18" charset="0"/>
              </a:rPr>
              <a:t>Corteza </a:t>
            </a:r>
            <a:r>
              <a:rPr lang="es" sz="2400" dirty="0">
                <a:solidFill>
                  <a:schemeClr val="tx1"/>
                </a:solidFill>
                <a:latin typeface="Cambria" pitchFamily="18" charset="0"/>
              </a:rPr>
              <a:t>(Litosfera):</a:t>
            </a:r>
            <a:r>
              <a:rPr lang="es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s" u="sng" dirty="0">
                <a:solidFill>
                  <a:schemeClr val="tx1"/>
                </a:solidFill>
                <a:latin typeface="Cambria" pitchFamily="18" charset="0"/>
              </a:rPr>
              <a:t>Rígido, delgado </a:t>
            </a:r>
            <a:r>
              <a:rPr lang="es" sz="1800" dirty="0">
                <a:solidFill>
                  <a:schemeClr val="tx1"/>
                </a:solidFill>
                <a:latin typeface="Cambria" pitchFamily="18" charset="0"/>
              </a:rPr>
              <a:t>5-30 km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A7C4F102-F4CC-41D7-8372-50DA35622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400" y="1447801"/>
            <a:ext cx="99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325" indent="-60325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600" b="1">
                <a:latin typeface="Arial" panose="020B0604020202020204" pitchFamily="34" charset="0"/>
              </a:rPr>
              <a:t>Corteza </a:t>
            </a:r>
            <a:r>
              <a:rPr lang="es" altLang="es-MX" sz="1600">
                <a:latin typeface="Arial" panose="020B0604020202020204" pitchFamily="34" charset="0"/>
              </a:rPr>
              <a:t>: Rígida, Delgada</a:t>
            </a:r>
          </a:p>
        </p:txBody>
      </p:sp>
      <p:sp>
        <p:nvSpPr>
          <p:cNvPr id="9222" name="Line 6">
            <a:extLst>
              <a:ext uri="{FF2B5EF4-FFF2-40B4-BE49-F238E27FC236}">
                <a16:creationId xmlns:a16="http://schemas.microsoft.com/office/drawing/2014/main" id="{F1E0BE09-32B0-45E5-8E16-2F8862771C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25000" y="22098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23" name="Freeform 7">
            <a:extLst>
              <a:ext uri="{FF2B5EF4-FFF2-40B4-BE49-F238E27FC236}">
                <a16:creationId xmlns:a16="http://schemas.microsoft.com/office/drawing/2014/main" id="{AD5299ED-229B-4FCB-902D-05A9272DD97B}"/>
              </a:ext>
            </a:extLst>
          </p:cNvPr>
          <p:cNvSpPr>
            <a:spLocks/>
          </p:cNvSpPr>
          <p:nvPr/>
        </p:nvSpPr>
        <p:spPr bwMode="auto">
          <a:xfrm>
            <a:off x="8305800" y="2362201"/>
            <a:ext cx="503238" cy="625475"/>
          </a:xfrm>
          <a:custGeom>
            <a:avLst/>
            <a:gdLst>
              <a:gd name="T0" fmla="*/ 2147483646 w 317"/>
              <a:gd name="T1" fmla="*/ 2147483646 h 394"/>
              <a:gd name="T2" fmla="*/ 2147483646 w 317"/>
              <a:gd name="T3" fmla="*/ 2147483646 h 394"/>
              <a:gd name="T4" fmla="*/ 2147483646 w 317"/>
              <a:gd name="T5" fmla="*/ 2147483646 h 394"/>
              <a:gd name="T6" fmla="*/ 2147483646 w 317"/>
              <a:gd name="T7" fmla="*/ 2147483646 h 394"/>
              <a:gd name="T8" fmla="*/ 2147483646 w 317"/>
              <a:gd name="T9" fmla="*/ 0 h 394"/>
              <a:gd name="T10" fmla="*/ 2147483646 w 317"/>
              <a:gd name="T11" fmla="*/ 2147483646 h 39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7"/>
              <a:gd name="T19" fmla="*/ 0 h 394"/>
              <a:gd name="T20" fmla="*/ 317 w 317"/>
              <a:gd name="T21" fmla="*/ 394 h 39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7" h="394">
                <a:moveTo>
                  <a:pt x="245" y="384"/>
                </a:moveTo>
                <a:cubicBezTo>
                  <a:pt x="245" y="394"/>
                  <a:pt x="151" y="365"/>
                  <a:pt x="83" y="327"/>
                </a:cubicBezTo>
                <a:cubicBezTo>
                  <a:pt x="15" y="289"/>
                  <a:pt x="10" y="232"/>
                  <a:pt x="10" y="230"/>
                </a:cubicBezTo>
                <a:cubicBezTo>
                  <a:pt x="10" y="228"/>
                  <a:pt x="0" y="144"/>
                  <a:pt x="24" y="101"/>
                </a:cubicBezTo>
                <a:cubicBezTo>
                  <a:pt x="45" y="40"/>
                  <a:pt x="110" y="16"/>
                  <a:pt x="188" y="0"/>
                </a:cubicBezTo>
                <a:cubicBezTo>
                  <a:pt x="231" y="4"/>
                  <a:pt x="274" y="15"/>
                  <a:pt x="317" y="15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24" name="Freeform 8">
            <a:extLst>
              <a:ext uri="{FF2B5EF4-FFF2-40B4-BE49-F238E27FC236}">
                <a16:creationId xmlns:a16="http://schemas.microsoft.com/office/drawing/2014/main" id="{7321A867-9B39-489D-8125-E1295C50C09F}"/>
              </a:ext>
            </a:extLst>
          </p:cNvPr>
          <p:cNvSpPr>
            <a:spLocks/>
          </p:cNvSpPr>
          <p:nvPr/>
        </p:nvSpPr>
        <p:spPr bwMode="auto">
          <a:xfrm>
            <a:off x="9045576" y="2644775"/>
            <a:ext cx="658813" cy="609600"/>
          </a:xfrm>
          <a:custGeom>
            <a:avLst/>
            <a:gdLst>
              <a:gd name="T0" fmla="*/ 2147483646 w 415"/>
              <a:gd name="T1" fmla="*/ 0 h 384"/>
              <a:gd name="T2" fmla="*/ 2147483646 w 415"/>
              <a:gd name="T3" fmla="*/ 2147483646 h 384"/>
              <a:gd name="T4" fmla="*/ 2147483646 w 415"/>
              <a:gd name="T5" fmla="*/ 2147483646 h 384"/>
              <a:gd name="T6" fmla="*/ 2147483646 w 415"/>
              <a:gd name="T7" fmla="*/ 2147483646 h 384"/>
              <a:gd name="T8" fmla="*/ 2147483646 w 415"/>
              <a:gd name="T9" fmla="*/ 2147483646 h 384"/>
              <a:gd name="T10" fmla="*/ 2147483646 w 415"/>
              <a:gd name="T11" fmla="*/ 2147483646 h 384"/>
              <a:gd name="T12" fmla="*/ 0 w 415"/>
              <a:gd name="T13" fmla="*/ 2147483646 h 3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15"/>
              <a:gd name="T22" fmla="*/ 0 h 384"/>
              <a:gd name="T23" fmla="*/ 415 w 415"/>
              <a:gd name="T24" fmla="*/ 384 h 38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15" h="384">
                <a:moveTo>
                  <a:pt x="220" y="0"/>
                </a:moveTo>
                <a:cubicBezTo>
                  <a:pt x="297" y="43"/>
                  <a:pt x="325" y="49"/>
                  <a:pt x="360" y="91"/>
                </a:cubicBezTo>
                <a:cubicBezTo>
                  <a:pt x="395" y="133"/>
                  <a:pt x="415" y="195"/>
                  <a:pt x="412" y="235"/>
                </a:cubicBezTo>
                <a:cubicBezTo>
                  <a:pt x="409" y="275"/>
                  <a:pt x="380" y="320"/>
                  <a:pt x="355" y="345"/>
                </a:cubicBezTo>
                <a:cubicBezTo>
                  <a:pt x="330" y="370"/>
                  <a:pt x="293" y="377"/>
                  <a:pt x="259" y="384"/>
                </a:cubicBezTo>
                <a:cubicBezTo>
                  <a:pt x="225" y="381"/>
                  <a:pt x="147" y="371"/>
                  <a:pt x="115" y="350"/>
                </a:cubicBezTo>
                <a:cubicBezTo>
                  <a:pt x="82" y="328"/>
                  <a:pt x="25" y="297"/>
                  <a:pt x="0" y="288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25" name="Freeform 9">
            <a:extLst>
              <a:ext uri="{FF2B5EF4-FFF2-40B4-BE49-F238E27FC236}">
                <a16:creationId xmlns:a16="http://schemas.microsoft.com/office/drawing/2014/main" id="{29EF843D-FA1D-4BB3-B59E-D63FFD5D4885}"/>
              </a:ext>
            </a:extLst>
          </p:cNvPr>
          <p:cNvSpPr>
            <a:spLocks/>
          </p:cNvSpPr>
          <p:nvPr/>
        </p:nvSpPr>
        <p:spPr bwMode="auto">
          <a:xfrm>
            <a:off x="9507538" y="3255963"/>
            <a:ext cx="635000" cy="622300"/>
          </a:xfrm>
          <a:custGeom>
            <a:avLst/>
            <a:gdLst>
              <a:gd name="T0" fmla="*/ 2147483646 w 400"/>
              <a:gd name="T1" fmla="*/ 2147483646 h 392"/>
              <a:gd name="T2" fmla="*/ 2147483646 w 400"/>
              <a:gd name="T3" fmla="*/ 2147483646 h 392"/>
              <a:gd name="T4" fmla="*/ 2147483646 w 400"/>
              <a:gd name="T5" fmla="*/ 2147483646 h 392"/>
              <a:gd name="T6" fmla="*/ 2147483646 w 400"/>
              <a:gd name="T7" fmla="*/ 2147483646 h 392"/>
              <a:gd name="T8" fmla="*/ 2147483646 w 400"/>
              <a:gd name="T9" fmla="*/ 2147483646 h 392"/>
              <a:gd name="T10" fmla="*/ 2147483646 w 400"/>
              <a:gd name="T11" fmla="*/ 2147483646 h 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0"/>
              <a:gd name="T19" fmla="*/ 0 h 392"/>
              <a:gd name="T20" fmla="*/ 400 w 400"/>
              <a:gd name="T21" fmla="*/ 392 h 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0" h="392">
                <a:moveTo>
                  <a:pt x="400" y="263"/>
                </a:moveTo>
                <a:cubicBezTo>
                  <a:pt x="376" y="167"/>
                  <a:pt x="367" y="112"/>
                  <a:pt x="313" y="56"/>
                </a:cubicBezTo>
                <a:cubicBezTo>
                  <a:pt x="258" y="0"/>
                  <a:pt x="182" y="10"/>
                  <a:pt x="180" y="10"/>
                </a:cubicBezTo>
                <a:cubicBezTo>
                  <a:pt x="178" y="11"/>
                  <a:pt x="95" y="23"/>
                  <a:pt x="59" y="58"/>
                </a:cubicBezTo>
                <a:cubicBezTo>
                  <a:pt x="6" y="94"/>
                  <a:pt x="0" y="163"/>
                  <a:pt x="5" y="242"/>
                </a:cubicBezTo>
                <a:cubicBezTo>
                  <a:pt x="20" y="283"/>
                  <a:pt x="14" y="350"/>
                  <a:pt x="25" y="392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26" name="Freeform 10">
            <a:extLst>
              <a:ext uri="{FF2B5EF4-FFF2-40B4-BE49-F238E27FC236}">
                <a16:creationId xmlns:a16="http://schemas.microsoft.com/office/drawing/2014/main" id="{8BE380E1-6534-410D-BBAB-04DA9C31FE66}"/>
              </a:ext>
            </a:extLst>
          </p:cNvPr>
          <p:cNvSpPr>
            <a:spLocks/>
          </p:cNvSpPr>
          <p:nvPr/>
        </p:nvSpPr>
        <p:spPr bwMode="auto">
          <a:xfrm>
            <a:off x="9548814" y="4024313"/>
            <a:ext cx="625475" cy="482600"/>
          </a:xfrm>
          <a:custGeom>
            <a:avLst/>
            <a:gdLst>
              <a:gd name="T0" fmla="*/ 2147483646 w 394"/>
              <a:gd name="T1" fmla="*/ 2147483646 h 304"/>
              <a:gd name="T2" fmla="*/ 2147483646 w 394"/>
              <a:gd name="T3" fmla="*/ 2147483646 h 304"/>
              <a:gd name="T4" fmla="*/ 2147483646 w 394"/>
              <a:gd name="T5" fmla="*/ 2147483646 h 304"/>
              <a:gd name="T6" fmla="*/ 2147483646 w 394"/>
              <a:gd name="T7" fmla="*/ 2147483646 h 304"/>
              <a:gd name="T8" fmla="*/ 2147483646 w 394"/>
              <a:gd name="T9" fmla="*/ 2147483646 h 304"/>
              <a:gd name="T10" fmla="*/ 2147483646 w 394"/>
              <a:gd name="T11" fmla="*/ 0 h 3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4"/>
              <a:gd name="T19" fmla="*/ 0 h 304"/>
              <a:gd name="T20" fmla="*/ 394 w 394"/>
              <a:gd name="T21" fmla="*/ 304 h 3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4" h="304">
                <a:moveTo>
                  <a:pt x="9" y="23"/>
                </a:moveTo>
                <a:cubicBezTo>
                  <a:pt x="0" y="22"/>
                  <a:pt x="2" y="144"/>
                  <a:pt x="33" y="215"/>
                </a:cubicBezTo>
                <a:cubicBezTo>
                  <a:pt x="64" y="287"/>
                  <a:pt x="146" y="285"/>
                  <a:pt x="148" y="286"/>
                </a:cubicBezTo>
                <a:cubicBezTo>
                  <a:pt x="150" y="286"/>
                  <a:pt x="232" y="304"/>
                  <a:pt x="278" y="284"/>
                </a:cubicBezTo>
                <a:cubicBezTo>
                  <a:pt x="340" y="269"/>
                  <a:pt x="370" y="206"/>
                  <a:pt x="393" y="131"/>
                </a:cubicBezTo>
                <a:cubicBezTo>
                  <a:pt x="394" y="87"/>
                  <a:pt x="386" y="44"/>
                  <a:pt x="391" y="0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27" name="Freeform 11">
            <a:extLst>
              <a:ext uri="{FF2B5EF4-FFF2-40B4-BE49-F238E27FC236}">
                <a16:creationId xmlns:a16="http://schemas.microsoft.com/office/drawing/2014/main" id="{F069A65B-8D34-4F9F-A8BF-15CE4CD6CEF7}"/>
              </a:ext>
            </a:extLst>
          </p:cNvPr>
          <p:cNvSpPr>
            <a:spLocks/>
          </p:cNvSpPr>
          <p:nvPr/>
        </p:nvSpPr>
        <p:spPr bwMode="auto">
          <a:xfrm>
            <a:off x="9234488" y="4618039"/>
            <a:ext cx="685800" cy="693737"/>
          </a:xfrm>
          <a:custGeom>
            <a:avLst/>
            <a:gdLst>
              <a:gd name="T0" fmla="*/ 2147483646 w 432"/>
              <a:gd name="T1" fmla="*/ 2147483646 h 437"/>
              <a:gd name="T2" fmla="*/ 2147483646 w 432"/>
              <a:gd name="T3" fmla="*/ 2147483646 h 437"/>
              <a:gd name="T4" fmla="*/ 2147483646 w 432"/>
              <a:gd name="T5" fmla="*/ 2147483646 h 437"/>
              <a:gd name="T6" fmla="*/ 2147483646 w 432"/>
              <a:gd name="T7" fmla="*/ 2147483646 h 437"/>
              <a:gd name="T8" fmla="*/ 2147483646 w 432"/>
              <a:gd name="T9" fmla="*/ 2147483646 h 437"/>
              <a:gd name="T10" fmla="*/ 2147483646 w 432"/>
              <a:gd name="T11" fmla="*/ 2147483646 h 43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2"/>
              <a:gd name="T19" fmla="*/ 0 h 437"/>
              <a:gd name="T20" fmla="*/ 432 w 432"/>
              <a:gd name="T21" fmla="*/ 437 h 43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2" h="437">
                <a:moveTo>
                  <a:pt x="9" y="193"/>
                </a:moveTo>
                <a:cubicBezTo>
                  <a:pt x="0" y="190"/>
                  <a:pt x="79" y="96"/>
                  <a:pt x="140" y="48"/>
                </a:cubicBezTo>
                <a:cubicBezTo>
                  <a:pt x="202" y="0"/>
                  <a:pt x="296" y="38"/>
                  <a:pt x="298" y="38"/>
                </a:cubicBezTo>
                <a:cubicBezTo>
                  <a:pt x="300" y="39"/>
                  <a:pt x="338" y="67"/>
                  <a:pt x="385" y="110"/>
                </a:cubicBezTo>
                <a:cubicBezTo>
                  <a:pt x="432" y="153"/>
                  <a:pt x="417" y="244"/>
                  <a:pt x="397" y="283"/>
                </a:cubicBezTo>
                <a:cubicBezTo>
                  <a:pt x="377" y="322"/>
                  <a:pt x="291" y="396"/>
                  <a:pt x="274" y="437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28" name="Freeform 12">
            <a:extLst>
              <a:ext uri="{FF2B5EF4-FFF2-40B4-BE49-F238E27FC236}">
                <a16:creationId xmlns:a16="http://schemas.microsoft.com/office/drawing/2014/main" id="{968A96CF-4481-48CC-A77E-DE90CF2D7300}"/>
              </a:ext>
            </a:extLst>
          </p:cNvPr>
          <p:cNvSpPr>
            <a:spLocks/>
          </p:cNvSpPr>
          <p:nvPr/>
        </p:nvSpPr>
        <p:spPr bwMode="auto">
          <a:xfrm>
            <a:off x="8778876" y="5059364"/>
            <a:ext cx="665163" cy="598487"/>
          </a:xfrm>
          <a:custGeom>
            <a:avLst/>
            <a:gdLst>
              <a:gd name="T0" fmla="*/ 2147483646 w 419"/>
              <a:gd name="T1" fmla="*/ 2147483646 h 377"/>
              <a:gd name="T2" fmla="*/ 2147483646 w 419"/>
              <a:gd name="T3" fmla="*/ 2147483646 h 377"/>
              <a:gd name="T4" fmla="*/ 2147483646 w 419"/>
              <a:gd name="T5" fmla="*/ 2147483646 h 377"/>
              <a:gd name="T6" fmla="*/ 2147483646 w 419"/>
              <a:gd name="T7" fmla="*/ 2147483646 h 377"/>
              <a:gd name="T8" fmla="*/ 2147483646 w 419"/>
              <a:gd name="T9" fmla="*/ 2147483646 h 377"/>
              <a:gd name="T10" fmla="*/ 2147483646 w 419"/>
              <a:gd name="T11" fmla="*/ 0 h 3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9"/>
              <a:gd name="T19" fmla="*/ 0 h 377"/>
              <a:gd name="T20" fmla="*/ 419 w 419"/>
              <a:gd name="T21" fmla="*/ 377 h 37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9" h="377">
                <a:moveTo>
                  <a:pt x="412" y="259"/>
                </a:moveTo>
                <a:cubicBezTo>
                  <a:pt x="419" y="265"/>
                  <a:pt x="309" y="332"/>
                  <a:pt x="235" y="355"/>
                </a:cubicBezTo>
                <a:cubicBezTo>
                  <a:pt x="160" y="377"/>
                  <a:pt x="92" y="341"/>
                  <a:pt x="91" y="340"/>
                </a:cubicBezTo>
                <a:cubicBezTo>
                  <a:pt x="89" y="338"/>
                  <a:pt x="42" y="308"/>
                  <a:pt x="28" y="259"/>
                </a:cubicBezTo>
                <a:cubicBezTo>
                  <a:pt x="0" y="202"/>
                  <a:pt x="20" y="172"/>
                  <a:pt x="62" y="106"/>
                </a:cubicBezTo>
                <a:cubicBezTo>
                  <a:pt x="95" y="77"/>
                  <a:pt x="176" y="32"/>
                  <a:pt x="206" y="0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29" name="Freeform 13">
            <a:extLst>
              <a:ext uri="{FF2B5EF4-FFF2-40B4-BE49-F238E27FC236}">
                <a16:creationId xmlns:a16="http://schemas.microsoft.com/office/drawing/2014/main" id="{88027B7F-0973-4B1D-9B08-41BA45A33EAA}"/>
              </a:ext>
            </a:extLst>
          </p:cNvPr>
          <p:cNvSpPr>
            <a:spLocks/>
          </p:cNvSpPr>
          <p:nvPr/>
        </p:nvSpPr>
        <p:spPr bwMode="auto">
          <a:xfrm>
            <a:off x="8328025" y="5345114"/>
            <a:ext cx="420688" cy="460375"/>
          </a:xfrm>
          <a:custGeom>
            <a:avLst/>
            <a:gdLst>
              <a:gd name="T0" fmla="*/ 0 w 265"/>
              <a:gd name="T1" fmla="*/ 2147483646 h 290"/>
              <a:gd name="T2" fmla="*/ 2147483646 w 265"/>
              <a:gd name="T3" fmla="*/ 2147483646 h 290"/>
              <a:gd name="T4" fmla="*/ 2147483646 w 265"/>
              <a:gd name="T5" fmla="*/ 2147483646 h 290"/>
              <a:gd name="T6" fmla="*/ 2147483646 w 265"/>
              <a:gd name="T7" fmla="*/ 2147483646 h 290"/>
              <a:gd name="T8" fmla="*/ 2147483646 w 265"/>
              <a:gd name="T9" fmla="*/ 0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5"/>
              <a:gd name="T16" fmla="*/ 0 h 290"/>
              <a:gd name="T17" fmla="*/ 265 w 265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5" h="290">
                <a:moveTo>
                  <a:pt x="0" y="273"/>
                </a:moveTo>
                <a:cubicBezTo>
                  <a:pt x="87" y="269"/>
                  <a:pt x="103" y="290"/>
                  <a:pt x="168" y="262"/>
                </a:cubicBezTo>
                <a:cubicBezTo>
                  <a:pt x="233" y="234"/>
                  <a:pt x="245" y="219"/>
                  <a:pt x="255" y="149"/>
                </a:cubicBezTo>
                <a:cubicBezTo>
                  <a:pt x="265" y="79"/>
                  <a:pt x="258" y="64"/>
                  <a:pt x="202" y="17"/>
                </a:cubicBezTo>
                <a:cubicBezTo>
                  <a:pt x="164" y="1"/>
                  <a:pt x="50" y="20"/>
                  <a:pt x="14" y="0"/>
                </a:cubicBezTo>
              </a:path>
            </a:pathLst>
          </a:cu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9230" name="Text Box 14">
            <a:extLst>
              <a:ext uri="{FF2B5EF4-FFF2-40B4-BE49-F238E27FC236}">
                <a16:creationId xmlns:a16="http://schemas.microsoft.com/office/drawing/2014/main" id="{81ED3AEF-F8BB-4956-B1FB-209460AE1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2362200"/>
            <a:ext cx="14478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1125" indent="-111125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600" b="1">
                <a:solidFill>
                  <a:srgbClr val="FFFF66"/>
                </a:solidFill>
                <a:latin typeface="Arial" panose="020B0604020202020204" pitchFamily="34" charset="0"/>
              </a:rPr>
              <a:t>Manto </a:t>
            </a:r>
            <a:r>
              <a:rPr lang="es" altLang="es-MX" sz="1600">
                <a:solidFill>
                  <a:schemeClr val="tx2"/>
                </a:solidFill>
                <a:latin typeface="Arial" panose="020B0604020202020204" pitchFamily="34" charset="0"/>
              </a:rPr>
              <a:t>: </a:t>
            </a:r>
            <a:r>
              <a:rPr lang="es" altLang="es-MX" sz="1600">
                <a:latin typeface="Arial" panose="020B0604020202020204" pitchFamily="34" charset="0"/>
              </a:rPr>
              <a:t>Plástico, convección</a:t>
            </a:r>
          </a:p>
        </p:txBody>
      </p:sp>
      <p:sp>
        <p:nvSpPr>
          <p:cNvPr id="9231" name="Freeform 17">
            <a:extLst>
              <a:ext uri="{FF2B5EF4-FFF2-40B4-BE49-F238E27FC236}">
                <a16:creationId xmlns:a16="http://schemas.microsoft.com/office/drawing/2014/main" id="{A9A4F047-81D1-48C9-9099-010C82F35D69}"/>
              </a:ext>
            </a:extLst>
          </p:cNvPr>
          <p:cNvSpPr>
            <a:spLocks/>
          </p:cNvSpPr>
          <p:nvPr/>
        </p:nvSpPr>
        <p:spPr bwMode="auto">
          <a:xfrm>
            <a:off x="8458200" y="3251200"/>
            <a:ext cx="482600" cy="406400"/>
          </a:xfrm>
          <a:custGeom>
            <a:avLst/>
            <a:gdLst>
              <a:gd name="T0" fmla="*/ 2147483646 w 304"/>
              <a:gd name="T1" fmla="*/ 2147483646 h 256"/>
              <a:gd name="T2" fmla="*/ 2147483646 w 304"/>
              <a:gd name="T3" fmla="*/ 2147483646 h 256"/>
              <a:gd name="T4" fmla="*/ 0 w 304"/>
              <a:gd name="T5" fmla="*/ 2147483646 h 256"/>
              <a:gd name="T6" fmla="*/ 2147483646 w 304"/>
              <a:gd name="T7" fmla="*/ 2147483646 h 256"/>
              <a:gd name="T8" fmla="*/ 2147483646 w 304"/>
              <a:gd name="T9" fmla="*/ 2147483646 h 256"/>
              <a:gd name="T10" fmla="*/ 2147483646 w 304"/>
              <a:gd name="T11" fmla="*/ 2147483646 h 256"/>
              <a:gd name="T12" fmla="*/ 2147483646 w 304"/>
              <a:gd name="T13" fmla="*/ 2147483646 h 2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4"/>
              <a:gd name="T22" fmla="*/ 0 h 256"/>
              <a:gd name="T23" fmla="*/ 304 w 304"/>
              <a:gd name="T24" fmla="*/ 256 h 2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4" h="256">
                <a:moveTo>
                  <a:pt x="192" y="16"/>
                </a:moveTo>
                <a:cubicBezTo>
                  <a:pt x="136" y="8"/>
                  <a:pt x="80" y="0"/>
                  <a:pt x="48" y="16"/>
                </a:cubicBezTo>
                <a:cubicBezTo>
                  <a:pt x="16" y="32"/>
                  <a:pt x="0" y="80"/>
                  <a:pt x="0" y="112"/>
                </a:cubicBezTo>
                <a:cubicBezTo>
                  <a:pt x="0" y="144"/>
                  <a:pt x="16" y="184"/>
                  <a:pt x="48" y="208"/>
                </a:cubicBezTo>
                <a:cubicBezTo>
                  <a:pt x="80" y="232"/>
                  <a:pt x="152" y="256"/>
                  <a:pt x="192" y="256"/>
                </a:cubicBezTo>
                <a:cubicBezTo>
                  <a:pt x="232" y="256"/>
                  <a:pt x="272" y="232"/>
                  <a:pt x="288" y="208"/>
                </a:cubicBezTo>
                <a:cubicBezTo>
                  <a:pt x="304" y="184"/>
                  <a:pt x="296" y="148"/>
                  <a:pt x="288" y="112"/>
                </a:cubicBezTo>
              </a:path>
            </a:pathLst>
          </a:custGeom>
          <a:noFill/>
          <a:ln w="38100">
            <a:solidFill>
              <a:srgbClr val="F9F55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9232" name="Freeform 18">
            <a:extLst>
              <a:ext uri="{FF2B5EF4-FFF2-40B4-BE49-F238E27FC236}">
                <a16:creationId xmlns:a16="http://schemas.microsoft.com/office/drawing/2014/main" id="{BC1429B8-1F3B-4FD1-A5E3-AFF851BC2E89}"/>
              </a:ext>
            </a:extLst>
          </p:cNvPr>
          <p:cNvSpPr>
            <a:spLocks/>
          </p:cNvSpPr>
          <p:nvPr/>
        </p:nvSpPr>
        <p:spPr bwMode="auto">
          <a:xfrm>
            <a:off x="8847139" y="3722689"/>
            <a:ext cx="276225" cy="300037"/>
          </a:xfrm>
          <a:custGeom>
            <a:avLst/>
            <a:gdLst>
              <a:gd name="T0" fmla="*/ 2147483646 w 174"/>
              <a:gd name="T1" fmla="*/ 2147483646 h 189"/>
              <a:gd name="T2" fmla="*/ 2147483646 w 174"/>
              <a:gd name="T3" fmla="*/ 2147483646 h 189"/>
              <a:gd name="T4" fmla="*/ 2147483646 w 174"/>
              <a:gd name="T5" fmla="*/ 2147483646 h 189"/>
              <a:gd name="T6" fmla="*/ 2147483646 w 174"/>
              <a:gd name="T7" fmla="*/ 2147483646 h 189"/>
              <a:gd name="T8" fmla="*/ 0 60000 65536"/>
              <a:gd name="T9" fmla="*/ 0 60000 65536"/>
              <a:gd name="T10" fmla="*/ 0 60000 65536"/>
              <a:gd name="T11" fmla="*/ 0 60000 65536"/>
              <a:gd name="T12" fmla="*/ 0 w 174"/>
              <a:gd name="T13" fmla="*/ 0 h 189"/>
              <a:gd name="T14" fmla="*/ 174 w 174"/>
              <a:gd name="T15" fmla="*/ 189 h 1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4" h="189">
                <a:moveTo>
                  <a:pt x="1" y="189"/>
                </a:moveTo>
                <a:cubicBezTo>
                  <a:pt x="3" y="167"/>
                  <a:pt x="0" y="86"/>
                  <a:pt x="14" y="55"/>
                </a:cubicBezTo>
                <a:cubicBezTo>
                  <a:pt x="28" y="24"/>
                  <a:pt x="58" y="0"/>
                  <a:pt x="85" y="4"/>
                </a:cubicBezTo>
                <a:cubicBezTo>
                  <a:pt x="112" y="8"/>
                  <a:pt x="156" y="65"/>
                  <a:pt x="174" y="81"/>
                </a:cubicBezTo>
              </a:path>
            </a:pathLst>
          </a:custGeom>
          <a:noFill/>
          <a:ln w="38100">
            <a:solidFill>
              <a:srgbClr val="F9F55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9233" name="Freeform 19">
            <a:extLst>
              <a:ext uri="{FF2B5EF4-FFF2-40B4-BE49-F238E27FC236}">
                <a16:creationId xmlns:a16="http://schemas.microsoft.com/office/drawing/2014/main" id="{FB544100-9B47-42F1-8674-D4CBD375D69A}"/>
              </a:ext>
            </a:extLst>
          </p:cNvPr>
          <p:cNvSpPr>
            <a:spLocks/>
          </p:cNvSpPr>
          <p:nvPr/>
        </p:nvSpPr>
        <p:spPr bwMode="auto">
          <a:xfrm>
            <a:off x="8158164" y="4267201"/>
            <a:ext cx="376237" cy="201613"/>
          </a:xfrm>
          <a:custGeom>
            <a:avLst/>
            <a:gdLst>
              <a:gd name="T0" fmla="*/ 2147483646 w 237"/>
              <a:gd name="T1" fmla="*/ 0 h 127"/>
              <a:gd name="T2" fmla="*/ 2147483646 w 237"/>
              <a:gd name="T3" fmla="*/ 2147483646 h 127"/>
              <a:gd name="T4" fmla="*/ 0 w 237"/>
              <a:gd name="T5" fmla="*/ 2147483646 h 127"/>
              <a:gd name="T6" fmla="*/ 2147483646 w 237"/>
              <a:gd name="T7" fmla="*/ 2147483646 h 127"/>
              <a:gd name="T8" fmla="*/ 2147483646 w 237"/>
              <a:gd name="T9" fmla="*/ 2147483646 h 127"/>
              <a:gd name="T10" fmla="*/ 2147483646 w 237"/>
              <a:gd name="T11" fmla="*/ 0 h 1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7"/>
              <a:gd name="T19" fmla="*/ 0 h 127"/>
              <a:gd name="T20" fmla="*/ 237 w 237"/>
              <a:gd name="T21" fmla="*/ 127 h 1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7" h="127">
                <a:moveTo>
                  <a:pt x="141" y="0"/>
                </a:moveTo>
                <a:cubicBezTo>
                  <a:pt x="101" y="3"/>
                  <a:pt x="62" y="7"/>
                  <a:pt x="39" y="19"/>
                </a:cubicBezTo>
                <a:cubicBezTo>
                  <a:pt x="16" y="31"/>
                  <a:pt x="0" y="53"/>
                  <a:pt x="0" y="70"/>
                </a:cubicBezTo>
                <a:cubicBezTo>
                  <a:pt x="0" y="87"/>
                  <a:pt x="5" y="117"/>
                  <a:pt x="39" y="122"/>
                </a:cubicBezTo>
                <a:cubicBezTo>
                  <a:pt x="73" y="127"/>
                  <a:pt x="173" y="122"/>
                  <a:pt x="205" y="102"/>
                </a:cubicBezTo>
                <a:cubicBezTo>
                  <a:pt x="237" y="82"/>
                  <a:pt x="226" y="21"/>
                  <a:pt x="231" y="0"/>
                </a:cubicBezTo>
              </a:path>
            </a:pathLst>
          </a:custGeom>
          <a:noFill/>
          <a:ln w="38100">
            <a:solidFill>
              <a:srgbClr val="F9F55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9234" name="Freeform 20">
            <a:extLst>
              <a:ext uri="{FF2B5EF4-FFF2-40B4-BE49-F238E27FC236}">
                <a16:creationId xmlns:a16="http://schemas.microsoft.com/office/drawing/2014/main" id="{4AE448A3-0B1F-4899-BF9E-6301542D550F}"/>
              </a:ext>
            </a:extLst>
          </p:cNvPr>
          <p:cNvSpPr>
            <a:spLocks/>
          </p:cNvSpPr>
          <p:nvPr/>
        </p:nvSpPr>
        <p:spPr bwMode="auto">
          <a:xfrm rot="19558546" flipH="1">
            <a:off x="8686800" y="4141788"/>
            <a:ext cx="376238" cy="201612"/>
          </a:xfrm>
          <a:custGeom>
            <a:avLst/>
            <a:gdLst>
              <a:gd name="T0" fmla="*/ 2147483646 w 237"/>
              <a:gd name="T1" fmla="*/ 0 h 127"/>
              <a:gd name="T2" fmla="*/ 2147483646 w 237"/>
              <a:gd name="T3" fmla="*/ 2147483646 h 127"/>
              <a:gd name="T4" fmla="*/ 0 w 237"/>
              <a:gd name="T5" fmla="*/ 2147483646 h 127"/>
              <a:gd name="T6" fmla="*/ 2147483646 w 237"/>
              <a:gd name="T7" fmla="*/ 2147483646 h 127"/>
              <a:gd name="T8" fmla="*/ 2147483646 w 237"/>
              <a:gd name="T9" fmla="*/ 2147483646 h 127"/>
              <a:gd name="T10" fmla="*/ 2147483646 w 237"/>
              <a:gd name="T11" fmla="*/ 0 h 1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7"/>
              <a:gd name="T19" fmla="*/ 0 h 127"/>
              <a:gd name="T20" fmla="*/ 237 w 237"/>
              <a:gd name="T21" fmla="*/ 127 h 1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7" h="127">
                <a:moveTo>
                  <a:pt x="141" y="0"/>
                </a:moveTo>
                <a:cubicBezTo>
                  <a:pt x="101" y="3"/>
                  <a:pt x="62" y="7"/>
                  <a:pt x="39" y="19"/>
                </a:cubicBezTo>
                <a:cubicBezTo>
                  <a:pt x="16" y="31"/>
                  <a:pt x="0" y="53"/>
                  <a:pt x="0" y="70"/>
                </a:cubicBezTo>
                <a:cubicBezTo>
                  <a:pt x="0" y="87"/>
                  <a:pt x="5" y="117"/>
                  <a:pt x="39" y="122"/>
                </a:cubicBezTo>
                <a:cubicBezTo>
                  <a:pt x="73" y="127"/>
                  <a:pt x="173" y="122"/>
                  <a:pt x="205" y="102"/>
                </a:cubicBezTo>
                <a:cubicBezTo>
                  <a:pt x="237" y="82"/>
                  <a:pt x="226" y="21"/>
                  <a:pt x="231" y="0"/>
                </a:cubicBezTo>
              </a:path>
            </a:pathLst>
          </a:custGeom>
          <a:noFill/>
          <a:ln w="38100">
            <a:solidFill>
              <a:srgbClr val="F9F55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9235" name="Slide Number Placeholder 18">
            <a:extLst>
              <a:ext uri="{FF2B5EF4-FFF2-40B4-BE49-F238E27FC236}">
                <a16:creationId xmlns:a16="http://schemas.microsoft.com/office/drawing/2014/main" id="{6FEE5E52-D725-44CC-BACA-1131925F8A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131799-756A-486D-8353-AAFFBD902543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8381404-D238-4E5B-B1F2-FE145765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8289"/>
            <a:ext cx="10657183" cy="1431925"/>
          </a:xfrm>
          <a:noFill/>
        </p:spPr>
        <p:txBody>
          <a:bodyPr/>
          <a:lstStyle/>
          <a:p>
            <a:pPr eaLnBrk="1" hangingPunct="1"/>
            <a:r>
              <a:rPr lang="es" altLang="es-MX" b="1" dirty="0">
                <a:latin typeface="Cambria" panose="02040503050406030204" pitchFamily="18" charset="0"/>
              </a:rPr>
              <a:t>Tectónica y geología estructural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F8A5EA8-F410-4638-BD19-FDBC79C73D3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65412" y="1503185"/>
            <a:ext cx="5480489" cy="510540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s" altLang="es-MX" sz="2400" b="1" dirty="0">
                <a:latin typeface="Cambria" panose="02040503050406030204" pitchFamily="18" charset="0"/>
              </a:rPr>
              <a:t>Las tensiones tectónicas </a:t>
            </a:r>
            <a:r>
              <a:rPr lang="es" altLang="es-MX" sz="2400" dirty="0">
                <a:latin typeface="Cambria" panose="02040503050406030204" pitchFamily="18" charset="0"/>
              </a:rPr>
              <a:t>resultantes de </a:t>
            </a:r>
            <a:r>
              <a:rPr lang="es" altLang="es-MX" sz="2400" b="1" dirty="0">
                <a:latin typeface="Cambria" panose="02040503050406030204" pitchFamily="18" charset="0"/>
              </a:rPr>
              <a:t>la energía interna </a:t>
            </a:r>
            <a:r>
              <a:rPr lang="es" altLang="es-MX" sz="2400" dirty="0">
                <a:latin typeface="Cambria" panose="02040503050406030204" pitchFamily="18" charset="0"/>
              </a:rPr>
              <a:t>(el calor que impulsa la convección) </a:t>
            </a:r>
            <a:r>
              <a:rPr lang="es" altLang="es-MX" sz="2400" b="1" dirty="0">
                <a:latin typeface="Cambria" panose="02040503050406030204" pitchFamily="18" charset="0"/>
              </a:rPr>
              <a:t>deforman </a:t>
            </a:r>
            <a:r>
              <a:rPr lang="es" altLang="es-MX" sz="2400" dirty="0">
                <a:latin typeface="Cambria" panose="02040503050406030204" pitchFamily="18" charset="0"/>
              </a:rPr>
              <a:t>el manto y la corteza.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s-MX" sz="2400" dirty="0">
              <a:latin typeface="Cambria" panose="02040503050406030204" pitchFamily="18" charset="0"/>
            </a:endParaRPr>
          </a:p>
          <a:p>
            <a:pPr marL="557213" lvl="2" indent="0" eaLnBrk="1" hangingPunct="1">
              <a:lnSpc>
                <a:spcPct val="90000"/>
              </a:lnSpc>
            </a:pPr>
            <a:r>
              <a:rPr lang="es" altLang="es-MX" sz="2200" dirty="0">
                <a:latin typeface="Cambria" panose="02040503050406030204" pitchFamily="18" charset="0"/>
              </a:rPr>
              <a:t>Curvan las  Rocas</a:t>
            </a:r>
          </a:p>
          <a:p>
            <a:pPr marL="812800" lvl="3" indent="0" eaLnBrk="1" hangingPunct="1">
              <a:lnSpc>
                <a:spcPct val="90000"/>
              </a:lnSpc>
            </a:pPr>
            <a:r>
              <a:rPr lang="es" altLang="es-MX" sz="1600" dirty="0">
                <a:latin typeface="Cambria" panose="02040503050406030204" pitchFamily="18" charset="0"/>
              </a:rPr>
              <a:t>deformación dúctil </a:t>
            </a:r>
            <a:r>
              <a:rPr lang="es" altLang="es-MX" sz="1600" dirty="0">
                <a:solidFill>
                  <a:schemeClr val="tx1"/>
                </a:solidFill>
                <a:latin typeface="Cambria" panose="02040503050406030204" pitchFamily="18" charset="0"/>
              </a:rPr>
              <a:t>( </a:t>
            </a:r>
            <a:r>
              <a:rPr lang="es" altLang="es-MX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pliegues </a:t>
            </a:r>
            <a:r>
              <a:rPr lang="es" altLang="es-MX" sz="16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  <a:p>
            <a:pPr marL="812800" lvl="3" indent="0" eaLnBrk="1" hangingPunct="1">
              <a:lnSpc>
                <a:spcPct val="90000"/>
              </a:lnSpc>
            </a:pPr>
            <a:endParaRPr lang="en-US" altLang="es-MX" sz="1600" dirty="0">
              <a:latin typeface="Cambria" panose="02040503050406030204" pitchFamily="18" charset="0"/>
            </a:endParaRPr>
          </a:p>
          <a:p>
            <a:pPr marL="557213" lvl="2" indent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sz="2200" dirty="0">
                <a:latin typeface="Cambria" panose="02040503050406030204" pitchFamily="18" charset="0"/>
              </a:rPr>
              <a:t>Rompe la roca</a:t>
            </a:r>
          </a:p>
          <a:p>
            <a:pPr marL="812800" lvl="3" indent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sz="1600" dirty="0">
                <a:latin typeface="Cambria" panose="02040503050406030204" pitchFamily="18" charset="0"/>
              </a:rPr>
              <a:t>tensión frágil </a:t>
            </a:r>
            <a:r>
              <a:rPr lang="es" altLang="es-MX" sz="1600" dirty="0">
                <a:solidFill>
                  <a:schemeClr val="tx1"/>
                </a:solidFill>
                <a:latin typeface="Cambria" panose="02040503050406030204" pitchFamily="18" charset="0"/>
              </a:rPr>
              <a:t>( </a:t>
            </a:r>
            <a:r>
              <a:rPr lang="es" altLang="es-MX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articulaciones)</a:t>
            </a:r>
          </a:p>
          <a:p>
            <a:pPr marL="812800" lvl="3" indent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 sz="1600" b="1" dirty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marL="557213" lvl="2" indent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Mueve bloques grandes</a:t>
            </a:r>
          </a:p>
          <a:p>
            <a:pPr marL="812800" lvl="3" indent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sz="1600" dirty="0">
                <a:solidFill>
                  <a:schemeClr val="tx2"/>
                </a:solidFill>
                <a:latin typeface="Cambria" panose="02040503050406030204" pitchFamily="18" charset="0"/>
              </a:rPr>
              <a:t>Fallas</a:t>
            </a:r>
          </a:p>
          <a:p>
            <a:pPr marL="812800" lvl="3" indent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 sz="1600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marL="812800" lvl="3" indent="0" eaLnBrk="1" hangingPunct="1">
              <a:lnSpc>
                <a:spcPct val="90000"/>
              </a:lnSpc>
              <a:buNone/>
            </a:pPr>
            <a:r>
              <a:rPr lang="es" altLang="es-MX" sz="1800" dirty="0">
                <a:solidFill>
                  <a:schemeClr val="tx2"/>
                </a:solidFill>
                <a:latin typeface="Cambria" panose="02040503050406030204" pitchFamily="18" charset="0"/>
              </a:rPr>
              <a:t>Libera energía</a:t>
            </a:r>
            <a:r>
              <a:rPr lang="es" altLang="es-MX" sz="1800" dirty="0">
                <a:solidFill>
                  <a:schemeClr val="tx2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s" altLang="es-MX" sz="1800" b="1" dirty="0">
                <a:solidFill>
                  <a:schemeClr val="tx2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Terremotos</a:t>
            </a:r>
          </a:p>
        </p:txBody>
      </p:sp>
      <p:pic>
        <p:nvPicPr>
          <p:cNvPr id="11268" name="Picture 4" descr="PlateTectonicsGlobe">
            <a:extLst>
              <a:ext uri="{FF2B5EF4-FFF2-40B4-BE49-F238E27FC236}">
                <a16:creationId xmlns:a16="http://schemas.microsoft.com/office/drawing/2014/main" id="{07DD77D2-FCD2-41AD-9D0C-3D094D6C6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"/>
          <a:stretch>
            <a:fillRect/>
          </a:stretch>
        </p:blipFill>
        <p:spPr bwMode="auto">
          <a:xfrm>
            <a:off x="6153150" y="1481138"/>
            <a:ext cx="4514850" cy="537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5">
            <a:extLst>
              <a:ext uri="{FF2B5EF4-FFF2-40B4-BE49-F238E27FC236}">
                <a16:creationId xmlns:a16="http://schemas.microsoft.com/office/drawing/2014/main" id="{3E84166A-8450-465D-AE8A-BCA99438C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1739900"/>
            <a:ext cx="8382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MX" altLang="es-MX" sz="1800"/>
          </a:p>
        </p:txBody>
      </p:sp>
      <p:sp>
        <p:nvSpPr>
          <p:cNvPr id="11270" name="Line 6">
            <a:extLst>
              <a:ext uri="{FF2B5EF4-FFF2-40B4-BE49-F238E27FC236}">
                <a16:creationId xmlns:a16="http://schemas.microsoft.com/office/drawing/2014/main" id="{62BE1CE5-0F68-4478-B2F4-7D030313F6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2057400"/>
            <a:ext cx="11430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1271" name="Line 7">
            <a:extLst>
              <a:ext uri="{FF2B5EF4-FFF2-40B4-BE49-F238E27FC236}">
                <a16:creationId xmlns:a16="http://schemas.microsoft.com/office/drawing/2014/main" id="{689507B5-F9B4-4395-B381-3E51C98C96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067800" y="2057400"/>
            <a:ext cx="9906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1272" name="Slide Number Placeholder 7">
            <a:extLst>
              <a:ext uri="{FF2B5EF4-FFF2-40B4-BE49-F238E27FC236}">
                <a16:creationId xmlns:a16="http://schemas.microsoft.com/office/drawing/2014/main" id="{36F8D29B-84FD-433A-B04B-AE56DC186B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F46370-61B3-4F3F-B694-A478AAC73CBB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1" descr="10CO">
            <a:extLst>
              <a:ext uri="{FF2B5EF4-FFF2-40B4-BE49-F238E27FC236}">
                <a16:creationId xmlns:a16="http://schemas.microsoft.com/office/drawing/2014/main" id="{5E659CA7-7601-4532-BA2D-CA51E39DF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1" y="142876"/>
            <a:ext cx="8964613" cy="657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 hidden="1">
            <a:extLst>
              <a:ext uri="{FF2B5EF4-FFF2-40B4-BE49-F238E27FC236}">
                <a16:creationId xmlns:a16="http://schemas.microsoft.com/office/drawing/2014/main" id="{5FBEFDFB-48A0-49DE-9E76-35F00EE5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43001"/>
            <a:ext cx="8229600" cy="1069975"/>
          </a:xfrm>
        </p:spPr>
        <p:txBody>
          <a:bodyPr/>
          <a:lstStyle/>
          <a:p>
            <a:pPr eaLnBrk="1" hangingPunct="1"/>
            <a:endParaRPr lang="es-MX" altLang="es-MX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DAB235C-9E92-470C-8294-24AD74D76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69C3F14-E412-4850-9113-9558CEAB5C75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15_01">
            <a:extLst>
              <a:ext uri="{FF2B5EF4-FFF2-40B4-BE49-F238E27FC236}">
                <a16:creationId xmlns:a16="http://schemas.microsoft.com/office/drawing/2014/main" id="{B7852D05-CFA5-4CA5-B124-38D88D22E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"/>
          <a:stretch>
            <a:fillRect/>
          </a:stretch>
        </p:blipFill>
        <p:spPr bwMode="auto">
          <a:xfrm>
            <a:off x="2568624" y="1894681"/>
            <a:ext cx="914400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1" descr="10CO">
            <a:extLst>
              <a:ext uri="{FF2B5EF4-FFF2-40B4-BE49-F238E27FC236}">
                <a16:creationId xmlns:a16="http://schemas.microsoft.com/office/drawing/2014/main" id="{36FE941D-0ECA-4457-85FA-C00783A04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3" b="14514"/>
          <a:stretch>
            <a:fillRect/>
          </a:stretch>
        </p:blipFill>
        <p:spPr bwMode="auto">
          <a:xfrm>
            <a:off x="263352" y="620688"/>
            <a:ext cx="4038600" cy="22098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Slide Number Placeholder 5">
            <a:extLst>
              <a:ext uri="{FF2B5EF4-FFF2-40B4-BE49-F238E27FC236}">
                <a16:creationId xmlns:a16="http://schemas.microsoft.com/office/drawing/2014/main" id="{D87671B3-9E51-48F3-BC19-C3BC4080E7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C794BC-343D-4302-8F93-0D9F9834E29A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58EB87B3-2595-4D96-B001-F8A97FC46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476672"/>
            <a:ext cx="4535735" cy="504056"/>
          </a:xfrm>
        </p:spPr>
        <p:txBody>
          <a:bodyPr/>
          <a:lstStyle/>
          <a:p>
            <a:pPr eaLnBrk="1" hangingPunct="1"/>
            <a:r>
              <a:rPr lang="es" altLang="es-MX" b="1" dirty="0">
                <a:latin typeface="Cambria" panose="02040503050406030204" pitchFamily="18" charset="0"/>
              </a:rPr>
              <a:t>Kaynasli, Turquía</a:t>
            </a:r>
          </a:p>
        </p:txBody>
      </p:sp>
      <p:pic>
        <p:nvPicPr>
          <p:cNvPr id="17411" name="Content Placeholder 3" descr="Image113.jpg">
            <a:extLst>
              <a:ext uri="{FF2B5EF4-FFF2-40B4-BE49-F238E27FC236}">
                <a16:creationId xmlns:a16="http://schemas.microsoft.com/office/drawing/2014/main" id="{49A72404-E40A-47CE-96BA-150DD701DF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9776" y="980728"/>
            <a:ext cx="7392820" cy="5544616"/>
          </a:xfrm>
        </p:spPr>
      </p:pic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0182F2B6-DAF2-427B-BC4F-7B2F1F852E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3EDF29B-580F-479C-BCC6-338F7B01524C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9E35C88-552E-49C9-AFF3-6A74367CA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360" y="548680"/>
            <a:ext cx="5112940" cy="14398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" b="1" dirty="0">
                <a:latin typeface="Cambria" pitchFamily="18" charset="0"/>
              </a:rPr>
              <a:t>Tensiones en los límites de las placas</a:t>
            </a:r>
          </a:p>
        </p:txBody>
      </p:sp>
      <p:pic>
        <p:nvPicPr>
          <p:cNvPr id="19459" name="Picture 3" descr="PlateBoundaries">
            <a:extLst>
              <a:ext uri="{FF2B5EF4-FFF2-40B4-BE49-F238E27FC236}">
                <a16:creationId xmlns:a16="http://schemas.microsoft.com/office/drawing/2014/main" id="{79780BFB-D5B3-4D6B-849C-63BDDF87F6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7014" y="228600"/>
            <a:ext cx="5360987" cy="6477000"/>
          </a:xfrm>
          <a:noFill/>
        </p:spPr>
      </p:pic>
      <p:sp>
        <p:nvSpPr>
          <p:cNvPr id="9219" name="Rectangle 7">
            <a:extLst>
              <a:ext uri="{FF2B5EF4-FFF2-40B4-BE49-F238E27FC236}">
                <a16:creationId xmlns:a16="http://schemas.microsoft.com/office/drawing/2014/main" id="{8D730AD0-0901-4C1E-BE6F-4F92B43648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23392" y="2445544"/>
            <a:ext cx="4140200" cy="3730625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Divergente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dirty="0">
                <a:latin typeface="Cambria" pitchFamily="18" charset="0"/>
              </a:rPr>
              <a:t>   </a:t>
            </a:r>
            <a:r>
              <a:rPr lang="es" sz="2400" dirty="0">
                <a:latin typeface="Cambria" pitchFamily="18" charset="0"/>
              </a:rPr>
              <a:t>( Tensional</a:t>
            </a:r>
            <a:r>
              <a:rPr lang="es" sz="2400" dirty="0">
                <a:solidFill>
                  <a:srgbClr val="F8F332"/>
                </a:solidFill>
                <a:latin typeface="Cambria" pitchFamily="18" charset="0"/>
              </a:rPr>
              <a:t> </a:t>
            </a:r>
            <a:r>
              <a:rPr lang="es" sz="2400" dirty="0">
                <a:latin typeface="Cambria" pitchFamily="18" charset="0"/>
              </a:rPr>
              <a:t>)</a:t>
            </a:r>
          </a:p>
          <a:p>
            <a:pPr marL="658368" lvl="1" indent="-246888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s" sz="2400" dirty="0">
                <a:latin typeface="Cambria" pitchFamily="18" charset="0"/>
                <a:sym typeface="Wingdings" pitchFamily="2" charset="2"/>
              </a:rPr>
              <a:t>|</a:t>
            </a:r>
            <a:endParaRPr lang="en-US" sz="2400" dirty="0"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Convergente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sz="2400" dirty="0">
                <a:latin typeface="Cambria" pitchFamily="18" charset="0"/>
              </a:rPr>
              <a:t>( </a:t>
            </a:r>
            <a:r>
              <a:rPr lang="es" sz="2400" dirty="0" err="1">
                <a:latin typeface="Cambria" pitchFamily="18" charset="0"/>
              </a:rPr>
              <a:t>Compresión</a:t>
            </a:r>
            <a:r>
              <a:rPr lang="es" sz="2400" dirty="0" err="1">
                <a:solidFill>
                  <a:srgbClr val="F8F332"/>
                </a:solidFill>
                <a:latin typeface="Cambria" pitchFamily="18" charset="0"/>
              </a:rPr>
              <a:t> </a:t>
            </a:r>
            <a:r>
              <a:rPr lang="es" sz="2400" dirty="0">
                <a:latin typeface="Cambria" pitchFamily="18" charset="0"/>
              </a:rPr>
              <a:t>)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dirty="0">
                <a:latin typeface="Cambria" pitchFamily="18" charset="0"/>
                <a:sym typeface="Wingdings" pitchFamily="2" charset="2"/>
              </a:rPr>
              <a:t>|</a:t>
            </a:r>
            <a:endParaRPr lang="en-US" dirty="0"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Transformar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dirty="0">
                <a:latin typeface="Cambria" pitchFamily="18" charset="0"/>
              </a:rPr>
              <a:t>    </a:t>
            </a:r>
            <a:r>
              <a:rPr lang="es" sz="2400" dirty="0">
                <a:latin typeface="Cambria" pitchFamily="18" charset="0"/>
              </a:rPr>
              <a:t>( Cizallamiento</a:t>
            </a:r>
            <a:r>
              <a:rPr lang="es" sz="2400" dirty="0">
                <a:solidFill>
                  <a:srgbClr val="F8F332"/>
                </a:solidFill>
                <a:latin typeface="Cambria" pitchFamily="18" charset="0"/>
              </a:rPr>
              <a:t> </a:t>
            </a:r>
            <a:r>
              <a:rPr lang="es" sz="2400" dirty="0">
                <a:latin typeface="Cambria" pitchFamily="18" charset="0"/>
              </a:rPr>
              <a:t>)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000" dirty="0"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" sz="2000" dirty="0">
                <a:latin typeface="Cambria" pitchFamily="18" charset="0"/>
              </a:rPr>
              <a:t>p. ej., Pacífico Noroeste</a:t>
            </a:r>
          </a:p>
        </p:txBody>
      </p:sp>
      <p:sp>
        <p:nvSpPr>
          <p:cNvPr id="19461" name="Line 8">
            <a:extLst>
              <a:ext uri="{FF2B5EF4-FFF2-40B4-BE49-F238E27FC236}">
                <a16:creationId xmlns:a16="http://schemas.microsoft.com/office/drawing/2014/main" id="{12C4C6F0-01B3-42FE-9FE3-E30B876239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4580" y="5312568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19462" name="Line 9">
            <a:extLst>
              <a:ext uri="{FF2B5EF4-FFF2-40B4-BE49-F238E27FC236}">
                <a16:creationId xmlns:a16="http://schemas.microsoft.com/office/drawing/2014/main" id="{07576765-070F-4105-B3E8-39D8A85580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86980" y="5160168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19463" name="Line 10">
            <a:extLst>
              <a:ext uri="{FF2B5EF4-FFF2-40B4-BE49-F238E27FC236}">
                <a16:creationId xmlns:a16="http://schemas.microsoft.com/office/drawing/2014/main" id="{EA504B47-4F7C-4042-8CD5-9F405916D2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10780" y="5464968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19464" name="Slide Number Placeholder 7">
            <a:extLst>
              <a:ext uri="{FF2B5EF4-FFF2-40B4-BE49-F238E27FC236}">
                <a16:creationId xmlns:a16="http://schemas.microsoft.com/office/drawing/2014/main" id="{D47C9D4A-1DF8-492D-BC66-CC1597236D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617B66-41E4-4ED2-B6E5-2455C1D01377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5" descr="10_05">
            <a:extLst>
              <a:ext uri="{FF2B5EF4-FFF2-40B4-BE49-F238E27FC236}">
                <a16:creationId xmlns:a16="http://schemas.microsoft.com/office/drawing/2014/main" id="{28B40A1D-DAFE-4189-B975-485322266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5" t="11980" r="2647" b="3593"/>
          <a:stretch>
            <a:fillRect/>
          </a:stretch>
        </p:blipFill>
        <p:spPr bwMode="auto">
          <a:xfrm>
            <a:off x="8328248" y="1963737"/>
            <a:ext cx="3233737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>
            <a:extLst>
              <a:ext uri="{FF2B5EF4-FFF2-40B4-BE49-F238E27FC236}">
                <a16:creationId xmlns:a16="http://schemas.microsoft.com/office/drawing/2014/main" id="{5324DAEB-EDBD-4E58-B882-75C690CDA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463849"/>
            <a:ext cx="3168352" cy="1446213"/>
          </a:xfrm>
        </p:spPr>
        <p:txBody>
          <a:bodyPr/>
          <a:lstStyle/>
          <a:p>
            <a:pPr eaLnBrk="1" hangingPunct="1"/>
            <a:r>
              <a:rPr lang="es" altLang="es-MX" b="1" dirty="0">
                <a:latin typeface="Cambria" panose="02040503050406030204" pitchFamily="18" charset="0"/>
              </a:rPr>
              <a:t>Estructuras geológicas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199BECE0-39FC-4171-8B7E-039C04C3C01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91344" y="2492896"/>
            <a:ext cx="7704856" cy="3287686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Diferentes tensiones dan lugar a diversas formas de deformación ( </a:t>
            </a:r>
            <a:r>
              <a:rPr lang="es" altLang="es-MX" b="1" dirty="0">
                <a:latin typeface="Cambria" panose="02040503050406030204" pitchFamily="18" charset="0"/>
              </a:rPr>
              <a:t>estructuras geológicas </a:t>
            </a:r>
            <a:r>
              <a:rPr lang="es" altLang="es-MX" dirty="0">
                <a:latin typeface="Cambria" panose="02040503050406030204" pitchFamily="18" charset="0"/>
              </a:rPr>
              <a:t>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400" b="1" dirty="0">
                <a:latin typeface="Cambria" panose="02040503050406030204" pitchFamily="18" charset="0"/>
              </a:rPr>
              <a:t>Pliegues </a:t>
            </a:r>
            <a:r>
              <a:rPr lang="es" altLang="es-MX" sz="2400" dirty="0">
                <a:latin typeface="Cambria" panose="02040503050406030204" pitchFamily="18" charset="0"/>
              </a:rPr>
              <a:t>(las tensiones de compresión pueden provocar una deformación dúctil)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sz="2400" b="1" dirty="0">
                <a:latin typeface="Cambria" panose="02040503050406030204" pitchFamily="18" charset="0"/>
              </a:rPr>
              <a:t>Fallas </a:t>
            </a:r>
            <a:r>
              <a:rPr lang="es" altLang="es-MX" sz="2400" dirty="0">
                <a:latin typeface="Cambria" panose="02040503050406030204" pitchFamily="18" charset="0"/>
              </a:rPr>
              <a:t>(Cualquier tipo de tensión puede causar deformación frágil. El tipo de falla depende del tipo de tensión)</a:t>
            </a:r>
          </a:p>
        </p:txBody>
      </p:sp>
      <p:pic>
        <p:nvPicPr>
          <p:cNvPr id="21509" name="Picture 21" descr="10_06">
            <a:extLst>
              <a:ext uri="{FF2B5EF4-FFF2-40B4-BE49-F238E27FC236}">
                <a16:creationId xmlns:a16="http://schemas.microsoft.com/office/drawing/2014/main" id="{037B4B33-F33C-4055-B30C-484D71C141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2984" y="536191"/>
            <a:ext cx="3960812" cy="1665288"/>
          </a:xfrm>
          <a:noFill/>
        </p:spPr>
      </p:pic>
      <p:sp>
        <p:nvSpPr>
          <p:cNvPr id="21510" name="Slide Number Placeholder 5">
            <a:extLst>
              <a:ext uri="{FF2B5EF4-FFF2-40B4-BE49-F238E27FC236}">
                <a16:creationId xmlns:a16="http://schemas.microsoft.com/office/drawing/2014/main" id="{09233B63-FF0F-4B90-A5D1-B805C4775D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B3A9CD-C60E-4F0B-B93E-59B005D356A4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737E699-906F-4338-9D01-D4A12313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1" y="304801"/>
            <a:ext cx="6283325" cy="1539875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Estructuras geológicas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0BDAB49-23BD-465B-835B-913513BF72E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551384" y="2499568"/>
            <a:ext cx="10729192" cy="2880469"/>
          </a:xfrm>
        </p:spPr>
        <p:txBody>
          <a:bodyPr/>
          <a:lstStyle/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Falla: una superficie de discontinuidad a través de la cual ha habido un desplazamiento cortante</a:t>
            </a:r>
          </a:p>
          <a:p>
            <a:pPr eaLnBrk="1" hangingPunct="1"/>
            <a:endParaRPr lang="en-US" altLang="es-MX" sz="2400" dirty="0"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Muro de techo: la pared y el cuerpo de roca sobre una falla inclinada</a:t>
            </a:r>
          </a:p>
          <a:p>
            <a:pPr eaLnBrk="1" hangingPunct="1"/>
            <a:endParaRPr lang="en-US" altLang="es-MX" sz="2400" dirty="0"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Muro de piso: la pared y el cuerpo de roca debajo de una falla inclinada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A7509FD0-D21E-4221-8C5E-49899F8302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189EC6-AC76-4AEA-8E3E-5A33463B2621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4900073-F379-429A-A695-D9EE8F1DB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04800"/>
            <a:ext cx="6211888" cy="1468438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Estructuras geológicas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AB57126-5384-4430-9569-005E199CBD4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34157" y="1773238"/>
            <a:ext cx="5861843" cy="4465215"/>
          </a:xfrm>
        </p:spPr>
        <p:txBody>
          <a:bodyPr/>
          <a:lstStyle/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s" sz="2400" dirty="0"/>
              <a:t>Falla normal: el muro de techo se movió hacia abajo en comparación con el muro del piso.</a:t>
            </a:r>
          </a:p>
          <a:p>
            <a:pPr marL="109537" indent="0" eaLnBrk="1" hangingPunct="1">
              <a:buNone/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s" sz="2400" dirty="0"/>
              <a:t>Falla inversa: el muro de techo se movió hacia arriba en comparación con el muro del piso.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s" sz="2400" dirty="0"/>
              <a:t>Falla inversa de ángulo bajo</a:t>
            </a:r>
          </a:p>
        </p:txBody>
      </p:sp>
      <p:pic>
        <p:nvPicPr>
          <p:cNvPr id="25604" name="Picture 25" descr="10_05">
            <a:extLst>
              <a:ext uri="{FF2B5EF4-FFF2-40B4-BE49-F238E27FC236}">
                <a16:creationId xmlns:a16="http://schemas.microsoft.com/office/drawing/2014/main" id="{09194F6A-7760-4ECD-A81A-AFC7962233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2064" y="1377044"/>
            <a:ext cx="4968552" cy="5494235"/>
          </a:xfrm>
          <a:noFill/>
        </p:spPr>
      </p:pic>
      <p:sp>
        <p:nvSpPr>
          <p:cNvPr id="25605" name="Slide Number Placeholder 4">
            <a:extLst>
              <a:ext uri="{FF2B5EF4-FFF2-40B4-BE49-F238E27FC236}">
                <a16:creationId xmlns:a16="http://schemas.microsoft.com/office/drawing/2014/main" id="{6C875F92-6671-4394-9B4C-DB073E6AB0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43039F-3BE1-45E4-9BB5-E49E1D1CEF01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0F563BF1-B937-7215-3B0C-A257A246DE68}"/>
              </a:ext>
            </a:extLst>
          </p:cNvPr>
          <p:cNvCxnSpPr>
            <a:cxnSpLocks/>
          </p:cNvCxnSpPr>
          <p:nvPr/>
        </p:nvCxnSpPr>
        <p:spPr>
          <a:xfrm>
            <a:off x="5663952" y="2636912"/>
            <a:ext cx="360040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6096891B-2EEC-796C-003A-BE5D1FC27212}"/>
              </a:ext>
            </a:extLst>
          </p:cNvPr>
          <p:cNvCxnSpPr>
            <a:cxnSpLocks/>
          </p:cNvCxnSpPr>
          <p:nvPr/>
        </p:nvCxnSpPr>
        <p:spPr>
          <a:xfrm flipV="1">
            <a:off x="3359696" y="3602389"/>
            <a:ext cx="5328592" cy="1210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FEC9616E-6774-187F-F190-C4356CA3A01C}"/>
              </a:ext>
            </a:extLst>
          </p:cNvPr>
          <p:cNvCxnSpPr>
            <a:cxnSpLocks/>
          </p:cNvCxnSpPr>
          <p:nvPr/>
        </p:nvCxnSpPr>
        <p:spPr>
          <a:xfrm flipV="1">
            <a:off x="4367808" y="4813176"/>
            <a:ext cx="5112568" cy="676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9DC633E-788E-418D-8CE1-4E9591A18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1" y="304801"/>
            <a:ext cx="5203825" cy="1395413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Estructuras geológicas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75DD879-5F5F-4601-B4DE-5165AB7D90B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35360" y="2780928"/>
            <a:ext cx="5203826" cy="1919534"/>
          </a:xfrm>
        </p:spPr>
        <p:txBody>
          <a:bodyPr/>
          <a:lstStyle/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Falla de rumbo: desplazamiento paralelo al plano de falla.</a:t>
            </a:r>
          </a:p>
          <a:p>
            <a:pPr eaLnBrk="1" hangingPunct="1"/>
            <a:endParaRPr lang="en-US" altLang="es-MX" sz="2400" dirty="0"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¡Puede ser para zurdos o diestros!</a:t>
            </a:r>
          </a:p>
          <a:p>
            <a:pPr eaLnBrk="1" hangingPunct="1"/>
            <a:endParaRPr lang="en-US" altLang="es-MX" sz="2400" dirty="0"/>
          </a:p>
          <a:p>
            <a:pPr eaLnBrk="1" hangingPunct="1"/>
            <a:endParaRPr lang="en-US" altLang="es-MX" sz="2400" dirty="0"/>
          </a:p>
        </p:txBody>
      </p:sp>
      <p:pic>
        <p:nvPicPr>
          <p:cNvPr id="27652" name="Picture 25" descr="10_05">
            <a:extLst>
              <a:ext uri="{FF2B5EF4-FFF2-40B4-BE49-F238E27FC236}">
                <a16:creationId xmlns:a16="http://schemas.microsoft.com/office/drawing/2014/main" id="{9269D01F-95CB-4BFC-B63F-DBEDCBA8F2E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2024" y="1138591"/>
            <a:ext cx="4896544" cy="5414608"/>
          </a:xfrm>
          <a:noFill/>
        </p:spPr>
      </p:pic>
      <p:sp>
        <p:nvSpPr>
          <p:cNvPr id="27653" name="Slide Number Placeholder 4">
            <a:extLst>
              <a:ext uri="{FF2B5EF4-FFF2-40B4-BE49-F238E27FC236}">
                <a16:creationId xmlns:a16="http://schemas.microsoft.com/office/drawing/2014/main" id="{5245A57D-F7F6-4C25-A4C0-CFDC57B33E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B07071-C3A4-4DB8-BC06-D08C84A35A80}" type="slidenum">
              <a:rPr lang="en-US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s-MX" sz="1800">
              <a:solidFill>
                <a:srgbClr val="FFFFFF"/>
              </a:solidFill>
            </a:endParaRPr>
          </a:p>
        </p:txBody>
      </p:sp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B4E3BC60-65E3-06C8-F75C-1B007A34E5D4}"/>
              </a:ext>
            </a:extLst>
          </p:cNvPr>
          <p:cNvCxnSpPr>
            <a:cxnSpLocks/>
          </p:cNvCxnSpPr>
          <p:nvPr/>
        </p:nvCxnSpPr>
        <p:spPr>
          <a:xfrm>
            <a:off x="4943872" y="3740695"/>
            <a:ext cx="3096344" cy="1560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>
            <a:extLst>
              <a:ext uri="{FF2B5EF4-FFF2-40B4-BE49-F238E27FC236}">
                <a16:creationId xmlns:a16="http://schemas.microsoft.com/office/drawing/2014/main" id="{51598944-CE8E-4638-9754-7300EF3E3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7" y="412751"/>
            <a:ext cx="11507349" cy="1431925"/>
          </a:xfrm>
        </p:spPr>
        <p:txBody>
          <a:bodyPr/>
          <a:lstStyle/>
          <a:p>
            <a:pPr eaLnBrk="1" hangingPunct="1"/>
            <a:r>
              <a:rPr lang="es" altLang="es-MX" b="1" dirty="0">
                <a:solidFill>
                  <a:schemeClr val="tx1"/>
                </a:solidFill>
                <a:latin typeface="Cambria" panose="02040503050406030204" pitchFamily="18" charset="0"/>
              </a:rPr>
              <a:t>Los trazos </a:t>
            </a:r>
            <a:r>
              <a:rPr lang="es" altLang="es-MX" dirty="0">
                <a:latin typeface="Cambria" panose="02040503050406030204" pitchFamily="18" charset="0"/>
              </a:rPr>
              <a:t>y </a:t>
            </a:r>
            <a:r>
              <a:rPr lang="es" altLang="es-MX" b="1" dirty="0">
                <a:solidFill>
                  <a:schemeClr val="tx1"/>
                </a:solidFill>
                <a:latin typeface="Cambria" panose="02040503050406030204" pitchFamily="18" charset="0"/>
              </a:rPr>
              <a:t>las inclinaciones </a:t>
            </a:r>
            <a:r>
              <a:rPr lang="es" altLang="es-MX" dirty="0">
                <a:latin typeface="Cambria" panose="02040503050406030204" pitchFamily="18" charset="0"/>
              </a:rPr>
              <a:t>se utilizan para identificar estructuras geológicas.</a:t>
            </a:r>
          </a:p>
        </p:txBody>
      </p:sp>
      <p:pic>
        <p:nvPicPr>
          <p:cNvPr id="29699" name="Picture 4" descr="10_01">
            <a:extLst>
              <a:ext uri="{FF2B5EF4-FFF2-40B4-BE49-F238E27FC236}">
                <a16:creationId xmlns:a16="http://schemas.microsoft.com/office/drawing/2014/main" id="{B1901644-7F5B-42B9-AFCE-1A11DEE67B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9"/>
          <a:stretch>
            <a:fillRect/>
          </a:stretch>
        </p:blipFill>
        <p:spPr>
          <a:xfrm>
            <a:off x="2322513" y="1941514"/>
            <a:ext cx="7269162" cy="4002087"/>
          </a:xfrm>
          <a:noFill/>
        </p:spPr>
      </p:pic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5B4ECCE5-12D4-4A3D-9B9B-1526A46347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5C6BE5-E472-4623-BDA8-84FE81B5363B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1" descr="1004">
            <a:extLst>
              <a:ext uri="{FF2B5EF4-FFF2-40B4-BE49-F238E27FC236}">
                <a16:creationId xmlns:a16="http://schemas.microsoft.com/office/drawing/2014/main" id="{B51DA2BB-0D4E-46BD-95C5-5962422A6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8" b="8545"/>
          <a:stretch>
            <a:fillRect/>
          </a:stretch>
        </p:blipFill>
        <p:spPr bwMode="auto">
          <a:xfrm>
            <a:off x="4770967" y="2405857"/>
            <a:ext cx="66357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6">
            <a:extLst>
              <a:ext uri="{FF2B5EF4-FFF2-40B4-BE49-F238E27FC236}">
                <a16:creationId xmlns:a16="http://schemas.microsoft.com/office/drawing/2014/main" id="{362371EF-E42A-4FDF-93C4-9D6A2F9E9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657" y="1777921"/>
            <a:ext cx="7315200" cy="40993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" altLang="es-MX" dirty="0">
                <a:latin typeface="Cambria" panose="02040503050406030204" pitchFamily="18" charset="0"/>
              </a:rPr>
              <a:t>Definir y mapear la orientación de las características planas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Planos de estratificación (rocas sedimentarias) </a:t>
            </a:r>
            <a:r>
              <a:rPr lang="es" altLang="es-MX" dirty="0">
                <a:latin typeface="Cambria" panose="02040503050406030204" pitchFamily="18" charset="0"/>
                <a:sym typeface="Wingdings" panose="05000000000000000000" pitchFamily="2" charset="2"/>
              </a:rPr>
              <a:t></a:t>
            </a:r>
            <a:endParaRPr lang="en-US" altLang="es-MX" dirty="0">
              <a:latin typeface="Cambria" panose="02040503050406030204" pitchFamily="18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Foliación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Articulaciones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Fallas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Diques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Umbrales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" altLang="es-MX" dirty="0">
                <a:latin typeface="Cambria" panose="02040503050406030204" pitchFamily="18" charset="0"/>
              </a:rPr>
              <a:t>Vetas de mineral</a:t>
            </a:r>
          </a:p>
        </p:txBody>
      </p:sp>
      <p:sp>
        <p:nvSpPr>
          <p:cNvPr id="31750" name="Slide Number Placeholder 5">
            <a:extLst>
              <a:ext uri="{FF2B5EF4-FFF2-40B4-BE49-F238E27FC236}">
                <a16:creationId xmlns:a16="http://schemas.microsoft.com/office/drawing/2014/main" id="{322946DA-E122-4033-953B-6E95E4F4A6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B094F3E-EC36-40CC-B779-C8F5110B7AD5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6CDE38-19B0-D80A-641F-51BB6484D1DE}"/>
              </a:ext>
            </a:extLst>
          </p:cNvPr>
          <p:cNvSpPr txBox="1">
            <a:spLocks/>
          </p:cNvSpPr>
          <p:nvPr/>
        </p:nvSpPr>
        <p:spPr bwMode="auto">
          <a:xfrm>
            <a:off x="277283" y="256895"/>
            <a:ext cx="11435341" cy="140363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anose="02040502050405020303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s" altLang="es-MX" dirty="0"/>
              <a:t>Rumbo: La línea de intersección entre el plano y una superficie horizontal.</a:t>
            </a: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</a:rPr>
              <a:t>Inclinación </a:t>
            </a:r>
            <a:r>
              <a:rPr lang="es" altLang="es-MX" dirty="0"/>
              <a:t>: Ángulo que forma el plano con ese plano horizontal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1" descr="1004">
            <a:extLst>
              <a:ext uri="{FF2B5EF4-FFF2-40B4-BE49-F238E27FC236}">
                <a16:creationId xmlns:a16="http://schemas.microsoft.com/office/drawing/2014/main" id="{6F6F8AC1-7D68-42D9-A196-6774E36FB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8" b="8545"/>
          <a:stretch>
            <a:fillRect/>
          </a:stretch>
        </p:blipFill>
        <p:spPr bwMode="auto">
          <a:xfrm>
            <a:off x="3956050" y="2362200"/>
            <a:ext cx="66357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>
            <a:extLst>
              <a:ext uri="{FF2B5EF4-FFF2-40B4-BE49-F238E27FC236}">
                <a16:creationId xmlns:a16="http://schemas.microsoft.com/office/drawing/2014/main" id="{DF41BCAC-AE49-4933-BC43-492C1CC8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476250"/>
            <a:ext cx="5778500" cy="762000"/>
          </a:xfrm>
        </p:spPr>
        <p:txBody>
          <a:bodyPr/>
          <a:lstStyle/>
          <a:p>
            <a:pPr eaLnBrk="1" hangingPunct="1"/>
            <a:r>
              <a:rPr lang="es" altLang="es-MX" b="1" dirty="0">
                <a:latin typeface="Cambria" panose="02040503050406030204" pitchFamily="18" charset="0"/>
              </a:rPr>
              <a:t>Rumbo y hechado (dip)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E31D2ADB-4E95-4CAD-B83F-77829EC59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67" y="1512888"/>
            <a:ext cx="7752183" cy="1943669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s" altLang="es-MX" dirty="0"/>
              <a:t>Rumbo: La línea de intersección entre el plano y una superficie horizontal.</a:t>
            </a:r>
          </a:p>
          <a:p>
            <a:pPr eaLnBrk="1" hangingPunct="1"/>
            <a:r>
              <a:rPr lang="es" altLang="es-MX" b="1" dirty="0">
                <a:solidFill>
                  <a:schemeClr val="tx2"/>
                </a:solidFill>
              </a:rPr>
              <a:t>Inclinación </a:t>
            </a:r>
            <a:r>
              <a:rPr lang="es" altLang="es-MX" dirty="0"/>
              <a:t>: Ángulo que forma el plano con ese plano horizontal</a:t>
            </a:r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81AE551A-685C-45C0-B2DA-AD0D5C9C8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9106" y="6324600"/>
            <a:ext cx="2448395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 defTabSz="820738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820738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 defTabSz="820738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 defTabSz="820738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 defTabSz="820738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s" altLang="es-MX" sz="1800" b="1">
                <a:latin typeface="Arial" panose="020B0604020202020204" pitchFamily="34" charset="0"/>
              </a:rPr>
              <a:t>Figura 10-4, pág. 221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DE3E3207-A47A-4B7D-BB7C-A49648971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850" y="1524000"/>
            <a:ext cx="2133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latin typeface="Arial" panose="020B0604020202020204" pitchFamily="34" charset="0"/>
              </a:rPr>
              <a:t>Símbolo del mapa de huelgas y hundimientos</a:t>
            </a:r>
          </a:p>
        </p:txBody>
      </p:sp>
      <p:sp>
        <p:nvSpPr>
          <p:cNvPr id="484359" name="Line 7">
            <a:extLst>
              <a:ext uri="{FF2B5EF4-FFF2-40B4-BE49-F238E27FC236}">
                <a16:creationId xmlns:a16="http://schemas.microsoft.com/office/drawing/2014/main" id="{FD771C07-2882-4C8D-A5AB-C700BF776E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91600" y="2311400"/>
            <a:ext cx="292100" cy="78740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>
            <a:outerShdw dist="40161" dir="1106097" algn="ctr" rotWithShape="0">
              <a:srgbClr val="FFFFFF">
                <a:alpha val="70000"/>
              </a:srgbClr>
            </a:outerShdw>
          </a:effectLst>
        </p:spPr>
        <p:txBody>
          <a:bodyPr wrap="none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3800" name="Line 8">
            <a:extLst>
              <a:ext uri="{FF2B5EF4-FFF2-40B4-BE49-F238E27FC236}">
                <a16:creationId xmlns:a16="http://schemas.microsoft.com/office/drawing/2014/main" id="{42EF8AD4-870A-4C5C-B2B7-DFBBEC012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1538" y="2636838"/>
            <a:ext cx="2062162" cy="1249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33801" name="Line 9">
            <a:extLst>
              <a:ext uri="{FF2B5EF4-FFF2-40B4-BE49-F238E27FC236}">
                <a16:creationId xmlns:a16="http://schemas.microsoft.com/office/drawing/2014/main" id="{7DF13345-66AB-4D81-92EA-474FACC91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5050" y="4292600"/>
            <a:ext cx="4603750" cy="673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33802" name="Slide Number Placeholder 9">
            <a:extLst>
              <a:ext uri="{FF2B5EF4-FFF2-40B4-BE49-F238E27FC236}">
                <a16:creationId xmlns:a16="http://schemas.microsoft.com/office/drawing/2014/main" id="{D58B30C6-0893-42F6-83ED-E00600B669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BC8707-A176-4484-AEBD-7B13ADCD237F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>
            <a:extLst>
              <a:ext uri="{FF2B5EF4-FFF2-40B4-BE49-F238E27FC236}">
                <a16:creationId xmlns:a16="http://schemas.microsoft.com/office/drawing/2014/main" id="{61138A86-4C16-4303-B7D0-FACB8BEFC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81000"/>
            <a:ext cx="8637588" cy="7620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Anticlinal </a:t>
            </a:r>
            <a:r>
              <a:rPr lang="es" altLang="es-MX">
                <a:latin typeface="Cambria" panose="02040503050406030204" pitchFamily="18" charset="0"/>
              </a:rPr>
              <a:t>(pliegue)</a:t>
            </a:r>
          </a:p>
        </p:txBody>
      </p:sp>
      <p:pic>
        <p:nvPicPr>
          <p:cNvPr id="35843" name="Picture 4" descr="10_06L">
            <a:extLst>
              <a:ext uri="{FF2B5EF4-FFF2-40B4-BE49-F238E27FC236}">
                <a16:creationId xmlns:a16="http://schemas.microsoft.com/office/drawing/2014/main" id="{9AF0B552-E11B-483B-BBF3-0231289DC4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1295401"/>
            <a:ext cx="6248400" cy="5199063"/>
          </a:xfrm>
          <a:noFill/>
        </p:spPr>
      </p:pic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98E8DE8C-51B7-41B1-A855-C56F00CCAE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CEA744-72E0-4066-844D-4DA2239E7487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A145D423-DFED-454B-8412-88E4917E9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81000"/>
            <a:ext cx="8637588" cy="7620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Sinclinal </a:t>
            </a:r>
            <a:r>
              <a:rPr lang="es" altLang="es-MX">
                <a:latin typeface="Cambria" panose="02040503050406030204" pitchFamily="18" charset="0"/>
              </a:rPr>
              <a:t>(pliegue)</a:t>
            </a:r>
          </a:p>
        </p:txBody>
      </p:sp>
      <p:pic>
        <p:nvPicPr>
          <p:cNvPr id="37891" name="Picture 4" descr="10_06R">
            <a:extLst>
              <a:ext uri="{FF2B5EF4-FFF2-40B4-BE49-F238E27FC236}">
                <a16:creationId xmlns:a16="http://schemas.microsoft.com/office/drawing/2014/main" id="{70039396-D405-43F4-A451-7EE1CD00B0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1295400"/>
            <a:ext cx="6248400" cy="5189538"/>
          </a:xfrm>
          <a:noFill/>
        </p:spPr>
      </p:pic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6D2C71D4-4443-4F85-897D-AD122E8FA8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347B4C-FF81-4B59-9914-ACF4F74C4F0B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15_17b">
            <a:extLst>
              <a:ext uri="{FF2B5EF4-FFF2-40B4-BE49-F238E27FC236}">
                <a16:creationId xmlns:a16="http://schemas.microsoft.com/office/drawing/2014/main" id="{370764EC-80D1-4918-B2CE-FAEEA3675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"/>
          <a:stretch>
            <a:fillRect/>
          </a:stretch>
        </p:blipFill>
        <p:spPr bwMode="auto">
          <a:xfrm>
            <a:off x="2351088" y="503238"/>
            <a:ext cx="7162800" cy="635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Slide Number Placeholder 4">
            <a:extLst>
              <a:ext uri="{FF2B5EF4-FFF2-40B4-BE49-F238E27FC236}">
                <a16:creationId xmlns:a16="http://schemas.microsoft.com/office/drawing/2014/main" id="{0CDB6E96-EA0F-451B-9313-2A61F564BD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4C61120-B9DF-45CF-985E-6B3009D8AAA5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>
            <a:extLst>
              <a:ext uri="{FF2B5EF4-FFF2-40B4-BE49-F238E27FC236}">
                <a16:creationId xmlns:a16="http://schemas.microsoft.com/office/drawing/2014/main" id="{34FD9361-830E-43A2-9D2E-0D21AB7E5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03" y="1124744"/>
            <a:ext cx="5138340" cy="959767"/>
          </a:xfrm>
        </p:spPr>
        <p:txBody>
          <a:bodyPr/>
          <a:lstStyle/>
          <a:p>
            <a:pPr eaLnBrk="1" hangingPunct="1"/>
            <a:r>
              <a:rPr lang="es" altLang="es-MX" b="1" dirty="0">
                <a:latin typeface="Cambria" panose="02040503050406030204" pitchFamily="18" charset="0"/>
              </a:rPr>
              <a:t>Anticlinal inclinado</a:t>
            </a:r>
          </a:p>
        </p:txBody>
      </p:sp>
      <p:pic>
        <p:nvPicPr>
          <p:cNvPr id="41987" name="Picture 4" descr="10_07B">
            <a:extLst>
              <a:ext uri="{FF2B5EF4-FFF2-40B4-BE49-F238E27FC236}">
                <a16:creationId xmlns:a16="http://schemas.microsoft.com/office/drawing/2014/main" id="{42B7E000-A390-4185-AA1C-517A08E806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4726" y="381000"/>
            <a:ext cx="4746801" cy="6476999"/>
          </a:xfrm>
          <a:noFill/>
        </p:spPr>
      </p:pic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D89D2B1E-8077-4246-91DA-DC60CC816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B0F791-0C61-4F06-91C3-AAFA1D1D1CA3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140002A-BB42-4A7B-A2C2-F8BBF5528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476250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Terminología de pliegues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5FB5FCD-F105-4387-998D-3731281308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360" y="1941513"/>
            <a:ext cx="6217841" cy="3143671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Bisagra: la mayor curvatura de una superficie plegada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Cambria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Plano axial: una superficie plana definida por las posiciones sucesivas de las bisagras del pliegue.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Cambria" pitchFamily="18" charset="0"/>
            </a:endParaRPr>
          </a:p>
        </p:txBody>
      </p:sp>
      <p:pic>
        <p:nvPicPr>
          <p:cNvPr id="44036" name="Picture 4" descr="15_13">
            <a:extLst>
              <a:ext uri="{FF2B5EF4-FFF2-40B4-BE49-F238E27FC236}">
                <a16:creationId xmlns:a16="http://schemas.microsoft.com/office/drawing/2014/main" id="{04B95ABF-209E-4440-AED1-6DABA621F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8"/>
          <a:stretch>
            <a:fillRect/>
          </a:stretch>
        </p:blipFill>
        <p:spPr bwMode="auto">
          <a:xfrm>
            <a:off x="7086601" y="3429001"/>
            <a:ext cx="3376613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Box 7">
            <a:extLst>
              <a:ext uri="{FF2B5EF4-FFF2-40B4-BE49-F238E27FC236}">
                <a16:creationId xmlns:a16="http://schemas.microsoft.com/office/drawing/2014/main" id="{A4AD70BD-FC02-4FC4-A107-181E8754F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124200"/>
            <a:ext cx="1828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600"/>
              <a:t>Eje Eje</a:t>
            </a:r>
          </a:p>
        </p:txBody>
      </p:sp>
      <p:sp>
        <p:nvSpPr>
          <p:cNvPr id="44038" name="Slide Number Placeholder 5">
            <a:extLst>
              <a:ext uri="{FF2B5EF4-FFF2-40B4-BE49-F238E27FC236}">
                <a16:creationId xmlns:a16="http://schemas.microsoft.com/office/drawing/2014/main" id="{689735FB-2F58-4D59-80E1-EBC5D9DEE2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C60FB0-974D-48A0-B687-0CC9CB9CEC9C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3AB0D64-7DFA-483B-86CA-D322DC609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692150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Anticlinal hundido, Colorado</a:t>
            </a:r>
          </a:p>
        </p:txBody>
      </p:sp>
      <p:pic>
        <p:nvPicPr>
          <p:cNvPr id="46083" name="Picture 4" descr="15_14">
            <a:extLst>
              <a:ext uri="{FF2B5EF4-FFF2-40B4-BE49-F238E27FC236}">
                <a16:creationId xmlns:a16="http://schemas.microsoft.com/office/drawing/2014/main" id="{CCB0EEFD-1D34-4AD9-A921-8B17AA747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2"/>
          <a:stretch>
            <a:fillRect/>
          </a:stretch>
        </p:blipFill>
        <p:spPr bwMode="auto">
          <a:xfrm>
            <a:off x="2743201" y="1828801"/>
            <a:ext cx="6577013" cy="443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44D9B9E7-3447-41BE-889D-D77BB2B63F67}"/>
              </a:ext>
            </a:extLst>
          </p:cNvPr>
          <p:cNvSpPr/>
          <p:nvPr/>
        </p:nvSpPr>
        <p:spPr>
          <a:xfrm>
            <a:off x="2876550" y="3635376"/>
            <a:ext cx="3384550" cy="2443163"/>
          </a:xfrm>
          <a:custGeom>
            <a:avLst/>
            <a:gdLst>
              <a:gd name="connsiteX0" fmla="*/ 0 w 3384997"/>
              <a:gd name="connsiteY0" fmla="*/ 832834 h 2442693"/>
              <a:gd name="connsiteX1" fmla="*/ 2833352 w 3384997"/>
              <a:gd name="connsiteY1" fmla="*/ 111617 h 2442693"/>
              <a:gd name="connsiteX2" fmla="*/ 3309870 w 3384997"/>
              <a:gd name="connsiteY2" fmla="*/ 163133 h 2442693"/>
              <a:gd name="connsiteX3" fmla="*/ 3309870 w 3384997"/>
              <a:gd name="connsiteY3" fmla="*/ 163133 h 2442693"/>
              <a:gd name="connsiteX4" fmla="*/ 2279560 w 3384997"/>
              <a:gd name="connsiteY4" fmla="*/ 1798750 h 2442693"/>
              <a:gd name="connsiteX5" fmla="*/ 1906073 w 3384997"/>
              <a:gd name="connsiteY5" fmla="*/ 2442693 h 244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4997" h="2442693">
                <a:moveTo>
                  <a:pt x="0" y="832834"/>
                </a:moveTo>
                <a:cubicBezTo>
                  <a:pt x="1140853" y="528034"/>
                  <a:pt x="2281707" y="223234"/>
                  <a:pt x="2833352" y="111617"/>
                </a:cubicBezTo>
                <a:cubicBezTo>
                  <a:pt x="3384997" y="0"/>
                  <a:pt x="3309870" y="163133"/>
                  <a:pt x="3309870" y="163133"/>
                </a:cubicBezTo>
                <a:lnTo>
                  <a:pt x="3309870" y="163133"/>
                </a:lnTo>
                <a:cubicBezTo>
                  <a:pt x="3138152" y="435736"/>
                  <a:pt x="2513526" y="1418823"/>
                  <a:pt x="2279560" y="1798750"/>
                </a:cubicBezTo>
                <a:cubicBezTo>
                  <a:pt x="2045594" y="2178677"/>
                  <a:pt x="1975833" y="2310685"/>
                  <a:pt x="1906073" y="2442693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6085" name="Slide Number Placeholder 6">
            <a:extLst>
              <a:ext uri="{FF2B5EF4-FFF2-40B4-BE49-F238E27FC236}">
                <a16:creationId xmlns:a16="http://schemas.microsoft.com/office/drawing/2014/main" id="{E8A7FD86-1501-4DA3-A6CF-B8C3A2E0AE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06DB75-6EEC-46B2-BB98-5C91C92C0268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>
            <a:extLst>
              <a:ext uri="{FF2B5EF4-FFF2-40B4-BE49-F238E27FC236}">
                <a16:creationId xmlns:a16="http://schemas.microsoft.com/office/drawing/2014/main" id="{E453CDD4-13EA-4A73-A8E7-95A6ABB6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476250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Cúpulas y cuencas</a:t>
            </a:r>
          </a:p>
        </p:txBody>
      </p:sp>
      <p:pic>
        <p:nvPicPr>
          <p:cNvPr id="48131" name="Picture 4" descr="10_10">
            <a:extLst>
              <a:ext uri="{FF2B5EF4-FFF2-40B4-BE49-F238E27FC236}">
                <a16:creationId xmlns:a16="http://schemas.microsoft.com/office/drawing/2014/main" id="{662F03E1-7592-450E-A643-F9C2C8685B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824163"/>
            <a:ext cx="8229600" cy="3175000"/>
          </a:xfrm>
          <a:noFill/>
        </p:spPr>
      </p:pic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6B4B3537-C3AC-4EC3-88FE-B82701222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28AE55-29EE-4581-87C9-34D62A937425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15_16">
            <a:extLst>
              <a:ext uri="{FF2B5EF4-FFF2-40B4-BE49-F238E27FC236}">
                <a16:creationId xmlns:a16="http://schemas.microsoft.com/office/drawing/2014/main" id="{F1CEEABA-7CA9-446C-A843-52F00EC1A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"/>
          <a:stretch>
            <a:fillRect/>
          </a:stretch>
        </p:blipFill>
        <p:spPr bwMode="auto">
          <a:xfrm>
            <a:off x="2928938" y="304800"/>
            <a:ext cx="624205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Slide Number Placeholder 4">
            <a:extLst>
              <a:ext uri="{FF2B5EF4-FFF2-40B4-BE49-F238E27FC236}">
                <a16:creationId xmlns:a16="http://schemas.microsoft.com/office/drawing/2014/main" id="{8ECBFE31-8EEF-4B34-B5B9-02C7EEE561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3DD2E9-11E1-4D62-9FC5-1FF0A776C1D2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0129F62-AEC7-4774-9D8E-2071E11DA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6251"/>
            <a:ext cx="8637588" cy="701675"/>
          </a:xfrm>
        </p:spPr>
        <p:txBody>
          <a:bodyPr/>
          <a:lstStyle/>
          <a:p>
            <a:pPr eaLnBrk="1" hangingPunct="1"/>
            <a:r>
              <a:rPr lang="es" altLang="es-MX" sz="3600" b="1">
                <a:latin typeface="Cambria" panose="02040503050406030204" pitchFamily="18" charset="0"/>
                <a:sym typeface="Wingdings" panose="05000000000000000000" pitchFamily="2" charset="2"/>
              </a:rPr>
              <a:t>Articulaciones </a:t>
            </a:r>
            <a:endParaRPr lang="en-US" altLang="es-MX" sz="3600" b="1">
              <a:latin typeface="Cambria" panose="02040503050406030204" pitchFamily="18" charset="0"/>
            </a:endParaRP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E1C7E64-303E-47A7-87FF-1F7293E1A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773238"/>
            <a:ext cx="6189836" cy="4114800"/>
          </a:xfrm>
        </p:spPr>
        <p:txBody>
          <a:bodyPr/>
          <a:lstStyle/>
          <a:p>
            <a:pPr eaLnBrk="1" hangingPunct="1"/>
            <a:r>
              <a:rPr lang="es" altLang="es-MX" sz="2400" dirty="0">
                <a:latin typeface="Cambria" panose="02040503050406030204" pitchFamily="18" charset="0"/>
              </a:rPr>
              <a:t>Cuando la corteza superficial se somete a tensión, las rocas tienden a presentar una tensión frágil.</a:t>
            </a:r>
          </a:p>
          <a:p>
            <a:pPr eaLnBrk="1" hangingPunct="1"/>
            <a:endParaRPr lang="en-US" altLang="es-MX" sz="2400" dirty="0"/>
          </a:p>
        </p:txBody>
      </p:sp>
      <p:pic>
        <p:nvPicPr>
          <p:cNvPr id="52228" name="Picture 4" descr="15_19">
            <a:extLst>
              <a:ext uri="{FF2B5EF4-FFF2-40B4-BE49-F238E27FC236}">
                <a16:creationId xmlns:a16="http://schemas.microsoft.com/office/drawing/2014/main" id="{B098E6FD-FBBD-4456-9A60-D1B23439F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"/>
          <a:stretch>
            <a:fillRect/>
          </a:stretch>
        </p:blipFill>
        <p:spPr bwMode="auto">
          <a:xfrm>
            <a:off x="2743200" y="2667000"/>
            <a:ext cx="27940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 descr="15_18">
            <a:extLst>
              <a:ext uri="{FF2B5EF4-FFF2-40B4-BE49-F238E27FC236}">
                <a16:creationId xmlns:a16="http://schemas.microsoft.com/office/drawing/2014/main" id="{F6A22665-A3E3-441D-88E1-836B2964F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"/>
          <a:stretch>
            <a:fillRect/>
          </a:stretch>
        </p:blipFill>
        <p:spPr bwMode="auto">
          <a:xfrm>
            <a:off x="6477000" y="381000"/>
            <a:ext cx="4038600" cy="631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Slide Number Placeholder 5">
            <a:extLst>
              <a:ext uri="{FF2B5EF4-FFF2-40B4-BE49-F238E27FC236}">
                <a16:creationId xmlns:a16="http://schemas.microsoft.com/office/drawing/2014/main" id="{70A69006-4F41-493F-8041-9DA321872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6D6B9E1-5017-4DB9-9951-A627913A7257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05_06c">
            <a:extLst>
              <a:ext uri="{FF2B5EF4-FFF2-40B4-BE49-F238E27FC236}">
                <a16:creationId xmlns:a16="http://schemas.microsoft.com/office/drawing/2014/main" id="{891B163A-8D4C-4F8F-A392-4A883B0FB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"/>
          <a:stretch>
            <a:fillRect/>
          </a:stretch>
        </p:blipFill>
        <p:spPr bwMode="auto">
          <a:xfrm>
            <a:off x="1992313" y="1668464"/>
            <a:ext cx="7954962" cy="518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Slide Number Placeholder 4">
            <a:extLst>
              <a:ext uri="{FF2B5EF4-FFF2-40B4-BE49-F238E27FC236}">
                <a16:creationId xmlns:a16="http://schemas.microsoft.com/office/drawing/2014/main" id="{FD54FD8D-73E4-4C58-A35E-80547D2E66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B103D7-C34C-4391-A0FE-E7F08826E851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">
            <a:extLst>
              <a:ext uri="{FF2B5EF4-FFF2-40B4-BE49-F238E27FC236}">
                <a16:creationId xmlns:a16="http://schemas.microsoft.com/office/drawing/2014/main" id="{32DD83B1-6166-4049-B638-9682725DB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620713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Definición de la orientación de fallas</a:t>
            </a:r>
          </a:p>
        </p:txBody>
      </p:sp>
      <p:sp>
        <p:nvSpPr>
          <p:cNvPr id="56323" name="Rectangle 11">
            <a:extLst>
              <a:ext uri="{FF2B5EF4-FFF2-40B4-BE49-F238E27FC236}">
                <a16:creationId xmlns:a16="http://schemas.microsoft.com/office/drawing/2014/main" id="{E5F2547E-50AB-4D6E-AC3D-9C755C955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905000"/>
            <a:ext cx="4343400" cy="4535488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El rumbo del plano de falla es paralelo al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rastreo de fallas</a:t>
            </a:r>
            <a:endParaRPr lang="en-US" altLang="es-MX" dirty="0">
              <a:latin typeface="Cambria" panose="020405030504060302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escarpa de falla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s-MX" b="1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s-MX" b="1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s-MX" b="1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La dirección de inclinación del plano de falla indica el </a:t>
            </a:r>
            <a:r>
              <a:rPr lang="es" altLang="es-MX" b="1" dirty="0">
                <a:solidFill>
                  <a:schemeClr val="tx2"/>
                </a:solidFill>
                <a:latin typeface="Cambria" panose="02040503050406030204" pitchFamily="18" charset="0"/>
              </a:rPr>
              <a:t>bloque del muro colgante.</a:t>
            </a:r>
            <a:r>
              <a:rPr lang="es" altLang="es-MX" dirty="0">
                <a:latin typeface="Cambria" panose="02040503050406030204" pitchFamily="18" charset="0"/>
              </a:rPr>
              <a:t> </a:t>
            </a:r>
          </a:p>
          <a:p>
            <a:pPr eaLnBrk="1" hangingPunct="1"/>
            <a:endParaRPr lang="en-US" altLang="es-MX" dirty="0"/>
          </a:p>
        </p:txBody>
      </p:sp>
      <p:grpSp>
        <p:nvGrpSpPr>
          <p:cNvPr id="56324" name="Group 12">
            <a:extLst>
              <a:ext uri="{FF2B5EF4-FFF2-40B4-BE49-F238E27FC236}">
                <a16:creationId xmlns:a16="http://schemas.microsoft.com/office/drawing/2014/main" id="{7BC36718-183C-4B7F-ADC7-BDC2E2CFC6C0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2590801"/>
            <a:ext cx="5562600" cy="4322763"/>
            <a:chOff x="1440" y="1008"/>
            <a:chExt cx="4320" cy="3358"/>
          </a:xfrm>
        </p:grpSpPr>
        <p:sp>
          <p:nvSpPr>
            <p:cNvPr id="56328" name="Rectangle 6">
              <a:extLst>
                <a:ext uri="{FF2B5EF4-FFF2-40B4-BE49-F238E27FC236}">
                  <a16:creationId xmlns:a16="http://schemas.microsoft.com/office/drawing/2014/main" id="{265E1DC5-944A-4673-BCFE-BF2301340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216"/>
              <a:ext cx="912" cy="1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 b="1"/>
            </a:p>
          </p:txBody>
        </p:sp>
        <p:sp>
          <p:nvSpPr>
            <p:cNvPr id="56329" name="Rectangle 5">
              <a:extLst>
                <a:ext uri="{FF2B5EF4-FFF2-40B4-BE49-F238E27FC236}">
                  <a16:creationId xmlns:a16="http://schemas.microsoft.com/office/drawing/2014/main" id="{303BD725-2506-446A-AFC4-62403CBF5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64"/>
              <a:ext cx="528" cy="2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/>
            </a:p>
          </p:txBody>
        </p:sp>
        <p:sp>
          <p:nvSpPr>
            <p:cNvPr id="56330" name="Rectangle 4">
              <a:extLst>
                <a:ext uri="{FF2B5EF4-FFF2-40B4-BE49-F238E27FC236}">
                  <a16:creationId xmlns:a16="http://schemas.microsoft.com/office/drawing/2014/main" id="{19EFD132-313F-41D5-B38C-457D6BCCE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1" y="4134"/>
              <a:ext cx="12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058" tIns="41029" rIns="82058" bIns="41029">
              <a:spAutoFit/>
            </a:bodyPr>
            <a:lstStyle>
              <a:lvl1pPr defTabSz="820738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820738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 defTabSz="820738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 defTabSz="820738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 defTabSz="820738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defTabSz="820738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defTabSz="820738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defTabSz="820738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defTabSz="820738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FontTx/>
                <a:buNone/>
              </a:pPr>
              <a:endParaRPr lang="es-MX" altLang="es-MX" sz="1400" b="1">
                <a:latin typeface="Arial" panose="020B0604020202020204" pitchFamily="34" charset="0"/>
              </a:endParaRPr>
            </a:p>
          </p:txBody>
        </p:sp>
        <p:sp>
          <p:nvSpPr>
            <p:cNvPr id="56331" name="Rectangle 7">
              <a:extLst>
                <a:ext uri="{FF2B5EF4-FFF2-40B4-BE49-F238E27FC236}">
                  <a16:creationId xmlns:a16="http://schemas.microsoft.com/office/drawing/2014/main" id="{3370E5F6-334B-4B86-8B52-5B0E7CD9C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216"/>
              <a:ext cx="192" cy="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/>
            </a:p>
          </p:txBody>
        </p:sp>
        <p:sp>
          <p:nvSpPr>
            <p:cNvPr id="56332" name="Rectangle 8">
              <a:extLst>
                <a:ext uri="{FF2B5EF4-FFF2-40B4-BE49-F238E27FC236}">
                  <a16:creationId xmlns:a16="http://schemas.microsoft.com/office/drawing/2014/main" id="{4C386D17-5E61-4DDC-81ED-C1EEC81F7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3744"/>
              <a:ext cx="1248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/>
            </a:p>
          </p:txBody>
        </p:sp>
        <p:sp>
          <p:nvSpPr>
            <p:cNvPr id="56333" name="Rectangle 9">
              <a:extLst>
                <a:ext uri="{FF2B5EF4-FFF2-40B4-BE49-F238E27FC236}">
                  <a16:creationId xmlns:a16="http://schemas.microsoft.com/office/drawing/2014/main" id="{49B160FD-E36F-4324-AC18-B84726D1A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3264"/>
              <a:ext cx="648" cy="2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/>
            </a:p>
          </p:txBody>
        </p:sp>
        <p:pic>
          <p:nvPicPr>
            <p:cNvPr id="56334" name="Picture1" descr="1011a">
              <a:extLst>
                <a:ext uri="{FF2B5EF4-FFF2-40B4-BE49-F238E27FC236}">
                  <a16:creationId xmlns:a16="http://schemas.microsoft.com/office/drawing/2014/main" id="{92ADEFBD-8CE2-4714-90B5-8D0E47C785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63"/>
            <a:stretch>
              <a:fillRect/>
            </a:stretch>
          </p:blipFill>
          <p:spPr bwMode="auto">
            <a:xfrm>
              <a:off x="1440" y="1008"/>
              <a:ext cx="4083" cy="3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6413" name="Line 13">
            <a:extLst>
              <a:ext uri="{FF2B5EF4-FFF2-40B4-BE49-F238E27FC236}">
                <a16:creationId xmlns:a16="http://schemas.microsoft.com/office/drawing/2014/main" id="{6B9F11C3-D902-48E4-AF3D-39DDF651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9876" y="3500438"/>
            <a:ext cx="2320925" cy="614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>
            <a:outerShdw dist="40161" dir="4293903" algn="ctr" rotWithShape="0">
              <a:srgbClr val="FFFFFF">
                <a:alpha val="50000"/>
              </a:srgbClr>
            </a:outerShdw>
          </a:effectLst>
        </p:spPr>
        <p:txBody>
          <a:bodyPr wrap="none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86414" name="Line 14">
            <a:extLst>
              <a:ext uri="{FF2B5EF4-FFF2-40B4-BE49-F238E27FC236}">
                <a16:creationId xmlns:a16="http://schemas.microsoft.com/office/drawing/2014/main" id="{4242DE0D-2D51-4ACC-9576-98C1D3E24E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03838" y="5562601"/>
            <a:ext cx="1782762" cy="530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>
            <a:outerShdw dist="40161" dir="4293903" algn="ctr" rotWithShape="0">
              <a:srgbClr val="FFFFFF">
                <a:alpha val="50000"/>
              </a:srgbClr>
            </a:outerShdw>
          </a:effectLst>
        </p:spPr>
        <p:txBody>
          <a:bodyPr wrap="none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6327" name="Slide Number Placeholder 13">
            <a:extLst>
              <a:ext uri="{FF2B5EF4-FFF2-40B4-BE49-F238E27FC236}">
                <a16:creationId xmlns:a16="http://schemas.microsoft.com/office/drawing/2014/main" id="{1AE79A1E-2281-41C7-9DD4-4FA8F7D5DB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68971B-F416-407A-A3A2-27F7232419A3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38F0A23A-3136-44A0-ADCC-4DC3C6A9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288" y="476250"/>
            <a:ext cx="5791200" cy="7620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Falla: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9A3EAA6-A640-47B7-9213-854D74D2D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676400"/>
            <a:ext cx="8686800" cy="4114800"/>
          </a:xfrm>
        </p:spPr>
        <p:txBody>
          <a:bodyPr/>
          <a:lstStyle/>
          <a:p>
            <a:pPr eaLnBrk="1" hangingPunct="1"/>
            <a:r>
              <a:rPr lang="es" altLang="es-MX">
                <a:latin typeface="Cambria" panose="02040503050406030204" pitchFamily="18" charset="0"/>
              </a:rPr>
              <a:t>Movimiento que ocurre a lo largo de una discontinuidad</a:t>
            </a:r>
          </a:p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Deformación </a:t>
            </a:r>
            <a:r>
              <a:rPr lang="es" altLang="es-MX">
                <a:latin typeface="Cambria" panose="02040503050406030204" pitchFamily="18" charset="0"/>
              </a:rPr>
              <a:t>frágil y movimiento subsiguiente como resultado del </a:t>
            </a:r>
            <a:r>
              <a:rPr lang="es" altLang="es-MX" b="1">
                <a:latin typeface="Cambria" panose="02040503050406030204" pitchFamily="18" charset="0"/>
              </a:rPr>
              <a:t>estrés</a:t>
            </a:r>
          </a:p>
          <a:p>
            <a:pPr eaLnBrk="1" hangingPunct="1"/>
            <a:r>
              <a:rPr lang="es" altLang="es-MX">
                <a:latin typeface="Cambria" panose="02040503050406030204" pitchFamily="18" charset="0"/>
              </a:rPr>
              <a:t>Terminología de fallas </a:t>
            </a:r>
            <a:r>
              <a:rPr lang="es" altLang="es-MX">
                <a:latin typeface="Cambria" panose="02040503050406030204" pitchFamily="18" charset="0"/>
                <a:sym typeface="Wingdings" panose="05000000000000000000" pitchFamily="2" charset="2"/>
              </a:rPr>
              <a:t></a:t>
            </a:r>
            <a:endParaRPr lang="en-US" altLang="es-MX">
              <a:latin typeface="Cambria" panose="02040503050406030204" pitchFamily="18" charset="0"/>
            </a:endParaRPr>
          </a:p>
          <a:p>
            <a:pPr eaLnBrk="1" hangingPunct="1"/>
            <a:endParaRPr lang="en-US" altLang="es-MX">
              <a:latin typeface="Cambria" panose="02040503050406030204" pitchFamily="18" charset="0"/>
            </a:endParaRPr>
          </a:p>
        </p:txBody>
      </p:sp>
      <p:pic>
        <p:nvPicPr>
          <p:cNvPr id="58372" name="Picture 4" descr="15_22">
            <a:extLst>
              <a:ext uri="{FF2B5EF4-FFF2-40B4-BE49-F238E27FC236}">
                <a16:creationId xmlns:a16="http://schemas.microsoft.com/office/drawing/2014/main" id="{52C2F10E-FF3E-421C-858A-7E7A91028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/>
          <a:stretch>
            <a:fillRect/>
          </a:stretch>
        </p:blipFill>
        <p:spPr bwMode="auto">
          <a:xfrm>
            <a:off x="4583113" y="3429000"/>
            <a:ext cx="5797550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Slide Number Placeholder 4">
            <a:extLst>
              <a:ext uri="{FF2B5EF4-FFF2-40B4-BE49-F238E27FC236}">
                <a16:creationId xmlns:a16="http://schemas.microsoft.com/office/drawing/2014/main" id="{8B4F7D92-E250-473B-92F3-FCA5FB90B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FFAAC1-4997-4758-8AC4-C7E60A482960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>
            <a:extLst>
              <a:ext uri="{FF2B5EF4-FFF2-40B4-BE49-F238E27FC236}">
                <a16:creationId xmlns:a16="http://schemas.microsoft.com/office/drawing/2014/main" id="{521B62DB-DFC8-4209-A860-C213040C5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476250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Fallas</a:t>
            </a:r>
          </a:p>
        </p:txBody>
      </p:sp>
      <p:pic>
        <p:nvPicPr>
          <p:cNvPr id="60419" name="Picture 4" descr="10_05">
            <a:extLst>
              <a:ext uri="{FF2B5EF4-FFF2-40B4-BE49-F238E27FC236}">
                <a16:creationId xmlns:a16="http://schemas.microsoft.com/office/drawing/2014/main" id="{6E45D099-AF8E-4075-9638-40B2E7442A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1864" y="491583"/>
            <a:ext cx="5776075" cy="6381750"/>
          </a:xfrm>
          <a:noFill/>
        </p:spPr>
      </p:pic>
      <p:sp>
        <p:nvSpPr>
          <p:cNvPr id="60420" name="Rectangle 7">
            <a:extLst>
              <a:ext uri="{FF2B5EF4-FFF2-40B4-BE49-F238E27FC236}">
                <a16:creationId xmlns:a16="http://schemas.microsoft.com/office/drawing/2014/main" id="{4249E887-2F50-462D-9768-491A04595AB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14298" y="2006971"/>
            <a:ext cx="4115861" cy="3510261"/>
          </a:xfrm>
        </p:spPr>
        <p:txBody>
          <a:bodyPr/>
          <a:lstStyle/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Falla: Cuando el movimiento ocurre a lo largo de una discontinuidad.</a:t>
            </a:r>
          </a:p>
          <a:p>
            <a:pPr eaLnBrk="1" hangingPunct="1"/>
            <a:endParaRPr lang="en-US" altLang="es-MX" dirty="0">
              <a:latin typeface="Cambria" panose="02040503050406030204" pitchFamily="18" charset="0"/>
            </a:endParaRPr>
          </a:p>
          <a:p>
            <a:pPr eaLnBrk="1" hangingPunct="1"/>
            <a:r>
              <a:rPr lang="es" altLang="es-MX" dirty="0">
                <a:latin typeface="Cambria" panose="02040503050406030204" pitchFamily="18" charset="0"/>
              </a:rPr>
              <a:t>El tipo de falla depende del tipo de estrés.</a:t>
            </a:r>
          </a:p>
        </p:txBody>
      </p:sp>
      <p:sp>
        <p:nvSpPr>
          <p:cNvPr id="60421" name="Slide Number Placeholder 4">
            <a:extLst>
              <a:ext uri="{FF2B5EF4-FFF2-40B4-BE49-F238E27FC236}">
                <a16:creationId xmlns:a16="http://schemas.microsoft.com/office/drawing/2014/main" id="{942D8F94-7A8D-4C70-9AC9-AB078FBBE9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78E7C0-3FCD-4FD9-B937-14DB5E46947C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>
            <a:extLst>
              <a:ext uri="{FF2B5EF4-FFF2-40B4-BE49-F238E27FC236}">
                <a16:creationId xmlns:a16="http://schemas.microsoft.com/office/drawing/2014/main" id="{9BCB2A18-D2CD-4BC5-9831-61E06CD1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81000"/>
            <a:ext cx="8637588" cy="7620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Fallas normales</a:t>
            </a:r>
          </a:p>
        </p:txBody>
      </p:sp>
      <p:pic>
        <p:nvPicPr>
          <p:cNvPr id="62467" name="Picture 9" descr="15_24">
            <a:extLst>
              <a:ext uri="{FF2B5EF4-FFF2-40B4-BE49-F238E27FC236}">
                <a16:creationId xmlns:a16="http://schemas.microsoft.com/office/drawing/2014/main" id="{1980EB65-8A50-45C1-A929-2E009809EC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"/>
          <a:stretch>
            <a:fillRect/>
          </a:stretch>
        </p:blipFill>
        <p:spPr>
          <a:xfrm>
            <a:off x="2209800" y="1143000"/>
            <a:ext cx="7848600" cy="5399088"/>
          </a:xfrm>
          <a:noFill/>
        </p:spPr>
      </p:pic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7838E47B-0C82-476A-97AF-ADC9BD1937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EDCDE52-7BA9-4EB4-8C0B-118B8A0B2EC0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701936A-6513-4253-B476-6FEC099CD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500" y="782639"/>
            <a:ext cx="8637588" cy="701675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Fallas normales, Horsts y Grabens</a:t>
            </a:r>
          </a:p>
        </p:txBody>
      </p:sp>
      <p:pic>
        <p:nvPicPr>
          <p:cNvPr id="64515" name="Picture 5" descr="15_23">
            <a:extLst>
              <a:ext uri="{FF2B5EF4-FFF2-40B4-BE49-F238E27FC236}">
                <a16:creationId xmlns:a16="http://schemas.microsoft.com/office/drawing/2014/main" id="{3EB783D8-49E3-47EE-9188-B7B7CC90A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"/>
          <a:stretch>
            <a:fillRect/>
          </a:stretch>
        </p:blipFill>
        <p:spPr bwMode="auto">
          <a:xfrm>
            <a:off x="2667000" y="1600201"/>
            <a:ext cx="6248400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Slide Number Placeholder 4">
            <a:extLst>
              <a:ext uri="{FF2B5EF4-FFF2-40B4-BE49-F238E27FC236}">
                <a16:creationId xmlns:a16="http://schemas.microsoft.com/office/drawing/2014/main" id="{CC1DAE12-C63F-4290-9484-3A2F785351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3E0F98-7E33-4C07-AB3F-1FF3D90B71A9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E08DD448-F437-4239-929B-C9A766722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0" y="404813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Horsts y Grabens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814FF59A-BE09-4C31-AE32-0D4C49E43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9496" y="1633426"/>
            <a:ext cx="9523783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" altLang="es-MX" dirty="0"/>
              <a:t>Las rocas más antiguas están expuestas a lo largo de las crestas formadas por los horsts.</a:t>
            </a:r>
          </a:p>
          <a:p>
            <a:pPr eaLnBrk="1" hangingPunct="1">
              <a:lnSpc>
                <a:spcPct val="90000"/>
              </a:lnSpc>
            </a:pPr>
            <a:endParaRPr lang="en-US" altLang="es-MX" dirty="0"/>
          </a:p>
          <a:p>
            <a:pPr eaLnBrk="1" hangingPunct="1">
              <a:lnSpc>
                <a:spcPct val="90000"/>
              </a:lnSpc>
            </a:pPr>
            <a:endParaRPr lang="en-US" altLang="es-MX" dirty="0"/>
          </a:p>
          <a:p>
            <a:pPr eaLnBrk="1" hangingPunct="1">
              <a:lnSpc>
                <a:spcPct val="90000"/>
              </a:lnSpc>
            </a:pPr>
            <a:endParaRPr lang="en-US" altLang="es-MX" dirty="0"/>
          </a:p>
          <a:p>
            <a:pPr eaLnBrk="1" hangingPunct="1">
              <a:lnSpc>
                <a:spcPct val="90000"/>
              </a:lnSpc>
            </a:pPr>
            <a:endParaRPr lang="en-US" altLang="es-MX" dirty="0"/>
          </a:p>
          <a:p>
            <a:pPr eaLnBrk="1" hangingPunct="1">
              <a:lnSpc>
                <a:spcPct val="90000"/>
              </a:lnSpc>
            </a:pPr>
            <a:endParaRPr lang="en-US" altLang="es-MX" dirty="0"/>
          </a:p>
          <a:p>
            <a:pPr eaLnBrk="1" hangingPunct="1">
              <a:lnSpc>
                <a:spcPct val="90000"/>
              </a:lnSpc>
            </a:pPr>
            <a:endParaRPr lang="en-US" altLang="es-MX" dirty="0"/>
          </a:p>
          <a:p>
            <a:pPr eaLnBrk="1" hangingPunct="1">
              <a:lnSpc>
                <a:spcPct val="90000"/>
              </a:lnSpc>
            </a:pPr>
            <a:endParaRPr lang="en-US" altLang="es-MX" dirty="0"/>
          </a:p>
          <a:p>
            <a:pPr eaLnBrk="1" hangingPunct="1">
              <a:lnSpc>
                <a:spcPct val="90000"/>
              </a:lnSpc>
            </a:pPr>
            <a:r>
              <a:rPr lang="es" altLang="es-MX" dirty="0"/>
              <a:t>Las rocas más jóvenes se encuentran debajo de las fosas.</a:t>
            </a:r>
          </a:p>
          <a:p>
            <a:pPr eaLnBrk="1" hangingPunct="1">
              <a:lnSpc>
                <a:spcPct val="90000"/>
              </a:lnSpc>
            </a:pPr>
            <a:r>
              <a:rPr lang="es" altLang="es-MX" dirty="0"/>
              <a:t>Los sedimentos rellenan los valles lineales</a:t>
            </a:r>
          </a:p>
        </p:txBody>
      </p:sp>
      <p:pic>
        <p:nvPicPr>
          <p:cNvPr id="66564" name="Picture 5" descr="HorstAndGrabens copy">
            <a:extLst>
              <a:ext uri="{FF2B5EF4-FFF2-40B4-BE49-F238E27FC236}">
                <a16:creationId xmlns:a16="http://schemas.microsoft.com/office/drawing/2014/main" id="{885B8843-D09E-42A2-B7B6-F712D2DB3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65"/>
          <a:stretch>
            <a:fillRect/>
          </a:stretch>
        </p:blipFill>
        <p:spPr bwMode="auto">
          <a:xfrm>
            <a:off x="2971800" y="2514600"/>
            <a:ext cx="53340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Text Box 9">
            <a:extLst>
              <a:ext uri="{FF2B5EF4-FFF2-40B4-BE49-F238E27FC236}">
                <a16:creationId xmlns:a16="http://schemas.microsoft.com/office/drawing/2014/main" id="{F7E824DF-AC28-42C8-9A1D-1116BCE79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1" y="2590800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solidFill>
                  <a:schemeClr val="tx2"/>
                </a:solidFill>
                <a:latin typeface="Arial" panose="020B0604020202020204" pitchFamily="34" charset="0"/>
              </a:rPr>
              <a:t>Horst</a:t>
            </a:r>
          </a:p>
        </p:txBody>
      </p:sp>
      <p:sp>
        <p:nvSpPr>
          <p:cNvPr id="66566" name="Text Box 11">
            <a:extLst>
              <a:ext uri="{FF2B5EF4-FFF2-40B4-BE49-F238E27FC236}">
                <a16:creationId xmlns:a16="http://schemas.microsoft.com/office/drawing/2014/main" id="{391CCFB2-635B-40C4-B8E4-2DD205B6D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1" y="2743200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solidFill>
                  <a:schemeClr val="tx2"/>
                </a:solidFill>
                <a:latin typeface="Arial" panose="020B0604020202020204" pitchFamily="34" charset="0"/>
              </a:rPr>
              <a:t>Graben</a:t>
            </a:r>
          </a:p>
        </p:txBody>
      </p:sp>
      <p:sp>
        <p:nvSpPr>
          <p:cNvPr id="66567" name="Freeform 13">
            <a:extLst>
              <a:ext uri="{FF2B5EF4-FFF2-40B4-BE49-F238E27FC236}">
                <a16:creationId xmlns:a16="http://schemas.microsoft.com/office/drawing/2014/main" id="{2CE6B435-1472-4706-B6F0-897FF2B64479}"/>
              </a:ext>
            </a:extLst>
          </p:cNvPr>
          <p:cNvSpPr>
            <a:spLocks/>
          </p:cNvSpPr>
          <p:nvPr/>
        </p:nvSpPr>
        <p:spPr bwMode="auto">
          <a:xfrm>
            <a:off x="8001001" y="3505201"/>
            <a:ext cx="327025" cy="1795463"/>
          </a:xfrm>
          <a:custGeom>
            <a:avLst/>
            <a:gdLst>
              <a:gd name="T0" fmla="*/ 2147483646 w 192"/>
              <a:gd name="T1" fmla="*/ 2147483646 h 1152"/>
              <a:gd name="T2" fmla="*/ 0 w 192"/>
              <a:gd name="T3" fmla="*/ 2147483646 h 1152"/>
              <a:gd name="T4" fmla="*/ 0 w 192"/>
              <a:gd name="T5" fmla="*/ 2147483646 h 1152"/>
              <a:gd name="T6" fmla="*/ 2147483646 w 192"/>
              <a:gd name="T7" fmla="*/ 0 h 1152"/>
              <a:gd name="T8" fmla="*/ 2147483646 w 192"/>
              <a:gd name="T9" fmla="*/ 2147483646 h 11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"/>
              <a:gd name="T16" fmla="*/ 0 h 1152"/>
              <a:gd name="T17" fmla="*/ 192 w 192"/>
              <a:gd name="T18" fmla="*/ 1152 h 11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" h="1152">
                <a:moveTo>
                  <a:pt x="192" y="1152"/>
                </a:moveTo>
                <a:lnTo>
                  <a:pt x="0" y="1152"/>
                </a:lnTo>
                <a:lnTo>
                  <a:pt x="0" y="1008"/>
                </a:lnTo>
                <a:lnTo>
                  <a:pt x="192" y="0"/>
                </a:lnTo>
                <a:lnTo>
                  <a:pt x="192" y="1152"/>
                </a:lnTo>
                <a:close/>
              </a:path>
            </a:pathLst>
          </a:custGeom>
          <a:gradFill rotWithShape="1">
            <a:gsLst>
              <a:gs pos="0">
                <a:srgbClr val="002776"/>
              </a:gs>
              <a:gs pos="100000">
                <a:srgbClr val="0033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6568" name="Freeform 12">
            <a:extLst>
              <a:ext uri="{FF2B5EF4-FFF2-40B4-BE49-F238E27FC236}">
                <a16:creationId xmlns:a16="http://schemas.microsoft.com/office/drawing/2014/main" id="{30859819-7E8B-4890-B38E-FE7BAFE85BB5}"/>
              </a:ext>
            </a:extLst>
          </p:cNvPr>
          <p:cNvSpPr>
            <a:spLocks/>
          </p:cNvSpPr>
          <p:nvPr/>
        </p:nvSpPr>
        <p:spPr bwMode="auto">
          <a:xfrm>
            <a:off x="8001000" y="3124201"/>
            <a:ext cx="304800" cy="2162175"/>
          </a:xfrm>
          <a:custGeom>
            <a:avLst/>
            <a:gdLst>
              <a:gd name="T0" fmla="*/ 2147483646 w 192"/>
              <a:gd name="T1" fmla="*/ 0 h 1362"/>
              <a:gd name="T2" fmla="*/ 0 w 192"/>
              <a:gd name="T3" fmla="*/ 2147483646 h 1362"/>
              <a:gd name="T4" fmla="*/ 0 w 192"/>
              <a:gd name="T5" fmla="*/ 2147483646 h 1362"/>
              <a:gd name="T6" fmla="*/ 2147483646 w 192"/>
              <a:gd name="T7" fmla="*/ 2147483646 h 1362"/>
              <a:gd name="T8" fmla="*/ 2147483646 w 192"/>
              <a:gd name="T9" fmla="*/ 0 h 13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"/>
              <a:gd name="T16" fmla="*/ 0 h 1362"/>
              <a:gd name="T17" fmla="*/ 192 w 192"/>
              <a:gd name="T18" fmla="*/ 1362 h 13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" h="1362">
                <a:moveTo>
                  <a:pt x="192" y="0"/>
                </a:moveTo>
                <a:lnTo>
                  <a:pt x="0" y="864"/>
                </a:lnTo>
                <a:lnTo>
                  <a:pt x="0" y="1362"/>
                </a:lnTo>
                <a:lnTo>
                  <a:pt x="192" y="318"/>
                </a:lnTo>
                <a:lnTo>
                  <a:pt x="192" y="0"/>
                </a:lnTo>
                <a:close/>
              </a:path>
            </a:pathLst>
          </a:custGeom>
          <a:gradFill rotWithShape="1">
            <a:gsLst>
              <a:gs pos="0">
                <a:srgbClr val="768DBC"/>
              </a:gs>
              <a:gs pos="100000">
                <a:srgbClr val="374157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6569" name="Line 14">
            <a:extLst>
              <a:ext uri="{FF2B5EF4-FFF2-40B4-BE49-F238E27FC236}">
                <a16:creationId xmlns:a16="http://schemas.microsoft.com/office/drawing/2014/main" id="{03E7A278-3C04-4551-A8D6-C962C67EA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4495800"/>
            <a:ext cx="152400" cy="7620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6570" name="Text Box 15">
            <a:extLst>
              <a:ext uri="{FF2B5EF4-FFF2-40B4-BE49-F238E27FC236}">
                <a16:creationId xmlns:a16="http://schemas.microsoft.com/office/drawing/2014/main" id="{5DE8E9B2-B121-42DD-B36D-4F8E9BADD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2438400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solidFill>
                  <a:schemeClr val="tx2"/>
                </a:solidFill>
                <a:latin typeface="Arial" panose="020B0604020202020204" pitchFamily="34" charset="0"/>
              </a:rPr>
              <a:t>Horst</a:t>
            </a:r>
          </a:p>
        </p:txBody>
      </p:sp>
      <p:sp>
        <p:nvSpPr>
          <p:cNvPr id="66571" name="Text Box 16">
            <a:extLst>
              <a:ext uri="{FF2B5EF4-FFF2-40B4-BE49-F238E27FC236}">
                <a16:creationId xmlns:a16="http://schemas.microsoft.com/office/drawing/2014/main" id="{7F249B28-B3DF-4484-B3FE-3C1C76A66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1" y="2667000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solidFill>
                  <a:schemeClr val="tx2"/>
                </a:solidFill>
                <a:latin typeface="Arial" panose="020B0604020202020204" pitchFamily="34" charset="0"/>
              </a:rPr>
              <a:t>Graben</a:t>
            </a:r>
          </a:p>
        </p:txBody>
      </p:sp>
      <p:sp>
        <p:nvSpPr>
          <p:cNvPr id="66572" name="Slide Number Placeholder 11">
            <a:extLst>
              <a:ext uri="{FF2B5EF4-FFF2-40B4-BE49-F238E27FC236}">
                <a16:creationId xmlns:a16="http://schemas.microsoft.com/office/drawing/2014/main" id="{1C7C91F0-60CD-4AB7-B499-E610F72CBC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4D7DD1-A53E-4D65-BAC5-D2F91FF6D8D3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11B5910-E250-4BA9-AE5E-10C13E2E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609600"/>
            <a:ext cx="2501900" cy="7620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Nevada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901E12BA-1597-46BD-8475-CAA008636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388" y="1484313"/>
            <a:ext cx="3810000" cy="4114800"/>
          </a:xfrm>
        </p:spPr>
        <p:txBody>
          <a:bodyPr/>
          <a:lstStyle/>
          <a:p>
            <a:pPr eaLnBrk="1" hangingPunct="1"/>
            <a:r>
              <a:rPr lang="es" altLang="es-MX" sz="2400">
                <a:latin typeface="Cambria" panose="02040503050406030204" pitchFamily="18" charset="0"/>
              </a:rPr>
              <a:t>La “topografía de tabla de lavar” es el resultado de Horsts y Grabens</a:t>
            </a:r>
          </a:p>
          <a:p>
            <a:pPr eaLnBrk="1" hangingPunct="1"/>
            <a:r>
              <a:rPr lang="es" altLang="es-MX" sz="2400">
                <a:latin typeface="Cambria" panose="02040503050406030204" pitchFamily="18" charset="0"/>
              </a:rPr>
              <a:t>También conocido como Cuenca y Cordillera</a:t>
            </a:r>
          </a:p>
          <a:p>
            <a:pPr eaLnBrk="1" hangingPunct="1"/>
            <a:r>
              <a:rPr lang="es" altLang="es-MX" sz="2400">
                <a:latin typeface="Cambria" panose="02040503050406030204" pitchFamily="18" charset="0"/>
              </a:rPr>
              <a:t>Por ejemplo, Cordillera Humboldt</a:t>
            </a:r>
          </a:p>
          <a:p>
            <a:pPr eaLnBrk="1" hangingPunct="1"/>
            <a:r>
              <a:rPr lang="es" altLang="es-MX" sz="2400">
                <a:latin typeface="Cambria" panose="02040503050406030204" pitchFamily="18" charset="0"/>
              </a:rPr>
              <a:t>Por ejemplo, el Valle de la Muerte (Graben)</a:t>
            </a:r>
          </a:p>
          <a:p>
            <a:pPr eaLnBrk="1" hangingPunct="1"/>
            <a:endParaRPr lang="en-US" altLang="es-MX" sz="2400">
              <a:latin typeface="Cambria" panose="02040503050406030204" pitchFamily="18" charset="0"/>
            </a:endParaRPr>
          </a:p>
        </p:txBody>
      </p:sp>
      <p:pic>
        <p:nvPicPr>
          <p:cNvPr id="68612" name="Picture 4" descr="nevada-physical-map">
            <a:extLst>
              <a:ext uri="{FF2B5EF4-FFF2-40B4-BE49-F238E27FC236}">
                <a16:creationId xmlns:a16="http://schemas.microsoft.com/office/drawing/2014/main" id="{6FAB8686-7973-41AD-897D-4625E7EE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533401"/>
            <a:ext cx="4333875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5" descr="HorstAndGrabens copy">
            <a:extLst>
              <a:ext uri="{FF2B5EF4-FFF2-40B4-BE49-F238E27FC236}">
                <a16:creationId xmlns:a16="http://schemas.microsoft.com/office/drawing/2014/main" id="{A1C702BE-0C91-48DE-ADD3-9FBCEC715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4894264"/>
            <a:ext cx="5334000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Line 6">
            <a:extLst>
              <a:ext uri="{FF2B5EF4-FFF2-40B4-BE49-F238E27FC236}">
                <a16:creationId xmlns:a16="http://schemas.microsoft.com/office/drawing/2014/main" id="{B70B4F11-70B6-4DC8-A94E-AF61D8DD83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08438" y="1219200"/>
            <a:ext cx="2925762" cy="3938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8615" name="Line 7">
            <a:extLst>
              <a:ext uri="{FF2B5EF4-FFF2-40B4-BE49-F238E27FC236}">
                <a16:creationId xmlns:a16="http://schemas.microsoft.com/office/drawing/2014/main" id="{2AA9EF1D-A8B9-42DB-A430-96B109A305A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1219201"/>
            <a:ext cx="357188" cy="4081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8616" name="Freeform 12">
            <a:extLst>
              <a:ext uri="{FF2B5EF4-FFF2-40B4-BE49-F238E27FC236}">
                <a16:creationId xmlns:a16="http://schemas.microsoft.com/office/drawing/2014/main" id="{D35C5854-9565-48B2-A74A-19EA2F7301C8}"/>
              </a:ext>
            </a:extLst>
          </p:cNvPr>
          <p:cNvSpPr>
            <a:spLocks/>
          </p:cNvSpPr>
          <p:nvPr/>
        </p:nvSpPr>
        <p:spPr bwMode="auto">
          <a:xfrm>
            <a:off x="5256213" y="5773739"/>
            <a:ext cx="254000" cy="39687"/>
          </a:xfrm>
          <a:custGeom>
            <a:avLst/>
            <a:gdLst>
              <a:gd name="T0" fmla="*/ 0 w 160"/>
              <a:gd name="T1" fmla="*/ 2147483646 h 25"/>
              <a:gd name="T2" fmla="*/ 2147483646 w 160"/>
              <a:gd name="T3" fmla="*/ 2147483646 h 25"/>
              <a:gd name="T4" fmla="*/ 2147483646 w 160"/>
              <a:gd name="T5" fmla="*/ 2147483646 h 25"/>
              <a:gd name="T6" fmla="*/ 2147483646 w 160"/>
              <a:gd name="T7" fmla="*/ 2147483646 h 25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25"/>
              <a:gd name="T14" fmla="*/ 160 w 160"/>
              <a:gd name="T15" fmla="*/ 25 h 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25">
                <a:moveTo>
                  <a:pt x="0" y="10"/>
                </a:moveTo>
                <a:cubicBezTo>
                  <a:pt x="4" y="10"/>
                  <a:pt x="19" y="6"/>
                  <a:pt x="37" y="8"/>
                </a:cubicBezTo>
                <a:cubicBezTo>
                  <a:pt x="55" y="10"/>
                  <a:pt x="86" y="25"/>
                  <a:pt x="106" y="25"/>
                </a:cubicBezTo>
                <a:cubicBezTo>
                  <a:pt x="144" y="0"/>
                  <a:pt x="142" y="17"/>
                  <a:pt x="160" y="5"/>
                </a:cubicBezTo>
              </a:path>
            </a:pathLst>
          </a:custGeom>
          <a:solidFill>
            <a:srgbClr val="FBE0BB"/>
          </a:solidFill>
          <a:ln w="6350">
            <a:solidFill>
              <a:schemeClr val="bg2"/>
            </a:solidFill>
            <a:round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68617" name="Freeform 10">
            <a:extLst>
              <a:ext uri="{FF2B5EF4-FFF2-40B4-BE49-F238E27FC236}">
                <a16:creationId xmlns:a16="http://schemas.microsoft.com/office/drawing/2014/main" id="{5ECCFFCF-05E5-4F51-92AB-ED5C951BDA03}"/>
              </a:ext>
            </a:extLst>
          </p:cNvPr>
          <p:cNvSpPr>
            <a:spLocks/>
          </p:cNvSpPr>
          <p:nvPr/>
        </p:nvSpPr>
        <p:spPr bwMode="auto">
          <a:xfrm>
            <a:off x="6096001" y="5300664"/>
            <a:ext cx="442913" cy="879475"/>
          </a:xfrm>
          <a:custGeom>
            <a:avLst/>
            <a:gdLst>
              <a:gd name="T0" fmla="*/ 2147483646 w 279"/>
              <a:gd name="T1" fmla="*/ 0 h 554"/>
              <a:gd name="T2" fmla="*/ 2147483646 w 279"/>
              <a:gd name="T3" fmla="*/ 2147483646 h 554"/>
              <a:gd name="T4" fmla="*/ 2147483646 w 279"/>
              <a:gd name="T5" fmla="*/ 2147483646 h 554"/>
              <a:gd name="T6" fmla="*/ 2147483646 w 279"/>
              <a:gd name="T7" fmla="*/ 2147483646 h 554"/>
              <a:gd name="T8" fmla="*/ 2147483646 w 279"/>
              <a:gd name="T9" fmla="*/ 2147483646 h 554"/>
              <a:gd name="T10" fmla="*/ 2147483646 w 279"/>
              <a:gd name="T11" fmla="*/ 2147483646 h 554"/>
              <a:gd name="T12" fmla="*/ 2147483646 w 279"/>
              <a:gd name="T13" fmla="*/ 2147483646 h 554"/>
              <a:gd name="T14" fmla="*/ 0 w 279"/>
              <a:gd name="T15" fmla="*/ 2147483646 h 5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9"/>
              <a:gd name="T25" fmla="*/ 0 h 554"/>
              <a:gd name="T26" fmla="*/ 279 w 279"/>
              <a:gd name="T27" fmla="*/ 554 h 5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9" h="554">
                <a:moveTo>
                  <a:pt x="279" y="0"/>
                </a:moveTo>
                <a:cubicBezTo>
                  <a:pt x="271" y="2"/>
                  <a:pt x="247" y="21"/>
                  <a:pt x="238" y="27"/>
                </a:cubicBezTo>
                <a:cubicBezTo>
                  <a:pt x="225" y="34"/>
                  <a:pt x="221" y="57"/>
                  <a:pt x="210" y="73"/>
                </a:cubicBezTo>
                <a:cubicBezTo>
                  <a:pt x="199" y="89"/>
                  <a:pt x="212" y="105"/>
                  <a:pt x="208" y="154"/>
                </a:cubicBezTo>
                <a:cubicBezTo>
                  <a:pt x="204" y="203"/>
                  <a:pt x="158" y="216"/>
                  <a:pt x="136" y="240"/>
                </a:cubicBezTo>
                <a:cubicBezTo>
                  <a:pt x="114" y="264"/>
                  <a:pt x="65" y="307"/>
                  <a:pt x="38" y="327"/>
                </a:cubicBezTo>
                <a:cubicBezTo>
                  <a:pt x="25" y="347"/>
                  <a:pt x="21" y="363"/>
                  <a:pt x="15" y="388"/>
                </a:cubicBezTo>
                <a:cubicBezTo>
                  <a:pt x="10" y="433"/>
                  <a:pt x="30" y="523"/>
                  <a:pt x="0" y="554"/>
                </a:cubicBezTo>
              </a:path>
            </a:pathLst>
          </a:custGeom>
          <a:noFill/>
          <a:ln w="19050">
            <a:solidFill>
              <a:srgbClr val="00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8618" name="Freeform 11">
            <a:extLst>
              <a:ext uri="{FF2B5EF4-FFF2-40B4-BE49-F238E27FC236}">
                <a16:creationId xmlns:a16="http://schemas.microsoft.com/office/drawing/2014/main" id="{968F47CD-19D8-44B3-A74B-B336F186460F}"/>
              </a:ext>
            </a:extLst>
          </p:cNvPr>
          <p:cNvSpPr>
            <a:spLocks/>
          </p:cNvSpPr>
          <p:nvPr/>
        </p:nvSpPr>
        <p:spPr bwMode="auto">
          <a:xfrm>
            <a:off x="6383338" y="5300664"/>
            <a:ext cx="252412" cy="52387"/>
          </a:xfrm>
          <a:custGeom>
            <a:avLst/>
            <a:gdLst>
              <a:gd name="T0" fmla="*/ 0 w 159"/>
              <a:gd name="T1" fmla="*/ 2147483646 h 33"/>
              <a:gd name="T2" fmla="*/ 2147483646 w 159"/>
              <a:gd name="T3" fmla="*/ 2147483646 h 33"/>
              <a:gd name="T4" fmla="*/ 2147483646 w 159"/>
              <a:gd name="T5" fmla="*/ 2147483646 h 33"/>
              <a:gd name="T6" fmla="*/ 0 60000 65536"/>
              <a:gd name="T7" fmla="*/ 0 60000 65536"/>
              <a:gd name="T8" fmla="*/ 0 60000 65536"/>
              <a:gd name="T9" fmla="*/ 0 w 159"/>
              <a:gd name="T10" fmla="*/ 0 h 33"/>
              <a:gd name="T11" fmla="*/ 159 w 159"/>
              <a:gd name="T12" fmla="*/ 33 h 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33">
                <a:moveTo>
                  <a:pt x="0" y="13"/>
                </a:moveTo>
                <a:cubicBezTo>
                  <a:pt x="52" y="22"/>
                  <a:pt x="41" y="33"/>
                  <a:pt x="96" y="25"/>
                </a:cubicBezTo>
                <a:cubicBezTo>
                  <a:pt x="134" y="0"/>
                  <a:pt x="142" y="28"/>
                  <a:pt x="159" y="1"/>
                </a:cubicBezTo>
              </a:path>
            </a:pathLst>
          </a:custGeom>
          <a:solidFill>
            <a:srgbClr val="002D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68619" name="Slide Number Placeholder 10">
            <a:extLst>
              <a:ext uri="{FF2B5EF4-FFF2-40B4-BE49-F238E27FC236}">
                <a16:creationId xmlns:a16="http://schemas.microsoft.com/office/drawing/2014/main" id="{440363B1-A964-4A19-BFDC-4158F4347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3929C6-1A92-4457-AFAB-099B9584D654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1" descr="1015b">
            <a:extLst>
              <a:ext uri="{FF2B5EF4-FFF2-40B4-BE49-F238E27FC236}">
                <a16:creationId xmlns:a16="http://schemas.microsoft.com/office/drawing/2014/main" id="{31ED7A6A-95BE-4F77-95F0-B6D4FC4C2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4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4"/>
          <a:stretch>
            <a:fillRect/>
          </a:stretch>
        </p:blipFill>
        <p:spPr bwMode="auto">
          <a:xfrm>
            <a:off x="1524000" y="2065338"/>
            <a:ext cx="91440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Rectangle 5">
            <a:extLst>
              <a:ext uri="{FF2B5EF4-FFF2-40B4-BE49-F238E27FC236}">
                <a16:creationId xmlns:a16="http://schemas.microsoft.com/office/drawing/2014/main" id="{08F19E52-B222-4CA6-B58C-34ED26970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692150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Horst y Graben, Nevada</a:t>
            </a:r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831DAC95-0EDF-46EF-AD43-05755BC05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5664" y="5638800"/>
            <a:ext cx="4178036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 defTabSz="820738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820738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 defTabSz="820738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 defTabSz="820738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 defTabSz="820738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s" altLang="es-MX" sz="1800" b="1">
                <a:latin typeface="Cambria" panose="02040503050406030204" pitchFamily="18" charset="0"/>
              </a:rPr>
              <a:t>Cordillera Humboldt, norte de Nevada</a:t>
            </a:r>
          </a:p>
        </p:txBody>
      </p:sp>
      <p:sp>
        <p:nvSpPr>
          <p:cNvPr id="70661" name="Text Box 7">
            <a:extLst>
              <a:ext uri="{FF2B5EF4-FFF2-40B4-BE49-F238E27FC236}">
                <a16:creationId xmlns:a16="http://schemas.microsoft.com/office/drawing/2014/main" id="{D84637C7-86C8-4A68-B8EF-F330A549D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1" y="4343401"/>
            <a:ext cx="954107" cy="276999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latin typeface="Arial" panose="020B0604020202020204" pitchFamily="34" charset="0"/>
              </a:rPr>
              <a:t>Graben</a:t>
            </a:r>
          </a:p>
        </p:txBody>
      </p:sp>
      <p:sp>
        <p:nvSpPr>
          <p:cNvPr id="70662" name="Text Box 8">
            <a:extLst>
              <a:ext uri="{FF2B5EF4-FFF2-40B4-BE49-F238E27FC236}">
                <a16:creationId xmlns:a16="http://schemas.microsoft.com/office/drawing/2014/main" id="{A6A8DB5C-A260-4336-BB51-8B30EC646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1" y="3581401"/>
            <a:ext cx="736099" cy="276999"/>
          </a:xfrm>
          <a:prstGeom prst="rect">
            <a:avLst/>
          </a:prstGeom>
          <a:solidFill>
            <a:srgbClr val="00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latin typeface="Arial" panose="020B0604020202020204" pitchFamily="34" charset="0"/>
              </a:rPr>
              <a:t>Horst</a:t>
            </a:r>
          </a:p>
        </p:txBody>
      </p:sp>
      <p:sp>
        <p:nvSpPr>
          <p:cNvPr id="70663" name="Slide Number Placeholder 6">
            <a:extLst>
              <a:ext uri="{FF2B5EF4-FFF2-40B4-BE49-F238E27FC236}">
                <a16:creationId xmlns:a16="http://schemas.microsoft.com/office/drawing/2014/main" id="{983E1A8B-3A69-42FA-A62A-1B3E57AD39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5E6D58-6678-4EBA-BFF1-B6F82721F131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7" descr="EastHumboldtsNV">
            <a:extLst>
              <a:ext uri="{FF2B5EF4-FFF2-40B4-BE49-F238E27FC236}">
                <a16:creationId xmlns:a16="http://schemas.microsoft.com/office/drawing/2014/main" id="{53D22684-1A4A-4116-8BFA-5297F32EA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1"/>
            <a:ext cx="9144000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3">
            <a:extLst>
              <a:ext uri="{FF2B5EF4-FFF2-40B4-BE49-F238E27FC236}">
                <a16:creationId xmlns:a16="http://schemas.microsoft.com/office/drawing/2014/main" id="{4DDCE44B-F855-43DD-916A-F137085B8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620713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Horst y Graben, Nevada</a:t>
            </a:r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8C04E5D5-F1B2-42EF-BBE5-D27272743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564" y="5943600"/>
            <a:ext cx="4178036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 defTabSz="820738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820738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 defTabSz="820738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 defTabSz="820738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 defTabSz="820738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defTabSz="82073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s" altLang="es-MX" sz="1800" b="1">
                <a:latin typeface="Cambria" panose="02040503050406030204" pitchFamily="18" charset="0"/>
              </a:rPr>
              <a:t>Cordillera Humboldt, norte de Nevada</a:t>
            </a:r>
          </a:p>
        </p:txBody>
      </p:sp>
      <p:sp>
        <p:nvSpPr>
          <p:cNvPr id="72709" name="Text Box 5">
            <a:extLst>
              <a:ext uri="{FF2B5EF4-FFF2-40B4-BE49-F238E27FC236}">
                <a16:creationId xmlns:a16="http://schemas.microsoft.com/office/drawing/2014/main" id="{7C339BB3-E026-44C6-A6C1-8117FAEEC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1" y="4800601"/>
            <a:ext cx="954107" cy="276999"/>
          </a:xfrm>
          <a:prstGeom prst="rect">
            <a:avLst/>
          </a:prstGeom>
          <a:solidFill>
            <a:srgbClr val="00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latin typeface="Arial" panose="020B0604020202020204" pitchFamily="34" charset="0"/>
              </a:rPr>
              <a:t>Graben</a:t>
            </a:r>
          </a:p>
        </p:txBody>
      </p:sp>
      <p:sp>
        <p:nvSpPr>
          <p:cNvPr id="72710" name="Text Box 6">
            <a:extLst>
              <a:ext uri="{FF2B5EF4-FFF2-40B4-BE49-F238E27FC236}">
                <a16:creationId xmlns:a16="http://schemas.microsoft.com/office/drawing/2014/main" id="{C85FF84F-5799-40E9-81AE-ADEABB063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1" y="3810001"/>
            <a:ext cx="736099" cy="276999"/>
          </a:xfrm>
          <a:prstGeom prst="rect">
            <a:avLst/>
          </a:prstGeom>
          <a:solidFill>
            <a:srgbClr val="00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latin typeface="Arial" panose="020B0604020202020204" pitchFamily="34" charset="0"/>
              </a:rPr>
              <a:t>Horst</a:t>
            </a:r>
          </a:p>
        </p:txBody>
      </p:sp>
      <p:sp>
        <p:nvSpPr>
          <p:cNvPr id="72711" name="Slide Number Placeholder 6">
            <a:extLst>
              <a:ext uri="{FF2B5EF4-FFF2-40B4-BE49-F238E27FC236}">
                <a16:creationId xmlns:a16="http://schemas.microsoft.com/office/drawing/2014/main" id="{EA9AA4A6-576E-4A75-8016-405EE8F4D0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77EF21-CD63-44B3-9511-E83D386B21F5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C95CF2A9-A582-4ED9-A0D6-A059084E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476250"/>
            <a:ext cx="8637588" cy="7620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Fallas inversas y de empuje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3F9D20D-B352-4008-92E7-337A60B1E8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360" y="1941513"/>
            <a:ext cx="5684441" cy="41148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La tensión de compresión hace que el muro colgante se mueva hacia arriba con respecto al muro de base </a:t>
            </a:r>
            <a:r>
              <a:rPr lang="es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s" b="1" dirty="0">
                <a:latin typeface="Cambria" pitchFamily="18" charset="0"/>
                <a:sym typeface="Wingdings" pitchFamily="2" charset="2"/>
              </a:rPr>
              <a:t>Falla inversa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b="1" dirty="0">
              <a:solidFill>
                <a:srgbClr val="F8F332"/>
              </a:solidFill>
              <a:latin typeface="Cambria" pitchFamily="18" charset="0"/>
            </a:endParaRP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s" dirty="0">
                <a:latin typeface="Cambria" pitchFamily="18" charset="0"/>
              </a:rPr>
              <a:t>En los límites de placas convergentes, las rocas antiguas pueden desplazarse sobre rocas más jóvenes </a:t>
            </a:r>
            <a:r>
              <a:rPr lang="es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s" b="1" dirty="0">
                <a:latin typeface="Cambria" pitchFamily="18" charset="0"/>
              </a:rPr>
              <a:t>Falla de empuje</a:t>
            </a:r>
            <a:r>
              <a:rPr lang="es" dirty="0">
                <a:latin typeface="Cambria" pitchFamily="18" charset="0"/>
              </a:rPr>
              <a:t> </a:t>
            </a:r>
          </a:p>
        </p:txBody>
      </p:sp>
      <p:pic>
        <p:nvPicPr>
          <p:cNvPr id="74756" name="Picture 4" descr="15_25">
            <a:extLst>
              <a:ext uri="{FF2B5EF4-FFF2-40B4-BE49-F238E27FC236}">
                <a16:creationId xmlns:a16="http://schemas.microsoft.com/office/drawing/2014/main" id="{795AB2DA-FC26-427D-9FAA-38638B5F2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"/>
          <a:stretch>
            <a:fillRect/>
          </a:stretch>
        </p:blipFill>
        <p:spPr bwMode="auto">
          <a:xfrm>
            <a:off x="6324601" y="1311275"/>
            <a:ext cx="40290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Slide Number Placeholder 4">
            <a:extLst>
              <a:ext uri="{FF2B5EF4-FFF2-40B4-BE49-F238E27FC236}">
                <a16:creationId xmlns:a16="http://schemas.microsoft.com/office/drawing/2014/main" id="{E6D9DC54-559A-4B4E-9B7B-70DB4559F1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B49377-3FA5-49DC-8078-E0BD450A790A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69A4D3DA-ECC8-4CF5-96E0-7E05BF6B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24" y="498655"/>
            <a:ext cx="10923116" cy="762000"/>
          </a:xfrm>
        </p:spPr>
        <p:txBody>
          <a:bodyPr/>
          <a:lstStyle/>
          <a:p>
            <a:pPr eaLnBrk="1" hangingPunct="1"/>
            <a:r>
              <a:rPr lang="es" altLang="es-MX" b="1" dirty="0">
                <a:latin typeface="Cambria" panose="02040503050406030204" pitchFamily="18" charset="0"/>
              </a:rPr>
              <a:t>Falla de empuje: </a:t>
            </a:r>
            <a:r>
              <a:rPr lang="es" altLang="es-MX" sz="3200" b="1" dirty="0">
                <a:latin typeface="Cambria" panose="02040503050406030204" pitchFamily="18" charset="0"/>
              </a:rPr>
              <a:t>Parque Nacional Glaciar, Montana</a:t>
            </a:r>
          </a:p>
        </p:txBody>
      </p:sp>
      <p:pic>
        <p:nvPicPr>
          <p:cNvPr id="76803" name="Picture 4" descr="15_27a">
            <a:extLst>
              <a:ext uri="{FF2B5EF4-FFF2-40B4-BE49-F238E27FC236}">
                <a16:creationId xmlns:a16="http://schemas.microsoft.com/office/drawing/2014/main" id="{BA35AAF4-4AA0-4526-B63B-ED3DFB5A6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" t="6880" r="1390" b="13762"/>
          <a:stretch>
            <a:fillRect/>
          </a:stretch>
        </p:blipFill>
        <p:spPr bwMode="auto">
          <a:xfrm>
            <a:off x="2362200" y="1371601"/>
            <a:ext cx="7640638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5" descr="15_27b">
            <a:extLst>
              <a:ext uri="{FF2B5EF4-FFF2-40B4-BE49-F238E27FC236}">
                <a16:creationId xmlns:a16="http://schemas.microsoft.com/office/drawing/2014/main" id="{76E8588F-A906-4053-AA60-D3BC8DE9F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" r="2924" b="11967"/>
          <a:stretch>
            <a:fillRect/>
          </a:stretch>
        </p:blipFill>
        <p:spPr bwMode="auto">
          <a:xfrm>
            <a:off x="2286000" y="4114800"/>
            <a:ext cx="7545388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Text Box 7">
            <a:extLst>
              <a:ext uri="{FF2B5EF4-FFF2-40B4-BE49-F238E27FC236}">
                <a16:creationId xmlns:a16="http://schemas.microsoft.com/office/drawing/2014/main" id="{1E002115-D51B-4E86-875B-A20B8E9AB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572000"/>
            <a:ext cx="829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solidFill>
                  <a:schemeClr val="bg2"/>
                </a:solidFill>
                <a:latin typeface="Arial Black" panose="020B0A04020102020204" pitchFamily="34" charset="0"/>
              </a:rPr>
              <a:t>Viejo</a:t>
            </a:r>
          </a:p>
        </p:txBody>
      </p:sp>
      <p:sp>
        <p:nvSpPr>
          <p:cNvPr id="76806" name="Text Box 8">
            <a:extLst>
              <a:ext uri="{FF2B5EF4-FFF2-40B4-BE49-F238E27FC236}">
                <a16:creationId xmlns:a16="http://schemas.microsoft.com/office/drawing/2014/main" id="{5932C494-6D5A-4BD6-ADB0-0BEC13F2E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5257800"/>
            <a:ext cx="14403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" altLang="es-MX" sz="1800">
                <a:solidFill>
                  <a:schemeClr val="bg2"/>
                </a:solidFill>
                <a:latin typeface="Arial Black" panose="020B0A04020102020204" pitchFamily="34" charset="0"/>
              </a:rPr>
              <a:t>Más joven</a:t>
            </a:r>
          </a:p>
        </p:txBody>
      </p:sp>
      <p:sp>
        <p:nvSpPr>
          <p:cNvPr id="76807" name="Slide Number Placeholder 7">
            <a:extLst>
              <a:ext uri="{FF2B5EF4-FFF2-40B4-BE49-F238E27FC236}">
                <a16:creationId xmlns:a16="http://schemas.microsoft.com/office/drawing/2014/main" id="{60C88E7C-65E1-4927-94BF-B29DE102D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3E59BF-2655-4C25-8936-F1A5C6E203DC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6C40551-75B9-4678-9B09-B443D00C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549275"/>
            <a:ext cx="8229600" cy="1066800"/>
          </a:xfrm>
        </p:spPr>
        <p:txBody>
          <a:bodyPr/>
          <a:lstStyle/>
          <a:p>
            <a:pPr eaLnBrk="1" hangingPunct="1"/>
            <a:r>
              <a:rPr lang="es" altLang="es-MX" b="1">
                <a:latin typeface="Cambria" panose="02040503050406030204" pitchFamily="18" charset="0"/>
              </a:rPr>
              <a:t>Fallas de deslizamiento de rumbo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52EF4CE-6719-49F5-947D-5EFE08AD0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2313" y="1916114"/>
            <a:ext cx="8229600" cy="4325937"/>
          </a:xfrm>
        </p:spPr>
        <p:txBody>
          <a:bodyPr/>
          <a:lstStyle/>
          <a:p>
            <a:pPr eaLnBrk="1" hangingPunct="1"/>
            <a:r>
              <a:rPr lang="es" altLang="es-MX">
                <a:latin typeface="Cambria" panose="02040503050406030204" pitchFamily="18" charset="0"/>
              </a:rPr>
              <a:t>Características fisiográficas</a:t>
            </a:r>
          </a:p>
        </p:txBody>
      </p:sp>
      <p:pic>
        <p:nvPicPr>
          <p:cNvPr id="78852" name="Picture 4" descr="15_28">
            <a:extLst>
              <a:ext uri="{FF2B5EF4-FFF2-40B4-BE49-F238E27FC236}">
                <a16:creationId xmlns:a16="http://schemas.microsoft.com/office/drawing/2014/main" id="{599398BE-8127-4475-87D9-251809B4C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"/>
          <a:stretch>
            <a:fillRect/>
          </a:stretch>
        </p:blipFill>
        <p:spPr bwMode="auto">
          <a:xfrm>
            <a:off x="3352801" y="2743200"/>
            <a:ext cx="5815013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Slide Number Placeholder 4">
            <a:extLst>
              <a:ext uri="{FF2B5EF4-FFF2-40B4-BE49-F238E27FC236}">
                <a16:creationId xmlns:a16="http://schemas.microsoft.com/office/drawing/2014/main" id="{577819E2-05B4-44E2-84F0-F5087A1732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D7E571-2CF9-4C63-86D0-0D69DAD7FAB5}" type="slidenum">
              <a:rPr lang="en-GB" altLang="es-MX" sz="18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112</TotalTime>
  <Words>1047</Words>
  <Application>Microsoft Office PowerPoint</Application>
  <PresentationFormat>Panorámica</PresentationFormat>
  <Paragraphs>216</Paragraphs>
  <Slides>36</Slides>
  <Notes>36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4" baseType="lpstr">
      <vt:lpstr>Arial</vt:lpstr>
      <vt:lpstr>Arial Black</vt:lpstr>
      <vt:lpstr>Calibri</vt:lpstr>
      <vt:lpstr>Cambria</vt:lpstr>
      <vt:lpstr>Georgia</vt:lpstr>
      <vt:lpstr>Trebuchet MS</vt:lpstr>
      <vt:lpstr>Wingdings 2</vt:lpstr>
      <vt:lpstr>Urban</vt:lpstr>
      <vt:lpstr>Geología estructural: deformación y formación de montañas</vt:lpstr>
      <vt:lpstr>Tensiones tectónicas  Tren de gran escala de la corteza - Estructuras geológicas</vt:lpstr>
      <vt:lpstr>Tectónica y geología estructural</vt:lpstr>
      <vt:lpstr>Presentación de PowerPoint</vt:lpstr>
      <vt:lpstr>Presentación de PowerPoint</vt:lpstr>
      <vt:lpstr>Kaynasli, Turquía</vt:lpstr>
      <vt:lpstr>Tensiones en los límites de las placas</vt:lpstr>
      <vt:lpstr>Estructuras geológicas</vt:lpstr>
      <vt:lpstr>Estructuras geológicas</vt:lpstr>
      <vt:lpstr>Estructuras geológicas</vt:lpstr>
      <vt:lpstr>Estructuras geológicas</vt:lpstr>
      <vt:lpstr>Los trazos y las inclinaciones se utilizan para identificar estructuras geológicas.</vt:lpstr>
      <vt:lpstr>Presentación de PowerPoint</vt:lpstr>
      <vt:lpstr>Rumbo y hechado (dip)</vt:lpstr>
      <vt:lpstr>Anticlinal (pliegue)</vt:lpstr>
      <vt:lpstr>Sinclinal (pliegue)</vt:lpstr>
      <vt:lpstr>Presentación de PowerPoint</vt:lpstr>
      <vt:lpstr>Anticlinal inclinado</vt:lpstr>
      <vt:lpstr>Terminología de pliegues</vt:lpstr>
      <vt:lpstr>Anticlinal hundido, Colorado</vt:lpstr>
      <vt:lpstr>Cúpulas y cuencas</vt:lpstr>
      <vt:lpstr>Presentación de PowerPoint</vt:lpstr>
      <vt:lpstr>Articulaciones </vt:lpstr>
      <vt:lpstr>Presentación de PowerPoint</vt:lpstr>
      <vt:lpstr>Definición de la orientación de fallas</vt:lpstr>
      <vt:lpstr>Falla:</vt:lpstr>
      <vt:lpstr>Fallas</vt:lpstr>
      <vt:lpstr>Fallas normales</vt:lpstr>
      <vt:lpstr>Fallas normales, Horsts y Grabens</vt:lpstr>
      <vt:lpstr>Horsts y Grabens</vt:lpstr>
      <vt:lpstr>Nevada</vt:lpstr>
      <vt:lpstr>Horst y Graben, Nevada</vt:lpstr>
      <vt:lpstr>Horst y Graben, Nevada</vt:lpstr>
      <vt:lpstr>Fallas inversas y de empuje</vt:lpstr>
      <vt:lpstr>Falla de empuje: Parque Nacional Glaciar, Montana</vt:lpstr>
      <vt:lpstr>Fallas de deslizamiento de rumbo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Structural Geology: Deformation and Mountain Building</dc:title>
  <dc:creator>Windows User</dc:creator>
  <cp:lastModifiedBy>Inocente Espinoza Espinoza</cp:lastModifiedBy>
  <cp:revision>13</cp:revision>
  <dcterms:created xsi:type="dcterms:W3CDTF">2012-08-01T11:54:00Z</dcterms:created>
  <dcterms:modified xsi:type="dcterms:W3CDTF">2025-10-17T18:59:57Z</dcterms:modified>
</cp:coreProperties>
</file>