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</p:sldIdLst>
  <p:sldSz cx="9144000" cy="6858000" type="screen4x3"/>
  <p:notesSz cx="6858000" cy="9144000"/>
  <p:defaultTextStyle>
    <a:defPPr>
      <a:defRPr lang="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132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E1A8E15-2E26-4888-82EA-AE02F05C6C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585E18-9AAB-48F8-8748-B666099A4B0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74BAF58-897A-47AD-B275-674A6E07DC1D}" type="datetimeFigureOut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D7921D3-16A6-4EB2-ABF3-1C1E877B99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127288A-340B-4965-AC56-F11C139B0D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AAEB21-EA72-4DB2-8973-8FB1C4B4C0F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5363BC-0617-4367-A75E-2B67774083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1FBEBA3-48F3-4D42-AAD0-626376AC0B6D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AB35A511-0290-4B45-98A0-57FF3403058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FFEB7ECB-CDA5-42DF-B2F7-C0602E636E8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19B9EF91-AD5A-4838-9969-D70777034C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7A19171-88FF-4827-9D0B-35461E636535}" type="slidenum">
              <a:rPr lang="en-US" altLang="es-MX">
                <a:latin typeface="Calibri" panose="020F0502020204030204" pitchFamily="34" charset="0"/>
              </a:rPr>
              <a:pPr/>
              <a:t>1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5BF88BBF-D8A5-413B-9751-EF8E1A9AA7B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7350BE8C-99CE-4AB7-B2BE-E6DA7B110B3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057B4B5D-0778-4B1F-81FE-D6529D3F55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BB99450-973C-461F-A00F-1804BD5A1421}" type="slidenum">
              <a:rPr lang="en-US" altLang="es-MX">
                <a:latin typeface="Calibri" panose="020F0502020204030204" pitchFamily="34" charset="0"/>
              </a:rPr>
              <a:pPr/>
              <a:t>2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7F5C7066-EE3C-4260-A084-CB6D6739ED5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4F678B6F-90DA-4074-B2E6-019E9924869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FB50E637-940B-4A32-96A3-544966CC0E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C37FEDC-3403-4B20-BC83-A54A7C0A4D9A}" type="slidenum">
              <a:rPr lang="en-US" altLang="es-MX">
                <a:latin typeface="Calibri" panose="020F0502020204030204" pitchFamily="34" charset="0"/>
              </a:rPr>
              <a:pPr/>
              <a:t>3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CD8403CB-66AF-418F-884F-C712AEF47D5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38F917AD-99A9-43AF-9E70-EF6E6952CBB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403B3CFB-2D87-40BD-9401-DF78E9CF5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20B3DFB-9123-439D-AD1B-827236702645}" type="slidenum">
              <a:rPr lang="en-US" altLang="es-MX">
                <a:latin typeface="Calibri" panose="020F0502020204030204" pitchFamily="34" charset="0"/>
              </a:rPr>
              <a:pPr/>
              <a:t>4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4A1D8AB2-5F5A-49F6-9AC1-0F22F891B5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D38F48A5-942C-407F-A525-BB7FD5235CE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CFBC557C-E707-4346-9F3E-179A15C663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E07E06E-2C5C-41D5-9F00-12F9D294D25E}" type="slidenum">
              <a:rPr lang="en-US" altLang="es-MX">
                <a:latin typeface="Calibri" panose="020F0502020204030204" pitchFamily="34" charset="0"/>
              </a:rPr>
              <a:pPr/>
              <a:t>5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CBBA21C4-D433-437B-95D3-D94835DFE46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8EA1C94D-0957-477F-866F-B5D1EC168A0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1BCF04A8-10CB-47D3-8371-F01C56E117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B36EC5D-3060-43E5-B4E8-1B2CE6E1709E}" type="slidenum">
              <a:rPr lang="en-US" altLang="es-MX">
                <a:latin typeface="Calibri" panose="020F0502020204030204" pitchFamily="34" charset="0"/>
              </a:rPr>
              <a:pPr/>
              <a:t>6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DA95DEA6-9DB8-40EC-86E5-4CABD2DA39D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1A60E92F-4047-4885-BC54-9184FC86A0C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B6EA1A66-2009-4797-B0F9-14420F01DC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2AAF82A-81D3-465A-9A9E-589991BEFA6C}" type="slidenum">
              <a:rPr lang="en-US" altLang="es-MX">
                <a:latin typeface="Calibri" panose="020F0502020204030204" pitchFamily="34" charset="0"/>
              </a:rPr>
              <a:pPr/>
              <a:t>7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A3EFCB9D-94C6-47CF-B1F1-E9AC4407D0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307B4225-2F5F-43F8-B66A-6329F7EF256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983D94DC-7B72-4939-A1FC-6F565B564D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18AD7B1-22F0-4C7B-90BF-0036C04C213D}" type="slidenum">
              <a:rPr lang="en-US" altLang="es-MX">
                <a:latin typeface="Calibri" panose="020F0502020204030204" pitchFamily="34" charset="0"/>
              </a:rPr>
              <a:pPr/>
              <a:t>8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9AE9CEB1-6979-4693-BD48-345DA1CC45D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5EE0A2F7-E3BD-49F8-9670-7BCE3187675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6F2E8F0D-BD3B-42AF-8CEB-AC935D051A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EE699E-BF78-4315-B54F-0E8133C0BE2A}" type="slidenum">
              <a:rPr lang="en-US" altLang="es-MX">
                <a:latin typeface="Calibri" panose="020F0502020204030204" pitchFamily="34" charset="0"/>
              </a:rPr>
              <a:pPr/>
              <a:t>9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FD21CCB0-BBCA-4457-A49E-54079FFA197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23EF352B-3DC4-4649-9B3E-618CEC45C77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42D12B52-29B1-4C15-97E8-5A1914A7A5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4440115-1F53-4867-A7A2-EAC7A52F1563}" type="slidenum">
              <a:rPr lang="en-US" altLang="es-MX">
                <a:latin typeface="Calibri" panose="020F0502020204030204" pitchFamily="34" charset="0"/>
              </a:rPr>
              <a:pPr/>
              <a:t>10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6E425F59-9944-422D-9639-3120CC70CD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122CF851-AA2B-4B25-881B-8DEF1385B6E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2484FFDE-342C-4A00-B138-9D257EA2EE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002DD32-F756-494E-AE90-8364E1C95624}" type="slidenum">
              <a:rPr lang="en-US" altLang="es-MX">
                <a:latin typeface="Calibri" panose="020F0502020204030204" pitchFamily="34" charset="0"/>
              </a:rPr>
              <a:pPr/>
              <a:t>11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3E342375-2483-450E-B8E4-9E86E251A6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74F5CEF9-07CC-404E-96B2-ED38436190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A9FA1378-7F10-4883-9467-F8759D9675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9EAD01B-C203-4AF9-A996-61C16EEE109D}" type="slidenum">
              <a:rPr lang="en-US" altLang="es-MX">
                <a:latin typeface="Calibri" panose="020F0502020204030204" pitchFamily="34" charset="0"/>
              </a:rPr>
              <a:pPr/>
              <a:t>12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3E660D0F-A410-44B1-9B56-4117A482E6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02AEC6D8-65C1-4566-8BDF-B3C8311792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5059B32A-AD5C-446A-8F61-22ECB2CDDB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C5CE2A6-B776-4927-96A4-0CD495BF43AE}" type="slidenum">
              <a:rPr lang="en-US" altLang="es-MX">
                <a:latin typeface="Calibri" panose="020F0502020204030204" pitchFamily="34" charset="0"/>
              </a:rPr>
              <a:pPr/>
              <a:t>13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9B90A15A-64C3-4A68-94C0-E16B630D4D9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F544D0E8-8959-4C8D-B880-4AA2DDEC41C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94FBB4C4-5F62-43A2-97B4-595E79100C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4C657DC-90A4-45D0-92AB-481231C4A524}" type="slidenum">
              <a:rPr lang="en-US" altLang="es-MX">
                <a:latin typeface="Calibri" panose="020F0502020204030204" pitchFamily="34" charset="0"/>
              </a:rPr>
              <a:pPr/>
              <a:t>14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2910F5D8-F7CF-47CC-9240-A8518DE8D8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5F37011F-7C3E-429D-9F66-06E14DF1C16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74716793-25CA-42D9-AABF-E5F684FE4A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43CEB31-874E-4D90-AC72-AC3606DF8C17}" type="slidenum">
              <a:rPr lang="en-US" altLang="es-MX">
                <a:latin typeface="Calibri" panose="020F0502020204030204" pitchFamily="34" charset="0"/>
              </a:rPr>
              <a:pPr/>
              <a:t>15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C02F6750-A255-4D32-82A0-67B80EC3E41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5678DEBC-E3F5-4697-8883-FB3354CA7D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B1386B00-2B53-4E01-978D-FA5A485005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4088FC3-0547-4C77-9CCD-99A1FCBA2576}" type="slidenum">
              <a:rPr lang="en-US" altLang="es-MX">
                <a:latin typeface="Calibri" panose="020F0502020204030204" pitchFamily="34" charset="0"/>
              </a:rPr>
              <a:pPr/>
              <a:t>16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FC4A3E37-8291-40B9-A7BE-68ED1C1C011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C8B5E79D-2692-428C-8EF4-6AB46AC0B1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F4638649-3D63-4B95-8CEA-483FB04BB2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410112E-9861-484D-9C1B-86FD5DB31C5E}" type="slidenum">
              <a:rPr lang="en-US" altLang="es-MX">
                <a:latin typeface="Calibri" panose="020F0502020204030204" pitchFamily="34" charset="0"/>
              </a:rPr>
              <a:pPr/>
              <a:t>17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A2357900-618E-4A5D-B233-8460A3595A2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96F309D8-4C67-4F69-BF03-7C78B95119F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D55BC72A-8170-4C5F-A50C-8297E8AE48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BF54612-6DF4-41E5-9BAE-9BC2E5892EF4}" type="slidenum">
              <a:rPr lang="en-US" altLang="es-MX">
                <a:latin typeface="Calibri" panose="020F0502020204030204" pitchFamily="34" charset="0"/>
              </a:rPr>
              <a:pPr/>
              <a:t>18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9CDB0353-6414-41B5-A5BE-AA2188B8B54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8531B6ED-AF68-4C7D-8E4D-02D5DFAB258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1A26B30B-DE91-42F7-A063-6FA3C8A6DF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34F22CA-9AD5-498F-87DD-E413A6595519}" type="slidenum">
              <a:rPr lang="en-US" altLang="es-MX">
                <a:latin typeface="Calibri" panose="020F0502020204030204" pitchFamily="34" charset="0"/>
              </a:rPr>
              <a:pPr/>
              <a:t>19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F12669BC-B5A1-4754-8ED2-0CFB89660A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47390B5E-01E5-461E-99D3-8BCAD914A1A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BED53C72-EEC7-4130-9E32-E634EF5C89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694F93A-8FC4-4060-BAC6-E70850788124}" type="slidenum">
              <a:rPr lang="en-US" altLang="es-MX">
                <a:latin typeface="Calibri" panose="020F0502020204030204" pitchFamily="34" charset="0"/>
              </a:rPr>
              <a:pPr/>
              <a:t>20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ECC3B85F-CD5F-4284-A7CF-78C45DB587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593472AB-1B39-4909-A4BE-D6BBEB2FE0B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48132" name="Slide Number Placeholder 3">
            <a:extLst>
              <a:ext uri="{FF2B5EF4-FFF2-40B4-BE49-F238E27FC236}">
                <a16:creationId xmlns:a16="http://schemas.microsoft.com/office/drawing/2014/main" id="{3352A3C8-96B9-4C1E-8AC6-B925D3E09A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988203C-E3F9-4B00-AF91-882A57AC2D41}" type="slidenum">
              <a:rPr lang="en-US" altLang="es-MX">
                <a:latin typeface="Calibri" panose="020F0502020204030204" pitchFamily="34" charset="0"/>
              </a:rPr>
              <a:pPr/>
              <a:t>21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>
            <a:extLst>
              <a:ext uri="{FF2B5EF4-FFF2-40B4-BE49-F238E27FC236}">
                <a16:creationId xmlns:a16="http://schemas.microsoft.com/office/drawing/2014/main" id="{F5D27FFA-1241-4343-B4E1-9DFCE41A5C9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>
            <a:extLst>
              <a:ext uri="{FF2B5EF4-FFF2-40B4-BE49-F238E27FC236}">
                <a16:creationId xmlns:a16="http://schemas.microsoft.com/office/drawing/2014/main" id="{6165B7D1-EDC4-4A92-A850-1AA418EFAC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0180" name="Slide Number Placeholder 3">
            <a:extLst>
              <a:ext uri="{FF2B5EF4-FFF2-40B4-BE49-F238E27FC236}">
                <a16:creationId xmlns:a16="http://schemas.microsoft.com/office/drawing/2014/main" id="{994222E0-D737-42BF-843C-88FE1AAF85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B3F4730-AE53-419A-B31B-CE00ACD485FC}" type="slidenum">
              <a:rPr lang="en-US" altLang="es-MX">
                <a:latin typeface="Calibri" panose="020F0502020204030204" pitchFamily="34" charset="0"/>
              </a:rPr>
              <a:pPr/>
              <a:t>22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>
            <a:extLst>
              <a:ext uri="{FF2B5EF4-FFF2-40B4-BE49-F238E27FC236}">
                <a16:creationId xmlns:a16="http://schemas.microsoft.com/office/drawing/2014/main" id="{791BB34B-3074-4DC4-842D-45690CBA81C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>
            <a:extLst>
              <a:ext uri="{FF2B5EF4-FFF2-40B4-BE49-F238E27FC236}">
                <a16:creationId xmlns:a16="http://schemas.microsoft.com/office/drawing/2014/main" id="{83B54FDD-8F28-43F9-8396-AA32608F88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2228" name="Slide Number Placeholder 3">
            <a:extLst>
              <a:ext uri="{FF2B5EF4-FFF2-40B4-BE49-F238E27FC236}">
                <a16:creationId xmlns:a16="http://schemas.microsoft.com/office/drawing/2014/main" id="{1F43B92F-6CB1-42C2-B34D-A86E552BBE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3ACDE99-A071-428E-AB90-198F20B44A3A}" type="slidenum">
              <a:rPr lang="en-US" altLang="es-MX">
                <a:latin typeface="Calibri" panose="020F0502020204030204" pitchFamily="34" charset="0"/>
              </a:rPr>
              <a:pPr/>
              <a:t>23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>
            <a:extLst>
              <a:ext uri="{FF2B5EF4-FFF2-40B4-BE49-F238E27FC236}">
                <a16:creationId xmlns:a16="http://schemas.microsoft.com/office/drawing/2014/main" id="{CA739F9A-3756-45AE-8563-74F1B0B2ED4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>
            <a:extLst>
              <a:ext uri="{FF2B5EF4-FFF2-40B4-BE49-F238E27FC236}">
                <a16:creationId xmlns:a16="http://schemas.microsoft.com/office/drawing/2014/main" id="{EE0201EE-BA61-4A5C-B227-7785572FEE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4276" name="Slide Number Placeholder 3">
            <a:extLst>
              <a:ext uri="{FF2B5EF4-FFF2-40B4-BE49-F238E27FC236}">
                <a16:creationId xmlns:a16="http://schemas.microsoft.com/office/drawing/2014/main" id="{39B04216-D418-4E88-AC35-2E6063C2B0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5D630EF-BA2D-4396-ACD1-74419AD47E78}" type="slidenum">
              <a:rPr lang="en-US" altLang="es-MX">
                <a:latin typeface="Calibri" panose="020F0502020204030204" pitchFamily="34" charset="0"/>
              </a:rPr>
              <a:pPr/>
              <a:t>24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>
            <a:extLst>
              <a:ext uri="{FF2B5EF4-FFF2-40B4-BE49-F238E27FC236}">
                <a16:creationId xmlns:a16="http://schemas.microsoft.com/office/drawing/2014/main" id="{D92DEAD7-9FEA-4E1F-A5DA-526CA301D23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>
            <a:extLst>
              <a:ext uri="{FF2B5EF4-FFF2-40B4-BE49-F238E27FC236}">
                <a16:creationId xmlns:a16="http://schemas.microsoft.com/office/drawing/2014/main" id="{C068CAAE-377E-41B6-8380-B4C9CC02BFE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6324" name="Slide Number Placeholder 3">
            <a:extLst>
              <a:ext uri="{FF2B5EF4-FFF2-40B4-BE49-F238E27FC236}">
                <a16:creationId xmlns:a16="http://schemas.microsoft.com/office/drawing/2014/main" id="{00B22CD4-20DA-431B-AAFF-0B581E6A97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725B70B-1435-4C63-AA1C-57B307CF97E0}" type="slidenum">
              <a:rPr lang="en-US" altLang="es-MX">
                <a:latin typeface="Calibri" panose="020F0502020204030204" pitchFamily="34" charset="0"/>
              </a:rPr>
              <a:pPr/>
              <a:t>25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>
            <a:extLst>
              <a:ext uri="{FF2B5EF4-FFF2-40B4-BE49-F238E27FC236}">
                <a16:creationId xmlns:a16="http://schemas.microsoft.com/office/drawing/2014/main" id="{5298971C-FC11-469A-83E6-30F7CA4A23E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>
            <a:extLst>
              <a:ext uri="{FF2B5EF4-FFF2-40B4-BE49-F238E27FC236}">
                <a16:creationId xmlns:a16="http://schemas.microsoft.com/office/drawing/2014/main" id="{075CAC31-56E4-4314-8C3D-531ACC0580D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58372" name="Slide Number Placeholder 3">
            <a:extLst>
              <a:ext uri="{FF2B5EF4-FFF2-40B4-BE49-F238E27FC236}">
                <a16:creationId xmlns:a16="http://schemas.microsoft.com/office/drawing/2014/main" id="{2614A337-AF2B-4F56-896F-85A957681F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F9FCF25-96B1-4A80-86A8-E655235C2F3B}" type="slidenum">
              <a:rPr lang="en-US" altLang="es-MX">
                <a:latin typeface="Calibri" panose="020F0502020204030204" pitchFamily="34" charset="0"/>
              </a:rPr>
              <a:pPr/>
              <a:t>26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>
            <a:extLst>
              <a:ext uri="{FF2B5EF4-FFF2-40B4-BE49-F238E27FC236}">
                <a16:creationId xmlns:a16="http://schemas.microsoft.com/office/drawing/2014/main" id="{D0763EFC-7903-4103-890D-E05BA6E7BB8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>
            <a:extLst>
              <a:ext uri="{FF2B5EF4-FFF2-40B4-BE49-F238E27FC236}">
                <a16:creationId xmlns:a16="http://schemas.microsoft.com/office/drawing/2014/main" id="{75A4D9E9-2635-4C48-9337-823A6652AE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0420" name="Slide Number Placeholder 3">
            <a:extLst>
              <a:ext uri="{FF2B5EF4-FFF2-40B4-BE49-F238E27FC236}">
                <a16:creationId xmlns:a16="http://schemas.microsoft.com/office/drawing/2014/main" id="{A8890615-BFFE-403A-805C-0E42FCF48B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413119A-409B-4228-A410-02ED18729632}" type="slidenum">
              <a:rPr lang="en-US" altLang="es-MX">
                <a:latin typeface="Calibri" panose="020F0502020204030204" pitchFamily="34" charset="0"/>
              </a:rPr>
              <a:pPr/>
              <a:t>27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>
            <a:extLst>
              <a:ext uri="{FF2B5EF4-FFF2-40B4-BE49-F238E27FC236}">
                <a16:creationId xmlns:a16="http://schemas.microsoft.com/office/drawing/2014/main" id="{4C92DDB7-B894-4C46-B50C-E7A27D7F0E6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>
            <a:extLst>
              <a:ext uri="{FF2B5EF4-FFF2-40B4-BE49-F238E27FC236}">
                <a16:creationId xmlns:a16="http://schemas.microsoft.com/office/drawing/2014/main" id="{87F96660-124D-4DA7-8610-F20B83B2F25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2468" name="Slide Number Placeholder 3">
            <a:extLst>
              <a:ext uri="{FF2B5EF4-FFF2-40B4-BE49-F238E27FC236}">
                <a16:creationId xmlns:a16="http://schemas.microsoft.com/office/drawing/2014/main" id="{70EDC2B2-B0A4-4EC9-8020-188DDC99CB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104B3F9-BF32-4445-BFCC-0EFFA9644556}" type="slidenum">
              <a:rPr lang="en-US" altLang="es-MX">
                <a:latin typeface="Calibri" panose="020F0502020204030204" pitchFamily="34" charset="0"/>
              </a:rPr>
              <a:pPr/>
              <a:t>28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>
            <a:extLst>
              <a:ext uri="{FF2B5EF4-FFF2-40B4-BE49-F238E27FC236}">
                <a16:creationId xmlns:a16="http://schemas.microsoft.com/office/drawing/2014/main" id="{C6098809-2D79-4E33-B7AE-66A815C7462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>
            <a:extLst>
              <a:ext uri="{FF2B5EF4-FFF2-40B4-BE49-F238E27FC236}">
                <a16:creationId xmlns:a16="http://schemas.microsoft.com/office/drawing/2014/main" id="{ABA04EA6-9378-4E8D-927B-15AEED074C0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4516" name="Slide Number Placeholder 3">
            <a:extLst>
              <a:ext uri="{FF2B5EF4-FFF2-40B4-BE49-F238E27FC236}">
                <a16:creationId xmlns:a16="http://schemas.microsoft.com/office/drawing/2014/main" id="{74ED7600-CC2E-44F7-A9CB-8E675F9951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D989EF6-6AB3-40A8-817F-F370FE86D8CD}" type="slidenum">
              <a:rPr lang="en-US" altLang="es-MX">
                <a:latin typeface="Calibri" panose="020F0502020204030204" pitchFamily="34" charset="0"/>
              </a:rPr>
              <a:pPr/>
              <a:t>29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>
            <a:extLst>
              <a:ext uri="{FF2B5EF4-FFF2-40B4-BE49-F238E27FC236}">
                <a16:creationId xmlns:a16="http://schemas.microsoft.com/office/drawing/2014/main" id="{1A6DE15C-9327-45EE-A825-039A616BE99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>
            <a:extLst>
              <a:ext uri="{FF2B5EF4-FFF2-40B4-BE49-F238E27FC236}">
                <a16:creationId xmlns:a16="http://schemas.microsoft.com/office/drawing/2014/main" id="{101B626B-D9BD-4569-9F04-84B0A85362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6564" name="Slide Number Placeholder 3">
            <a:extLst>
              <a:ext uri="{FF2B5EF4-FFF2-40B4-BE49-F238E27FC236}">
                <a16:creationId xmlns:a16="http://schemas.microsoft.com/office/drawing/2014/main" id="{FEF70AE9-7B61-471F-94A3-3758A12AB6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D347F04-A4BB-4AE8-A5E6-8C07E344265D}" type="slidenum">
              <a:rPr lang="en-US" altLang="es-MX">
                <a:latin typeface="Calibri" panose="020F0502020204030204" pitchFamily="34" charset="0"/>
              </a:rPr>
              <a:pPr/>
              <a:t>30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>
            <a:extLst>
              <a:ext uri="{FF2B5EF4-FFF2-40B4-BE49-F238E27FC236}">
                <a16:creationId xmlns:a16="http://schemas.microsoft.com/office/drawing/2014/main" id="{890652DD-8D47-4742-9620-A3C65A43E1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>
            <a:extLst>
              <a:ext uri="{FF2B5EF4-FFF2-40B4-BE49-F238E27FC236}">
                <a16:creationId xmlns:a16="http://schemas.microsoft.com/office/drawing/2014/main" id="{3EEA6B8F-3A4E-482E-91B3-C6EFAF9D2C9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68612" name="Slide Number Placeholder 3">
            <a:extLst>
              <a:ext uri="{FF2B5EF4-FFF2-40B4-BE49-F238E27FC236}">
                <a16:creationId xmlns:a16="http://schemas.microsoft.com/office/drawing/2014/main" id="{72045AA6-7FF8-4ECD-9DBD-76A548CA87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25FA5B0-B6C3-4FEE-A1D7-48B2BCEA07C2}" type="slidenum">
              <a:rPr lang="en-US" altLang="es-MX">
                <a:latin typeface="Calibri" panose="020F0502020204030204" pitchFamily="34" charset="0"/>
              </a:rPr>
              <a:pPr/>
              <a:t>31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>
            <a:extLst>
              <a:ext uri="{FF2B5EF4-FFF2-40B4-BE49-F238E27FC236}">
                <a16:creationId xmlns:a16="http://schemas.microsoft.com/office/drawing/2014/main" id="{4C92CD61-753B-46B0-8CEA-DD87F96864C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>
            <a:extLst>
              <a:ext uri="{FF2B5EF4-FFF2-40B4-BE49-F238E27FC236}">
                <a16:creationId xmlns:a16="http://schemas.microsoft.com/office/drawing/2014/main" id="{689E2BDC-A419-4963-8B57-5BBCBF9EF47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70660" name="Slide Number Placeholder 3">
            <a:extLst>
              <a:ext uri="{FF2B5EF4-FFF2-40B4-BE49-F238E27FC236}">
                <a16:creationId xmlns:a16="http://schemas.microsoft.com/office/drawing/2014/main" id="{D0460E75-6963-4673-8167-910B834D24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7693B68-6AD3-451B-88B4-087A997E4850}" type="slidenum">
              <a:rPr lang="en-US" altLang="es-MX">
                <a:latin typeface="Calibri" panose="020F0502020204030204" pitchFamily="34" charset="0"/>
              </a:rPr>
              <a:pPr/>
              <a:t>32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>
            <a:extLst>
              <a:ext uri="{FF2B5EF4-FFF2-40B4-BE49-F238E27FC236}">
                <a16:creationId xmlns:a16="http://schemas.microsoft.com/office/drawing/2014/main" id="{C69B25EC-B521-474B-B2B3-12096F0B22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>
            <a:extLst>
              <a:ext uri="{FF2B5EF4-FFF2-40B4-BE49-F238E27FC236}">
                <a16:creationId xmlns:a16="http://schemas.microsoft.com/office/drawing/2014/main" id="{5AC89927-27E6-42A6-8853-313CF481F44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72708" name="Slide Number Placeholder 3">
            <a:extLst>
              <a:ext uri="{FF2B5EF4-FFF2-40B4-BE49-F238E27FC236}">
                <a16:creationId xmlns:a16="http://schemas.microsoft.com/office/drawing/2014/main" id="{F994684E-8D6A-4567-A81F-37CC9E7122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B6EAB2-B9BB-4020-B333-6E13DEDCEA2F}" type="slidenum">
              <a:rPr lang="en-US" altLang="es-MX">
                <a:latin typeface="Calibri" panose="020F0502020204030204" pitchFamily="34" charset="0"/>
              </a:rPr>
              <a:pPr/>
              <a:t>33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>
            <a:extLst>
              <a:ext uri="{FF2B5EF4-FFF2-40B4-BE49-F238E27FC236}">
                <a16:creationId xmlns:a16="http://schemas.microsoft.com/office/drawing/2014/main" id="{BE00AF45-5158-4EBA-8FAC-317737B77D0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>
            <a:extLst>
              <a:ext uri="{FF2B5EF4-FFF2-40B4-BE49-F238E27FC236}">
                <a16:creationId xmlns:a16="http://schemas.microsoft.com/office/drawing/2014/main" id="{90F1E010-5101-4CB4-BB5F-7022FB2D773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74756" name="Slide Number Placeholder 3">
            <a:extLst>
              <a:ext uri="{FF2B5EF4-FFF2-40B4-BE49-F238E27FC236}">
                <a16:creationId xmlns:a16="http://schemas.microsoft.com/office/drawing/2014/main" id="{A4B963D8-3106-480A-8B18-694FFF4261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CDDD031-BA18-40AC-8694-F61262689D45}" type="slidenum">
              <a:rPr lang="en-US" altLang="es-MX">
                <a:latin typeface="Calibri" panose="020F0502020204030204" pitchFamily="34" charset="0"/>
              </a:rPr>
              <a:pPr/>
              <a:t>34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>
            <a:extLst>
              <a:ext uri="{FF2B5EF4-FFF2-40B4-BE49-F238E27FC236}">
                <a16:creationId xmlns:a16="http://schemas.microsoft.com/office/drawing/2014/main" id="{8C57C7CD-ACAB-4643-8431-177FDA6B423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>
            <a:extLst>
              <a:ext uri="{FF2B5EF4-FFF2-40B4-BE49-F238E27FC236}">
                <a16:creationId xmlns:a16="http://schemas.microsoft.com/office/drawing/2014/main" id="{B7486239-6447-4D7B-9701-6E375321ACB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76804" name="Slide Number Placeholder 3">
            <a:extLst>
              <a:ext uri="{FF2B5EF4-FFF2-40B4-BE49-F238E27FC236}">
                <a16:creationId xmlns:a16="http://schemas.microsoft.com/office/drawing/2014/main" id="{9BB57BB4-6DA9-4802-B811-C5F5282C4F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F81373D-4052-4855-983F-D04ECE233E82}" type="slidenum">
              <a:rPr lang="en-US" altLang="es-MX">
                <a:latin typeface="Calibri" panose="020F0502020204030204" pitchFamily="34" charset="0"/>
              </a:rPr>
              <a:pPr/>
              <a:t>35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>
            <a:extLst>
              <a:ext uri="{FF2B5EF4-FFF2-40B4-BE49-F238E27FC236}">
                <a16:creationId xmlns:a16="http://schemas.microsoft.com/office/drawing/2014/main" id="{D4F944CF-6B16-453D-900F-F737F4145FC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>
            <a:extLst>
              <a:ext uri="{FF2B5EF4-FFF2-40B4-BE49-F238E27FC236}">
                <a16:creationId xmlns:a16="http://schemas.microsoft.com/office/drawing/2014/main" id="{5F3D53F6-0C3F-4EDF-AD36-24B0637C986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78852" name="Slide Number Placeholder 3">
            <a:extLst>
              <a:ext uri="{FF2B5EF4-FFF2-40B4-BE49-F238E27FC236}">
                <a16:creationId xmlns:a16="http://schemas.microsoft.com/office/drawing/2014/main" id="{3534B0F6-8AF2-4AF9-931A-F811768C5A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1120426-2252-42F0-82A4-1DD7F0219A4F}" type="slidenum">
              <a:rPr lang="en-US" altLang="es-MX">
                <a:latin typeface="Calibri" panose="020F0502020204030204" pitchFamily="34" charset="0"/>
              </a:rPr>
              <a:pPr/>
              <a:t>36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>
            <a:extLst>
              <a:ext uri="{FF2B5EF4-FFF2-40B4-BE49-F238E27FC236}">
                <a16:creationId xmlns:a16="http://schemas.microsoft.com/office/drawing/2014/main" id="{E92A249A-7A74-491C-BF52-B9FFC711015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>
            <a:extLst>
              <a:ext uri="{FF2B5EF4-FFF2-40B4-BE49-F238E27FC236}">
                <a16:creationId xmlns:a16="http://schemas.microsoft.com/office/drawing/2014/main" id="{1CBD5F92-8A11-4E56-9850-18BC5A256A1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80900" name="Slide Number Placeholder 3">
            <a:extLst>
              <a:ext uri="{FF2B5EF4-FFF2-40B4-BE49-F238E27FC236}">
                <a16:creationId xmlns:a16="http://schemas.microsoft.com/office/drawing/2014/main" id="{BAF1C1EA-AC03-46C8-B9CC-363A49ADFF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7B7D04A-2981-4FBB-9B1D-3B1A2F1C72B2}" type="slidenum">
              <a:rPr lang="en-US" altLang="es-MX">
                <a:latin typeface="Calibri" panose="020F0502020204030204" pitchFamily="34" charset="0"/>
              </a:rPr>
              <a:pPr/>
              <a:t>37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>
            <a:extLst>
              <a:ext uri="{FF2B5EF4-FFF2-40B4-BE49-F238E27FC236}">
                <a16:creationId xmlns:a16="http://schemas.microsoft.com/office/drawing/2014/main" id="{6292A44E-C42E-4CB4-ACAF-B55F5808FAB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>
            <a:extLst>
              <a:ext uri="{FF2B5EF4-FFF2-40B4-BE49-F238E27FC236}">
                <a16:creationId xmlns:a16="http://schemas.microsoft.com/office/drawing/2014/main" id="{7240136F-66E4-44B8-89D5-767D4ABD2DE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82948" name="Slide Number Placeholder 3">
            <a:extLst>
              <a:ext uri="{FF2B5EF4-FFF2-40B4-BE49-F238E27FC236}">
                <a16:creationId xmlns:a16="http://schemas.microsoft.com/office/drawing/2014/main" id="{3B619D41-BBC6-4138-81FC-2A1FDA613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7FD81C5-8AA6-48F1-99E1-9955B1D61E47}" type="slidenum">
              <a:rPr lang="en-US" altLang="es-MX">
                <a:latin typeface="Calibri" panose="020F0502020204030204" pitchFamily="34" charset="0"/>
              </a:rPr>
              <a:pPr/>
              <a:t>38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>
            <a:extLst>
              <a:ext uri="{FF2B5EF4-FFF2-40B4-BE49-F238E27FC236}">
                <a16:creationId xmlns:a16="http://schemas.microsoft.com/office/drawing/2014/main" id="{53E8C8D1-85C5-4854-9AFB-88873CC83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>
            <a:extLst>
              <a:ext uri="{FF2B5EF4-FFF2-40B4-BE49-F238E27FC236}">
                <a16:creationId xmlns:a16="http://schemas.microsoft.com/office/drawing/2014/main" id="{3D0F196A-8A64-429A-ACBA-74CA431057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84996" name="Slide Number Placeholder 3">
            <a:extLst>
              <a:ext uri="{FF2B5EF4-FFF2-40B4-BE49-F238E27FC236}">
                <a16:creationId xmlns:a16="http://schemas.microsoft.com/office/drawing/2014/main" id="{AA61AEB2-756C-4D42-8D41-E10999DB9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4CC2DA1-82FE-4BF8-96BC-E0E7F59674D9}" type="slidenum">
              <a:rPr lang="en-US" altLang="es-MX">
                <a:latin typeface="Calibri" panose="020F0502020204030204" pitchFamily="34" charset="0"/>
              </a:rPr>
              <a:pPr/>
              <a:t>39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>
            <a:extLst>
              <a:ext uri="{FF2B5EF4-FFF2-40B4-BE49-F238E27FC236}">
                <a16:creationId xmlns:a16="http://schemas.microsoft.com/office/drawing/2014/main" id="{83B73EB2-6C0B-418D-9847-588E6D4A629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>
            <a:extLst>
              <a:ext uri="{FF2B5EF4-FFF2-40B4-BE49-F238E27FC236}">
                <a16:creationId xmlns:a16="http://schemas.microsoft.com/office/drawing/2014/main" id="{56C29D6A-FC83-47AF-BA03-3482F56C054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87044" name="Slide Number Placeholder 3">
            <a:extLst>
              <a:ext uri="{FF2B5EF4-FFF2-40B4-BE49-F238E27FC236}">
                <a16:creationId xmlns:a16="http://schemas.microsoft.com/office/drawing/2014/main" id="{93B080A9-01F6-40E3-AFD8-21A191C385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A12060E-7D1F-459A-B0A9-539B19E96956}" type="slidenum">
              <a:rPr lang="en-US" altLang="es-MX">
                <a:latin typeface="Calibri" panose="020F0502020204030204" pitchFamily="34" charset="0"/>
              </a:rPr>
              <a:pPr/>
              <a:t>40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>
            <a:extLst>
              <a:ext uri="{FF2B5EF4-FFF2-40B4-BE49-F238E27FC236}">
                <a16:creationId xmlns:a16="http://schemas.microsoft.com/office/drawing/2014/main" id="{092EE5A2-E943-4990-8AFA-A57574C8403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>
            <a:extLst>
              <a:ext uri="{FF2B5EF4-FFF2-40B4-BE49-F238E27FC236}">
                <a16:creationId xmlns:a16="http://schemas.microsoft.com/office/drawing/2014/main" id="{93EB097E-8B67-4EA4-8F02-B4DFABD855C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MX"/>
          </a:p>
        </p:txBody>
      </p:sp>
      <p:sp>
        <p:nvSpPr>
          <p:cNvPr id="89092" name="Slide Number Placeholder 3">
            <a:extLst>
              <a:ext uri="{FF2B5EF4-FFF2-40B4-BE49-F238E27FC236}">
                <a16:creationId xmlns:a16="http://schemas.microsoft.com/office/drawing/2014/main" id="{1712A624-0F07-43ED-AB1E-B2FB4998EE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21C377B-A815-4F14-9404-D495324FBBA6}" type="slidenum">
              <a:rPr lang="en-US" altLang="es-MX">
                <a:latin typeface="Calibri" panose="020F0502020204030204" pitchFamily="34" charset="0"/>
              </a:rPr>
              <a:pPr/>
              <a:t>41</a:t>
            </a:fld>
            <a:endParaRPr lang="en-US" altLang="es-MX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>
            <a:extLst>
              <a:ext uri="{FF2B5EF4-FFF2-40B4-BE49-F238E27FC236}">
                <a16:creationId xmlns:a16="http://schemas.microsoft.com/office/drawing/2014/main" id="{FEEEA81A-6136-47F6-8349-BE59F120B7E4}"/>
              </a:ext>
            </a:extLst>
          </p:cNvPr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37BB1509-8D08-48BD-9169-E9511271D52C}"/>
              </a:ext>
            </a:extLst>
          </p:cNvPr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23">
            <a:extLst>
              <a:ext uri="{FF2B5EF4-FFF2-40B4-BE49-F238E27FC236}">
                <a16:creationId xmlns:a16="http://schemas.microsoft.com/office/drawing/2014/main" id="{4A2361D8-AFB8-4D59-8747-5D29DC663B6C}"/>
              </a:ext>
            </a:extLst>
          </p:cNvPr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36D982A0-E161-4777-B81E-CEBA2B71CC68}"/>
              </a:ext>
            </a:extLst>
          </p:cNvPr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A85968EA-C763-4D48-809F-1E0BD9727A5A}"/>
              </a:ext>
            </a:extLst>
          </p:cNvPr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1" name="Rounded Rectangle 26">
            <a:extLst>
              <a:ext uri="{FF2B5EF4-FFF2-40B4-BE49-F238E27FC236}">
                <a16:creationId xmlns:a16="http://schemas.microsoft.com/office/drawing/2014/main" id="{6C8C9A57-61C6-4354-A413-3AB969CCD045}"/>
              </a:ext>
            </a:extLst>
          </p:cNvPr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2" name="Rounded Rectangle 40">
            <a:extLst>
              <a:ext uri="{FF2B5EF4-FFF2-40B4-BE49-F238E27FC236}">
                <a16:creationId xmlns:a16="http://schemas.microsoft.com/office/drawing/2014/main" id="{52771925-18DC-4668-B3F3-A255F83CAD02}"/>
              </a:ext>
            </a:extLst>
          </p:cNvPr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41">
            <a:extLst>
              <a:ext uri="{FF2B5EF4-FFF2-40B4-BE49-F238E27FC236}">
                <a16:creationId xmlns:a16="http://schemas.microsoft.com/office/drawing/2014/main" id="{97F491EA-FCE6-46A6-B14C-8185F761A709}"/>
              </a:ext>
            </a:extLst>
          </p:cNvPr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42">
            <a:extLst>
              <a:ext uri="{FF2B5EF4-FFF2-40B4-BE49-F238E27FC236}">
                <a16:creationId xmlns:a16="http://schemas.microsoft.com/office/drawing/2014/main" id="{EE686E45-8198-4404-9E01-1332AAA5CDFB}"/>
              </a:ext>
            </a:extLst>
          </p:cNvPr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43">
            <a:extLst>
              <a:ext uri="{FF2B5EF4-FFF2-40B4-BE49-F238E27FC236}">
                <a16:creationId xmlns:a16="http://schemas.microsoft.com/office/drawing/2014/main" id="{B95FDFD0-ED5F-45CF-9134-A97B8019BB17}"/>
              </a:ext>
            </a:extLst>
          </p:cNvPr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Rectangle 44">
            <a:extLst>
              <a:ext uri="{FF2B5EF4-FFF2-40B4-BE49-F238E27FC236}">
                <a16:creationId xmlns:a16="http://schemas.microsoft.com/office/drawing/2014/main" id="{9E08BA23-0775-4083-AD74-1696D7121B45}"/>
              </a:ext>
            </a:extLst>
          </p:cNvPr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Date Placeholder 27">
            <a:extLst>
              <a:ext uri="{FF2B5EF4-FFF2-40B4-BE49-F238E27FC236}">
                <a16:creationId xmlns:a16="http://schemas.microsoft.com/office/drawing/2014/main" id="{D0FF10A1-81D4-40BA-82F5-A66A33EE38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44CDA-7846-43FD-9E6F-76913EE0DAEF}" type="datetimeFigureOut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18" name="Footer Placeholder 16">
            <a:extLst>
              <a:ext uri="{FF2B5EF4-FFF2-40B4-BE49-F238E27FC236}">
                <a16:creationId xmlns:a16="http://schemas.microsoft.com/office/drawing/2014/main" id="{1498BCE1-4608-4847-846C-4C21F1815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" name="Slide Number Placeholder 28">
            <a:extLst>
              <a:ext uri="{FF2B5EF4-FFF2-40B4-BE49-F238E27FC236}">
                <a16:creationId xmlns:a16="http://schemas.microsoft.com/office/drawing/2014/main" id="{0F012A60-20F0-4D30-BC82-3A2D8BF9C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B6718AD-06F5-492F-8180-38147100494E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3834428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4A5935DA-252B-4BB8-8B3F-6058CFB2D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161C2-138B-486D-B67B-DF35D39F1898}" type="datetimeFigureOut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011FA680-CC7F-4B33-A500-6A8D4DF56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E23561FC-AEEB-4BC7-B057-7C77305C4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14840-F06C-4DDE-B275-6EDEFE3B948D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4269855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29289B50-19A4-429E-92B7-69B391CE8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C5967-3EF6-4307-8736-455ED12F182E}" type="datetimeFigureOut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F05500BA-4088-4414-8831-E0BCAEBEC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FFD5D3C8-63E3-4821-9D4F-A3A09B62B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37DAC-75A9-4FDE-9E89-BB59A3D62353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3794505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7C10FAD0-C421-408D-9A30-939E5F591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A4858-752A-43FC-8F89-A52E40AC15B1}" type="datetimeFigureOut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A51C9521-9ED3-4B24-B1B7-B20C256C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75282F13-FDA4-4170-8D1A-7942D3F76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AC406-9721-47F9-81B7-2D67A3334458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2201695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5">
            <a:extLst>
              <a:ext uri="{FF2B5EF4-FFF2-40B4-BE49-F238E27FC236}">
                <a16:creationId xmlns:a16="http://schemas.microsoft.com/office/drawing/2014/main" id="{739967A1-025A-46DE-A912-87327703C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828378B-777A-48DC-B07E-6297666905DD}" type="datetimeFigureOut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8" name="Slide Number Placeholder 26">
            <a:extLst>
              <a:ext uri="{FF2B5EF4-FFF2-40B4-BE49-F238E27FC236}">
                <a16:creationId xmlns:a16="http://schemas.microsoft.com/office/drawing/2014/main" id="{B4969198-93DF-4476-952B-AE3A27462E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5667CC4-0041-4893-9021-FD9AB17AD823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  <p:sp>
        <p:nvSpPr>
          <p:cNvPr id="9" name="Footer Placeholder 27">
            <a:extLst>
              <a:ext uri="{FF2B5EF4-FFF2-40B4-BE49-F238E27FC236}">
                <a16:creationId xmlns:a16="http://schemas.microsoft.com/office/drawing/2014/main" id="{25FD6E46-1CD6-469D-9B1A-5FB6334B018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40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96D4D2-7336-4B58-BC75-913ABCA3B5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D3C6A-B2C9-4667-95A9-96CD8444F724}" type="datetimeFigureOut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EF63BF-8397-48D9-BDEE-EA704BFE7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A4ED78-CC76-476C-A09C-434EBD45B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C0413CC-5306-41CD-B356-065BACC6B297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1108347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58D7E39F-DECA-4929-903F-FA5C8D6D4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33974-F395-49D9-B757-37D554EB5255}" type="datetimeFigureOut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905F4E-6A67-49E3-8AA0-0FD8A0410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3A6EE811-24C2-4FE2-9C6F-0E4E80145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04160-DD06-4C1E-979A-DAB9959409A3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1224839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7C097EF2-EAA1-4F6C-9F7B-8C884DF5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B71B6-8311-4A2F-B6A6-B3AB49F96C68}" type="datetimeFigureOut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75C1737C-C923-4007-BFED-A4E8B54BD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ECAF2DF7-4F64-4214-A1F8-581A45003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5DA49-F6C2-4378-8BA5-3DFD68E39A91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1769909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69274B63-3308-447D-8F1E-630CBD4B8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7D130-32F6-4E5A-8FE3-12B939D61DD7}" type="datetimeFigureOut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3004A745-9393-4F3E-B48C-E7239CA9D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0A64BF08-C972-48CC-B410-D76F66E4A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433EF-C514-4CCB-9E49-4EE6D24EAFE3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324905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54799C8A-8C4B-40F3-AD3D-823D4FB16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A1134-7138-4963-B0B1-112A370E1DCA}" type="datetimeFigureOut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2B0BBFA9-EC5A-4113-B747-BF31E3B00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64CC1431-0426-42C0-9C57-3FC258A26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0E91C-A503-4BD7-B569-8E32A89FC2D9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3222753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173038D3-0EC1-4EE2-A10D-6722EB13E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11C4F-73B2-4E31-8103-64EF2327AF21}" type="datetimeFigureOut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9A4D7382-8D79-4FDA-9B82-68BC88847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22B474FE-552D-4B67-A760-8594DD33E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96673-DC37-4389-AABD-8873C04645D6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1660683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DEDD75F7-32AC-46F0-936E-808784DE39E4}"/>
              </a:ext>
            </a:extLst>
          </p:cNvPr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E941D7F-F0FF-44FF-92CA-7564EA3B128A}"/>
              </a:ext>
            </a:extLst>
          </p:cNvPr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5C83549-5843-4D69-83A4-F56F8C40102A}"/>
              </a:ext>
            </a:extLst>
          </p:cNvPr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0CFAE7E-CD48-4EB7-ADC1-641089C3453E}"/>
              </a:ext>
            </a:extLst>
          </p:cNvPr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367136F-B3A7-45FA-A082-E40E52A786B4}"/>
              </a:ext>
            </a:extLst>
          </p:cNvPr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3" name="Rounded Rectangle 32">
            <a:extLst>
              <a:ext uri="{FF2B5EF4-FFF2-40B4-BE49-F238E27FC236}">
                <a16:creationId xmlns:a16="http://schemas.microsoft.com/office/drawing/2014/main" id="{F21B2C80-2ADF-4906-B1F6-C27BB5A67DF6}"/>
              </a:ext>
            </a:extLst>
          </p:cNvPr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4" name="Rounded Rectangle 33">
            <a:extLst>
              <a:ext uri="{FF2B5EF4-FFF2-40B4-BE49-F238E27FC236}">
                <a16:creationId xmlns:a16="http://schemas.microsoft.com/office/drawing/2014/main" id="{D8BC376E-38AC-4012-9015-BD841EAA5426}"/>
              </a:ext>
            </a:extLst>
          </p:cNvPr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C184826-F5F4-4FFB-AC7F-8AB4B17A2C4D}"/>
              </a:ext>
            </a:extLst>
          </p:cNvPr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F4A3071-36CC-4847-8BD6-987223AEDD0F}"/>
              </a:ext>
            </a:extLst>
          </p:cNvPr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6A6C347-EA02-427A-8804-D0799C28DD8D}"/>
              </a:ext>
            </a:extLst>
          </p:cNvPr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67C849-797C-4198-936F-D2A113EB07E5}"/>
              </a:ext>
            </a:extLst>
          </p:cNvPr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0C638E1-4DCF-411C-9418-87CAC1FB9AB3}"/>
              </a:ext>
            </a:extLst>
          </p:cNvPr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D2702D7-0C09-4F78-9952-49CEF6C01AE9}"/>
              </a:ext>
            </a:extLst>
          </p:cNvPr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9" name="Title Placeholder 21">
            <a:extLst>
              <a:ext uri="{FF2B5EF4-FFF2-40B4-BE49-F238E27FC236}">
                <a16:creationId xmlns:a16="http://schemas.microsoft.com/office/drawing/2014/main" id="{1F1DA44D-B77F-434B-B510-5F8DB832437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/>
              <a:t>Click to edit Master title style</a:t>
            </a:r>
          </a:p>
        </p:txBody>
      </p:sp>
      <p:sp>
        <p:nvSpPr>
          <p:cNvPr id="1040" name="Text Placeholder 12">
            <a:extLst>
              <a:ext uri="{FF2B5EF4-FFF2-40B4-BE49-F238E27FC236}">
                <a16:creationId xmlns:a16="http://schemas.microsoft.com/office/drawing/2014/main" id="{12D8324F-CCAC-486D-9496-A5F0A574586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MX"/>
              <a:t>Click to edit Master text styles</a:t>
            </a:r>
          </a:p>
          <a:p>
            <a:pPr lvl="1"/>
            <a:r>
              <a:rPr lang="en-US" altLang="es-MX"/>
              <a:t>Second level</a:t>
            </a:r>
          </a:p>
          <a:p>
            <a:pPr lvl="2"/>
            <a:r>
              <a:rPr lang="en-US" altLang="es-MX"/>
              <a:t>Third level</a:t>
            </a:r>
          </a:p>
          <a:p>
            <a:pPr lvl="3"/>
            <a:r>
              <a:rPr lang="en-US" altLang="es-MX"/>
              <a:t>Fourth level</a:t>
            </a:r>
          </a:p>
          <a:p>
            <a:pPr lvl="4"/>
            <a:r>
              <a:rPr lang="en-US" altLang="es-MX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56DA2637-0107-47A8-B751-C2D0353B06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717DB15-9157-49D4-8709-FC63402C8E5C}" type="datetimeFigureOut">
              <a:rPr lang="en-GB"/>
              <a:pPr>
                <a:defRPr/>
              </a:pPr>
              <a:t>24/08/2025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348D6C-D4D2-4A17-8842-EFA0FEEAD4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4C52D7F9-7C19-4836-B2FE-3182037D5E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mtClean="0">
                <a:solidFill>
                  <a:srgbClr val="FFFFFF"/>
                </a:solidFill>
                <a:latin typeface="Georgia" panose="02040502050405020303" pitchFamily="18" charset="0"/>
              </a:defRPr>
            </a:lvl1pPr>
          </a:lstStyle>
          <a:p>
            <a:pPr>
              <a:defRPr/>
            </a:pPr>
            <a:fld id="{C2E5489C-7BC5-47B8-9965-205118401D5B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89" r:id="rId2"/>
    <p:sldLayoutId id="2147483690" r:id="rId3"/>
    <p:sldLayoutId id="2147483691" r:id="rId4"/>
    <p:sldLayoutId id="2147483698" r:id="rId5"/>
    <p:sldLayoutId id="2147483699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anose="020B0603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anose="020B0603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anose="020B0603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anose="020B0603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anose="020B0603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anose="020B0603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anose="020B0603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anose="020B0603020202020204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anose="02040502050405020303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anose="02040502050405020303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anose="02040502050405020303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csmres.jmu.edu/geollab/Fichter/SedRx/sedclass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os.ubc.ca/courses/eosc221/sed/sili/silicomp1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hyperlink" Target="http://www.geoscapesphotography.com/ca-pointreyes-conglomerate-p2987.ht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os.ubc.ca/courses/eosc221/sed/carb/classification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hyperlink" Target="http://www.eos.ubc.ca/courses/eosc221/sed/carb/carbfig1.html" TargetMode="External"/><Relationship Id="rId4" Type="http://schemas.openxmlformats.org/officeDocument/2006/relationships/hyperlink" Target="http://csmres.jmu.edu/geollab/Fichter/SedRx/carbdepoenvir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smres.jmu.edu/geollab/Fichter/SedRx/SimpModl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csmres.jmu.edu/geollab/Fichter/SedRx/Sedtect.html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hyperlink" Target="http://www.gc.maricopa.edu/earthsci/imagearchive/BRECCIA_big.jpg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csmres.jmu.edu/geollab/Fichter/SedRx/SedEnvir.html#longsystem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b.utexas.edu/geo/FolkReady/page2.html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hyperlink" Target="http://csmres.jmu.edu/geollab/Fichter/SedRx/sedclass.html" TargetMode="External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os.ubc.ca/courses/eosc221/sed/carb/carbfig1.html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hyperlink" Target="http://strata.geol.sc.edu/index.html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hyperlink" Target="http://strata.geol.sc.edu/index.html" TargetMode="External"/><Relationship Id="rId4" Type="http://schemas.openxmlformats.org/officeDocument/2006/relationships/image" Target="../media/image3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hyperlink" Target="http://strata.geol.sc.edu/index.html" TargetMode="External"/><Relationship Id="rId4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hyperlink" Target="http://strata.geol.sc.edu/index.html" TargetMode="External"/><Relationship Id="rId4" Type="http://schemas.openxmlformats.org/officeDocument/2006/relationships/image" Target="../media/image3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b.utexas.edu/geo/FolkReady/page158.html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.ubc.ca/~geol202/sed/carb/classification.html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>
            <a:extLst>
              <a:ext uri="{FF2B5EF4-FFF2-40B4-BE49-F238E27FC236}">
                <a16:creationId xmlns:a16="http://schemas.microsoft.com/office/drawing/2014/main" id="{9F2C71FA-9457-400D-A598-19D6DBA50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>
                <a:latin typeface="Cambria" panose="02040503050406030204" pitchFamily="18" charset="0"/>
              </a:rPr>
              <a:t>Rocas sedimentarias y el origen de los estratos sedimentarios</a:t>
            </a:r>
          </a:p>
        </p:txBody>
      </p:sp>
      <p:sp>
        <p:nvSpPr>
          <p:cNvPr id="6147" name="Rectangle 6">
            <a:extLst>
              <a:ext uri="{FF2B5EF4-FFF2-40B4-BE49-F238E27FC236}">
                <a16:creationId xmlns:a16="http://schemas.microsoft.com/office/drawing/2014/main" id="{E0218118-8829-4086-B953-1A4D797B04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797425"/>
            <a:ext cx="7543800" cy="609600"/>
          </a:xfrm>
        </p:spPr>
        <p:txBody>
          <a:bodyPr/>
          <a:lstStyle/>
          <a:p>
            <a:pPr xmlns:a="http://schemas.openxmlformats.org/drawingml/2006/main" marL="63500" eaLnBrk="1" hangingPunct="1"/>
            <a:r xmlns:a="http://schemas.openxmlformats.org/drawingml/2006/main">
              <a:rPr lang="es" altLang="es-MX" sz="3600" b="1">
                <a:latin typeface="Cambria" panose="02040503050406030204" pitchFamily="18" charset="0"/>
              </a:rPr>
              <a:t>De cuencas a ropa de cama</a:t>
            </a:r>
          </a:p>
        </p:txBody>
      </p:sp>
      <p:sp>
        <p:nvSpPr>
          <p:cNvPr id="6148" name="Slide Number Placeholder 5">
            <a:extLst>
              <a:ext uri="{FF2B5EF4-FFF2-40B4-BE49-F238E27FC236}">
                <a16:creationId xmlns:a16="http://schemas.microsoft.com/office/drawing/2014/main" id="{85404443-BADD-4623-BB49-34C670093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5492443-EE01-446B-ACC5-EA2DDF7B0820}" type="slidenum">
              <a:rPr lang="en-US" altLang="es-MX">
                <a:solidFill>
                  <a:schemeClr val="bg1"/>
                </a:solidFill>
                <a:latin typeface="Georgia" panose="02040502050405020303" pitchFamily="18" charset="0"/>
              </a:rPr>
              <a:pPr/>
              <a:t>1</a:t>
            </a:fld>
            <a:endParaRPr lang="en-US" altLang="es-MX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6149" name="Picture 4">
            <a:extLst>
              <a:ext uri="{FF2B5EF4-FFF2-40B4-BE49-F238E27FC236}">
                <a16:creationId xmlns:a16="http://schemas.microsoft.com/office/drawing/2014/main" id="{64309BFD-62EF-4F9F-BFEB-91FCBF3FF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25" y="4584700"/>
            <a:ext cx="4979988" cy="215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>
            <a:extLst>
              <a:ext uri="{FF2B5EF4-FFF2-40B4-BE49-F238E27FC236}">
                <a16:creationId xmlns:a16="http://schemas.microsoft.com/office/drawing/2014/main" id="{823D4F2A-D8D0-487A-8D20-5F36DAD6D9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333375"/>
            <a:ext cx="8229600" cy="639763"/>
          </a:xfrm>
        </p:spPr>
        <p:txBody>
          <a:bodyPr>
            <a:normAutofit fontScale="90000"/>
          </a:bodyPr>
          <a:lstStyle/>
          <a:p>
            <a:pPr xmlns:a="http://schemas.openxmlformats.org/drawingml/2006/main" eaLnBrk="1" fontAlgn="auto" hangingPunct="1">
              <a:spcAft>
                <a:spcPts val="0"/>
              </a:spcAft>
              <a:defRPr/>
            </a:pPr>
            <a:r xmlns:a="http://schemas.openxmlformats.org/drawingml/2006/main">
              <a:rPr lang="es" b="1" dirty="0">
                <a:latin typeface="Cambria" pitchFamily="18" charset="0"/>
              </a:rPr>
              <a:t>Rocas sedimentarias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C3A0E919-B96F-44EF-8720-C8C06A56CC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90600"/>
            <a:ext cx="8839200" cy="2362200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Las rocas sedimentarias son aquellas rocas que se forman en la superficie de la tierra o cerca de ella principalmente a través de:</a:t>
            </a:r>
          </a:p>
          <a:p>
            <a:pPr xmlns:a="http://schemas.openxmlformats.org/drawingml/2006/main" lvl="1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Deposición de material de silicato meteorizado por el agua, el viento o el hielo (detrítico, clástico, terrígeno)</a:t>
            </a:r>
          </a:p>
          <a:p>
            <a:pPr xmlns:a="http://schemas.openxmlformats.org/drawingml/2006/main" lvl="1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Precipitación química inorgánica directa del agua</a:t>
            </a:r>
          </a:p>
          <a:p>
            <a:pPr xmlns:a="http://schemas.openxmlformats.org/drawingml/2006/main" lvl="1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Precipitación por procesos orgánicos</a:t>
            </a:r>
          </a:p>
        </p:txBody>
      </p:sp>
      <p:sp>
        <p:nvSpPr>
          <p:cNvPr id="8196" name="Slide Number Placeholder 6">
            <a:extLst>
              <a:ext uri="{FF2B5EF4-FFF2-40B4-BE49-F238E27FC236}">
                <a16:creationId xmlns:a16="http://schemas.microsoft.com/office/drawing/2014/main" id="{AF6F2F20-2A76-4783-B448-335298A3D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3B4F261-2280-4501-81F6-9B0F438FCFAD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2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8197" name="Picture 4" descr="clasbased">
            <a:hlinkClick r:id="rId3"/>
            <a:extLst>
              <a:ext uri="{FF2B5EF4-FFF2-40B4-BE49-F238E27FC236}">
                <a16:creationId xmlns:a16="http://schemas.microsoft.com/office/drawing/2014/main" id="{5E83DB1F-2350-4C9B-8906-C694E2AA2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76600"/>
            <a:ext cx="586740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17751544-0FE6-4643-8DDC-2BC80FB04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b="1">
                <a:latin typeface="Cambria" panose="02040503050406030204" pitchFamily="18" charset="0"/>
              </a:rPr>
              <a:t>Rocas sedimentarias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FF8B6B83-F518-4A94-B658-7D68BC546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066800"/>
            <a:ext cx="8305800" cy="1066800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>
                <a:latin typeface="Cambria" panose="02040503050406030204" pitchFamily="18" charset="0"/>
              </a:rPr>
              <a:t>Tres tipos de miembros finales:</a:t>
            </a:r>
          </a:p>
        </p:txBody>
      </p:sp>
      <p:sp>
        <p:nvSpPr>
          <p:cNvPr id="10244" name="Slide Number Placeholder 5">
            <a:extLst>
              <a:ext uri="{FF2B5EF4-FFF2-40B4-BE49-F238E27FC236}">
                <a16:creationId xmlns:a16="http://schemas.microsoft.com/office/drawing/2014/main" id="{8E0EB9EF-9E71-429F-8C50-94CE2A2CF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C4C5212-92B9-4719-A492-C9B055B0A996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3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sp>
        <p:nvSpPr>
          <p:cNvPr id="4101" name="Rectangle 4">
            <a:extLst>
              <a:ext uri="{FF2B5EF4-FFF2-40B4-BE49-F238E27FC236}">
                <a16:creationId xmlns:a16="http://schemas.microsoft.com/office/drawing/2014/main" id="{9C7440D3-A895-4D49-8756-4DAA8C3653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863" y="1600200"/>
            <a:ext cx="441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xmlns:a="http://schemas.openxmlformats.org/drawingml/2006/main" marL="342900" indent="-3429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  <a:cs typeface="+mn-cs"/>
              </a:rPr>
              <a:t>T= </a:t>
            </a:r>
            <a:r xmlns:a="http://schemas.openxmlformats.org/drawingml/2006/main">
              <a:rPr lang="es" sz="2400" dirty="0" err="1">
                <a:latin typeface="Cambria" pitchFamily="18" charset="0"/>
                <a:cs typeface="+mn-cs"/>
              </a:rPr>
              <a:t>Terrígena</a:t>
            </a:r>
            <a:endParaRPr xmlns:a="http://schemas.openxmlformats.org/drawingml/2006/main" lang="en-US" sz="2400" dirty="0">
              <a:latin typeface="Cambria" pitchFamily="18" charset="0"/>
              <a:cs typeface="+mn-cs"/>
            </a:endParaRPr>
          </a:p>
          <a:p>
            <a:pPr xmlns:a="http://schemas.openxmlformats.org/drawingml/2006/main" marL="742950" lvl="1" indent="-28575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Productos de meteorización residuales y secundarios ( </a:t>
            </a:r>
            <a:r xmlns:a="http://schemas.openxmlformats.org/drawingml/2006/main">
              <a:rPr lang="es" sz="2000" dirty="0" err="1">
                <a:solidFill>
                  <a:schemeClr val="accent2"/>
                </a:solidFill>
                <a:latin typeface="Cambria" pitchFamily="18" charset="0"/>
                <a:cs typeface="+mn-cs"/>
              </a:rPr>
              <a:t>siliciclásticos </a:t>
            </a:r>
            <a:r xmlns:a="http://schemas.openxmlformats.org/drawingml/2006/main">
              <a:rPr lang="es" sz="20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)</a:t>
            </a:r>
          </a:p>
          <a:p>
            <a:pPr xmlns:a="http://schemas.openxmlformats.org/drawingml/2006/main" marL="742950" lvl="1" indent="-28575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 err="1">
                <a:solidFill>
                  <a:schemeClr val="accent2"/>
                </a:solidFill>
                <a:latin typeface="Cambria" pitchFamily="18" charset="0"/>
                <a:cs typeface="+mn-cs"/>
              </a:rPr>
              <a:t>alogénico </a:t>
            </a:r>
            <a:r xmlns:a="http://schemas.openxmlformats.org/drawingml/2006/main">
              <a:rPr lang="es" sz="20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( </a:t>
            </a:r>
            <a:r xmlns:a="http://schemas.openxmlformats.org/drawingml/2006/main">
              <a:rPr lang="es" sz="2000" dirty="0" err="1">
                <a:solidFill>
                  <a:schemeClr val="accent2"/>
                </a:solidFill>
                <a:latin typeface="Cambria" pitchFamily="18" charset="0"/>
                <a:cs typeface="+mn-cs"/>
              </a:rPr>
              <a:t>extrabasal </a:t>
            </a:r>
            <a:r xmlns:a="http://schemas.openxmlformats.org/drawingml/2006/main">
              <a:rPr lang="es" sz="20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)</a:t>
            </a:r>
          </a:p>
          <a:p>
            <a:pPr xmlns:a="http://schemas.openxmlformats.org/drawingml/2006/main" marL="342900" indent="-3429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  <a:cs typeface="+mn-cs"/>
              </a:rPr>
              <a:t>A= </a:t>
            </a:r>
            <a:r xmlns:a="http://schemas.openxmlformats.org/drawingml/2006/main">
              <a:rPr lang="es" sz="2400" dirty="0" err="1">
                <a:latin typeface="Cambria" pitchFamily="18" charset="0"/>
                <a:cs typeface="+mn-cs"/>
              </a:rPr>
              <a:t>Aloquímico</a:t>
            </a:r>
            <a:endParaRPr xmlns:a="http://schemas.openxmlformats.org/drawingml/2006/main" lang="en-US" sz="2400" dirty="0">
              <a:latin typeface="Cambria" pitchFamily="18" charset="0"/>
              <a:cs typeface="+mn-cs"/>
            </a:endParaRPr>
          </a:p>
          <a:p>
            <a:pPr xmlns:a="http://schemas.openxmlformats.org/drawingml/2006/main" marL="742950" lvl="1" indent="-28575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Partículas químicas o bioquímicas, fragmentos de concha</a:t>
            </a:r>
          </a:p>
          <a:p>
            <a:pPr xmlns:a="http://schemas.openxmlformats.org/drawingml/2006/main" marL="742950" lvl="1" indent="-28575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 err="1">
                <a:solidFill>
                  <a:schemeClr val="accent2"/>
                </a:solidFill>
                <a:latin typeface="Cambria" pitchFamily="18" charset="0"/>
                <a:cs typeface="+mn-cs"/>
              </a:rPr>
              <a:t>Autígena </a:t>
            </a:r>
            <a:r xmlns:a="http://schemas.openxmlformats.org/drawingml/2006/main">
              <a:rPr lang="es" sz="20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(forma dentro de la cuenca) pero reelaborada localmente</a:t>
            </a:r>
          </a:p>
          <a:p>
            <a:pPr xmlns:a="http://schemas.openxmlformats.org/drawingml/2006/main" marL="342900" indent="-3429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  <a:cs typeface="+mn-cs"/>
              </a:rPr>
              <a:t>O= </a:t>
            </a:r>
            <a:r xmlns:a="http://schemas.openxmlformats.org/drawingml/2006/main">
              <a:rPr lang="es" sz="2400" dirty="0" err="1">
                <a:latin typeface="Cambria" pitchFamily="18" charset="0"/>
                <a:cs typeface="+mn-cs"/>
              </a:rPr>
              <a:t>Ortoquímico</a:t>
            </a:r>
            <a:endParaRPr xmlns:a="http://schemas.openxmlformats.org/drawingml/2006/main" lang="en-US" sz="2400" dirty="0">
              <a:latin typeface="Cambria" pitchFamily="18" charset="0"/>
              <a:cs typeface="+mn-cs"/>
            </a:endParaRPr>
          </a:p>
          <a:p>
            <a:pPr xmlns:a="http://schemas.openxmlformats.org/drawingml/2006/main" marL="742950" lvl="1" indent="-28575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Precipitación química primaria a partir de iones disueltos</a:t>
            </a:r>
          </a:p>
          <a:p>
            <a:pPr xmlns:a="http://schemas.openxmlformats.org/drawingml/2006/main" marL="742950" lvl="1" indent="-28575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 err="1">
                <a:solidFill>
                  <a:schemeClr val="accent2"/>
                </a:solidFill>
                <a:latin typeface="Cambria" pitchFamily="18" charset="0"/>
                <a:cs typeface="+mn-cs"/>
              </a:rPr>
              <a:t>Autígeno </a:t>
            </a:r>
            <a:r xmlns:a="http://schemas.openxmlformats.org/drawingml/2006/main">
              <a:rPr lang="es" sz="20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(forma dentro de la cuenca de deposición), sin necesidad de reelaboración</a:t>
            </a:r>
          </a:p>
        </p:txBody>
      </p:sp>
      <p:pic>
        <p:nvPicPr>
          <p:cNvPr id="10246" name="Picture 5" descr="TAO">
            <a:extLst>
              <a:ext uri="{FF2B5EF4-FFF2-40B4-BE49-F238E27FC236}">
                <a16:creationId xmlns:a16="http://schemas.microsoft.com/office/drawing/2014/main" id="{A780602E-E846-4547-92C1-02B7D3881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736725"/>
            <a:ext cx="4267200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Text Box 6">
            <a:extLst>
              <a:ext uri="{FF2B5EF4-FFF2-40B4-BE49-F238E27FC236}">
                <a16:creationId xmlns:a16="http://schemas.microsoft.com/office/drawing/2014/main" id="{B01A7ED9-11E4-4538-BB13-926C16841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5241925"/>
            <a:ext cx="3076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xmlns:a="http://schemas.openxmlformats.org/drawingml/2006/main" eaLnBrk="1" hangingPunct="1"/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IO= Ortoquímico impuro</a:t>
            </a:r>
          </a:p>
          <a:p>
            <a:pPr xmlns:a="http://schemas.openxmlformats.org/drawingml/2006/main" eaLnBrk="1" hangingPunct="1"/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IA= Aloquímico impuro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>
            <a:extLst>
              <a:ext uri="{FF2B5EF4-FFF2-40B4-BE49-F238E27FC236}">
                <a16:creationId xmlns:a16="http://schemas.microsoft.com/office/drawing/2014/main" id="{C1D310C8-D83F-4DBD-B17A-11E2152564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609600"/>
          </a:xfrm>
        </p:spPr>
        <p:txBody>
          <a:bodyPr>
            <a:normAutofit fontScale="90000"/>
          </a:bodyPr>
          <a:lstStyle/>
          <a:p>
            <a:pPr xmlns:a="http://schemas.openxmlformats.org/drawingml/2006/main" eaLnBrk="1" fontAlgn="auto" hangingPunct="1">
              <a:spcAft>
                <a:spcPts val="0"/>
              </a:spcAft>
              <a:defRPr/>
            </a:pPr>
            <a:r xmlns:a="http://schemas.openxmlformats.org/drawingml/2006/main">
              <a:rPr lang="es" b="1" dirty="0">
                <a:latin typeface="Cambria" pitchFamily="18" charset="0"/>
              </a:rPr>
              <a:t>Rocas sedimentarias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D6C267B-F145-4563-BE93-69AE19E39F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066800"/>
            <a:ext cx="3962400" cy="5562600"/>
          </a:xfrm>
        </p:spPr>
        <p:txBody>
          <a:bodyPr/>
          <a:lstStyle/>
          <a:p>
            <a:pPr xmlns:a="http://schemas.openxmlformats.org/drawingml/2006/main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T: Terrígena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La mayoría de las lutitas, areniscas y conglomerados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65% a 75% de los estratos sedimentarios</a:t>
            </a:r>
          </a:p>
          <a:p>
            <a:pPr xmlns:a="http://schemas.openxmlformats.org/drawingml/2006/main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IA: Aloquímico impuro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Esquistos muy fosilíferos, calizas arenosas fosilíferas u oolíticas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10-15% de estratos sedimentarios</a:t>
            </a:r>
          </a:p>
          <a:p>
            <a:pPr xmlns:a="http://schemas.openxmlformats.org/drawingml/2006/main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IO: Ortoquímico impuro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Calizas microcristalinas ricas en arcilla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2-5% de estratos sedimentarios</a:t>
            </a:r>
            <a:endParaRPr xmlns:a="http://schemas.openxmlformats.org/drawingml/2006/main" lang="en-US" altLang="es-MX" sz="1800">
              <a:latin typeface="Cambria" panose="02040503050406030204" pitchFamily="18" charset="0"/>
            </a:endParaRP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C33E06C3-417E-4F39-BE5E-71B592BD8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38600" y="3733800"/>
            <a:ext cx="4876800" cy="2819400"/>
          </a:xfrm>
        </p:spPr>
        <p:txBody>
          <a:bodyPr/>
          <a:lstStyle/>
          <a:p>
            <a:pPr xmlns:a="http://schemas.openxmlformats.org/drawingml/2006/main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A: Rocas aloquímicas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Caliza o dolomita fosilífera, oolítica, en pellets o intraclástica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10-15% de estratos sedimentarios</a:t>
            </a:r>
          </a:p>
          <a:p>
            <a:pPr xmlns:a="http://schemas.openxmlformats.org/drawingml/2006/main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O: Rocas ortoquímicas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Caliza microcristalina, sílex, anhidrita, dolomita cristalina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2-8% de los estratos sedimentarios</a:t>
            </a:r>
          </a:p>
        </p:txBody>
      </p:sp>
      <p:sp>
        <p:nvSpPr>
          <p:cNvPr id="12293" name="Slide Number Placeholder 6">
            <a:extLst>
              <a:ext uri="{FF2B5EF4-FFF2-40B4-BE49-F238E27FC236}">
                <a16:creationId xmlns:a16="http://schemas.microsoft.com/office/drawing/2014/main" id="{5D5EEC21-309A-41CA-9F08-FC8C8F5AB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DE2E2C0-7493-47BD-81F0-5A6A2311F952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4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12294" name="Picture 5" descr="TAO">
            <a:extLst>
              <a:ext uri="{FF2B5EF4-FFF2-40B4-BE49-F238E27FC236}">
                <a16:creationId xmlns:a16="http://schemas.microsoft.com/office/drawing/2014/main" id="{F0F2B5CA-AAD1-448C-94AB-3A6E9F87E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066800"/>
            <a:ext cx="3276600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>
            <a:extLst>
              <a:ext uri="{FF2B5EF4-FFF2-40B4-BE49-F238E27FC236}">
                <a16:creationId xmlns:a16="http://schemas.microsoft.com/office/drawing/2014/main" id="{CFFB2C7E-84A9-4D5C-B6DD-35D20803C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476250"/>
            <a:ext cx="8229600" cy="715963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b="1">
                <a:latin typeface="Cambria" panose="02040503050406030204" pitchFamily="18" charset="0"/>
              </a:rPr>
              <a:t>Rocas sedimentarias: terrígenas</a:t>
            </a:r>
          </a:p>
        </p:txBody>
      </p:sp>
      <p:sp>
        <p:nvSpPr>
          <p:cNvPr id="14339" name="Rectangle 7">
            <a:extLst>
              <a:ext uri="{FF2B5EF4-FFF2-40B4-BE49-F238E27FC236}">
                <a16:creationId xmlns:a16="http://schemas.microsoft.com/office/drawing/2014/main" id="{315DFB86-B0C8-435F-BB64-DDCA5229A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4122738" cy="5562600"/>
          </a:xfrm>
        </p:spPr>
        <p:txBody>
          <a:bodyPr/>
          <a:lstStyle/>
          <a:p>
            <a:pPr xmlns:a="http://schemas.openxmlformats.org/drawingml/2006/main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Sedimentos y rocas terrígenas (clásticas, detríticas)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n-US" altLang="es-MX">
              <a:latin typeface="Cambria" panose="02040503050406030204" pitchFamily="18" charset="0"/>
            </a:endParaRPr>
          </a:p>
          <a:p>
            <a:pPr xmlns:a="http://schemas.openxmlformats.org/drawingml/2006/main" lvl="1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También llamado </a:t>
            </a:r>
            <a:r xmlns:a="http://schemas.openxmlformats.org/drawingml/2006/main" xmlns:r="http://schemas.openxmlformats.org/officeDocument/2006/relationships">
              <a:rPr lang="es" altLang="es-MX">
                <a:latin typeface="Cambria" panose="02040503050406030204" pitchFamily="18" charset="0"/>
                <a:hlinkClick r:id="rId3"/>
              </a:rPr>
              <a:t>siliciclástico </a:t>
            </a: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ya que la mayoría de las partículas son granos minerales de silicato.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en-US" altLang="es-MX">
              <a:latin typeface="Cambria" panose="02040503050406030204" pitchFamily="18" charset="0"/>
            </a:endParaRPr>
          </a:p>
          <a:p>
            <a:pPr xmlns:a="http://schemas.openxmlformats.org/drawingml/2006/main" lvl="1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Granos creados por la erosión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en-US" altLang="es-MX">
              <a:latin typeface="Cambria" panose="02040503050406030204" pitchFamily="18" charset="0"/>
            </a:endParaRPr>
          </a:p>
          <a:p>
            <a:pPr xmlns:a="http://schemas.openxmlformats.org/drawingml/2006/main" lvl="1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Transportado por procesos superficiales</a:t>
            </a:r>
          </a:p>
          <a:p>
            <a:pPr xmlns:a="http://schemas.openxmlformats.org/drawingml/2006/main" lvl="2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Agua, viento, hielo</a:t>
            </a:r>
          </a:p>
        </p:txBody>
      </p:sp>
      <p:sp>
        <p:nvSpPr>
          <p:cNvPr id="14340" name="Slide Number Placeholder 6">
            <a:extLst>
              <a:ext uri="{FF2B5EF4-FFF2-40B4-BE49-F238E27FC236}">
                <a16:creationId xmlns:a16="http://schemas.microsoft.com/office/drawing/2014/main" id="{B437DAE7-DB04-467A-9D78-E0532F4D5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DD67BE2-4067-43F1-9DA8-010D5CABB0E7}" type="slidenum">
              <a:rPr lang="en-US" altLang="es-MX">
                <a:solidFill>
                  <a:srgbClr val="FFFFFF"/>
                </a:solidFill>
                <a:latin typeface="Cambria" panose="02040503050406030204" pitchFamily="18" charset="0"/>
              </a:rPr>
              <a:pPr/>
              <a:t>5</a:t>
            </a:fld>
            <a:endParaRPr lang="en-US" altLang="es-MX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pic>
        <p:nvPicPr>
          <p:cNvPr id="14341" name="Picture 4" descr="conglomerate">
            <a:hlinkClick r:id="rId4"/>
            <a:extLst>
              <a:ext uri="{FF2B5EF4-FFF2-40B4-BE49-F238E27FC236}">
                <a16:creationId xmlns:a16="http://schemas.microsoft.com/office/drawing/2014/main" id="{5990896A-EC54-40CD-9F07-AB092700F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47800"/>
            <a:ext cx="4343400" cy="28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Rectangle 9">
            <a:extLst>
              <a:ext uri="{FF2B5EF4-FFF2-40B4-BE49-F238E27FC236}">
                <a16:creationId xmlns:a16="http://schemas.microsoft.com/office/drawing/2014/main" id="{AD64DA4A-E511-4F8B-973E-11935334E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100" y="4221163"/>
            <a:ext cx="4495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xmlns:a="http://schemas.openxmlformats.org/drawingml/2006/main" marL="742950" lvl="1" indent="-28575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  <a:cs typeface="+mn-cs"/>
              </a:rPr>
              <a:t>Depositados como capas horizontales y estratificadas en cuencas sedimentarias.</a:t>
            </a:r>
          </a:p>
          <a:p>
            <a:pPr marL="742950" lvl="1" indent="-28575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en-US" sz="2400" dirty="0">
              <a:latin typeface="Cambria" pitchFamily="18" charset="0"/>
              <a:cs typeface="+mn-cs"/>
            </a:endParaRPr>
          </a:p>
          <a:p>
            <a:pPr xmlns:a="http://schemas.openxmlformats.org/drawingml/2006/main" marL="742950" lvl="1" indent="-28575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  <a:cs typeface="+mn-cs"/>
              </a:rPr>
              <a:t>Enterrado y </a:t>
            </a:r>
            <a:r xmlns:a="http://schemas.openxmlformats.org/drawingml/2006/main">
              <a:rPr lang="es" sz="2400" dirty="0" err="1">
                <a:latin typeface="Cambria" pitchFamily="18" charset="0"/>
                <a:cs typeface="+mn-cs"/>
              </a:rPr>
              <a:t>litificado </a:t>
            </a:r>
            <a:r xmlns:a="http://schemas.openxmlformats.org/drawingml/2006/main">
              <a:rPr lang="es" sz="2400" dirty="0">
                <a:latin typeface="Cambria" pitchFamily="18" charset="0"/>
                <a:cs typeface="+mn-cs"/>
              </a:rPr>
              <a:t>por</a:t>
            </a:r>
          </a:p>
          <a:p>
            <a:pPr xmlns:a="http://schemas.openxmlformats.org/drawingml/2006/main" marL="1143000" lvl="2" indent="-2286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  <a:cs typeface="+mn-cs"/>
              </a:rPr>
              <a:t>Compactación</a:t>
            </a:r>
          </a:p>
          <a:p>
            <a:pPr xmlns:a="http://schemas.openxmlformats.org/drawingml/2006/main" marL="1143000" lvl="2" indent="-2286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  <a:cs typeface="+mn-cs"/>
              </a:rPr>
              <a:t>Cementación</a:t>
            </a:r>
            <a:endParaRPr xmlns:a="http://schemas.openxmlformats.org/drawingml/2006/main" lang="en-US" dirty="0">
              <a:latin typeface="Cambria" pitchFamily="18" charset="0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74619E47-4E49-45E2-AD23-5532A0C68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476250"/>
            <a:ext cx="8229600" cy="715963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b="1">
                <a:latin typeface="Cambria" panose="02040503050406030204" pitchFamily="18" charset="0"/>
              </a:rPr>
              <a:t>Rocas sedimentarias: aloquímicas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B97FC7F1-9B83-40BC-9D5F-6BEAE930D6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557338"/>
            <a:ext cx="4267200" cy="5486400"/>
          </a:xfrm>
        </p:spPr>
        <p:txBody>
          <a:bodyPr/>
          <a:lstStyle/>
          <a:p>
            <a:pPr xmlns:a="http://schemas.openxmlformats.org/drawingml/2006/main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Sedimentos y rocas </a:t>
            </a: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aloquímicas (principalmente </a:t>
            </a:r>
            <a:r xmlns:a="http://schemas.openxmlformats.org/drawingml/2006/main" xmlns:r="http://schemas.openxmlformats.org/officeDocument/2006/relationships">
              <a:rPr lang="es" altLang="es-MX">
                <a:latin typeface="Cambria" panose="02040503050406030204" pitchFamily="18" charset="0"/>
                <a:hlinkClick r:id="rId3"/>
              </a:rPr>
              <a:t>carbonatadas )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s-MX">
              <a:latin typeface="Cambria" panose="02040503050406030204" pitchFamily="18" charset="0"/>
            </a:endParaRP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Origen predominantemente biológico (conchas o huesos)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s-MX">
              <a:latin typeface="Cambria" panose="02040503050406030204" pitchFamily="18" charset="0"/>
            </a:endParaRP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 xmlns:r="http://schemas.openxmlformats.org/officeDocument/2006/relationships">
              <a:rPr lang="es" altLang="es-MX">
                <a:latin typeface="Cambria" panose="02040503050406030204" pitchFamily="18" charset="0"/>
                <a:hlinkClick r:id="rId4"/>
              </a:rPr>
              <a:t>Los sistemas carbonatados </a:t>
            </a: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se desarrollan donde las fuentes siliciclásticas son bajas y/o muy distantes.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s-MX">
              <a:latin typeface="Cambria" panose="02040503050406030204" pitchFamily="18" charset="0"/>
            </a:endParaRP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El agua es </a:t>
            </a:r>
            <a:r xmlns:a="http://schemas.openxmlformats.org/drawingml/2006/main" xmlns:r="http://schemas.openxmlformats.org/officeDocument/2006/relationships">
              <a:rPr lang="es" altLang="es-MX">
                <a:latin typeface="Cambria" panose="02040503050406030204" pitchFamily="18" charset="0"/>
                <a:hlinkClick r:id="rId5"/>
              </a:rPr>
              <a:t>marina poco profunda.</a:t>
            </a:r>
            <a:endParaRPr xmlns:a="http://schemas.openxmlformats.org/drawingml/2006/main" lang="en-US" altLang="es-MX">
              <a:latin typeface="Cambria" panose="02040503050406030204" pitchFamily="18" charset="0"/>
            </a:endParaRP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s-MX">
              <a:latin typeface="Cambria" panose="02040503050406030204" pitchFamily="18" charset="0"/>
            </a:endParaRP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Los climas son tropicales a subtropicales.</a:t>
            </a:r>
          </a:p>
        </p:txBody>
      </p:sp>
      <p:sp>
        <p:nvSpPr>
          <p:cNvPr id="16388" name="Slide Number Placeholder 6">
            <a:extLst>
              <a:ext uri="{FF2B5EF4-FFF2-40B4-BE49-F238E27FC236}">
                <a16:creationId xmlns:a16="http://schemas.microsoft.com/office/drawing/2014/main" id="{8FE8D0E5-60F5-4CD4-8014-48DF490A8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8E5602D-CF2D-4F53-9B8C-C169933C1E17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6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16389" name="Picture 4" descr="grainstone">
            <a:extLst>
              <a:ext uri="{FF2B5EF4-FFF2-40B4-BE49-F238E27FC236}">
                <a16:creationId xmlns:a16="http://schemas.microsoft.com/office/drawing/2014/main" id="{CA9F9CA9-68AE-40B5-9D68-920ACFD0C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457450"/>
            <a:ext cx="434340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>
            <a:extLst>
              <a:ext uri="{FF2B5EF4-FFF2-40B4-BE49-F238E27FC236}">
                <a16:creationId xmlns:a16="http://schemas.microsoft.com/office/drawing/2014/main" id="{675A51D2-B9CD-4A20-8E33-24C142B0FB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81013"/>
            <a:ext cx="8229600" cy="715962"/>
          </a:xfrm>
        </p:spPr>
        <p:txBody>
          <a:bodyPr>
            <a:normAutofit fontScale="90000"/>
          </a:bodyPr>
          <a:lstStyle/>
          <a:p>
            <a:pPr xmlns:a="http://schemas.openxmlformats.org/drawingml/2006/main" eaLnBrk="1" fontAlgn="auto" hangingPunct="1">
              <a:spcAft>
                <a:spcPts val="0"/>
              </a:spcAft>
              <a:defRPr/>
            </a:pPr>
            <a:r xmlns:a="http://schemas.openxmlformats.org/drawingml/2006/main">
              <a:rPr lang="es" b="1" dirty="0">
                <a:latin typeface="Cambria" pitchFamily="18" charset="0"/>
              </a:rPr>
              <a:t>Rocas sedimentarias: </a:t>
            </a:r>
            <a:r xmlns:a="http://schemas.openxmlformats.org/drawingml/2006/main">
              <a:rPr lang="es" b="1" dirty="0" err="1">
                <a:latin typeface="Cambria" pitchFamily="18" charset="0"/>
              </a:rPr>
              <a:t>ortoquímica</a:t>
            </a:r>
            <a:endParaRPr xmlns:a="http://schemas.openxmlformats.org/drawingml/2006/main" lang="en-US" b="1" dirty="0">
              <a:latin typeface="Cambria" pitchFamily="18" charset="0"/>
            </a:endParaRP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86297057-F0B6-4452-967D-ACF3DA2AD2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43438" y="1412875"/>
            <a:ext cx="4114800" cy="4953000"/>
          </a:xfrm>
        </p:spPr>
        <p:txBody>
          <a:bodyPr/>
          <a:lstStyle/>
          <a:p>
            <a:pPr xmlns:a="http://schemas.openxmlformats.org/drawingml/2006/main" eaLnBrk="1" hangingPunct="1">
              <a:lnSpc>
                <a:spcPct val="90000"/>
              </a:lnSpc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Sedimentos y rocas ortoquímicos (precipitados químicos)</a:t>
            </a:r>
          </a:p>
          <a:p>
            <a:pPr eaLnBrk="1" hangingPunct="1">
              <a:lnSpc>
                <a:spcPct val="90000"/>
              </a:lnSpc>
            </a:pPr>
            <a:endParaRPr lang="en-US" altLang="es-MX">
              <a:latin typeface="Cambria" panose="02040503050406030204" pitchFamily="18" charset="0"/>
            </a:endParaRP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Dominado por calizas y dolomías de origen precipitado.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s-MX">
              <a:latin typeface="Cambria" panose="02040503050406030204" pitchFamily="18" charset="0"/>
            </a:endParaRP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También incluye evaporitas, chert y formaciones de hierro.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s-MX">
              <a:latin typeface="Cambria" panose="02040503050406030204" pitchFamily="18" charset="0"/>
            </a:endParaRP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Precipitados de aguas marinas o no marinas debido a cambios químicos.</a:t>
            </a:r>
          </a:p>
        </p:txBody>
      </p:sp>
      <p:sp>
        <p:nvSpPr>
          <p:cNvPr id="18436" name="Slide Number Placeholder 6">
            <a:extLst>
              <a:ext uri="{FF2B5EF4-FFF2-40B4-BE49-F238E27FC236}">
                <a16:creationId xmlns:a16="http://schemas.microsoft.com/office/drawing/2014/main" id="{8B1AF229-2FD7-4CCF-8E08-DFA6FBC2E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5D6226E-A39C-4FEA-AF1E-63B86778282D}" type="slidenum">
              <a:rPr lang="en-US" altLang="es-MX">
                <a:solidFill>
                  <a:srgbClr val="FFFFFF"/>
                </a:solidFill>
                <a:latin typeface="Cambria" panose="02040503050406030204" pitchFamily="18" charset="0"/>
              </a:rPr>
              <a:pPr/>
              <a:t>7</a:t>
            </a:fld>
            <a:endParaRPr lang="en-US" altLang="es-MX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pic>
        <p:nvPicPr>
          <p:cNvPr id="18437" name="Picture 6" descr="The color of the rock is grayish, and the surface is rough and irregular. The mineral is not very hard, and appears to be quite porous.">
            <a:extLst>
              <a:ext uri="{FF2B5EF4-FFF2-40B4-BE49-F238E27FC236}">
                <a16:creationId xmlns:a16="http://schemas.microsoft.com/office/drawing/2014/main" id="{E3352316-08AE-465B-9A1D-8946ED8E9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84313"/>
            <a:ext cx="4602162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4">
            <a:extLst>
              <a:ext uri="{FF2B5EF4-FFF2-40B4-BE49-F238E27FC236}">
                <a16:creationId xmlns:a16="http://schemas.microsoft.com/office/drawing/2014/main" id="{DD0423DA-C2C1-40F6-A303-D97BB867B7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763000" cy="944562"/>
          </a:xfrm>
        </p:spPr>
        <p:txBody>
          <a:bodyPr>
            <a:normAutofit fontScale="90000"/>
          </a:bodyPr>
          <a:lstStyle/>
          <a:p>
            <a:pPr xmlns:a="http://schemas.openxmlformats.org/drawingml/2006/main" eaLnBrk="1" fontAlgn="auto" hangingPunct="1">
              <a:spcAft>
                <a:spcPts val="0"/>
              </a:spcAft>
              <a:defRPr/>
            </a:pPr>
            <a:r xmlns:a="http://schemas.openxmlformats.org/drawingml/2006/main">
              <a:rPr lang="es" b="1" dirty="0">
                <a:solidFill>
                  <a:schemeClr val="tx1"/>
                </a:solidFill>
                <a:latin typeface="Cambria" pitchFamily="18" charset="0"/>
              </a:rPr>
              <a:t>Ambientes deposicionales sedimentarios</a:t>
            </a:r>
          </a:p>
        </p:txBody>
      </p:sp>
      <p:sp>
        <p:nvSpPr>
          <p:cNvPr id="9220" name="Rectangle 5">
            <a:extLst>
              <a:ext uri="{FF2B5EF4-FFF2-40B4-BE49-F238E27FC236}">
                <a16:creationId xmlns:a16="http://schemas.microsoft.com/office/drawing/2014/main" id="{F1D3070D-0AF0-49B9-ACE7-9E5B00F406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1196975"/>
            <a:ext cx="8686800" cy="5256213"/>
          </a:xfrm>
        </p:spPr>
        <p:txBody>
          <a:bodyPr>
            <a:normAutofit lnSpcReduction="10000"/>
          </a:bodyPr>
          <a:lstStyle/>
          <a:p>
            <a:pPr xmlns:a="http://schemas.openxmlformats.org/drawingml/2006/main" marL="365760" indent="-256032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 xmlns:a="http://schemas.openxmlformats.org/drawingml/2006/main">
              <a:rPr lang="es" dirty="0">
                <a:latin typeface="Cambria" pitchFamily="18" charset="0"/>
              </a:rPr>
              <a:t>En geología, los ambientes depositacionales se definen por procesos y productos.</a:t>
            </a: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en-US" dirty="0">
              <a:latin typeface="Cambria" pitchFamily="18" charset="0"/>
            </a:endParaRPr>
          </a:p>
          <a:p>
            <a:pPr xmlns:a="http://schemas.openxmlformats.org/drawingml/2006/main" marL="658368" lvl="1" indent="-246888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</a:rPr>
              <a:t>Los procesos físicos determinan:</a:t>
            </a:r>
          </a:p>
          <a:p>
            <a:pPr xmlns:a="http://schemas.openxmlformats.org/drawingml/2006/main" marL="923544" lvl="2" indent="-219456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</a:rPr>
              <a:t>Tamaño de grano, clasificación, redondeo</a:t>
            </a:r>
          </a:p>
          <a:p>
            <a:pPr xmlns:a="http://schemas.openxmlformats.org/drawingml/2006/main" marL="923544" lvl="2" indent="-219456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</a:rPr>
              <a:t>Estilo de estratificación (incluidas las estructuras sedimentarias) y geometría</a:t>
            </a:r>
          </a:p>
          <a:p>
            <a:pPr marL="923544" lvl="2" indent="-219456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>
              <a:latin typeface="Cambria" pitchFamily="18" charset="0"/>
            </a:endParaRPr>
          </a:p>
          <a:p>
            <a:pPr xmlns:a="http://schemas.openxmlformats.org/drawingml/2006/main" marL="658368" lvl="1" indent="-246888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</a:rPr>
              <a:t>Los procesos biológicos determinan:</a:t>
            </a:r>
          </a:p>
          <a:p>
            <a:pPr xmlns:a="http://schemas.openxmlformats.org/drawingml/2006/main" marL="923544" lvl="2" indent="-219456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</a:rPr>
              <a:t>Contenido fósil</a:t>
            </a:r>
          </a:p>
          <a:p>
            <a:pPr xmlns:a="http://schemas.openxmlformats.org/drawingml/2006/main" marL="923544" lvl="2" indent="-219456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</a:rPr>
              <a:t>Alteración biológica de la estratificación original</a:t>
            </a:r>
          </a:p>
          <a:p>
            <a:pPr marL="923544" lvl="2" indent="-219456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>
              <a:latin typeface="Cambria" pitchFamily="18" charset="0"/>
            </a:endParaRPr>
          </a:p>
          <a:p>
            <a:pPr xmlns:a="http://schemas.openxmlformats.org/drawingml/2006/main" marL="658368" lvl="1" indent="-246888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</a:rPr>
              <a:t>Los procesos químicos determinan:</a:t>
            </a:r>
          </a:p>
          <a:p>
            <a:pPr xmlns:a="http://schemas.openxmlformats.org/drawingml/2006/main" marL="923544" lvl="2" indent="-219456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</a:rPr>
              <a:t>Tipos de minerales formados en el lugar de deposición y durante el enterramiento.</a:t>
            </a:r>
          </a:p>
          <a:p>
            <a:pPr marL="923544" lvl="2" indent="-219456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>
              <a:latin typeface="Cambria" pitchFamily="18" charset="0"/>
            </a:endParaRPr>
          </a:p>
          <a:p>
            <a:pPr xmlns:a="http://schemas.openxmlformats.org/drawingml/2006/main" marL="365760" indent="-256032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 xmlns:a="http://schemas.openxmlformats.org/drawingml/2006/main">
              <a:rPr lang="es" dirty="0">
                <a:latin typeface="Cambria" pitchFamily="18" charset="0"/>
              </a:rPr>
              <a:t>Estudio de los entornos deposicionales modernos utilizados para inferir cómo se formaron las rocas antiguas (“el presente es clave para el pasado”)</a:t>
            </a:r>
          </a:p>
        </p:txBody>
      </p:sp>
      <p:sp>
        <p:nvSpPr>
          <p:cNvPr id="20484" name="Slide Number Placeholder 5">
            <a:extLst>
              <a:ext uri="{FF2B5EF4-FFF2-40B4-BE49-F238E27FC236}">
                <a16:creationId xmlns:a16="http://schemas.microsoft.com/office/drawing/2014/main" id="{65198185-B924-4486-9F46-9930F746B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1F1B3B6-11F7-46BF-AF5A-C416F1E496A4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8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>
            <a:extLst>
              <a:ext uri="{FF2B5EF4-FFF2-40B4-BE49-F238E27FC236}">
                <a16:creationId xmlns:a16="http://schemas.microsoft.com/office/drawing/2014/main" id="{CFB11A3E-F198-48EE-89F0-346888626A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49275"/>
            <a:ext cx="9144000" cy="944563"/>
          </a:xfrm>
        </p:spPr>
        <p:txBody>
          <a:bodyPr>
            <a:normAutofit fontScale="90000"/>
          </a:bodyPr>
          <a:lstStyle/>
          <a:p>
            <a:pPr xmlns:a="http://schemas.openxmlformats.org/drawingml/2006/main" eaLnBrk="1" fontAlgn="auto" hangingPunct="1">
              <a:spcAft>
                <a:spcPts val="0"/>
              </a:spcAft>
              <a:defRPr/>
            </a:pPr>
            <a:r xmlns:a="http://schemas.openxmlformats.org/drawingml/2006/main">
              <a:rPr lang="es" b="1" dirty="0">
                <a:latin typeface="Cambria" pitchFamily="18" charset="0"/>
              </a:rPr>
              <a:t>Ambientes deposicionales sedimentarios: tipos principales</a:t>
            </a:r>
          </a:p>
        </p:txBody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6347AA89-2396-4394-A2EB-C7F72177BA3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153400" cy="5105400"/>
          </a:xfrm>
        </p:spPr>
        <p:txBody>
          <a:bodyPr>
            <a:normAutofit lnSpcReduction="10000"/>
          </a:bodyPr>
          <a:lstStyle/>
          <a:p>
            <a:pPr xmlns:a="http://schemas.openxmlformats.org/drawingml/2006/main"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dirty="0">
                <a:latin typeface="Cambria" pitchFamily="18" charset="0"/>
              </a:rPr>
              <a:t>Continental (sobre el nivel del mar)</a:t>
            </a:r>
          </a:p>
          <a:p>
            <a:pPr xmlns:a="http://schemas.openxmlformats.org/drawingml/2006/main"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</a:rPr>
              <a:t>Fluvial (arroyo); cauce de arroyo y llanura de inundación</a:t>
            </a:r>
          </a:p>
          <a:p>
            <a:pPr xmlns:a="http://schemas.openxmlformats.org/drawingml/2006/main"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</a:rPr>
              <a:t>Glacial; depósitos directos y afloramientos</a:t>
            </a:r>
          </a:p>
          <a:p>
            <a:pPr xmlns:a="http://schemas.openxmlformats.org/drawingml/2006/main"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 err="1">
                <a:latin typeface="Cambria" pitchFamily="18" charset="0"/>
              </a:rPr>
              <a:t>Lacustre </a:t>
            </a:r>
            <a:r xmlns:a="http://schemas.openxmlformats.org/drawingml/2006/main">
              <a:rPr lang="es" sz="2400" dirty="0">
                <a:latin typeface="Cambria" pitchFamily="18" charset="0"/>
              </a:rPr>
              <a:t>(lago)</a:t>
            </a:r>
          </a:p>
          <a:p>
            <a:pPr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>
              <a:latin typeface="Cambria" pitchFamily="18" charset="0"/>
            </a:endParaRPr>
          </a:p>
          <a:p>
            <a:pPr xmlns:a="http://schemas.openxmlformats.org/drawingml/2006/main"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dirty="0">
                <a:latin typeface="Cambria" pitchFamily="18" charset="0"/>
              </a:rPr>
              <a:t>Transicional (Continental y Marina)</a:t>
            </a:r>
          </a:p>
          <a:p>
            <a:pPr xmlns:a="http://schemas.openxmlformats.org/drawingml/2006/main"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</a:rPr>
              <a:t>Delta</a:t>
            </a:r>
          </a:p>
          <a:p>
            <a:pPr xmlns:a="http://schemas.openxmlformats.org/drawingml/2006/main"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</a:rPr>
              <a:t>Estuario y laguna</a:t>
            </a:r>
          </a:p>
          <a:p>
            <a:pPr xmlns:a="http://schemas.openxmlformats.org/drawingml/2006/main"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</a:rPr>
              <a:t>Playa</a:t>
            </a:r>
          </a:p>
          <a:p>
            <a:pPr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>
              <a:latin typeface="Cambria" pitchFamily="18" charset="0"/>
            </a:endParaRPr>
          </a:p>
          <a:p>
            <a:pPr xmlns:a="http://schemas.openxmlformats.org/drawingml/2006/main"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dirty="0">
                <a:latin typeface="Cambria" pitchFamily="18" charset="0"/>
              </a:rPr>
              <a:t>Marino (por debajo del nivel del mar)</a:t>
            </a:r>
          </a:p>
          <a:p>
            <a:pPr xmlns:a="http://schemas.openxmlformats.org/drawingml/2006/main"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</a:rPr>
              <a:t>Mar poco profundo (plataforma) y arrecifes</a:t>
            </a:r>
          </a:p>
          <a:p>
            <a:pPr xmlns:a="http://schemas.openxmlformats.org/drawingml/2006/main"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</a:rPr>
              <a:t>Cañones submarinos (“deltas” submarinos)</a:t>
            </a:r>
          </a:p>
          <a:p>
            <a:pPr xmlns:a="http://schemas.openxmlformats.org/drawingml/2006/main"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</a:rPr>
              <a:t>Ambientes pelágicos; llanuras abisales</a:t>
            </a:r>
          </a:p>
        </p:txBody>
      </p:sp>
      <p:sp>
        <p:nvSpPr>
          <p:cNvPr id="22532" name="Slide Number Placeholder 5">
            <a:extLst>
              <a:ext uri="{FF2B5EF4-FFF2-40B4-BE49-F238E27FC236}">
                <a16:creationId xmlns:a16="http://schemas.microsoft.com/office/drawing/2014/main" id="{D327FC80-362B-44FC-A734-AD242808D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D72E219-E00F-4799-A352-DAB62340CFAA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9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>
            <a:extLst>
              <a:ext uri="{FF2B5EF4-FFF2-40B4-BE49-F238E27FC236}">
                <a16:creationId xmlns:a16="http://schemas.microsoft.com/office/drawing/2014/main" id="{0CA52E20-113C-4F8D-AE52-9D3A4B882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333375"/>
            <a:ext cx="8229600" cy="715963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b="1">
                <a:latin typeface="Cambria" panose="02040503050406030204" pitchFamily="18" charset="0"/>
              </a:rPr>
              <a:t>Cuencas sedimentarias</a:t>
            </a:r>
          </a:p>
        </p:txBody>
      </p:sp>
      <p:sp>
        <p:nvSpPr>
          <p:cNvPr id="24579" name="Rectangle 6">
            <a:extLst>
              <a:ext uri="{FF2B5EF4-FFF2-40B4-BE49-F238E27FC236}">
                <a16:creationId xmlns:a16="http://schemas.microsoft.com/office/drawing/2014/main" id="{E2E6A718-4BE9-4B36-B309-99CE3E943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1905000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>
                <a:latin typeface="Cambria" panose="02040503050406030204" pitchFamily="18" charset="0"/>
              </a:rPr>
              <a:t>Las rocas sedimentarias se forman en </a:t>
            </a:r>
            <a:r xmlns:a="http://schemas.openxmlformats.org/drawingml/2006/main">
              <a:rPr lang="es" altLang="es-MX" b="1" i="1">
                <a:latin typeface="Cambria" panose="02040503050406030204" pitchFamily="18" charset="0"/>
              </a:rPr>
              <a:t>cuencas.</a:t>
            </a:r>
          </a:p>
          <a:p>
            <a:pPr xmlns:a="http://schemas.openxmlformats.org/drawingml/2006/main" lvl="1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Áreas de la superficie terrestre sujetas a hundimientos a largo plazo (de millones a decenas de millones de años) que generan espacio para acomodar sedimentos (no están sujetas a erosión).</a:t>
            </a:r>
          </a:p>
          <a:p>
            <a:pPr lvl="2" eaLnBrk="1" hangingPunct="1"/>
            <a:endParaRPr lang="en-US" altLang="es-MX" sz="2000"/>
          </a:p>
        </p:txBody>
      </p:sp>
      <p:sp>
        <p:nvSpPr>
          <p:cNvPr id="24580" name="Slide Number Placeholder 5">
            <a:extLst>
              <a:ext uri="{FF2B5EF4-FFF2-40B4-BE49-F238E27FC236}">
                <a16:creationId xmlns:a16="http://schemas.microsoft.com/office/drawing/2014/main" id="{1B95B20E-3033-41D6-BBF8-B69686E14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3216CB6-52B0-4A65-B16B-B769AA19C575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10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24581" name="Picture 4" descr="sedsimpl">
            <a:hlinkClick r:id="rId3"/>
            <a:extLst>
              <a:ext uri="{FF2B5EF4-FFF2-40B4-BE49-F238E27FC236}">
                <a16:creationId xmlns:a16="http://schemas.microsoft.com/office/drawing/2014/main" id="{6FCB5E7A-2F8B-491E-BFD7-8963DD9DE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613" y="2843213"/>
            <a:ext cx="6427787" cy="386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>
            <a:extLst>
              <a:ext uri="{FF2B5EF4-FFF2-40B4-BE49-F238E27FC236}">
                <a16:creationId xmlns:a16="http://schemas.microsoft.com/office/drawing/2014/main" id="{9BB0FBFB-B179-41D1-81E1-18ED50F58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963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b="1">
                <a:latin typeface="Cambria" panose="02040503050406030204" pitchFamily="18" charset="0"/>
              </a:rPr>
              <a:t>Cuencas sedimentarias</a:t>
            </a:r>
          </a:p>
        </p:txBody>
      </p:sp>
      <p:sp>
        <p:nvSpPr>
          <p:cNvPr id="12292" name="Rectangle 1027">
            <a:extLst>
              <a:ext uri="{FF2B5EF4-FFF2-40B4-BE49-F238E27FC236}">
                <a16:creationId xmlns:a16="http://schemas.microsoft.com/office/drawing/2014/main" id="{EA3CAD7C-7E42-4F39-80DA-3EC0A3665EA2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0" y="1196975"/>
            <a:ext cx="4191000" cy="5410200"/>
          </a:xfrm>
        </p:spPr>
        <p:txBody>
          <a:bodyPr>
            <a:normAutofit fontScale="92500" lnSpcReduction="10000"/>
          </a:bodyPr>
          <a:lstStyle/>
          <a:p>
            <a:pPr xmlns:a="http://schemas.openxmlformats.org/drawingml/2006/main"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800" dirty="0">
                <a:latin typeface="Cambria" pitchFamily="18" charset="0"/>
              </a:rPr>
              <a:t>Las cuencas se producen en una amplia gama de entornos tectónicos.</a:t>
            </a:r>
          </a:p>
          <a:p>
            <a:pPr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>
              <a:latin typeface="Cambria" pitchFamily="18" charset="0"/>
            </a:endParaRPr>
          </a:p>
          <a:p>
            <a:pPr xmlns:a="http://schemas.openxmlformats.org/drawingml/2006/main" marL="923544" lvl="2" indent="-219456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"/>
              <a:defRPr/>
            </a:pPr>
            <a:r xmlns:a="http://schemas.openxmlformats.org/drawingml/2006/main">
              <a:rPr lang="es" sz="2400" dirty="0" err="1">
                <a:latin typeface="Cambria" pitchFamily="18" charset="0"/>
              </a:rPr>
              <a:t>cratónicos </a:t>
            </a:r>
            <a:r xmlns:a="http://schemas.openxmlformats.org/drawingml/2006/main">
              <a:rPr lang="es" sz="2400" dirty="0">
                <a:latin typeface="Cambria" pitchFamily="18" charset="0"/>
              </a:rPr>
              <a:t>:</a:t>
            </a:r>
          </a:p>
          <a:p>
            <a:pPr xmlns:a="http://schemas.openxmlformats.org/drawingml/2006/main" marL="1179576" lvl="3" indent="-20116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"/>
              <a:defRPr/>
            </a:pPr>
            <a:r xmlns:a="http://schemas.openxmlformats.org/drawingml/2006/main">
              <a:rPr lang="es" sz="2000" dirty="0">
                <a:latin typeface="Cambria" pitchFamily="18" charset="0"/>
              </a:rPr>
              <a:t>Cuenca de Michigan</a:t>
            </a:r>
          </a:p>
          <a:p>
            <a:pPr marL="1179576" lvl="3" indent="-20116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"/>
              <a:defRPr/>
            </a:pPr>
            <a:endParaRPr lang="en-US" sz="2000" dirty="0">
              <a:latin typeface="Cambria" pitchFamily="18" charset="0"/>
            </a:endParaRPr>
          </a:p>
          <a:p>
            <a:pPr xmlns:a="http://schemas.openxmlformats.org/drawingml/2006/main" marL="923544" lvl="2" indent="-219456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"/>
              <a:defRPr/>
            </a:pPr>
            <a:r xmlns:a="http://schemas.openxmlformats.org/drawingml/2006/main">
              <a:rPr lang="es" sz="2400" dirty="0">
                <a:latin typeface="Cambria" pitchFamily="18" charset="0"/>
              </a:rPr>
              <a:t>Configuración de placas convergentes y límites de placas activos:</a:t>
            </a:r>
          </a:p>
          <a:p>
            <a:pPr xmlns:a="http://schemas.openxmlformats.org/drawingml/2006/main" marL="1179576" lvl="3" indent="-20116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"/>
              <a:defRPr/>
            </a:pPr>
            <a:r xmlns:a="http://schemas.openxmlformats.org/drawingml/2006/main">
              <a:rPr lang="es" sz="2000" dirty="0">
                <a:latin typeface="Cambria" pitchFamily="18" charset="0"/>
              </a:rPr>
              <a:t>Canal de Puget</a:t>
            </a:r>
          </a:p>
          <a:p>
            <a:pPr marL="1179576" lvl="3" indent="-20116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"/>
              <a:defRPr/>
            </a:pPr>
            <a:endParaRPr lang="en-US" sz="2000" dirty="0">
              <a:latin typeface="Cambria" pitchFamily="18" charset="0"/>
            </a:endParaRPr>
          </a:p>
          <a:p>
            <a:pPr xmlns:a="http://schemas.openxmlformats.org/drawingml/2006/main" marL="923544" lvl="2" indent="-219456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"/>
              <a:defRPr/>
            </a:pPr>
            <a:r xmlns:a="http://schemas.openxmlformats.org/drawingml/2006/main">
              <a:rPr lang="es" sz="2400" dirty="0">
                <a:latin typeface="Cambria" pitchFamily="18" charset="0"/>
              </a:rPr>
              <a:t>Límites de placas divergentes:</a:t>
            </a:r>
          </a:p>
          <a:p>
            <a:pPr xmlns:a="http://schemas.openxmlformats.org/drawingml/2006/main" marL="1179576" lvl="3" indent="-20116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"/>
              <a:defRPr/>
            </a:pPr>
            <a:r xmlns:a="http://schemas.openxmlformats.org/drawingml/2006/main">
              <a:rPr lang="es" sz="2000" dirty="0">
                <a:latin typeface="Cambria" pitchFamily="18" charset="0"/>
              </a:rPr>
              <a:t>Pasivo; Cuenca de la costa atlántica</a:t>
            </a:r>
          </a:p>
          <a:p>
            <a:pPr xmlns:a="http://schemas.openxmlformats.org/drawingml/2006/main" marL="1179576" lvl="3" indent="-20116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"/>
              <a:defRPr/>
            </a:pPr>
            <a:r xmlns:a="http://schemas.openxmlformats.org/drawingml/2006/main">
              <a:rPr lang="es" sz="2000" dirty="0">
                <a:latin typeface="Cambria" pitchFamily="18" charset="0"/>
              </a:rPr>
              <a:t>Cuencas del Rift; Rift de África Oriental</a:t>
            </a:r>
          </a:p>
        </p:txBody>
      </p:sp>
      <p:sp>
        <p:nvSpPr>
          <p:cNvPr id="12293" name="Rectangle 1032">
            <a:extLst>
              <a:ext uri="{FF2B5EF4-FFF2-40B4-BE49-F238E27FC236}">
                <a16:creationId xmlns:a16="http://schemas.microsoft.com/office/drawing/2014/main" id="{9D631C71-0AA8-43ED-AD1E-847C2F3F1910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648200" y="2249488"/>
            <a:ext cx="4038600" cy="4525962"/>
          </a:xfrm>
        </p:spPr>
        <p:txBody>
          <a:bodyPr>
            <a:normAutofit fontScale="92500" lnSpcReduction="10000"/>
          </a:bodyPr>
          <a:lstStyle/>
          <a:p>
            <a:pPr xmlns:a="http://schemas.openxmlformats.org/drawingml/2006/main"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 xmlns:a="http://schemas.openxmlformats.org/drawingml/2006/main">
              <a:rPr lang="es">
                <a:latin typeface="Cambria" pitchFamily="18" charset="0"/>
              </a:rPr>
              <a:t> </a:t>
            </a:r>
          </a:p>
        </p:txBody>
      </p:sp>
      <p:sp>
        <p:nvSpPr>
          <p:cNvPr id="26629" name="Slide Number Placeholder 6">
            <a:extLst>
              <a:ext uri="{FF2B5EF4-FFF2-40B4-BE49-F238E27FC236}">
                <a16:creationId xmlns:a16="http://schemas.microsoft.com/office/drawing/2014/main" id="{CE6579A5-A035-472A-B756-1A3675B9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825F062-91E5-4E8A-8DBD-3679D5E03A4D}" type="slidenum">
              <a:rPr lang="en-US" altLang="es-MX">
                <a:solidFill>
                  <a:srgbClr val="FFFFFF"/>
                </a:solidFill>
                <a:latin typeface="Cambria" panose="02040503050406030204" pitchFamily="18" charset="0"/>
              </a:rPr>
              <a:pPr/>
              <a:t>11</a:t>
            </a:fld>
            <a:endParaRPr lang="en-US" altLang="es-MX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pic>
        <p:nvPicPr>
          <p:cNvPr id="26630" name="Picture 1028" descr="clstdepomodl">
            <a:extLst>
              <a:ext uri="{FF2B5EF4-FFF2-40B4-BE49-F238E27FC236}">
                <a16:creationId xmlns:a16="http://schemas.microsoft.com/office/drawing/2014/main" id="{77ACF715-6AFB-43A1-93A2-BEEB71214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75" y="1066800"/>
            <a:ext cx="5038725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1029" descr="carbdepo">
            <a:extLst>
              <a:ext uri="{FF2B5EF4-FFF2-40B4-BE49-F238E27FC236}">
                <a16:creationId xmlns:a16="http://schemas.microsoft.com/office/drawing/2014/main" id="{0AF804ED-5715-444E-8198-4D0383743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350" y="4141788"/>
            <a:ext cx="4921250" cy="264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2" name="Text Box 1030">
            <a:extLst>
              <a:ext uri="{FF2B5EF4-FFF2-40B4-BE49-F238E27FC236}">
                <a16:creationId xmlns:a16="http://schemas.microsoft.com/office/drawing/2014/main" id="{FA9B806E-F18A-426F-97D0-D72EDAA08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3500438"/>
            <a:ext cx="25685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xmlns:a="http://schemas.openxmlformats.org/drawingml/2006/main" eaLnBrk="1" hangingPunct="1"/>
            <a:r xmlns:a="http://schemas.openxmlformats.org/drawingml/2006/main">
              <a:rPr lang="es" altLang="es-MX" sz="1600" b="1">
                <a:latin typeface="Cambria" panose="02040503050406030204" pitchFamily="18" charset="0"/>
              </a:rPr>
              <a:t>Cuenca Clástica Terrígena</a:t>
            </a:r>
          </a:p>
        </p:txBody>
      </p:sp>
      <p:sp>
        <p:nvSpPr>
          <p:cNvPr id="26633" name="Rectangle 1033">
            <a:extLst>
              <a:ext uri="{FF2B5EF4-FFF2-40B4-BE49-F238E27FC236}">
                <a16:creationId xmlns:a16="http://schemas.microsoft.com/office/drawing/2014/main" id="{669EA9B2-E700-4A6A-94E1-573E40383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200" y="6165850"/>
            <a:ext cx="1730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xmlns:a="http://schemas.openxmlformats.org/drawingml/2006/main" eaLnBrk="1" hangingPunct="1"/>
            <a:r xmlns:a="http://schemas.openxmlformats.org/drawingml/2006/main">
              <a:rPr lang="es" altLang="es-MX" sz="1600" b="1">
                <a:latin typeface="Cambria" panose="02040503050406030204" pitchFamily="18" charset="0"/>
              </a:rPr>
              <a:t>Cuenca carbonatada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3EE1C1DF-0A9A-4A81-9FF2-4727BEDA5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438400"/>
            <a:ext cx="3276600" cy="1219200"/>
          </a:xfrm>
        </p:spPr>
        <p:txBody>
          <a:bodyPr/>
          <a:lstStyle/>
          <a:p>
            <a:pPr xmlns:a="http://schemas.openxmlformats.org/drawingml/2006/main" eaLnBrk="1" hangingPunct="1">
              <a:buFontTx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Modelo simple y clasificación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EFF25863-77A6-44DD-B8D2-4CFB0D5EE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xmlns:a="http://schemas.openxmlformats.org/drawingml/2006/main" eaLnBrk="1" hangingPunct="1">
              <a:buFontTx/>
              <a:buNone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 </a:t>
            </a:r>
          </a:p>
        </p:txBody>
      </p:sp>
      <p:sp>
        <p:nvSpPr>
          <p:cNvPr id="28676" name="Slide Number Placeholder 5">
            <a:extLst>
              <a:ext uri="{FF2B5EF4-FFF2-40B4-BE49-F238E27FC236}">
                <a16:creationId xmlns:a16="http://schemas.microsoft.com/office/drawing/2014/main" id="{8C072B49-A47B-46FF-B92B-F523B63DD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A00648E-2FEF-4145-AFA9-F05C3B741C68}" type="slidenum">
              <a:rPr lang="en-US" altLang="es-MX">
                <a:solidFill>
                  <a:srgbClr val="FFFFFF"/>
                </a:solidFill>
                <a:latin typeface="Cambria" panose="02040503050406030204" pitchFamily="18" charset="0"/>
              </a:rPr>
              <a:pPr/>
              <a:t>12</a:t>
            </a:fld>
            <a:endParaRPr lang="en-US" altLang="es-MX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pic>
        <p:nvPicPr>
          <p:cNvPr id="28677" name="Picture 4" descr="simpmodel">
            <a:extLst>
              <a:ext uri="{FF2B5EF4-FFF2-40B4-BE49-F238E27FC236}">
                <a16:creationId xmlns:a16="http://schemas.microsoft.com/office/drawing/2014/main" id="{612E31EF-1BBD-40F4-825E-BFA3608A9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263" y="457200"/>
            <a:ext cx="5011737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5" descr="TAO">
            <a:extLst>
              <a:ext uri="{FF2B5EF4-FFF2-40B4-BE49-F238E27FC236}">
                <a16:creationId xmlns:a16="http://schemas.microsoft.com/office/drawing/2014/main" id="{82D1E981-0A7C-45DC-85DC-46C69E8CC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776663"/>
            <a:ext cx="3733800" cy="290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Rectangle 6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59866C1F-D104-4C6B-9C54-6A4CDDC473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0625" y="3925888"/>
            <a:ext cx="2635250" cy="237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xmlns:a="http://schemas.openxmlformats.org/drawingml/2006/main" eaLnBrk="1" hangingPunct="1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None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 </a:t>
            </a:r>
          </a:p>
        </p:txBody>
      </p:sp>
      <p:sp>
        <p:nvSpPr>
          <p:cNvPr id="28680" name="Rectangle 12">
            <a:extLst>
              <a:ext uri="{FF2B5EF4-FFF2-40B4-BE49-F238E27FC236}">
                <a16:creationId xmlns:a16="http://schemas.microsoft.com/office/drawing/2014/main" id="{45C8A6AB-A606-4A27-8FD4-ED0FBFC8A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260350"/>
            <a:ext cx="3322637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xmlns:a="http://schemas.openxmlformats.org/drawingml/2006/main" algn="ctr" eaLnBrk="1" hangingPunct="1"/>
            <a:r xmlns:a="http://schemas.openxmlformats.org/drawingml/2006/main">
              <a:rPr lang="es" altLang="es-MX" sz="4000" b="1">
                <a:solidFill>
                  <a:schemeClr val="tx2"/>
                </a:solidFill>
                <a:latin typeface="Cambria" panose="02040503050406030204" pitchFamily="18" charset="0"/>
              </a:rPr>
              <a:t>Cuencas sedimentarias y rocas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50B5A959-DF17-48CA-B328-EDAD4AB9D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404813"/>
            <a:ext cx="8229600" cy="715962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b="1">
                <a:latin typeface="Cambria" panose="02040503050406030204" pitchFamily="18" charset="0"/>
              </a:rPr>
              <a:t>Rocas siliciclásticas: componentes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01094331-97F2-4930-B35C-34690C332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5257800"/>
          </a:xfrm>
        </p:spPr>
        <p:txBody>
          <a:bodyPr/>
          <a:lstStyle/>
          <a:p>
            <a:pPr xmlns:a="http://schemas.openxmlformats.org/drawingml/2006/main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b="1">
                <a:latin typeface="Cambria" panose="02040503050406030204" pitchFamily="18" charset="0"/>
              </a:rPr>
              <a:t>FMCP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solidFill>
                  <a:srgbClr val="FF0000"/>
                </a:solidFill>
                <a:latin typeface="Cambria" panose="02040503050406030204" pitchFamily="18" charset="0"/>
              </a:rPr>
              <a:t>Granos </a:t>
            </a: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del marco</a:t>
            </a:r>
          </a:p>
          <a:p>
            <a:pPr xmlns:a="http://schemas.openxmlformats.org/drawingml/2006/main" lvl="2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&gt;0,05 mm granos minerales alogénicos, fragmentos de roca</a:t>
            </a:r>
          </a:p>
          <a:p>
            <a:pPr xmlns:a="http://schemas.openxmlformats.org/drawingml/2006/main" lvl="2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Residuo de la intemperie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Detrítico</a:t>
            </a:r>
            <a:r xmlns:a="http://schemas.openxmlformats.org/drawingml/2006/main">
              <a:rPr lang="es" altLang="es-MX" sz="240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 xmlns:a="http://schemas.openxmlformats.org/drawingml/2006/main">
              <a:rPr lang="es" altLang="es-MX" sz="2400">
                <a:solidFill>
                  <a:srgbClr val="FF0000"/>
                </a:solidFill>
                <a:latin typeface="Cambria" panose="02040503050406030204" pitchFamily="18" charset="0"/>
              </a:rPr>
              <a:t>Matriz</a:t>
            </a: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​</a:t>
            </a:r>
          </a:p>
          <a:p>
            <a:pPr xmlns:a="http://schemas.openxmlformats.org/drawingml/2006/main" lvl="2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&lt;0,05 mm (arcilla, cuarzo, feldespato, carbonatos, orgánicos, óxidos)</a:t>
            </a:r>
          </a:p>
          <a:p>
            <a:pPr xmlns:a="http://schemas.openxmlformats.org/drawingml/2006/main" lvl="2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Productos de meteorización química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solidFill>
                  <a:srgbClr val="FF0000"/>
                </a:solidFill>
                <a:latin typeface="Cambria" panose="02040503050406030204" pitchFamily="18" charset="0"/>
              </a:rPr>
              <a:t>Cemento</a:t>
            </a: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​</a:t>
            </a:r>
          </a:p>
          <a:p>
            <a:pPr xmlns:a="http://schemas.openxmlformats.org/drawingml/2006/main" lvl="2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Componente ortoquímico autígeno, posdeposicional</a:t>
            </a:r>
          </a:p>
          <a:p>
            <a:pPr xmlns:a="http://schemas.openxmlformats.org/drawingml/2006/main" lvl="2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Precipitado de fluidos porosos circulantes (sílice, carbonato, óxido de Fe, arcilla, feldespato, otros óxidos, zeolita, sales)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solidFill>
                  <a:srgbClr val="FF0000"/>
                </a:solidFill>
                <a:latin typeface="Cambria" panose="02040503050406030204" pitchFamily="18" charset="0"/>
              </a:rPr>
              <a:t>Poros</a:t>
            </a: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​</a:t>
            </a:r>
          </a:p>
          <a:p>
            <a:pPr xmlns:a="http://schemas.openxmlformats.org/drawingml/2006/main" lvl="2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Primaria (~40%) o secundaria por lixiviación/disolución</a:t>
            </a:r>
          </a:p>
          <a:p>
            <a:pPr lvl="2" eaLnBrk="1" hangingPunct="1">
              <a:lnSpc>
                <a:spcPct val="90000"/>
              </a:lnSpc>
            </a:pPr>
            <a:endParaRPr lang="en-US" altLang="es-MX" sz="2000">
              <a:latin typeface="Cambria" panose="02040503050406030204" pitchFamily="18" charset="0"/>
            </a:endParaRPr>
          </a:p>
          <a:p>
            <a:pPr xmlns:a="http://schemas.openxmlformats.org/drawingml/2006/main" eaLnBrk="1" hangingPunct="1">
              <a:lnSpc>
                <a:spcPct val="90000"/>
              </a:lnSpc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Clasificación basada en (1) textura, (2) composición</a:t>
            </a:r>
          </a:p>
        </p:txBody>
      </p:sp>
      <p:sp>
        <p:nvSpPr>
          <p:cNvPr id="30724" name="Slide Number Placeholder 5">
            <a:extLst>
              <a:ext uri="{FF2B5EF4-FFF2-40B4-BE49-F238E27FC236}">
                <a16:creationId xmlns:a16="http://schemas.microsoft.com/office/drawing/2014/main" id="{3BB3C764-0EC9-453C-A562-0242613E0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BF248FB-C71C-4847-B5DB-3A566186EE1E}" type="slidenum">
              <a:rPr lang="en-US" altLang="es-MX">
                <a:solidFill>
                  <a:srgbClr val="FFFFFF"/>
                </a:solidFill>
                <a:latin typeface="Cambria" panose="02040503050406030204" pitchFamily="18" charset="0"/>
              </a:rPr>
              <a:pPr/>
              <a:t>13</a:t>
            </a:fld>
            <a:endParaRPr lang="en-US" altLang="es-MX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>
            <a:extLst>
              <a:ext uri="{FF2B5EF4-FFF2-40B4-BE49-F238E27FC236}">
                <a16:creationId xmlns:a16="http://schemas.microsoft.com/office/drawing/2014/main" id="{3F1A32CF-FA60-4976-8C46-053F869637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476250"/>
            <a:ext cx="8610600" cy="609600"/>
          </a:xfrm>
        </p:spPr>
        <p:txBody>
          <a:bodyPr>
            <a:normAutofit fontScale="90000"/>
          </a:bodyPr>
          <a:lstStyle/>
          <a:p>
            <a:pPr xmlns:a="http://schemas.openxmlformats.org/drawingml/2006/main" eaLnBrk="1" fontAlgn="auto" hangingPunct="1">
              <a:spcAft>
                <a:spcPts val="0"/>
              </a:spcAft>
              <a:defRPr/>
            </a:pPr>
            <a:r xmlns:a="http://schemas.openxmlformats.org/drawingml/2006/main">
              <a:rPr lang="es" b="1" dirty="0" err="1">
                <a:latin typeface="Cambria" pitchFamily="18" charset="0"/>
              </a:rPr>
              <a:t>siliciclásticas </a:t>
            </a:r>
            <a:r xmlns:a="http://schemas.openxmlformats.org/drawingml/2006/main">
              <a:rPr lang="es" b="1" dirty="0">
                <a:latin typeface="Cambria" pitchFamily="18" charset="0"/>
              </a:rPr>
              <a:t>: textura</a:t>
            </a:r>
          </a:p>
        </p:txBody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BBBD553C-66F2-4576-B9EB-C927083938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0825" y="1371600"/>
            <a:ext cx="5029200" cy="5486400"/>
          </a:xfrm>
        </p:spPr>
        <p:txBody>
          <a:bodyPr>
            <a:normAutofit lnSpcReduction="10000"/>
          </a:bodyPr>
          <a:lstStyle/>
          <a:p>
            <a:pPr xmlns:a="http://schemas.openxmlformats.org/drawingml/2006/main"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dirty="0"/>
              <a:t>Clasificación textural descriptiva</a:t>
            </a:r>
          </a:p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en-US" dirty="0"/>
          </a:p>
          <a:p>
            <a:pPr xmlns:a="http://schemas.openxmlformats.org/drawingml/2006/main"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/>
              <a:t>Tamaño del grano</a:t>
            </a:r>
          </a:p>
          <a:p>
            <a:pPr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/>
          </a:p>
          <a:p>
            <a:pPr xmlns:a="http://schemas.openxmlformats.org/drawingml/2006/main" marL="923544" lvl="2" indent="-219456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/>
              <a:t>Escala de tamaño de grano </a:t>
            </a:r>
            <a:r xmlns:a="http://schemas.openxmlformats.org/drawingml/2006/main">
              <a:rPr lang="es" sz="2000" dirty="0" err="1"/>
              <a:t>de Uden -Wentworth</a:t>
            </a:r>
          </a:p>
          <a:p>
            <a:pPr xmlns:a="http://schemas.openxmlformats.org/drawingml/2006/main" marL="923544" lvl="2" indent="-219456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/>
              <a:t>Phi </a:t>
            </a:r>
            <a:r xmlns:a="http://schemas.openxmlformats.org/drawingml/2006/main">
              <a:rPr lang="es" sz="2000" dirty="0">
                <a:sym typeface="WP Greek Helve" pitchFamily="2" charset="2"/>
              </a:rPr>
              <a:t>= -log </a:t>
            </a:r>
            <a:r xmlns:a="http://schemas.openxmlformats.org/drawingml/2006/main">
              <a:rPr lang="es" sz="2000" baseline="-25000" dirty="0">
                <a:sym typeface="WP Greek Helve" pitchFamily="2" charset="2"/>
              </a:rPr>
              <a:t>2 </a:t>
            </a:r>
            <a:r xmlns:a="http://schemas.openxmlformats.org/drawingml/2006/main">
              <a:rPr lang="es" sz="2000" dirty="0">
                <a:sym typeface="WP Greek Helve" pitchFamily="2" charset="2"/>
              </a:rPr>
              <a:t>(diámetro del grano en mm)</a:t>
            </a:r>
            <a:endParaRPr xmlns:a="http://schemas.openxmlformats.org/drawingml/2006/main" lang="en-US" sz="2000" dirty="0"/>
          </a:p>
          <a:p>
            <a:pPr xmlns:a="http://schemas.openxmlformats.org/drawingml/2006/main" marL="923544" lvl="2" indent="-219456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/>
              <a:t>grupos naturales</a:t>
            </a:r>
          </a:p>
          <a:p>
            <a:pPr xmlns:a="http://schemas.openxmlformats.org/drawingml/2006/main" marL="1179576" lvl="3" indent="-20116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b="1" dirty="0"/>
              <a:t>Grava </a:t>
            </a:r>
            <a:r xmlns:a="http://schemas.openxmlformats.org/drawingml/2006/main">
              <a:rPr lang="es" dirty="0"/>
              <a:t>~ fragmentos de roca</a:t>
            </a:r>
          </a:p>
          <a:p>
            <a:pPr xmlns:a="http://schemas.openxmlformats.org/drawingml/2006/main" marL="1179576" lvl="3" indent="-20116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b="1" dirty="0"/>
              <a:t>Arena </a:t>
            </a:r>
            <a:r xmlns:a="http://schemas.openxmlformats.org/drawingml/2006/main">
              <a:rPr lang="es" dirty="0"/>
              <a:t>~ granos minerales individuales (residuos particulados)</a:t>
            </a:r>
          </a:p>
          <a:p>
            <a:pPr xmlns:a="http://schemas.openxmlformats.org/drawingml/2006/main" marL="1179576" lvl="3" indent="-20116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b="1" dirty="0"/>
              <a:t>Lodo </a:t>
            </a:r>
            <a:r xmlns:a="http://schemas.openxmlformats.org/drawingml/2006/main">
              <a:rPr lang="es" dirty="0"/>
              <a:t>~ residuos particulados +/- productos de meteorización química</a:t>
            </a:r>
            <a:endParaRPr xmlns:a="http://schemas.openxmlformats.org/drawingml/2006/main" lang="en-US" sz="1400" dirty="0"/>
          </a:p>
          <a:p>
            <a:pPr xmlns:a="http://schemas.openxmlformats.org/drawingml/2006/main" marL="1179576" lvl="3" indent="-20116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b="1" dirty="0"/>
              <a:t>Arcilla </a:t>
            </a:r>
            <a:r xmlns:a="http://schemas.openxmlformats.org/drawingml/2006/main">
              <a:rPr lang="es" dirty="0"/>
              <a:t>~ productos de meteorización química (minerales de arcilla, etc.)</a:t>
            </a:r>
          </a:p>
        </p:txBody>
      </p:sp>
      <p:sp>
        <p:nvSpPr>
          <p:cNvPr id="32772" name="Slide Number Placeholder 5">
            <a:extLst>
              <a:ext uri="{FF2B5EF4-FFF2-40B4-BE49-F238E27FC236}">
                <a16:creationId xmlns:a16="http://schemas.microsoft.com/office/drawing/2014/main" id="{772EEB93-8132-42D1-9013-611383715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B75791B-8730-43BB-8FF7-D9ABED861F7D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14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32773" name="Picture 4" descr="U_W_scale">
            <a:extLst>
              <a:ext uri="{FF2B5EF4-FFF2-40B4-BE49-F238E27FC236}">
                <a16:creationId xmlns:a16="http://schemas.microsoft.com/office/drawing/2014/main" id="{685AE8EA-CF8C-497C-A3A1-451B3481E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888" y="990600"/>
            <a:ext cx="3617912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>
            <a:extLst>
              <a:ext uri="{FF2B5EF4-FFF2-40B4-BE49-F238E27FC236}">
                <a16:creationId xmlns:a16="http://schemas.microsoft.com/office/drawing/2014/main" id="{96C32FF6-5132-4E2D-8219-9FAD526ED4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76250"/>
            <a:ext cx="8686800" cy="685800"/>
          </a:xfrm>
        </p:spPr>
        <p:txBody>
          <a:bodyPr>
            <a:normAutofit fontScale="90000"/>
          </a:bodyPr>
          <a:lstStyle/>
          <a:p>
            <a:pPr xmlns:a="http://schemas.openxmlformats.org/drawingml/2006/main" eaLnBrk="1" fontAlgn="auto" hangingPunct="1">
              <a:spcAft>
                <a:spcPts val="0"/>
              </a:spcAft>
              <a:defRPr/>
            </a:pPr>
            <a:r xmlns:a="http://schemas.openxmlformats.org/drawingml/2006/main">
              <a:rPr lang="es" b="1" dirty="0" err="1">
                <a:latin typeface="Cambria" pitchFamily="18" charset="0"/>
              </a:rPr>
              <a:t>siliciclásticas </a:t>
            </a:r>
            <a:r xmlns:a="http://schemas.openxmlformats.org/drawingml/2006/main">
              <a:rPr lang="es" b="1" dirty="0">
                <a:latin typeface="Cambria" pitchFamily="18" charset="0"/>
              </a:rPr>
              <a:t>: textura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326A56B5-4931-46EC-82F8-2EBB709E5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5410200"/>
          </a:xfrm>
        </p:spPr>
        <p:txBody>
          <a:bodyPr/>
          <a:lstStyle/>
          <a:p>
            <a:pPr xmlns:a="http://schemas.openxmlformats.org/drawingml/2006/main" eaLnBrk="1" hangingPunct="1">
              <a:lnSpc>
                <a:spcPct val="80000"/>
              </a:lnSpc>
            </a:pPr>
            <a:r xmlns:a="http://schemas.openxmlformats.org/drawingml/2006/main">
              <a:rPr lang="es" altLang="es-MX"/>
              <a:t>Tamaño y clasificación del grano</a:t>
            </a:r>
          </a:p>
          <a:p>
            <a:pPr xmlns:a="http://schemas.openxmlformats.org/drawingml/2006/main"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/>
              <a:t>Presentación estadística/gráfica de la textura</a:t>
            </a:r>
          </a:p>
          <a:p>
            <a:pPr xmlns:a="http://schemas.openxmlformats.org/drawingml/2006/main"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/>
              <a:t>Evaluación cuantitativa del % de diferentes tamaños de grano en una roca clástica</a:t>
            </a:r>
          </a:p>
          <a:p>
            <a:pPr eaLnBrk="1" hangingPunct="1">
              <a:lnSpc>
                <a:spcPct val="80000"/>
              </a:lnSpc>
            </a:pPr>
            <a:endParaRPr lang="en-US" altLang="es-MX"/>
          </a:p>
          <a:p>
            <a:pPr eaLnBrk="1" hangingPunct="1">
              <a:lnSpc>
                <a:spcPct val="80000"/>
              </a:lnSpc>
            </a:pPr>
            <a:endParaRPr lang="en-US" altLang="es-MX"/>
          </a:p>
          <a:p>
            <a:pPr eaLnBrk="1" hangingPunct="1">
              <a:lnSpc>
                <a:spcPct val="80000"/>
              </a:lnSpc>
            </a:pPr>
            <a:endParaRPr lang="en-US" altLang="es-MX"/>
          </a:p>
          <a:p>
            <a:pPr eaLnBrk="1" hangingPunct="1">
              <a:lnSpc>
                <a:spcPct val="80000"/>
              </a:lnSpc>
            </a:pPr>
            <a:endParaRPr lang="en-US" altLang="es-MX"/>
          </a:p>
          <a:p>
            <a:pPr eaLnBrk="1" hangingPunct="1">
              <a:lnSpc>
                <a:spcPct val="80000"/>
              </a:lnSpc>
            </a:pPr>
            <a:endParaRPr lang="en-US" altLang="es-MX"/>
          </a:p>
          <a:p>
            <a:pPr eaLnBrk="1" hangingPunct="1">
              <a:lnSpc>
                <a:spcPct val="80000"/>
              </a:lnSpc>
            </a:pPr>
            <a:endParaRPr lang="en-US" altLang="es-MX"/>
          </a:p>
          <a:p>
            <a:pPr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altLang="es-MX" sz="2400"/>
          </a:p>
          <a:p>
            <a:pPr xmlns:a="http://schemas.openxmlformats.org/drawingml/2006/main"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/>
              <a:t>Media: tamaño medio de partícula</a:t>
            </a:r>
          </a:p>
          <a:p>
            <a:pPr xmlns:a="http://schemas.openxmlformats.org/drawingml/2006/main"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/>
              <a:t>Moda: tamaño de clase más abundante</a:t>
            </a:r>
          </a:p>
        </p:txBody>
      </p:sp>
      <p:sp>
        <p:nvSpPr>
          <p:cNvPr id="34820" name="Slide Number Placeholder 5">
            <a:extLst>
              <a:ext uri="{FF2B5EF4-FFF2-40B4-BE49-F238E27FC236}">
                <a16:creationId xmlns:a16="http://schemas.microsoft.com/office/drawing/2014/main" id="{65DBBE0D-A475-4E3B-B459-E747F671E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C6A9DBC-BE50-45A8-9573-4B1CA351C77F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15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34821" name="Picture 4" descr="graph_tex">
            <a:extLst>
              <a:ext uri="{FF2B5EF4-FFF2-40B4-BE49-F238E27FC236}">
                <a16:creationId xmlns:a16="http://schemas.microsoft.com/office/drawing/2014/main" id="{1CF74065-2F81-420F-B716-F8C1208B0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492375"/>
            <a:ext cx="6481762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>
            <a:extLst>
              <a:ext uri="{FF2B5EF4-FFF2-40B4-BE49-F238E27FC236}">
                <a16:creationId xmlns:a16="http://schemas.microsoft.com/office/drawing/2014/main" id="{58C3FD1C-B9F6-421A-B289-849CAEFC09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404813"/>
            <a:ext cx="8229600" cy="639762"/>
          </a:xfrm>
        </p:spPr>
        <p:txBody>
          <a:bodyPr>
            <a:normAutofit fontScale="90000"/>
          </a:bodyPr>
          <a:lstStyle/>
          <a:p>
            <a:pPr xmlns:a="http://schemas.openxmlformats.org/drawingml/2006/main" eaLnBrk="1" fontAlgn="auto" hangingPunct="1">
              <a:spcAft>
                <a:spcPts val="0"/>
              </a:spcAft>
              <a:defRPr/>
            </a:pPr>
            <a:r xmlns:a="http://schemas.openxmlformats.org/drawingml/2006/main">
              <a:rPr lang="es" b="1" dirty="0" err="1">
                <a:latin typeface="Cambria" pitchFamily="18" charset="0"/>
              </a:rPr>
              <a:t>siliciclásticas </a:t>
            </a:r>
            <a:r xmlns:a="http://schemas.openxmlformats.org/drawingml/2006/main">
              <a:rPr lang="es" b="1" dirty="0">
                <a:latin typeface="Cambria" pitchFamily="18" charset="0"/>
              </a:rPr>
              <a:t>: textura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7D1FF86D-1248-4330-8859-D4BD25D9F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66800"/>
            <a:ext cx="3200400" cy="5562600"/>
          </a:xfrm>
        </p:spPr>
        <p:txBody>
          <a:bodyPr/>
          <a:lstStyle/>
          <a:p>
            <a:pPr xmlns:a="http://schemas.openxmlformats.org/drawingml/2006/main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Tamaño del grano, clasificación y redondez: interpretación:</a:t>
            </a:r>
          </a:p>
          <a:p>
            <a:pPr xmlns:a="http://schemas.openxmlformats.org/drawingml/2006/main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Madurez textural</a:t>
            </a:r>
          </a:p>
          <a:p>
            <a:pPr xmlns:a="http://schemas.openxmlformats.org/drawingml/2006/main"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Energía cinética durante el transporte y el reprocesamiento</a:t>
            </a:r>
          </a:p>
          <a:p>
            <a:pPr xmlns:a="http://schemas.openxmlformats.org/drawingml/2006/main"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Historia del transporte</a:t>
            </a:r>
          </a:p>
          <a:p>
            <a:pPr xmlns:a="http://schemas.openxmlformats.org/drawingml/2006/main"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Patrones de dispersión</a:t>
            </a:r>
          </a:p>
          <a:p>
            <a:pPr xmlns:a="http://schemas.openxmlformats.org/drawingml/2006/main"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 b="1" i="1">
                <a:latin typeface="Cambria" panose="02040503050406030204" pitchFamily="18" charset="0"/>
              </a:rPr>
              <a:t>Tener cuidado:</a:t>
            </a:r>
          </a:p>
          <a:p>
            <a:pPr xmlns:a="http://schemas.openxmlformats.org/drawingml/2006/main" lvl="2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Fuentes mixtas</a:t>
            </a:r>
          </a:p>
          <a:p>
            <a:pPr xmlns:a="http://schemas.openxmlformats.org/drawingml/2006/main" lvl="2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Reelaboración biogénica</a:t>
            </a:r>
          </a:p>
        </p:txBody>
      </p:sp>
      <p:sp>
        <p:nvSpPr>
          <p:cNvPr id="36868" name="Slide Number Placeholder 5">
            <a:extLst>
              <a:ext uri="{FF2B5EF4-FFF2-40B4-BE49-F238E27FC236}">
                <a16:creationId xmlns:a16="http://schemas.microsoft.com/office/drawing/2014/main" id="{00A70F80-3D37-4B4B-8F5C-960C8CC29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5B70D67-C4FD-49D5-9849-2663142CC9C8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16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36869" name="Picture 4" descr="tex_mat">
            <a:extLst>
              <a:ext uri="{FF2B5EF4-FFF2-40B4-BE49-F238E27FC236}">
                <a16:creationId xmlns:a16="http://schemas.microsoft.com/office/drawing/2014/main" id="{148675D6-3324-4D1B-AC19-6AB0274C6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013" y="990600"/>
            <a:ext cx="5462587" cy="574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9ED000D2-F594-4B51-9C5B-4EC8D07579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" y="230188"/>
            <a:ext cx="6019800" cy="1295400"/>
          </a:xfrm>
        </p:spPr>
        <p:txBody>
          <a:bodyPr>
            <a:normAutofit fontScale="90000"/>
          </a:bodyPr>
          <a:lstStyle/>
          <a:p>
            <a:pPr xmlns:a="http://schemas.openxmlformats.org/drawingml/2006/main" eaLnBrk="1" fontAlgn="auto" hangingPunct="1">
              <a:spcAft>
                <a:spcPts val="0"/>
              </a:spcAft>
              <a:defRPr/>
            </a:pPr>
            <a:r xmlns:a="http://schemas.openxmlformats.org/drawingml/2006/main">
              <a:rPr lang="es" b="1" dirty="0">
                <a:latin typeface="Cambria" pitchFamily="18" charset="0"/>
              </a:rPr>
              <a:t>Clasificación de rocas </a:t>
            </a:r>
            <a:r xmlns:a="http://schemas.openxmlformats.org/drawingml/2006/main">
              <a:rPr lang="es" b="1" dirty="0" err="1">
                <a:latin typeface="Cambria" pitchFamily="18" charset="0"/>
              </a:rPr>
              <a:t>siliciclásticas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9B6B5630-BCA7-4007-9A34-57F761EDE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5867400" cy="4953000"/>
          </a:xfrm>
        </p:spPr>
        <p:txBody>
          <a:bodyPr/>
          <a:lstStyle/>
          <a:p>
            <a:pPr xmlns:a="http://schemas.openxmlformats.org/drawingml/2006/main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Clasificación textural descriptiva basada en proporciones de:</a:t>
            </a:r>
          </a:p>
          <a:p>
            <a:pPr xmlns:a="http://schemas.openxmlformats.org/drawingml/2006/main" lvl="1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b="1" i="1">
                <a:latin typeface="Cambria" panose="02040503050406030204" pitchFamily="18" charset="0"/>
              </a:rPr>
              <a:t>S </a:t>
            </a: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(arena; 0,063-2 mm) - </a:t>
            </a:r>
            <a:r xmlns:a="http://schemas.openxmlformats.org/drawingml/2006/main">
              <a:rPr lang="es" altLang="es-MX" b="1" i="1">
                <a:latin typeface="Cambria" panose="02040503050406030204" pitchFamily="18" charset="0"/>
              </a:rPr>
              <a:t>S </a:t>
            </a: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(limo; 0,004-0,063 mm) - </a:t>
            </a:r>
            <a:r xmlns:a="http://schemas.openxmlformats.org/drawingml/2006/main">
              <a:rPr lang="es" altLang="es-MX" b="1" i="1">
                <a:latin typeface="Cambria" panose="02040503050406030204" pitchFamily="18" charset="0"/>
              </a:rPr>
              <a:t>C </a:t>
            </a: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(arcilla; &lt;0,004 mm)</a:t>
            </a:r>
          </a:p>
          <a:p>
            <a:pPr xmlns:a="http://schemas.openxmlformats.org/drawingml/2006/main" lvl="2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Areniscas, limolitas y lutitas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endParaRPr lang="en-US" altLang="es-MX">
              <a:latin typeface="Cambria" panose="02040503050406030204" pitchFamily="18" charset="0"/>
            </a:endParaRPr>
          </a:p>
          <a:p>
            <a:pPr xmlns:a="http://schemas.openxmlformats.org/drawingml/2006/main" lvl="1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b="1" i="1">
                <a:latin typeface="Cambria" panose="02040503050406030204" pitchFamily="18" charset="0"/>
              </a:rPr>
              <a:t>G </a:t>
            </a: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(grava; &gt;2 mm) - </a:t>
            </a:r>
            <a:r xmlns:a="http://schemas.openxmlformats.org/drawingml/2006/main">
              <a:rPr lang="es" altLang="es-MX" b="1" i="1">
                <a:latin typeface="Cambria" panose="02040503050406030204" pitchFamily="18" charset="0"/>
              </a:rPr>
              <a:t>S </a:t>
            </a: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(arena) - </a:t>
            </a:r>
            <a:r xmlns:a="http://schemas.openxmlformats.org/drawingml/2006/main">
              <a:rPr lang="es" altLang="es-MX" b="1" i="1">
                <a:latin typeface="Cambria" panose="02040503050406030204" pitchFamily="18" charset="0"/>
              </a:rPr>
              <a:t>M </a:t>
            </a: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(matriz; &lt;0,063 mm)</a:t>
            </a:r>
          </a:p>
          <a:p>
            <a:pPr xmlns:a="http://schemas.openxmlformats.org/drawingml/2006/main" lvl="2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Conglomerados y brechas</a:t>
            </a:r>
          </a:p>
          <a:p>
            <a:pPr xmlns:a="http://schemas.openxmlformats.org/drawingml/2006/main" lvl="2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&gt;30% de grava; indica alta energía de transporte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endParaRPr lang="en-US" altLang="es-MX">
              <a:latin typeface="Cambria" panose="02040503050406030204" pitchFamily="18" charset="0"/>
            </a:endParaRPr>
          </a:p>
          <a:p>
            <a:pPr xmlns:a="http://schemas.openxmlformats.org/drawingml/2006/main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Clasificación adicional según la composición</a:t>
            </a:r>
            <a:r xmlns:a="http://schemas.openxmlformats.org/drawingml/2006/main">
              <a:rPr lang="es" altLang="es-MX" b="1">
                <a:latin typeface="Cambria" panose="02040503050406030204" pitchFamily="18" charset="0"/>
              </a:rPr>
              <a:t> </a:t>
            </a:r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998C432F-8A60-4E1D-BCE0-7C3904E1D5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76200" y="3200400"/>
            <a:ext cx="4305300" cy="2514600"/>
          </a:xfrm>
        </p:spPr>
        <p:txBody>
          <a:bodyPr/>
          <a:lstStyle/>
          <a:p>
            <a:pPr eaLnBrk="1" hangingPunct="1"/>
            <a:endParaRPr lang="en-US" altLang="es-MX" sz="1800">
              <a:latin typeface="Cambria" panose="02040503050406030204" pitchFamily="18" charset="0"/>
            </a:endParaRPr>
          </a:p>
          <a:p>
            <a:pPr eaLnBrk="1" hangingPunct="1">
              <a:buFontTx/>
              <a:buNone/>
            </a:pPr>
            <a:endParaRPr lang="en-US" altLang="es-MX">
              <a:latin typeface="Cambria" panose="02040503050406030204" pitchFamily="18" charset="0"/>
            </a:endParaRPr>
          </a:p>
        </p:txBody>
      </p:sp>
      <p:sp>
        <p:nvSpPr>
          <p:cNvPr id="38917" name="Slide Number Placeholder 6">
            <a:extLst>
              <a:ext uri="{FF2B5EF4-FFF2-40B4-BE49-F238E27FC236}">
                <a16:creationId xmlns:a16="http://schemas.microsoft.com/office/drawing/2014/main" id="{4D5D89CF-20D6-4C38-B54C-F2344E166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D121F2-DA21-4DAE-8394-366B5A920E39}" type="slidenum">
              <a:rPr lang="en-US" altLang="es-MX">
                <a:solidFill>
                  <a:srgbClr val="FFFFFF"/>
                </a:solidFill>
                <a:latin typeface="Cambria" panose="02040503050406030204" pitchFamily="18" charset="0"/>
              </a:rPr>
              <a:pPr/>
              <a:t>17</a:t>
            </a:fld>
            <a:endParaRPr lang="en-US" altLang="es-MX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pic>
        <p:nvPicPr>
          <p:cNvPr id="38918" name="Picture 5" descr="ternsystem_tex">
            <a:extLst>
              <a:ext uri="{FF2B5EF4-FFF2-40B4-BE49-F238E27FC236}">
                <a16:creationId xmlns:a16="http://schemas.microsoft.com/office/drawing/2014/main" id="{E6544097-D706-4507-A13D-B0FF5CAA2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963" y="76200"/>
            <a:ext cx="2573337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FDB28D0-3D51-4537-82A7-D9FD3F2B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404813"/>
            <a:ext cx="8229600" cy="792162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b="1">
                <a:latin typeface="Cambria" panose="02040503050406030204" pitchFamily="18" charset="0"/>
              </a:rPr>
              <a:t>Rocas siliciclásticas: arenisca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E821F484-7EAF-4946-ABD3-D6A11A4817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038600" y="1524000"/>
            <a:ext cx="4876800" cy="5105400"/>
          </a:xfrm>
        </p:spPr>
        <p:txBody>
          <a:bodyPr>
            <a:normAutofit lnSpcReduction="10000"/>
          </a:bodyPr>
          <a:lstStyle/>
          <a:p>
            <a:pPr xmlns:a="http://schemas.openxmlformats.org/drawingml/2006/main"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dirty="0">
                <a:latin typeface="Cambria" pitchFamily="18" charset="0"/>
              </a:rPr>
              <a:t>Clasificación básica basada en proporciones de</a:t>
            </a:r>
          </a:p>
          <a:p>
            <a:pPr xmlns:a="http://schemas.openxmlformats.org/drawingml/2006/main"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</a:rPr>
              <a:t>Granos minerales (predominantemente cuarzo)</a:t>
            </a:r>
          </a:p>
          <a:p>
            <a:pPr xmlns:a="http://schemas.openxmlformats.org/drawingml/2006/main"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 err="1">
                <a:latin typeface="Cambria" pitchFamily="18" charset="0"/>
              </a:rPr>
              <a:t>clástico </a:t>
            </a:r>
            <a:r xmlns:a="http://schemas.openxmlformats.org/drawingml/2006/main">
              <a:rPr lang="es" sz="2400" dirty="0">
                <a:latin typeface="Cambria" pitchFamily="18" charset="0"/>
              </a:rPr>
              <a:t>del tamaño de arcilla a limo </a:t>
            </a:r>
            <a:r xmlns:a="http://schemas.openxmlformats.org/drawingml/2006/main">
              <a:rPr lang="es" sz="2400" dirty="0">
                <a:latin typeface="Cambria" pitchFamily="18" charset="0"/>
              </a:rPr>
              <a:t>que llena los espacios entre los granos)</a:t>
            </a:r>
          </a:p>
          <a:p>
            <a:pPr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>
              <a:latin typeface="Cambria" pitchFamily="18" charset="0"/>
            </a:endParaRPr>
          </a:p>
          <a:p>
            <a:pPr xmlns:a="http://schemas.openxmlformats.org/drawingml/2006/main"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dirty="0" err="1">
                <a:latin typeface="Cambria" pitchFamily="18" charset="0"/>
              </a:rPr>
              <a:t>Arenita </a:t>
            </a:r>
            <a:r xmlns:a="http://schemas.openxmlformats.org/drawingml/2006/main">
              <a:rPr lang="es" dirty="0">
                <a:latin typeface="Cambria" pitchFamily="18" charset="0"/>
              </a:rPr>
              <a:t>= &lt;5-15% matriz</a:t>
            </a:r>
          </a:p>
          <a:p>
            <a:pPr xmlns:a="http://schemas.openxmlformats.org/drawingml/2006/main"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</a:rPr>
              <a:t>Arenisca “limpia”</a:t>
            </a:r>
          </a:p>
          <a:p>
            <a:pPr xmlns:a="http://schemas.openxmlformats.org/drawingml/2006/main"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</a:rPr>
              <a:t>Agentes deposicionales que clasifican bien los sedimentos</a:t>
            </a:r>
          </a:p>
          <a:p>
            <a:pPr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>
              <a:latin typeface="Cambria" pitchFamily="18" charset="0"/>
            </a:endParaRPr>
          </a:p>
          <a:p>
            <a:pPr xmlns:a="http://schemas.openxmlformats.org/drawingml/2006/main"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dirty="0" err="1">
                <a:latin typeface="Cambria" pitchFamily="18" charset="0"/>
              </a:rPr>
              <a:t>Wacke </a:t>
            </a:r>
            <a:r xmlns:a="http://schemas.openxmlformats.org/drawingml/2006/main">
              <a:rPr lang="es" dirty="0">
                <a:latin typeface="Cambria" pitchFamily="18" charset="0"/>
              </a:rPr>
              <a:t>= &gt;15% matriz</a:t>
            </a:r>
          </a:p>
          <a:p>
            <a:pPr xmlns:a="http://schemas.openxmlformats.org/drawingml/2006/main"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</a:rPr>
              <a:t>Arenisca “sucia”</a:t>
            </a:r>
          </a:p>
        </p:txBody>
      </p:sp>
      <p:sp>
        <p:nvSpPr>
          <p:cNvPr id="40964" name="Slide Number Placeholder 5">
            <a:extLst>
              <a:ext uri="{FF2B5EF4-FFF2-40B4-BE49-F238E27FC236}">
                <a16:creationId xmlns:a16="http://schemas.microsoft.com/office/drawing/2014/main" id="{4735EA37-7987-4D88-917E-60F3302C8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6EB38DC-812E-4A32-95A6-93DDC7FE87A5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18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40965" name="Picture 5" descr="ssqtzAntiet808">
            <a:extLst>
              <a:ext uri="{FF2B5EF4-FFF2-40B4-BE49-F238E27FC236}">
                <a16:creationId xmlns:a16="http://schemas.microsoft.com/office/drawing/2014/main" id="{60B58094-1448-4D1D-8B4B-1C0E65870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73200"/>
            <a:ext cx="3505200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7" descr="graywacke">
            <a:extLst>
              <a:ext uri="{FF2B5EF4-FFF2-40B4-BE49-F238E27FC236}">
                <a16:creationId xmlns:a16="http://schemas.microsoft.com/office/drawing/2014/main" id="{340C28E6-A94E-498C-B6EE-9606E4D62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968750"/>
            <a:ext cx="3505200" cy="269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2C8710EB-E982-46E0-AC9F-69808C134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476250"/>
            <a:ext cx="8229600" cy="792163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b="1">
                <a:latin typeface="Cambria" panose="02040503050406030204" pitchFamily="18" charset="0"/>
              </a:rPr>
              <a:t>Rocas siliciclásticas: arenisca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DEB9FEE9-9156-4284-8069-86518C016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88" y="1371600"/>
            <a:ext cx="8763000" cy="5486400"/>
          </a:xfrm>
        </p:spPr>
        <p:txBody>
          <a:bodyPr/>
          <a:lstStyle/>
          <a:p>
            <a:pPr xmlns:a="http://schemas.openxmlformats.org/drawingml/2006/main" eaLnBrk="1" hangingPunct="1">
              <a:lnSpc>
                <a:spcPct val="80000"/>
              </a:lnSpc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Existen muchos esquemas de clasificación, pero la mayoría se basan en proporciones relativas de los granos de la estructura.</a:t>
            </a:r>
          </a:p>
          <a:p>
            <a:pPr xmlns:a="http://schemas.openxmlformats.org/drawingml/2006/main"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Abundancia relativa en función del grano mineral.</a:t>
            </a:r>
          </a:p>
          <a:p>
            <a:pPr xmlns:a="http://schemas.openxmlformats.org/drawingml/2006/main" lvl="2" eaLnBrk="1" hangingPunct="1">
              <a:lnSpc>
                <a:spcPct val="80000"/>
              </a:lnSpc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Disponibilidad, estabilidad química, durabilidad mecánica</a:t>
            </a:r>
          </a:p>
          <a:p>
            <a:pPr lvl="2" eaLnBrk="1" hangingPunct="1">
              <a:lnSpc>
                <a:spcPct val="80000"/>
              </a:lnSpc>
            </a:pPr>
            <a:endParaRPr lang="en-US" altLang="es-MX" sz="2000">
              <a:latin typeface="Cambria" panose="02040503050406030204" pitchFamily="18" charset="0"/>
            </a:endParaRPr>
          </a:p>
          <a:p>
            <a:pPr xmlns:a="http://schemas.openxmlformats.org/drawingml/2006/main" eaLnBrk="1" hangingPunct="1">
              <a:lnSpc>
                <a:spcPct val="80000"/>
              </a:lnSpc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Todo es posible, lo más común:</a:t>
            </a:r>
          </a:p>
          <a:p>
            <a:pPr xmlns:a="http://schemas.openxmlformats.org/drawingml/2006/main"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 b="1">
                <a:solidFill>
                  <a:srgbClr val="FF0000"/>
                </a:solidFill>
                <a:latin typeface="Cambria" panose="02040503050406030204" pitchFamily="18" charset="0"/>
              </a:rPr>
              <a:t>Cuarzo </a:t>
            </a: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:</a:t>
            </a:r>
            <a:r xmlns:a="http://schemas.openxmlformats.org/drawingml/2006/main">
              <a:rPr lang="es" altLang="es-MX" sz="2400" b="1">
                <a:latin typeface="Cambria" panose="02040503050406030204" pitchFamily="18" charset="0"/>
              </a:rPr>
              <a:t>​</a:t>
            </a:r>
          </a:p>
          <a:p>
            <a:pPr xmlns:a="http://schemas.openxmlformats.org/drawingml/2006/main" lvl="2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monocristalino, policristalino; fuente ig, met o sed</a:t>
            </a:r>
          </a:p>
          <a:p>
            <a:pPr xmlns:a="http://schemas.openxmlformats.org/drawingml/2006/main" lvl="2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mecánica y químicamente estable, abundante</a:t>
            </a:r>
          </a:p>
          <a:p>
            <a:pPr xmlns:a="http://schemas.openxmlformats.org/drawingml/2006/main"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 b="1">
                <a:solidFill>
                  <a:srgbClr val="FF0000"/>
                </a:solidFill>
                <a:latin typeface="Cambria" panose="02040503050406030204" pitchFamily="18" charset="0"/>
              </a:rPr>
              <a:t>Feldespato </a:t>
            </a: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:</a:t>
            </a:r>
            <a:r xmlns:a="http://schemas.openxmlformats.org/drawingml/2006/main">
              <a:rPr lang="es" altLang="es-MX" sz="2400" b="1">
                <a:latin typeface="Cambria" panose="02040503050406030204" pitchFamily="18" charset="0"/>
              </a:rPr>
              <a:t>​</a:t>
            </a:r>
          </a:p>
          <a:p>
            <a:pPr xmlns:a="http://schemas.openxmlformats.org/drawingml/2006/main" lvl="2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K-spar (sandina, microclina), Plag (Na-Ca)</a:t>
            </a:r>
          </a:p>
          <a:p>
            <a:pPr xmlns:a="http://schemas.openxmlformats.org/drawingml/2006/main" lvl="2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Abundante y algo estable (a menudo alterado)</a:t>
            </a:r>
          </a:p>
          <a:p>
            <a:pPr xmlns:a="http://schemas.openxmlformats.org/drawingml/2006/main"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 b="1">
                <a:latin typeface="Cambria" panose="02040503050406030204" pitchFamily="18" charset="0"/>
              </a:rPr>
              <a:t>Fragmentos </a:t>
            </a:r>
            <a:r xmlns:a="http://schemas.openxmlformats.org/drawingml/2006/main">
              <a:rPr lang="es" altLang="es-MX" sz="2400" b="1">
                <a:solidFill>
                  <a:srgbClr val="FF0000"/>
                </a:solidFill>
                <a:latin typeface="Cambria" panose="02040503050406030204" pitchFamily="18" charset="0"/>
              </a:rPr>
              <a:t>de roca (líticos) </a:t>
            </a: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:</a:t>
            </a:r>
          </a:p>
          <a:p>
            <a:pPr xmlns:a="http://schemas.openxmlformats.org/drawingml/2006/main" lvl="2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Todo tipo (incluidas las RF de piedra caliza/dolomita)</a:t>
            </a:r>
          </a:p>
          <a:p>
            <a:pPr xmlns:a="http://schemas.openxmlformats.org/drawingml/2006/main" lvl="2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Abundante, menos estable (dependiendo de las condiciones de dep)</a:t>
            </a:r>
          </a:p>
          <a:p>
            <a:pPr lvl="2" eaLnBrk="1" hangingPunct="1">
              <a:lnSpc>
                <a:spcPct val="80000"/>
              </a:lnSpc>
            </a:pPr>
            <a:endParaRPr lang="en-US" altLang="es-MX" sz="2000">
              <a:latin typeface="Cambria" panose="02040503050406030204" pitchFamily="18" charset="0"/>
            </a:endParaRPr>
          </a:p>
          <a:p>
            <a:pPr xmlns:a="http://schemas.openxmlformats.org/drawingml/2006/main" eaLnBrk="1" hangingPunct="1">
              <a:lnSpc>
                <a:spcPct val="80000"/>
              </a:lnSpc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También minerales “pesados” accesorios (de menor abundancia)</a:t>
            </a:r>
          </a:p>
        </p:txBody>
      </p:sp>
      <p:sp>
        <p:nvSpPr>
          <p:cNvPr id="43012" name="Slide Number Placeholder 5">
            <a:extLst>
              <a:ext uri="{FF2B5EF4-FFF2-40B4-BE49-F238E27FC236}">
                <a16:creationId xmlns:a16="http://schemas.microsoft.com/office/drawing/2014/main" id="{CA78F944-764C-4076-A3E1-F53518CA7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4278229-EA2C-4680-BCF3-29F88DF9D046}" type="slidenum">
              <a:rPr lang="en-US" altLang="es-MX">
                <a:solidFill>
                  <a:srgbClr val="FFFFFF"/>
                </a:solidFill>
                <a:latin typeface="Cambria" panose="02040503050406030204" pitchFamily="18" charset="0"/>
              </a:rPr>
              <a:pPr/>
              <a:t>19</a:t>
            </a:fld>
            <a:endParaRPr lang="en-US" altLang="es-MX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>
            <a:extLst>
              <a:ext uri="{FF2B5EF4-FFF2-40B4-BE49-F238E27FC236}">
                <a16:creationId xmlns:a16="http://schemas.microsoft.com/office/drawing/2014/main" id="{F905517C-145D-430B-996F-AE0FC2BD27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404813"/>
            <a:ext cx="8534400" cy="685800"/>
          </a:xfrm>
        </p:spPr>
        <p:txBody>
          <a:bodyPr>
            <a:normAutofit fontScale="90000"/>
          </a:bodyPr>
          <a:lstStyle/>
          <a:p>
            <a:pPr xmlns:a="http://schemas.openxmlformats.org/drawingml/2006/main" eaLnBrk="1" fontAlgn="auto" hangingPunct="1">
              <a:spcAft>
                <a:spcPts val="0"/>
              </a:spcAft>
              <a:defRPr/>
            </a:pPr>
            <a:r xmlns:a="http://schemas.openxmlformats.org/drawingml/2006/main">
              <a:rPr lang="es" b="1" dirty="0">
                <a:latin typeface="Cambria" pitchFamily="18" charset="0"/>
              </a:rPr>
              <a:t>Rocas </a:t>
            </a:r>
            <a:r xmlns:a="http://schemas.openxmlformats.org/drawingml/2006/main">
              <a:rPr lang="es" b="1" dirty="0" err="1">
                <a:latin typeface="Cambria" pitchFamily="18" charset="0"/>
              </a:rPr>
              <a:t>siliciclásticas : arenisca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9CD8D431-C604-4608-B03B-DE416C8C5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43000"/>
            <a:ext cx="3886200" cy="5410200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Clasificación basada en proporciones relativas normalizadas de</a:t>
            </a:r>
          </a:p>
          <a:p>
            <a:pPr xmlns:a="http://schemas.openxmlformats.org/drawingml/2006/main" lvl="1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 b="1">
                <a:latin typeface="Cambria" panose="02040503050406030204" pitchFamily="18" charset="0"/>
              </a:rPr>
              <a:t>Q </a:t>
            </a: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= q/q+f+r</a:t>
            </a:r>
          </a:p>
          <a:p>
            <a:pPr xmlns:a="http://schemas.openxmlformats.org/drawingml/2006/main" lvl="1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 b="1">
                <a:latin typeface="Cambria" panose="02040503050406030204" pitchFamily="18" charset="0"/>
              </a:rPr>
              <a:t>F </a:t>
            </a: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= f/q+f+r</a:t>
            </a:r>
          </a:p>
          <a:p>
            <a:pPr xmlns:a="http://schemas.openxmlformats.org/drawingml/2006/main" lvl="1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 b="1">
                <a:latin typeface="Cambria" panose="02040503050406030204" pitchFamily="18" charset="0"/>
              </a:rPr>
              <a:t>R (o L) </a:t>
            </a: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= r/q+f+r</a:t>
            </a:r>
          </a:p>
          <a:p>
            <a:pPr lvl="1" eaLnBrk="1" hangingPunct="1"/>
            <a:endParaRPr lang="en-US" altLang="es-MX" sz="2000">
              <a:latin typeface="Cambria" panose="02040503050406030204" pitchFamily="18" charset="0"/>
            </a:endParaRPr>
          </a:p>
          <a:p>
            <a:pPr xmlns:a="http://schemas.openxmlformats.org/drawingml/2006/main" eaLnBrk="1" hangingPunct="1"/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7 tipos de areniscas “normales”</a:t>
            </a:r>
          </a:p>
          <a:p>
            <a:pPr eaLnBrk="1" hangingPunct="1"/>
            <a:endParaRPr lang="en-US" altLang="es-MX" sz="2400">
              <a:latin typeface="Cambria" panose="02040503050406030204" pitchFamily="18" charset="0"/>
            </a:endParaRPr>
          </a:p>
          <a:p>
            <a:pPr xmlns:a="http://schemas.openxmlformats.org/drawingml/2006/main" eaLnBrk="1" hangingPunct="1"/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Otros = arenita “mineral”, es decir, mica-arenita, magnetita-arenita</a:t>
            </a:r>
          </a:p>
        </p:txBody>
      </p:sp>
      <p:sp>
        <p:nvSpPr>
          <p:cNvPr id="45060" name="Slide Number Placeholder 5">
            <a:extLst>
              <a:ext uri="{FF2B5EF4-FFF2-40B4-BE49-F238E27FC236}">
                <a16:creationId xmlns:a16="http://schemas.microsoft.com/office/drawing/2014/main" id="{5A180753-794A-4B68-ACBE-AA57FFA91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7634DE1-95C6-4531-A262-97FAD8B19D30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20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45061" name="Picture 4" descr="QFR">
            <a:extLst>
              <a:ext uri="{FF2B5EF4-FFF2-40B4-BE49-F238E27FC236}">
                <a16:creationId xmlns:a16="http://schemas.microsoft.com/office/drawing/2014/main" id="{4F2A0E0C-F91C-4DC3-991E-301462624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925" y="1143000"/>
            <a:ext cx="4741863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5">
            <a:extLst>
              <a:ext uri="{FF2B5EF4-FFF2-40B4-BE49-F238E27FC236}">
                <a16:creationId xmlns:a16="http://schemas.microsoft.com/office/drawing/2014/main" id="{0EC6EA3B-8999-4472-9D34-AF1618F9EB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476250"/>
            <a:ext cx="8229600" cy="639763"/>
          </a:xfrm>
        </p:spPr>
        <p:txBody>
          <a:bodyPr>
            <a:normAutofit fontScale="90000"/>
          </a:bodyPr>
          <a:lstStyle/>
          <a:p>
            <a:pPr xmlns:a="http://schemas.openxmlformats.org/drawingml/2006/main" eaLnBrk="1" fontAlgn="auto" hangingPunct="1">
              <a:spcAft>
                <a:spcPts val="0"/>
              </a:spcAft>
              <a:defRPr/>
            </a:pPr>
            <a:r xmlns:a="http://schemas.openxmlformats.org/drawingml/2006/main">
              <a:rPr lang="es" b="1" dirty="0">
                <a:latin typeface="Cambria" pitchFamily="18" charset="0"/>
              </a:rPr>
              <a:t>Rocas </a:t>
            </a:r>
            <a:r xmlns:a="http://schemas.openxmlformats.org/drawingml/2006/main">
              <a:rPr lang="es" b="1" dirty="0" err="1">
                <a:latin typeface="Cambria" pitchFamily="18" charset="0"/>
              </a:rPr>
              <a:t>siliciclásticas : arenisca</a:t>
            </a:r>
          </a:p>
        </p:txBody>
      </p:sp>
      <p:sp>
        <p:nvSpPr>
          <p:cNvPr id="22532" name="Rectangle 6">
            <a:extLst>
              <a:ext uri="{FF2B5EF4-FFF2-40B4-BE49-F238E27FC236}">
                <a16:creationId xmlns:a16="http://schemas.microsoft.com/office/drawing/2014/main" id="{2F43497F-E608-43A1-A222-9E7F166BFFC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1273175"/>
            <a:ext cx="8686800" cy="1219200"/>
          </a:xfrm>
        </p:spPr>
        <p:txBody>
          <a:bodyPr>
            <a:normAutofit fontScale="77500" lnSpcReduction="20000"/>
          </a:bodyPr>
          <a:lstStyle/>
          <a:p>
            <a:pPr xmlns:a="http://schemas.openxmlformats.org/drawingml/2006/main" marL="365760" indent="-256032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 xmlns:a="http://schemas.openxmlformats.org/drawingml/2006/main">
              <a:rPr lang="es" dirty="0"/>
              <a:t>La composición de la arenisca está ligada al área de origen y al entorno tectónico.</a:t>
            </a: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en-US" dirty="0"/>
          </a:p>
          <a:p>
            <a:pPr xmlns:a="http://schemas.openxmlformats.org/drawingml/2006/main" marL="365760" indent="-256032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 xmlns:a="http://schemas.openxmlformats.org/drawingml/2006/main">
              <a:rPr lang="es" dirty="0"/>
              <a:t>Sistema ternario de clasificación de areniscas</a:t>
            </a:r>
          </a:p>
        </p:txBody>
      </p:sp>
      <p:sp>
        <p:nvSpPr>
          <p:cNvPr id="47108" name="Slide Number Placeholder 5">
            <a:extLst>
              <a:ext uri="{FF2B5EF4-FFF2-40B4-BE49-F238E27FC236}">
                <a16:creationId xmlns:a16="http://schemas.microsoft.com/office/drawing/2014/main" id="{606ECFFA-AA3E-4228-AC17-EAEE258D1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7B3A89E-72E2-4827-8BAE-576C6271223B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21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47109" name="Picture 4" descr="qfltect">
            <a:hlinkClick r:id="rId3"/>
            <a:extLst>
              <a:ext uri="{FF2B5EF4-FFF2-40B4-BE49-F238E27FC236}">
                <a16:creationId xmlns:a16="http://schemas.microsoft.com/office/drawing/2014/main" id="{D0EA2E8F-6359-4533-A855-CEFD6F2F1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441575"/>
            <a:ext cx="6324600" cy="441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>
            <a:extLst>
              <a:ext uri="{FF2B5EF4-FFF2-40B4-BE49-F238E27FC236}">
                <a16:creationId xmlns:a16="http://schemas.microsoft.com/office/drawing/2014/main" id="{F0BC8F41-BBD9-4AFE-81C3-74DAC54C45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476250"/>
            <a:ext cx="8229600" cy="563563"/>
          </a:xfrm>
        </p:spPr>
        <p:txBody>
          <a:bodyPr>
            <a:normAutofit fontScale="90000"/>
          </a:bodyPr>
          <a:lstStyle/>
          <a:p>
            <a:pPr xmlns:a="http://schemas.openxmlformats.org/drawingml/2006/main" eaLnBrk="1" fontAlgn="auto" hangingPunct="1">
              <a:spcAft>
                <a:spcPts val="0"/>
              </a:spcAft>
              <a:defRPr/>
            </a:pPr>
            <a:r xmlns:a="http://schemas.openxmlformats.org/drawingml/2006/main">
              <a:rPr lang="es" b="1" dirty="0">
                <a:latin typeface="Cambria" pitchFamily="18" charset="0"/>
              </a:rPr>
              <a:t>Rocas </a:t>
            </a:r>
            <a:r xmlns:a="http://schemas.openxmlformats.org/drawingml/2006/main">
              <a:rPr lang="es" b="1" dirty="0" err="1">
                <a:latin typeface="Cambria" pitchFamily="18" charset="0"/>
              </a:rPr>
              <a:t>siliciclásticas : </a:t>
            </a:r>
            <a:r xmlns:a="http://schemas.openxmlformats.org/drawingml/2006/main">
              <a:rPr lang="es" b="1" dirty="0" err="1">
                <a:latin typeface="Cambria" pitchFamily="18" charset="0"/>
              </a:rPr>
              <a:t>lutitas</a:t>
            </a:r>
            <a:endParaRPr xmlns:a="http://schemas.openxmlformats.org/drawingml/2006/main" lang="en-US" b="1" dirty="0">
              <a:latin typeface="Cambria" pitchFamily="18" charset="0"/>
            </a:endParaRPr>
          </a:p>
        </p:txBody>
      </p:sp>
      <p:sp>
        <p:nvSpPr>
          <p:cNvPr id="49155" name="Slide Number Placeholder 5">
            <a:extLst>
              <a:ext uri="{FF2B5EF4-FFF2-40B4-BE49-F238E27FC236}">
                <a16:creationId xmlns:a16="http://schemas.microsoft.com/office/drawing/2014/main" id="{72E959E2-1311-4F34-B75F-142A7F00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C3D6386-2900-47B4-8552-F2DE8C1ED892}" type="slidenum">
              <a:rPr lang="en-US" altLang="es-MX">
                <a:solidFill>
                  <a:srgbClr val="FFFFFF"/>
                </a:solidFill>
                <a:latin typeface="Cambria" panose="02040503050406030204" pitchFamily="18" charset="0"/>
              </a:rPr>
              <a:pPr/>
              <a:t>22</a:t>
            </a:fld>
            <a:endParaRPr lang="en-US" altLang="es-MX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23556" name="Rectangle 5">
            <a:extLst>
              <a:ext uri="{FF2B5EF4-FFF2-40B4-BE49-F238E27FC236}">
                <a16:creationId xmlns:a16="http://schemas.microsoft.com/office/drawing/2014/main" id="{6F667E7B-47F8-4E02-9BE9-769A27DF2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066800"/>
            <a:ext cx="86868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xmlns:a="http://schemas.openxmlformats.org/drawingml/2006/main" marL="342900" indent="-342900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Tx/>
              <a:buChar char="•"/>
              <a:defRPr/>
            </a:pPr>
            <a:r xmlns:a="http://schemas.openxmlformats.org/drawingml/2006/main">
              <a:rPr lang="es" sz="2800" dirty="0">
                <a:latin typeface="Cambria" pitchFamily="18" charset="0"/>
                <a:cs typeface="+mn-cs"/>
              </a:rPr>
              <a:t>La más abundante de todas las rocas sedimentarias.</a:t>
            </a:r>
          </a:p>
          <a:p>
            <a:pPr xmlns:a="http://schemas.openxmlformats.org/drawingml/2006/main" marL="342900" indent="-342900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Tx/>
              <a:buChar char="•"/>
              <a:defRPr/>
            </a:pPr>
            <a:r xmlns:a="http://schemas.openxmlformats.org/drawingml/2006/main">
              <a:rPr lang="es" sz="2800" dirty="0">
                <a:latin typeface="Cambria" pitchFamily="18" charset="0"/>
                <a:cs typeface="+mn-cs"/>
              </a:rPr>
              <a:t>Compuesto de partículas del tamaño de limo y arcilla.</a:t>
            </a:r>
          </a:p>
          <a:p>
            <a:pPr xmlns:a="http://schemas.openxmlformats.org/drawingml/2006/main" marL="742950" lvl="1" indent="-285750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Dominado por minerales arcillosos ( </a:t>
            </a:r>
            <a:r xmlns:a="http://schemas.openxmlformats.org/drawingml/2006/main">
              <a:rPr lang="es" sz="2400" dirty="0" err="1">
                <a:solidFill>
                  <a:schemeClr val="accent2"/>
                </a:solidFill>
                <a:latin typeface="Cambria" pitchFamily="18" charset="0"/>
                <a:cs typeface="+mn-cs"/>
              </a:rPr>
              <a:t>caolinita </a:t>
            </a:r>
            <a:r xmlns:a="http://schemas.openxmlformats.org/drawingml/2006/main">
              <a:rPr lang="es" sz="24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, </a:t>
            </a:r>
            <a:r xmlns:a="http://schemas.openxmlformats.org/drawingml/2006/main">
              <a:rPr lang="es" sz="2400" dirty="0" err="1">
                <a:solidFill>
                  <a:schemeClr val="accent2"/>
                </a:solidFill>
                <a:latin typeface="Cambria" pitchFamily="18" charset="0"/>
                <a:cs typeface="+mn-cs"/>
              </a:rPr>
              <a:t>esmectita </a:t>
            </a:r>
            <a:r xmlns:a="http://schemas.openxmlformats.org/drawingml/2006/main">
              <a:rPr lang="es" sz="24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, </a:t>
            </a:r>
            <a:r xmlns:a="http://schemas.openxmlformats.org/drawingml/2006/main">
              <a:rPr lang="es" sz="2400" dirty="0" err="1">
                <a:solidFill>
                  <a:schemeClr val="accent2"/>
                </a:solidFill>
                <a:latin typeface="Cambria" pitchFamily="18" charset="0"/>
                <a:cs typeface="+mn-cs"/>
              </a:rPr>
              <a:t>illita </a:t>
            </a:r>
            <a:r xmlns:a="http://schemas.openxmlformats.org/drawingml/2006/main">
              <a:rPr lang="es" sz="24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).</a:t>
            </a:r>
          </a:p>
          <a:p>
            <a:pPr xmlns:a="http://schemas.openxmlformats.org/drawingml/2006/main" marL="742950" lvl="1" indent="-285750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También cuarzo, feldespato, carbonato, materia orgánica, otros.</a:t>
            </a:r>
          </a:p>
          <a:p>
            <a:pPr xmlns:a="http://schemas.openxmlformats.org/drawingml/2006/main" marL="742950" lvl="1" indent="-285750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Composición modificada por </a:t>
            </a:r>
            <a:r xmlns:a="http://schemas.openxmlformats.org/drawingml/2006/main">
              <a:rPr lang="es" sz="24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procesos </a:t>
            </a:r>
            <a:r xmlns:a="http://schemas.openxmlformats.org/drawingml/2006/main">
              <a:rPr lang="es" sz="2400" dirty="0" err="1">
                <a:solidFill>
                  <a:schemeClr val="accent2"/>
                </a:solidFill>
                <a:latin typeface="Cambria" pitchFamily="18" charset="0"/>
                <a:cs typeface="+mn-cs"/>
              </a:rPr>
              <a:t>diagenéticos</a:t>
            </a:r>
          </a:p>
          <a:p>
            <a:pPr xmlns:a="http://schemas.openxmlformats.org/drawingml/2006/main" marL="342900" indent="-342900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Tx/>
              <a:buChar char="•"/>
              <a:defRPr/>
            </a:pPr>
            <a:r xmlns:a="http://schemas.openxmlformats.org/drawingml/2006/main">
              <a:rPr lang="es" sz="2800" dirty="0">
                <a:latin typeface="Cambria" pitchFamily="18" charset="0"/>
                <a:cs typeface="+mn-cs"/>
              </a:rPr>
              <a:t>Color variable</a:t>
            </a:r>
          </a:p>
          <a:p>
            <a:pPr xmlns:a="http://schemas.openxmlformats.org/drawingml/2006/main" marL="742950" lvl="1" indent="-285750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Gris-negro = presencia de materia orgánica</a:t>
            </a:r>
          </a:p>
          <a:p>
            <a:pPr xmlns:a="http://schemas.openxmlformats.org/drawingml/2006/main" marL="742950" lvl="1" indent="-285750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Rojo-marrón-amarillo-verde = estado de oxidación del Fe</a:t>
            </a:r>
          </a:p>
        </p:txBody>
      </p:sp>
      <p:pic>
        <p:nvPicPr>
          <p:cNvPr id="49157" name="Picture 7" descr="shale1">
            <a:extLst>
              <a:ext uri="{FF2B5EF4-FFF2-40B4-BE49-F238E27FC236}">
                <a16:creationId xmlns:a16="http://schemas.microsoft.com/office/drawing/2014/main" id="{BC42239B-6A3F-4192-BA3C-8A08801BE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1" t="4924" r="8281" b="19016"/>
          <a:stretch>
            <a:fillRect/>
          </a:stretch>
        </p:blipFill>
        <p:spPr bwMode="auto">
          <a:xfrm>
            <a:off x="2743200" y="4191000"/>
            <a:ext cx="3505200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4476D4C8-20E3-474B-B35F-3F857A31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404813"/>
            <a:ext cx="8229600" cy="792162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sz="3600" b="1">
                <a:latin typeface="Cambria" panose="02040503050406030204" pitchFamily="18" charset="0"/>
              </a:rPr>
              <a:t>Rocas siliciclásticas: lutitas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6BE67774-68DC-4175-B99A-1DAB01910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xmlns:a="http://schemas.openxmlformats.org/drawingml/2006/main" eaLnBrk="1" hangingPunct="1">
              <a:buFontTx/>
              <a:buNone/>
            </a:pPr>
            <a:r xmlns:a="http://schemas.openxmlformats.org/drawingml/2006/main">
              <a:rPr lang="es" altLang="es-MX"/>
              <a:t> </a:t>
            </a:r>
          </a:p>
        </p:txBody>
      </p:sp>
      <p:sp>
        <p:nvSpPr>
          <p:cNvPr id="51204" name="Slide Number Placeholder 5">
            <a:extLst>
              <a:ext uri="{FF2B5EF4-FFF2-40B4-BE49-F238E27FC236}">
                <a16:creationId xmlns:a16="http://schemas.microsoft.com/office/drawing/2014/main" id="{BB83D910-C111-48D2-96C9-F3FCB1555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2CF663A-AEDF-4747-9394-FC8A7130BAD9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23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51205" name="Picture 4" descr="shale">
            <a:extLst>
              <a:ext uri="{FF2B5EF4-FFF2-40B4-BE49-F238E27FC236}">
                <a16:creationId xmlns:a16="http://schemas.microsoft.com/office/drawing/2014/main" id="{DA1A36FA-6D5B-4951-82B0-135D4903F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47"/>
          <a:stretch>
            <a:fillRect/>
          </a:stretch>
        </p:blipFill>
        <p:spPr bwMode="auto">
          <a:xfrm>
            <a:off x="304800" y="1295400"/>
            <a:ext cx="8001000" cy="546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BA442559-A84E-4F2E-B7C3-08FAA6F19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" y="387350"/>
            <a:ext cx="8229600" cy="1096963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b="1">
                <a:latin typeface="Cambria" panose="02040503050406030204" pitchFamily="18" charset="0"/>
              </a:rPr>
              <a:t>Rocas siliciclásticas: conglomerados</a:t>
            </a:r>
          </a:p>
        </p:txBody>
      </p:sp>
      <p:sp>
        <p:nvSpPr>
          <p:cNvPr id="53251" name="Slide Number Placeholder 5">
            <a:extLst>
              <a:ext uri="{FF2B5EF4-FFF2-40B4-BE49-F238E27FC236}">
                <a16:creationId xmlns:a16="http://schemas.microsoft.com/office/drawing/2014/main" id="{29BFE8B3-FB81-4E7C-A0DC-7EB8FC5D0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086279B-09C1-4454-B6DF-8B907C383161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24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352B92A2-C5CE-4536-AD0B-790760A2D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1981200"/>
            <a:ext cx="6172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xmlns:a="http://schemas.openxmlformats.org/drawingml/2006/main" marL="342900" indent="-342900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800" dirty="0" err="1">
                <a:latin typeface="Cambria" pitchFamily="18" charset="0"/>
                <a:cs typeface="+mn-cs"/>
              </a:rPr>
              <a:t>siliciclástica </a:t>
            </a:r>
            <a:r xmlns:a="http://schemas.openxmlformats.org/drawingml/2006/main">
              <a:rPr lang="es" sz="2800" dirty="0">
                <a:latin typeface="Cambria" pitchFamily="18" charset="0"/>
                <a:cs typeface="+mn-cs"/>
              </a:rPr>
              <a:t>de grano grueso </a:t>
            </a:r>
            <a:r xmlns:a="http://schemas.openxmlformats.org/drawingml/2006/main">
              <a:rPr lang="es" sz="2800" dirty="0">
                <a:latin typeface="Cambria" pitchFamily="18" charset="0"/>
                <a:cs typeface="+mn-cs"/>
              </a:rPr>
              <a:t>con matriz fangosa o arenosa</a:t>
            </a:r>
          </a:p>
          <a:p>
            <a:pPr xmlns:a="http://schemas.openxmlformats.org/drawingml/2006/main" marL="342900" indent="-342900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800" dirty="0">
                <a:latin typeface="Cambria" pitchFamily="18" charset="0"/>
                <a:cs typeface="+mn-cs"/>
              </a:rPr>
              <a:t>Grava &gt;30% de granos</a:t>
            </a:r>
          </a:p>
          <a:p>
            <a:pPr xmlns:a="http://schemas.openxmlformats.org/drawingml/2006/main" marL="342900" indent="-342900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800" dirty="0">
                <a:latin typeface="Cambria" pitchFamily="18" charset="0"/>
                <a:cs typeface="+mn-cs"/>
              </a:rPr>
              <a:t>Procedencia fácilmente determinada por la composición de </a:t>
            </a:r>
            <a:r xmlns:a="http://schemas.openxmlformats.org/drawingml/2006/main">
              <a:rPr lang="es" sz="2800" dirty="0" err="1">
                <a:latin typeface="Cambria" pitchFamily="18" charset="0"/>
                <a:cs typeface="+mn-cs"/>
              </a:rPr>
              <a:t>los clastos.</a:t>
            </a:r>
            <a:endParaRPr xmlns:a="http://schemas.openxmlformats.org/drawingml/2006/main" lang="en-US" sz="2800" dirty="0">
              <a:latin typeface="Cambria" pitchFamily="18" charset="0"/>
              <a:cs typeface="+mn-cs"/>
            </a:endParaRPr>
          </a:p>
          <a:p>
            <a:pPr xmlns:a="http://schemas.openxmlformats.org/drawingml/2006/main" marL="342900" indent="-342900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800" dirty="0">
                <a:latin typeface="Cambria" pitchFamily="18" charset="0"/>
                <a:cs typeface="+mn-cs"/>
              </a:rPr>
              <a:t>Tipos principales:</a:t>
            </a:r>
          </a:p>
          <a:p>
            <a:pPr xmlns:a="http://schemas.openxmlformats.org/drawingml/2006/main" marL="742950" lvl="1" indent="-285750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Conglomerado: </a:t>
            </a:r>
            <a:r xmlns:a="http://schemas.openxmlformats.org/drawingml/2006/main">
              <a:rPr lang="es" sz="2400" dirty="0" err="1">
                <a:solidFill>
                  <a:schemeClr val="accent2"/>
                </a:solidFill>
                <a:latin typeface="Cambria" pitchFamily="18" charset="0"/>
                <a:cs typeface="+mn-cs"/>
              </a:rPr>
              <a:t>clastos redondeados </a:t>
            </a:r>
            <a:r xmlns:a="http://schemas.openxmlformats.org/drawingml/2006/main">
              <a:rPr lang="es" sz="24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en matriz arenosa</a:t>
            </a:r>
          </a:p>
          <a:p>
            <a:pPr xmlns:a="http://schemas.openxmlformats.org/drawingml/2006/main" marL="742950" lvl="1" indent="-285750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 err="1">
                <a:solidFill>
                  <a:schemeClr val="accent2"/>
                </a:solidFill>
                <a:latin typeface="Cambria" pitchFamily="18" charset="0"/>
                <a:cs typeface="+mn-cs"/>
              </a:rPr>
              <a:t>clastos </a:t>
            </a:r>
            <a:r xmlns:a="http://schemas.openxmlformats.org/drawingml/2006/main">
              <a:rPr lang="es" sz="24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angulares </a:t>
            </a:r>
            <a:r xmlns:a="http://schemas.openxmlformats.org/drawingml/2006/main">
              <a:rPr lang="es" sz="24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en matriz arenosa</a:t>
            </a:r>
          </a:p>
          <a:p>
            <a:pPr xmlns:a="http://schemas.openxmlformats.org/drawingml/2006/main" marL="742950" lvl="1" indent="-285750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 err="1">
                <a:solidFill>
                  <a:schemeClr val="accent2"/>
                </a:solidFill>
                <a:latin typeface="Cambria" pitchFamily="18" charset="0"/>
                <a:cs typeface="+mn-cs"/>
              </a:rPr>
              <a:t>Diamictita </a:t>
            </a:r>
            <a:r xmlns:a="http://schemas.openxmlformats.org/drawingml/2006/main">
              <a:rPr lang="es" sz="24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: </a:t>
            </a:r>
            <a:r xmlns:a="http://schemas.openxmlformats.org/drawingml/2006/main">
              <a:rPr lang="es" sz="2400" dirty="0" err="1">
                <a:solidFill>
                  <a:schemeClr val="accent2"/>
                </a:solidFill>
                <a:latin typeface="Cambria" pitchFamily="18" charset="0"/>
                <a:cs typeface="+mn-cs"/>
              </a:rPr>
              <a:t>clastos </a:t>
            </a:r>
            <a:r xmlns:a="http://schemas.openxmlformats.org/drawingml/2006/main">
              <a:rPr lang="es" sz="24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en matriz fangosa</a:t>
            </a:r>
          </a:p>
        </p:txBody>
      </p:sp>
      <p:pic>
        <p:nvPicPr>
          <p:cNvPr id="53253" name="Picture 6" descr="conglomerate">
            <a:extLst>
              <a:ext uri="{FF2B5EF4-FFF2-40B4-BE49-F238E27FC236}">
                <a16:creationId xmlns:a16="http://schemas.microsoft.com/office/drawing/2014/main" id="{30B06CB7-993A-4126-B57F-9ACEF1B57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343400"/>
            <a:ext cx="205740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Picture 8" descr="BRECCIA big.jpg (430729 bytes)">
            <a:hlinkClick r:id="rId4"/>
            <a:extLst>
              <a:ext uri="{FF2B5EF4-FFF2-40B4-BE49-F238E27FC236}">
                <a16:creationId xmlns:a16="http://schemas.microsoft.com/office/drawing/2014/main" id="{B6F17E7A-C7E5-44AD-AEFE-694D674C4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2286000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8">
            <a:extLst>
              <a:ext uri="{FF2B5EF4-FFF2-40B4-BE49-F238E27FC236}">
                <a16:creationId xmlns:a16="http://schemas.microsoft.com/office/drawing/2014/main" id="{750F3A17-3E99-4588-86C6-CCB25410A7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476250"/>
            <a:ext cx="8229600" cy="1066800"/>
          </a:xfrm>
        </p:spPr>
        <p:txBody>
          <a:bodyPr>
            <a:normAutofit fontScale="90000"/>
          </a:bodyPr>
          <a:lstStyle/>
          <a:p>
            <a:pPr xmlns:a="http://schemas.openxmlformats.org/drawingml/2006/main" eaLnBrk="1" fontAlgn="auto" hangingPunct="1">
              <a:spcAft>
                <a:spcPts val="0"/>
              </a:spcAft>
              <a:defRPr/>
            </a:pPr>
            <a:r xmlns:a="http://schemas.openxmlformats.org/drawingml/2006/main">
              <a:rPr lang="es" b="1" dirty="0" err="1">
                <a:latin typeface="Cambria" pitchFamily="18" charset="0"/>
              </a:rPr>
              <a:t>Terrígena</a:t>
            </a:r>
            <a:r xmlns:a="http://schemas.openxmlformats.org/drawingml/2006/main">
              <a:rPr lang="es" b="1" dirty="0">
                <a:latin typeface="Cambria" pitchFamily="18" charset="0"/>
              </a:rPr>
              <a:t> </a:t>
            </a:r>
            <a:r xmlns:a="http://schemas.openxmlformats.org/drawingml/2006/main">
              <a:rPr lang="es" b="1" dirty="0">
                <a:latin typeface="Cambria" pitchFamily="18" charset="0"/>
              </a:rPr>
              <a:t>Entornos deposicionales </a:t>
            </a:r>
            <a:r xmlns:a="http://schemas.openxmlformats.org/drawingml/2006/main">
              <a:rPr lang="es" b="1" dirty="0" err="1">
                <a:latin typeface="Cambria" pitchFamily="18" charset="0"/>
              </a:rPr>
              <a:t>clásticos</a:t>
            </a:r>
            <a:br xmlns:a="http://schemas.openxmlformats.org/drawingml/2006/main">
              <a:rPr lang="en-US" b="1" dirty="0">
                <a:latin typeface="Cambria" pitchFamily="18" charset="0"/>
              </a:rPr>
            </a:br>
          </a:p>
        </p:txBody>
      </p:sp>
      <p:sp>
        <p:nvSpPr>
          <p:cNvPr id="55299" name="Rectangle 9">
            <a:extLst>
              <a:ext uri="{FF2B5EF4-FFF2-40B4-BE49-F238E27FC236}">
                <a16:creationId xmlns:a16="http://schemas.microsoft.com/office/drawing/2014/main" id="{0B90C810-1D60-490D-B2EA-5AEA3192FA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524000"/>
            <a:ext cx="4191000" cy="3048000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sz="2400"/>
              <a:t>Sistemas largos</a:t>
            </a:r>
          </a:p>
          <a:p>
            <a:pPr xmlns:a="http://schemas.openxmlformats.org/drawingml/2006/main" lvl="1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/>
              <a:t>Asociación compleja de entornos deposicionales a través de los cuales se transporta sedimento clástico y en los que se deposita parte del sedimento</a:t>
            </a:r>
          </a:p>
          <a:p>
            <a:pPr xmlns:a="http://schemas.openxmlformats.org/drawingml/2006/main" lvl="1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/>
              <a:t>El producto final es un sedimento relativamente “maduro”</a:t>
            </a:r>
          </a:p>
        </p:txBody>
      </p:sp>
      <p:sp>
        <p:nvSpPr>
          <p:cNvPr id="55300" name="Rectangle 10">
            <a:extLst>
              <a:ext uri="{FF2B5EF4-FFF2-40B4-BE49-F238E27FC236}">
                <a16:creationId xmlns:a16="http://schemas.microsoft.com/office/drawing/2014/main" id="{B5E4FCAE-D15D-413E-B4CF-76C79E9318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2400" y="4495800"/>
            <a:ext cx="8458200" cy="2209800"/>
          </a:xfrm>
        </p:spPr>
        <p:txBody>
          <a:bodyPr/>
          <a:lstStyle/>
          <a:p>
            <a:pPr xmlns:a="http://schemas.openxmlformats.org/drawingml/2006/main" lvl="2" eaLnBrk="1" hangingPunct="1"/>
            <a:r xmlns:a="http://schemas.openxmlformats.org/drawingml/2006/main">
              <a:rPr lang="es" altLang="es-MX"/>
              <a:t>Los sedimentos son química y mecánicamente estables en composición (no hay minerales inestables de alta temperatura)</a:t>
            </a:r>
          </a:p>
          <a:p>
            <a:pPr xmlns:a="http://schemas.openxmlformats.org/drawingml/2006/main" lvl="2" eaLnBrk="1" hangingPunct="1"/>
            <a:r xmlns:a="http://schemas.openxmlformats.org/drawingml/2006/main">
              <a:rPr lang="es" altLang="es-MX"/>
              <a:t>Los sedimentos están bien clasificados en tamaños de miembros finales de arena y arcilla.</a:t>
            </a:r>
          </a:p>
          <a:p>
            <a:pPr xmlns:a="http://schemas.openxmlformats.org/drawingml/2006/main" lvl="2" eaLnBrk="1" hangingPunct="1"/>
            <a:r xmlns:a="http://schemas.openxmlformats.org/drawingml/2006/main">
              <a:rPr lang="es" altLang="es-MX"/>
              <a:t>Las areniscas al final del largo sistema son arenitas de cuarzo maduras.</a:t>
            </a:r>
          </a:p>
        </p:txBody>
      </p:sp>
      <p:sp>
        <p:nvSpPr>
          <p:cNvPr id="55301" name="Slide Number Placeholder 6">
            <a:extLst>
              <a:ext uri="{FF2B5EF4-FFF2-40B4-BE49-F238E27FC236}">
                <a16:creationId xmlns:a16="http://schemas.microsoft.com/office/drawing/2014/main" id="{9835379C-15B2-4292-8CDA-09D0129B4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DDD8969-4877-45C6-BAF8-70F255648187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25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55302" name="Picture 4" descr="clstdepomodl">
            <a:hlinkClick r:id="rId3"/>
            <a:extLst>
              <a:ext uri="{FF2B5EF4-FFF2-40B4-BE49-F238E27FC236}">
                <a16:creationId xmlns:a16="http://schemas.microsoft.com/office/drawing/2014/main" id="{4702B781-F220-47C2-99BD-2B953F05A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758950"/>
            <a:ext cx="472440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3" name="Line 5">
            <a:extLst>
              <a:ext uri="{FF2B5EF4-FFF2-40B4-BE49-F238E27FC236}">
                <a16:creationId xmlns:a16="http://schemas.microsoft.com/office/drawing/2014/main" id="{FD4391B1-2086-49F5-837E-A51CF49CE57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828800"/>
            <a:ext cx="609600" cy="6096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55304" name="Line 7">
            <a:extLst>
              <a:ext uri="{FF2B5EF4-FFF2-40B4-BE49-F238E27FC236}">
                <a16:creationId xmlns:a16="http://schemas.microsoft.com/office/drawing/2014/main" id="{E5BECA0B-3EA0-4E7F-97B6-513DCF8AE4F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1828800"/>
            <a:ext cx="1981200" cy="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>
            <a:extLst>
              <a:ext uri="{FF2B5EF4-FFF2-40B4-BE49-F238E27FC236}">
                <a16:creationId xmlns:a16="http://schemas.microsoft.com/office/drawing/2014/main" id="{71985DC7-4D53-438C-8100-6526032EC1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476250"/>
            <a:ext cx="8229600" cy="1066800"/>
          </a:xfrm>
        </p:spPr>
        <p:txBody>
          <a:bodyPr>
            <a:normAutofit fontScale="90000"/>
          </a:bodyPr>
          <a:lstStyle/>
          <a:p>
            <a:pPr xmlns:a="http://schemas.openxmlformats.org/drawingml/2006/main" eaLnBrk="1" fontAlgn="auto" hangingPunct="1">
              <a:spcAft>
                <a:spcPts val="0"/>
              </a:spcAft>
              <a:defRPr/>
            </a:pPr>
            <a:r xmlns:a="http://schemas.openxmlformats.org/drawingml/2006/main">
              <a:rPr lang="es" b="1" dirty="0" err="1">
                <a:latin typeface="Cambria" pitchFamily="18" charset="0"/>
              </a:rPr>
              <a:t>Terrígena</a:t>
            </a:r>
            <a:r xmlns:a="http://schemas.openxmlformats.org/drawingml/2006/main">
              <a:rPr lang="es" b="1" dirty="0">
                <a:latin typeface="Cambria" pitchFamily="18" charset="0"/>
              </a:rPr>
              <a:t> </a:t>
            </a:r>
            <a:r xmlns:a="http://schemas.openxmlformats.org/drawingml/2006/main">
              <a:rPr lang="es" b="1" dirty="0">
                <a:latin typeface="Cambria" pitchFamily="18" charset="0"/>
              </a:rPr>
              <a:t>Entornos deposicionales </a:t>
            </a:r>
            <a:r xmlns:a="http://schemas.openxmlformats.org/drawingml/2006/main">
              <a:rPr lang="es" b="1" dirty="0" err="1">
                <a:latin typeface="Cambria" pitchFamily="18" charset="0"/>
              </a:rPr>
              <a:t>clásticos</a:t>
            </a:r>
            <a:br xmlns:a="http://schemas.openxmlformats.org/drawingml/2006/main">
              <a:rPr lang="en-US" b="1" dirty="0">
                <a:latin typeface="Cambria" pitchFamily="18" charset="0"/>
              </a:rPr>
            </a:b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A7FF9693-DF95-4A77-AACC-992D2C559E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722438"/>
            <a:ext cx="3733800" cy="4830762"/>
          </a:xfrm>
        </p:spPr>
        <p:txBody>
          <a:bodyPr/>
          <a:lstStyle/>
          <a:p>
            <a:pPr xmlns:a="http://schemas.openxmlformats.org/drawingml/2006/main" eaLnBrk="1" hangingPunct="1">
              <a:lnSpc>
                <a:spcPct val="90000"/>
              </a:lnSpc>
            </a:pPr>
            <a:r xmlns:a="http://schemas.openxmlformats.org/drawingml/2006/main">
              <a:rPr lang="es" altLang="es-MX" sz="2400"/>
              <a:t>Sistemas cortos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/>
              <a:t>La fuente terrestre siliciclástica está próxima a la cuenca.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/>
              <a:t>Se observa comúnmente en regiones tectónicamente activas.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/>
              <a:t>Los sedimentos en todo el sistema son mineralógicamente y texturalmente inmaduros.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/>
              <a:t>Generalmente están mal clasificados y varían en tamaño desde grava hasta arena gruesa.</a:t>
            </a:r>
          </a:p>
        </p:txBody>
      </p:sp>
      <p:sp>
        <p:nvSpPr>
          <p:cNvPr id="57348" name="Slide Number Placeholder 6">
            <a:extLst>
              <a:ext uri="{FF2B5EF4-FFF2-40B4-BE49-F238E27FC236}">
                <a16:creationId xmlns:a16="http://schemas.microsoft.com/office/drawing/2014/main" id="{38E8A48B-1FF9-4BBA-B4A3-20F4FB5A6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CA00416-DADF-4579-A8A1-5E6608B5BF95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26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57349" name="Picture 4" descr="clstdepomodl">
            <a:extLst>
              <a:ext uri="{FF2B5EF4-FFF2-40B4-BE49-F238E27FC236}">
                <a16:creationId xmlns:a16="http://schemas.microsoft.com/office/drawing/2014/main" id="{74CEAF86-4D17-42E0-BBCF-47280B1CC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11313"/>
            <a:ext cx="4419600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0" name="Picture 5" descr="fandelta2">
            <a:extLst>
              <a:ext uri="{FF2B5EF4-FFF2-40B4-BE49-F238E27FC236}">
                <a16:creationId xmlns:a16="http://schemas.microsoft.com/office/drawing/2014/main" id="{9C76702B-711F-4751-919B-64FEFFFF5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419600"/>
            <a:ext cx="4016375" cy="213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1" name="Line 6">
            <a:extLst>
              <a:ext uri="{FF2B5EF4-FFF2-40B4-BE49-F238E27FC236}">
                <a16:creationId xmlns:a16="http://schemas.microsoft.com/office/drawing/2014/main" id="{F93682E8-87A1-48B4-AB54-A7420E8F1C2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15200" y="2438400"/>
            <a:ext cx="762000" cy="2133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57352" name="Line 7">
            <a:extLst>
              <a:ext uri="{FF2B5EF4-FFF2-40B4-BE49-F238E27FC236}">
                <a16:creationId xmlns:a16="http://schemas.microsoft.com/office/drawing/2014/main" id="{FA22C0AD-73B1-4B29-A0FB-AFA63D74AC96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1905000"/>
            <a:ext cx="4953000" cy="762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6">
            <a:extLst>
              <a:ext uri="{FF2B5EF4-FFF2-40B4-BE49-F238E27FC236}">
                <a16:creationId xmlns:a16="http://schemas.microsoft.com/office/drawing/2014/main" id="{EA1D02EC-5960-437D-B2D6-5965517413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404813"/>
            <a:ext cx="8458200" cy="685800"/>
          </a:xfrm>
        </p:spPr>
        <p:txBody>
          <a:bodyPr>
            <a:normAutofit fontScale="90000"/>
          </a:bodyPr>
          <a:lstStyle/>
          <a:p>
            <a:pPr xmlns:a="http://schemas.openxmlformats.org/drawingml/2006/main" eaLnBrk="1" fontAlgn="auto" hangingPunct="1">
              <a:spcAft>
                <a:spcPts val="0"/>
              </a:spcAft>
              <a:defRPr/>
            </a:pPr>
            <a:r xmlns:a="http://schemas.openxmlformats.org/drawingml/2006/main">
              <a:rPr lang="es" b="1" dirty="0">
                <a:latin typeface="Cambria" pitchFamily="18" charset="0"/>
              </a:rPr>
              <a:t>Carbonatos</a:t>
            </a:r>
          </a:p>
        </p:txBody>
      </p:sp>
      <p:sp>
        <p:nvSpPr>
          <p:cNvPr id="59395" name="Rectangle 7">
            <a:extLst>
              <a:ext uri="{FF2B5EF4-FFF2-40B4-BE49-F238E27FC236}">
                <a16:creationId xmlns:a16="http://schemas.microsoft.com/office/drawing/2014/main" id="{D17DC3E7-BD60-4657-8925-5DB8FBCD63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48200" y="1219200"/>
            <a:ext cx="4191000" cy="5410200"/>
          </a:xfrm>
        </p:spPr>
        <p:txBody>
          <a:bodyPr/>
          <a:lstStyle/>
          <a:p>
            <a:pPr xmlns:a="http://schemas.openxmlformats.org/drawingml/2006/main" eaLnBrk="1" hangingPunct="1">
              <a:lnSpc>
                <a:spcPct val="80000"/>
              </a:lnSpc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Constituyen entre el 10 y el 15% de las rocas sedimentarias.</a:t>
            </a:r>
          </a:p>
          <a:p>
            <a:pPr xmlns:a="http://schemas.openxmlformats.org/drawingml/2006/main" eaLnBrk="1" hangingPunct="1">
              <a:lnSpc>
                <a:spcPct val="80000"/>
              </a:lnSpc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Excelentes indicadores de entornos deposicionales; esenciales para el estudio de entornos pasados y la historia de la Tierra.</a:t>
            </a:r>
          </a:p>
          <a:p>
            <a:pPr xmlns:a="http://schemas.openxmlformats.org/drawingml/2006/main" eaLnBrk="1" hangingPunct="1">
              <a:lnSpc>
                <a:spcPct val="80000"/>
              </a:lnSpc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Yacimientos importantes de petróleo y gas</a:t>
            </a:r>
          </a:p>
          <a:p>
            <a:pPr xmlns:a="http://schemas.openxmlformats.org/drawingml/2006/main" eaLnBrk="1" hangingPunct="1">
              <a:lnSpc>
                <a:spcPct val="80000"/>
              </a:lnSpc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Carbonatos (&gt;50% minerales carbonatados primarios)</a:t>
            </a:r>
          </a:p>
          <a:p>
            <a:pPr xmlns:a="http://schemas.openxmlformats.org/drawingml/2006/main" lvl="1" eaLnBrk="1" hangingPunct="1">
              <a:lnSpc>
                <a:spcPct val="80000"/>
              </a:lnSpc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Piedra caliza ( </a:t>
            </a:r>
            <a:r xmlns:a="http://schemas.openxmlformats.org/drawingml/2006/main">
              <a:rPr lang="es" altLang="es-MX" sz="2000" baseline="-25000">
                <a:latin typeface="Cambria" panose="02040503050406030204" pitchFamily="18" charset="0"/>
              </a:rPr>
              <a:t>CaCO3 </a:t>
            </a: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)</a:t>
            </a:r>
          </a:p>
          <a:p>
            <a:pPr xmlns:a="http://schemas.openxmlformats.org/drawingml/2006/main" lvl="2" eaLnBrk="1" hangingPunct="1">
              <a:lnSpc>
                <a:spcPct val="80000"/>
              </a:lnSpc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Químico</a:t>
            </a:r>
          </a:p>
          <a:p>
            <a:pPr xmlns:a="http://schemas.openxmlformats.org/drawingml/2006/main" lvl="2" eaLnBrk="1" hangingPunct="1">
              <a:lnSpc>
                <a:spcPct val="80000"/>
              </a:lnSpc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bioquímico</a:t>
            </a:r>
          </a:p>
          <a:p>
            <a:pPr xmlns:a="http://schemas.openxmlformats.org/drawingml/2006/main" lvl="1" eaLnBrk="1" hangingPunct="1">
              <a:lnSpc>
                <a:spcPct val="80000"/>
              </a:lnSpc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Dolomita (CaMg(CO </a:t>
            </a:r>
            <a:r xmlns:a="http://schemas.openxmlformats.org/drawingml/2006/main">
              <a:rPr lang="es" altLang="es-MX" sz="2000" baseline="-25000">
                <a:latin typeface="Cambria" panose="02040503050406030204" pitchFamily="18" charset="0"/>
              </a:rPr>
              <a:t>3 </a:t>
            </a: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) </a:t>
            </a:r>
            <a:r xmlns:a="http://schemas.openxmlformats.org/drawingml/2006/main">
              <a:rPr lang="es" altLang="es-MX" sz="2000" baseline="-25000">
                <a:latin typeface="Cambria" panose="02040503050406030204" pitchFamily="18" charset="0"/>
              </a:rPr>
              <a:t>2 </a:t>
            </a: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)</a:t>
            </a:r>
          </a:p>
          <a:p>
            <a:pPr xmlns:a="http://schemas.openxmlformats.org/drawingml/2006/main" lvl="2" eaLnBrk="1" hangingPunct="1">
              <a:lnSpc>
                <a:spcPct val="80000"/>
              </a:lnSpc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Químico</a:t>
            </a:r>
          </a:p>
        </p:txBody>
      </p:sp>
      <p:sp>
        <p:nvSpPr>
          <p:cNvPr id="59396" name="Rectangle 8">
            <a:extLst>
              <a:ext uri="{FF2B5EF4-FFF2-40B4-BE49-F238E27FC236}">
                <a16:creationId xmlns:a16="http://schemas.microsoft.com/office/drawing/2014/main" id="{61168237-2B4E-4D14-A61C-E13F7C8EF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8600" y="3810000"/>
            <a:ext cx="4800600" cy="3581400"/>
          </a:xfrm>
        </p:spPr>
        <p:txBody>
          <a:bodyPr/>
          <a:lstStyle/>
          <a:p>
            <a:pPr eaLnBrk="1" hangingPunct="1"/>
            <a:endParaRPr lang="en-US" altLang="es-MX" sz="2400"/>
          </a:p>
          <a:p>
            <a:pPr eaLnBrk="1" hangingPunct="1"/>
            <a:endParaRPr lang="en-US" altLang="es-MX"/>
          </a:p>
        </p:txBody>
      </p:sp>
      <p:sp>
        <p:nvSpPr>
          <p:cNvPr id="59397" name="Slide Number Placeholder 6">
            <a:extLst>
              <a:ext uri="{FF2B5EF4-FFF2-40B4-BE49-F238E27FC236}">
                <a16:creationId xmlns:a16="http://schemas.microsoft.com/office/drawing/2014/main" id="{C8B4A0AA-74A7-4174-B451-F9847DB09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5883C42-4CEC-4CE4-85C2-6583C3774FA9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27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grpSp>
        <p:nvGrpSpPr>
          <p:cNvPr id="59398" name="Group 2">
            <a:extLst>
              <a:ext uri="{FF2B5EF4-FFF2-40B4-BE49-F238E27FC236}">
                <a16:creationId xmlns:a16="http://schemas.microsoft.com/office/drawing/2014/main" id="{6D6D440F-7A92-4297-9B8F-978666A5B7D5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295400"/>
            <a:ext cx="4495800" cy="5029200"/>
            <a:chOff x="2880" y="1344"/>
            <a:chExt cx="2448" cy="2784"/>
          </a:xfrm>
        </p:grpSpPr>
        <p:pic>
          <p:nvPicPr>
            <p:cNvPr id="59400" name="Picture 3" descr="TAO">
              <a:hlinkClick r:id="rId3"/>
              <a:extLst>
                <a:ext uri="{FF2B5EF4-FFF2-40B4-BE49-F238E27FC236}">
                  <a16:creationId xmlns:a16="http://schemas.microsoft.com/office/drawing/2014/main" id="{51CE1DED-4B30-4F42-9274-742C6FA4F4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344"/>
              <a:ext cx="2232" cy="1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401" name="Picture 4" descr="bio_chem_sed">
              <a:hlinkClick r:id="rId5"/>
              <a:extLst>
                <a:ext uri="{FF2B5EF4-FFF2-40B4-BE49-F238E27FC236}">
                  <a16:creationId xmlns:a16="http://schemas.microsoft.com/office/drawing/2014/main" id="{43396E50-6067-4F23-83CE-3ACBB8D375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7" y="2886"/>
              <a:ext cx="1191" cy="1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9399" name="AutoShape 5">
            <a:extLst>
              <a:ext uri="{FF2B5EF4-FFF2-40B4-BE49-F238E27FC236}">
                <a16:creationId xmlns:a16="http://schemas.microsoft.com/office/drawing/2014/main" id="{F08718EB-F51B-4CA3-911D-95902E828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191000"/>
            <a:ext cx="804863" cy="204788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827327374 h 21600"/>
              <a:gd name="T4" fmla="*/ 2147483646 w 21600"/>
              <a:gd name="T5" fmla="*/ 1654654748 h 21600"/>
              <a:gd name="T6" fmla="*/ 2147483646 w 21600"/>
              <a:gd name="T7" fmla="*/ 82732737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3">
            <a:extLst>
              <a:ext uri="{FF2B5EF4-FFF2-40B4-BE49-F238E27FC236}">
                <a16:creationId xmlns:a16="http://schemas.microsoft.com/office/drawing/2014/main" id="{F57BE00D-B32A-4FBF-9790-A109206B62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439738"/>
            <a:ext cx="8458200" cy="685800"/>
          </a:xfrm>
        </p:spPr>
        <p:txBody>
          <a:bodyPr>
            <a:normAutofit fontScale="90000"/>
          </a:bodyPr>
          <a:lstStyle/>
          <a:p>
            <a:pPr xmlns:a="http://schemas.openxmlformats.org/drawingml/2006/main" eaLnBrk="1" fontAlgn="auto" hangingPunct="1">
              <a:spcAft>
                <a:spcPts val="0"/>
              </a:spcAft>
              <a:defRPr/>
            </a:pPr>
            <a:r xmlns:a="http://schemas.openxmlformats.org/drawingml/2006/main">
              <a:rPr lang="es" b="1" dirty="0">
                <a:latin typeface="Cambria" pitchFamily="18" charset="0"/>
              </a:rPr>
              <a:t>Sedimento carbonatado: origen</a:t>
            </a:r>
          </a:p>
        </p:txBody>
      </p:sp>
      <p:sp>
        <p:nvSpPr>
          <p:cNvPr id="61443" name="Rectangle 4">
            <a:extLst>
              <a:ext uri="{FF2B5EF4-FFF2-40B4-BE49-F238E27FC236}">
                <a16:creationId xmlns:a16="http://schemas.microsoft.com/office/drawing/2014/main" id="{BD72C3CB-AA25-4169-9B62-794B5A8FC4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950" y="1160463"/>
            <a:ext cx="8839200" cy="3276600"/>
          </a:xfrm>
        </p:spPr>
        <p:txBody>
          <a:bodyPr/>
          <a:lstStyle/>
          <a:p>
            <a:pPr xmlns:a="http://schemas.openxmlformats.org/drawingml/2006/main" eaLnBrk="1" hangingPunct="1">
              <a:lnSpc>
                <a:spcPct val="90000"/>
              </a:lnSpc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La mayoría de los sedimentos carbonatados primarios se forman como partículas biogénicas en ambientes marinos poco profundos (secretadas como conchas de invertebrados y algas).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Agua cálida (tropical; latitud 30 </a:t>
            </a:r>
            <a:r xmlns:a="http://schemas.openxmlformats.org/drawingml/2006/main">
              <a:rPr lang="es" altLang="es-MX" sz="2000" baseline="30000">
                <a:latin typeface="Cambria" panose="02040503050406030204" pitchFamily="18" charset="0"/>
              </a:rPr>
              <a:t>o </a:t>
            </a: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N a 30 </a:t>
            </a:r>
            <a:r xmlns:a="http://schemas.openxmlformats.org/drawingml/2006/main">
              <a:rPr lang="es" altLang="es-MX" sz="2000" baseline="30000">
                <a:latin typeface="Cambria" panose="02040503050406030204" pitchFamily="18" charset="0"/>
              </a:rPr>
              <a:t>o </a:t>
            </a: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S)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Plataforma poco profunda; dentro de la zona fótica (en su mayoría &lt;10-20 m)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También se acumulan en aguas profundas (lodos pelágicos).</a:t>
            </a:r>
          </a:p>
          <a:p>
            <a:pPr xmlns:a="http://schemas.openxmlformats.org/drawingml/2006/main" eaLnBrk="1" hangingPunct="1">
              <a:lnSpc>
                <a:spcPct val="90000"/>
              </a:lnSpc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También se producen precipitados inorgánicos del agua de mar.</a:t>
            </a:r>
          </a:p>
          <a:p>
            <a:pPr xmlns:a="http://schemas.openxmlformats.org/drawingml/2006/main" eaLnBrk="1" hangingPunct="1">
              <a:lnSpc>
                <a:spcPct val="90000"/>
              </a:lnSpc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Puede formarse en ambientes continentales (lacustres, desérticos, suelos, manantiales).</a:t>
            </a:r>
          </a:p>
        </p:txBody>
      </p:sp>
      <p:sp>
        <p:nvSpPr>
          <p:cNvPr id="61444" name="Slide Number Placeholder 6">
            <a:extLst>
              <a:ext uri="{FF2B5EF4-FFF2-40B4-BE49-F238E27FC236}">
                <a16:creationId xmlns:a16="http://schemas.microsoft.com/office/drawing/2014/main" id="{95ED18FE-BF13-4B53-9220-3F77D72F3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A90F3EE-6D50-4798-991D-C3C7E5A8E5AB}" type="slidenum">
              <a:rPr lang="en-US" altLang="es-MX">
                <a:solidFill>
                  <a:srgbClr val="FFFFFF"/>
                </a:solidFill>
                <a:latin typeface="Cambria" panose="02040503050406030204" pitchFamily="18" charset="0"/>
              </a:rPr>
              <a:pPr/>
              <a:t>28</a:t>
            </a:fld>
            <a:endParaRPr lang="en-US" altLang="es-MX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pic>
        <p:nvPicPr>
          <p:cNvPr id="61445" name="Picture 2" descr="carbsed1">
            <a:hlinkClick r:id="rId3"/>
            <a:extLst>
              <a:ext uri="{FF2B5EF4-FFF2-40B4-BE49-F238E27FC236}">
                <a16:creationId xmlns:a16="http://schemas.microsoft.com/office/drawing/2014/main" id="{BDCFFD40-C171-47AC-BFCA-0E8CA59D9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962400"/>
            <a:ext cx="6400800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E8FFB272-0A05-4896-8546-13C277A62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430213"/>
            <a:ext cx="8763000" cy="838200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b="1">
                <a:latin typeface="Cambria" panose="02040503050406030204" pitchFamily="18" charset="0"/>
              </a:rPr>
              <a:t>Componentes de la roca carbonatada</a:t>
            </a:r>
          </a:p>
        </p:txBody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B78D174B-33AB-47DA-9A41-B188D510E5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" y="1295400"/>
            <a:ext cx="8686800" cy="5257800"/>
          </a:xfrm>
        </p:spPr>
        <p:txBody>
          <a:bodyPr>
            <a:normAutofit fontScale="92500" lnSpcReduction="10000"/>
          </a:bodyPr>
          <a:lstStyle/>
          <a:p>
            <a:pPr xmlns:a="http://schemas.openxmlformats.org/drawingml/2006/main" marL="234950" indent="-23495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</a:rPr>
              <a:t>Las rocas carbonatadas se componen principalmente de:</a:t>
            </a:r>
          </a:p>
          <a:p>
            <a:pPr marL="234950" indent="-23495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en-US" sz="2400" dirty="0">
              <a:latin typeface="Cambria" pitchFamily="18" charset="0"/>
            </a:endParaRPr>
          </a:p>
          <a:p>
            <a:pPr xmlns:a="http://schemas.openxmlformats.org/drawingml/2006/main" marL="1216025" lvl="1" indent="-5334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 err="1">
                <a:latin typeface="Cambria" pitchFamily="18" charset="0"/>
              </a:rPr>
              <a:t>Micrita</a:t>
            </a:r>
            <a:endParaRPr xmlns:a="http://schemas.openxmlformats.org/drawingml/2006/main" lang="en-US" sz="2400" dirty="0">
              <a:latin typeface="Cambria" pitchFamily="18" charset="0"/>
            </a:endParaRPr>
          </a:p>
          <a:p>
            <a:pPr xmlns:a="http://schemas.openxmlformats.org/drawingml/2006/main" marL="1787525" lvl="2" indent="-4572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</a:rPr>
              <a:t>Lodo de cal (&lt;0,004 mm)</a:t>
            </a:r>
          </a:p>
          <a:p>
            <a:pPr xmlns:a="http://schemas.openxmlformats.org/drawingml/2006/main" marL="1787525" lvl="2" indent="-4572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</a:rPr>
              <a:t>Restos de algas en gran parte fragmentados, también precipitado químico.</a:t>
            </a:r>
          </a:p>
          <a:p>
            <a:pPr marL="1787525" lvl="2" indent="-4572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>
              <a:latin typeface="Cambria" pitchFamily="18" charset="0"/>
            </a:endParaRPr>
          </a:p>
          <a:p>
            <a:pPr xmlns:a="http://schemas.openxmlformats.org/drawingml/2006/main" marL="1216025" lvl="1" indent="-5334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 err="1">
                <a:latin typeface="Cambria" pitchFamily="18" charset="0"/>
              </a:rPr>
              <a:t>Esparita</a:t>
            </a:r>
            <a:endParaRPr xmlns:a="http://schemas.openxmlformats.org/drawingml/2006/main" lang="en-US" sz="2400" dirty="0">
              <a:latin typeface="Cambria" pitchFamily="18" charset="0"/>
            </a:endParaRPr>
          </a:p>
          <a:p>
            <a:pPr xmlns:a="http://schemas.openxmlformats.org/drawingml/2006/main" marL="1787525" lvl="2" indent="-4572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</a:rPr>
              <a:t>Material de carbonato cristalino (&gt;0,004 mm)</a:t>
            </a:r>
          </a:p>
          <a:p>
            <a:pPr xmlns:a="http://schemas.openxmlformats.org/drawingml/2006/main" marL="1787525" lvl="2" indent="-4572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</a:rPr>
              <a:t>Se forma por precipitación (a menudo como cemento) o </a:t>
            </a:r>
            <a:r xmlns:a="http://schemas.openxmlformats.org/drawingml/2006/main">
              <a:rPr lang="es" sz="2000" dirty="0" err="1">
                <a:latin typeface="Cambria" pitchFamily="18" charset="0"/>
              </a:rPr>
              <a:t>recristalización.</a:t>
            </a:r>
            <a:endParaRPr xmlns:a="http://schemas.openxmlformats.org/drawingml/2006/main" lang="en-US" sz="2000" dirty="0">
              <a:latin typeface="Cambria" pitchFamily="18" charset="0"/>
            </a:endParaRPr>
          </a:p>
          <a:p>
            <a:pPr marL="1787525" lvl="2" indent="-4572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>
              <a:latin typeface="Cambria" pitchFamily="18" charset="0"/>
            </a:endParaRPr>
          </a:p>
          <a:p>
            <a:pPr xmlns:a="http://schemas.openxmlformats.org/drawingml/2006/main" marL="1216025" lvl="1" indent="-5334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 err="1">
                <a:latin typeface="Cambria" pitchFamily="18" charset="0"/>
              </a:rPr>
              <a:t>Aloquímicos</a:t>
            </a:r>
            <a:endParaRPr xmlns:a="http://schemas.openxmlformats.org/drawingml/2006/main" lang="en-US" sz="2400" dirty="0">
              <a:latin typeface="Cambria" pitchFamily="18" charset="0"/>
            </a:endParaRPr>
          </a:p>
          <a:p>
            <a:pPr xmlns:a="http://schemas.openxmlformats.org/drawingml/2006/main" marL="1787525" lvl="2" indent="-4572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</a:rPr>
              <a:t>Precipitados químicos o bioquímicos transportados (material fragmentario)</a:t>
            </a:r>
          </a:p>
          <a:p>
            <a:pPr xmlns:a="http://schemas.openxmlformats.org/drawingml/2006/main" marL="1787525" lvl="2" indent="-4572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</a:rPr>
              <a:t>Incluye </a:t>
            </a:r>
            <a:r xmlns:a="http://schemas.openxmlformats.org/drawingml/2006/main">
              <a:rPr lang="es" sz="2000" dirty="0" err="1">
                <a:latin typeface="Cambria" pitchFamily="18" charset="0"/>
              </a:rPr>
              <a:t>intraclastos </a:t>
            </a:r>
            <a:r xmlns:a="http://schemas.openxmlformats.org/drawingml/2006/main">
              <a:rPr lang="es" sz="2000" dirty="0">
                <a:latin typeface="Cambria" pitchFamily="18" charset="0"/>
              </a:rPr>
              <a:t>, </a:t>
            </a:r>
            <a:r xmlns:a="http://schemas.openxmlformats.org/drawingml/2006/main">
              <a:rPr lang="es" sz="2000" dirty="0" err="1">
                <a:latin typeface="Cambria" pitchFamily="18" charset="0"/>
              </a:rPr>
              <a:t>oolitos </a:t>
            </a:r>
            <a:r xmlns:a="http://schemas.openxmlformats.org/drawingml/2006/main">
              <a:rPr lang="es" sz="2000" dirty="0">
                <a:latin typeface="Cambria" pitchFamily="18" charset="0"/>
              </a:rPr>
              <a:t>, </a:t>
            </a:r>
            <a:r xmlns:a="http://schemas.openxmlformats.org/drawingml/2006/main">
              <a:rPr lang="es" sz="2000" dirty="0" err="1">
                <a:latin typeface="Cambria" pitchFamily="18" charset="0"/>
              </a:rPr>
              <a:t>peloides </a:t>
            </a:r>
            <a:r xmlns:a="http://schemas.openxmlformats.org/drawingml/2006/main">
              <a:rPr lang="es" sz="2000" dirty="0">
                <a:latin typeface="Cambria" pitchFamily="18" charset="0"/>
              </a:rPr>
              <a:t>y </a:t>
            </a:r>
            <a:r xmlns:a="http://schemas.openxmlformats.org/drawingml/2006/main">
              <a:rPr lang="es" sz="2000" dirty="0" err="1">
                <a:latin typeface="Cambria" pitchFamily="18" charset="0"/>
              </a:rPr>
              <a:t>bioclastos.</a:t>
            </a:r>
            <a:endParaRPr xmlns:a="http://schemas.openxmlformats.org/drawingml/2006/main" lang="en-US" sz="2000" dirty="0">
              <a:latin typeface="Cambria" pitchFamily="18" charset="0"/>
            </a:endParaRPr>
          </a:p>
          <a:p>
            <a:pPr marL="1787525" lvl="2" indent="-4572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>
              <a:latin typeface="Cambria" pitchFamily="18" charset="0"/>
            </a:endParaRPr>
          </a:p>
          <a:p>
            <a:pPr xmlns:a="http://schemas.openxmlformats.org/drawingml/2006/main" marL="1216025" lvl="1" indent="-5334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400" dirty="0">
                <a:latin typeface="Cambria" pitchFamily="18" charset="0"/>
              </a:rPr>
              <a:t>Elementos </a:t>
            </a:r>
            <a:r xmlns:a="http://schemas.openxmlformats.org/drawingml/2006/main">
              <a:rPr lang="es" sz="2400" dirty="0" err="1">
                <a:latin typeface="Cambria" pitchFamily="18" charset="0"/>
              </a:rPr>
              <a:t>biolíticos</a:t>
            </a:r>
          </a:p>
          <a:p>
            <a:pPr xmlns:a="http://schemas.openxmlformats.org/drawingml/2006/main" marL="1787525" lvl="2" indent="-4572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</a:rPr>
              <a:t>Formado por organismos </a:t>
            </a:r>
            <a:r xmlns:a="http://schemas.openxmlformats.org/drawingml/2006/main">
              <a:rPr lang="es" sz="2000" i="1" dirty="0">
                <a:latin typeface="Cambria" pitchFamily="18" charset="0"/>
              </a:rPr>
              <a:t>in situ</a:t>
            </a:r>
          </a:p>
          <a:p>
            <a:pPr xmlns:a="http://schemas.openxmlformats.org/drawingml/2006/main" marL="1787525" lvl="2" indent="-4572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</a:rPr>
              <a:t>Unidos entre sí por material precipitado</a:t>
            </a:r>
          </a:p>
        </p:txBody>
      </p:sp>
      <p:sp>
        <p:nvSpPr>
          <p:cNvPr id="63492" name="Slide Number Placeholder 5">
            <a:extLst>
              <a:ext uri="{FF2B5EF4-FFF2-40B4-BE49-F238E27FC236}">
                <a16:creationId xmlns:a16="http://schemas.microsoft.com/office/drawing/2014/main" id="{96854E5D-FDF3-4C02-A2EB-75624326A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D2634E-8517-4E1F-9D44-84EADE19523A}" type="slidenum">
              <a:rPr lang="en-US" altLang="es-MX">
                <a:solidFill>
                  <a:srgbClr val="FFFFFF"/>
                </a:solidFill>
                <a:latin typeface="Cambria" panose="02040503050406030204" pitchFamily="18" charset="0"/>
              </a:rPr>
              <a:pPr/>
              <a:t>29</a:t>
            </a:fld>
            <a:endParaRPr lang="en-US" altLang="es-MX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3D994EAE-7161-424F-AD83-324C187E3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333375"/>
            <a:ext cx="8458200" cy="838200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b="1">
                <a:latin typeface="Cambria" panose="02040503050406030204" pitchFamily="18" charset="0"/>
              </a:rPr>
              <a:t>Componentes de la roca carbonatada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97C180FD-44B5-45A1-B8BF-E8C86460D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95400"/>
            <a:ext cx="4289425" cy="5562600"/>
          </a:xfrm>
        </p:spPr>
        <p:txBody>
          <a:bodyPr/>
          <a:lstStyle/>
          <a:p>
            <a:pPr xmlns:a="http://schemas.openxmlformats.org/drawingml/2006/main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Microrita:</a:t>
            </a:r>
          </a:p>
          <a:p>
            <a:pPr xmlns:a="http://schemas.openxmlformats.org/drawingml/2006/main" lvl="1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 b="1" i="1" u="sng">
                <a:latin typeface="Cambria" panose="02040503050406030204" pitchFamily="18" charset="0"/>
              </a:rPr>
              <a:t>Calcita </a:t>
            </a: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microcristalina</a:t>
            </a:r>
            <a:r xmlns:a="http://schemas.openxmlformats.org/drawingml/2006/main">
              <a:rPr lang="es" altLang="es-MX" sz="2400" b="1" i="1" u="sng">
                <a:latin typeface="Cambria" panose="02040503050406030204" pitchFamily="18" charset="0"/>
              </a:rPr>
              <a:t>​</a:t>
            </a: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​</a:t>
            </a:r>
            <a:r xmlns:a="http://schemas.openxmlformats.org/drawingml/2006/main">
              <a:rPr lang="es" altLang="es-MX" sz="2400" b="1" i="1" u="sng">
                <a:latin typeface="Cambria" panose="02040503050406030204" pitchFamily="18" charset="0"/>
              </a:rPr>
              <a:t>​</a:t>
            </a:r>
            <a:r xmlns:a="http://schemas.openxmlformats.org/drawingml/2006/main">
              <a:rPr lang="es" altLang="es-MX" sz="2400" u="sng">
                <a:latin typeface="Cambria" panose="02040503050406030204" pitchFamily="18" charset="0"/>
              </a:rPr>
              <a:t> </a:t>
            </a: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Partículas de arcilla de tamaño &lt;1-4 micras (matriz subtranslúcida) formadas por:</a:t>
            </a:r>
          </a:p>
          <a:p>
            <a:pPr xmlns:a="http://schemas.openxmlformats.org/drawingml/2006/main" lvl="2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Presentación química o bioquímica</a:t>
            </a:r>
          </a:p>
          <a:p>
            <a:pPr xmlns:a="http://schemas.openxmlformats.org/drawingml/2006/main" lvl="2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Abrasión de aloquímicos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endParaRPr lang="en-US" altLang="es-MX" sz="2000">
              <a:latin typeface="Cambria" panose="02040503050406030204" pitchFamily="18" charset="0"/>
            </a:endParaRPr>
          </a:p>
          <a:p>
            <a:pPr xmlns:a="http://schemas.openxmlformats.org/drawingml/2006/main" lvl="1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Implica deposición en un entorno de baja energía, al igual que en la lutita terrígena.</a:t>
            </a:r>
            <a:endParaRPr xmlns:a="http://schemas.openxmlformats.org/drawingml/2006/main" lang="en-US" altLang="es-MX">
              <a:latin typeface="Cambria" panose="02040503050406030204" pitchFamily="18" charset="0"/>
            </a:endParaRPr>
          </a:p>
        </p:txBody>
      </p:sp>
      <p:sp>
        <p:nvSpPr>
          <p:cNvPr id="65540" name="Slide Number Placeholder 5">
            <a:extLst>
              <a:ext uri="{FF2B5EF4-FFF2-40B4-BE49-F238E27FC236}">
                <a16:creationId xmlns:a16="http://schemas.microsoft.com/office/drawing/2014/main" id="{3B4ABAF6-10CC-48C4-A83A-C656E4811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93C519A-0540-473F-AFD6-9C2357FD5D11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30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65541" name="Picture 4" descr="micrite">
            <a:extLst>
              <a:ext uri="{FF2B5EF4-FFF2-40B4-BE49-F238E27FC236}">
                <a16:creationId xmlns:a16="http://schemas.microsoft.com/office/drawing/2014/main" id="{62B42FF9-C2CA-4854-ABAE-F2C00C23A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575" y="1066800"/>
            <a:ext cx="4518025" cy="557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0E89808E-AE5F-4E83-AE60-D39179B39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404813"/>
            <a:ext cx="8458200" cy="685800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b="1">
                <a:latin typeface="Cambria" panose="02040503050406030204" pitchFamily="18" charset="0"/>
              </a:rPr>
              <a:t>Componentes de la roca carbonatada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B6777F8D-5BC9-4867-889A-278702B2C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95400"/>
            <a:ext cx="8534400" cy="2971800"/>
          </a:xfrm>
        </p:spPr>
        <p:txBody>
          <a:bodyPr/>
          <a:lstStyle/>
          <a:p>
            <a:pPr xmlns:a="http://schemas.openxmlformats.org/drawingml/2006/main" eaLnBrk="1" hangingPunct="1">
              <a:lnSpc>
                <a:spcPct val="90000"/>
              </a:lnSpc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Esparita (cemento):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Material ortoquímico cristalino de carbonato granular transparente (“azucarado”)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Formado en espacios porosos intersticiales de sedimentos carbonatados.</a:t>
            </a:r>
          </a:p>
          <a:p>
            <a:pPr xmlns:a="http://schemas.openxmlformats.org/drawingml/2006/main" lvl="2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El cemento en los poros indica un espacio vacío original.</a:t>
            </a:r>
          </a:p>
          <a:p>
            <a:pPr xmlns:a="http://schemas.openxmlformats.org/drawingml/2006/main"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También se forma comúnmente durante la diagénesis.</a:t>
            </a:r>
          </a:p>
          <a:p>
            <a:pPr xmlns:a="http://schemas.openxmlformats.org/drawingml/2006/main" lvl="2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Aloquímicos recristalizados </a:t>
            </a:r>
            <a:br xmlns:a="http://schemas.openxmlformats.org/drawingml/2006/main">
              <a:rPr lang="en-US" altLang="es-MX" sz="2000">
                <a:latin typeface="Cambria" panose="02040503050406030204" pitchFamily="18" charset="0"/>
              </a:rPr>
            </a:b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o micrita</a:t>
            </a:r>
          </a:p>
        </p:txBody>
      </p:sp>
      <p:sp>
        <p:nvSpPr>
          <p:cNvPr id="67588" name="Slide Number Placeholder 5">
            <a:extLst>
              <a:ext uri="{FF2B5EF4-FFF2-40B4-BE49-F238E27FC236}">
                <a16:creationId xmlns:a16="http://schemas.microsoft.com/office/drawing/2014/main" id="{EF5519A4-0ED2-414F-B545-5F28FDD6F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1EE103C-C9C6-46A9-AB04-FBB50B3E0999}" type="slidenum">
              <a:rPr lang="en-US" altLang="es-MX">
                <a:solidFill>
                  <a:srgbClr val="FFFFFF"/>
                </a:solidFill>
                <a:latin typeface="Cambria" panose="02040503050406030204" pitchFamily="18" charset="0"/>
              </a:rPr>
              <a:pPr/>
              <a:t>31</a:t>
            </a:fld>
            <a:endParaRPr lang="en-US" altLang="es-MX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pic>
        <p:nvPicPr>
          <p:cNvPr id="67589" name="Picture 4">
            <a:extLst>
              <a:ext uri="{FF2B5EF4-FFF2-40B4-BE49-F238E27FC236}">
                <a16:creationId xmlns:a16="http://schemas.microsoft.com/office/drawing/2014/main" id="{580FDDF4-1984-4627-888A-8D334BC2D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657600"/>
            <a:ext cx="3055938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0" name="Picture 5" descr="usc-title-gray">
            <a:hlinkClick r:id="rId4"/>
            <a:extLst>
              <a:ext uri="{FF2B5EF4-FFF2-40B4-BE49-F238E27FC236}">
                <a16:creationId xmlns:a16="http://schemas.microsoft.com/office/drawing/2014/main" id="{39B58D51-B288-40B1-AFE9-42B5FBF16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442075"/>
            <a:ext cx="3352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5219E928-C704-4E4B-88C4-855C046C1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050" y="333375"/>
            <a:ext cx="8763000" cy="838200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b="1">
                <a:latin typeface="Cambria" panose="02040503050406030204" pitchFamily="18" charset="0"/>
              </a:rPr>
              <a:t>Componentes de la roca carbonatada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1C9EFDC9-D1C8-4B23-8639-96BEA66ED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47800"/>
            <a:ext cx="8153400" cy="1828800"/>
          </a:xfrm>
        </p:spPr>
        <p:txBody>
          <a:bodyPr/>
          <a:lstStyle/>
          <a:p>
            <a:pPr xmlns:a="http://schemas.openxmlformats.org/drawingml/2006/main" marL="609600" indent="-609600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Aloquímicos: intraclastos</a:t>
            </a:r>
          </a:p>
          <a:p>
            <a:pPr xmlns:a="http://schemas.openxmlformats.org/drawingml/2006/main" marL="990600" lvl="1" indent="-533400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Fragmentos de carbonato litificados tempranos reelaborados</a:t>
            </a:r>
          </a:p>
          <a:p>
            <a:pPr xmlns:a="http://schemas.openxmlformats.org/drawingml/2006/main" marL="1371600" lvl="2" indent="-457200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granos de forma irregular que se forman por erosión sindeposicional de sedimentos parcialmente litificados</a:t>
            </a:r>
          </a:p>
        </p:txBody>
      </p:sp>
      <p:sp>
        <p:nvSpPr>
          <p:cNvPr id="69636" name="Slide Number Placeholder 5">
            <a:extLst>
              <a:ext uri="{FF2B5EF4-FFF2-40B4-BE49-F238E27FC236}">
                <a16:creationId xmlns:a16="http://schemas.microsoft.com/office/drawing/2014/main" id="{6A7E1C42-11E9-4F83-9971-F57DD3E01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EEA6050-66D1-4202-BDC9-32365D1A91BF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32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69637" name="Picture 4">
            <a:extLst>
              <a:ext uri="{FF2B5EF4-FFF2-40B4-BE49-F238E27FC236}">
                <a16:creationId xmlns:a16="http://schemas.microsoft.com/office/drawing/2014/main" id="{CA347BB6-5CDD-46BE-B29D-15F806116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113" y="3581400"/>
            <a:ext cx="3036887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8" name="Picture 5" descr="intraclasts">
            <a:extLst>
              <a:ext uri="{FF2B5EF4-FFF2-40B4-BE49-F238E27FC236}">
                <a16:creationId xmlns:a16="http://schemas.microsoft.com/office/drawing/2014/main" id="{E0D5AC65-467F-47CD-8922-ECD918BD6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222750"/>
            <a:ext cx="4470400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9" name="Picture 6" descr="usc-title-gray">
            <a:hlinkClick r:id="rId5"/>
            <a:extLst>
              <a:ext uri="{FF2B5EF4-FFF2-40B4-BE49-F238E27FC236}">
                <a16:creationId xmlns:a16="http://schemas.microsoft.com/office/drawing/2014/main" id="{10791037-A760-4C8B-A202-EBFDF5239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96000"/>
            <a:ext cx="3352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F1DD2148-8BB1-4B6F-86F1-37AB5BDA8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58775"/>
            <a:ext cx="8763000" cy="838200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b="1">
                <a:latin typeface="Cambria" panose="02040503050406030204" pitchFamily="18" charset="0"/>
              </a:rPr>
              <a:t>Componentes de la roca carbonatada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62BF1AB3-20A1-4F6D-92B9-E5DB97D57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19200"/>
            <a:ext cx="4800600" cy="5486400"/>
          </a:xfrm>
        </p:spPr>
        <p:txBody>
          <a:bodyPr/>
          <a:lstStyle/>
          <a:p>
            <a:pPr xmlns:a="http://schemas.openxmlformats.org/drawingml/2006/main" marL="609600" indent="-609600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Aloquímicos: Oolitos</a:t>
            </a:r>
          </a:p>
          <a:p>
            <a:pPr xmlns:a="http://schemas.openxmlformats.org/drawingml/2006/main" marL="990600" lvl="1" indent="-533400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Estructuras de carbonato laminadas concéntricamente</a:t>
            </a:r>
          </a:p>
          <a:p>
            <a:pPr xmlns:a="http://schemas.openxmlformats.org/drawingml/2006/main" marL="990600" lvl="1" indent="-533400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Oolitos - &lt;2 mm de diámetro</a:t>
            </a:r>
          </a:p>
          <a:p>
            <a:pPr xmlns:a="http://schemas.openxmlformats.org/drawingml/2006/main" marL="1371600" lvl="2" indent="-457200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Se cree que es de origen abiogénico.</a:t>
            </a:r>
          </a:p>
          <a:p>
            <a:pPr xmlns:a="http://schemas.openxmlformats.org/drawingml/2006/main" marL="1371600" lvl="2" indent="-457200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Capas precipitadas sobre un grano durante la agitación por olas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endParaRPr lang="en-US" altLang="es-MX" sz="2000">
              <a:latin typeface="Cambria" panose="02040503050406030204" pitchFamily="18" charset="0"/>
            </a:endParaRPr>
          </a:p>
          <a:p>
            <a:pPr xmlns:a="http://schemas.openxmlformats.org/drawingml/2006/main" marL="990600" lvl="1" indent="-533400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Pisolitos: iguales a los oolitos, pero &gt;2 mm</a:t>
            </a:r>
          </a:p>
          <a:p>
            <a:pPr xmlns:a="http://schemas.openxmlformats.org/drawingml/2006/main" marL="990600" lvl="1" indent="-533400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Oncolitos: estromatolitos esferoidales (&gt; 1-2 cm)</a:t>
            </a:r>
          </a:p>
        </p:txBody>
      </p:sp>
      <p:sp>
        <p:nvSpPr>
          <p:cNvPr id="71684" name="Slide Number Placeholder 5">
            <a:extLst>
              <a:ext uri="{FF2B5EF4-FFF2-40B4-BE49-F238E27FC236}">
                <a16:creationId xmlns:a16="http://schemas.microsoft.com/office/drawing/2014/main" id="{97F0DE42-22B2-4852-AC13-80172C377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E3D2C0E-C8B0-4C51-B6BD-C818F49BE10B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33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71685" name="Picture 4" descr="ooid_line">
            <a:extLst>
              <a:ext uri="{FF2B5EF4-FFF2-40B4-BE49-F238E27FC236}">
                <a16:creationId xmlns:a16="http://schemas.microsoft.com/office/drawing/2014/main" id="{6E93B499-009C-4A30-B265-C6C7DA051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122363"/>
            <a:ext cx="3581400" cy="218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6" name="Picture 5" descr="ooidcomp">
            <a:extLst>
              <a:ext uri="{FF2B5EF4-FFF2-40B4-BE49-F238E27FC236}">
                <a16:creationId xmlns:a16="http://schemas.microsoft.com/office/drawing/2014/main" id="{C34944FF-5BE9-46B1-99E8-319D7CBF8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494088"/>
            <a:ext cx="3581400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7" name="Picture 6" descr="usc-title-gray">
            <a:hlinkClick r:id="rId5"/>
            <a:extLst>
              <a:ext uri="{FF2B5EF4-FFF2-40B4-BE49-F238E27FC236}">
                <a16:creationId xmlns:a16="http://schemas.microsoft.com/office/drawing/2014/main" id="{827E90D0-7BAC-462D-BDB5-F6BF5AF25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6289675"/>
            <a:ext cx="3352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7921518A-62FD-45BE-B9B8-49D318BA0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333375"/>
            <a:ext cx="8458200" cy="990600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b="1">
                <a:latin typeface="Cambria" panose="02040503050406030204" pitchFamily="18" charset="0"/>
              </a:rPr>
              <a:t>Componentes de la roca carbonatada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55F5A4DD-8FB1-4DA7-99D3-071C16F0C3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8077200" cy="1865313"/>
          </a:xfrm>
        </p:spPr>
        <p:txBody>
          <a:bodyPr/>
          <a:lstStyle/>
          <a:p>
            <a:pPr xmlns:a="http://schemas.openxmlformats.org/drawingml/2006/main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Aloquímicos: peloides</a:t>
            </a: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 </a:t>
            </a:r>
          </a:p>
          <a:p>
            <a:pPr xmlns:a="http://schemas.openxmlformats.org/drawingml/2006/main" lvl="1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Partículas de carbonato de grano fino, del tamaño de la arena, sin estructura interna distintiva</a:t>
            </a:r>
          </a:p>
          <a:p>
            <a:pPr xmlns:a="http://schemas.openxmlformats.org/drawingml/2006/main" lvl="1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Se cree que la mayoría son bolitas fecales</a:t>
            </a:r>
          </a:p>
        </p:txBody>
      </p:sp>
      <p:sp>
        <p:nvSpPr>
          <p:cNvPr id="73732" name="Slide Number Placeholder 6">
            <a:extLst>
              <a:ext uri="{FF2B5EF4-FFF2-40B4-BE49-F238E27FC236}">
                <a16:creationId xmlns:a16="http://schemas.microsoft.com/office/drawing/2014/main" id="{2A055792-8942-4DDA-8B45-0BA1D4BCD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421AFE1-3852-41A1-B8E7-07066A2EA308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34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73733" name="Picture 4">
            <a:extLst>
              <a:ext uri="{FF2B5EF4-FFF2-40B4-BE49-F238E27FC236}">
                <a16:creationId xmlns:a16="http://schemas.microsoft.com/office/drawing/2014/main" id="{BA0F5EB2-88D4-4164-AA1A-378AF041F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200400"/>
            <a:ext cx="24955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4" name="Picture 5" descr="pelllets">
            <a:extLst>
              <a:ext uri="{FF2B5EF4-FFF2-40B4-BE49-F238E27FC236}">
                <a16:creationId xmlns:a16="http://schemas.microsoft.com/office/drawing/2014/main" id="{CBBC4C53-443D-46A9-91E4-65ED4375E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44850"/>
            <a:ext cx="3265488" cy="346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5" name="Picture 6" descr="usc-title-gray">
            <a:hlinkClick r:id="rId5"/>
            <a:extLst>
              <a:ext uri="{FF2B5EF4-FFF2-40B4-BE49-F238E27FC236}">
                <a16:creationId xmlns:a16="http://schemas.microsoft.com/office/drawing/2014/main" id="{D2FDC8D6-85A1-44D7-8082-6C09709AD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6096000"/>
            <a:ext cx="3352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>
            <a:extLst>
              <a:ext uri="{FF2B5EF4-FFF2-40B4-BE49-F238E27FC236}">
                <a16:creationId xmlns:a16="http://schemas.microsoft.com/office/drawing/2014/main" id="{83D953A4-2AB7-4AB2-B9B9-21013DB8C9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09575"/>
            <a:ext cx="8229600" cy="642938"/>
          </a:xfrm>
        </p:spPr>
        <p:txBody>
          <a:bodyPr>
            <a:normAutofit fontScale="90000"/>
          </a:bodyPr>
          <a:lstStyle/>
          <a:p>
            <a:pPr xmlns:a="http://schemas.openxmlformats.org/drawingml/2006/main" eaLnBrk="1" fontAlgn="auto" hangingPunct="1">
              <a:spcAft>
                <a:spcPts val="0"/>
              </a:spcAft>
              <a:defRPr/>
            </a:pPr>
            <a:r xmlns:a="http://schemas.openxmlformats.org/drawingml/2006/main">
              <a:rPr lang="es" b="1" dirty="0">
                <a:latin typeface="Cambria" pitchFamily="18" charset="0"/>
              </a:rPr>
              <a:t>Componentes de la roca carbonatada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2BF2E5F8-FB85-4188-BCBD-01AB2B7DC1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8534400" cy="2438400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>
                <a:latin typeface="Cambria" panose="02040503050406030204" pitchFamily="18" charset="0"/>
              </a:rPr>
              <a:t>Aloquímicos: Partículas esqueléticas (bioclastos)</a:t>
            </a:r>
          </a:p>
          <a:p>
            <a:pPr xmlns:a="http://schemas.openxmlformats.org/drawingml/2006/main" lvl="1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microfósiles enteros, megafósiles enteros, fragmentos de concha rota</a:t>
            </a:r>
          </a:p>
          <a:p>
            <a:pPr xmlns:a="http://schemas.openxmlformats.org/drawingml/2006/main" lvl="2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Invertebrados marinos: algas, foraminíferos, corales, briozoos, braquiópodos, gasterópodos, moluscos, ostrácodos, etc.</a:t>
            </a:r>
          </a:p>
          <a:p>
            <a:pPr xmlns:a="http://schemas.openxmlformats.org/drawingml/2006/main" lvl="2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Microfacies estándar (tipo de fragmento fósil -&gt; entorno)</a:t>
            </a:r>
          </a:p>
        </p:txBody>
      </p:sp>
      <p:sp>
        <p:nvSpPr>
          <p:cNvPr id="75780" name="Slide Number Placeholder 6">
            <a:extLst>
              <a:ext uri="{FF2B5EF4-FFF2-40B4-BE49-F238E27FC236}">
                <a16:creationId xmlns:a16="http://schemas.microsoft.com/office/drawing/2014/main" id="{BEAC29CA-4A25-44B2-AF30-8A50832FC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673DC48-1315-4B1B-BEEA-4DD3AF5133D1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35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75781" name="Picture 4">
            <a:extLst>
              <a:ext uri="{FF2B5EF4-FFF2-40B4-BE49-F238E27FC236}">
                <a16:creationId xmlns:a16="http://schemas.microsoft.com/office/drawing/2014/main" id="{1F101A3C-06B9-4348-9CCA-C78BDDA81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563" y="3068638"/>
            <a:ext cx="3227387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2" name="Picture 5" descr="bioclasts_age">
            <a:extLst>
              <a:ext uri="{FF2B5EF4-FFF2-40B4-BE49-F238E27FC236}">
                <a16:creationId xmlns:a16="http://schemas.microsoft.com/office/drawing/2014/main" id="{5DED5C36-2A62-428B-9F7C-E5B66D3EB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7975"/>
            <a:ext cx="5181600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9653ED07-EAE2-46D9-AFF7-26D0D57A8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476250"/>
            <a:ext cx="8229600" cy="714375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b="1">
                <a:latin typeface="Cambria" panose="02040503050406030204" pitchFamily="18" charset="0"/>
              </a:rPr>
              <a:t>Clasificación de rocas carbonatadas</a:t>
            </a:r>
          </a:p>
        </p:txBody>
      </p:sp>
      <p:sp>
        <p:nvSpPr>
          <p:cNvPr id="77827" name="Rectangle 4">
            <a:extLst>
              <a:ext uri="{FF2B5EF4-FFF2-40B4-BE49-F238E27FC236}">
                <a16:creationId xmlns:a16="http://schemas.microsoft.com/office/drawing/2014/main" id="{9CCAC921-BF2C-4A7F-B0DE-E48490CFF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0" y="1143000"/>
            <a:ext cx="4495800" cy="5486400"/>
          </a:xfrm>
        </p:spPr>
        <p:txBody>
          <a:bodyPr/>
          <a:lstStyle/>
          <a:p>
            <a:pPr xmlns:a="http://schemas.openxmlformats.org/drawingml/2006/main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Basado en la textura deposicional (principalmente proporción de aloquímicos)</a:t>
            </a:r>
          </a:p>
          <a:p>
            <a:pPr xmlns:a="http://schemas.openxmlformats.org/drawingml/2006/main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Dos esquemas de clasificación principales:</a:t>
            </a:r>
          </a:p>
          <a:p>
            <a:pPr xmlns:a="http://schemas.openxmlformats.org/drawingml/2006/main"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Gente</a:t>
            </a:r>
          </a:p>
          <a:p>
            <a:pPr xmlns:a="http://schemas.openxmlformats.org/drawingml/2006/main" lvl="2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% y tipo de aloquímica</a:t>
            </a:r>
          </a:p>
          <a:p>
            <a:pPr xmlns:a="http://schemas.openxmlformats.org/drawingml/2006/main" lvl="2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Matriz de micrita vs. matriz de esparita</a:t>
            </a:r>
          </a:p>
          <a:p>
            <a:pPr lvl="2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altLang="es-MX" sz="2000">
              <a:latin typeface="Cambria" panose="02040503050406030204" pitchFamily="18" charset="0"/>
            </a:endParaRPr>
          </a:p>
          <a:p>
            <a:pPr xmlns:a="http://schemas.openxmlformats.org/drawingml/2006/main"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Dunham</a:t>
            </a:r>
          </a:p>
          <a:p>
            <a:pPr xmlns:a="http://schemas.openxmlformats.org/drawingml/2006/main" lvl="2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Abundancia de aloquímicos (relación granos:barro)</a:t>
            </a:r>
          </a:p>
          <a:p>
            <a:pPr xmlns:a="http://schemas.openxmlformats.org/drawingml/2006/main" lvl="2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Componentes originales unidos entre sí</a:t>
            </a:r>
          </a:p>
          <a:p>
            <a:pPr lvl="2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altLang="es-MX" sz="2000">
              <a:latin typeface="Cambria" panose="02040503050406030204" pitchFamily="18" charset="0"/>
            </a:endParaRPr>
          </a:p>
          <a:p>
            <a:pPr xmlns:a="http://schemas.openxmlformats.org/drawingml/2006/main"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Ambos pasan por alto algunos tipos de carbonatos.</a:t>
            </a:r>
          </a:p>
        </p:txBody>
      </p:sp>
      <p:sp>
        <p:nvSpPr>
          <p:cNvPr id="77828" name="Slide Number Placeholder 5">
            <a:extLst>
              <a:ext uri="{FF2B5EF4-FFF2-40B4-BE49-F238E27FC236}">
                <a16:creationId xmlns:a16="http://schemas.microsoft.com/office/drawing/2014/main" id="{E1027D02-14E7-4844-B41A-121AFAD9D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82E67AD-9ACD-4ADA-A623-E7966FFDC30E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36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77829" name="Picture 2" descr="folk_tern1">
            <a:hlinkClick r:id="rId3"/>
            <a:extLst>
              <a:ext uri="{FF2B5EF4-FFF2-40B4-BE49-F238E27FC236}">
                <a16:creationId xmlns:a16="http://schemas.microsoft.com/office/drawing/2014/main" id="{F6051CA5-8066-4273-9BDE-A7111956E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419417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>
            <a:extLst>
              <a:ext uri="{FF2B5EF4-FFF2-40B4-BE49-F238E27FC236}">
                <a16:creationId xmlns:a16="http://schemas.microsoft.com/office/drawing/2014/main" id="{42F087F4-EA12-4686-9B8D-82CE5CA14B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458200" cy="1219200"/>
          </a:xfrm>
        </p:spPr>
        <p:txBody>
          <a:bodyPr>
            <a:normAutofit fontScale="90000"/>
          </a:bodyPr>
          <a:lstStyle/>
          <a:p>
            <a:pPr xmlns:a="http://schemas.openxmlformats.org/drawingml/2006/main" eaLnBrk="1" fontAlgn="auto" hangingPunct="1">
              <a:spcAft>
                <a:spcPts val="0"/>
              </a:spcAft>
              <a:defRPr/>
            </a:pPr>
            <a:r xmlns:a="http://schemas.openxmlformats.org/drawingml/2006/main">
              <a:rPr lang="es" b="1" dirty="0">
                <a:latin typeface="Cambria" pitchFamily="18" charset="0"/>
              </a:rPr>
              <a:t>Clasificación de rocas carbonatadas: Dunham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EAD582BD-AF52-4217-9108-5E49AB5B2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47800"/>
            <a:ext cx="3048000" cy="4267200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>
                <a:latin typeface="Cambria" panose="02040503050406030204" pitchFamily="18" charset="0"/>
              </a:rPr>
              <a:t>Clasificación Dunham</a:t>
            </a:r>
          </a:p>
          <a:p>
            <a:pPr xmlns:a="http://schemas.openxmlformats.org/drawingml/2006/main" lvl="1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Textura y tipo aloquímico incorporados en la clasificación</a:t>
            </a:r>
          </a:p>
          <a:p>
            <a:pPr xmlns:a="http://schemas.openxmlformats.org/drawingml/2006/main" lvl="2" eaLnBrk="1" hangingPunct="1"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Sedimentos depositados en aguas tranquilas vs. aguas agitadas</a:t>
            </a:r>
          </a:p>
        </p:txBody>
      </p:sp>
      <p:sp>
        <p:nvSpPr>
          <p:cNvPr id="79876" name="Slide Number Placeholder 5">
            <a:extLst>
              <a:ext uri="{FF2B5EF4-FFF2-40B4-BE49-F238E27FC236}">
                <a16:creationId xmlns:a16="http://schemas.microsoft.com/office/drawing/2014/main" id="{6501DF3D-F202-4E90-9CAA-94FE13138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C7B48A7-0505-44EB-A20C-632728B1CF9E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37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79877" name="Picture 4" descr="dunhamclass">
            <a:hlinkClick r:id="rId3"/>
            <a:extLst>
              <a:ext uri="{FF2B5EF4-FFF2-40B4-BE49-F238E27FC236}">
                <a16:creationId xmlns:a16="http://schemas.microsoft.com/office/drawing/2014/main" id="{9C16E1C8-9032-4253-A01B-74FB95329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508125"/>
            <a:ext cx="5867400" cy="353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Rectangle 5">
            <a:extLst>
              <a:ext uri="{FF2B5EF4-FFF2-40B4-BE49-F238E27FC236}">
                <a16:creationId xmlns:a16="http://schemas.microsoft.com/office/drawing/2014/main" id="{F013F2D7-E417-4CAB-BE7A-FA729A46FC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5181600"/>
            <a:ext cx="5943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xmlns:a="http://schemas.openxmlformats.org/drawingml/2006/main" marL="1143000" lvl="2" indent="-2286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Tx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  <a:cs typeface="+mn-cs"/>
              </a:rPr>
              <a:t>Sedimentos con lodo </a:t>
            </a:r>
            <a:r xmlns:a="http://schemas.openxmlformats.org/drawingml/2006/main">
              <a:rPr lang="es" sz="2000" dirty="0" err="1">
                <a:latin typeface="Cambria" pitchFamily="18" charset="0"/>
                <a:cs typeface="+mn-cs"/>
              </a:rPr>
              <a:t>vs. </a:t>
            </a:r>
            <a:r xmlns:a="http://schemas.openxmlformats.org/drawingml/2006/main">
              <a:rPr lang="es" sz="2000" dirty="0">
                <a:latin typeface="Cambria" pitchFamily="18" charset="0"/>
                <a:cs typeface="+mn-cs"/>
              </a:rPr>
              <a:t>sedimentos sin lodo</a:t>
            </a:r>
          </a:p>
          <a:p>
            <a:pPr xmlns:a="http://schemas.openxmlformats.org/drawingml/2006/main" marL="1143000" lvl="2" indent="-2286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Tx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  <a:cs typeface="+mn-cs"/>
              </a:rPr>
              <a:t>de grano </a:t>
            </a:r>
            <a:r xmlns:a="http://schemas.openxmlformats.org/drawingml/2006/main">
              <a:rPr lang="es" sz="2000" dirty="0" err="1">
                <a:latin typeface="Cambria" pitchFamily="18" charset="0"/>
                <a:cs typeface="+mn-cs"/>
              </a:rPr>
              <a:t>vs. </a:t>
            </a:r>
            <a:r xmlns:a="http://schemas.openxmlformats.org/drawingml/2006/main">
              <a:rPr lang="es" sz="2000" dirty="0">
                <a:latin typeface="Cambria" pitchFamily="18" charset="0"/>
                <a:cs typeface="+mn-cs"/>
              </a:rPr>
              <a:t>soporte de barro</a:t>
            </a:r>
          </a:p>
          <a:p>
            <a:pPr xmlns:a="http://schemas.openxmlformats.org/drawingml/2006/main" marL="1143000" lvl="2" indent="-2286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Tx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  <a:cs typeface="+mn-cs"/>
              </a:rPr>
              <a:t>Componentes originales unidos (biológicamente)</a:t>
            </a:r>
          </a:p>
          <a:p>
            <a:pPr xmlns:a="http://schemas.openxmlformats.org/drawingml/2006/main" marL="1143000" lvl="2" indent="-2286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Tx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  <a:cs typeface="+mn-cs"/>
              </a:rPr>
              <a:t>Textura deposicional reconocible</a:t>
            </a:r>
            <a:r xmlns:a="http://schemas.openxmlformats.org/drawingml/2006/main">
              <a:rPr lang="es" sz="2400" dirty="0">
                <a:latin typeface="Cambria" pitchFamily="18" charset="0"/>
                <a:cs typeface="+mn-cs"/>
              </a:rPr>
              <a:t>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>
            <a:extLst>
              <a:ext uri="{FF2B5EF4-FFF2-40B4-BE49-F238E27FC236}">
                <a16:creationId xmlns:a16="http://schemas.microsoft.com/office/drawing/2014/main" id="{CF3D3A07-365B-446E-98F6-A04C2E9020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458200" cy="1219200"/>
          </a:xfrm>
        </p:spPr>
        <p:txBody>
          <a:bodyPr>
            <a:normAutofit fontScale="90000"/>
          </a:bodyPr>
          <a:lstStyle/>
          <a:p>
            <a:pPr xmlns:a="http://schemas.openxmlformats.org/drawingml/2006/main" eaLnBrk="1" fontAlgn="auto" hangingPunct="1">
              <a:spcAft>
                <a:spcPts val="0"/>
              </a:spcAft>
              <a:defRPr/>
            </a:pPr>
            <a:r xmlns:a="http://schemas.openxmlformats.org/drawingml/2006/main">
              <a:rPr lang="es" b="1" dirty="0">
                <a:latin typeface="Cambria" pitchFamily="18" charset="0"/>
              </a:rPr>
              <a:t>Clasificación de rocas carbonatadas: Dunham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43BC5217-0190-4104-A85D-31425E62D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76400"/>
            <a:ext cx="8610600" cy="4800600"/>
          </a:xfrm>
        </p:spPr>
        <p:txBody>
          <a:bodyPr/>
          <a:lstStyle/>
          <a:p>
            <a:pPr xmlns:a="http://schemas.openxmlformats.org/drawingml/2006/main" marL="533400" indent="-533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Presencia o ausencia de lodo calcáreo; ¿hay lodo </a:t>
            </a:r>
            <a:r xmlns:a="http://schemas.openxmlformats.org/drawingml/2006/main">
              <a:rPr lang="es" altLang="es-MX" sz="2400" u="sng">
                <a:latin typeface="Cambria" panose="02040503050406030204" pitchFamily="18" charset="0"/>
              </a:rPr>
              <a:t>? </a:t>
            </a: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Las aguas tranquilas permiten la acumulación de lodo calcáreo e indican la ausencia de agitación inducida por la corriente.</a:t>
            </a:r>
          </a:p>
          <a:p>
            <a:pPr xmlns:a="http://schemas.openxmlformats.org/drawingml/2006/main" marL="533400" indent="-533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Soporte de grano: estructura autoportante</a:t>
            </a:r>
          </a:p>
          <a:p>
            <a:pPr xmlns:a="http://schemas.openxmlformats.org/drawingml/2006/main"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circulación de fluidos, diagénesis</a:t>
            </a:r>
          </a:p>
          <a:p>
            <a:pPr xmlns:a="http://schemas.openxmlformats.org/drawingml/2006/main" marL="533400" indent="-533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Tipo de grano: tipos de microfacies estándar</a:t>
            </a:r>
          </a:p>
          <a:p>
            <a:pPr xmlns:a="http://schemas.openxmlformats.org/drawingml/2006/main" marL="533400" indent="-533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Tamaño de grano, redondeo y recubrimiento: interpretaciones hidrológicas</a:t>
            </a:r>
          </a:p>
          <a:p>
            <a:pPr xmlns:a="http://schemas.openxmlformats.org/drawingml/2006/main" marL="533400" indent="-533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400">
                <a:latin typeface="Cambria" panose="02040503050406030204" pitchFamily="18" charset="0"/>
              </a:rPr>
              <a:t>Masas de ppt biogénicas unidas en el momento de la deposición:</a:t>
            </a:r>
          </a:p>
          <a:p>
            <a:pPr xmlns:a="http://schemas.openxmlformats.org/drawingml/2006/main"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Piedra límite</a:t>
            </a:r>
          </a:p>
          <a:p>
            <a:pPr xmlns:a="http://schemas.openxmlformats.org/drawingml/2006/main"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marco orgánico</a:t>
            </a:r>
          </a:p>
          <a:p>
            <a:pPr xmlns:a="http://schemas.openxmlformats.org/drawingml/2006/main"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laminaciones no consistentes con la gravedad (estromatolito)</a:t>
            </a:r>
          </a:p>
          <a:p>
            <a:pPr xmlns:a="http://schemas.openxmlformats.org/drawingml/2006/main"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techo sobre cavidades llenas de sedimentos</a:t>
            </a:r>
          </a:p>
        </p:txBody>
      </p:sp>
      <p:sp>
        <p:nvSpPr>
          <p:cNvPr id="81924" name="Slide Number Placeholder 5">
            <a:extLst>
              <a:ext uri="{FF2B5EF4-FFF2-40B4-BE49-F238E27FC236}">
                <a16:creationId xmlns:a16="http://schemas.microsoft.com/office/drawing/2014/main" id="{1BCF9246-9C45-4ED8-A643-18DD2CCC0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8607D7E-B7AC-488F-A575-8DCDE9ECFC32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38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FDC2ABBB-D300-42F2-8E68-7058DD14D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650" y="481013"/>
            <a:ext cx="8229600" cy="715962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 b="1">
                <a:latin typeface="Cambria" panose="02040503050406030204" pitchFamily="18" charset="0"/>
              </a:rPr>
              <a:t>Sistemas deposicionales de carbonatos</a:t>
            </a:r>
          </a:p>
        </p:txBody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CE636173-15B3-4CC2-B669-83911B29E3F2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0" y="1412875"/>
            <a:ext cx="4114800" cy="2789238"/>
          </a:xfrm>
        </p:spPr>
        <p:txBody>
          <a:bodyPr>
            <a:normAutofit/>
          </a:bodyPr>
          <a:lstStyle/>
          <a:p>
            <a:pPr xmlns:a="http://schemas.openxmlformats.org/drawingml/2006/main" marL="658368" lvl="1" indent="-246888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dirty="0">
                <a:solidFill>
                  <a:schemeClr val="tx1"/>
                </a:solidFill>
                <a:latin typeface="Cambria" pitchFamily="18" charset="0"/>
              </a:rPr>
              <a:t>En aguas cálidas, claras y poco profundas los organismos crean sedimentos:</a:t>
            </a:r>
          </a:p>
          <a:p>
            <a:pPr xmlns:a="http://schemas.openxmlformats.org/drawingml/2006/main" marL="658368" lvl="1" indent="-246888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dirty="0">
                <a:latin typeface="Cambria" pitchFamily="18" charset="0"/>
              </a:rPr>
              <a:t>Las algas calcáreas prosperan y generan </a:t>
            </a:r>
            <a:r xmlns:a="http://schemas.openxmlformats.org/drawingml/2006/main">
              <a:rPr lang="es" dirty="0" err="1">
                <a:latin typeface="Cambria" pitchFamily="18" charset="0"/>
              </a:rPr>
              <a:t>micrita.</a:t>
            </a:r>
            <a:endParaRPr xmlns:a="http://schemas.openxmlformats.org/drawingml/2006/main" lang="en-US" dirty="0">
              <a:latin typeface="Cambria" pitchFamily="18" charset="0"/>
            </a:endParaRPr>
          </a:p>
          <a:p>
            <a:pPr xmlns:a="http://schemas.openxmlformats.org/drawingml/2006/main" marL="658368" lvl="1" indent="-246888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 xmlns:a="http://schemas.openxmlformats.org/drawingml/2006/main">
              <a:rPr lang="es" dirty="0">
                <a:latin typeface="Cambria" pitchFamily="18" charset="0"/>
              </a:rPr>
              <a:t>Los esqueletos de animales invertebrados se acumulan como partículas sedimentarias ( </a:t>
            </a:r>
            <a:r xmlns:a="http://schemas.openxmlformats.org/drawingml/2006/main">
              <a:rPr lang="es" dirty="0" err="1">
                <a:latin typeface="Cambria" pitchFamily="18" charset="0"/>
              </a:rPr>
              <a:t>bioclastos </a:t>
            </a:r>
            <a:r xmlns:a="http://schemas.openxmlformats.org/drawingml/2006/main">
              <a:rPr lang="es" dirty="0">
                <a:latin typeface="Cambria" pitchFamily="18" charset="0"/>
              </a:rPr>
              <a:t>).</a:t>
            </a:r>
          </a:p>
        </p:txBody>
      </p:sp>
      <p:sp>
        <p:nvSpPr>
          <p:cNvPr id="83972" name="Slide Number Placeholder 6">
            <a:extLst>
              <a:ext uri="{FF2B5EF4-FFF2-40B4-BE49-F238E27FC236}">
                <a16:creationId xmlns:a16="http://schemas.microsoft.com/office/drawing/2014/main" id="{EB7D1925-5573-4666-AAB9-06253B7AF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123E921-DD42-4E51-BB55-B10B13D77A87}" type="slidenum">
              <a:rPr lang="en-US" altLang="es-MX">
                <a:solidFill>
                  <a:srgbClr val="FFFFFF"/>
                </a:solidFill>
                <a:latin typeface="Cambria" panose="02040503050406030204" pitchFamily="18" charset="0"/>
              </a:rPr>
              <a:pPr/>
              <a:t>39</a:t>
            </a:fld>
            <a:endParaRPr lang="en-US" altLang="es-MX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pic>
        <p:nvPicPr>
          <p:cNvPr id="83973" name="Picture 4" descr="PARADISE">
            <a:extLst>
              <a:ext uri="{FF2B5EF4-FFF2-40B4-BE49-F238E27FC236}">
                <a16:creationId xmlns:a16="http://schemas.microsoft.com/office/drawing/2014/main" id="{84C47AF3-85BE-4F75-8402-C9F59F285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371600"/>
            <a:ext cx="4805363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Rectangle 7">
            <a:extLst>
              <a:ext uri="{FF2B5EF4-FFF2-40B4-BE49-F238E27FC236}">
                <a16:creationId xmlns:a16="http://schemas.microsoft.com/office/drawing/2014/main" id="{EA340209-864E-4DC2-A8AD-27372CEAB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05400"/>
            <a:ext cx="8763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xmlns:a="http://schemas.openxmlformats.org/drawingml/2006/main" marL="742950" lvl="1" indent="-28575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>
                <a:latin typeface="Cambria" pitchFamily="18" charset="0"/>
                <a:cs typeface="+mn-cs"/>
              </a:rPr>
              <a:t>También, partículas creadas indirectamente por la actividad biológica o química.</a:t>
            </a:r>
          </a:p>
          <a:p>
            <a:pPr xmlns:a="http://schemas.openxmlformats.org/drawingml/2006/main" marL="1143000" lvl="2" indent="-2286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pitchFamily="34" charset="0"/>
              <a:buChar char="•"/>
              <a:defRPr/>
            </a:pPr>
            <a:r xmlns:a="http://schemas.openxmlformats.org/drawingml/2006/main">
              <a:rPr lang="es" sz="2000" dirty="0" err="1">
                <a:solidFill>
                  <a:schemeClr val="accent2"/>
                </a:solidFill>
                <a:latin typeface="Cambria" pitchFamily="18" charset="0"/>
                <a:cs typeface="+mn-cs"/>
              </a:rPr>
              <a:t>Oolítico </a:t>
            </a:r>
            <a:r xmlns:a="http://schemas.openxmlformats.org/drawingml/2006/main">
              <a:rPr lang="es" sz="20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, </a:t>
            </a:r>
            <a:r xmlns:a="http://schemas.openxmlformats.org/drawingml/2006/main">
              <a:rPr lang="es" sz="2000" dirty="0" err="1">
                <a:solidFill>
                  <a:schemeClr val="accent2"/>
                </a:solidFill>
                <a:latin typeface="Cambria" pitchFamily="18" charset="0"/>
                <a:cs typeface="+mn-cs"/>
              </a:rPr>
              <a:t>peletal </a:t>
            </a:r>
            <a:r xmlns:a="http://schemas.openxmlformats.org/drawingml/2006/main">
              <a:rPr lang="es" sz="20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e </a:t>
            </a:r>
            <a:r xmlns:a="http://schemas.openxmlformats.org/drawingml/2006/main">
              <a:rPr lang="es" sz="2000" dirty="0" err="1">
                <a:solidFill>
                  <a:schemeClr val="accent2"/>
                </a:solidFill>
                <a:latin typeface="Cambria" pitchFamily="18" charset="0"/>
                <a:cs typeface="+mn-cs"/>
              </a:rPr>
              <a:t>intraclástico</a:t>
            </a:r>
            <a:r xmlns:a="http://schemas.openxmlformats.org/drawingml/2006/main">
              <a:rPr lang="es" sz="20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 </a:t>
            </a:r>
            <a:r xmlns:a="http://schemas.openxmlformats.org/drawingml/2006/main">
              <a:rPr lang="es" sz="2000" dirty="0" err="1">
                <a:solidFill>
                  <a:schemeClr val="accent2"/>
                </a:solidFill>
                <a:latin typeface="Cambria" pitchFamily="18" charset="0"/>
                <a:cs typeface="+mn-cs"/>
              </a:rPr>
              <a:t>Los aloquímicos </a:t>
            </a:r>
            <a:r xmlns:a="http://schemas.openxmlformats.org/drawingml/2006/main">
              <a:rPr lang="es" sz="2000" dirty="0">
                <a:solidFill>
                  <a:schemeClr val="accent2"/>
                </a:solidFill>
                <a:latin typeface="Cambria" pitchFamily="18" charset="0"/>
                <a:cs typeface="+mn-cs"/>
              </a:rPr>
              <a:t>también se producen localmente, dependiendo de las condiciones.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>
            <a:extLst>
              <a:ext uri="{FF2B5EF4-FFF2-40B4-BE49-F238E27FC236}">
                <a16:creationId xmlns:a16="http://schemas.microsoft.com/office/drawing/2014/main" id="{800A59AD-61E7-498A-9419-BC60F92073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85775"/>
            <a:ext cx="9144000" cy="639763"/>
          </a:xfrm>
        </p:spPr>
        <p:txBody>
          <a:bodyPr>
            <a:normAutofit fontScale="90000"/>
          </a:bodyPr>
          <a:lstStyle/>
          <a:p>
            <a:pPr xmlns:a="http://schemas.openxmlformats.org/drawingml/2006/main" eaLnBrk="1" fontAlgn="auto" hangingPunct="1">
              <a:spcAft>
                <a:spcPts val="0"/>
              </a:spcAft>
              <a:defRPr/>
            </a:pPr>
            <a:r xmlns:a="http://schemas.openxmlformats.org/drawingml/2006/main">
              <a:rPr lang="es" b="1" dirty="0">
                <a:latin typeface="Cambria" pitchFamily="18" charset="0"/>
              </a:rPr>
              <a:t>Entornos deposicionales de carbonato</a:t>
            </a: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626B2ED9-34D7-4F96-8385-0A50969189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09675"/>
            <a:ext cx="8839200" cy="1066800"/>
          </a:xfrm>
        </p:spPr>
        <p:txBody>
          <a:bodyPr/>
          <a:lstStyle/>
          <a:p>
            <a:pPr xmlns:a="http://schemas.openxmlformats.org/drawingml/2006/main" eaLnBrk="1" hangingPunct="1"/>
            <a:r xmlns:a="http://schemas.openxmlformats.org/drawingml/2006/main">
              <a:rPr lang="es" altLang="es-MX">
                <a:latin typeface="Cambria" panose="02040503050406030204" pitchFamily="18" charset="0"/>
              </a:rPr>
              <a:t>Plataforma carbonatada con borde genérico – borde de cuenca</a:t>
            </a:r>
          </a:p>
        </p:txBody>
      </p:sp>
      <p:sp>
        <p:nvSpPr>
          <p:cNvPr id="86020" name="Rectangle 9">
            <a:extLst>
              <a:ext uri="{FF2B5EF4-FFF2-40B4-BE49-F238E27FC236}">
                <a16:creationId xmlns:a16="http://schemas.microsoft.com/office/drawing/2014/main" id="{602EDA36-DB28-4792-8A0D-BD7EB17DC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2249488"/>
            <a:ext cx="4038600" cy="4525962"/>
          </a:xfrm>
        </p:spPr>
        <p:txBody>
          <a:bodyPr/>
          <a:lstStyle/>
          <a:p>
            <a:pPr xmlns:a="http://schemas.openxmlformats.org/drawingml/2006/main" eaLnBrk="1" hangingPunct="1">
              <a:buFontTx/>
              <a:buNone/>
            </a:pPr>
            <a:r xmlns:a="http://schemas.openxmlformats.org/drawingml/2006/main">
              <a:rPr lang="es" altLang="es-MX"/>
              <a:t> </a:t>
            </a:r>
          </a:p>
        </p:txBody>
      </p:sp>
      <p:sp>
        <p:nvSpPr>
          <p:cNvPr id="86021" name="Slide Number Placeholder 6">
            <a:extLst>
              <a:ext uri="{FF2B5EF4-FFF2-40B4-BE49-F238E27FC236}">
                <a16:creationId xmlns:a16="http://schemas.microsoft.com/office/drawing/2014/main" id="{D279FE1B-4B22-41AC-9F41-0A6614C1B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56A95E2-1CF4-4988-8AD1-CC705BD46463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40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pic>
        <p:nvPicPr>
          <p:cNvPr id="86022" name="Picture 10" descr="carbdepo">
            <a:extLst>
              <a:ext uri="{FF2B5EF4-FFF2-40B4-BE49-F238E27FC236}">
                <a16:creationId xmlns:a16="http://schemas.microsoft.com/office/drawing/2014/main" id="{CB0EE4B2-1770-4E67-81E4-AFB782507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916113"/>
            <a:ext cx="8305800" cy="445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>
            <a:extLst>
              <a:ext uri="{FF2B5EF4-FFF2-40B4-BE49-F238E27FC236}">
                <a16:creationId xmlns:a16="http://schemas.microsoft.com/office/drawing/2014/main" id="{9004A3B0-C400-4496-B83B-F2F57F7725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563563"/>
          </a:xfrm>
        </p:spPr>
        <p:txBody>
          <a:bodyPr>
            <a:normAutofit fontScale="90000"/>
          </a:bodyPr>
          <a:lstStyle/>
          <a:p>
            <a:pPr xmlns:a="http://schemas.openxmlformats.org/drawingml/2006/main" eaLnBrk="1" fontAlgn="auto" hangingPunct="1">
              <a:spcAft>
                <a:spcPts val="0"/>
              </a:spcAft>
              <a:defRPr/>
            </a:pPr>
            <a:r xmlns:a="http://schemas.openxmlformats.org/drawingml/2006/main">
              <a:rPr lang="es" b="1" dirty="0">
                <a:latin typeface="Cambria" pitchFamily="18" charset="0"/>
              </a:rPr>
              <a:t>Actividad colaborativa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CB2EF1A4-7556-4E6A-B9C3-80EC5EAF21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388" y="1341438"/>
            <a:ext cx="8686800" cy="5867400"/>
          </a:xfrm>
        </p:spPr>
        <p:txBody>
          <a:bodyPr/>
          <a:lstStyle/>
          <a:p>
            <a:pPr xmlns:a="http://schemas.openxmlformats.org/drawingml/2006/main" marL="533400" indent="-533400" eaLnBrk="1" hangingPunct="1">
              <a:lnSpc>
                <a:spcPct val="90000"/>
              </a:lnSpc>
              <a:buFontTx/>
              <a:buAutoNum type="arabicPeriod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Tienes dos areniscas (Tabla, folleto)</a:t>
            </a:r>
          </a:p>
          <a:p>
            <a:pPr xmlns:a="http://schemas.openxmlformats.org/drawingml/2006/main" marL="914400" lvl="1" indent="-457200" eaLnBrk="1" hangingPunct="1">
              <a:lnSpc>
                <a:spcPct val="90000"/>
              </a:lnSpc>
              <a:buFontTx/>
              <a:buNone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A. Grafique las proporciones normalizadas de Q, F y L en el diagrama ternario.</a:t>
            </a:r>
          </a:p>
          <a:p>
            <a:pPr xmlns:a="http://schemas.openxmlformats.org/drawingml/2006/main" marL="914400" lvl="1" indent="-457200" eaLnBrk="1" hangingPunct="1">
              <a:lnSpc>
                <a:spcPct val="90000"/>
              </a:lnSpc>
              <a:buFontTx/>
              <a:buNone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B. Para cada arenisca:</a:t>
            </a:r>
          </a:p>
          <a:p>
            <a:pPr xmlns:a="http://schemas.openxmlformats.org/drawingml/2006/main" marL="1295400" lvl="2" indent="-381000" eaLnBrk="1" hangingPunct="1">
              <a:lnSpc>
                <a:spcPct val="90000"/>
              </a:lnSpc>
              <a:buFontTx/>
              <a:buAutoNum type="arabicPeriod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Clasifícalo (dale un nombre de composición e indica arenita vs wacke)</a:t>
            </a:r>
          </a:p>
          <a:p>
            <a:pPr xmlns:a="http://schemas.openxmlformats.org/drawingml/2006/main" marL="1295400" lvl="2" indent="-381000" eaLnBrk="1" hangingPunct="1">
              <a:lnSpc>
                <a:spcPct val="90000"/>
              </a:lnSpc>
              <a:buFontTx/>
              <a:buAutoNum type="arabicPeriod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Determine el entorno tectónico más probable del que se originó y proporcione su evidencia.</a:t>
            </a:r>
          </a:p>
          <a:p>
            <a:pPr xmlns:a="http://schemas.openxmlformats.org/drawingml/2006/main" marL="1295400" lvl="2" indent="-381000" eaLnBrk="1" hangingPunct="1">
              <a:lnSpc>
                <a:spcPct val="90000"/>
              </a:lnSpc>
              <a:buFontTx/>
              <a:buAutoNum type="arabicPeriod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Determine el entorno deposicional (general - sistema largo, sistema corto; sea más específico si puede) en el que es más probable que se formara y proporcione su evidencia.</a:t>
            </a:r>
          </a:p>
          <a:p>
            <a:pPr xmlns:a="http://schemas.openxmlformats.org/drawingml/2006/main" marL="533400" indent="-533400" eaLnBrk="1" hangingPunct="1">
              <a:lnSpc>
                <a:spcPct val="90000"/>
              </a:lnSpc>
              <a:buFontTx/>
              <a:buAutoNum type="arabicPeriod"/>
            </a:pPr>
            <a:r xmlns:a="http://schemas.openxmlformats.org/drawingml/2006/main">
              <a:rPr lang="es" altLang="es-MX">
                <a:latin typeface="Cambria" panose="02040503050406030204" pitchFamily="18" charset="0"/>
              </a:rPr>
              <a:t>Tienes tres carbonatos (folleto)</a:t>
            </a:r>
          </a:p>
          <a:p>
            <a:pPr xmlns:a="http://schemas.openxmlformats.org/drawingml/2006/main" marL="914400" lvl="1" indent="-457200" eaLnBrk="1" hangingPunct="1">
              <a:lnSpc>
                <a:spcPct val="90000"/>
              </a:lnSpc>
              <a:buFontTx/>
              <a:buAutoNum type="alphaUcPeriod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Según la descripción, para cada carbonato:</a:t>
            </a:r>
          </a:p>
          <a:p>
            <a:pPr xmlns:a="http://schemas.openxmlformats.org/drawingml/2006/main" marL="1295400" lvl="2" indent="-381000" eaLnBrk="1" hangingPunct="1">
              <a:lnSpc>
                <a:spcPct val="90000"/>
              </a:lnSpc>
              <a:buFontTx/>
              <a:buAutoNum type="arabicPeriod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Darle una clasificación compositiva según los esquemas Folk y Dunham (e indicar aloquímico vs. ortoquímico)</a:t>
            </a:r>
          </a:p>
          <a:p>
            <a:pPr xmlns:a="http://schemas.openxmlformats.org/drawingml/2006/main" marL="1295400" lvl="2" indent="-381000" eaLnBrk="1" hangingPunct="1">
              <a:lnSpc>
                <a:spcPct val="90000"/>
              </a:lnSpc>
              <a:buFontTx/>
              <a:buAutoNum type="arabicPeriod"/>
            </a:pPr>
            <a:r xmlns:a="http://schemas.openxmlformats.org/drawingml/2006/main">
              <a:rPr lang="es" altLang="es-MX" sz="2000">
                <a:latin typeface="Cambria" panose="02040503050406030204" pitchFamily="18" charset="0"/>
              </a:rPr>
              <a:t>Describa el entorno deposicional lo mejor que pueda y proporcione su evidencia.</a:t>
            </a:r>
          </a:p>
        </p:txBody>
      </p:sp>
      <p:sp>
        <p:nvSpPr>
          <p:cNvPr id="88068" name="Rectangle 4">
            <a:extLst>
              <a:ext uri="{FF2B5EF4-FFF2-40B4-BE49-F238E27FC236}">
                <a16:creationId xmlns:a16="http://schemas.microsoft.com/office/drawing/2014/main" id="{6C06A019-DB25-46E8-A1F1-38D1CCA79D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2249488"/>
            <a:ext cx="4038600" cy="4525962"/>
          </a:xfrm>
        </p:spPr>
        <p:txBody>
          <a:bodyPr/>
          <a:lstStyle/>
          <a:p>
            <a:pPr xmlns:a="http://schemas.openxmlformats.org/drawingml/2006/main" eaLnBrk="1" hangingPunct="1">
              <a:lnSpc>
                <a:spcPct val="90000"/>
              </a:lnSpc>
              <a:buFontTx/>
              <a:buNone/>
            </a:pPr>
            <a:r xmlns:a="http://schemas.openxmlformats.org/drawingml/2006/main">
              <a:rPr lang="es" altLang="es-MX"/>
              <a:t> </a:t>
            </a:r>
          </a:p>
        </p:txBody>
      </p:sp>
      <p:sp>
        <p:nvSpPr>
          <p:cNvPr id="88069" name="Slide Number Placeholder 6">
            <a:extLst>
              <a:ext uri="{FF2B5EF4-FFF2-40B4-BE49-F238E27FC236}">
                <a16:creationId xmlns:a16="http://schemas.microsoft.com/office/drawing/2014/main" id="{BC314435-A304-4254-8648-3F251CC6D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94FC873-C8C3-463B-8AF3-1BA3EF243F16}" type="slidenum">
              <a:rPr lang="en-US" altLang="es-MX">
                <a:solidFill>
                  <a:srgbClr val="FFFFFF"/>
                </a:solidFill>
                <a:latin typeface="Georgia" panose="02040502050405020303" pitchFamily="18" charset="0"/>
              </a:rPr>
              <a:pPr/>
              <a:t>41</a:t>
            </a:fld>
            <a:endParaRPr lang="en-US" altLang="es-MX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  <p:tag name="QUESTION" val="1"/>
  <p:tag name="TYPE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155</TotalTime>
  <Words>2269</Words>
  <Application>Microsoft Office PowerPoint</Application>
  <PresentationFormat>Presentación en pantalla (4:3)</PresentationFormat>
  <Paragraphs>457</Paragraphs>
  <Slides>41</Slides>
  <Notes>41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50" baseType="lpstr">
      <vt:lpstr>Arial</vt:lpstr>
      <vt:lpstr>Trebuchet MS</vt:lpstr>
      <vt:lpstr>Georgia</vt:lpstr>
      <vt:lpstr>Wingdings 2</vt:lpstr>
      <vt:lpstr>Calibri</vt:lpstr>
      <vt:lpstr>Cambria</vt:lpstr>
      <vt:lpstr>Wingdings</vt:lpstr>
      <vt:lpstr>WP Greek Helve</vt:lpstr>
      <vt:lpstr>Urban</vt:lpstr>
      <vt:lpstr>Sedimentary Rocks and the Origin of Sedimentary Strata</vt:lpstr>
      <vt:lpstr>Sedimentary Rocks</vt:lpstr>
      <vt:lpstr>Sedimentary Rocks</vt:lpstr>
      <vt:lpstr>Sedimentary Rocks</vt:lpstr>
      <vt:lpstr>Sedimentary Rocks: Terrigenous</vt:lpstr>
      <vt:lpstr>Sedimentary Rocks: Allochemical</vt:lpstr>
      <vt:lpstr>Sedimentary Rocks: Orthochemical</vt:lpstr>
      <vt:lpstr>Sedimentary Depositional Environments</vt:lpstr>
      <vt:lpstr>Sedimentary Depositional Environments: Main Types</vt:lpstr>
      <vt:lpstr>Sedimentary Basins</vt:lpstr>
      <vt:lpstr>Sedimentary Basins</vt:lpstr>
      <vt:lpstr> Simple model and classification</vt:lpstr>
      <vt:lpstr>Siliciclastic Rocks: Components</vt:lpstr>
      <vt:lpstr>Siliciclastic Rocks: Texture</vt:lpstr>
      <vt:lpstr>Siliciclastic Rocks: Texture</vt:lpstr>
      <vt:lpstr>Siliciclastic Rocks: Texture</vt:lpstr>
      <vt:lpstr>Siliciclastic Rock Classification</vt:lpstr>
      <vt:lpstr>Siliciclastic Rocks: Sandstone</vt:lpstr>
      <vt:lpstr>Siliciclastic Rocks: Sandstone</vt:lpstr>
      <vt:lpstr>Siliciclastic Rocks: Sandstone</vt:lpstr>
      <vt:lpstr>Siliciclastic Rocks: Sandstone</vt:lpstr>
      <vt:lpstr>Siliciclastic Rocks: Mudrocks</vt:lpstr>
      <vt:lpstr>Siliciclastic Rocks: Mudrocks</vt:lpstr>
      <vt:lpstr>Siliciclastic Rocks: Conglomerates</vt:lpstr>
      <vt:lpstr>Terrigenous Clastic Depositional Environments</vt:lpstr>
      <vt:lpstr>Terrigenous Clastic Depositional Environments</vt:lpstr>
      <vt:lpstr>Carbonates</vt:lpstr>
      <vt:lpstr>Carbonate Sediment: Origin</vt:lpstr>
      <vt:lpstr>Carbonate Rock Constituents</vt:lpstr>
      <vt:lpstr>Carbonate Rock Constituents</vt:lpstr>
      <vt:lpstr>Carbonate Rock Constituents</vt:lpstr>
      <vt:lpstr>Carbonate Rock Constituents</vt:lpstr>
      <vt:lpstr>Carbonate Rock Constituents</vt:lpstr>
      <vt:lpstr>Carbonate Rock Constituents</vt:lpstr>
      <vt:lpstr>Carbonate Rock Constituents</vt:lpstr>
      <vt:lpstr>Carbonate Rock Classification</vt:lpstr>
      <vt:lpstr>Carbonate Rock Classification: Dunham</vt:lpstr>
      <vt:lpstr>Carbonate Rock Classification: Dunham</vt:lpstr>
      <vt:lpstr>Carbonate Depositional Systems</vt:lpstr>
      <vt:lpstr>Carbonate Depositional Environments</vt:lpstr>
      <vt:lpstr>Collaborative 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Sedimentary Rocks and the Origin of Sedimentary Strata</dc:title>
  <dc:creator>Windows User</dc:creator>
  <cp:lastModifiedBy>INOCENTE GUADALUPE ESPINOZA MALDONADO</cp:lastModifiedBy>
  <cp:revision>17</cp:revision>
  <dcterms:created xsi:type="dcterms:W3CDTF">2012-08-01T15:50:14Z</dcterms:created>
  <dcterms:modified xsi:type="dcterms:W3CDTF">2025-08-25T04:16:26Z</dcterms:modified>
</cp:coreProperties>
</file>