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437" r:id="rId2"/>
    <p:sldId id="262" r:id="rId3"/>
    <p:sldId id="256" r:id="rId4"/>
    <p:sldId id="257" r:id="rId5"/>
    <p:sldId id="258" r:id="rId6"/>
    <p:sldId id="259" r:id="rId7"/>
    <p:sldId id="260" r:id="rId8"/>
    <p:sldId id="436" r:id="rId9"/>
    <p:sldId id="264" r:id="rId10"/>
    <p:sldId id="273" r:id="rId11"/>
    <p:sldId id="265" r:id="rId12"/>
    <p:sldId id="271" r:id="rId13"/>
    <p:sldId id="267" r:id="rId14"/>
    <p:sldId id="266" r:id="rId15"/>
    <p:sldId id="269" r:id="rId16"/>
    <p:sldId id="272" r:id="rId17"/>
    <p:sldId id="438" r:id="rId18"/>
    <p:sldId id="274" r:id="rId19"/>
    <p:sldId id="275" r:id="rId20"/>
    <p:sldId id="276" r:id="rId21"/>
    <p:sldId id="261" r:id="rId22"/>
    <p:sldId id="263" r:id="rId23"/>
    <p:sldId id="277" r:id="rId24"/>
    <p:sldId id="278" r:id="rId25"/>
    <p:sldId id="279" r:id="rId26"/>
    <p:sldId id="270"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9" r:id="rId42"/>
    <p:sldId id="297" r:id="rId43"/>
    <p:sldId id="298" r:id="rId4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7" autoAdjust="0"/>
    <p:restoredTop sz="94660"/>
  </p:normalViewPr>
  <p:slideViewPr>
    <p:cSldViewPr snapToGrid="0">
      <p:cViewPr varScale="1">
        <p:scale>
          <a:sx n="102" d="100"/>
          <a:sy n="102" d="100"/>
        </p:scale>
        <p:origin x="44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F683B-919D-4EC5-98EC-A78ABC653BF4}"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s-MX"/>
        </a:p>
      </dgm:t>
    </dgm:pt>
    <dgm:pt modelId="{7AEE654A-8882-4294-A2B0-535705808FC7}">
      <dgm:prSet phldrT="[Texto]" custT="1"/>
      <dgm:spPr/>
      <dgm:t>
        <a:bodyPr/>
        <a:lstStyle/>
        <a:p>
          <a:r>
            <a:rPr lang="es-MX" sz="2800" dirty="0"/>
            <a:t>Fuentes de  Estroncio</a:t>
          </a:r>
        </a:p>
      </dgm:t>
    </dgm:pt>
    <dgm:pt modelId="{1EC41440-F00A-4DBB-8600-4EA327C777B0}" type="parTrans" cxnId="{2D2CCC4A-74B2-4226-94A9-392CC27CFC30}">
      <dgm:prSet/>
      <dgm:spPr/>
      <dgm:t>
        <a:bodyPr/>
        <a:lstStyle/>
        <a:p>
          <a:endParaRPr lang="es-MX"/>
        </a:p>
      </dgm:t>
    </dgm:pt>
    <dgm:pt modelId="{5BC8F85F-8BAE-4B70-B4A6-F04A38619346}" type="sibTrans" cxnId="{2D2CCC4A-74B2-4226-94A9-392CC27CFC30}">
      <dgm:prSet/>
      <dgm:spPr/>
      <dgm:t>
        <a:bodyPr/>
        <a:lstStyle/>
        <a:p>
          <a:endParaRPr lang="es-MX"/>
        </a:p>
      </dgm:t>
    </dgm:pt>
    <dgm:pt modelId="{5593689C-3EB4-4B3E-9DEE-9DCB815B85DC}">
      <dgm:prSet phldrT="[Texto]" custT="1"/>
      <dgm:spPr/>
      <dgm:t>
        <a:bodyPr/>
        <a:lstStyle/>
        <a:p>
          <a:r>
            <a:rPr lang="es-MX" sz="3600" dirty="0"/>
            <a:t>Manto</a:t>
          </a:r>
        </a:p>
      </dgm:t>
    </dgm:pt>
    <dgm:pt modelId="{83B82D14-22E9-4CCD-9A3E-65306CD2D0C9}" type="parTrans" cxnId="{D69DA7A1-3733-4E3D-833E-898FEA78532C}">
      <dgm:prSet/>
      <dgm:spPr/>
      <dgm:t>
        <a:bodyPr/>
        <a:lstStyle/>
        <a:p>
          <a:endParaRPr lang="es-MX"/>
        </a:p>
      </dgm:t>
    </dgm:pt>
    <dgm:pt modelId="{7747F634-A5BE-4067-8B3D-6D78886A127D}" type="sibTrans" cxnId="{D69DA7A1-3733-4E3D-833E-898FEA78532C}">
      <dgm:prSet/>
      <dgm:spPr/>
      <dgm:t>
        <a:bodyPr/>
        <a:lstStyle/>
        <a:p>
          <a:endParaRPr lang="es-MX"/>
        </a:p>
      </dgm:t>
    </dgm:pt>
    <dgm:pt modelId="{2702BEA5-2990-46FE-A772-4028E0E8F58B}">
      <dgm:prSet phldrT="[Texto]"/>
      <dgm:spPr/>
      <dgm:t>
        <a:bodyPr/>
        <a:lstStyle/>
        <a:p>
          <a:r>
            <a:rPr lang="es-MX" dirty="0"/>
            <a:t>Actividad hidrotermal en dorsales oceánicas </a:t>
          </a:r>
        </a:p>
      </dgm:t>
    </dgm:pt>
    <dgm:pt modelId="{2869BE5C-64BC-4BD5-B3B1-1BD703DE3731}" type="parTrans" cxnId="{4416E3F4-7FB8-4743-BC13-025A27D13C1C}">
      <dgm:prSet/>
      <dgm:spPr/>
      <dgm:t>
        <a:bodyPr/>
        <a:lstStyle/>
        <a:p>
          <a:endParaRPr lang="es-MX"/>
        </a:p>
      </dgm:t>
    </dgm:pt>
    <dgm:pt modelId="{D90A7373-9824-4BC4-8D09-420F1EC1047C}" type="sibTrans" cxnId="{4416E3F4-7FB8-4743-BC13-025A27D13C1C}">
      <dgm:prSet/>
      <dgm:spPr/>
      <dgm:t>
        <a:bodyPr/>
        <a:lstStyle/>
        <a:p>
          <a:endParaRPr lang="es-MX"/>
        </a:p>
      </dgm:t>
    </dgm:pt>
    <dgm:pt modelId="{29D531A9-262E-403A-B9D9-12DE366811C1}">
      <dgm:prSet phldrT="[Texto]"/>
      <dgm:spPr/>
      <dgm:t>
        <a:bodyPr/>
        <a:lstStyle/>
        <a:p>
          <a:r>
            <a:rPr lang="es-ES" dirty="0"/>
            <a:t>alteración submarina de basaltos</a:t>
          </a:r>
          <a:endParaRPr lang="es-MX" dirty="0"/>
        </a:p>
      </dgm:t>
    </dgm:pt>
    <dgm:pt modelId="{34303A85-089A-4858-8E85-9DA87A8F73E2}" type="parTrans" cxnId="{7039E8BB-3872-4B54-87DC-23B502473398}">
      <dgm:prSet/>
      <dgm:spPr/>
      <dgm:t>
        <a:bodyPr/>
        <a:lstStyle/>
        <a:p>
          <a:endParaRPr lang="es-MX"/>
        </a:p>
      </dgm:t>
    </dgm:pt>
    <dgm:pt modelId="{D511BC27-457A-4558-B87C-3E37EB00FC4D}" type="sibTrans" cxnId="{7039E8BB-3872-4B54-87DC-23B502473398}">
      <dgm:prSet/>
      <dgm:spPr/>
      <dgm:t>
        <a:bodyPr/>
        <a:lstStyle/>
        <a:p>
          <a:endParaRPr lang="es-MX"/>
        </a:p>
      </dgm:t>
    </dgm:pt>
    <dgm:pt modelId="{C4EAAD84-122F-4080-8B4B-3DE610C7940C}">
      <dgm:prSet phldrT="[Texto]"/>
      <dgm:spPr/>
      <dgm:t>
        <a:bodyPr/>
        <a:lstStyle/>
        <a:p>
          <a:r>
            <a:rPr lang="es-ES" dirty="0"/>
            <a:t>alteración química de cuencas continentales</a:t>
          </a:r>
          <a:endParaRPr lang="es-MX" dirty="0"/>
        </a:p>
      </dgm:t>
    </dgm:pt>
    <dgm:pt modelId="{82549DFD-D6AC-484E-8638-FDA0DB4C35F5}" type="parTrans" cxnId="{27072032-96F5-4BC5-AF4F-FAF1BD62D082}">
      <dgm:prSet/>
      <dgm:spPr/>
      <dgm:t>
        <a:bodyPr/>
        <a:lstStyle/>
        <a:p>
          <a:endParaRPr lang="es-MX"/>
        </a:p>
      </dgm:t>
    </dgm:pt>
    <dgm:pt modelId="{4147ACF2-961A-4578-AA86-3B4207C78C24}" type="sibTrans" cxnId="{27072032-96F5-4BC5-AF4F-FAF1BD62D082}">
      <dgm:prSet/>
      <dgm:spPr/>
      <dgm:t>
        <a:bodyPr/>
        <a:lstStyle/>
        <a:p>
          <a:endParaRPr lang="es-MX"/>
        </a:p>
      </dgm:t>
    </dgm:pt>
    <dgm:pt modelId="{C9642F5C-7F90-4DC5-AE2A-8E94334ED965}">
      <dgm:prSet phldrT="[Texto]" custT="1"/>
      <dgm:spPr/>
      <dgm:t>
        <a:bodyPr/>
        <a:lstStyle/>
        <a:p>
          <a:r>
            <a:rPr lang="es-MX" sz="2800" dirty="0"/>
            <a:t>Corteza continental</a:t>
          </a:r>
        </a:p>
      </dgm:t>
    </dgm:pt>
    <dgm:pt modelId="{0CBB444E-AA34-41CE-8166-71B3AE1A8A6E}" type="parTrans" cxnId="{39D9F659-D91E-4CCB-8CD5-00B7ECC97A75}">
      <dgm:prSet/>
      <dgm:spPr/>
      <dgm:t>
        <a:bodyPr/>
        <a:lstStyle/>
        <a:p>
          <a:endParaRPr lang="es-MX"/>
        </a:p>
      </dgm:t>
    </dgm:pt>
    <dgm:pt modelId="{064E218F-E31B-45CD-8DE9-31CDA4222CD4}" type="sibTrans" cxnId="{39D9F659-D91E-4CCB-8CD5-00B7ECC97A75}">
      <dgm:prSet/>
      <dgm:spPr/>
      <dgm:t>
        <a:bodyPr/>
        <a:lstStyle/>
        <a:p>
          <a:endParaRPr lang="es-MX"/>
        </a:p>
      </dgm:t>
    </dgm:pt>
    <dgm:pt modelId="{96CD7658-8809-40D0-BF43-22C175049F43}">
      <dgm:prSet phldrT="[Texto]" custT="1"/>
      <dgm:spPr/>
      <dgm:t>
        <a:bodyPr/>
        <a:lstStyle/>
        <a:p>
          <a:r>
            <a:rPr lang="es-MX" sz="2800" dirty="0"/>
            <a:t>Alteración química</a:t>
          </a:r>
        </a:p>
      </dgm:t>
    </dgm:pt>
    <dgm:pt modelId="{A55C77AF-0FD6-4523-B15C-D92B9E0E360F}" type="parTrans" cxnId="{6190953D-9C23-440F-9C8F-1AEFA3BF9F03}">
      <dgm:prSet/>
      <dgm:spPr/>
      <dgm:t>
        <a:bodyPr/>
        <a:lstStyle/>
        <a:p>
          <a:endParaRPr lang="es-MX"/>
        </a:p>
      </dgm:t>
    </dgm:pt>
    <dgm:pt modelId="{29AFA531-4021-4B33-9151-CC039EDEFE2B}" type="sibTrans" cxnId="{6190953D-9C23-440F-9C8F-1AEFA3BF9F03}">
      <dgm:prSet/>
      <dgm:spPr/>
      <dgm:t>
        <a:bodyPr/>
        <a:lstStyle/>
        <a:p>
          <a:endParaRPr lang="es-MX"/>
        </a:p>
      </dgm:t>
    </dgm:pt>
    <dgm:pt modelId="{535D3CF4-C075-4E52-A60B-1B707B923ED8}">
      <dgm:prSet phldrT="[Texto]" custT="1"/>
      <dgm:spPr/>
      <dgm:t>
        <a:bodyPr/>
        <a:lstStyle/>
        <a:p>
          <a:r>
            <a:rPr lang="es-MX" sz="2800" dirty="0"/>
            <a:t>Entrada fluvial</a:t>
          </a:r>
        </a:p>
      </dgm:t>
    </dgm:pt>
    <dgm:pt modelId="{9A2F28EE-F1B2-419A-9609-71D7E1E7E4F8}" type="parTrans" cxnId="{07C83FB0-FC83-4E37-A052-147793F5C8C9}">
      <dgm:prSet/>
      <dgm:spPr/>
      <dgm:t>
        <a:bodyPr/>
        <a:lstStyle/>
        <a:p>
          <a:endParaRPr lang="es-MX"/>
        </a:p>
      </dgm:t>
    </dgm:pt>
    <dgm:pt modelId="{207CBF2D-DF39-4D9C-83D8-C22DCC6D11EB}" type="sibTrans" cxnId="{07C83FB0-FC83-4E37-A052-147793F5C8C9}">
      <dgm:prSet/>
      <dgm:spPr/>
      <dgm:t>
        <a:bodyPr/>
        <a:lstStyle/>
        <a:p>
          <a:endParaRPr lang="es-MX"/>
        </a:p>
      </dgm:t>
    </dgm:pt>
    <dgm:pt modelId="{5AFC5AFE-6A71-4AB3-A06C-43E5DED5D61C}" type="pres">
      <dgm:prSet presAssocID="{B20F683B-919D-4EC5-98EC-A78ABC653BF4}" presName="hierChild1" presStyleCnt="0">
        <dgm:presLayoutVars>
          <dgm:orgChart val="1"/>
          <dgm:chPref val="1"/>
          <dgm:dir/>
          <dgm:animOne val="branch"/>
          <dgm:animLvl val="lvl"/>
          <dgm:resizeHandles/>
        </dgm:presLayoutVars>
      </dgm:prSet>
      <dgm:spPr/>
    </dgm:pt>
    <dgm:pt modelId="{882FBAD5-13DC-4979-B999-4D0B3C4D551C}" type="pres">
      <dgm:prSet presAssocID="{7AEE654A-8882-4294-A2B0-535705808FC7}" presName="hierRoot1" presStyleCnt="0">
        <dgm:presLayoutVars>
          <dgm:hierBranch val="init"/>
        </dgm:presLayoutVars>
      </dgm:prSet>
      <dgm:spPr/>
    </dgm:pt>
    <dgm:pt modelId="{4E125A40-61C0-4F59-AAEE-C11109E39F6F}" type="pres">
      <dgm:prSet presAssocID="{7AEE654A-8882-4294-A2B0-535705808FC7}" presName="rootComposite1" presStyleCnt="0"/>
      <dgm:spPr/>
    </dgm:pt>
    <dgm:pt modelId="{9D87F1E6-8DAE-4C34-8E7E-77EA5136E058}" type="pres">
      <dgm:prSet presAssocID="{7AEE654A-8882-4294-A2B0-535705808FC7}" presName="rootText1" presStyleLbl="node0" presStyleIdx="0" presStyleCnt="1" custScaleX="71392" custScaleY="58862" custLinFactNeighborX="-95028" custLinFactNeighborY="6918">
        <dgm:presLayoutVars>
          <dgm:chPref val="3"/>
        </dgm:presLayoutVars>
      </dgm:prSet>
      <dgm:spPr/>
    </dgm:pt>
    <dgm:pt modelId="{E3C3AA0F-7B17-4906-9F0C-556BAE1FCAD0}" type="pres">
      <dgm:prSet presAssocID="{7AEE654A-8882-4294-A2B0-535705808FC7}" presName="rootConnector1" presStyleLbl="node1" presStyleIdx="0" presStyleCnt="0"/>
      <dgm:spPr/>
    </dgm:pt>
    <dgm:pt modelId="{A22EA896-8C01-445A-BD79-AFDC8FF15521}" type="pres">
      <dgm:prSet presAssocID="{7AEE654A-8882-4294-A2B0-535705808FC7}" presName="hierChild2" presStyleCnt="0"/>
      <dgm:spPr/>
    </dgm:pt>
    <dgm:pt modelId="{A208C22C-EB4B-4D27-B040-E143ADCC2869}" type="pres">
      <dgm:prSet presAssocID="{0CBB444E-AA34-41CE-8166-71B3AE1A8A6E}" presName="Name37" presStyleLbl="parChTrans1D2" presStyleIdx="0" presStyleCnt="2"/>
      <dgm:spPr/>
    </dgm:pt>
    <dgm:pt modelId="{F394C2A1-14A3-40F7-A8B8-9714DD2F7405}" type="pres">
      <dgm:prSet presAssocID="{C9642F5C-7F90-4DC5-AE2A-8E94334ED965}" presName="hierRoot2" presStyleCnt="0">
        <dgm:presLayoutVars>
          <dgm:hierBranch val="init"/>
        </dgm:presLayoutVars>
      </dgm:prSet>
      <dgm:spPr/>
    </dgm:pt>
    <dgm:pt modelId="{48098858-0223-4481-97C1-5E2382A688AE}" type="pres">
      <dgm:prSet presAssocID="{C9642F5C-7F90-4DC5-AE2A-8E94334ED965}" presName="rootComposite" presStyleCnt="0"/>
      <dgm:spPr/>
    </dgm:pt>
    <dgm:pt modelId="{0CF09CDA-1E6C-45D6-8FEC-A3BED0F3FDA5}" type="pres">
      <dgm:prSet presAssocID="{C9642F5C-7F90-4DC5-AE2A-8E94334ED965}" presName="rootText" presStyleLbl="node2" presStyleIdx="0" presStyleCnt="2" custScaleX="73323" custScaleY="76389" custLinFactNeighborX="52031" custLinFactNeighborY="-91059">
        <dgm:presLayoutVars>
          <dgm:chPref val="3"/>
        </dgm:presLayoutVars>
      </dgm:prSet>
      <dgm:spPr/>
    </dgm:pt>
    <dgm:pt modelId="{90C360A0-AE6B-4FF3-B2E4-E89B9A975C54}" type="pres">
      <dgm:prSet presAssocID="{C9642F5C-7F90-4DC5-AE2A-8E94334ED965}" presName="rootConnector" presStyleLbl="node2" presStyleIdx="0" presStyleCnt="2"/>
      <dgm:spPr/>
    </dgm:pt>
    <dgm:pt modelId="{F5EDEBA3-D3A4-41B8-AEDA-4A8DDB71CFDF}" type="pres">
      <dgm:prSet presAssocID="{C9642F5C-7F90-4DC5-AE2A-8E94334ED965}" presName="hierChild4" presStyleCnt="0"/>
      <dgm:spPr/>
    </dgm:pt>
    <dgm:pt modelId="{5FCFE8B8-5741-4951-8277-B98B617FAD04}" type="pres">
      <dgm:prSet presAssocID="{A55C77AF-0FD6-4523-B15C-D92B9E0E360F}" presName="Name37" presStyleLbl="parChTrans1D3" presStyleIdx="0" presStyleCnt="5"/>
      <dgm:spPr/>
    </dgm:pt>
    <dgm:pt modelId="{AB162B23-D687-4073-AD6C-ED775B4FAE93}" type="pres">
      <dgm:prSet presAssocID="{96CD7658-8809-40D0-BF43-22C175049F43}" presName="hierRoot2" presStyleCnt="0">
        <dgm:presLayoutVars>
          <dgm:hierBranch val="init"/>
        </dgm:presLayoutVars>
      </dgm:prSet>
      <dgm:spPr/>
    </dgm:pt>
    <dgm:pt modelId="{200FF2FA-3DC4-481C-9CF8-30067852C329}" type="pres">
      <dgm:prSet presAssocID="{96CD7658-8809-40D0-BF43-22C175049F43}" presName="rootComposite" presStyleCnt="0"/>
      <dgm:spPr/>
    </dgm:pt>
    <dgm:pt modelId="{8B5750F8-C75C-4F68-A545-F9203EEAA47B}" type="pres">
      <dgm:prSet presAssocID="{96CD7658-8809-40D0-BF43-22C175049F43}" presName="rootText" presStyleLbl="node3" presStyleIdx="0" presStyleCnt="5" custScaleX="56514" custScaleY="65199" custLinFactX="57644" custLinFactY="-100000" custLinFactNeighborX="100000" custLinFactNeighborY="-122867">
        <dgm:presLayoutVars>
          <dgm:chPref val="3"/>
        </dgm:presLayoutVars>
      </dgm:prSet>
      <dgm:spPr/>
    </dgm:pt>
    <dgm:pt modelId="{D8B29BE2-015E-4803-B5B0-39DF50D83544}" type="pres">
      <dgm:prSet presAssocID="{96CD7658-8809-40D0-BF43-22C175049F43}" presName="rootConnector" presStyleLbl="node3" presStyleIdx="0" presStyleCnt="5"/>
      <dgm:spPr/>
    </dgm:pt>
    <dgm:pt modelId="{E2D54012-F788-4C89-97EC-C35583C6989F}" type="pres">
      <dgm:prSet presAssocID="{96CD7658-8809-40D0-BF43-22C175049F43}" presName="hierChild4" presStyleCnt="0"/>
      <dgm:spPr/>
    </dgm:pt>
    <dgm:pt modelId="{067B3EC9-5FC4-400B-8A04-2FA4E9E78E74}" type="pres">
      <dgm:prSet presAssocID="{96CD7658-8809-40D0-BF43-22C175049F43}" presName="hierChild5" presStyleCnt="0"/>
      <dgm:spPr/>
    </dgm:pt>
    <dgm:pt modelId="{E98F322C-4C56-444B-9A13-47F0FC84DA46}" type="pres">
      <dgm:prSet presAssocID="{9A2F28EE-F1B2-419A-9609-71D7E1E7E4F8}" presName="Name37" presStyleLbl="parChTrans1D3" presStyleIdx="1" presStyleCnt="5"/>
      <dgm:spPr/>
    </dgm:pt>
    <dgm:pt modelId="{8F39CD4C-7F92-4EA9-A79D-C0FECAFA051C}" type="pres">
      <dgm:prSet presAssocID="{535D3CF4-C075-4E52-A60B-1B707B923ED8}" presName="hierRoot2" presStyleCnt="0">
        <dgm:presLayoutVars>
          <dgm:hierBranch val="init"/>
        </dgm:presLayoutVars>
      </dgm:prSet>
      <dgm:spPr/>
    </dgm:pt>
    <dgm:pt modelId="{DD940974-6AD3-4E0D-BCCC-8FBCBAE016E1}" type="pres">
      <dgm:prSet presAssocID="{535D3CF4-C075-4E52-A60B-1B707B923ED8}" presName="rootComposite" presStyleCnt="0"/>
      <dgm:spPr/>
    </dgm:pt>
    <dgm:pt modelId="{25974F88-279D-4260-8AD5-8ECF207655BC}" type="pres">
      <dgm:prSet presAssocID="{535D3CF4-C075-4E52-A60B-1B707B923ED8}" presName="rootText" presStyleLbl="node3" presStyleIdx="1" presStyleCnt="5" custScaleX="75243" custScaleY="50021" custLinFactX="53093" custLinFactY="-100000" custLinFactNeighborX="100000" custLinFactNeighborY="-158878">
        <dgm:presLayoutVars>
          <dgm:chPref val="3"/>
        </dgm:presLayoutVars>
      </dgm:prSet>
      <dgm:spPr/>
    </dgm:pt>
    <dgm:pt modelId="{93C005D5-14FF-4BB5-9FD8-DB0731C56BC0}" type="pres">
      <dgm:prSet presAssocID="{535D3CF4-C075-4E52-A60B-1B707B923ED8}" presName="rootConnector" presStyleLbl="node3" presStyleIdx="1" presStyleCnt="5"/>
      <dgm:spPr/>
    </dgm:pt>
    <dgm:pt modelId="{9BA04C81-5DB8-48B1-A7AE-6197AFAE0BFA}" type="pres">
      <dgm:prSet presAssocID="{535D3CF4-C075-4E52-A60B-1B707B923ED8}" presName="hierChild4" presStyleCnt="0"/>
      <dgm:spPr/>
    </dgm:pt>
    <dgm:pt modelId="{071CDA87-8035-4F56-BD40-323C416A945C}" type="pres">
      <dgm:prSet presAssocID="{535D3CF4-C075-4E52-A60B-1B707B923ED8}" presName="hierChild5" presStyleCnt="0"/>
      <dgm:spPr/>
    </dgm:pt>
    <dgm:pt modelId="{0182438B-E74E-4D26-B2BE-9A332673E1A1}" type="pres">
      <dgm:prSet presAssocID="{C9642F5C-7F90-4DC5-AE2A-8E94334ED965}" presName="hierChild5" presStyleCnt="0"/>
      <dgm:spPr/>
    </dgm:pt>
    <dgm:pt modelId="{ED818254-9E8D-4F9E-9D93-EDB30F19ADE1}" type="pres">
      <dgm:prSet presAssocID="{83B82D14-22E9-4CCD-9A3E-65306CD2D0C9}" presName="Name37" presStyleLbl="parChTrans1D2" presStyleIdx="1" presStyleCnt="2"/>
      <dgm:spPr/>
    </dgm:pt>
    <dgm:pt modelId="{2D55427B-0A80-4414-8B63-700591F98519}" type="pres">
      <dgm:prSet presAssocID="{5593689C-3EB4-4B3E-9DEE-9DCB815B85DC}" presName="hierRoot2" presStyleCnt="0">
        <dgm:presLayoutVars>
          <dgm:hierBranch val="init"/>
        </dgm:presLayoutVars>
      </dgm:prSet>
      <dgm:spPr/>
    </dgm:pt>
    <dgm:pt modelId="{23CFC69E-F5F5-4ADF-8138-4B5F4AAD46E3}" type="pres">
      <dgm:prSet presAssocID="{5593689C-3EB4-4B3E-9DEE-9DCB815B85DC}" presName="rootComposite" presStyleCnt="0"/>
      <dgm:spPr/>
    </dgm:pt>
    <dgm:pt modelId="{D7F835E2-1610-4C97-AD8E-3F62B22BEB78}" type="pres">
      <dgm:prSet presAssocID="{5593689C-3EB4-4B3E-9DEE-9DCB815B85DC}" presName="rootText" presStyleLbl="node2" presStyleIdx="1" presStyleCnt="2" custScaleX="69609" custScaleY="42473" custLinFactX="-42722" custLinFactNeighborX="-100000" custLinFactNeighborY="-12722">
        <dgm:presLayoutVars>
          <dgm:chPref val="3"/>
        </dgm:presLayoutVars>
      </dgm:prSet>
      <dgm:spPr/>
    </dgm:pt>
    <dgm:pt modelId="{2F79F7B2-7710-4DEE-AB41-040F475DEB34}" type="pres">
      <dgm:prSet presAssocID="{5593689C-3EB4-4B3E-9DEE-9DCB815B85DC}" presName="rootConnector" presStyleLbl="node2" presStyleIdx="1" presStyleCnt="2"/>
      <dgm:spPr/>
    </dgm:pt>
    <dgm:pt modelId="{A2E0E3EE-E5AD-4100-9609-1FF58FFA3B48}" type="pres">
      <dgm:prSet presAssocID="{5593689C-3EB4-4B3E-9DEE-9DCB815B85DC}" presName="hierChild4" presStyleCnt="0"/>
      <dgm:spPr/>
    </dgm:pt>
    <dgm:pt modelId="{4F6F966E-3935-469A-8830-584CC5907CFE}" type="pres">
      <dgm:prSet presAssocID="{2869BE5C-64BC-4BD5-B3B1-1BD703DE3731}" presName="Name37" presStyleLbl="parChTrans1D3" presStyleIdx="2" presStyleCnt="5"/>
      <dgm:spPr/>
    </dgm:pt>
    <dgm:pt modelId="{378F6A7C-0818-4E81-A468-6D7138AD0DEE}" type="pres">
      <dgm:prSet presAssocID="{2702BEA5-2990-46FE-A772-4028E0E8F58B}" presName="hierRoot2" presStyleCnt="0">
        <dgm:presLayoutVars>
          <dgm:hierBranch val="init"/>
        </dgm:presLayoutVars>
      </dgm:prSet>
      <dgm:spPr/>
    </dgm:pt>
    <dgm:pt modelId="{C48A35C0-7525-4A27-B5DE-1177EE890C3E}" type="pres">
      <dgm:prSet presAssocID="{2702BEA5-2990-46FE-A772-4028E0E8F58B}" presName="rootComposite" presStyleCnt="0"/>
      <dgm:spPr/>
    </dgm:pt>
    <dgm:pt modelId="{E4419F36-3940-4763-BEF0-E9CEF3F62D5D}" type="pres">
      <dgm:prSet presAssocID="{2702BEA5-2990-46FE-A772-4028E0E8F58B}" presName="rootText" presStyleLbl="node3" presStyleIdx="2" presStyleCnt="5" custScaleX="56536" custScaleY="53342" custLinFactX="-47051" custLinFactNeighborX="-100000" custLinFactNeighborY="-12923">
        <dgm:presLayoutVars>
          <dgm:chPref val="3"/>
        </dgm:presLayoutVars>
      </dgm:prSet>
      <dgm:spPr/>
    </dgm:pt>
    <dgm:pt modelId="{C7D585B1-E5AA-40F1-B9E1-451635AD4BC2}" type="pres">
      <dgm:prSet presAssocID="{2702BEA5-2990-46FE-A772-4028E0E8F58B}" presName="rootConnector" presStyleLbl="node3" presStyleIdx="2" presStyleCnt="5"/>
      <dgm:spPr/>
    </dgm:pt>
    <dgm:pt modelId="{E9198789-5F39-4522-AB51-AE61DD1100FE}" type="pres">
      <dgm:prSet presAssocID="{2702BEA5-2990-46FE-A772-4028E0E8F58B}" presName="hierChild4" presStyleCnt="0"/>
      <dgm:spPr/>
    </dgm:pt>
    <dgm:pt modelId="{C1F3ADBB-F40B-4B61-949D-B1E261CB10FB}" type="pres">
      <dgm:prSet presAssocID="{2702BEA5-2990-46FE-A772-4028E0E8F58B}" presName="hierChild5" presStyleCnt="0"/>
      <dgm:spPr/>
    </dgm:pt>
    <dgm:pt modelId="{40BBE861-22B3-474A-B1F5-7C7156C1D589}" type="pres">
      <dgm:prSet presAssocID="{34303A85-089A-4858-8E85-9DA87A8F73E2}" presName="Name37" presStyleLbl="parChTrans1D3" presStyleIdx="3" presStyleCnt="5"/>
      <dgm:spPr/>
    </dgm:pt>
    <dgm:pt modelId="{EB73F301-4E49-4B36-BB4B-533F5AB467D5}" type="pres">
      <dgm:prSet presAssocID="{29D531A9-262E-403A-B9D9-12DE366811C1}" presName="hierRoot2" presStyleCnt="0">
        <dgm:presLayoutVars>
          <dgm:hierBranch val="init"/>
        </dgm:presLayoutVars>
      </dgm:prSet>
      <dgm:spPr/>
    </dgm:pt>
    <dgm:pt modelId="{83C2770A-DAAA-4F2B-81E6-1CB4918F6A32}" type="pres">
      <dgm:prSet presAssocID="{29D531A9-262E-403A-B9D9-12DE366811C1}" presName="rootComposite" presStyleCnt="0"/>
      <dgm:spPr/>
    </dgm:pt>
    <dgm:pt modelId="{C8C8A8A8-F737-4CBA-BEB3-2EDC41BE51E9}" type="pres">
      <dgm:prSet presAssocID="{29D531A9-262E-403A-B9D9-12DE366811C1}" presName="rootText" presStyleLbl="node3" presStyleIdx="3" presStyleCnt="5" custScaleX="67010" custScaleY="60737" custLinFactX="-56046" custLinFactNeighborX="-100000" custLinFactNeighborY="-44290">
        <dgm:presLayoutVars>
          <dgm:chPref val="3"/>
        </dgm:presLayoutVars>
      </dgm:prSet>
      <dgm:spPr/>
    </dgm:pt>
    <dgm:pt modelId="{DD130E27-FEEB-48F6-ACE4-E1774BDCCDE9}" type="pres">
      <dgm:prSet presAssocID="{29D531A9-262E-403A-B9D9-12DE366811C1}" presName="rootConnector" presStyleLbl="node3" presStyleIdx="3" presStyleCnt="5"/>
      <dgm:spPr/>
    </dgm:pt>
    <dgm:pt modelId="{6623643A-F782-4FDE-B308-7DAF34D41340}" type="pres">
      <dgm:prSet presAssocID="{29D531A9-262E-403A-B9D9-12DE366811C1}" presName="hierChild4" presStyleCnt="0"/>
      <dgm:spPr/>
    </dgm:pt>
    <dgm:pt modelId="{AF174D39-A048-49C6-B808-EC96D6522972}" type="pres">
      <dgm:prSet presAssocID="{29D531A9-262E-403A-B9D9-12DE366811C1}" presName="hierChild5" presStyleCnt="0"/>
      <dgm:spPr/>
    </dgm:pt>
    <dgm:pt modelId="{92B714A6-B937-41EA-B98A-F0A7C0803DA4}" type="pres">
      <dgm:prSet presAssocID="{82549DFD-D6AC-484E-8638-FDA0DB4C35F5}" presName="Name37" presStyleLbl="parChTrans1D3" presStyleIdx="4" presStyleCnt="5"/>
      <dgm:spPr/>
    </dgm:pt>
    <dgm:pt modelId="{4EC989DB-2ECD-485F-8CEC-D2ACB5E8974D}" type="pres">
      <dgm:prSet presAssocID="{C4EAAD84-122F-4080-8B4B-3DE610C7940C}" presName="hierRoot2" presStyleCnt="0">
        <dgm:presLayoutVars>
          <dgm:hierBranch val="init"/>
        </dgm:presLayoutVars>
      </dgm:prSet>
      <dgm:spPr/>
    </dgm:pt>
    <dgm:pt modelId="{6F097C62-43BE-488E-A98E-F1301FBA00F0}" type="pres">
      <dgm:prSet presAssocID="{C4EAAD84-122F-4080-8B4B-3DE610C7940C}" presName="rootComposite" presStyleCnt="0"/>
      <dgm:spPr/>
    </dgm:pt>
    <dgm:pt modelId="{E566BF52-5A78-4C4E-86E8-EF7E8412772A}" type="pres">
      <dgm:prSet presAssocID="{C4EAAD84-122F-4080-8B4B-3DE610C7940C}" presName="rootText" presStyleLbl="node3" presStyleIdx="4" presStyleCnt="5" custScaleX="79958" custScaleY="65459" custLinFactX="-66231" custLinFactNeighborX="-100000" custLinFactNeighborY="-64748">
        <dgm:presLayoutVars>
          <dgm:chPref val="3"/>
        </dgm:presLayoutVars>
      </dgm:prSet>
      <dgm:spPr/>
    </dgm:pt>
    <dgm:pt modelId="{EB33398B-848C-46BC-9E35-CB4137633BF3}" type="pres">
      <dgm:prSet presAssocID="{C4EAAD84-122F-4080-8B4B-3DE610C7940C}" presName="rootConnector" presStyleLbl="node3" presStyleIdx="4" presStyleCnt="5"/>
      <dgm:spPr/>
    </dgm:pt>
    <dgm:pt modelId="{4527B0B7-3934-4592-B301-B59F870FFE36}" type="pres">
      <dgm:prSet presAssocID="{C4EAAD84-122F-4080-8B4B-3DE610C7940C}" presName="hierChild4" presStyleCnt="0"/>
      <dgm:spPr/>
    </dgm:pt>
    <dgm:pt modelId="{A5C97B35-3825-422D-8A3E-91BB874728E6}" type="pres">
      <dgm:prSet presAssocID="{C4EAAD84-122F-4080-8B4B-3DE610C7940C}" presName="hierChild5" presStyleCnt="0"/>
      <dgm:spPr/>
    </dgm:pt>
    <dgm:pt modelId="{DFA141DE-A533-4CA9-B59F-97093C8CA92B}" type="pres">
      <dgm:prSet presAssocID="{5593689C-3EB4-4B3E-9DEE-9DCB815B85DC}" presName="hierChild5" presStyleCnt="0"/>
      <dgm:spPr/>
    </dgm:pt>
    <dgm:pt modelId="{7DAE6BD6-E145-4B9C-AF0A-EA132AA3CAD6}" type="pres">
      <dgm:prSet presAssocID="{7AEE654A-8882-4294-A2B0-535705808FC7}" presName="hierChild3" presStyleCnt="0"/>
      <dgm:spPr/>
    </dgm:pt>
  </dgm:ptLst>
  <dgm:cxnLst>
    <dgm:cxn modelId="{27046003-07E4-4D8A-8BD0-3D88DF4D02C4}" type="presOf" srcId="{2702BEA5-2990-46FE-A772-4028E0E8F58B}" destId="{E4419F36-3940-4763-BEF0-E9CEF3F62D5D}" srcOrd="0" destOrd="0" presId="urn:microsoft.com/office/officeart/2005/8/layout/orgChart1"/>
    <dgm:cxn modelId="{AF789E05-2DB0-464C-9A34-18B9F9460318}" type="presOf" srcId="{B20F683B-919D-4EC5-98EC-A78ABC653BF4}" destId="{5AFC5AFE-6A71-4AB3-A06C-43E5DED5D61C}" srcOrd="0" destOrd="0" presId="urn:microsoft.com/office/officeart/2005/8/layout/orgChart1"/>
    <dgm:cxn modelId="{8E140522-4793-4D5C-B606-773D9C2B8580}" type="presOf" srcId="{C9642F5C-7F90-4DC5-AE2A-8E94334ED965}" destId="{90C360A0-AE6B-4FF3-B2E4-E89B9A975C54}" srcOrd="1" destOrd="0" presId="urn:microsoft.com/office/officeart/2005/8/layout/orgChart1"/>
    <dgm:cxn modelId="{D22AC82E-E624-4A28-B7F6-A93A99E0F22F}" type="presOf" srcId="{5593689C-3EB4-4B3E-9DEE-9DCB815B85DC}" destId="{D7F835E2-1610-4C97-AD8E-3F62B22BEB78}" srcOrd="0" destOrd="0" presId="urn:microsoft.com/office/officeart/2005/8/layout/orgChart1"/>
    <dgm:cxn modelId="{06FEA830-5E6F-444B-A6ED-35A16101446D}" type="presOf" srcId="{96CD7658-8809-40D0-BF43-22C175049F43}" destId="{D8B29BE2-015E-4803-B5B0-39DF50D83544}" srcOrd="1" destOrd="0" presId="urn:microsoft.com/office/officeart/2005/8/layout/orgChart1"/>
    <dgm:cxn modelId="{27072032-96F5-4BC5-AF4F-FAF1BD62D082}" srcId="{5593689C-3EB4-4B3E-9DEE-9DCB815B85DC}" destId="{C4EAAD84-122F-4080-8B4B-3DE610C7940C}" srcOrd="2" destOrd="0" parTransId="{82549DFD-D6AC-484E-8638-FDA0DB4C35F5}" sibTransId="{4147ACF2-961A-4578-AA86-3B4207C78C24}"/>
    <dgm:cxn modelId="{B53D7237-08B6-4D14-8FEB-643156903A85}" type="presOf" srcId="{C9642F5C-7F90-4DC5-AE2A-8E94334ED965}" destId="{0CF09CDA-1E6C-45D6-8FEC-A3BED0F3FDA5}" srcOrd="0" destOrd="0" presId="urn:microsoft.com/office/officeart/2005/8/layout/orgChart1"/>
    <dgm:cxn modelId="{6190953D-9C23-440F-9C8F-1AEFA3BF9F03}" srcId="{C9642F5C-7F90-4DC5-AE2A-8E94334ED965}" destId="{96CD7658-8809-40D0-BF43-22C175049F43}" srcOrd="0" destOrd="0" parTransId="{A55C77AF-0FD6-4523-B15C-D92B9E0E360F}" sibTransId="{29AFA531-4021-4B33-9151-CC039EDEFE2B}"/>
    <dgm:cxn modelId="{1CF8DA3E-F80A-4564-8BDE-4306884C4584}" type="presOf" srcId="{A55C77AF-0FD6-4523-B15C-D92B9E0E360F}" destId="{5FCFE8B8-5741-4951-8277-B98B617FAD04}" srcOrd="0" destOrd="0" presId="urn:microsoft.com/office/officeart/2005/8/layout/orgChart1"/>
    <dgm:cxn modelId="{AB324142-B5C8-41BA-A84E-35C78B4229D9}" type="presOf" srcId="{29D531A9-262E-403A-B9D9-12DE366811C1}" destId="{DD130E27-FEEB-48F6-ACE4-E1774BDCCDE9}" srcOrd="1" destOrd="0" presId="urn:microsoft.com/office/officeart/2005/8/layout/orgChart1"/>
    <dgm:cxn modelId="{4779604A-BF4E-4965-BB1C-AB87D108C7B9}" type="presOf" srcId="{9A2F28EE-F1B2-419A-9609-71D7E1E7E4F8}" destId="{E98F322C-4C56-444B-9A13-47F0FC84DA46}" srcOrd="0" destOrd="0" presId="urn:microsoft.com/office/officeart/2005/8/layout/orgChart1"/>
    <dgm:cxn modelId="{2D2CCC4A-74B2-4226-94A9-392CC27CFC30}" srcId="{B20F683B-919D-4EC5-98EC-A78ABC653BF4}" destId="{7AEE654A-8882-4294-A2B0-535705808FC7}" srcOrd="0" destOrd="0" parTransId="{1EC41440-F00A-4DBB-8600-4EA327C777B0}" sibTransId="{5BC8F85F-8BAE-4B70-B4A6-F04A38619346}"/>
    <dgm:cxn modelId="{07F8CA6D-B4D3-4391-A8E6-6365087CC67E}" type="presOf" srcId="{29D531A9-262E-403A-B9D9-12DE366811C1}" destId="{C8C8A8A8-F737-4CBA-BEB3-2EDC41BE51E9}" srcOrd="0" destOrd="0" presId="urn:microsoft.com/office/officeart/2005/8/layout/orgChart1"/>
    <dgm:cxn modelId="{352FEA70-B28F-4CDF-AF52-7A8F1BDAAB27}" type="presOf" srcId="{C4EAAD84-122F-4080-8B4B-3DE610C7940C}" destId="{EB33398B-848C-46BC-9E35-CB4137633BF3}" srcOrd="1" destOrd="0" presId="urn:microsoft.com/office/officeart/2005/8/layout/orgChart1"/>
    <dgm:cxn modelId="{C3B23D59-F96D-48B3-952A-6E417991732B}" type="presOf" srcId="{5593689C-3EB4-4B3E-9DEE-9DCB815B85DC}" destId="{2F79F7B2-7710-4DEE-AB41-040F475DEB34}" srcOrd="1" destOrd="0" presId="urn:microsoft.com/office/officeart/2005/8/layout/orgChart1"/>
    <dgm:cxn modelId="{39D9F659-D91E-4CCB-8CD5-00B7ECC97A75}" srcId="{7AEE654A-8882-4294-A2B0-535705808FC7}" destId="{C9642F5C-7F90-4DC5-AE2A-8E94334ED965}" srcOrd="0" destOrd="0" parTransId="{0CBB444E-AA34-41CE-8166-71B3AE1A8A6E}" sibTransId="{064E218F-E31B-45CD-8DE9-31CDA4222CD4}"/>
    <dgm:cxn modelId="{DE5FAF7C-6EC8-4E0C-BA48-FF56EBC038F8}" type="presOf" srcId="{96CD7658-8809-40D0-BF43-22C175049F43}" destId="{8B5750F8-C75C-4F68-A545-F9203EEAA47B}" srcOrd="0" destOrd="0" presId="urn:microsoft.com/office/officeart/2005/8/layout/orgChart1"/>
    <dgm:cxn modelId="{552E987D-7BD0-434B-A7C2-667514B1B21B}" type="presOf" srcId="{C4EAAD84-122F-4080-8B4B-3DE610C7940C}" destId="{E566BF52-5A78-4C4E-86E8-EF7E8412772A}" srcOrd="0" destOrd="0" presId="urn:microsoft.com/office/officeart/2005/8/layout/orgChart1"/>
    <dgm:cxn modelId="{045FF280-859E-44E1-A4B5-1E47FEFE8063}" type="presOf" srcId="{7AEE654A-8882-4294-A2B0-535705808FC7}" destId="{9D87F1E6-8DAE-4C34-8E7E-77EA5136E058}" srcOrd="0" destOrd="0" presId="urn:microsoft.com/office/officeart/2005/8/layout/orgChart1"/>
    <dgm:cxn modelId="{FF5CA18F-807A-4DE5-BCB2-04EE4582A003}" type="presOf" srcId="{2702BEA5-2990-46FE-A772-4028E0E8F58B}" destId="{C7D585B1-E5AA-40F1-B9E1-451635AD4BC2}" srcOrd="1" destOrd="0" presId="urn:microsoft.com/office/officeart/2005/8/layout/orgChart1"/>
    <dgm:cxn modelId="{D52F0193-E5C7-4892-94E3-3550323B77B5}" type="presOf" srcId="{83B82D14-22E9-4CCD-9A3E-65306CD2D0C9}" destId="{ED818254-9E8D-4F9E-9D93-EDB30F19ADE1}" srcOrd="0" destOrd="0" presId="urn:microsoft.com/office/officeart/2005/8/layout/orgChart1"/>
    <dgm:cxn modelId="{5B89A099-7871-4786-AF18-AC2D397D1F4C}" type="presOf" srcId="{2869BE5C-64BC-4BD5-B3B1-1BD703DE3731}" destId="{4F6F966E-3935-469A-8830-584CC5907CFE}" srcOrd="0" destOrd="0" presId="urn:microsoft.com/office/officeart/2005/8/layout/orgChart1"/>
    <dgm:cxn modelId="{D69DA7A1-3733-4E3D-833E-898FEA78532C}" srcId="{7AEE654A-8882-4294-A2B0-535705808FC7}" destId="{5593689C-3EB4-4B3E-9DEE-9DCB815B85DC}" srcOrd="1" destOrd="0" parTransId="{83B82D14-22E9-4CCD-9A3E-65306CD2D0C9}" sibTransId="{7747F634-A5BE-4067-8B3D-6D78886A127D}"/>
    <dgm:cxn modelId="{07C83FB0-FC83-4E37-A052-147793F5C8C9}" srcId="{C9642F5C-7F90-4DC5-AE2A-8E94334ED965}" destId="{535D3CF4-C075-4E52-A60B-1B707B923ED8}" srcOrd="1" destOrd="0" parTransId="{9A2F28EE-F1B2-419A-9609-71D7E1E7E4F8}" sibTransId="{207CBF2D-DF39-4D9C-83D8-C22DCC6D11EB}"/>
    <dgm:cxn modelId="{7039E8BB-3872-4B54-87DC-23B502473398}" srcId="{5593689C-3EB4-4B3E-9DEE-9DCB815B85DC}" destId="{29D531A9-262E-403A-B9D9-12DE366811C1}" srcOrd="1" destOrd="0" parTransId="{34303A85-089A-4858-8E85-9DA87A8F73E2}" sibTransId="{D511BC27-457A-4558-B87C-3E37EB00FC4D}"/>
    <dgm:cxn modelId="{8D2D82C0-B309-418D-A1B9-E181146BB50C}" type="presOf" srcId="{7AEE654A-8882-4294-A2B0-535705808FC7}" destId="{E3C3AA0F-7B17-4906-9F0C-556BAE1FCAD0}" srcOrd="1" destOrd="0" presId="urn:microsoft.com/office/officeart/2005/8/layout/orgChart1"/>
    <dgm:cxn modelId="{05CDEAD4-84D1-4243-AB65-9CA4078DDD60}" type="presOf" srcId="{535D3CF4-C075-4E52-A60B-1B707B923ED8}" destId="{25974F88-279D-4260-8AD5-8ECF207655BC}" srcOrd="0" destOrd="0" presId="urn:microsoft.com/office/officeart/2005/8/layout/orgChart1"/>
    <dgm:cxn modelId="{1C31B6DF-3026-4C42-8EE0-A1828C893ADB}" type="presOf" srcId="{0CBB444E-AA34-41CE-8166-71B3AE1A8A6E}" destId="{A208C22C-EB4B-4D27-B040-E143ADCC2869}" srcOrd="0" destOrd="0" presId="urn:microsoft.com/office/officeart/2005/8/layout/orgChart1"/>
    <dgm:cxn modelId="{8C2BFBE6-6CEC-4193-865A-1079CBE3170E}" type="presOf" srcId="{82549DFD-D6AC-484E-8638-FDA0DB4C35F5}" destId="{92B714A6-B937-41EA-B98A-F0A7C0803DA4}" srcOrd="0" destOrd="0" presId="urn:microsoft.com/office/officeart/2005/8/layout/orgChart1"/>
    <dgm:cxn modelId="{3B8218EB-65C3-4D5F-9A9B-7A12EC98B8FB}" type="presOf" srcId="{535D3CF4-C075-4E52-A60B-1B707B923ED8}" destId="{93C005D5-14FF-4BB5-9FD8-DB0731C56BC0}" srcOrd="1" destOrd="0" presId="urn:microsoft.com/office/officeart/2005/8/layout/orgChart1"/>
    <dgm:cxn modelId="{0F2C47EB-185F-405B-A647-023B5B53E594}" type="presOf" srcId="{34303A85-089A-4858-8E85-9DA87A8F73E2}" destId="{40BBE861-22B3-474A-B1F5-7C7156C1D589}" srcOrd="0" destOrd="0" presId="urn:microsoft.com/office/officeart/2005/8/layout/orgChart1"/>
    <dgm:cxn modelId="{4416E3F4-7FB8-4743-BC13-025A27D13C1C}" srcId="{5593689C-3EB4-4B3E-9DEE-9DCB815B85DC}" destId="{2702BEA5-2990-46FE-A772-4028E0E8F58B}" srcOrd="0" destOrd="0" parTransId="{2869BE5C-64BC-4BD5-B3B1-1BD703DE3731}" sibTransId="{D90A7373-9824-4BC4-8D09-420F1EC1047C}"/>
    <dgm:cxn modelId="{8D4BBECB-03CE-457E-BF6E-12DC68D1E8E3}" type="presParOf" srcId="{5AFC5AFE-6A71-4AB3-A06C-43E5DED5D61C}" destId="{882FBAD5-13DC-4979-B999-4D0B3C4D551C}" srcOrd="0" destOrd="0" presId="urn:microsoft.com/office/officeart/2005/8/layout/orgChart1"/>
    <dgm:cxn modelId="{FB47E741-BD1A-4C24-BB5E-87648F1D35F5}" type="presParOf" srcId="{882FBAD5-13DC-4979-B999-4D0B3C4D551C}" destId="{4E125A40-61C0-4F59-AAEE-C11109E39F6F}" srcOrd="0" destOrd="0" presId="urn:microsoft.com/office/officeart/2005/8/layout/orgChart1"/>
    <dgm:cxn modelId="{F22147B9-87D3-4898-90F7-E70E056B4E02}" type="presParOf" srcId="{4E125A40-61C0-4F59-AAEE-C11109E39F6F}" destId="{9D87F1E6-8DAE-4C34-8E7E-77EA5136E058}" srcOrd="0" destOrd="0" presId="urn:microsoft.com/office/officeart/2005/8/layout/orgChart1"/>
    <dgm:cxn modelId="{5D4648D7-ED49-49E1-84E2-DE94FE5E3D44}" type="presParOf" srcId="{4E125A40-61C0-4F59-AAEE-C11109E39F6F}" destId="{E3C3AA0F-7B17-4906-9F0C-556BAE1FCAD0}" srcOrd="1" destOrd="0" presId="urn:microsoft.com/office/officeart/2005/8/layout/orgChart1"/>
    <dgm:cxn modelId="{B0E90500-A2AA-458E-8314-93B25C7DB0CD}" type="presParOf" srcId="{882FBAD5-13DC-4979-B999-4D0B3C4D551C}" destId="{A22EA896-8C01-445A-BD79-AFDC8FF15521}" srcOrd="1" destOrd="0" presId="urn:microsoft.com/office/officeart/2005/8/layout/orgChart1"/>
    <dgm:cxn modelId="{242B1981-1ED9-485C-A137-4B285BEDA01A}" type="presParOf" srcId="{A22EA896-8C01-445A-BD79-AFDC8FF15521}" destId="{A208C22C-EB4B-4D27-B040-E143ADCC2869}" srcOrd="0" destOrd="0" presId="urn:microsoft.com/office/officeart/2005/8/layout/orgChart1"/>
    <dgm:cxn modelId="{68DACEBE-3572-4103-97A8-D6AA25F1A615}" type="presParOf" srcId="{A22EA896-8C01-445A-BD79-AFDC8FF15521}" destId="{F394C2A1-14A3-40F7-A8B8-9714DD2F7405}" srcOrd="1" destOrd="0" presId="urn:microsoft.com/office/officeart/2005/8/layout/orgChart1"/>
    <dgm:cxn modelId="{18523885-991D-4ABF-BC5B-93F0251ABB8C}" type="presParOf" srcId="{F394C2A1-14A3-40F7-A8B8-9714DD2F7405}" destId="{48098858-0223-4481-97C1-5E2382A688AE}" srcOrd="0" destOrd="0" presId="urn:microsoft.com/office/officeart/2005/8/layout/orgChart1"/>
    <dgm:cxn modelId="{5B8A01CD-7B09-4F07-B336-2589B360AC5A}" type="presParOf" srcId="{48098858-0223-4481-97C1-5E2382A688AE}" destId="{0CF09CDA-1E6C-45D6-8FEC-A3BED0F3FDA5}" srcOrd="0" destOrd="0" presId="urn:microsoft.com/office/officeart/2005/8/layout/orgChart1"/>
    <dgm:cxn modelId="{44A05968-D189-4D50-9C87-5DD5013DBFA3}" type="presParOf" srcId="{48098858-0223-4481-97C1-5E2382A688AE}" destId="{90C360A0-AE6B-4FF3-B2E4-E89B9A975C54}" srcOrd="1" destOrd="0" presId="urn:microsoft.com/office/officeart/2005/8/layout/orgChart1"/>
    <dgm:cxn modelId="{31F9304A-C2BE-4AAA-85D2-12ED3D00B8D6}" type="presParOf" srcId="{F394C2A1-14A3-40F7-A8B8-9714DD2F7405}" destId="{F5EDEBA3-D3A4-41B8-AEDA-4A8DDB71CFDF}" srcOrd="1" destOrd="0" presId="urn:microsoft.com/office/officeart/2005/8/layout/orgChart1"/>
    <dgm:cxn modelId="{2367C110-C139-4E15-B52C-3E6551E596F6}" type="presParOf" srcId="{F5EDEBA3-D3A4-41B8-AEDA-4A8DDB71CFDF}" destId="{5FCFE8B8-5741-4951-8277-B98B617FAD04}" srcOrd="0" destOrd="0" presId="urn:microsoft.com/office/officeart/2005/8/layout/orgChart1"/>
    <dgm:cxn modelId="{FB4E5ABA-5AAC-43C4-BB6D-1E3EE9EE7135}" type="presParOf" srcId="{F5EDEBA3-D3A4-41B8-AEDA-4A8DDB71CFDF}" destId="{AB162B23-D687-4073-AD6C-ED775B4FAE93}" srcOrd="1" destOrd="0" presId="urn:microsoft.com/office/officeart/2005/8/layout/orgChart1"/>
    <dgm:cxn modelId="{2A2CDFDE-2B94-48B5-B1C0-C47A71AD0B48}" type="presParOf" srcId="{AB162B23-D687-4073-AD6C-ED775B4FAE93}" destId="{200FF2FA-3DC4-481C-9CF8-30067852C329}" srcOrd="0" destOrd="0" presId="urn:microsoft.com/office/officeart/2005/8/layout/orgChart1"/>
    <dgm:cxn modelId="{BBBB30EC-0CA0-4B8D-815B-BFD43EDB442D}" type="presParOf" srcId="{200FF2FA-3DC4-481C-9CF8-30067852C329}" destId="{8B5750F8-C75C-4F68-A545-F9203EEAA47B}" srcOrd="0" destOrd="0" presId="urn:microsoft.com/office/officeart/2005/8/layout/orgChart1"/>
    <dgm:cxn modelId="{FAA69558-18A5-40B5-BAF7-74FE7E378A04}" type="presParOf" srcId="{200FF2FA-3DC4-481C-9CF8-30067852C329}" destId="{D8B29BE2-015E-4803-B5B0-39DF50D83544}" srcOrd="1" destOrd="0" presId="urn:microsoft.com/office/officeart/2005/8/layout/orgChart1"/>
    <dgm:cxn modelId="{6F92509E-52CA-4CF5-89E1-1008FE6BEC9F}" type="presParOf" srcId="{AB162B23-D687-4073-AD6C-ED775B4FAE93}" destId="{E2D54012-F788-4C89-97EC-C35583C6989F}" srcOrd="1" destOrd="0" presId="urn:microsoft.com/office/officeart/2005/8/layout/orgChart1"/>
    <dgm:cxn modelId="{4281E5CA-6957-4039-B5B3-EC2FD959E103}" type="presParOf" srcId="{AB162B23-D687-4073-AD6C-ED775B4FAE93}" destId="{067B3EC9-5FC4-400B-8A04-2FA4E9E78E74}" srcOrd="2" destOrd="0" presId="urn:microsoft.com/office/officeart/2005/8/layout/orgChart1"/>
    <dgm:cxn modelId="{9B67C27F-AF04-47BA-91B0-CC8FA7700EDA}" type="presParOf" srcId="{F5EDEBA3-D3A4-41B8-AEDA-4A8DDB71CFDF}" destId="{E98F322C-4C56-444B-9A13-47F0FC84DA46}" srcOrd="2" destOrd="0" presId="urn:microsoft.com/office/officeart/2005/8/layout/orgChart1"/>
    <dgm:cxn modelId="{A3A63E70-3D1E-4E1C-BDA9-C36765301660}" type="presParOf" srcId="{F5EDEBA3-D3A4-41B8-AEDA-4A8DDB71CFDF}" destId="{8F39CD4C-7F92-4EA9-A79D-C0FECAFA051C}" srcOrd="3" destOrd="0" presId="urn:microsoft.com/office/officeart/2005/8/layout/orgChart1"/>
    <dgm:cxn modelId="{184A3A54-BA42-4ECE-A1AA-9615E8E541C5}" type="presParOf" srcId="{8F39CD4C-7F92-4EA9-A79D-C0FECAFA051C}" destId="{DD940974-6AD3-4E0D-BCCC-8FBCBAE016E1}" srcOrd="0" destOrd="0" presId="urn:microsoft.com/office/officeart/2005/8/layout/orgChart1"/>
    <dgm:cxn modelId="{5DBE1410-B6C9-4D1D-B688-8FA85B091B52}" type="presParOf" srcId="{DD940974-6AD3-4E0D-BCCC-8FBCBAE016E1}" destId="{25974F88-279D-4260-8AD5-8ECF207655BC}" srcOrd="0" destOrd="0" presId="urn:microsoft.com/office/officeart/2005/8/layout/orgChart1"/>
    <dgm:cxn modelId="{A075AED9-03D8-41B2-B7BE-324B2A20F82E}" type="presParOf" srcId="{DD940974-6AD3-4E0D-BCCC-8FBCBAE016E1}" destId="{93C005D5-14FF-4BB5-9FD8-DB0731C56BC0}" srcOrd="1" destOrd="0" presId="urn:microsoft.com/office/officeart/2005/8/layout/orgChart1"/>
    <dgm:cxn modelId="{76388F47-A35D-4717-B907-265DECCF842F}" type="presParOf" srcId="{8F39CD4C-7F92-4EA9-A79D-C0FECAFA051C}" destId="{9BA04C81-5DB8-48B1-A7AE-6197AFAE0BFA}" srcOrd="1" destOrd="0" presId="urn:microsoft.com/office/officeart/2005/8/layout/orgChart1"/>
    <dgm:cxn modelId="{0F49A4F1-B643-43EC-B2D9-B25045F296E7}" type="presParOf" srcId="{8F39CD4C-7F92-4EA9-A79D-C0FECAFA051C}" destId="{071CDA87-8035-4F56-BD40-323C416A945C}" srcOrd="2" destOrd="0" presId="urn:microsoft.com/office/officeart/2005/8/layout/orgChart1"/>
    <dgm:cxn modelId="{272C4B8E-BFCB-44DA-92B6-B30B7E8DEC36}" type="presParOf" srcId="{F394C2A1-14A3-40F7-A8B8-9714DD2F7405}" destId="{0182438B-E74E-4D26-B2BE-9A332673E1A1}" srcOrd="2" destOrd="0" presId="urn:microsoft.com/office/officeart/2005/8/layout/orgChart1"/>
    <dgm:cxn modelId="{C9297DD6-3DB9-4172-AA75-C3E66E1B3FEB}" type="presParOf" srcId="{A22EA896-8C01-445A-BD79-AFDC8FF15521}" destId="{ED818254-9E8D-4F9E-9D93-EDB30F19ADE1}" srcOrd="2" destOrd="0" presId="urn:microsoft.com/office/officeart/2005/8/layout/orgChart1"/>
    <dgm:cxn modelId="{5538F0AF-004F-4B9E-AD7B-B0DD1A5E59DB}" type="presParOf" srcId="{A22EA896-8C01-445A-BD79-AFDC8FF15521}" destId="{2D55427B-0A80-4414-8B63-700591F98519}" srcOrd="3" destOrd="0" presId="urn:microsoft.com/office/officeart/2005/8/layout/orgChart1"/>
    <dgm:cxn modelId="{7CFBBF19-608C-40B2-A203-FCE99DF240D1}" type="presParOf" srcId="{2D55427B-0A80-4414-8B63-700591F98519}" destId="{23CFC69E-F5F5-4ADF-8138-4B5F4AAD46E3}" srcOrd="0" destOrd="0" presId="urn:microsoft.com/office/officeart/2005/8/layout/orgChart1"/>
    <dgm:cxn modelId="{83F6701C-F847-471F-95D9-90FD0280C770}" type="presParOf" srcId="{23CFC69E-F5F5-4ADF-8138-4B5F4AAD46E3}" destId="{D7F835E2-1610-4C97-AD8E-3F62B22BEB78}" srcOrd="0" destOrd="0" presId="urn:microsoft.com/office/officeart/2005/8/layout/orgChart1"/>
    <dgm:cxn modelId="{B01CCD68-01A9-436C-A43E-543E81F8BB56}" type="presParOf" srcId="{23CFC69E-F5F5-4ADF-8138-4B5F4AAD46E3}" destId="{2F79F7B2-7710-4DEE-AB41-040F475DEB34}" srcOrd="1" destOrd="0" presId="urn:microsoft.com/office/officeart/2005/8/layout/orgChart1"/>
    <dgm:cxn modelId="{6D244AD8-BD4B-43AB-9FD5-EF2C66D9A66B}" type="presParOf" srcId="{2D55427B-0A80-4414-8B63-700591F98519}" destId="{A2E0E3EE-E5AD-4100-9609-1FF58FFA3B48}" srcOrd="1" destOrd="0" presId="urn:microsoft.com/office/officeart/2005/8/layout/orgChart1"/>
    <dgm:cxn modelId="{8EBD9BDB-6DF3-4FE2-9C26-BC620856C859}" type="presParOf" srcId="{A2E0E3EE-E5AD-4100-9609-1FF58FFA3B48}" destId="{4F6F966E-3935-469A-8830-584CC5907CFE}" srcOrd="0" destOrd="0" presId="urn:microsoft.com/office/officeart/2005/8/layout/orgChart1"/>
    <dgm:cxn modelId="{15620C41-33D1-45BF-9DA8-987CA41F0DCB}" type="presParOf" srcId="{A2E0E3EE-E5AD-4100-9609-1FF58FFA3B48}" destId="{378F6A7C-0818-4E81-A468-6D7138AD0DEE}" srcOrd="1" destOrd="0" presId="urn:microsoft.com/office/officeart/2005/8/layout/orgChart1"/>
    <dgm:cxn modelId="{C97E8ACF-91D7-442E-981D-52D11AA3CF8D}" type="presParOf" srcId="{378F6A7C-0818-4E81-A468-6D7138AD0DEE}" destId="{C48A35C0-7525-4A27-B5DE-1177EE890C3E}" srcOrd="0" destOrd="0" presId="urn:microsoft.com/office/officeart/2005/8/layout/orgChart1"/>
    <dgm:cxn modelId="{07B1755A-88C5-4135-8F45-6E83C00A73D9}" type="presParOf" srcId="{C48A35C0-7525-4A27-B5DE-1177EE890C3E}" destId="{E4419F36-3940-4763-BEF0-E9CEF3F62D5D}" srcOrd="0" destOrd="0" presId="urn:microsoft.com/office/officeart/2005/8/layout/orgChart1"/>
    <dgm:cxn modelId="{99CF5DDE-B9C2-47FA-93B4-2261395B2D22}" type="presParOf" srcId="{C48A35C0-7525-4A27-B5DE-1177EE890C3E}" destId="{C7D585B1-E5AA-40F1-B9E1-451635AD4BC2}" srcOrd="1" destOrd="0" presId="urn:microsoft.com/office/officeart/2005/8/layout/orgChart1"/>
    <dgm:cxn modelId="{75A830C1-E0CC-4D9C-8DA3-0215246EDF77}" type="presParOf" srcId="{378F6A7C-0818-4E81-A468-6D7138AD0DEE}" destId="{E9198789-5F39-4522-AB51-AE61DD1100FE}" srcOrd="1" destOrd="0" presId="urn:microsoft.com/office/officeart/2005/8/layout/orgChart1"/>
    <dgm:cxn modelId="{A0704002-2CA7-40C1-8B18-30A7B8B12C4C}" type="presParOf" srcId="{378F6A7C-0818-4E81-A468-6D7138AD0DEE}" destId="{C1F3ADBB-F40B-4B61-949D-B1E261CB10FB}" srcOrd="2" destOrd="0" presId="urn:microsoft.com/office/officeart/2005/8/layout/orgChart1"/>
    <dgm:cxn modelId="{634BEFBA-5DB2-4B23-887E-2BA3778494A7}" type="presParOf" srcId="{A2E0E3EE-E5AD-4100-9609-1FF58FFA3B48}" destId="{40BBE861-22B3-474A-B1F5-7C7156C1D589}" srcOrd="2" destOrd="0" presId="urn:microsoft.com/office/officeart/2005/8/layout/orgChart1"/>
    <dgm:cxn modelId="{7E15BD6F-289B-41C6-86F7-F3306C017630}" type="presParOf" srcId="{A2E0E3EE-E5AD-4100-9609-1FF58FFA3B48}" destId="{EB73F301-4E49-4B36-BB4B-533F5AB467D5}" srcOrd="3" destOrd="0" presId="urn:microsoft.com/office/officeart/2005/8/layout/orgChart1"/>
    <dgm:cxn modelId="{92D1770D-BFA1-4C60-9957-65A17904AD91}" type="presParOf" srcId="{EB73F301-4E49-4B36-BB4B-533F5AB467D5}" destId="{83C2770A-DAAA-4F2B-81E6-1CB4918F6A32}" srcOrd="0" destOrd="0" presId="urn:microsoft.com/office/officeart/2005/8/layout/orgChart1"/>
    <dgm:cxn modelId="{20BEF47A-58A1-4E4C-AB59-E02F0FC52EED}" type="presParOf" srcId="{83C2770A-DAAA-4F2B-81E6-1CB4918F6A32}" destId="{C8C8A8A8-F737-4CBA-BEB3-2EDC41BE51E9}" srcOrd="0" destOrd="0" presId="urn:microsoft.com/office/officeart/2005/8/layout/orgChart1"/>
    <dgm:cxn modelId="{1CB983AB-C2B1-4C96-AFAD-5E98D6D3ECB9}" type="presParOf" srcId="{83C2770A-DAAA-4F2B-81E6-1CB4918F6A32}" destId="{DD130E27-FEEB-48F6-ACE4-E1774BDCCDE9}" srcOrd="1" destOrd="0" presId="urn:microsoft.com/office/officeart/2005/8/layout/orgChart1"/>
    <dgm:cxn modelId="{B4D2AF38-4EC9-4A6F-AA6A-47EFEC5CE0D8}" type="presParOf" srcId="{EB73F301-4E49-4B36-BB4B-533F5AB467D5}" destId="{6623643A-F782-4FDE-B308-7DAF34D41340}" srcOrd="1" destOrd="0" presId="urn:microsoft.com/office/officeart/2005/8/layout/orgChart1"/>
    <dgm:cxn modelId="{948B7536-18A7-4645-A249-39E61E801C7A}" type="presParOf" srcId="{EB73F301-4E49-4B36-BB4B-533F5AB467D5}" destId="{AF174D39-A048-49C6-B808-EC96D6522972}" srcOrd="2" destOrd="0" presId="urn:microsoft.com/office/officeart/2005/8/layout/orgChart1"/>
    <dgm:cxn modelId="{9543D366-6111-4DF2-84CE-DA73FAC34C18}" type="presParOf" srcId="{A2E0E3EE-E5AD-4100-9609-1FF58FFA3B48}" destId="{92B714A6-B937-41EA-B98A-F0A7C0803DA4}" srcOrd="4" destOrd="0" presId="urn:microsoft.com/office/officeart/2005/8/layout/orgChart1"/>
    <dgm:cxn modelId="{D3511BC0-A801-4635-BA5C-1DF9AE044904}" type="presParOf" srcId="{A2E0E3EE-E5AD-4100-9609-1FF58FFA3B48}" destId="{4EC989DB-2ECD-485F-8CEC-D2ACB5E8974D}" srcOrd="5" destOrd="0" presId="urn:microsoft.com/office/officeart/2005/8/layout/orgChart1"/>
    <dgm:cxn modelId="{FC5BF450-CFEA-42E5-BE15-45235EB226D9}" type="presParOf" srcId="{4EC989DB-2ECD-485F-8CEC-D2ACB5E8974D}" destId="{6F097C62-43BE-488E-A98E-F1301FBA00F0}" srcOrd="0" destOrd="0" presId="urn:microsoft.com/office/officeart/2005/8/layout/orgChart1"/>
    <dgm:cxn modelId="{9D75A420-A0D7-424D-9E50-B34BFBB8115C}" type="presParOf" srcId="{6F097C62-43BE-488E-A98E-F1301FBA00F0}" destId="{E566BF52-5A78-4C4E-86E8-EF7E8412772A}" srcOrd="0" destOrd="0" presId="urn:microsoft.com/office/officeart/2005/8/layout/orgChart1"/>
    <dgm:cxn modelId="{4654A37C-F890-43D7-B94A-ADBF8EB684A7}" type="presParOf" srcId="{6F097C62-43BE-488E-A98E-F1301FBA00F0}" destId="{EB33398B-848C-46BC-9E35-CB4137633BF3}" srcOrd="1" destOrd="0" presId="urn:microsoft.com/office/officeart/2005/8/layout/orgChart1"/>
    <dgm:cxn modelId="{FA53717E-2136-4673-BB6B-183AA7ED44D2}" type="presParOf" srcId="{4EC989DB-2ECD-485F-8CEC-D2ACB5E8974D}" destId="{4527B0B7-3934-4592-B301-B59F870FFE36}" srcOrd="1" destOrd="0" presId="urn:microsoft.com/office/officeart/2005/8/layout/orgChart1"/>
    <dgm:cxn modelId="{0B8AFD45-9D1C-4249-B8C2-56E7036C05C6}" type="presParOf" srcId="{4EC989DB-2ECD-485F-8CEC-D2ACB5E8974D}" destId="{A5C97B35-3825-422D-8A3E-91BB874728E6}" srcOrd="2" destOrd="0" presId="urn:microsoft.com/office/officeart/2005/8/layout/orgChart1"/>
    <dgm:cxn modelId="{E09BBCFD-4C55-47D7-BD14-1A070F581BDD}" type="presParOf" srcId="{2D55427B-0A80-4414-8B63-700591F98519}" destId="{DFA141DE-A533-4CA9-B59F-97093C8CA92B}" srcOrd="2" destOrd="0" presId="urn:microsoft.com/office/officeart/2005/8/layout/orgChart1"/>
    <dgm:cxn modelId="{171B91D4-A332-4635-9E10-1ED2ED91C149}" type="presParOf" srcId="{882FBAD5-13DC-4979-B999-4D0B3C4D551C}" destId="{7DAE6BD6-E145-4B9C-AF0A-EA132AA3CAD6}"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0F683B-919D-4EC5-98EC-A78ABC653BF4}"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s-MX"/>
        </a:p>
      </dgm:t>
    </dgm:pt>
    <dgm:pt modelId="{7AEE654A-8882-4294-A2B0-535705808FC7}">
      <dgm:prSet phldrT="[Texto]" custT="1"/>
      <dgm:spPr/>
      <dgm:t>
        <a:bodyPr/>
        <a:lstStyle/>
        <a:p>
          <a:r>
            <a:rPr lang="es-MX" sz="2800" dirty="0"/>
            <a:t>Fuentes de  Estroncio</a:t>
          </a:r>
        </a:p>
      </dgm:t>
    </dgm:pt>
    <dgm:pt modelId="{1EC41440-F00A-4DBB-8600-4EA327C777B0}" type="parTrans" cxnId="{2D2CCC4A-74B2-4226-94A9-392CC27CFC30}">
      <dgm:prSet/>
      <dgm:spPr/>
      <dgm:t>
        <a:bodyPr/>
        <a:lstStyle/>
        <a:p>
          <a:endParaRPr lang="es-MX"/>
        </a:p>
      </dgm:t>
    </dgm:pt>
    <dgm:pt modelId="{5BC8F85F-8BAE-4B70-B4A6-F04A38619346}" type="sibTrans" cxnId="{2D2CCC4A-74B2-4226-94A9-392CC27CFC30}">
      <dgm:prSet/>
      <dgm:spPr/>
      <dgm:t>
        <a:bodyPr/>
        <a:lstStyle/>
        <a:p>
          <a:endParaRPr lang="es-MX"/>
        </a:p>
      </dgm:t>
    </dgm:pt>
    <dgm:pt modelId="{5593689C-3EB4-4B3E-9DEE-9DCB815B85DC}">
      <dgm:prSet phldrT="[Texto]" custT="1"/>
      <dgm:spPr/>
      <dgm:t>
        <a:bodyPr/>
        <a:lstStyle/>
        <a:p>
          <a:r>
            <a:rPr lang="es-MX" sz="3600" dirty="0"/>
            <a:t>Manto</a:t>
          </a:r>
        </a:p>
      </dgm:t>
    </dgm:pt>
    <dgm:pt modelId="{83B82D14-22E9-4CCD-9A3E-65306CD2D0C9}" type="parTrans" cxnId="{D69DA7A1-3733-4E3D-833E-898FEA78532C}">
      <dgm:prSet/>
      <dgm:spPr/>
      <dgm:t>
        <a:bodyPr/>
        <a:lstStyle/>
        <a:p>
          <a:endParaRPr lang="es-MX"/>
        </a:p>
      </dgm:t>
    </dgm:pt>
    <dgm:pt modelId="{7747F634-A5BE-4067-8B3D-6D78886A127D}" type="sibTrans" cxnId="{D69DA7A1-3733-4E3D-833E-898FEA78532C}">
      <dgm:prSet/>
      <dgm:spPr/>
      <dgm:t>
        <a:bodyPr/>
        <a:lstStyle/>
        <a:p>
          <a:endParaRPr lang="es-MX"/>
        </a:p>
      </dgm:t>
    </dgm:pt>
    <dgm:pt modelId="{2702BEA5-2990-46FE-A772-4028E0E8F58B}">
      <dgm:prSet phldrT="[Texto]"/>
      <dgm:spPr/>
      <dgm:t>
        <a:bodyPr/>
        <a:lstStyle/>
        <a:p>
          <a:r>
            <a:rPr lang="es-MX" dirty="0"/>
            <a:t>Actividad hidrotermal en dorsales oceánicas </a:t>
          </a:r>
        </a:p>
      </dgm:t>
    </dgm:pt>
    <dgm:pt modelId="{2869BE5C-64BC-4BD5-B3B1-1BD703DE3731}" type="parTrans" cxnId="{4416E3F4-7FB8-4743-BC13-025A27D13C1C}">
      <dgm:prSet/>
      <dgm:spPr/>
      <dgm:t>
        <a:bodyPr/>
        <a:lstStyle/>
        <a:p>
          <a:endParaRPr lang="es-MX"/>
        </a:p>
      </dgm:t>
    </dgm:pt>
    <dgm:pt modelId="{D90A7373-9824-4BC4-8D09-420F1EC1047C}" type="sibTrans" cxnId="{4416E3F4-7FB8-4743-BC13-025A27D13C1C}">
      <dgm:prSet/>
      <dgm:spPr/>
      <dgm:t>
        <a:bodyPr/>
        <a:lstStyle/>
        <a:p>
          <a:endParaRPr lang="es-MX"/>
        </a:p>
      </dgm:t>
    </dgm:pt>
    <dgm:pt modelId="{29D531A9-262E-403A-B9D9-12DE366811C1}">
      <dgm:prSet phldrT="[Texto]"/>
      <dgm:spPr/>
      <dgm:t>
        <a:bodyPr/>
        <a:lstStyle/>
        <a:p>
          <a:r>
            <a:rPr lang="es-ES" dirty="0"/>
            <a:t>alteración submarina de basaltos</a:t>
          </a:r>
          <a:endParaRPr lang="es-MX" dirty="0"/>
        </a:p>
      </dgm:t>
    </dgm:pt>
    <dgm:pt modelId="{34303A85-089A-4858-8E85-9DA87A8F73E2}" type="parTrans" cxnId="{7039E8BB-3872-4B54-87DC-23B502473398}">
      <dgm:prSet/>
      <dgm:spPr/>
      <dgm:t>
        <a:bodyPr/>
        <a:lstStyle/>
        <a:p>
          <a:endParaRPr lang="es-MX"/>
        </a:p>
      </dgm:t>
    </dgm:pt>
    <dgm:pt modelId="{D511BC27-457A-4558-B87C-3E37EB00FC4D}" type="sibTrans" cxnId="{7039E8BB-3872-4B54-87DC-23B502473398}">
      <dgm:prSet/>
      <dgm:spPr/>
      <dgm:t>
        <a:bodyPr/>
        <a:lstStyle/>
        <a:p>
          <a:endParaRPr lang="es-MX"/>
        </a:p>
      </dgm:t>
    </dgm:pt>
    <dgm:pt modelId="{C4EAAD84-122F-4080-8B4B-3DE610C7940C}">
      <dgm:prSet phldrT="[Texto]"/>
      <dgm:spPr/>
      <dgm:t>
        <a:bodyPr/>
        <a:lstStyle/>
        <a:p>
          <a:r>
            <a:rPr lang="es-ES" dirty="0"/>
            <a:t>alteración química de cuencas continentales</a:t>
          </a:r>
          <a:endParaRPr lang="es-MX" dirty="0"/>
        </a:p>
      </dgm:t>
    </dgm:pt>
    <dgm:pt modelId="{82549DFD-D6AC-484E-8638-FDA0DB4C35F5}" type="parTrans" cxnId="{27072032-96F5-4BC5-AF4F-FAF1BD62D082}">
      <dgm:prSet/>
      <dgm:spPr/>
      <dgm:t>
        <a:bodyPr/>
        <a:lstStyle/>
        <a:p>
          <a:endParaRPr lang="es-MX"/>
        </a:p>
      </dgm:t>
    </dgm:pt>
    <dgm:pt modelId="{4147ACF2-961A-4578-AA86-3B4207C78C24}" type="sibTrans" cxnId="{27072032-96F5-4BC5-AF4F-FAF1BD62D082}">
      <dgm:prSet/>
      <dgm:spPr/>
      <dgm:t>
        <a:bodyPr/>
        <a:lstStyle/>
        <a:p>
          <a:endParaRPr lang="es-MX"/>
        </a:p>
      </dgm:t>
    </dgm:pt>
    <dgm:pt modelId="{C9642F5C-7F90-4DC5-AE2A-8E94334ED965}">
      <dgm:prSet phldrT="[Texto]" custT="1"/>
      <dgm:spPr/>
      <dgm:t>
        <a:bodyPr/>
        <a:lstStyle/>
        <a:p>
          <a:r>
            <a:rPr lang="es-MX" sz="2800" dirty="0"/>
            <a:t>Corteza continental</a:t>
          </a:r>
        </a:p>
      </dgm:t>
    </dgm:pt>
    <dgm:pt modelId="{0CBB444E-AA34-41CE-8166-71B3AE1A8A6E}" type="parTrans" cxnId="{39D9F659-D91E-4CCB-8CD5-00B7ECC97A75}">
      <dgm:prSet/>
      <dgm:spPr/>
      <dgm:t>
        <a:bodyPr/>
        <a:lstStyle/>
        <a:p>
          <a:endParaRPr lang="es-MX"/>
        </a:p>
      </dgm:t>
    </dgm:pt>
    <dgm:pt modelId="{064E218F-E31B-45CD-8DE9-31CDA4222CD4}" type="sibTrans" cxnId="{39D9F659-D91E-4CCB-8CD5-00B7ECC97A75}">
      <dgm:prSet/>
      <dgm:spPr/>
      <dgm:t>
        <a:bodyPr/>
        <a:lstStyle/>
        <a:p>
          <a:endParaRPr lang="es-MX"/>
        </a:p>
      </dgm:t>
    </dgm:pt>
    <dgm:pt modelId="{96CD7658-8809-40D0-BF43-22C175049F43}">
      <dgm:prSet phldrT="[Texto]" custT="1"/>
      <dgm:spPr/>
      <dgm:t>
        <a:bodyPr/>
        <a:lstStyle/>
        <a:p>
          <a:r>
            <a:rPr lang="es-MX" sz="2800" dirty="0"/>
            <a:t>Alteración química</a:t>
          </a:r>
        </a:p>
      </dgm:t>
    </dgm:pt>
    <dgm:pt modelId="{A55C77AF-0FD6-4523-B15C-D92B9E0E360F}" type="parTrans" cxnId="{6190953D-9C23-440F-9C8F-1AEFA3BF9F03}">
      <dgm:prSet/>
      <dgm:spPr/>
      <dgm:t>
        <a:bodyPr/>
        <a:lstStyle/>
        <a:p>
          <a:endParaRPr lang="es-MX"/>
        </a:p>
      </dgm:t>
    </dgm:pt>
    <dgm:pt modelId="{29AFA531-4021-4B33-9151-CC039EDEFE2B}" type="sibTrans" cxnId="{6190953D-9C23-440F-9C8F-1AEFA3BF9F03}">
      <dgm:prSet/>
      <dgm:spPr/>
      <dgm:t>
        <a:bodyPr/>
        <a:lstStyle/>
        <a:p>
          <a:endParaRPr lang="es-MX"/>
        </a:p>
      </dgm:t>
    </dgm:pt>
    <dgm:pt modelId="{535D3CF4-C075-4E52-A60B-1B707B923ED8}">
      <dgm:prSet phldrT="[Texto]" custT="1"/>
      <dgm:spPr/>
      <dgm:t>
        <a:bodyPr/>
        <a:lstStyle/>
        <a:p>
          <a:r>
            <a:rPr lang="es-MX" sz="2800" dirty="0"/>
            <a:t>Entrada fluvial</a:t>
          </a:r>
        </a:p>
      </dgm:t>
    </dgm:pt>
    <dgm:pt modelId="{9A2F28EE-F1B2-419A-9609-71D7E1E7E4F8}" type="parTrans" cxnId="{07C83FB0-FC83-4E37-A052-147793F5C8C9}">
      <dgm:prSet/>
      <dgm:spPr/>
      <dgm:t>
        <a:bodyPr/>
        <a:lstStyle/>
        <a:p>
          <a:endParaRPr lang="es-MX"/>
        </a:p>
      </dgm:t>
    </dgm:pt>
    <dgm:pt modelId="{207CBF2D-DF39-4D9C-83D8-C22DCC6D11EB}" type="sibTrans" cxnId="{07C83FB0-FC83-4E37-A052-147793F5C8C9}">
      <dgm:prSet/>
      <dgm:spPr/>
      <dgm:t>
        <a:bodyPr/>
        <a:lstStyle/>
        <a:p>
          <a:endParaRPr lang="es-MX"/>
        </a:p>
      </dgm:t>
    </dgm:pt>
    <dgm:pt modelId="{5AFC5AFE-6A71-4AB3-A06C-43E5DED5D61C}" type="pres">
      <dgm:prSet presAssocID="{B20F683B-919D-4EC5-98EC-A78ABC653BF4}" presName="hierChild1" presStyleCnt="0">
        <dgm:presLayoutVars>
          <dgm:orgChart val="1"/>
          <dgm:chPref val="1"/>
          <dgm:dir/>
          <dgm:animOne val="branch"/>
          <dgm:animLvl val="lvl"/>
          <dgm:resizeHandles/>
        </dgm:presLayoutVars>
      </dgm:prSet>
      <dgm:spPr/>
    </dgm:pt>
    <dgm:pt modelId="{882FBAD5-13DC-4979-B999-4D0B3C4D551C}" type="pres">
      <dgm:prSet presAssocID="{7AEE654A-8882-4294-A2B0-535705808FC7}" presName="hierRoot1" presStyleCnt="0">
        <dgm:presLayoutVars>
          <dgm:hierBranch val="init"/>
        </dgm:presLayoutVars>
      </dgm:prSet>
      <dgm:spPr/>
    </dgm:pt>
    <dgm:pt modelId="{4E125A40-61C0-4F59-AAEE-C11109E39F6F}" type="pres">
      <dgm:prSet presAssocID="{7AEE654A-8882-4294-A2B0-535705808FC7}" presName="rootComposite1" presStyleCnt="0"/>
      <dgm:spPr/>
    </dgm:pt>
    <dgm:pt modelId="{9D87F1E6-8DAE-4C34-8E7E-77EA5136E058}" type="pres">
      <dgm:prSet presAssocID="{7AEE654A-8882-4294-A2B0-535705808FC7}" presName="rootText1" presStyleLbl="node0" presStyleIdx="0" presStyleCnt="1" custScaleX="71392" custScaleY="58862" custLinFactNeighborX="-95028" custLinFactNeighborY="6918">
        <dgm:presLayoutVars>
          <dgm:chPref val="3"/>
        </dgm:presLayoutVars>
      </dgm:prSet>
      <dgm:spPr/>
    </dgm:pt>
    <dgm:pt modelId="{E3C3AA0F-7B17-4906-9F0C-556BAE1FCAD0}" type="pres">
      <dgm:prSet presAssocID="{7AEE654A-8882-4294-A2B0-535705808FC7}" presName="rootConnector1" presStyleLbl="node1" presStyleIdx="0" presStyleCnt="0"/>
      <dgm:spPr/>
    </dgm:pt>
    <dgm:pt modelId="{A22EA896-8C01-445A-BD79-AFDC8FF15521}" type="pres">
      <dgm:prSet presAssocID="{7AEE654A-8882-4294-A2B0-535705808FC7}" presName="hierChild2" presStyleCnt="0"/>
      <dgm:spPr/>
    </dgm:pt>
    <dgm:pt modelId="{A208C22C-EB4B-4D27-B040-E143ADCC2869}" type="pres">
      <dgm:prSet presAssocID="{0CBB444E-AA34-41CE-8166-71B3AE1A8A6E}" presName="Name37" presStyleLbl="parChTrans1D2" presStyleIdx="0" presStyleCnt="2"/>
      <dgm:spPr/>
    </dgm:pt>
    <dgm:pt modelId="{F394C2A1-14A3-40F7-A8B8-9714DD2F7405}" type="pres">
      <dgm:prSet presAssocID="{C9642F5C-7F90-4DC5-AE2A-8E94334ED965}" presName="hierRoot2" presStyleCnt="0">
        <dgm:presLayoutVars>
          <dgm:hierBranch val="init"/>
        </dgm:presLayoutVars>
      </dgm:prSet>
      <dgm:spPr/>
    </dgm:pt>
    <dgm:pt modelId="{48098858-0223-4481-97C1-5E2382A688AE}" type="pres">
      <dgm:prSet presAssocID="{C9642F5C-7F90-4DC5-AE2A-8E94334ED965}" presName="rootComposite" presStyleCnt="0"/>
      <dgm:spPr/>
    </dgm:pt>
    <dgm:pt modelId="{0CF09CDA-1E6C-45D6-8FEC-A3BED0F3FDA5}" type="pres">
      <dgm:prSet presAssocID="{C9642F5C-7F90-4DC5-AE2A-8E94334ED965}" presName="rootText" presStyleLbl="node2" presStyleIdx="0" presStyleCnt="2" custScaleX="73323" custScaleY="76389" custLinFactNeighborX="52031" custLinFactNeighborY="-91059">
        <dgm:presLayoutVars>
          <dgm:chPref val="3"/>
        </dgm:presLayoutVars>
      </dgm:prSet>
      <dgm:spPr/>
    </dgm:pt>
    <dgm:pt modelId="{90C360A0-AE6B-4FF3-B2E4-E89B9A975C54}" type="pres">
      <dgm:prSet presAssocID="{C9642F5C-7F90-4DC5-AE2A-8E94334ED965}" presName="rootConnector" presStyleLbl="node2" presStyleIdx="0" presStyleCnt="2"/>
      <dgm:spPr/>
    </dgm:pt>
    <dgm:pt modelId="{F5EDEBA3-D3A4-41B8-AEDA-4A8DDB71CFDF}" type="pres">
      <dgm:prSet presAssocID="{C9642F5C-7F90-4DC5-AE2A-8E94334ED965}" presName="hierChild4" presStyleCnt="0"/>
      <dgm:spPr/>
    </dgm:pt>
    <dgm:pt modelId="{5FCFE8B8-5741-4951-8277-B98B617FAD04}" type="pres">
      <dgm:prSet presAssocID="{A55C77AF-0FD6-4523-B15C-D92B9E0E360F}" presName="Name37" presStyleLbl="parChTrans1D3" presStyleIdx="0" presStyleCnt="5"/>
      <dgm:spPr/>
    </dgm:pt>
    <dgm:pt modelId="{AB162B23-D687-4073-AD6C-ED775B4FAE93}" type="pres">
      <dgm:prSet presAssocID="{96CD7658-8809-40D0-BF43-22C175049F43}" presName="hierRoot2" presStyleCnt="0">
        <dgm:presLayoutVars>
          <dgm:hierBranch val="init"/>
        </dgm:presLayoutVars>
      </dgm:prSet>
      <dgm:spPr/>
    </dgm:pt>
    <dgm:pt modelId="{200FF2FA-3DC4-481C-9CF8-30067852C329}" type="pres">
      <dgm:prSet presAssocID="{96CD7658-8809-40D0-BF43-22C175049F43}" presName="rootComposite" presStyleCnt="0"/>
      <dgm:spPr/>
    </dgm:pt>
    <dgm:pt modelId="{8B5750F8-C75C-4F68-A545-F9203EEAA47B}" type="pres">
      <dgm:prSet presAssocID="{96CD7658-8809-40D0-BF43-22C175049F43}" presName="rootText" presStyleLbl="node3" presStyleIdx="0" presStyleCnt="5" custScaleX="56514" custScaleY="65199" custLinFactX="57644" custLinFactY="-100000" custLinFactNeighborX="100000" custLinFactNeighborY="-122867">
        <dgm:presLayoutVars>
          <dgm:chPref val="3"/>
        </dgm:presLayoutVars>
      </dgm:prSet>
      <dgm:spPr/>
    </dgm:pt>
    <dgm:pt modelId="{D8B29BE2-015E-4803-B5B0-39DF50D83544}" type="pres">
      <dgm:prSet presAssocID="{96CD7658-8809-40D0-BF43-22C175049F43}" presName="rootConnector" presStyleLbl="node3" presStyleIdx="0" presStyleCnt="5"/>
      <dgm:spPr/>
    </dgm:pt>
    <dgm:pt modelId="{E2D54012-F788-4C89-97EC-C35583C6989F}" type="pres">
      <dgm:prSet presAssocID="{96CD7658-8809-40D0-BF43-22C175049F43}" presName="hierChild4" presStyleCnt="0"/>
      <dgm:spPr/>
    </dgm:pt>
    <dgm:pt modelId="{067B3EC9-5FC4-400B-8A04-2FA4E9E78E74}" type="pres">
      <dgm:prSet presAssocID="{96CD7658-8809-40D0-BF43-22C175049F43}" presName="hierChild5" presStyleCnt="0"/>
      <dgm:spPr/>
    </dgm:pt>
    <dgm:pt modelId="{E98F322C-4C56-444B-9A13-47F0FC84DA46}" type="pres">
      <dgm:prSet presAssocID="{9A2F28EE-F1B2-419A-9609-71D7E1E7E4F8}" presName="Name37" presStyleLbl="parChTrans1D3" presStyleIdx="1" presStyleCnt="5"/>
      <dgm:spPr/>
    </dgm:pt>
    <dgm:pt modelId="{8F39CD4C-7F92-4EA9-A79D-C0FECAFA051C}" type="pres">
      <dgm:prSet presAssocID="{535D3CF4-C075-4E52-A60B-1B707B923ED8}" presName="hierRoot2" presStyleCnt="0">
        <dgm:presLayoutVars>
          <dgm:hierBranch val="init"/>
        </dgm:presLayoutVars>
      </dgm:prSet>
      <dgm:spPr/>
    </dgm:pt>
    <dgm:pt modelId="{DD940974-6AD3-4E0D-BCCC-8FBCBAE016E1}" type="pres">
      <dgm:prSet presAssocID="{535D3CF4-C075-4E52-A60B-1B707B923ED8}" presName="rootComposite" presStyleCnt="0"/>
      <dgm:spPr/>
    </dgm:pt>
    <dgm:pt modelId="{25974F88-279D-4260-8AD5-8ECF207655BC}" type="pres">
      <dgm:prSet presAssocID="{535D3CF4-C075-4E52-A60B-1B707B923ED8}" presName="rootText" presStyleLbl="node3" presStyleIdx="1" presStyleCnt="5" custScaleX="75243" custScaleY="50021" custLinFactX="53093" custLinFactY="-100000" custLinFactNeighborX="100000" custLinFactNeighborY="-158878">
        <dgm:presLayoutVars>
          <dgm:chPref val="3"/>
        </dgm:presLayoutVars>
      </dgm:prSet>
      <dgm:spPr/>
    </dgm:pt>
    <dgm:pt modelId="{93C005D5-14FF-4BB5-9FD8-DB0731C56BC0}" type="pres">
      <dgm:prSet presAssocID="{535D3CF4-C075-4E52-A60B-1B707B923ED8}" presName="rootConnector" presStyleLbl="node3" presStyleIdx="1" presStyleCnt="5"/>
      <dgm:spPr/>
    </dgm:pt>
    <dgm:pt modelId="{9BA04C81-5DB8-48B1-A7AE-6197AFAE0BFA}" type="pres">
      <dgm:prSet presAssocID="{535D3CF4-C075-4E52-A60B-1B707B923ED8}" presName="hierChild4" presStyleCnt="0"/>
      <dgm:spPr/>
    </dgm:pt>
    <dgm:pt modelId="{071CDA87-8035-4F56-BD40-323C416A945C}" type="pres">
      <dgm:prSet presAssocID="{535D3CF4-C075-4E52-A60B-1B707B923ED8}" presName="hierChild5" presStyleCnt="0"/>
      <dgm:spPr/>
    </dgm:pt>
    <dgm:pt modelId="{0182438B-E74E-4D26-B2BE-9A332673E1A1}" type="pres">
      <dgm:prSet presAssocID="{C9642F5C-7F90-4DC5-AE2A-8E94334ED965}" presName="hierChild5" presStyleCnt="0"/>
      <dgm:spPr/>
    </dgm:pt>
    <dgm:pt modelId="{ED818254-9E8D-4F9E-9D93-EDB30F19ADE1}" type="pres">
      <dgm:prSet presAssocID="{83B82D14-22E9-4CCD-9A3E-65306CD2D0C9}" presName="Name37" presStyleLbl="parChTrans1D2" presStyleIdx="1" presStyleCnt="2"/>
      <dgm:spPr/>
    </dgm:pt>
    <dgm:pt modelId="{2D55427B-0A80-4414-8B63-700591F98519}" type="pres">
      <dgm:prSet presAssocID="{5593689C-3EB4-4B3E-9DEE-9DCB815B85DC}" presName="hierRoot2" presStyleCnt="0">
        <dgm:presLayoutVars>
          <dgm:hierBranch val="init"/>
        </dgm:presLayoutVars>
      </dgm:prSet>
      <dgm:spPr/>
    </dgm:pt>
    <dgm:pt modelId="{23CFC69E-F5F5-4ADF-8138-4B5F4AAD46E3}" type="pres">
      <dgm:prSet presAssocID="{5593689C-3EB4-4B3E-9DEE-9DCB815B85DC}" presName="rootComposite" presStyleCnt="0"/>
      <dgm:spPr/>
    </dgm:pt>
    <dgm:pt modelId="{D7F835E2-1610-4C97-AD8E-3F62B22BEB78}" type="pres">
      <dgm:prSet presAssocID="{5593689C-3EB4-4B3E-9DEE-9DCB815B85DC}" presName="rootText" presStyleLbl="node2" presStyleIdx="1" presStyleCnt="2" custScaleX="69609" custScaleY="42473" custLinFactX="-42722" custLinFactNeighborX="-100000" custLinFactNeighborY="-12722">
        <dgm:presLayoutVars>
          <dgm:chPref val="3"/>
        </dgm:presLayoutVars>
      </dgm:prSet>
      <dgm:spPr/>
    </dgm:pt>
    <dgm:pt modelId="{2F79F7B2-7710-4DEE-AB41-040F475DEB34}" type="pres">
      <dgm:prSet presAssocID="{5593689C-3EB4-4B3E-9DEE-9DCB815B85DC}" presName="rootConnector" presStyleLbl="node2" presStyleIdx="1" presStyleCnt="2"/>
      <dgm:spPr/>
    </dgm:pt>
    <dgm:pt modelId="{A2E0E3EE-E5AD-4100-9609-1FF58FFA3B48}" type="pres">
      <dgm:prSet presAssocID="{5593689C-3EB4-4B3E-9DEE-9DCB815B85DC}" presName="hierChild4" presStyleCnt="0"/>
      <dgm:spPr/>
    </dgm:pt>
    <dgm:pt modelId="{4F6F966E-3935-469A-8830-584CC5907CFE}" type="pres">
      <dgm:prSet presAssocID="{2869BE5C-64BC-4BD5-B3B1-1BD703DE3731}" presName="Name37" presStyleLbl="parChTrans1D3" presStyleIdx="2" presStyleCnt="5"/>
      <dgm:spPr/>
    </dgm:pt>
    <dgm:pt modelId="{378F6A7C-0818-4E81-A468-6D7138AD0DEE}" type="pres">
      <dgm:prSet presAssocID="{2702BEA5-2990-46FE-A772-4028E0E8F58B}" presName="hierRoot2" presStyleCnt="0">
        <dgm:presLayoutVars>
          <dgm:hierBranch val="init"/>
        </dgm:presLayoutVars>
      </dgm:prSet>
      <dgm:spPr/>
    </dgm:pt>
    <dgm:pt modelId="{C48A35C0-7525-4A27-B5DE-1177EE890C3E}" type="pres">
      <dgm:prSet presAssocID="{2702BEA5-2990-46FE-A772-4028E0E8F58B}" presName="rootComposite" presStyleCnt="0"/>
      <dgm:spPr/>
    </dgm:pt>
    <dgm:pt modelId="{E4419F36-3940-4763-BEF0-E9CEF3F62D5D}" type="pres">
      <dgm:prSet presAssocID="{2702BEA5-2990-46FE-A772-4028E0E8F58B}" presName="rootText" presStyleLbl="node3" presStyleIdx="2" presStyleCnt="5" custScaleX="56536" custScaleY="53342" custLinFactX="-47051" custLinFactNeighborX="-100000" custLinFactNeighborY="-12923">
        <dgm:presLayoutVars>
          <dgm:chPref val="3"/>
        </dgm:presLayoutVars>
      </dgm:prSet>
      <dgm:spPr/>
    </dgm:pt>
    <dgm:pt modelId="{C7D585B1-E5AA-40F1-B9E1-451635AD4BC2}" type="pres">
      <dgm:prSet presAssocID="{2702BEA5-2990-46FE-A772-4028E0E8F58B}" presName="rootConnector" presStyleLbl="node3" presStyleIdx="2" presStyleCnt="5"/>
      <dgm:spPr/>
    </dgm:pt>
    <dgm:pt modelId="{E9198789-5F39-4522-AB51-AE61DD1100FE}" type="pres">
      <dgm:prSet presAssocID="{2702BEA5-2990-46FE-A772-4028E0E8F58B}" presName="hierChild4" presStyleCnt="0"/>
      <dgm:spPr/>
    </dgm:pt>
    <dgm:pt modelId="{C1F3ADBB-F40B-4B61-949D-B1E261CB10FB}" type="pres">
      <dgm:prSet presAssocID="{2702BEA5-2990-46FE-A772-4028E0E8F58B}" presName="hierChild5" presStyleCnt="0"/>
      <dgm:spPr/>
    </dgm:pt>
    <dgm:pt modelId="{40BBE861-22B3-474A-B1F5-7C7156C1D589}" type="pres">
      <dgm:prSet presAssocID="{34303A85-089A-4858-8E85-9DA87A8F73E2}" presName="Name37" presStyleLbl="parChTrans1D3" presStyleIdx="3" presStyleCnt="5"/>
      <dgm:spPr/>
    </dgm:pt>
    <dgm:pt modelId="{EB73F301-4E49-4B36-BB4B-533F5AB467D5}" type="pres">
      <dgm:prSet presAssocID="{29D531A9-262E-403A-B9D9-12DE366811C1}" presName="hierRoot2" presStyleCnt="0">
        <dgm:presLayoutVars>
          <dgm:hierBranch val="init"/>
        </dgm:presLayoutVars>
      </dgm:prSet>
      <dgm:spPr/>
    </dgm:pt>
    <dgm:pt modelId="{83C2770A-DAAA-4F2B-81E6-1CB4918F6A32}" type="pres">
      <dgm:prSet presAssocID="{29D531A9-262E-403A-B9D9-12DE366811C1}" presName="rootComposite" presStyleCnt="0"/>
      <dgm:spPr/>
    </dgm:pt>
    <dgm:pt modelId="{C8C8A8A8-F737-4CBA-BEB3-2EDC41BE51E9}" type="pres">
      <dgm:prSet presAssocID="{29D531A9-262E-403A-B9D9-12DE366811C1}" presName="rootText" presStyleLbl="node3" presStyleIdx="3" presStyleCnt="5" custScaleX="67010" custScaleY="60737" custLinFactX="-56046" custLinFactNeighborX="-100000" custLinFactNeighborY="-44290">
        <dgm:presLayoutVars>
          <dgm:chPref val="3"/>
        </dgm:presLayoutVars>
      </dgm:prSet>
      <dgm:spPr/>
    </dgm:pt>
    <dgm:pt modelId="{DD130E27-FEEB-48F6-ACE4-E1774BDCCDE9}" type="pres">
      <dgm:prSet presAssocID="{29D531A9-262E-403A-B9D9-12DE366811C1}" presName="rootConnector" presStyleLbl="node3" presStyleIdx="3" presStyleCnt="5"/>
      <dgm:spPr/>
    </dgm:pt>
    <dgm:pt modelId="{6623643A-F782-4FDE-B308-7DAF34D41340}" type="pres">
      <dgm:prSet presAssocID="{29D531A9-262E-403A-B9D9-12DE366811C1}" presName="hierChild4" presStyleCnt="0"/>
      <dgm:spPr/>
    </dgm:pt>
    <dgm:pt modelId="{AF174D39-A048-49C6-B808-EC96D6522972}" type="pres">
      <dgm:prSet presAssocID="{29D531A9-262E-403A-B9D9-12DE366811C1}" presName="hierChild5" presStyleCnt="0"/>
      <dgm:spPr/>
    </dgm:pt>
    <dgm:pt modelId="{92B714A6-B937-41EA-B98A-F0A7C0803DA4}" type="pres">
      <dgm:prSet presAssocID="{82549DFD-D6AC-484E-8638-FDA0DB4C35F5}" presName="Name37" presStyleLbl="parChTrans1D3" presStyleIdx="4" presStyleCnt="5"/>
      <dgm:spPr/>
    </dgm:pt>
    <dgm:pt modelId="{4EC989DB-2ECD-485F-8CEC-D2ACB5E8974D}" type="pres">
      <dgm:prSet presAssocID="{C4EAAD84-122F-4080-8B4B-3DE610C7940C}" presName="hierRoot2" presStyleCnt="0">
        <dgm:presLayoutVars>
          <dgm:hierBranch val="init"/>
        </dgm:presLayoutVars>
      </dgm:prSet>
      <dgm:spPr/>
    </dgm:pt>
    <dgm:pt modelId="{6F097C62-43BE-488E-A98E-F1301FBA00F0}" type="pres">
      <dgm:prSet presAssocID="{C4EAAD84-122F-4080-8B4B-3DE610C7940C}" presName="rootComposite" presStyleCnt="0"/>
      <dgm:spPr/>
    </dgm:pt>
    <dgm:pt modelId="{E566BF52-5A78-4C4E-86E8-EF7E8412772A}" type="pres">
      <dgm:prSet presAssocID="{C4EAAD84-122F-4080-8B4B-3DE610C7940C}" presName="rootText" presStyleLbl="node3" presStyleIdx="4" presStyleCnt="5" custScaleX="79958" custScaleY="65459" custLinFactX="-66231" custLinFactNeighborX="-100000" custLinFactNeighborY="-64748">
        <dgm:presLayoutVars>
          <dgm:chPref val="3"/>
        </dgm:presLayoutVars>
      </dgm:prSet>
      <dgm:spPr/>
    </dgm:pt>
    <dgm:pt modelId="{EB33398B-848C-46BC-9E35-CB4137633BF3}" type="pres">
      <dgm:prSet presAssocID="{C4EAAD84-122F-4080-8B4B-3DE610C7940C}" presName="rootConnector" presStyleLbl="node3" presStyleIdx="4" presStyleCnt="5"/>
      <dgm:spPr/>
    </dgm:pt>
    <dgm:pt modelId="{4527B0B7-3934-4592-B301-B59F870FFE36}" type="pres">
      <dgm:prSet presAssocID="{C4EAAD84-122F-4080-8B4B-3DE610C7940C}" presName="hierChild4" presStyleCnt="0"/>
      <dgm:spPr/>
    </dgm:pt>
    <dgm:pt modelId="{A5C97B35-3825-422D-8A3E-91BB874728E6}" type="pres">
      <dgm:prSet presAssocID="{C4EAAD84-122F-4080-8B4B-3DE610C7940C}" presName="hierChild5" presStyleCnt="0"/>
      <dgm:spPr/>
    </dgm:pt>
    <dgm:pt modelId="{DFA141DE-A533-4CA9-B59F-97093C8CA92B}" type="pres">
      <dgm:prSet presAssocID="{5593689C-3EB4-4B3E-9DEE-9DCB815B85DC}" presName="hierChild5" presStyleCnt="0"/>
      <dgm:spPr/>
    </dgm:pt>
    <dgm:pt modelId="{7DAE6BD6-E145-4B9C-AF0A-EA132AA3CAD6}" type="pres">
      <dgm:prSet presAssocID="{7AEE654A-8882-4294-A2B0-535705808FC7}" presName="hierChild3" presStyleCnt="0"/>
      <dgm:spPr/>
    </dgm:pt>
  </dgm:ptLst>
  <dgm:cxnLst>
    <dgm:cxn modelId="{27046003-07E4-4D8A-8BD0-3D88DF4D02C4}" type="presOf" srcId="{2702BEA5-2990-46FE-A772-4028E0E8F58B}" destId="{E4419F36-3940-4763-BEF0-E9CEF3F62D5D}" srcOrd="0" destOrd="0" presId="urn:microsoft.com/office/officeart/2005/8/layout/orgChart1"/>
    <dgm:cxn modelId="{AF789E05-2DB0-464C-9A34-18B9F9460318}" type="presOf" srcId="{B20F683B-919D-4EC5-98EC-A78ABC653BF4}" destId="{5AFC5AFE-6A71-4AB3-A06C-43E5DED5D61C}" srcOrd="0" destOrd="0" presId="urn:microsoft.com/office/officeart/2005/8/layout/orgChart1"/>
    <dgm:cxn modelId="{8E140522-4793-4D5C-B606-773D9C2B8580}" type="presOf" srcId="{C9642F5C-7F90-4DC5-AE2A-8E94334ED965}" destId="{90C360A0-AE6B-4FF3-B2E4-E89B9A975C54}" srcOrd="1" destOrd="0" presId="urn:microsoft.com/office/officeart/2005/8/layout/orgChart1"/>
    <dgm:cxn modelId="{D22AC82E-E624-4A28-B7F6-A93A99E0F22F}" type="presOf" srcId="{5593689C-3EB4-4B3E-9DEE-9DCB815B85DC}" destId="{D7F835E2-1610-4C97-AD8E-3F62B22BEB78}" srcOrd="0" destOrd="0" presId="urn:microsoft.com/office/officeart/2005/8/layout/orgChart1"/>
    <dgm:cxn modelId="{06FEA830-5E6F-444B-A6ED-35A16101446D}" type="presOf" srcId="{96CD7658-8809-40D0-BF43-22C175049F43}" destId="{D8B29BE2-015E-4803-B5B0-39DF50D83544}" srcOrd="1" destOrd="0" presId="urn:microsoft.com/office/officeart/2005/8/layout/orgChart1"/>
    <dgm:cxn modelId="{27072032-96F5-4BC5-AF4F-FAF1BD62D082}" srcId="{5593689C-3EB4-4B3E-9DEE-9DCB815B85DC}" destId="{C4EAAD84-122F-4080-8B4B-3DE610C7940C}" srcOrd="2" destOrd="0" parTransId="{82549DFD-D6AC-484E-8638-FDA0DB4C35F5}" sibTransId="{4147ACF2-961A-4578-AA86-3B4207C78C24}"/>
    <dgm:cxn modelId="{B53D7237-08B6-4D14-8FEB-643156903A85}" type="presOf" srcId="{C9642F5C-7F90-4DC5-AE2A-8E94334ED965}" destId="{0CF09CDA-1E6C-45D6-8FEC-A3BED0F3FDA5}" srcOrd="0" destOrd="0" presId="urn:microsoft.com/office/officeart/2005/8/layout/orgChart1"/>
    <dgm:cxn modelId="{6190953D-9C23-440F-9C8F-1AEFA3BF9F03}" srcId="{C9642F5C-7F90-4DC5-AE2A-8E94334ED965}" destId="{96CD7658-8809-40D0-BF43-22C175049F43}" srcOrd="0" destOrd="0" parTransId="{A55C77AF-0FD6-4523-B15C-D92B9E0E360F}" sibTransId="{29AFA531-4021-4B33-9151-CC039EDEFE2B}"/>
    <dgm:cxn modelId="{1CF8DA3E-F80A-4564-8BDE-4306884C4584}" type="presOf" srcId="{A55C77AF-0FD6-4523-B15C-D92B9E0E360F}" destId="{5FCFE8B8-5741-4951-8277-B98B617FAD04}" srcOrd="0" destOrd="0" presId="urn:microsoft.com/office/officeart/2005/8/layout/orgChart1"/>
    <dgm:cxn modelId="{AB324142-B5C8-41BA-A84E-35C78B4229D9}" type="presOf" srcId="{29D531A9-262E-403A-B9D9-12DE366811C1}" destId="{DD130E27-FEEB-48F6-ACE4-E1774BDCCDE9}" srcOrd="1" destOrd="0" presId="urn:microsoft.com/office/officeart/2005/8/layout/orgChart1"/>
    <dgm:cxn modelId="{4779604A-BF4E-4965-BB1C-AB87D108C7B9}" type="presOf" srcId="{9A2F28EE-F1B2-419A-9609-71D7E1E7E4F8}" destId="{E98F322C-4C56-444B-9A13-47F0FC84DA46}" srcOrd="0" destOrd="0" presId="urn:microsoft.com/office/officeart/2005/8/layout/orgChart1"/>
    <dgm:cxn modelId="{2D2CCC4A-74B2-4226-94A9-392CC27CFC30}" srcId="{B20F683B-919D-4EC5-98EC-A78ABC653BF4}" destId="{7AEE654A-8882-4294-A2B0-535705808FC7}" srcOrd="0" destOrd="0" parTransId="{1EC41440-F00A-4DBB-8600-4EA327C777B0}" sibTransId="{5BC8F85F-8BAE-4B70-B4A6-F04A38619346}"/>
    <dgm:cxn modelId="{07F8CA6D-B4D3-4391-A8E6-6365087CC67E}" type="presOf" srcId="{29D531A9-262E-403A-B9D9-12DE366811C1}" destId="{C8C8A8A8-F737-4CBA-BEB3-2EDC41BE51E9}" srcOrd="0" destOrd="0" presId="urn:microsoft.com/office/officeart/2005/8/layout/orgChart1"/>
    <dgm:cxn modelId="{352FEA70-B28F-4CDF-AF52-7A8F1BDAAB27}" type="presOf" srcId="{C4EAAD84-122F-4080-8B4B-3DE610C7940C}" destId="{EB33398B-848C-46BC-9E35-CB4137633BF3}" srcOrd="1" destOrd="0" presId="urn:microsoft.com/office/officeart/2005/8/layout/orgChart1"/>
    <dgm:cxn modelId="{C3B23D59-F96D-48B3-952A-6E417991732B}" type="presOf" srcId="{5593689C-3EB4-4B3E-9DEE-9DCB815B85DC}" destId="{2F79F7B2-7710-4DEE-AB41-040F475DEB34}" srcOrd="1" destOrd="0" presId="urn:microsoft.com/office/officeart/2005/8/layout/orgChart1"/>
    <dgm:cxn modelId="{39D9F659-D91E-4CCB-8CD5-00B7ECC97A75}" srcId="{7AEE654A-8882-4294-A2B0-535705808FC7}" destId="{C9642F5C-7F90-4DC5-AE2A-8E94334ED965}" srcOrd="0" destOrd="0" parTransId="{0CBB444E-AA34-41CE-8166-71B3AE1A8A6E}" sibTransId="{064E218F-E31B-45CD-8DE9-31CDA4222CD4}"/>
    <dgm:cxn modelId="{DE5FAF7C-6EC8-4E0C-BA48-FF56EBC038F8}" type="presOf" srcId="{96CD7658-8809-40D0-BF43-22C175049F43}" destId="{8B5750F8-C75C-4F68-A545-F9203EEAA47B}" srcOrd="0" destOrd="0" presId="urn:microsoft.com/office/officeart/2005/8/layout/orgChart1"/>
    <dgm:cxn modelId="{552E987D-7BD0-434B-A7C2-667514B1B21B}" type="presOf" srcId="{C4EAAD84-122F-4080-8B4B-3DE610C7940C}" destId="{E566BF52-5A78-4C4E-86E8-EF7E8412772A}" srcOrd="0" destOrd="0" presId="urn:microsoft.com/office/officeart/2005/8/layout/orgChart1"/>
    <dgm:cxn modelId="{045FF280-859E-44E1-A4B5-1E47FEFE8063}" type="presOf" srcId="{7AEE654A-8882-4294-A2B0-535705808FC7}" destId="{9D87F1E6-8DAE-4C34-8E7E-77EA5136E058}" srcOrd="0" destOrd="0" presId="urn:microsoft.com/office/officeart/2005/8/layout/orgChart1"/>
    <dgm:cxn modelId="{FF5CA18F-807A-4DE5-BCB2-04EE4582A003}" type="presOf" srcId="{2702BEA5-2990-46FE-A772-4028E0E8F58B}" destId="{C7D585B1-E5AA-40F1-B9E1-451635AD4BC2}" srcOrd="1" destOrd="0" presId="urn:microsoft.com/office/officeart/2005/8/layout/orgChart1"/>
    <dgm:cxn modelId="{D52F0193-E5C7-4892-94E3-3550323B77B5}" type="presOf" srcId="{83B82D14-22E9-4CCD-9A3E-65306CD2D0C9}" destId="{ED818254-9E8D-4F9E-9D93-EDB30F19ADE1}" srcOrd="0" destOrd="0" presId="urn:microsoft.com/office/officeart/2005/8/layout/orgChart1"/>
    <dgm:cxn modelId="{5B89A099-7871-4786-AF18-AC2D397D1F4C}" type="presOf" srcId="{2869BE5C-64BC-4BD5-B3B1-1BD703DE3731}" destId="{4F6F966E-3935-469A-8830-584CC5907CFE}" srcOrd="0" destOrd="0" presId="urn:microsoft.com/office/officeart/2005/8/layout/orgChart1"/>
    <dgm:cxn modelId="{D69DA7A1-3733-4E3D-833E-898FEA78532C}" srcId="{7AEE654A-8882-4294-A2B0-535705808FC7}" destId="{5593689C-3EB4-4B3E-9DEE-9DCB815B85DC}" srcOrd="1" destOrd="0" parTransId="{83B82D14-22E9-4CCD-9A3E-65306CD2D0C9}" sibTransId="{7747F634-A5BE-4067-8B3D-6D78886A127D}"/>
    <dgm:cxn modelId="{07C83FB0-FC83-4E37-A052-147793F5C8C9}" srcId="{C9642F5C-7F90-4DC5-AE2A-8E94334ED965}" destId="{535D3CF4-C075-4E52-A60B-1B707B923ED8}" srcOrd="1" destOrd="0" parTransId="{9A2F28EE-F1B2-419A-9609-71D7E1E7E4F8}" sibTransId="{207CBF2D-DF39-4D9C-83D8-C22DCC6D11EB}"/>
    <dgm:cxn modelId="{7039E8BB-3872-4B54-87DC-23B502473398}" srcId="{5593689C-3EB4-4B3E-9DEE-9DCB815B85DC}" destId="{29D531A9-262E-403A-B9D9-12DE366811C1}" srcOrd="1" destOrd="0" parTransId="{34303A85-089A-4858-8E85-9DA87A8F73E2}" sibTransId="{D511BC27-457A-4558-B87C-3E37EB00FC4D}"/>
    <dgm:cxn modelId="{8D2D82C0-B309-418D-A1B9-E181146BB50C}" type="presOf" srcId="{7AEE654A-8882-4294-A2B0-535705808FC7}" destId="{E3C3AA0F-7B17-4906-9F0C-556BAE1FCAD0}" srcOrd="1" destOrd="0" presId="urn:microsoft.com/office/officeart/2005/8/layout/orgChart1"/>
    <dgm:cxn modelId="{05CDEAD4-84D1-4243-AB65-9CA4078DDD60}" type="presOf" srcId="{535D3CF4-C075-4E52-A60B-1B707B923ED8}" destId="{25974F88-279D-4260-8AD5-8ECF207655BC}" srcOrd="0" destOrd="0" presId="urn:microsoft.com/office/officeart/2005/8/layout/orgChart1"/>
    <dgm:cxn modelId="{1C31B6DF-3026-4C42-8EE0-A1828C893ADB}" type="presOf" srcId="{0CBB444E-AA34-41CE-8166-71B3AE1A8A6E}" destId="{A208C22C-EB4B-4D27-B040-E143ADCC2869}" srcOrd="0" destOrd="0" presId="urn:microsoft.com/office/officeart/2005/8/layout/orgChart1"/>
    <dgm:cxn modelId="{8C2BFBE6-6CEC-4193-865A-1079CBE3170E}" type="presOf" srcId="{82549DFD-D6AC-484E-8638-FDA0DB4C35F5}" destId="{92B714A6-B937-41EA-B98A-F0A7C0803DA4}" srcOrd="0" destOrd="0" presId="urn:microsoft.com/office/officeart/2005/8/layout/orgChart1"/>
    <dgm:cxn modelId="{3B8218EB-65C3-4D5F-9A9B-7A12EC98B8FB}" type="presOf" srcId="{535D3CF4-C075-4E52-A60B-1B707B923ED8}" destId="{93C005D5-14FF-4BB5-9FD8-DB0731C56BC0}" srcOrd="1" destOrd="0" presId="urn:microsoft.com/office/officeart/2005/8/layout/orgChart1"/>
    <dgm:cxn modelId="{0F2C47EB-185F-405B-A647-023B5B53E594}" type="presOf" srcId="{34303A85-089A-4858-8E85-9DA87A8F73E2}" destId="{40BBE861-22B3-474A-B1F5-7C7156C1D589}" srcOrd="0" destOrd="0" presId="urn:microsoft.com/office/officeart/2005/8/layout/orgChart1"/>
    <dgm:cxn modelId="{4416E3F4-7FB8-4743-BC13-025A27D13C1C}" srcId="{5593689C-3EB4-4B3E-9DEE-9DCB815B85DC}" destId="{2702BEA5-2990-46FE-A772-4028E0E8F58B}" srcOrd="0" destOrd="0" parTransId="{2869BE5C-64BC-4BD5-B3B1-1BD703DE3731}" sibTransId="{D90A7373-9824-4BC4-8D09-420F1EC1047C}"/>
    <dgm:cxn modelId="{8D4BBECB-03CE-457E-BF6E-12DC68D1E8E3}" type="presParOf" srcId="{5AFC5AFE-6A71-4AB3-A06C-43E5DED5D61C}" destId="{882FBAD5-13DC-4979-B999-4D0B3C4D551C}" srcOrd="0" destOrd="0" presId="urn:microsoft.com/office/officeart/2005/8/layout/orgChart1"/>
    <dgm:cxn modelId="{FB47E741-BD1A-4C24-BB5E-87648F1D35F5}" type="presParOf" srcId="{882FBAD5-13DC-4979-B999-4D0B3C4D551C}" destId="{4E125A40-61C0-4F59-AAEE-C11109E39F6F}" srcOrd="0" destOrd="0" presId="urn:microsoft.com/office/officeart/2005/8/layout/orgChart1"/>
    <dgm:cxn modelId="{F22147B9-87D3-4898-90F7-E70E056B4E02}" type="presParOf" srcId="{4E125A40-61C0-4F59-AAEE-C11109E39F6F}" destId="{9D87F1E6-8DAE-4C34-8E7E-77EA5136E058}" srcOrd="0" destOrd="0" presId="urn:microsoft.com/office/officeart/2005/8/layout/orgChart1"/>
    <dgm:cxn modelId="{5D4648D7-ED49-49E1-84E2-DE94FE5E3D44}" type="presParOf" srcId="{4E125A40-61C0-4F59-AAEE-C11109E39F6F}" destId="{E3C3AA0F-7B17-4906-9F0C-556BAE1FCAD0}" srcOrd="1" destOrd="0" presId="urn:microsoft.com/office/officeart/2005/8/layout/orgChart1"/>
    <dgm:cxn modelId="{B0E90500-A2AA-458E-8314-93B25C7DB0CD}" type="presParOf" srcId="{882FBAD5-13DC-4979-B999-4D0B3C4D551C}" destId="{A22EA896-8C01-445A-BD79-AFDC8FF15521}" srcOrd="1" destOrd="0" presId="urn:microsoft.com/office/officeart/2005/8/layout/orgChart1"/>
    <dgm:cxn modelId="{242B1981-1ED9-485C-A137-4B285BEDA01A}" type="presParOf" srcId="{A22EA896-8C01-445A-BD79-AFDC8FF15521}" destId="{A208C22C-EB4B-4D27-B040-E143ADCC2869}" srcOrd="0" destOrd="0" presId="urn:microsoft.com/office/officeart/2005/8/layout/orgChart1"/>
    <dgm:cxn modelId="{68DACEBE-3572-4103-97A8-D6AA25F1A615}" type="presParOf" srcId="{A22EA896-8C01-445A-BD79-AFDC8FF15521}" destId="{F394C2A1-14A3-40F7-A8B8-9714DD2F7405}" srcOrd="1" destOrd="0" presId="urn:microsoft.com/office/officeart/2005/8/layout/orgChart1"/>
    <dgm:cxn modelId="{18523885-991D-4ABF-BC5B-93F0251ABB8C}" type="presParOf" srcId="{F394C2A1-14A3-40F7-A8B8-9714DD2F7405}" destId="{48098858-0223-4481-97C1-5E2382A688AE}" srcOrd="0" destOrd="0" presId="urn:microsoft.com/office/officeart/2005/8/layout/orgChart1"/>
    <dgm:cxn modelId="{5B8A01CD-7B09-4F07-B336-2589B360AC5A}" type="presParOf" srcId="{48098858-0223-4481-97C1-5E2382A688AE}" destId="{0CF09CDA-1E6C-45D6-8FEC-A3BED0F3FDA5}" srcOrd="0" destOrd="0" presId="urn:microsoft.com/office/officeart/2005/8/layout/orgChart1"/>
    <dgm:cxn modelId="{44A05968-D189-4D50-9C87-5DD5013DBFA3}" type="presParOf" srcId="{48098858-0223-4481-97C1-5E2382A688AE}" destId="{90C360A0-AE6B-4FF3-B2E4-E89B9A975C54}" srcOrd="1" destOrd="0" presId="urn:microsoft.com/office/officeart/2005/8/layout/orgChart1"/>
    <dgm:cxn modelId="{31F9304A-C2BE-4AAA-85D2-12ED3D00B8D6}" type="presParOf" srcId="{F394C2A1-14A3-40F7-A8B8-9714DD2F7405}" destId="{F5EDEBA3-D3A4-41B8-AEDA-4A8DDB71CFDF}" srcOrd="1" destOrd="0" presId="urn:microsoft.com/office/officeart/2005/8/layout/orgChart1"/>
    <dgm:cxn modelId="{2367C110-C139-4E15-B52C-3E6551E596F6}" type="presParOf" srcId="{F5EDEBA3-D3A4-41B8-AEDA-4A8DDB71CFDF}" destId="{5FCFE8B8-5741-4951-8277-B98B617FAD04}" srcOrd="0" destOrd="0" presId="urn:microsoft.com/office/officeart/2005/8/layout/orgChart1"/>
    <dgm:cxn modelId="{FB4E5ABA-5AAC-43C4-BB6D-1E3EE9EE7135}" type="presParOf" srcId="{F5EDEBA3-D3A4-41B8-AEDA-4A8DDB71CFDF}" destId="{AB162B23-D687-4073-AD6C-ED775B4FAE93}" srcOrd="1" destOrd="0" presId="urn:microsoft.com/office/officeart/2005/8/layout/orgChart1"/>
    <dgm:cxn modelId="{2A2CDFDE-2B94-48B5-B1C0-C47A71AD0B48}" type="presParOf" srcId="{AB162B23-D687-4073-AD6C-ED775B4FAE93}" destId="{200FF2FA-3DC4-481C-9CF8-30067852C329}" srcOrd="0" destOrd="0" presId="urn:microsoft.com/office/officeart/2005/8/layout/orgChart1"/>
    <dgm:cxn modelId="{BBBB30EC-0CA0-4B8D-815B-BFD43EDB442D}" type="presParOf" srcId="{200FF2FA-3DC4-481C-9CF8-30067852C329}" destId="{8B5750F8-C75C-4F68-A545-F9203EEAA47B}" srcOrd="0" destOrd="0" presId="urn:microsoft.com/office/officeart/2005/8/layout/orgChart1"/>
    <dgm:cxn modelId="{FAA69558-18A5-40B5-BAF7-74FE7E378A04}" type="presParOf" srcId="{200FF2FA-3DC4-481C-9CF8-30067852C329}" destId="{D8B29BE2-015E-4803-B5B0-39DF50D83544}" srcOrd="1" destOrd="0" presId="urn:microsoft.com/office/officeart/2005/8/layout/orgChart1"/>
    <dgm:cxn modelId="{6F92509E-52CA-4CF5-89E1-1008FE6BEC9F}" type="presParOf" srcId="{AB162B23-D687-4073-AD6C-ED775B4FAE93}" destId="{E2D54012-F788-4C89-97EC-C35583C6989F}" srcOrd="1" destOrd="0" presId="urn:microsoft.com/office/officeart/2005/8/layout/orgChart1"/>
    <dgm:cxn modelId="{4281E5CA-6957-4039-B5B3-EC2FD959E103}" type="presParOf" srcId="{AB162B23-D687-4073-AD6C-ED775B4FAE93}" destId="{067B3EC9-5FC4-400B-8A04-2FA4E9E78E74}" srcOrd="2" destOrd="0" presId="urn:microsoft.com/office/officeart/2005/8/layout/orgChart1"/>
    <dgm:cxn modelId="{9B67C27F-AF04-47BA-91B0-CC8FA7700EDA}" type="presParOf" srcId="{F5EDEBA3-D3A4-41B8-AEDA-4A8DDB71CFDF}" destId="{E98F322C-4C56-444B-9A13-47F0FC84DA46}" srcOrd="2" destOrd="0" presId="urn:microsoft.com/office/officeart/2005/8/layout/orgChart1"/>
    <dgm:cxn modelId="{A3A63E70-3D1E-4E1C-BDA9-C36765301660}" type="presParOf" srcId="{F5EDEBA3-D3A4-41B8-AEDA-4A8DDB71CFDF}" destId="{8F39CD4C-7F92-4EA9-A79D-C0FECAFA051C}" srcOrd="3" destOrd="0" presId="urn:microsoft.com/office/officeart/2005/8/layout/orgChart1"/>
    <dgm:cxn modelId="{184A3A54-BA42-4ECE-A1AA-9615E8E541C5}" type="presParOf" srcId="{8F39CD4C-7F92-4EA9-A79D-C0FECAFA051C}" destId="{DD940974-6AD3-4E0D-BCCC-8FBCBAE016E1}" srcOrd="0" destOrd="0" presId="urn:microsoft.com/office/officeart/2005/8/layout/orgChart1"/>
    <dgm:cxn modelId="{5DBE1410-B6C9-4D1D-B688-8FA85B091B52}" type="presParOf" srcId="{DD940974-6AD3-4E0D-BCCC-8FBCBAE016E1}" destId="{25974F88-279D-4260-8AD5-8ECF207655BC}" srcOrd="0" destOrd="0" presId="urn:microsoft.com/office/officeart/2005/8/layout/orgChart1"/>
    <dgm:cxn modelId="{A075AED9-03D8-41B2-B7BE-324B2A20F82E}" type="presParOf" srcId="{DD940974-6AD3-4E0D-BCCC-8FBCBAE016E1}" destId="{93C005D5-14FF-4BB5-9FD8-DB0731C56BC0}" srcOrd="1" destOrd="0" presId="urn:microsoft.com/office/officeart/2005/8/layout/orgChart1"/>
    <dgm:cxn modelId="{76388F47-A35D-4717-B907-265DECCF842F}" type="presParOf" srcId="{8F39CD4C-7F92-4EA9-A79D-C0FECAFA051C}" destId="{9BA04C81-5DB8-48B1-A7AE-6197AFAE0BFA}" srcOrd="1" destOrd="0" presId="urn:microsoft.com/office/officeart/2005/8/layout/orgChart1"/>
    <dgm:cxn modelId="{0F49A4F1-B643-43EC-B2D9-B25045F296E7}" type="presParOf" srcId="{8F39CD4C-7F92-4EA9-A79D-C0FECAFA051C}" destId="{071CDA87-8035-4F56-BD40-323C416A945C}" srcOrd="2" destOrd="0" presId="urn:microsoft.com/office/officeart/2005/8/layout/orgChart1"/>
    <dgm:cxn modelId="{272C4B8E-BFCB-44DA-92B6-B30B7E8DEC36}" type="presParOf" srcId="{F394C2A1-14A3-40F7-A8B8-9714DD2F7405}" destId="{0182438B-E74E-4D26-B2BE-9A332673E1A1}" srcOrd="2" destOrd="0" presId="urn:microsoft.com/office/officeart/2005/8/layout/orgChart1"/>
    <dgm:cxn modelId="{C9297DD6-3DB9-4172-AA75-C3E66E1B3FEB}" type="presParOf" srcId="{A22EA896-8C01-445A-BD79-AFDC8FF15521}" destId="{ED818254-9E8D-4F9E-9D93-EDB30F19ADE1}" srcOrd="2" destOrd="0" presId="urn:microsoft.com/office/officeart/2005/8/layout/orgChart1"/>
    <dgm:cxn modelId="{5538F0AF-004F-4B9E-AD7B-B0DD1A5E59DB}" type="presParOf" srcId="{A22EA896-8C01-445A-BD79-AFDC8FF15521}" destId="{2D55427B-0A80-4414-8B63-700591F98519}" srcOrd="3" destOrd="0" presId="urn:microsoft.com/office/officeart/2005/8/layout/orgChart1"/>
    <dgm:cxn modelId="{7CFBBF19-608C-40B2-A203-FCE99DF240D1}" type="presParOf" srcId="{2D55427B-0A80-4414-8B63-700591F98519}" destId="{23CFC69E-F5F5-4ADF-8138-4B5F4AAD46E3}" srcOrd="0" destOrd="0" presId="urn:microsoft.com/office/officeart/2005/8/layout/orgChart1"/>
    <dgm:cxn modelId="{83F6701C-F847-471F-95D9-90FD0280C770}" type="presParOf" srcId="{23CFC69E-F5F5-4ADF-8138-4B5F4AAD46E3}" destId="{D7F835E2-1610-4C97-AD8E-3F62B22BEB78}" srcOrd="0" destOrd="0" presId="urn:microsoft.com/office/officeart/2005/8/layout/orgChart1"/>
    <dgm:cxn modelId="{B01CCD68-01A9-436C-A43E-543E81F8BB56}" type="presParOf" srcId="{23CFC69E-F5F5-4ADF-8138-4B5F4AAD46E3}" destId="{2F79F7B2-7710-4DEE-AB41-040F475DEB34}" srcOrd="1" destOrd="0" presId="urn:microsoft.com/office/officeart/2005/8/layout/orgChart1"/>
    <dgm:cxn modelId="{6D244AD8-BD4B-43AB-9FD5-EF2C66D9A66B}" type="presParOf" srcId="{2D55427B-0A80-4414-8B63-700591F98519}" destId="{A2E0E3EE-E5AD-4100-9609-1FF58FFA3B48}" srcOrd="1" destOrd="0" presId="urn:microsoft.com/office/officeart/2005/8/layout/orgChart1"/>
    <dgm:cxn modelId="{8EBD9BDB-6DF3-4FE2-9C26-BC620856C859}" type="presParOf" srcId="{A2E0E3EE-E5AD-4100-9609-1FF58FFA3B48}" destId="{4F6F966E-3935-469A-8830-584CC5907CFE}" srcOrd="0" destOrd="0" presId="urn:microsoft.com/office/officeart/2005/8/layout/orgChart1"/>
    <dgm:cxn modelId="{15620C41-33D1-45BF-9DA8-987CA41F0DCB}" type="presParOf" srcId="{A2E0E3EE-E5AD-4100-9609-1FF58FFA3B48}" destId="{378F6A7C-0818-4E81-A468-6D7138AD0DEE}" srcOrd="1" destOrd="0" presId="urn:microsoft.com/office/officeart/2005/8/layout/orgChart1"/>
    <dgm:cxn modelId="{C97E8ACF-91D7-442E-981D-52D11AA3CF8D}" type="presParOf" srcId="{378F6A7C-0818-4E81-A468-6D7138AD0DEE}" destId="{C48A35C0-7525-4A27-B5DE-1177EE890C3E}" srcOrd="0" destOrd="0" presId="urn:microsoft.com/office/officeart/2005/8/layout/orgChart1"/>
    <dgm:cxn modelId="{07B1755A-88C5-4135-8F45-6E83C00A73D9}" type="presParOf" srcId="{C48A35C0-7525-4A27-B5DE-1177EE890C3E}" destId="{E4419F36-3940-4763-BEF0-E9CEF3F62D5D}" srcOrd="0" destOrd="0" presId="urn:microsoft.com/office/officeart/2005/8/layout/orgChart1"/>
    <dgm:cxn modelId="{99CF5DDE-B9C2-47FA-93B4-2261395B2D22}" type="presParOf" srcId="{C48A35C0-7525-4A27-B5DE-1177EE890C3E}" destId="{C7D585B1-E5AA-40F1-B9E1-451635AD4BC2}" srcOrd="1" destOrd="0" presId="urn:microsoft.com/office/officeart/2005/8/layout/orgChart1"/>
    <dgm:cxn modelId="{75A830C1-E0CC-4D9C-8DA3-0215246EDF77}" type="presParOf" srcId="{378F6A7C-0818-4E81-A468-6D7138AD0DEE}" destId="{E9198789-5F39-4522-AB51-AE61DD1100FE}" srcOrd="1" destOrd="0" presId="urn:microsoft.com/office/officeart/2005/8/layout/orgChart1"/>
    <dgm:cxn modelId="{A0704002-2CA7-40C1-8B18-30A7B8B12C4C}" type="presParOf" srcId="{378F6A7C-0818-4E81-A468-6D7138AD0DEE}" destId="{C1F3ADBB-F40B-4B61-949D-B1E261CB10FB}" srcOrd="2" destOrd="0" presId="urn:microsoft.com/office/officeart/2005/8/layout/orgChart1"/>
    <dgm:cxn modelId="{634BEFBA-5DB2-4B23-887E-2BA3778494A7}" type="presParOf" srcId="{A2E0E3EE-E5AD-4100-9609-1FF58FFA3B48}" destId="{40BBE861-22B3-474A-B1F5-7C7156C1D589}" srcOrd="2" destOrd="0" presId="urn:microsoft.com/office/officeart/2005/8/layout/orgChart1"/>
    <dgm:cxn modelId="{7E15BD6F-289B-41C6-86F7-F3306C017630}" type="presParOf" srcId="{A2E0E3EE-E5AD-4100-9609-1FF58FFA3B48}" destId="{EB73F301-4E49-4B36-BB4B-533F5AB467D5}" srcOrd="3" destOrd="0" presId="urn:microsoft.com/office/officeart/2005/8/layout/orgChart1"/>
    <dgm:cxn modelId="{92D1770D-BFA1-4C60-9957-65A17904AD91}" type="presParOf" srcId="{EB73F301-4E49-4B36-BB4B-533F5AB467D5}" destId="{83C2770A-DAAA-4F2B-81E6-1CB4918F6A32}" srcOrd="0" destOrd="0" presId="urn:microsoft.com/office/officeart/2005/8/layout/orgChart1"/>
    <dgm:cxn modelId="{20BEF47A-58A1-4E4C-AB59-E02F0FC52EED}" type="presParOf" srcId="{83C2770A-DAAA-4F2B-81E6-1CB4918F6A32}" destId="{C8C8A8A8-F737-4CBA-BEB3-2EDC41BE51E9}" srcOrd="0" destOrd="0" presId="urn:microsoft.com/office/officeart/2005/8/layout/orgChart1"/>
    <dgm:cxn modelId="{1CB983AB-C2B1-4C96-AFAD-5E98D6D3ECB9}" type="presParOf" srcId="{83C2770A-DAAA-4F2B-81E6-1CB4918F6A32}" destId="{DD130E27-FEEB-48F6-ACE4-E1774BDCCDE9}" srcOrd="1" destOrd="0" presId="urn:microsoft.com/office/officeart/2005/8/layout/orgChart1"/>
    <dgm:cxn modelId="{B4D2AF38-4EC9-4A6F-AA6A-47EFEC5CE0D8}" type="presParOf" srcId="{EB73F301-4E49-4B36-BB4B-533F5AB467D5}" destId="{6623643A-F782-4FDE-B308-7DAF34D41340}" srcOrd="1" destOrd="0" presId="urn:microsoft.com/office/officeart/2005/8/layout/orgChart1"/>
    <dgm:cxn modelId="{948B7536-18A7-4645-A249-39E61E801C7A}" type="presParOf" srcId="{EB73F301-4E49-4B36-BB4B-533F5AB467D5}" destId="{AF174D39-A048-49C6-B808-EC96D6522972}" srcOrd="2" destOrd="0" presId="urn:microsoft.com/office/officeart/2005/8/layout/orgChart1"/>
    <dgm:cxn modelId="{9543D366-6111-4DF2-84CE-DA73FAC34C18}" type="presParOf" srcId="{A2E0E3EE-E5AD-4100-9609-1FF58FFA3B48}" destId="{92B714A6-B937-41EA-B98A-F0A7C0803DA4}" srcOrd="4" destOrd="0" presId="urn:microsoft.com/office/officeart/2005/8/layout/orgChart1"/>
    <dgm:cxn modelId="{D3511BC0-A801-4635-BA5C-1DF9AE044904}" type="presParOf" srcId="{A2E0E3EE-E5AD-4100-9609-1FF58FFA3B48}" destId="{4EC989DB-2ECD-485F-8CEC-D2ACB5E8974D}" srcOrd="5" destOrd="0" presId="urn:microsoft.com/office/officeart/2005/8/layout/orgChart1"/>
    <dgm:cxn modelId="{FC5BF450-CFEA-42E5-BE15-45235EB226D9}" type="presParOf" srcId="{4EC989DB-2ECD-485F-8CEC-D2ACB5E8974D}" destId="{6F097C62-43BE-488E-A98E-F1301FBA00F0}" srcOrd="0" destOrd="0" presId="urn:microsoft.com/office/officeart/2005/8/layout/orgChart1"/>
    <dgm:cxn modelId="{9D75A420-A0D7-424D-9E50-B34BFBB8115C}" type="presParOf" srcId="{6F097C62-43BE-488E-A98E-F1301FBA00F0}" destId="{E566BF52-5A78-4C4E-86E8-EF7E8412772A}" srcOrd="0" destOrd="0" presId="urn:microsoft.com/office/officeart/2005/8/layout/orgChart1"/>
    <dgm:cxn modelId="{4654A37C-F890-43D7-B94A-ADBF8EB684A7}" type="presParOf" srcId="{6F097C62-43BE-488E-A98E-F1301FBA00F0}" destId="{EB33398B-848C-46BC-9E35-CB4137633BF3}" srcOrd="1" destOrd="0" presId="urn:microsoft.com/office/officeart/2005/8/layout/orgChart1"/>
    <dgm:cxn modelId="{FA53717E-2136-4673-BB6B-183AA7ED44D2}" type="presParOf" srcId="{4EC989DB-2ECD-485F-8CEC-D2ACB5E8974D}" destId="{4527B0B7-3934-4592-B301-B59F870FFE36}" srcOrd="1" destOrd="0" presId="urn:microsoft.com/office/officeart/2005/8/layout/orgChart1"/>
    <dgm:cxn modelId="{0B8AFD45-9D1C-4249-B8C2-56E7036C05C6}" type="presParOf" srcId="{4EC989DB-2ECD-485F-8CEC-D2ACB5E8974D}" destId="{A5C97B35-3825-422D-8A3E-91BB874728E6}" srcOrd="2" destOrd="0" presId="urn:microsoft.com/office/officeart/2005/8/layout/orgChart1"/>
    <dgm:cxn modelId="{E09BBCFD-4C55-47D7-BD14-1A070F581BDD}" type="presParOf" srcId="{2D55427B-0A80-4414-8B63-700591F98519}" destId="{DFA141DE-A533-4CA9-B59F-97093C8CA92B}" srcOrd="2" destOrd="0" presId="urn:microsoft.com/office/officeart/2005/8/layout/orgChart1"/>
    <dgm:cxn modelId="{171B91D4-A332-4635-9E10-1ED2ED91C149}" type="presParOf" srcId="{882FBAD5-13DC-4979-B999-4D0B3C4D551C}" destId="{7DAE6BD6-E145-4B9C-AF0A-EA132AA3CAD6}"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714A6-B937-41EA-B98A-F0A7C0803DA4}">
      <dsp:nvSpPr>
        <dsp:cNvPr id="0" name=""/>
        <dsp:cNvSpPr/>
      </dsp:nvSpPr>
      <dsp:spPr>
        <a:xfrm>
          <a:off x="236626" y="1932424"/>
          <a:ext cx="385952" cy="3260405"/>
        </a:xfrm>
        <a:custGeom>
          <a:avLst/>
          <a:gdLst/>
          <a:ahLst/>
          <a:cxnLst/>
          <a:rect l="0" t="0" r="0" b="0"/>
          <a:pathLst>
            <a:path>
              <a:moveTo>
                <a:pt x="385952" y="0"/>
              </a:moveTo>
              <a:lnTo>
                <a:pt x="0" y="326040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BBE861-22B3-474A-B1F5-7C7156C1D589}">
      <dsp:nvSpPr>
        <dsp:cNvPr id="0" name=""/>
        <dsp:cNvSpPr/>
      </dsp:nvSpPr>
      <dsp:spPr>
        <a:xfrm>
          <a:off x="491720" y="1932424"/>
          <a:ext cx="91440" cy="2010484"/>
        </a:xfrm>
        <a:custGeom>
          <a:avLst/>
          <a:gdLst/>
          <a:ahLst/>
          <a:cxnLst/>
          <a:rect l="0" t="0" r="0" b="0"/>
          <a:pathLst>
            <a:path>
              <a:moveTo>
                <a:pt x="130859" y="0"/>
              </a:moveTo>
              <a:lnTo>
                <a:pt x="45720" y="201048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6F966E-3935-469A-8830-584CC5907CFE}">
      <dsp:nvSpPr>
        <dsp:cNvPr id="0" name=""/>
        <dsp:cNvSpPr/>
      </dsp:nvSpPr>
      <dsp:spPr>
        <a:xfrm>
          <a:off x="622579" y="1932424"/>
          <a:ext cx="180528" cy="1011130"/>
        </a:xfrm>
        <a:custGeom>
          <a:avLst/>
          <a:gdLst/>
          <a:ahLst/>
          <a:cxnLst/>
          <a:rect l="0" t="0" r="0" b="0"/>
          <a:pathLst>
            <a:path>
              <a:moveTo>
                <a:pt x="0" y="0"/>
              </a:moveTo>
              <a:lnTo>
                <a:pt x="0" y="1011130"/>
              </a:lnTo>
              <a:lnTo>
                <a:pt x="180528" y="10111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818254-9E8D-4F9E-9D93-EDB30F19ADE1}">
      <dsp:nvSpPr>
        <dsp:cNvPr id="0" name=""/>
        <dsp:cNvSpPr/>
      </dsp:nvSpPr>
      <dsp:spPr>
        <a:xfrm>
          <a:off x="1372882" y="975003"/>
          <a:ext cx="91440" cy="330201"/>
        </a:xfrm>
        <a:custGeom>
          <a:avLst/>
          <a:gdLst/>
          <a:ahLst/>
          <a:cxnLst/>
          <a:rect l="0" t="0" r="0" b="0"/>
          <a:pathLst>
            <a:path>
              <a:moveTo>
                <a:pt x="45720" y="0"/>
              </a:moveTo>
              <a:lnTo>
                <a:pt x="45720" y="20083"/>
              </a:lnTo>
              <a:lnTo>
                <a:pt x="72057" y="20083"/>
              </a:lnTo>
              <a:lnTo>
                <a:pt x="72057" y="33020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8F322C-4C56-444B-9A13-47F0FC84DA46}">
      <dsp:nvSpPr>
        <dsp:cNvPr id="0" name=""/>
        <dsp:cNvSpPr/>
      </dsp:nvSpPr>
      <dsp:spPr>
        <a:xfrm>
          <a:off x="3515618" y="1276437"/>
          <a:ext cx="3309704" cy="94371"/>
        </a:xfrm>
        <a:custGeom>
          <a:avLst/>
          <a:gdLst/>
          <a:ahLst/>
          <a:cxnLst/>
          <a:rect l="0" t="0" r="0" b="0"/>
          <a:pathLst>
            <a:path>
              <a:moveTo>
                <a:pt x="0" y="0"/>
              </a:moveTo>
              <a:lnTo>
                <a:pt x="0" y="94371"/>
              </a:lnTo>
              <a:lnTo>
                <a:pt x="3309704" y="9437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CFE8B8-5741-4951-8277-B98B617FAD04}">
      <dsp:nvSpPr>
        <dsp:cNvPr id="0" name=""/>
        <dsp:cNvSpPr/>
      </dsp:nvSpPr>
      <dsp:spPr>
        <a:xfrm>
          <a:off x="3515618" y="481413"/>
          <a:ext cx="3444118" cy="795024"/>
        </a:xfrm>
        <a:custGeom>
          <a:avLst/>
          <a:gdLst/>
          <a:ahLst/>
          <a:cxnLst/>
          <a:rect l="0" t="0" r="0" b="0"/>
          <a:pathLst>
            <a:path>
              <a:moveTo>
                <a:pt x="0" y="795024"/>
              </a:moveTo>
              <a:lnTo>
                <a:pt x="3444118"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08C22C-EB4B-4D27-B040-E143ADCC2869}">
      <dsp:nvSpPr>
        <dsp:cNvPr id="0" name=""/>
        <dsp:cNvSpPr/>
      </dsp:nvSpPr>
      <dsp:spPr>
        <a:xfrm>
          <a:off x="1418602" y="148362"/>
          <a:ext cx="2963253" cy="826640"/>
        </a:xfrm>
        <a:custGeom>
          <a:avLst/>
          <a:gdLst/>
          <a:ahLst/>
          <a:cxnLst/>
          <a:rect l="0" t="0" r="0" b="0"/>
          <a:pathLst>
            <a:path>
              <a:moveTo>
                <a:pt x="0" y="826640"/>
              </a:moveTo>
              <a:lnTo>
                <a:pt x="2963253"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87F1E6-8DAE-4C34-8E7E-77EA5136E058}">
      <dsp:nvSpPr>
        <dsp:cNvPr id="0" name=""/>
        <dsp:cNvSpPr/>
      </dsp:nvSpPr>
      <dsp:spPr>
        <a:xfrm>
          <a:off x="364321" y="105758"/>
          <a:ext cx="2108562" cy="8692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Fuentes de  Estroncio</a:t>
          </a:r>
        </a:p>
      </dsp:txBody>
      <dsp:txXfrm>
        <a:off x="364321" y="105758"/>
        <a:ext cx="2108562" cy="869244"/>
      </dsp:txXfrm>
    </dsp:sp>
    <dsp:sp modelId="{0CF09CDA-1E6C-45D6-8FEC-A3BED0F3FDA5}">
      <dsp:nvSpPr>
        <dsp:cNvPr id="0" name=""/>
        <dsp:cNvSpPr/>
      </dsp:nvSpPr>
      <dsp:spPr>
        <a:xfrm>
          <a:off x="3299058" y="148362"/>
          <a:ext cx="2165594" cy="11280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Corteza continental</a:t>
          </a:r>
        </a:p>
      </dsp:txBody>
      <dsp:txXfrm>
        <a:off x="3299058" y="148362"/>
        <a:ext cx="2165594" cy="1128074"/>
      </dsp:txXfrm>
    </dsp:sp>
    <dsp:sp modelId="{8B5750F8-C75C-4F68-A545-F9203EEAA47B}">
      <dsp:nvSpPr>
        <dsp:cNvPr id="0" name=""/>
        <dsp:cNvSpPr/>
      </dsp:nvSpPr>
      <dsp:spPr>
        <a:xfrm>
          <a:off x="6959736" y="0"/>
          <a:ext cx="1669140" cy="96282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Alteración química</a:t>
          </a:r>
        </a:p>
      </dsp:txBody>
      <dsp:txXfrm>
        <a:off x="6959736" y="0"/>
        <a:ext cx="1669140" cy="962826"/>
      </dsp:txXfrm>
    </dsp:sp>
    <dsp:sp modelId="{25974F88-279D-4260-8AD5-8ECF207655BC}">
      <dsp:nvSpPr>
        <dsp:cNvPr id="0" name=""/>
        <dsp:cNvSpPr/>
      </dsp:nvSpPr>
      <dsp:spPr>
        <a:xfrm>
          <a:off x="6825322" y="1001466"/>
          <a:ext cx="2222301" cy="73868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Entrada fluvial</a:t>
          </a:r>
        </a:p>
      </dsp:txBody>
      <dsp:txXfrm>
        <a:off x="6825322" y="1001466"/>
        <a:ext cx="2222301" cy="738684"/>
      </dsp:txXfrm>
    </dsp:sp>
    <dsp:sp modelId="{D7F835E2-1610-4C97-AD8E-3F62B22BEB78}">
      <dsp:nvSpPr>
        <dsp:cNvPr id="0" name=""/>
        <dsp:cNvSpPr/>
      </dsp:nvSpPr>
      <dsp:spPr>
        <a:xfrm>
          <a:off x="416989" y="1305204"/>
          <a:ext cx="2055901" cy="6272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MX" sz="3600" kern="1200" dirty="0"/>
            <a:t>Manto</a:t>
          </a:r>
        </a:p>
      </dsp:txBody>
      <dsp:txXfrm>
        <a:off x="416989" y="1305204"/>
        <a:ext cx="2055901" cy="627219"/>
      </dsp:txXfrm>
    </dsp:sp>
    <dsp:sp modelId="{E4419F36-3940-4763-BEF0-E9CEF3F62D5D}">
      <dsp:nvSpPr>
        <dsp:cNvPr id="0" name=""/>
        <dsp:cNvSpPr/>
      </dsp:nvSpPr>
      <dsp:spPr>
        <a:xfrm>
          <a:off x="803107" y="2549690"/>
          <a:ext cx="1669790" cy="78772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kern="1200" dirty="0"/>
            <a:t>Actividad hidrotermal en dorsales oceánicas </a:t>
          </a:r>
        </a:p>
      </dsp:txBody>
      <dsp:txXfrm>
        <a:off x="803107" y="2549690"/>
        <a:ext cx="1669790" cy="787727"/>
      </dsp:txXfrm>
    </dsp:sp>
    <dsp:sp modelId="{C8C8A8A8-F737-4CBA-BEB3-2EDC41BE51E9}">
      <dsp:nvSpPr>
        <dsp:cNvPr id="0" name=""/>
        <dsp:cNvSpPr/>
      </dsp:nvSpPr>
      <dsp:spPr>
        <a:xfrm>
          <a:off x="537440" y="3494441"/>
          <a:ext cx="1979140" cy="8969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alteración submarina de basaltos</a:t>
          </a:r>
          <a:endParaRPr lang="es-MX" sz="1700" kern="1200" dirty="0"/>
        </a:p>
      </dsp:txBody>
      <dsp:txXfrm>
        <a:off x="537440" y="3494441"/>
        <a:ext cx="1979140" cy="896933"/>
      </dsp:txXfrm>
    </dsp:sp>
    <dsp:sp modelId="{E566BF52-5A78-4C4E-86E8-EF7E8412772A}">
      <dsp:nvSpPr>
        <dsp:cNvPr id="0" name=""/>
        <dsp:cNvSpPr/>
      </dsp:nvSpPr>
      <dsp:spPr>
        <a:xfrm>
          <a:off x="236626" y="4709496"/>
          <a:ext cx="2361559" cy="9666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alteración química de cuencas continentales</a:t>
          </a:r>
          <a:endParaRPr lang="es-MX" sz="1700" kern="1200" dirty="0"/>
        </a:p>
      </dsp:txBody>
      <dsp:txXfrm>
        <a:off x="236626" y="4709496"/>
        <a:ext cx="2361559" cy="9666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714A6-B937-41EA-B98A-F0A7C0803DA4}">
      <dsp:nvSpPr>
        <dsp:cNvPr id="0" name=""/>
        <dsp:cNvSpPr/>
      </dsp:nvSpPr>
      <dsp:spPr>
        <a:xfrm>
          <a:off x="236626" y="1932424"/>
          <a:ext cx="385952" cy="3260405"/>
        </a:xfrm>
        <a:custGeom>
          <a:avLst/>
          <a:gdLst/>
          <a:ahLst/>
          <a:cxnLst/>
          <a:rect l="0" t="0" r="0" b="0"/>
          <a:pathLst>
            <a:path>
              <a:moveTo>
                <a:pt x="385952" y="0"/>
              </a:moveTo>
              <a:lnTo>
                <a:pt x="0" y="326040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BBE861-22B3-474A-B1F5-7C7156C1D589}">
      <dsp:nvSpPr>
        <dsp:cNvPr id="0" name=""/>
        <dsp:cNvSpPr/>
      </dsp:nvSpPr>
      <dsp:spPr>
        <a:xfrm>
          <a:off x="491720" y="1932424"/>
          <a:ext cx="91440" cy="2010484"/>
        </a:xfrm>
        <a:custGeom>
          <a:avLst/>
          <a:gdLst/>
          <a:ahLst/>
          <a:cxnLst/>
          <a:rect l="0" t="0" r="0" b="0"/>
          <a:pathLst>
            <a:path>
              <a:moveTo>
                <a:pt x="130859" y="0"/>
              </a:moveTo>
              <a:lnTo>
                <a:pt x="45720" y="201048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6F966E-3935-469A-8830-584CC5907CFE}">
      <dsp:nvSpPr>
        <dsp:cNvPr id="0" name=""/>
        <dsp:cNvSpPr/>
      </dsp:nvSpPr>
      <dsp:spPr>
        <a:xfrm>
          <a:off x="622579" y="1932424"/>
          <a:ext cx="180528" cy="1011130"/>
        </a:xfrm>
        <a:custGeom>
          <a:avLst/>
          <a:gdLst/>
          <a:ahLst/>
          <a:cxnLst/>
          <a:rect l="0" t="0" r="0" b="0"/>
          <a:pathLst>
            <a:path>
              <a:moveTo>
                <a:pt x="0" y="0"/>
              </a:moveTo>
              <a:lnTo>
                <a:pt x="0" y="1011130"/>
              </a:lnTo>
              <a:lnTo>
                <a:pt x="180528" y="10111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818254-9E8D-4F9E-9D93-EDB30F19ADE1}">
      <dsp:nvSpPr>
        <dsp:cNvPr id="0" name=""/>
        <dsp:cNvSpPr/>
      </dsp:nvSpPr>
      <dsp:spPr>
        <a:xfrm>
          <a:off x="1372882" y="975003"/>
          <a:ext cx="91440" cy="330201"/>
        </a:xfrm>
        <a:custGeom>
          <a:avLst/>
          <a:gdLst/>
          <a:ahLst/>
          <a:cxnLst/>
          <a:rect l="0" t="0" r="0" b="0"/>
          <a:pathLst>
            <a:path>
              <a:moveTo>
                <a:pt x="45720" y="0"/>
              </a:moveTo>
              <a:lnTo>
                <a:pt x="45720" y="20083"/>
              </a:lnTo>
              <a:lnTo>
                <a:pt x="72057" y="20083"/>
              </a:lnTo>
              <a:lnTo>
                <a:pt x="72057" y="33020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8F322C-4C56-444B-9A13-47F0FC84DA46}">
      <dsp:nvSpPr>
        <dsp:cNvPr id="0" name=""/>
        <dsp:cNvSpPr/>
      </dsp:nvSpPr>
      <dsp:spPr>
        <a:xfrm>
          <a:off x="3515618" y="1276437"/>
          <a:ext cx="3309704" cy="94371"/>
        </a:xfrm>
        <a:custGeom>
          <a:avLst/>
          <a:gdLst/>
          <a:ahLst/>
          <a:cxnLst/>
          <a:rect l="0" t="0" r="0" b="0"/>
          <a:pathLst>
            <a:path>
              <a:moveTo>
                <a:pt x="0" y="0"/>
              </a:moveTo>
              <a:lnTo>
                <a:pt x="0" y="94371"/>
              </a:lnTo>
              <a:lnTo>
                <a:pt x="3309704" y="94371"/>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CFE8B8-5741-4951-8277-B98B617FAD04}">
      <dsp:nvSpPr>
        <dsp:cNvPr id="0" name=""/>
        <dsp:cNvSpPr/>
      </dsp:nvSpPr>
      <dsp:spPr>
        <a:xfrm>
          <a:off x="3515618" y="481413"/>
          <a:ext cx="3444118" cy="795024"/>
        </a:xfrm>
        <a:custGeom>
          <a:avLst/>
          <a:gdLst/>
          <a:ahLst/>
          <a:cxnLst/>
          <a:rect l="0" t="0" r="0" b="0"/>
          <a:pathLst>
            <a:path>
              <a:moveTo>
                <a:pt x="0" y="795024"/>
              </a:moveTo>
              <a:lnTo>
                <a:pt x="3444118"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08C22C-EB4B-4D27-B040-E143ADCC2869}">
      <dsp:nvSpPr>
        <dsp:cNvPr id="0" name=""/>
        <dsp:cNvSpPr/>
      </dsp:nvSpPr>
      <dsp:spPr>
        <a:xfrm>
          <a:off x="1418602" y="148362"/>
          <a:ext cx="2963253" cy="826640"/>
        </a:xfrm>
        <a:custGeom>
          <a:avLst/>
          <a:gdLst/>
          <a:ahLst/>
          <a:cxnLst/>
          <a:rect l="0" t="0" r="0" b="0"/>
          <a:pathLst>
            <a:path>
              <a:moveTo>
                <a:pt x="0" y="826640"/>
              </a:moveTo>
              <a:lnTo>
                <a:pt x="2963253"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87F1E6-8DAE-4C34-8E7E-77EA5136E058}">
      <dsp:nvSpPr>
        <dsp:cNvPr id="0" name=""/>
        <dsp:cNvSpPr/>
      </dsp:nvSpPr>
      <dsp:spPr>
        <a:xfrm>
          <a:off x="364321" y="105758"/>
          <a:ext cx="2108562" cy="8692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Fuentes de  Estroncio</a:t>
          </a:r>
        </a:p>
      </dsp:txBody>
      <dsp:txXfrm>
        <a:off x="364321" y="105758"/>
        <a:ext cx="2108562" cy="869244"/>
      </dsp:txXfrm>
    </dsp:sp>
    <dsp:sp modelId="{0CF09CDA-1E6C-45D6-8FEC-A3BED0F3FDA5}">
      <dsp:nvSpPr>
        <dsp:cNvPr id="0" name=""/>
        <dsp:cNvSpPr/>
      </dsp:nvSpPr>
      <dsp:spPr>
        <a:xfrm>
          <a:off x="3299058" y="148362"/>
          <a:ext cx="2165594" cy="11280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Corteza continental</a:t>
          </a:r>
        </a:p>
      </dsp:txBody>
      <dsp:txXfrm>
        <a:off x="3299058" y="148362"/>
        <a:ext cx="2165594" cy="1128074"/>
      </dsp:txXfrm>
    </dsp:sp>
    <dsp:sp modelId="{8B5750F8-C75C-4F68-A545-F9203EEAA47B}">
      <dsp:nvSpPr>
        <dsp:cNvPr id="0" name=""/>
        <dsp:cNvSpPr/>
      </dsp:nvSpPr>
      <dsp:spPr>
        <a:xfrm>
          <a:off x="6959736" y="0"/>
          <a:ext cx="1669140" cy="96282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Alteración química</a:t>
          </a:r>
        </a:p>
      </dsp:txBody>
      <dsp:txXfrm>
        <a:off x="6959736" y="0"/>
        <a:ext cx="1669140" cy="962826"/>
      </dsp:txXfrm>
    </dsp:sp>
    <dsp:sp modelId="{25974F88-279D-4260-8AD5-8ECF207655BC}">
      <dsp:nvSpPr>
        <dsp:cNvPr id="0" name=""/>
        <dsp:cNvSpPr/>
      </dsp:nvSpPr>
      <dsp:spPr>
        <a:xfrm>
          <a:off x="6825322" y="1001466"/>
          <a:ext cx="2222301" cy="73868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MX" sz="2800" kern="1200" dirty="0"/>
            <a:t>Entrada fluvial</a:t>
          </a:r>
        </a:p>
      </dsp:txBody>
      <dsp:txXfrm>
        <a:off x="6825322" y="1001466"/>
        <a:ext cx="2222301" cy="738684"/>
      </dsp:txXfrm>
    </dsp:sp>
    <dsp:sp modelId="{D7F835E2-1610-4C97-AD8E-3F62B22BEB78}">
      <dsp:nvSpPr>
        <dsp:cNvPr id="0" name=""/>
        <dsp:cNvSpPr/>
      </dsp:nvSpPr>
      <dsp:spPr>
        <a:xfrm>
          <a:off x="416989" y="1305204"/>
          <a:ext cx="2055901" cy="6272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MX" sz="3600" kern="1200" dirty="0"/>
            <a:t>Manto</a:t>
          </a:r>
        </a:p>
      </dsp:txBody>
      <dsp:txXfrm>
        <a:off x="416989" y="1305204"/>
        <a:ext cx="2055901" cy="627219"/>
      </dsp:txXfrm>
    </dsp:sp>
    <dsp:sp modelId="{E4419F36-3940-4763-BEF0-E9CEF3F62D5D}">
      <dsp:nvSpPr>
        <dsp:cNvPr id="0" name=""/>
        <dsp:cNvSpPr/>
      </dsp:nvSpPr>
      <dsp:spPr>
        <a:xfrm>
          <a:off x="803107" y="2549690"/>
          <a:ext cx="1669790" cy="78772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kern="1200" dirty="0"/>
            <a:t>Actividad hidrotermal en dorsales oceánicas </a:t>
          </a:r>
        </a:p>
      </dsp:txBody>
      <dsp:txXfrm>
        <a:off x="803107" y="2549690"/>
        <a:ext cx="1669790" cy="787727"/>
      </dsp:txXfrm>
    </dsp:sp>
    <dsp:sp modelId="{C8C8A8A8-F737-4CBA-BEB3-2EDC41BE51E9}">
      <dsp:nvSpPr>
        <dsp:cNvPr id="0" name=""/>
        <dsp:cNvSpPr/>
      </dsp:nvSpPr>
      <dsp:spPr>
        <a:xfrm>
          <a:off x="537440" y="3494441"/>
          <a:ext cx="1979140" cy="8969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alteración submarina de basaltos</a:t>
          </a:r>
          <a:endParaRPr lang="es-MX" sz="1700" kern="1200" dirty="0"/>
        </a:p>
      </dsp:txBody>
      <dsp:txXfrm>
        <a:off x="537440" y="3494441"/>
        <a:ext cx="1979140" cy="896933"/>
      </dsp:txXfrm>
    </dsp:sp>
    <dsp:sp modelId="{E566BF52-5A78-4C4E-86E8-EF7E8412772A}">
      <dsp:nvSpPr>
        <dsp:cNvPr id="0" name=""/>
        <dsp:cNvSpPr/>
      </dsp:nvSpPr>
      <dsp:spPr>
        <a:xfrm>
          <a:off x="236626" y="4709496"/>
          <a:ext cx="2361559" cy="9666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alteración química de cuencas continentales</a:t>
          </a:r>
          <a:endParaRPr lang="es-MX" sz="1700" kern="1200" dirty="0"/>
        </a:p>
      </dsp:txBody>
      <dsp:txXfrm>
        <a:off x="236626" y="4709496"/>
        <a:ext cx="2361559" cy="96666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A45E0-C71A-4D07-BF41-6E2E463AAC6E}" type="datetimeFigureOut">
              <a:rPr lang="es-MX" smtClean="0"/>
              <a:t>27/02/2024</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00EDA1-9EC0-4D41-866D-7047C820F515}" type="slidenum">
              <a:rPr lang="es-MX" smtClean="0"/>
              <a:t>‹Nº›</a:t>
            </a:fld>
            <a:endParaRPr lang="es-MX"/>
          </a:p>
        </p:txBody>
      </p:sp>
    </p:spTree>
    <p:extLst>
      <p:ext uri="{BB962C8B-B14F-4D97-AF65-F5344CB8AC3E}">
        <p14:creationId xmlns:p14="http://schemas.microsoft.com/office/powerpoint/2010/main" val="84172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1916EE-790C-CC39-D7DE-605C3632ED6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D55B7254-5608-1E1D-AE4D-0EC0FABF25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074E3B3E-FBB5-627D-8643-2AB9EC448B2F}"/>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C8E4754B-70AB-7D69-1CF9-A084DB5F4A4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D523351-C246-B0F4-4CA2-01BE4F523DF9}"/>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593708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0E96F-D7FE-AC73-545E-3FFD19B95FE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8AB567A-1973-9AD6-8D37-D6FF39DCE06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E2AA7F8-5E87-4CDC-91A7-14B38303E560}"/>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612CAE52-A647-0F8A-4282-D086BAEAB8A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99AE2-C46A-9E32-FEFF-E91B5BFCF955}"/>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894315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5C3D1E-2854-8C9B-1F89-8B0EBF4F0D5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A1D9D27-A899-5160-DFD3-473B615687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1BAAB28-16D6-E068-88EF-5404B8CACBED}"/>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9DF666FA-3E17-BE03-B960-A0B07749617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9E45573-C1A7-38AC-DD84-B901B5CB57EA}"/>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2027144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539EEF-9232-4416-E6DE-81AD35BA32D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A0D303A-3310-AFAA-B06E-60F9F432926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DA56CAED-60F6-6845-241C-1EE7B7B0A46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2E95A193-74A9-1F5B-A1FC-DD4AEC59EE79}"/>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6" name="Marcador de pie de página 5">
            <a:extLst>
              <a:ext uri="{FF2B5EF4-FFF2-40B4-BE49-F238E27FC236}">
                <a16:creationId xmlns:a16="http://schemas.microsoft.com/office/drawing/2014/main" id="{F606C621-103F-50DC-0766-905C9A01BE5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14F44CD-29BB-986A-B2C5-27E1E55D543F}"/>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103999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2E5EC1-A31D-2E0D-9375-11042D8CBBC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F7F75BB-468D-6FB7-EEBC-29D68E24D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A2FD38-A025-FE05-D7B4-E853B3B52A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0B0ADFC-8ED4-E107-3978-1A0F704297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B93277D-EB4E-946E-0D40-159B34D0A3E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4BF8B3A8-2746-D7E8-5B9B-3202089D2D8A}"/>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8" name="Marcador de pie de página 7">
            <a:extLst>
              <a:ext uri="{FF2B5EF4-FFF2-40B4-BE49-F238E27FC236}">
                <a16:creationId xmlns:a16="http://schemas.microsoft.com/office/drawing/2014/main" id="{4714E01B-BF02-D58F-F483-63EAB7253BF3}"/>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30069CE7-2AC2-16F9-3019-AF2A5139F316}"/>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209200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0528E-6914-7C4D-E467-AAEB2A5683A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9D484A5-AF9E-A09F-A7F2-7C583924C677}"/>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4" name="Marcador de pie de página 3">
            <a:extLst>
              <a:ext uri="{FF2B5EF4-FFF2-40B4-BE49-F238E27FC236}">
                <a16:creationId xmlns:a16="http://schemas.microsoft.com/office/drawing/2014/main" id="{BD711D4D-B0C6-5FA1-62EB-2E4AEDE1F9B0}"/>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427BC28C-B218-C996-DA51-BEA5AF343ED2}"/>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2812214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6A6268-CA69-4A5A-D5D8-38150D9806DC}"/>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3" name="Marcador de pie de página 2">
            <a:extLst>
              <a:ext uri="{FF2B5EF4-FFF2-40B4-BE49-F238E27FC236}">
                <a16:creationId xmlns:a16="http://schemas.microsoft.com/office/drawing/2014/main" id="{7B08F7E4-5D20-743F-504A-861723474668}"/>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04D51B5F-3471-749F-FFFF-CB53DF0CAF1A}"/>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0089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F585A8-880A-68A4-446B-3DAC96928B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27E6749-DB35-BDA7-CD0A-CBB8F2BB07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C1F09302-D364-6493-B22B-EDE86FFA4D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1208317-7EA2-48D9-DE55-C21538F4BE4D}"/>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6" name="Marcador de pie de página 5">
            <a:extLst>
              <a:ext uri="{FF2B5EF4-FFF2-40B4-BE49-F238E27FC236}">
                <a16:creationId xmlns:a16="http://schemas.microsoft.com/office/drawing/2014/main" id="{1D927668-9949-2078-C41A-DFB425E774A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E218970-06E3-23EF-B825-6AE82BCF3313}"/>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914180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361C0A-AF8B-429D-502B-0CB1FA3C0A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214BC618-C8FE-F181-9DDE-EA5612823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E029C89E-57A0-8650-9FC1-507D42784A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45F377E-7D88-1FE4-8012-634253557989}"/>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6" name="Marcador de pie de página 5">
            <a:extLst>
              <a:ext uri="{FF2B5EF4-FFF2-40B4-BE49-F238E27FC236}">
                <a16:creationId xmlns:a16="http://schemas.microsoft.com/office/drawing/2014/main" id="{86F10EBC-A853-D8A1-6335-FBB431C9F48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C4C953-F680-A4FA-6491-CF4EB2CB9E4C}"/>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5337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B45C6-99D1-402A-97DA-D1130A87DC1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D15CAFB-F7AA-0B6D-08E0-AEFC0AA1172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56FDAFF-2B83-BAB6-0309-F5630D0EF0CB}"/>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1F9FC25B-F131-B4D8-F77B-D6E3FA5C8D2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2709115-601E-0BCA-6D9E-113F0D568DCD}"/>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378610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A392E0-5CA5-32E3-A605-10DC8F66B91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C055F12-2216-81DD-FFFC-14DF3F8617D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6EC7ECB-B9E7-0767-4112-66008AC5A21A}"/>
              </a:ext>
            </a:extLst>
          </p:cNvPr>
          <p:cNvSpPr>
            <a:spLocks noGrp="1"/>
          </p:cNvSpPr>
          <p:nvPr>
            <p:ph type="dt" sz="half" idx="10"/>
          </p:nvPr>
        </p:nvSpPr>
        <p:spPr/>
        <p:txBody>
          <a:body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937093C0-60FA-F268-DCDA-52D280FEC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D43EEE8-37B2-B9FB-3441-55819020A516}"/>
              </a:ext>
            </a:extLst>
          </p:cNvPr>
          <p:cNvSpPr>
            <a:spLocks noGrp="1"/>
          </p:cNvSpPr>
          <p:nvPr>
            <p:ph type="sldNum" sz="quarter" idx="12"/>
          </p:nvPr>
        </p:nvSpPr>
        <p:spPr/>
        <p:txBody>
          <a:bodyPr/>
          <a:lstStyle/>
          <a:p>
            <a:fld id="{C7958011-32AE-4CEE-B1E6-9465347E014F}" type="slidenum">
              <a:rPr lang="es-MX" smtClean="0"/>
              <a:t>‹Nº›</a:t>
            </a:fld>
            <a:endParaRPr lang="es-MX"/>
          </a:p>
        </p:txBody>
      </p:sp>
    </p:spTree>
    <p:extLst>
      <p:ext uri="{BB962C8B-B14F-4D97-AF65-F5344CB8AC3E}">
        <p14:creationId xmlns:p14="http://schemas.microsoft.com/office/powerpoint/2010/main" val="1769738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30" b="0" i="0">
                <a:solidFill>
                  <a:srgbClr val="0064FF"/>
                </a:solidFill>
                <a:latin typeface="Arial"/>
                <a:cs typeface="Arial"/>
              </a:defRPr>
            </a:lvl1pPr>
          </a:lstStyle>
          <a:p>
            <a:endParaRPr/>
          </a:p>
        </p:txBody>
      </p:sp>
      <p:sp>
        <p:nvSpPr>
          <p:cNvPr id="3" name="Holder 3"/>
          <p:cNvSpPr>
            <a:spLocks noGrp="1"/>
          </p:cNvSpPr>
          <p:nvPr>
            <p:ph sz="half" idx="2"/>
          </p:nvPr>
        </p:nvSpPr>
        <p:spPr>
          <a:xfrm>
            <a:off x="609600" y="1577340"/>
            <a:ext cx="5303520" cy="387798"/>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6278879" y="1577340"/>
            <a:ext cx="5303520" cy="387798"/>
          </a:xfrm>
          <a:prstGeom prst="rect">
            <a:avLst/>
          </a:prstGeom>
        </p:spPr>
        <p:txBody>
          <a:bodyPr lIns="0" tIns="0" rIns="0" bIns="0">
            <a:spAutoFit/>
          </a:bodyPr>
          <a:lstStyle>
            <a:lvl1pPr>
              <a:defRPr/>
            </a:lvl1pPr>
          </a:lstStyle>
          <a:p>
            <a:endParaRPr/>
          </a:p>
        </p:txBody>
      </p:sp>
      <p:sp>
        <p:nvSpPr>
          <p:cNvPr id="5" name="Holder 5">
            <a:extLst>
              <a:ext uri="{FF2B5EF4-FFF2-40B4-BE49-F238E27FC236}">
                <a16:creationId xmlns:a16="http://schemas.microsoft.com/office/drawing/2014/main" id="{96FDFDE9-E118-F545-3C93-13A29094B1E2}"/>
              </a:ext>
            </a:extLst>
          </p:cNvPr>
          <p:cNvSpPr>
            <a:spLocks noGrp="1"/>
          </p:cNvSpPr>
          <p:nvPr>
            <p:ph type="ftr" sz="quarter" idx="10"/>
          </p:nvPr>
        </p:nvSpPr>
        <p:spPr/>
        <p:txBody>
          <a:bodyPr lIns="0" tIns="0" rIns="0" bIns="0"/>
          <a:lstStyle>
            <a:lvl1pPr algn="ctr">
              <a:defRPr>
                <a:solidFill>
                  <a:schemeClr val="tx1">
                    <a:tint val="75000"/>
                  </a:schemeClr>
                </a:solidFill>
              </a:defRPr>
            </a:lvl1pPr>
          </a:lstStyle>
          <a:p>
            <a:pPr>
              <a:defRPr/>
            </a:pPr>
            <a:endParaRPr/>
          </a:p>
        </p:txBody>
      </p:sp>
      <p:sp>
        <p:nvSpPr>
          <p:cNvPr id="6" name="Holder 6">
            <a:extLst>
              <a:ext uri="{FF2B5EF4-FFF2-40B4-BE49-F238E27FC236}">
                <a16:creationId xmlns:a16="http://schemas.microsoft.com/office/drawing/2014/main" id="{C7F849AE-1F9E-BDE9-CC61-F07705B60363}"/>
              </a:ext>
            </a:extLst>
          </p:cNvPr>
          <p:cNvSpPr>
            <a:spLocks noGrp="1"/>
          </p:cNvSpPr>
          <p:nvPr>
            <p:ph type="dt" sz="half" idx="11"/>
          </p:nvPr>
        </p:nvSpPr>
        <p:spPr/>
        <p:txBody>
          <a:bodyPr lIns="0" tIns="0" rIns="0" bIns="0"/>
          <a:lstStyle>
            <a:lvl1pPr algn="l">
              <a:defRPr>
                <a:solidFill>
                  <a:schemeClr val="tx1">
                    <a:tint val="75000"/>
                  </a:schemeClr>
                </a:solidFill>
              </a:defRPr>
            </a:lvl1pPr>
          </a:lstStyle>
          <a:p>
            <a:pPr>
              <a:defRPr/>
            </a:pPr>
            <a:fld id="{DFC558B9-38FE-4EBF-9C44-A971D8B5ACE8}" type="datetimeFigureOut">
              <a:rPr lang="en-US"/>
              <a:pPr>
                <a:defRPr/>
              </a:pPr>
              <a:t>2/27/2024</a:t>
            </a:fld>
            <a:endParaRPr lang="en-US"/>
          </a:p>
        </p:txBody>
      </p:sp>
      <p:sp>
        <p:nvSpPr>
          <p:cNvPr id="7" name="Holder 7">
            <a:extLst>
              <a:ext uri="{FF2B5EF4-FFF2-40B4-BE49-F238E27FC236}">
                <a16:creationId xmlns:a16="http://schemas.microsoft.com/office/drawing/2014/main" id="{144A012D-B45E-B958-D002-C767425C6A11}"/>
              </a:ext>
            </a:extLst>
          </p:cNvPr>
          <p:cNvSpPr>
            <a:spLocks noGrp="1"/>
          </p:cNvSpPr>
          <p:nvPr>
            <p:ph type="sldNum" sz="quarter" idx="12"/>
          </p:nvPr>
        </p:nvSpPr>
        <p:spPr/>
        <p:txBody>
          <a:bodyPr lIns="0" tIns="0" rIns="0" bIns="0"/>
          <a:lstStyle>
            <a:lvl1pPr>
              <a:defRPr>
                <a:solidFill>
                  <a:srgbClr val="FFFFFF"/>
                </a:solidFill>
              </a:defRPr>
            </a:lvl1pPr>
          </a:lstStyle>
          <a:p>
            <a:fld id="{C75265F8-5B42-45E7-A60A-8750E20BD3BD}" type="slidenum">
              <a:rPr lang="es-MX" altLang="es-MX"/>
              <a:pPr/>
              <a:t>‹Nº›</a:t>
            </a:fld>
            <a:endParaRPr lang="es-MX" altLang="es-MX"/>
          </a:p>
        </p:txBody>
      </p:sp>
    </p:spTree>
    <p:extLst>
      <p:ext uri="{BB962C8B-B14F-4D97-AF65-F5344CB8AC3E}">
        <p14:creationId xmlns:p14="http://schemas.microsoft.com/office/powerpoint/2010/main" val="3672843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9A3D508-4E7D-4FDB-6CC3-FCA3A7996A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6C7DDFC-D639-55CE-6F95-45280014AC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7CB8131-168B-C495-83DD-975095E264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5729B-C062-4ECA-97A8-3CF6825EC416}" type="datetimeFigureOut">
              <a:rPr lang="es-MX" smtClean="0"/>
              <a:t>27/02/2024</a:t>
            </a:fld>
            <a:endParaRPr lang="es-MX"/>
          </a:p>
        </p:txBody>
      </p:sp>
      <p:sp>
        <p:nvSpPr>
          <p:cNvPr id="5" name="Marcador de pie de página 4">
            <a:extLst>
              <a:ext uri="{FF2B5EF4-FFF2-40B4-BE49-F238E27FC236}">
                <a16:creationId xmlns:a16="http://schemas.microsoft.com/office/drawing/2014/main" id="{6BB51702-4C88-3B23-9803-DD0E89F7A9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7588E46-DF39-FC65-F61B-AEB4BF49A0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958011-32AE-4CEE-B1E6-9465347E014F}" type="slidenum">
              <a:rPr lang="es-MX" smtClean="0"/>
              <a:t>‹Nº›</a:t>
            </a:fld>
            <a:endParaRPr lang="es-MX"/>
          </a:p>
        </p:txBody>
      </p:sp>
    </p:spTree>
    <p:extLst>
      <p:ext uri="{BB962C8B-B14F-4D97-AF65-F5344CB8AC3E}">
        <p14:creationId xmlns:p14="http://schemas.microsoft.com/office/powerpoint/2010/main" val="128405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gsabulletin.gsapubs.org/content/110/3/285"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geology.ohio-state.edu/~saltzman/saltzman_2005.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pnas.org/content/108/10/3876.abstract"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62899" y="2105561"/>
            <a:ext cx="9656426" cy="1323439"/>
          </a:xfrm>
          <a:prstGeom prst="rect">
            <a:avLst/>
          </a:prstGeom>
          <a:noFill/>
        </p:spPr>
        <p:txBody>
          <a:bodyPr wrap="none" rtlCol="0">
            <a:spAutoFit/>
          </a:bodyPr>
          <a:lstStyle/>
          <a:p>
            <a:pPr algn="ctr"/>
            <a:r>
              <a:rPr lang="es-MX" sz="4000" dirty="0">
                <a:latin typeface="Times New Roman" panose="02020603050405020304" pitchFamily="18" charset="0"/>
                <a:cs typeface="Times New Roman" panose="02020603050405020304" pitchFamily="18" charset="0"/>
              </a:rPr>
              <a:t>DATACION DE ROCAS CARBONATADAS</a:t>
            </a:r>
          </a:p>
          <a:p>
            <a:pPr algn="ctr"/>
            <a:r>
              <a:rPr lang="es-MX" sz="4000" dirty="0">
                <a:latin typeface="Times New Roman" panose="02020603050405020304" pitchFamily="18" charset="0"/>
                <a:cs typeface="Times New Roman" panose="02020603050405020304" pitchFamily="18" charset="0"/>
              </a:rPr>
              <a:t>UTILIZANDO COCIENTE DE </a:t>
            </a:r>
            <a:r>
              <a:rPr lang="es-MX" sz="4000" baseline="30000" dirty="0">
                <a:latin typeface="Times New Roman" panose="02020603050405020304" pitchFamily="18" charset="0"/>
                <a:cs typeface="Times New Roman" panose="02020603050405020304" pitchFamily="18" charset="0"/>
              </a:rPr>
              <a:t>87</a:t>
            </a:r>
            <a:r>
              <a:rPr lang="es-MX" sz="4000" dirty="0">
                <a:latin typeface="Times New Roman" panose="02020603050405020304" pitchFamily="18" charset="0"/>
                <a:cs typeface="Times New Roman" panose="02020603050405020304" pitchFamily="18" charset="0"/>
              </a:rPr>
              <a:t>Sr/</a:t>
            </a:r>
            <a:r>
              <a:rPr lang="es-MX" sz="4000" baseline="30000" dirty="0">
                <a:latin typeface="Times New Roman" panose="02020603050405020304" pitchFamily="18" charset="0"/>
                <a:cs typeface="Times New Roman" panose="02020603050405020304" pitchFamily="18" charset="0"/>
              </a:rPr>
              <a:t>86</a:t>
            </a:r>
            <a:r>
              <a:rPr lang="es-MX" sz="4000" dirty="0">
                <a:latin typeface="Times New Roman" panose="02020603050405020304" pitchFamily="18" charset="0"/>
                <a:cs typeface="Times New Roman" panose="02020603050405020304" pitchFamily="18" charset="0"/>
              </a:rPr>
              <a:t>Sr</a:t>
            </a:r>
          </a:p>
        </p:txBody>
      </p:sp>
    </p:spTree>
    <p:extLst>
      <p:ext uri="{BB962C8B-B14F-4D97-AF65-F5344CB8AC3E}">
        <p14:creationId xmlns:p14="http://schemas.microsoft.com/office/powerpoint/2010/main" val="656068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3BAA98D-A7BB-D67F-BFBD-42D4909EEB2E}"/>
              </a:ext>
            </a:extLst>
          </p:cNvPr>
          <p:cNvSpPr txBox="1"/>
          <p:nvPr/>
        </p:nvSpPr>
        <p:spPr>
          <a:xfrm>
            <a:off x="641130" y="393064"/>
            <a:ext cx="10657489" cy="646331"/>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El cociente isotópico de estroncio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se utiliza para fechar muestras marinas con alcance de hasta 600 millones de años con una resolución de tiempo de 1 millón de años.</a:t>
            </a:r>
            <a:endParaRPr lang="es-MX"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1FB05728-C47C-3153-58E6-84E021641A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130" y="1256013"/>
            <a:ext cx="10470252" cy="388354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683EA36B-62FC-EEE9-DC35-7BA910C4D9C8}"/>
              </a:ext>
            </a:extLst>
          </p:cNvPr>
          <p:cNvSpPr txBox="1"/>
          <p:nvPr/>
        </p:nvSpPr>
        <p:spPr>
          <a:xfrm>
            <a:off x="5227255" y="5417321"/>
            <a:ext cx="1401153" cy="369332"/>
          </a:xfrm>
          <a:prstGeom prst="rect">
            <a:avLst/>
          </a:prstGeom>
          <a:noFill/>
        </p:spPr>
        <p:txBody>
          <a:bodyPr wrap="none" rtlCol="0">
            <a:spAutoFit/>
          </a:bodyPr>
          <a:lstStyle/>
          <a:p>
            <a:r>
              <a:rPr lang="es-ES" dirty="0">
                <a:latin typeface="Times New Roman" panose="02020603050405020304" pitchFamily="18" charset="0"/>
                <a:cs typeface="Times New Roman" panose="02020603050405020304" pitchFamily="18" charset="0"/>
              </a:rPr>
              <a:t>Edad en </a:t>
            </a:r>
            <a:r>
              <a:rPr lang="es-ES" dirty="0" err="1">
                <a:latin typeface="Times New Roman" panose="02020603050405020304" pitchFamily="18" charset="0"/>
                <a:cs typeface="Times New Roman" panose="02020603050405020304" pitchFamily="18" charset="0"/>
              </a:rPr>
              <a:t>m.a</a:t>
            </a:r>
            <a:r>
              <a:rPr lang="es-ES" dirty="0">
                <a:latin typeface="Times New Roman" panose="02020603050405020304" pitchFamily="18" charset="0"/>
                <a:cs typeface="Times New Roman" panose="02020603050405020304" pitchFamily="18" charset="0"/>
              </a:rPr>
              <a:t>.</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9011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333BD0B-6CB2-2FDE-E526-DD483F49B486}"/>
              </a:ext>
            </a:extLst>
          </p:cNvPr>
          <p:cNvSpPr txBox="1"/>
          <p:nvPr/>
        </p:nvSpPr>
        <p:spPr>
          <a:xfrm>
            <a:off x="5171089" y="130745"/>
            <a:ext cx="1609736" cy="523220"/>
          </a:xfrm>
          <a:prstGeom prst="rect">
            <a:avLst/>
          </a:prstGeom>
          <a:noFill/>
        </p:spPr>
        <p:txBody>
          <a:bodyPr wrap="none" rtlCol="0">
            <a:spAutoFit/>
          </a:bodyPr>
          <a:lstStyle/>
          <a:p>
            <a:r>
              <a:rPr lang="es-ES" sz="2800" dirty="0">
                <a:latin typeface="Times New Roman" panose="02020603050405020304" pitchFamily="18" charset="0"/>
                <a:cs typeface="Times New Roman" panose="02020603050405020304" pitchFamily="18" charset="0"/>
              </a:rPr>
              <a:t>¿Por qué?</a:t>
            </a:r>
            <a:endParaRPr lang="es-MX" sz="2800" dirty="0">
              <a:latin typeface="Times New Roman" panose="02020603050405020304" pitchFamily="18" charset="0"/>
              <a:cs typeface="Times New Roman" panose="02020603050405020304" pitchFamily="18" charset="0"/>
            </a:endParaRPr>
          </a:p>
        </p:txBody>
      </p:sp>
      <p:pic>
        <p:nvPicPr>
          <p:cNvPr id="5" name="Picture 2">
            <a:extLst>
              <a:ext uri="{FF2B5EF4-FFF2-40B4-BE49-F238E27FC236}">
                <a16:creationId xmlns:a16="http://schemas.microsoft.com/office/drawing/2014/main" id="{6CBBA563-76F7-FE18-3D5C-2E65BDBD6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006" y="1992524"/>
            <a:ext cx="9241986" cy="34279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1D58D6B-FE9D-39BE-8CFF-34E9B2A7A883}"/>
              </a:ext>
            </a:extLst>
          </p:cNvPr>
          <p:cNvSpPr txBox="1"/>
          <p:nvPr/>
        </p:nvSpPr>
        <p:spPr>
          <a:xfrm>
            <a:off x="617083" y="732848"/>
            <a:ext cx="10957833" cy="923330"/>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 precipitación química de carbonatos y fosfatos biogénicos marinos incluye al elemento estroncio (Sr) presente en el agua de mar, asimilando el valor del cociente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idéntico al del agua de mar al momento de la precipitación.</a:t>
            </a:r>
            <a:endParaRPr lang="es-MX"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C59D6434-C5B3-7C05-ED91-8514A8A1445A}"/>
              </a:ext>
            </a:extLst>
          </p:cNvPr>
          <p:cNvSpPr txBox="1"/>
          <p:nvPr/>
        </p:nvSpPr>
        <p:spPr>
          <a:xfrm>
            <a:off x="774894" y="5420490"/>
            <a:ext cx="10642212" cy="1200329"/>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El cociente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del océano varía con el tiempo, creando una curva de agua de mar predecible y utilizable para la calibración de edades. Las fluctuaciones a lo largo del tiempo representan un registro de los procesos globales tectónicos, erosivos y de meteorización de la Tierra (</a:t>
            </a:r>
            <a:r>
              <a:rPr lang="es-ES" b="1" dirty="0" err="1">
                <a:latin typeface="Times New Roman" panose="02020603050405020304" pitchFamily="18" charset="0"/>
                <a:cs typeface="Times New Roman" panose="02020603050405020304" pitchFamily="18" charset="0"/>
              </a:rPr>
              <a:t>Turchyn</a:t>
            </a:r>
            <a:r>
              <a:rPr lang="es-ES" b="1" dirty="0">
                <a:latin typeface="Times New Roman" panose="02020603050405020304" pitchFamily="18" charset="0"/>
                <a:cs typeface="Times New Roman" panose="02020603050405020304" pitchFamily="18" charset="0"/>
              </a:rPr>
              <a:t> and De Paolo, 2019</a:t>
            </a:r>
            <a:r>
              <a:rPr lang="es-ES" dirty="0">
                <a:latin typeface="Times New Roman" panose="02020603050405020304" pitchFamily="18" charset="0"/>
                <a:cs typeface="Times New Roman" panose="02020603050405020304" pitchFamily="18" charset="0"/>
              </a:rPr>
              <a:t>). La curva mas actualizada es de </a:t>
            </a:r>
            <a:r>
              <a:rPr lang="es-ES" b="1" dirty="0" err="1">
                <a:latin typeface="Times New Roman" panose="02020603050405020304" pitchFamily="18" charset="0"/>
                <a:cs typeface="Times New Roman" panose="02020603050405020304" pitchFamily="18" charset="0"/>
              </a:rPr>
              <a:t>McArthur</a:t>
            </a:r>
            <a:r>
              <a:rPr lang="es-ES" b="1" dirty="0">
                <a:latin typeface="Times New Roman" panose="02020603050405020304" pitchFamily="18" charset="0"/>
                <a:cs typeface="Times New Roman" panose="02020603050405020304" pitchFamily="18" charset="0"/>
              </a:rPr>
              <a:t> </a:t>
            </a:r>
            <a:r>
              <a:rPr lang="es-ES" b="1" dirty="0" err="1">
                <a:latin typeface="Times New Roman" panose="02020603050405020304" pitchFamily="18" charset="0"/>
                <a:cs typeface="Times New Roman" panose="02020603050405020304" pitchFamily="18" charset="0"/>
              </a:rPr>
              <a:t>et.al</a:t>
            </a:r>
            <a:r>
              <a:rPr lang="es-ES" b="1" dirty="0">
                <a:latin typeface="Times New Roman" panose="02020603050405020304" pitchFamily="18" charset="0"/>
                <a:cs typeface="Times New Roman" panose="02020603050405020304" pitchFamily="18" charset="0"/>
              </a:rPr>
              <a:t>. 2020</a:t>
            </a:r>
            <a:r>
              <a:rPr lang="es-ES" dirty="0">
                <a:latin typeface="Times New Roman" panose="02020603050405020304" pitchFamily="18" charset="0"/>
                <a:cs typeface="Times New Roman" panose="02020603050405020304" pitchFamily="18" charset="0"/>
              </a:rPr>
              <a:t>.</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8180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39F00D1-3397-28C0-B7F1-5F10309C4D27}"/>
              </a:ext>
            </a:extLst>
          </p:cNvPr>
          <p:cNvSpPr txBox="1"/>
          <p:nvPr/>
        </p:nvSpPr>
        <p:spPr>
          <a:xfrm>
            <a:off x="589415" y="970600"/>
            <a:ext cx="11246070" cy="4708981"/>
          </a:xfrm>
          <a:prstGeom prst="rect">
            <a:avLst/>
          </a:prstGeom>
          <a:noFill/>
        </p:spPr>
        <p:txBody>
          <a:bodyPr wrap="square">
            <a:spAutoFit/>
          </a:bodyPr>
          <a:lstStyle/>
          <a:p>
            <a:pPr algn="just"/>
            <a:r>
              <a:rPr lang="es-ES" sz="2000" dirty="0">
                <a:latin typeface="Times New Roman" panose="02020603050405020304" pitchFamily="18" charset="0"/>
                <a:cs typeface="Times New Roman" panose="02020603050405020304" pitchFamily="18" charset="0"/>
              </a:rPr>
              <a:t>Condiciones que se deben de cumplir :</a:t>
            </a:r>
          </a:p>
          <a:p>
            <a:pPr algn="just"/>
            <a:endParaRPr lang="es-ES" sz="2000" dirty="0">
              <a:latin typeface="Times New Roman" panose="02020603050405020304" pitchFamily="18" charset="0"/>
              <a:cs typeface="Times New Roman" panose="02020603050405020304" pitchFamily="18" charset="0"/>
            </a:endParaRPr>
          </a:p>
          <a:p>
            <a:pPr marL="457200" indent="-457200" algn="just">
              <a:buAutoNum type="alphaLcParenR"/>
            </a:pPr>
            <a:r>
              <a:rPr lang="es-ES" sz="2000" dirty="0">
                <a:latin typeface="Times New Roman" panose="02020603050405020304" pitchFamily="18" charset="0"/>
                <a:cs typeface="Times New Roman" panose="02020603050405020304" pitchFamily="18" charset="0"/>
              </a:rPr>
              <a:t>La roca carbonatada (</a:t>
            </a:r>
            <a:r>
              <a:rPr lang="es-ES" sz="2000" b="1" i="1" dirty="0">
                <a:latin typeface="Times New Roman" panose="02020603050405020304" pitchFamily="18" charset="0"/>
                <a:cs typeface="Times New Roman" panose="02020603050405020304" pitchFamily="18" charset="0"/>
              </a:rPr>
              <a:t>caliza de preferencia</a:t>
            </a:r>
            <a:r>
              <a:rPr lang="es-ES" sz="2000" dirty="0">
                <a:latin typeface="Times New Roman" panose="02020603050405020304" pitchFamily="18" charset="0"/>
                <a:cs typeface="Times New Roman" panose="02020603050405020304" pitchFamily="18" charset="0"/>
              </a:rPr>
              <a:t>) y/o el organismo (fósil) marino objetivo de la datación, debió haber crecido y vivido completamente en un ambiente marino. </a:t>
            </a:r>
          </a:p>
          <a:p>
            <a:pPr marL="457200" indent="-457200" algn="just">
              <a:buAutoNum type="alphaLcParenR"/>
            </a:pPr>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	Los ambientes marinos marginales como los estuarios y desembocaduras de ríos, así como ambientes costeros, suelen retener aguas salobres debido a la mezcla con el agua dulce de los ríos. Las aguas de estos ambientes y carbonatos precipitados en ellos, en su mayoría tienen diferentes cocientes de </a:t>
            </a:r>
            <a:r>
              <a:rPr lang="es-ES" sz="2000" baseline="30000" dirty="0">
                <a:latin typeface="Times New Roman" panose="02020603050405020304" pitchFamily="18" charset="0"/>
                <a:cs typeface="Times New Roman" panose="02020603050405020304" pitchFamily="18" charset="0"/>
              </a:rPr>
              <a:t>87</a:t>
            </a:r>
            <a:r>
              <a:rPr lang="es-ES" sz="2000" dirty="0">
                <a:latin typeface="Times New Roman" panose="02020603050405020304" pitchFamily="18" charset="0"/>
                <a:cs typeface="Times New Roman" panose="02020603050405020304" pitchFamily="18" charset="0"/>
              </a:rPr>
              <a:t>Sr/</a:t>
            </a:r>
            <a:r>
              <a:rPr lang="es-ES" sz="2000" baseline="30000" dirty="0">
                <a:latin typeface="Times New Roman" panose="02020603050405020304" pitchFamily="18" charset="0"/>
                <a:cs typeface="Times New Roman" panose="02020603050405020304" pitchFamily="18" charset="0"/>
              </a:rPr>
              <a:t>86</a:t>
            </a:r>
            <a:r>
              <a:rPr lang="es-ES" sz="2000" dirty="0">
                <a:latin typeface="Times New Roman" panose="02020603050405020304" pitchFamily="18" charset="0"/>
                <a:cs typeface="Times New Roman" panose="02020603050405020304" pitchFamily="18" charset="0"/>
              </a:rPr>
              <a:t>Sr en comparación con el agua de mar esencialmente marina. </a:t>
            </a:r>
          </a:p>
          <a:p>
            <a:pPr algn="just"/>
            <a:endParaRPr lang="es-ES" sz="2000" dirty="0">
              <a:latin typeface="Times New Roman" panose="02020603050405020304" pitchFamily="18" charset="0"/>
              <a:cs typeface="Times New Roman" panose="02020603050405020304" pitchFamily="18" charset="0"/>
            </a:endParaRPr>
          </a:p>
          <a:p>
            <a:pPr marL="457200" indent="-457200" algn="just">
              <a:buAutoNum type="alphaLcParenR" startAt="2"/>
            </a:pPr>
            <a:r>
              <a:rPr lang="es-ES" sz="2000" dirty="0">
                <a:latin typeface="Times New Roman" panose="02020603050405020304" pitchFamily="18" charset="0"/>
                <a:cs typeface="Times New Roman" panose="02020603050405020304" pitchFamily="18" charset="0"/>
              </a:rPr>
              <a:t>Es fundamental saber que cualquier proceso de diagénesis posterior a la depositación puede alterar la firma isotópica de </a:t>
            </a:r>
            <a:r>
              <a:rPr lang="es-ES" sz="2000" baseline="30000" dirty="0">
                <a:latin typeface="Times New Roman" panose="02020603050405020304" pitchFamily="18" charset="0"/>
                <a:cs typeface="Times New Roman" panose="02020603050405020304" pitchFamily="18" charset="0"/>
              </a:rPr>
              <a:t>87</a:t>
            </a:r>
            <a:r>
              <a:rPr lang="es-ES" sz="2000" dirty="0">
                <a:latin typeface="Times New Roman" panose="02020603050405020304" pitchFamily="18" charset="0"/>
                <a:cs typeface="Times New Roman" panose="02020603050405020304" pitchFamily="18" charset="0"/>
              </a:rPr>
              <a:t>Sr/</a:t>
            </a:r>
            <a:r>
              <a:rPr lang="es-ES" sz="2000" baseline="30000" dirty="0">
                <a:latin typeface="Times New Roman" panose="02020603050405020304" pitchFamily="18" charset="0"/>
                <a:cs typeface="Times New Roman" panose="02020603050405020304" pitchFamily="18" charset="0"/>
              </a:rPr>
              <a:t>86</a:t>
            </a:r>
            <a:r>
              <a:rPr lang="es-ES" sz="2000" dirty="0">
                <a:latin typeface="Times New Roman" panose="02020603050405020304" pitchFamily="18" charset="0"/>
                <a:cs typeface="Times New Roman" panose="02020603050405020304" pitchFamily="18" charset="0"/>
              </a:rPr>
              <a:t>Sr original de la muestra, lo que da como resultado desviación en la edad. </a:t>
            </a:r>
          </a:p>
          <a:p>
            <a:pPr algn="just"/>
            <a:endParaRPr lang="es-ES" sz="2000" dirty="0">
              <a:latin typeface="Times New Roman" panose="02020603050405020304" pitchFamily="18" charset="0"/>
              <a:cs typeface="Times New Roman" panose="02020603050405020304" pitchFamily="18" charset="0"/>
            </a:endParaRPr>
          </a:p>
          <a:p>
            <a:pPr algn="just"/>
            <a:r>
              <a:rPr lang="es-ES" sz="2000" dirty="0">
                <a:latin typeface="Times New Roman" panose="02020603050405020304" pitchFamily="18" charset="0"/>
                <a:cs typeface="Times New Roman" panose="02020603050405020304" pitchFamily="18" charset="0"/>
              </a:rPr>
              <a:t>Este método funciona muy bien para períodos de tiempo con cambios unidireccionales a largo plazo en la relación </a:t>
            </a:r>
            <a:r>
              <a:rPr lang="es-ES" sz="2000" baseline="30000" dirty="0">
                <a:latin typeface="Times New Roman" panose="02020603050405020304" pitchFamily="18" charset="0"/>
                <a:cs typeface="Times New Roman" panose="02020603050405020304" pitchFamily="18" charset="0"/>
              </a:rPr>
              <a:t>87</a:t>
            </a:r>
            <a:r>
              <a:rPr lang="es-ES" sz="2000" dirty="0">
                <a:latin typeface="Times New Roman" panose="02020603050405020304" pitchFamily="18" charset="0"/>
                <a:cs typeface="Times New Roman" panose="02020603050405020304" pitchFamily="18" charset="0"/>
              </a:rPr>
              <a:t>Sr/</a:t>
            </a:r>
            <a:r>
              <a:rPr lang="es-ES" sz="2000" baseline="30000" dirty="0">
                <a:latin typeface="Times New Roman" panose="02020603050405020304" pitchFamily="18" charset="0"/>
                <a:cs typeface="Times New Roman" panose="02020603050405020304" pitchFamily="18" charset="0"/>
              </a:rPr>
              <a:t>86</a:t>
            </a:r>
            <a:r>
              <a:rPr lang="es-ES" sz="2000" dirty="0">
                <a:latin typeface="Times New Roman" panose="02020603050405020304" pitchFamily="18" charset="0"/>
                <a:cs typeface="Times New Roman" panose="02020603050405020304" pitchFamily="18" charset="0"/>
              </a:rPr>
              <a:t>Sr, como el Cenozoico, técnicamente funciona durante los últimos 600 millones de años.</a:t>
            </a:r>
            <a:endParaRPr lang="es-MX"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41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752A9F0-C889-CFE6-78FF-444B3207F14F}"/>
              </a:ext>
            </a:extLst>
          </p:cNvPr>
          <p:cNvSpPr txBox="1"/>
          <p:nvPr/>
        </p:nvSpPr>
        <p:spPr>
          <a:xfrm>
            <a:off x="830315" y="445664"/>
            <a:ext cx="10352690" cy="2031325"/>
          </a:xfrm>
          <a:prstGeom prst="rect">
            <a:avLst/>
          </a:prstGeom>
          <a:noFill/>
        </p:spPr>
        <p:txBody>
          <a:bodyPr wrap="square">
            <a:spAutoFit/>
          </a:bodyPr>
          <a:lstStyle/>
          <a:p>
            <a:pPr algn="just"/>
            <a:r>
              <a:rPr lang="es-ES" b="1" dirty="0">
                <a:latin typeface="Times New Roman" panose="02020603050405020304" pitchFamily="18" charset="0"/>
                <a:cs typeface="Times New Roman" panose="02020603050405020304" pitchFamily="18" charset="0"/>
              </a:rPr>
              <a:t>Método de geocronología o datación por estroncio</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El método consiste básicamente en medir,  los cocientes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en la muestra utilizando el método multicolector de espectrometría de masas por ionización térmica (TIMS) o bien por Multicolector de espectrometría de masas de plasma acoplado inductivamente (MC-ICP-MS) y determinación de edad a en la curva del </a:t>
            </a:r>
            <a:r>
              <a:rPr lang="es-ES">
                <a:latin typeface="Times New Roman" panose="02020603050405020304" pitchFamily="18" charset="0"/>
                <a:cs typeface="Times New Roman" panose="02020603050405020304" pitchFamily="18" charset="0"/>
              </a:rPr>
              <a:t>comportamiento del cociente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a través del </a:t>
            </a:r>
            <a:r>
              <a:rPr lang="es-ES" dirty="0" err="1">
                <a:latin typeface="Times New Roman" panose="02020603050405020304" pitchFamily="18" charset="0"/>
                <a:cs typeface="Times New Roman" panose="02020603050405020304" pitchFamily="18" charset="0"/>
              </a:rPr>
              <a:t>tiempode</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McArthur</a:t>
            </a:r>
            <a:r>
              <a:rPr lang="es-ES" dirty="0">
                <a:latin typeface="Times New Roman" panose="02020603050405020304" pitchFamily="18" charset="0"/>
                <a:cs typeface="Times New Roman" panose="02020603050405020304" pitchFamily="18" charset="0"/>
              </a:rPr>
              <a:t> et. Al. (2020) utilizando la calibración especifica del software </a:t>
            </a:r>
            <a:r>
              <a:rPr lang="es-ES" dirty="0" err="1">
                <a:latin typeface="Times New Roman" panose="02020603050405020304" pitchFamily="18" charset="0"/>
                <a:cs typeface="Times New Roman" panose="02020603050405020304" pitchFamily="18" charset="0"/>
              </a:rPr>
              <a:t>Isobar</a:t>
            </a:r>
            <a:r>
              <a:rPr lang="es-ES" dirty="0">
                <a:latin typeface="Times New Roman" panose="02020603050405020304" pitchFamily="18" charset="0"/>
                <a:cs typeface="Times New Roman" panose="02020603050405020304" pitchFamily="18" charset="0"/>
              </a:rPr>
              <a:t>-Sr.</a:t>
            </a:r>
            <a:endParaRPr lang="es-MX" dirty="0">
              <a:latin typeface="Times New Roman" panose="02020603050405020304" pitchFamily="18" charset="0"/>
              <a:cs typeface="Times New Roman" panose="02020603050405020304" pitchFamily="18" charset="0"/>
            </a:endParaRPr>
          </a:p>
        </p:txBody>
      </p:sp>
      <p:graphicFrame>
        <p:nvGraphicFramePr>
          <p:cNvPr id="5" name="Tabla 4">
            <a:extLst>
              <a:ext uri="{FF2B5EF4-FFF2-40B4-BE49-F238E27FC236}">
                <a16:creationId xmlns:a16="http://schemas.microsoft.com/office/drawing/2014/main" id="{8E9AF678-6809-5231-380D-F5FC722FF1F6}"/>
              </a:ext>
            </a:extLst>
          </p:cNvPr>
          <p:cNvGraphicFramePr>
            <a:graphicFrameLocks noGrp="1"/>
          </p:cNvGraphicFramePr>
          <p:nvPr>
            <p:extLst>
              <p:ext uri="{D42A27DB-BD31-4B8C-83A1-F6EECF244321}">
                <p14:modId xmlns:p14="http://schemas.microsoft.com/office/powerpoint/2010/main" val="2455787554"/>
              </p:ext>
            </p:extLst>
          </p:nvPr>
        </p:nvGraphicFramePr>
        <p:xfrm>
          <a:off x="830315" y="2584893"/>
          <a:ext cx="10352691" cy="2811780"/>
        </p:xfrm>
        <a:graphic>
          <a:graphicData uri="http://schemas.openxmlformats.org/drawingml/2006/table">
            <a:tbl>
              <a:tblPr/>
              <a:tblGrid>
                <a:gridCol w="3450897">
                  <a:extLst>
                    <a:ext uri="{9D8B030D-6E8A-4147-A177-3AD203B41FA5}">
                      <a16:colId xmlns:a16="http://schemas.microsoft.com/office/drawing/2014/main" val="3588522013"/>
                    </a:ext>
                  </a:extLst>
                </a:gridCol>
                <a:gridCol w="3450897">
                  <a:extLst>
                    <a:ext uri="{9D8B030D-6E8A-4147-A177-3AD203B41FA5}">
                      <a16:colId xmlns:a16="http://schemas.microsoft.com/office/drawing/2014/main" val="4031448372"/>
                    </a:ext>
                  </a:extLst>
                </a:gridCol>
                <a:gridCol w="3450897">
                  <a:extLst>
                    <a:ext uri="{9D8B030D-6E8A-4147-A177-3AD203B41FA5}">
                      <a16:colId xmlns:a16="http://schemas.microsoft.com/office/drawing/2014/main" val="651360680"/>
                    </a:ext>
                  </a:extLst>
                </a:gridCol>
              </a:tblGrid>
              <a:tr h="0">
                <a:tc>
                  <a:txBody>
                    <a:bodyPr/>
                    <a:lstStyle/>
                    <a:p>
                      <a:pPr fontAlgn="base"/>
                      <a:r>
                        <a:rPr lang="es-MX" b="1" dirty="0">
                          <a:solidFill>
                            <a:srgbClr val="2A41F3"/>
                          </a:solidFill>
                          <a:effectLst/>
                          <a:latin typeface="Times New Roman" panose="02020603050405020304" pitchFamily="18" charset="0"/>
                          <a:cs typeface="Times New Roman" panose="02020603050405020304" pitchFamily="18" charset="0"/>
                        </a:rPr>
                        <a:t>Tipo de muestra</a:t>
                      </a:r>
                      <a:endParaRPr lang="es-MX" dirty="0">
                        <a:effectLst/>
                        <a:latin typeface="Times New Roman" panose="02020603050405020304" pitchFamily="18" charset="0"/>
                        <a:cs typeface="Times New Roman" panose="02020603050405020304" pitchFamily="18" charset="0"/>
                      </a:endParaRP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a:txBody>
                    <a:bodyPr/>
                    <a:lstStyle/>
                    <a:p>
                      <a:pPr fontAlgn="base"/>
                      <a:r>
                        <a:rPr lang="es-MX" b="1" dirty="0">
                          <a:solidFill>
                            <a:srgbClr val="2A41F3"/>
                          </a:solidFill>
                          <a:effectLst/>
                          <a:latin typeface="Times New Roman" panose="02020603050405020304" pitchFamily="18" charset="0"/>
                          <a:cs typeface="Times New Roman" panose="02020603050405020304" pitchFamily="18" charset="0"/>
                        </a:rPr>
                        <a:t>Tamaño</a:t>
                      </a:r>
                      <a:endParaRPr lang="es-MX" dirty="0">
                        <a:effectLst/>
                        <a:latin typeface="Times New Roman" panose="02020603050405020304" pitchFamily="18" charset="0"/>
                        <a:cs typeface="Times New Roman" panose="02020603050405020304" pitchFamily="18" charset="0"/>
                      </a:endParaRP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a:txBody>
                    <a:bodyPr/>
                    <a:lstStyle/>
                    <a:p>
                      <a:pPr fontAlgn="base"/>
                      <a:r>
                        <a:rPr lang="es-MX" b="1" dirty="0">
                          <a:solidFill>
                            <a:srgbClr val="2A41F3"/>
                          </a:solidFill>
                          <a:effectLst/>
                          <a:latin typeface="Times New Roman" panose="02020603050405020304" pitchFamily="18" charset="0"/>
                          <a:cs typeface="Times New Roman" panose="02020603050405020304" pitchFamily="18" charset="0"/>
                        </a:rPr>
                        <a:t>Preparación de muestra</a:t>
                      </a:r>
                      <a:endParaRPr lang="es-MX" dirty="0">
                        <a:effectLst/>
                        <a:latin typeface="Times New Roman" panose="02020603050405020304" pitchFamily="18" charset="0"/>
                        <a:cs typeface="Times New Roman" panose="02020603050405020304" pitchFamily="18" charset="0"/>
                      </a:endParaRP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extLst>
                  <a:ext uri="{0D108BD9-81ED-4DB2-BD59-A6C34878D82A}">
                    <a16:rowId xmlns:a16="http://schemas.microsoft.com/office/drawing/2014/main" val="1450403403"/>
                  </a:ext>
                </a:extLst>
              </a:tr>
              <a:tr h="0">
                <a:tc>
                  <a:txBody>
                    <a:bodyPr/>
                    <a:lstStyle/>
                    <a:p>
                      <a:pPr fontAlgn="base"/>
                      <a:r>
                        <a:rPr lang="es-MX" dirty="0">
                          <a:effectLst/>
                          <a:latin typeface="Times New Roman" panose="02020603050405020304" pitchFamily="18" charset="0"/>
                          <a:cs typeface="Times New Roman" panose="02020603050405020304" pitchFamily="18" charset="0"/>
                        </a:rPr>
                        <a:t>Foraminífero</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fontAlgn="base"/>
                      <a:r>
                        <a:rPr lang="es-MX" dirty="0">
                          <a:effectLst/>
                          <a:latin typeface="Times New Roman" panose="02020603050405020304" pitchFamily="18" charset="0"/>
                          <a:cs typeface="Times New Roman" panose="02020603050405020304" pitchFamily="18" charset="0"/>
                        </a:rPr>
                        <a:t>Mínimo 5-10 mg</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rowSpan="4">
                  <a:txBody>
                    <a:bodyPr/>
                    <a:lstStyle/>
                    <a:p>
                      <a:pPr algn="just" fontAlgn="base"/>
                      <a:r>
                        <a:rPr lang="es-ES" dirty="0">
                          <a:effectLst/>
                          <a:latin typeface="Times New Roman" panose="02020603050405020304" pitchFamily="18" charset="0"/>
                          <a:cs typeface="Times New Roman" panose="02020603050405020304" pitchFamily="18" charset="0"/>
                        </a:rPr>
                        <a:t>Para obtener mejores resultados, asegurar que las muestras estén limpias y libres de partículas de arcilla y otros detritos. Envasar  recipientes (preferiblemente con tapas de rosca), tubos para micro centrifugación o portaobjetos para conteo</a:t>
                      </a:r>
                      <a:endParaRPr lang="en-US" dirty="0">
                        <a:effectLst/>
                        <a:latin typeface="Times New Roman" panose="02020603050405020304" pitchFamily="18" charset="0"/>
                        <a:cs typeface="Times New Roman" panose="02020603050405020304" pitchFamily="18" charset="0"/>
                      </a:endParaRP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extLst>
                  <a:ext uri="{0D108BD9-81ED-4DB2-BD59-A6C34878D82A}">
                    <a16:rowId xmlns:a16="http://schemas.microsoft.com/office/drawing/2014/main" val="3792405930"/>
                  </a:ext>
                </a:extLst>
              </a:tr>
              <a:tr h="0">
                <a:tc>
                  <a:txBody>
                    <a:bodyPr/>
                    <a:lstStyle/>
                    <a:p>
                      <a:pPr fontAlgn="base"/>
                      <a:r>
                        <a:rPr lang="es-MX" dirty="0">
                          <a:effectLst/>
                          <a:latin typeface="Times New Roman" panose="02020603050405020304" pitchFamily="18" charset="0"/>
                          <a:cs typeface="Times New Roman" panose="02020603050405020304" pitchFamily="18" charset="0"/>
                        </a:rPr>
                        <a:t>Conchas (bivalvos, gasterópodos, braquiópodos)</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a:txBody>
                    <a:bodyPr/>
                    <a:lstStyle/>
                    <a:p>
                      <a:pPr fontAlgn="base"/>
                      <a:r>
                        <a:rPr lang="es-MX">
                          <a:effectLst/>
                          <a:latin typeface="Times New Roman" panose="02020603050405020304" pitchFamily="18" charset="0"/>
                          <a:cs typeface="Times New Roman" panose="02020603050405020304" pitchFamily="18" charset="0"/>
                        </a:rPr>
                        <a:t>100 mg</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vMerge="1">
                  <a:txBody>
                    <a:bodyPr/>
                    <a:lstStyle/>
                    <a:p>
                      <a:endParaRPr lang="es-MX"/>
                    </a:p>
                  </a:txBody>
                  <a:tcPr/>
                </a:tc>
                <a:extLst>
                  <a:ext uri="{0D108BD9-81ED-4DB2-BD59-A6C34878D82A}">
                    <a16:rowId xmlns:a16="http://schemas.microsoft.com/office/drawing/2014/main" val="2811439022"/>
                  </a:ext>
                </a:extLst>
              </a:tr>
              <a:tr h="0">
                <a:tc>
                  <a:txBody>
                    <a:bodyPr/>
                    <a:lstStyle/>
                    <a:p>
                      <a:pPr fontAlgn="base"/>
                      <a:r>
                        <a:rPr lang="es-MX" dirty="0">
                          <a:effectLst/>
                          <a:latin typeface="Times New Roman" panose="02020603050405020304" pitchFamily="18" charset="0"/>
                          <a:cs typeface="Times New Roman" panose="02020603050405020304" pitchFamily="18" charset="0"/>
                        </a:rPr>
                        <a:t>Corales</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a:txBody>
                    <a:bodyPr/>
                    <a:lstStyle/>
                    <a:p>
                      <a:pPr fontAlgn="base"/>
                      <a:r>
                        <a:rPr lang="es-MX">
                          <a:effectLst/>
                          <a:latin typeface="Times New Roman" panose="02020603050405020304" pitchFamily="18" charset="0"/>
                          <a:cs typeface="Times New Roman" panose="02020603050405020304" pitchFamily="18" charset="0"/>
                        </a:rPr>
                        <a:t>100 mg</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306072355"/>
                  </a:ext>
                </a:extLst>
              </a:tr>
              <a:tr h="0">
                <a:tc>
                  <a:txBody>
                    <a:bodyPr/>
                    <a:lstStyle/>
                    <a:p>
                      <a:pPr fontAlgn="base"/>
                      <a:r>
                        <a:rPr lang="es-ES" dirty="0">
                          <a:effectLst/>
                          <a:latin typeface="Times New Roman" panose="02020603050405020304" pitchFamily="18" charset="0"/>
                          <a:cs typeface="Times New Roman" panose="02020603050405020304" pitchFamily="18" charset="0"/>
                        </a:rPr>
                        <a:t>C</a:t>
                      </a:r>
                      <a:r>
                        <a:rPr lang="es-MX" dirty="0" err="1">
                          <a:effectLst/>
                          <a:latin typeface="Times New Roman" panose="02020603050405020304" pitchFamily="18" charset="0"/>
                          <a:cs typeface="Times New Roman" panose="02020603050405020304" pitchFamily="18" charset="0"/>
                        </a:rPr>
                        <a:t>aliza</a:t>
                      </a:r>
                      <a:endParaRPr lang="es-MX" dirty="0">
                        <a:effectLst/>
                        <a:latin typeface="Times New Roman" panose="02020603050405020304" pitchFamily="18" charset="0"/>
                        <a:cs typeface="Times New Roman" panose="02020603050405020304" pitchFamily="18" charset="0"/>
                      </a:endParaRP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a:txBody>
                    <a:bodyPr/>
                    <a:lstStyle/>
                    <a:p>
                      <a:pPr fontAlgn="base"/>
                      <a:r>
                        <a:rPr lang="es-MX" dirty="0">
                          <a:effectLst/>
                          <a:latin typeface="Times New Roman" panose="02020603050405020304" pitchFamily="18" charset="0"/>
                          <a:cs typeface="Times New Roman" panose="02020603050405020304" pitchFamily="18" charset="0"/>
                        </a:rPr>
                        <a:t>100-150 mg</a:t>
                      </a:r>
                    </a:p>
                  </a:txBody>
                  <a:tcPr marL="114300" marR="114300" marT="85725" marB="85725" anchor="ctr">
                    <a:lnL w="9525" cap="flat" cmpd="sng" algn="ctr">
                      <a:solidFill>
                        <a:srgbClr val="E1E1E1"/>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E1E1E1"/>
                      </a:solidFill>
                      <a:prstDash val="solid"/>
                      <a:round/>
                      <a:headEnd type="none" w="med" len="med"/>
                      <a:tailEnd type="none" w="med" len="med"/>
                    </a:lnT>
                    <a:lnB w="9525" cap="flat" cmpd="sng" algn="ctr">
                      <a:solidFill>
                        <a:srgbClr val="E1E1E1"/>
                      </a:solidFill>
                      <a:prstDash val="solid"/>
                      <a:round/>
                      <a:headEnd type="none" w="med" len="med"/>
                      <a:tailEnd type="none" w="med" len="med"/>
                    </a:lnB>
                    <a:solidFill>
                      <a:srgbClr val="FCFCFC"/>
                    </a:solidFill>
                  </a:tcPr>
                </a:tc>
                <a:tc vMerge="1">
                  <a:txBody>
                    <a:bodyPr/>
                    <a:lstStyle/>
                    <a:p>
                      <a:endParaRPr lang="es-MX"/>
                    </a:p>
                  </a:txBody>
                  <a:tcPr/>
                </a:tc>
                <a:extLst>
                  <a:ext uri="{0D108BD9-81ED-4DB2-BD59-A6C34878D82A}">
                    <a16:rowId xmlns:a16="http://schemas.microsoft.com/office/drawing/2014/main" val="2496061833"/>
                  </a:ext>
                </a:extLst>
              </a:tr>
            </a:tbl>
          </a:graphicData>
        </a:graphic>
      </p:graphicFrame>
    </p:spTree>
    <p:extLst>
      <p:ext uri="{BB962C8B-B14F-4D97-AF65-F5344CB8AC3E}">
        <p14:creationId xmlns:p14="http://schemas.microsoft.com/office/powerpoint/2010/main" val="37743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21776F2-E878-AE67-524D-A19740A89405}"/>
              </a:ext>
            </a:extLst>
          </p:cNvPr>
          <p:cNvSpPr txBox="1"/>
          <p:nvPr/>
        </p:nvSpPr>
        <p:spPr>
          <a:xfrm>
            <a:off x="536026" y="578519"/>
            <a:ext cx="11067394" cy="923330"/>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Las proporciones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medidas se corrigen por el sesgo de masa y las interferencias isobáricas y el cociente final se ajusta aún más en relación con el valor aceptado de 0.710248±0.000003 (</a:t>
            </a:r>
            <a:r>
              <a:rPr lang="es-ES" dirty="0" err="1">
                <a:latin typeface="Times New Roman" panose="02020603050405020304" pitchFamily="18" charset="0"/>
                <a:cs typeface="Times New Roman" panose="02020603050405020304" pitchFamily="18" charset="0"/>
              </a:rPr>
              <a:t>McArthur</a:t>
            </a:r>
            <a:r>
              <a:rPr lang="es-ES" dirty="0">
                <a:latin typeface="Times New Roman" panose="02020603050405020304" pitchFamily="18" charset="0"/>
                <a:cs typeface="Times New Roman" panose="02020603050405020304" pitchFamily="18" charset="0"/>
              </a:rPr>
              <a:t> et al, 2001) para SRM 987 para permitir la comparación con las mediciones existentes en la literatura de isótopos radiogénicos de Sr.</a:t>
            </a:r>
            <a:endParaRPr lang="es-MX"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F16658C1-FC3B-F003-D297-38B68E429F51}"/>
              </a:ext>
            </a:extLst>
          </p:cNvPr>
          <p:cNvSpPr txBox="1"/>
          <p:nvPr/>
        </p:nvSpPr>
        <p:spPr>
          <a:xfrm>
            <a:off x="536026" y="1982496"/>
            <a:ext cx="11067393" cy="3416320"/>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Calibración de edad</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cocientes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en las muestras posterior a la determinación de los valores de cociente isotópico, se interceptan con la curva marina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a:t>
            </a:r>
            <a:r>
              <a:rPr lang="es-ES" dirty="0" err="1">
                <a:latin typeface="Times New Roman" panose="02020603050405020304" pitchFamily="18" charset="0"/>
                <a:cs typeface="Times New Roman" panose="02020603050405020304" pitchFamily="18" charset="0"/>
              </a:rPr>
              <a:t>McArthur</a:t>
            </a:r>
            <a:r>
              <a:rPr lang="es-ES" dirty="0">
                <a:latin typeface="Times New Roman" panose="02020603050405020304" pitchFamily="18" charset="0"/>
                <a:cs typeface="Times New Roman" panose="02020603050405020304" pitchFamily="18" charset="0"/>
              </a:rPr>
              <a:t> et al, 2020) y los rangos de edad en  1σ y/o 2σ junto con las edades promedio se presentan en años antes del presente (B.P.).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Los resultados producirán una serie de rangos de edad estadísticamente probables y edades medias en años calibrados antes del presente, con probabilidades de 1σ y 2σ (68.3 % y 95.4 %, respectivamente).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Para poder  ubicar mejor  el rango de tiempo para realizar la determinación de la edad, es necesitará la información estratigráfica y registro geológico en tiempo relativo. </a:t>
            </a:r>
            <a:r>
              <a:rPr lang="es-ES" b="1" dirty="0">
                <a:solidFill>
                  <a:srgbClr val="FF0000"/>
                </a:solidFill>
                <a:latin typeface="Times New Roman" panose="02020603050405020304" pitchFamily="18" charset="0"/>
                <a:cs typeface="Times New Roman" panose="02020603050405020304" pitchFamily="18" charset="0"/>
              </a:rPr>
              <a:t>Se requiere evidencia suplementaria proporcionada por el investigador para delimitar mejor el rango de tiempo</a:t>
            </a:r>
            <a:r>
              <a:rPr lang="es-ES" dirty="0">
                <a:latin typeface="Times New Roman" panose="02020603050405020304" pitchFamily="18" charset="0"/>
                <a:cs typeface="Times New Roman" panose="02020603050405020304" pitchFamily="18" charset="0"/>
              </a:rPr>
              <a:t>. </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19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7A5C0BDF-D846-DD56-6296-AB32358B4BF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84298" y="186887"/>
            <a:ext cx="5611702" cy="6235224"/>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FA795320-025C-4756-25E1-A983467B528C}"/>
              </a:ext>
            </a:extLst>
          </p:cNvPr>
          <p:cNvSpPr txBox="1"/>
          <p:nvPr/>
        </p:nvSpPr>
        <p:spPr>
          <a:xfrm>
            <a:off x="6190594" y="1528180"/>
            <a:ext cx="5611765" cy="1200329"/>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Resultados de ejemplo de una sola muestra, lo que da como resultado 5 intersecciones con la curva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del agua de mar y, por lo tanto, 5 rangos de edad diferentes correspondientes a los picos en el gráfico anterior.</a:t>
            </a:r>
            <a:endParaRPr lang="es-MX" dirty="0">
              <a:latin typeface="Times New Roman" panose="02020603050405020304" pitchFamily="18" charset="0"/>
              <a:cs typeface="Times New Roman" panose="02020603050405020304" pitchFamily="18" charset="0"/>
            </a:endParaRPr>
          </a:p>
        </p:txBody>
      </p:sp>
      <p:cxnSp>
        <p:nvCxnSpPr>
          <p:cNvPr id="6" name="Conector recto 5">
            <a:extLst>
              <a:ext uri="{FF2B5EF4-FFF2-40B4-BE49-F238E27FC236}">
                <a16:creationId xmlns:a16="http://schemas.microsoft.com/office/drawing/2014/main" id="{0C7790DA-EC2E-4A3D-0CD3-8D4446AF8E60}"/>
              </a:ext>
            </a:extLst>
          </p:cNvPr>
          <p:cNvCxnSpPr/>
          <p:nvPr/>
        </p:nvCxnSpPr>
        <p:spPr>
          <a:xfrm>
            <a:off x="1355834" y="2186151"/>
            <a:ext cx="463506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3CB62577-3FC0-BD30-DFE2-6CEECBF66D74}"/>
              </a:ext>
            </a:extLst>
          </p:cNvPr>
          <p:cNvCxnSpPr/>
          <p:nvPr/>
        </p:nvCxnSpPr>
        <p:spPr>
          <a:xfrm>
            <a:off x="2953407" y="2186151"/>
            <a:ext cx="0" cy="725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7DBB1DEA-CD1E-8D48-84CC-00214D595974}"/>
              </a:ext>
            </a:extLst>
          </p:cNvPr>
          <p:cNvCxnSpPr/>
          <p:nvPr/>
        </p:nvCxnSpPr>
        <p:spPr>
          <a:xfrm>
            <a:off x="3263462" y="2186151"/>
            <a:ext cx="0" cy="725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6AEED9DC-9B0A-1AF8-0307-5CB0342ECD9E}"/>
              </a:ext>
            </a:extLst>
          </p:cNvPr>
          <p:cNvCxnSpPr/>
          <p:nvPr/>
        </p:nvCxnSpPr>
        <p:spPr>
          <a:xfrm>
            <a:off x="4230414" y="2186151"/>
            <a:ext cx="0" cy="725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152D958B-1E27-6E91-8DB0-385BE8789FA8}"/>
              </a:ext>
            </a:extLst>
          </p:cNvPr>
          <p:cNvCxnSpPr/>
          <p:nvPr/>
        </p:nvCxnSpPr>
        <p:spPr>
          <a:xfrm>
            <a:off x="4661338" y="2186151"/>
            <a:ext cx="0" cy="725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63E140E0-9158-B341-217B-F66322F2142D}"/>
              </a:ext>
            </a:extLst>
          </p:cNvPr>
          <p:cNvCxnSpPr/>
          <p:nvPr/>
        </p:nvCxnSpPr>
        <p:spPr>
          <a:xfrm>
            <a:off x="5523187" y="2186151"/>
            <a:ext cx="0" cy="725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263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Imagen 4">
            <a:extLst>
              <a:ext uri="{FF2B5EF4-FFF2-40B4-BE49-F238E27FC236}">
                <a16:creationId xmlns:a16="http://schemas.microsoft.com/office/drawing/2014/main" id="{0194C4F9-147E-D091-3C81-3A9CFE9395C7}"/>
              </a:ext>
            </a:extLst>
          </p:cNvPr>
          <p:cNvPicPr>
            <a:picLocks noChangeAspect="1"/>
          </p:cNvPicPr>
          <p:nvPr/>
        </p:nvPicPr>
        <p:blipFill>
          <a:blip r:embed="rId2">
            <a:lum bright="-20000" contrast="40000"/>
            <a:extLst>
              <a:ext uri="{28A0092B-C50C-407E-A947-70E740481C1C}">
                <a14:useLocalDpi xmlns:a14="http://schemas.microsoft.com/office/drawing/2010/main" val="0"/>
              </a:ext>
            </a:extLst>
          </a:blip>
          <a:srcRect l="2565" r="14059"/>
          <a:stretch>
            <a:fillRect/>
          </a:stretch>
        </p:blipFill>
        <p:spPr bwMode="auto">
          <a:xfrm>
            <a:off x="1703388" y="504826"/>
            <a:ext cx="493395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a:extLst>
              <a:ext uri="{FF2B5EF4-FFF2-40B4-BE49-F238E27FC236}">
                <a16:creationId xmlns:a16="http://schemas.microsoft.com/office/drawing/2014/main" id="{E92EA7EA-9162-9340-0523-C2B135F26B80}"/>
              </a:ext>
            </a:extLst>
          </p:cNvPr>
          <p:cNvSpPr/>
          <p:nvPr/>
        </p:nvSpPr>
        <p:spPr>
          <a:xfrm>
            <a:off x="490194" y="5311776"/>
            <a:ext cx="10991653" cy="907171"/>
          </a:xfrm>
          <a:prstGeom prst="rect">
            <a:avLst/>
          </a:prstGeom>
          <a:solidFill>
            <a:schemeClr val="bg1"/>
          </a:solidFill>
        </p:spPr>
        <p:txBody>
          <a:bodyPr wrap="square">
            <a:spAutoFit/>
          </a:bodyPr>
          <a:lstStyle/>
          <a:p>
            <a:pPr algn="just">
              <a:defRPr/>
            </a:pPr>
            <a:r>
              <a:rPr lang="es-MX" sz="1765" dirty="0">
                <a:solidFill>
                  <a:srgbClr val="000000"/>
                </a:solidFill>
                <a:latin typeface="Times New Roman" panose="02020603050405020304" pitchFamily="18" charset="0"/>
                <a:cs typeface="Times New Roman" panose="02020603050405020304" pitchFamily="18" charset="0"/>
              </a:rPr>
              <a:t>Se proyecta una línea horizontal desde el </a:t>
            </a:r>
            <a:r>
              <a:rPr lang="es-MX" sz="1765" b="1" u="sng" dirty="0">
                <a:solidFill>
                  <a:srgbClr val="000000"/>
                </a:solidFill>
                <a:latin typeface="Times New Roman" panose="02020603050405020304" pitchFamily="18" charset="0"/>
                <a:cs typeface="Times New Roman" panose="02020603050405020304" pitchFamily="18" charset="0"/>
              </a:rPr>
              <a:t>punto 0.707980</a:t>
            </a:r>
            <a:r>
              <a:rPr lang="es-MX" sz="1765" dirty="0">
                <a:solidFill>
                  <a:srgbClr val="000000"/>
                </a:solidFill>
                <a:latin typeface="Times New Roman" panose="02020603050405020304" pitchFamily="18" charset="0"/>
                <a:cs typeface="Times New Roman" panose="02020603050405020304" pitchFamily="18" charset="0"/>
              </a:rPr>
              <a:t> hasta interceptar la curva en la Figura anterior a 34.0 </a:t>
            </a:r>
            <a:r>
              <a:rPr lang="es-MX" sz="1765" dirty="0" err="1">
                <a:solidFill>
                  <a:srgbClr val="000000"/>
                </a:solidFill>
                <a:latin typeface="Times New Roman" panose="02020603050405020304" pitchFamily="18" charset="0"/>
                <a:cs typeface="Times New Roman" panose="02020603050405020304" pitchFamily="18" charset="0"/>
              </a:rPr>
              <a:t>Ma</a:t>
            </a:r>
            <a:r>
              <a:rPr lang="es-MX" sz="1765" dirty="0">
                <a:solidFill>
                  <a:srgbClr val="000000"/>
                </a:solidFill>
                <a:latin typeface="Times New Roman" panose="02020603050405020304" pitchFamily="18" charset="0"/>
                <a:cs typeface="Times New Roman" panose="02020603050405020304" pitchFamily="18" charset="0"/>
              </a:rPr>
              <a:t> (ver figura). </a:t>
            </a:r>
            <a:r>
              <a:rPr lang="es-MX" sz="1765" b="1" u="sng" dirty="0">
                <a:solidFill>
                  <a:srgbClr val="000000"/>
                </a:solidFill>
                <a:latin typeface="Times New Roman" panose="02020603050405020304" pitchFamily="18" charset="0"/>
                <a:cs typeface="Times New Roman" panose="02020603050405020304" pitchFamily="18" charset="0"/>
              </a:rPr>
              <a:t>0.707980 + 0.000022 = 0.708002</a:t>
            </a:r>
            <a:r>
              <a:rPr lang="es-MX" sz="1765" dirty="0">
                <a:solidFill>
                  <a:srgbClr val="000000"/>
                </a:solidFill>
                <a:latin typeface="Times New Roman" panose="02020603050405020304" pitchFamily="18" charset="0"/>
                <a:cs typeface="Times New Roman" panose="02020603050405020304" pitchFamily="18" charset="0"/>
              </a:rPr>
              <a:t> que se traduce en </a:t>
            </a:r>
            <a:r>
              <a:rPr lang="es-MX" sz="1765" b="1" u="sng" dirty="0">
                <a:solidFill>
                  <a:srgbClr val="FF0000"/>
                </a:solidFill>
                <a:latin typeface="Times New Roman" panose="02020603050405020304" pitchFamily="18" charset="0"/>
                <a:cs typeface="Times New Roman" panose="02020603050405020304" pitchFamily="18" charset="0"/>
              </a:rPr>
              <a:t>~ 34.5</a:t>
            </a:r>
            <a:r>
              <a:rPr lang="es-MX" sz="1765" dirty="0">
                <a:solidFill>
                  <a:srgbClr val="000000"/>
                </a:solidFill>
                <a:latin typeface="Times New Roman" panose="02020603050405020304" pitchFamily="18" charset="0"/>
                <a:cs typeface="Times New Roman" panose="02020603050405020304" pitchFamily="18" charset="0"/>
              </a:rPr>
              <a:t> </a:t>
            </a:r>
            <a:r>
              <a:rPr lang="es-MX" sz="1765" dirty="0" err="1">
                <a:solidFill>
                  <a:srgbClr val="000000"/>
                </a:solidFill>
                <a:latin typeface="Times New Roman" panose="02020603050405020304" pitchFamily="18" charset="0"/>
                <a:cs typeface="Times New Roman" panose="02020603050405020304" pitchFamily="18" charset="0"/>
              </a:rPr>
              <a:t>Ma</a:t>
            </a:r>
            <a:r>
              <a:rPr lang="es-MX" sz="1765" dirty="0">
                <a:solidFill>
                  <a:srgbClr val="000000"/>
                </a:solidFill>
                <a:latin typeface="Times New Roman" panose="02020603050405020304" pitchFamily="18" charset="0"/>
                <a:cs typeface="Times New Roman" panose="02020603050405020304" pitchFamily="18" charset="0"/>
              </a:rPr>
              <a:t>; </a:t>
            </a:r>
            <a:r>
              <a:rPr lang="es-MX" sz="1765" b="1" u="sng" dirty="0">
                <a:solidFill>
                  <a:srgbClr val="000000"/>
                </a:solidFill>
                <a:latin typeface="Times New Roman" panose="02020603050405020304" pitchFamily="18" charset="0"/>
                <a:cs typeface="Times New Roman" panose="02020603050405020304" pitchFamily="18" charset="0"/>
              </a:rPr>
              <a:t>0.707980 - 0.000022 = 0.707958</a:t>
            </a:r>
            <a:r>
              <a:rPr lang="es-MX" sz="1765" dirty="0">
                <a:solidFill>
                  <a:srgbClr val="000000"/>
                </a:solidFill>
                <a:latin typeface="Times New Roman" panose="02020603050405020304" pitchFamily="18" charset="0"/>
                <a:cs typeface="Times New Roman" panose="02020603050405020304" pitchFamily="18" charset="0"/>
              </a:rPr>
              <a:t> que se traduce en </a:t>
            </a:r>
            <a:r>
              <a:rPr lang="es-MX" sz="1765" b="1" dirty="0">
                <a:solidFill>
                  <a:srgbClr val="FF0000"/>
                </a:solidFill>
                <a:latin typeface="Times New Roman" panose="02020603050405020304" pitchFamily="18" charset="0"/>
                <a:cs typeface="Times New Roman" panose="02020603050405020304" pitchFamily="18" charset="0"/>
              </a:rPr>
              <a:t>~ 33.5</a:t>
            </a:r>
            <a:r>
              <a:rPr lang="es-MX" sz="1765" dirty="0">
                <a:solidFill>
                  <a:srgbClr val="000000"/>
                </a:solidFill>
                <a:latin typeface="Times New Roman" panose="02020603050405020304" pitchFamily="18" charset="0"/>
                <a:cs typeface="Times New Roman" panose="02020603050405020304" pitchFamily="18" charset="0"/>
              </a:rPr>
              <a:t> Ma. La edad del sedimento de carbonatado es, por lo tanto, de </a:t>
            </a:r>
            <a:r>
              <a:rPr lang="es-MX" sz="1765" b="1" u="sng" dirty="0">
                <a:solidFill>
                  <a:srgbClr val="FF0000"/>
                </a:solidFill>
                <a:latin typeface="Times New Roman" panose="02020603050405020304" pitchFamily="18" charset="0"/>
                <a:cs typeface="Times New Roman" panose="02020603050405020304" pitchFamily="18" charset="0"/>
              </a:rPr>
              <a:t>34.0 ± 0.5 </a:t>
            </a:r>
            <a:r>
              <a:rPr lang="es-MX" sz="1765" b="1" u="sng" dirty="0" err="1">
                <a:solidFill>
                  <a:srgbClr val="FF0000"/>
                </a:solidFill>
                <a:latin typeface="Times New Roman" panose="02020603050405020304" pitchFamily="18" charset="0"/>
                <a:cs typeface="Times New Roman" panose="02020603050405020304" pitchFamily="18" charset="0"/>
              </a:rPr>
              <a:t>Ma</a:t>
            </a:r>
            <a:r>
              <a:rPr lang="en-US" sz="1765" b="1" u="sng" dirty="0">
                <a:solidFill>
                  <a:srgbClr val="FF0000"/>
                </a:solidFill>
                <a:latin typeface="Times New Roman" panose="02020603050405020304" pitchFamily="18" charset="0"/>
                <a:cs typeface="Times New Roman" panose="02020603050405020304" pitchFamily="18" charset="0"/>
              </a:rPr>
              <a:t> </a:t>
            </a:r>
          </a:p>
        </p:txBody>
      </p:sp>
      <p:pic>
        <p:nvPicPr>
          <p:cNvPr id="66564" name="Imagen 6">
            <a:extLst>
              <a:ext uri="{FF2B5EF4-FFF2-40B4-BE49-F238E27FC236}">
                <a16:creationId xmlns:a16="http://schemas.microsoft.com/office/drawing/2014/main" id="{C8E85408-84C4-322F-07FB-1A8172606BBC}"/>
              </a:ext>
            </a:extLst>
          </p:cNvPr>
          <p:cNvPicPr>
            <a:picLocks noChangeAspect="1"/>
          </p:cNvPicPr>
          <p:nvPr/>
        </p:nvPicPr>
        <p:blipFill>
          <a:blip r:embed="rId3">
            <a:lum bright="-20000" contrast="40000"/>
            <a:extLst>
              <a:ext uri="{28A0092B-C50C-407E-A947-70E740481C1C}">
                <a14:useLocalDpi xmlns:a14="http://schemas.microsoft.com/office/drawing/2010/main" val="0"/>
              </a:ext>
            </a:extLst>
          </a:blip>
          <a:srcRect r="4446"/>
          <a:stretch>
            <a:fillRect/>
          </a:stretch>
        </p:blipFill>
        <p:spPr bwMode="auto">
          <a:xfrm>
            <a:off x="6672264" y="1557338"/>
            <a:ext cx="3868737"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1587BC5C-DF33-0283-A497-1513A0667E2F}"/>
              </a:ext>
            </a:extLst>
          </p:cNvPr>
          <p:cNvSpPr/>
          <p:nvPr/>
        </p:nvSpPr>
        <p:spPr>
          <a:xfrm>
            <a:off x="490194" y="4287838"/>
            <a:ext cx="10991653" cy="635559"/>
          </a:xfrm>
          <a:prstGeom prst="rect">
            <a:avLst/>
          </a:prstGeom>
          <a:solidFill>
            <a:schemeClr val="bg1"/>
          </a:solidFill>
        </p:spPr>
        <p:txBody>
          <a:bodyPr wrap="square">
            <a:spAutoFit/>
          </a:bodyPr>
          <a:lstStyle/>
          <a:p>
            <a:pPr algn="just">
              <a:defRPr/>
            </a:pPr>
            <a:r>
              <a:rPr lang="es-MX" sz="1765" dirty="0">
                <a:solidFill>
                  <a:srgbClr val="000000"/>
                </a:solidFill>
                <a:latin typeface="Times New Roman" panose="02020603050405020304" pitchFamily="18" charset="0"/>
                <a:cs typeface="Times New Roman" panose="02020603050405020304" pitchFamily="18" charset="0"/>
              </a:rPr>
              <a:t>Se tiene que una muestra de caliza Mesozoica de un núcleo de perforación oceánica tiene una relación de </a:t>
            </a:r>
            <a:r>
              <a:rPr lang="es-MX" sz="1765" baseline="30000" dirty="0">
                <a:solidFill>
                  <a:srgbClr val="000000"/>
                </a:solidFill>
                <a:latin typeface="Times New Roman" panose="02020603050405020304" pitchFamily="18" charset="0"/>
                <a:cs typeface="Times New Roman" panose="02020603050405020304" pitchFamily="18" charset="0"/>
              </a:rPr>
              <a:t>87</a:t>
            </a:r>
            <a:r>
              <a:rPr lang="es-MX" sz="1765" dirty="0">
                <a:solidFill>
                  <a:srgbClr val="000000"/>
                </a:solidFill>
                <a:latin typeface="Times New Roman" panose="02020603050405020304" pitchFamily="18" charset="0"/>
                <a:cs typeface="Times New Roman" panose="02020603050405020304" pitchFamily="18" charset="0"/>
              </a:rPr>
              <a:t>Sr/</a:t>
            </a:r>
            <a:r>
              <a:rPr lang="es-MX" sz="1765" baseline="30000" dirty="0">
                <a:solidFill>
                  <a:srgbClr val="000000"/>
                </a:solidFill>
                <a:latin typeface="Times New Roman" panose="02020603050405020304" pitchFamily="18" charset="0"/>
                <a:cs typeface="Times New Roman" panose="02020603050405020304" pitchFamily="18" charset="0"/>
              </a:rPr>
              <a:t>86</a:t>
            </a:r>
            <a:r>
              <a:rPr lang="es-MX" sz="1765" dirty="0">
                <a:solidFill>
                  <a:srgbClr val="000000"/>
                </a:solidFill>
                <a:latin typeface="Times New Roman" panose="02020603050405020304" pitchFamily="18" charset="0"/>
                <a:cs typeface="Times New Roman" panose="02020603050405020304" pitchFamily="18" charset="0"/>
              </a:rPr>
              <a:t>Sr de 0.707980 ± 0.000022. Determine la edad del sedimento y estime la precisión de la determinación de la edad.</a:t>
            </a:r>
            <a:endParaRPr lang="en-US" sz="1765" dirty="0">
              <a:solidFill>
                <a:srgbClr val="000000"/>
              </a:solidFill>
              <a:latin typeface="Times New Roman" panose="02020603050405020304" pitchFamily="18" charset="0"/>
              <a:cs typeface="Times New Roman" panose="02020603050405020304" pitchFamily="18" charset="0"/>
            </a:endParaRPr>
          </a:p>
        </p:txBody>
      </p:sp>
      <p:cxnSp>
        <p:nvCxnSpPr>
          <p:cNvPr id="3" name="Conector recto de flecha 2">
            <a:extLst>
              <a:ext uri="{FF2B5EF4-FFF2-40B4-BE49-F238E27FC236}">
                <a16:creationId xmlns:a16="http://schemas.microsoft.com/office/drawing/2014/main" id="{3682EF73-A3F3-5E36-C6D3-DE794CFDF3D8}"/>
              </a:ext>
            </a:extLst>
          </p:cNvPr>
          <p:cNvCxnSpPr/>
          <p:nvPr/>
        </p:nvCxnSpPr>
        <p:spPr>
          <a:xfrm flipV="1">
            <a:off x="7607431" y="3068638"/>
            <a:ext cx="2233482" cy="28985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5E54151-8AF3-4D1F-2621-BDFD8E910F38}"/>
              </a:ext>
            </a:extLst>
          </p:cNvPr>
          <p:cNvSpPr txBox="1"/>
          <p:nvPr/>
        </p:nvSpPr>
        <p:spPr>
          <a:xfrm>
            <a:off x="558131" y="859970"/>
            <a:ext cx="11246071" cy="646331"/>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Además de datar rocas, los isótopos de Sr pueden usarse para rastrear la fuente de materiales dentro de las rocas. Igualmente podemos usar el ADN para ver dónde está nuestra ascendencia.</a:t>
            </a:r>
            <a:endParaRPr lang="es-MX"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A1DE197E-195C-4C63-CFBF-CB856AFC1438}"/>
              </a:ext>
            </a:extLst>
          </p:cNvPr>
          <p:cNvSpPr txBox="1"/>
          <p:nvPr/>
        </p:nvSpPr>
        <p:spPr>
          <a:xfrm>
            <a:off x="426153" y="1946364"/>
            <a:ext cx="11246071" cy="4247317"/>
          </a:xfrm>
          <a:prstGeom prst="rect">
            <a:avLst/>
          </a:prstGeom>
          <a:noFill/>
        </p:spPr>
        <p:txBody>
          <a:bodyPr wrap="square">
            <a:spAutoFit/>
          </a:bodyPr>
          <a:lstStyle/>
          <a:p>
            <a:pPr algn="just"/>
            <a:r>
              <a:rPr lang="es-ES" dirty="0">
                <a:latin typeface="Times New Roman" panose="02020603050405020304" pitchFamily="18" charset="0"/>
                <a:cs typeface="Times New Roman" panose="02020603050405020304" pitchFamily="18" charset="0"/>
              </a:rPr>
              <a:t>Un gran porcentaje de carbonatos marinos está dominado por calcita (CaCO</a:t>
            </a:r>
            <a:r>
              <a:rPr lang="es-ES" baseline="-25000" dirty="0">
                <a:latin typeface="Times New Roman" panose="02020603050405020304" pitchFamily="18" charset="0"/>
                <a:cs typeface="Times New Roman" panose="02020603050405020304" pitchFamily="18" charset="0"/>
              </a:rPr>
              <a:t>3</a:t>
            </a:r>
            <a:r>
              <a:rPr lang="es-ES" dirty="0">
                <a:latin typeface="Times New Roman" panose="02020603050405020304" pitchFamily="18" charset="0"/>
                <a:cs typeface="Times New Roman" panose="02020603050405020304" pitchFamily="18" charset="0"/>
              </a:rPr>
              <a:t>) y debido a esto, hay altas concentraciones de Sr en carbonatos marinos, debido a la sustitución de Sr</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por Ca</a:t>
            </a:r>
            <a:r>
              <a:rPr lang="es-ES" baseline="30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 en calcita, además de Mg, Ba, etc. Esta sustitución en carbonatos marinos resulta ser muy útil como monitor de la firma isotópica Sr de agua de mar y su variación a través del tiempo geológico.</a:t>
            </a:r>
          </a:p>
          <a:p>
            <a:pPr algn="just"/>
            <a:r>
              <a:rPr lang="es-ES" dirty="0">
                <a:latin typeface="Times New Roman" panose="02020603050405020304" pitchFamily="18" charset="0"/>
                <a:cs typeface="Times New Roman" panose="02020603050405020304" pitchFamily="18" charset="0"/>
              </a:rPr>
              <a:t> </a:t>
            </a:r>
          </a:p>
          <a:p>
            <a:pPr algn="just"/>
            <a:r>
              <a:rPr lang="es-ES" dirty="0">
                <a:latin typeface="Times New Roman" panose="02020603050405020304" pitchFamily="18" charset="0"/>
                <a:cs typeface="Times New Roman" panose="02020603050405020304" pitchFamily="18" charset="0"/>
              </a:rPr>
              <a:t>La composición isotópica de el agua de mar está controlada en gran medida por la composición isotópica de: </a:t>
            </a:r>
          </a:p>
          <a:p>
            <a:pPr algn="just"/>
            <a:r>
              <a:rPr lang="es-ES" dirty="0">
                <a:latin typeface="Times New Roman" panose="02020603050405020304" pitchFamily="18" charset="0"/>
                <a:cs typeface="Times New Roman" panose="02020603050405020304" pitchFamily="18" charset="0"/>
              </a:rPr>
              <a:t>1) los ríos que ingresan al océano desde los continentes, con firma isotópica continental de altos cocientes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debido a la meteorización continental de materiales con altos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y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2) Entrada de fluidos hidrotermales del océano en las dorsales medio oceánicas con firmas isotópicas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del manto. </a:t>
            </a:r>
          </a:p>
          <a:p>
            <a:pPr algn="just"/>
            <a:endParaRPr lang="es-ES" dirty="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Además, dado que Sr tiene un largo tiempo de residencia ( tiempo de permanencia en el océano, ~4 Ma) combinado con el hecho de que el tiempo de mezcla de los océanos  es en escala de 1000 años, la composición isotópica de el agua de mar moderna es uniforme con firma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~0.7099 en la actualidad.</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564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5F55D75B-C22D-4D46-B953-D18D487109F6}"/>
              </a:ext>
            </a:extLst>
          </p:cNvPr>
          <p:cNvGrpSpPr/>
          <p:nvPr/>
        </p:nvGrpSpPr>
        <p:grpSpPr>
          <a:xfrm>
            <a:off x="3933826" y="1710397"/>
            <a:ext cx="6734175" cy="4648200"/>
            <a:chOff x="2409825" y="1942514"/>
            <a:chExt cx="6734175" cy="4648200"/>
          </a:xfrm>
        </p:grpSpPr>
        <p:pic>
          <p:nvPicPr>
            <p:cNvPr id="4" name="Imagen 3">
              <a:extLst>
                <a:ext uri="{FF2B5EF4-FFF2-40B4-BE49-F238E27FC236}">
                  <a16:creationId xmlns:a16="http://schemas.microsoft.com/office/drawing/2014/main" id="{C4F2602B-504D-4D13-BA37-08173BD008D9}"/>
                </a:ext>
              </a:extLst>
            </p:cNvPr>
            <p:cNvPicPr>
              <a:picLocks noChangeAspect="1"/>
            </p:cNvPicPr>
            <p:nvPr/>
          </p:nvPicPr>
          <p:blipFill>
            <a:blip r:embed="rId2"/>
            <a:stretch>
              <a:fillRect/>
            </a:stretch>
          </p:blipFill>
          <p:spPr>
            <a:xfrm>
              <a:off x="2409825" y="1942514"/>
              <a:ext cx="6734175" cy="4648200"/>
            </a:xfrm>
            <a:prstGeom prst="rect">
              <a:avLst/>
            </a:prstGeom>
          </p:spPr>
        </p:pic>
        <p:sp>
          <p:nvSpPr>
            <p:cNvPr id="5" name="Rectángulo 4">
              <a:extLst>
                <a:ext uri="{FF2B5EF4-FFF2-40B4-BE49-F238E27FC236}">
                  <a16:creationId xmlns:a16="http://schemas.microsoft.com/office/drawing/2014/main" id="{E0A5F6BB-DF58-4EA4-AA51-CC6955B12F7A}"/>
                </a:ext>
              </a:extLst>
            </p:cNvPr>
            <p:cNvSpPr/>
            <p:nvPr/>
          </p:nvSpPr>
          <p:spPr>
            <a:xfrm>
              <a:off x="3446584" y="4568428"/>
              <a:ext cx="1744394" cy="872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7" name="CuadroTexto 6">
            <a:extLst>
              <a:ext uri="{FF2B5EF4-FFF2-40B4-BE49-F238E27FC236}">
                <a16:creationId xmlns:a16="http://schemas.microsoft.com/office/drawing/2014/main" id="{22A2C5C0-E615-4647-8A04-CDFE4ECC013D}"/>
              </a:ext>
            </a:extLst>
          </p:cNvPr>
          <p:cNvSpPr txBox="1"/>
          <p:nvPr/>
        </p:nvSpPr>
        <p:spPr>
          <a:xfrm>
            <a:off x="5125329" y="6358597"/>
            <a:ext cx="5508752" cy="369332"/>
          </a:xfrm>
          <a:prstGeom prst="rect">
            <a:avLst/>
          </a:prstGeom>
          <a:noFill/>
        </p:spPr>
        <p:txBody>
          <a:bodyPr wrap="none" rtlCol="0">
            <a:spAutoFit/>
          </a:bodyPr>
          <a:lstStyle/>
          <a:p>
            <a:r>
              <a:rPr lang="es-MX" dirty="0">
                <a:latin typeface="Arial" panose="020B0604020202020204" pitchFamily="34" charset="0"/>
                <a:cs typeface="Arial" panose="020B0604020202020204" pitchFamily="34" charset="0"/>
              </a:rPr>
              <a:t>Variación de </a:t>
            </a:r>
            <a:r>
              <a:rPr lang="es-MX" baseline="30000" dirty="0">
                <a:latin typeface="Arial" panose="020B0604020202020204" pitchFamily="34" charset="0"/>
                <a:cs typeface="Arial" panose="020B0604020202020204" pitchFamily="34" charset="0"/>
              </a:rPr>
              <a:t>87</a:t>
            </a:r>
            <a:r>
              <a:rPr lang="es-MX" dirty="0">
                <a:latin typeface="Arial" panose="020B0604020202020204" pitchFamily="34" charset="0"/>
                <a:cs typeface="Arial" panose="020B0604020202020204" pitchFamily="34" charset="0"/>
              </a:rPr>
              <a:t>Sr/</a:t>
            </a:r>
            <a:r>
              <a:rPr lang="es-MX" baseline="30000" dirty="0">
                <a:latin typeface="Arial" panose="020B0604020202020204" pitchFamily="34" charset="0"/>
                <a:cs typeface="Arial" panose="020B0604020202020204" pitchFamily="34" charset="0"/>
              </a:rPr>
              <a:t>86</a:t>
            </a:r>
            <a:r>
              <a:rPr lang="es-MX" dirty="0">
                <a:latin typeface="Arial" panose="020B0604020202020204" pitchFamily="34" charset="0"/>
                <a:cs typeface="Arial" panose="020B0604020202020204" pitchFamily="34" charset="0"/>
              </a:rPr>
              <a:t>Sr a través del tiempo geológico </a:t>
            </a:r>
          </a:p>
        </p:txBody>
      </p:sp>
      <p:sp>
        <p:nvSpPr>
          <p:cNvPr id="8" name="Rectángulo 7">
            <a:extLst>
              <a:ext uri="{FF2B5EF4-FFF2-40B4-BE49-F238E27FC236}">
                <a16:creationId xmlns:a16="http://schemas.microsoft.com/office/drawing/2014/main" id="{0F95203F-1032-45D2-8D4C-7DA71E337D56}"/>
              </a:ext>
            </a:extLst>
          </p:cNvPr>
          <p:cNvSpPr/>
          <p:nvPr/>
        </p:nvSpPr>
        <p:spPr>
          <a:xfrm>
            <a:off x="4963550" y="1927275"/>
            <a:ext cx="1268928" cy="3840479"/>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0" name="Diagrama 9">
            <a:extLst>
              <a:ext uri="{FF2B5EF4-FFF2-40B4-BE49-F238E27FC236}">
                <a16:creationId xmlns:a16="http://schemas.microsoft.com/office/drawing/2014/main" id="{CCD07451-66C2-4E69-AF68-40DEB334F0B5}"/>
              </a:ext>
            </a:extLst>
          </p:cNvPr>
          <p:cNvGraphicFramePr/>
          <p:nvPr/>
        </p:nvGraphicFramePr>
        <p:xfrm>
          <a:off x="1460930" y="91588"/>
          <a:ext cx="9270141" cy="6635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2066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827AE1F-5254-8A50-413E-2E1F32EA111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37618" y="226957"/>
            <a:ext cx="9151798" cy="614231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BBFB1FFD-94DA-A950-0AA3-98E0DFDF31A6}"/>
              </a:ext>
            </a:extLst>
          </p:cNvPr>
          <p:cNvSpPr/>
          <p:nvPr/>
        </p:nvSpPr>
        <p:spPr>
          <a:xfrm>
            <a:off x="5696607" y="714703"/>
            <a:ext cx="546538" cy="4971394"/>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Rectángulo 2">
            <a:extLst>
              <a:ext uri="{FF2B5EF4-FFF2-40B4-BE49-F238E27FC236}">
                <a16:creationId xmlns:a16="http://schemas.microsoft.com/office/drawing/2014/main" id="{A0F8A6D5-4FBA-42EB-9EB3-4B69525287D3}"/>
              </a:ext>
            </a:extLst>
          </p:cNvPr>
          <p:cNvSpPr/>
          <p:nvPr/>
        </p:nvSpPr>
        <p:spPr>
          <a:xfrm>
            <a:off x="6243145" y="956441"/>
            <a:ext cx="746234" cy="4729656"/>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Rectángulo 3">
            <a:extLst>
              <a:ext uri="{FF2B5EF4-FFF2-40B4-BE49-F238E27FC236}">
                <a16:creationId xmlns:a16="http://schemas.microsoft.com/office/drawing/2014/main" id="{FAF6231E-4A5E-D0A9-F4F5-406E0118FC63}"/>
              </a:ext>
            </a:extLst>
          </p:cNvPr>
          <p:cNvSpPr/>
          <p:nvPr/>
        </p:nvSpPr>
        <p:spPr>
          <a:xfrm>
            <a:off x="6989379" y="1382109"/>
            <a:ext cx="1534511" cy="4303988"/>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Rectángulo 4">
            <a:extLst>
              <a:ext uri="{FF2B5EF4-FFF2-40B4-BE49-F238E27FC236}">
                <a16:creationId xmlns:a16="http://schemas.microsoft.com/office/drawing/2014/main" id="{BE91D769-4FDA-CAF6-774F-0C9F3BA7B7C2}"/>
              </a:ext>
            </a:extLst>
          </p:cNvPr>
          <p:cNvSpPr/>
          <p:nvPr/>
        </p:nvSpPr>
        <p:spPr>
          <a:xfrm>
            <a:off x="9270123" y="3037489"/>
            <a:ext cx="693683" cy="2648607"/>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a:extLst>
              <a:ext uri="{FF2B5EF4-FFF2-40B4-BE49-F238E27FC236}">
                <a16:creationId xmlns:a16="http://schemas.microsoft.com/office/drawing/2014/main" id="{D68ADB8A-9685-68BF-DF7C-CAA960E2ABBB}"/>
              </a:ext>
            </a:extLst>
          </p:cNvPr>
          <p:cNvSpPr/>
          <p:nvPr/>
        </p:nvSpPr>
        <p:spPr>
          <a:xfrm>
            <a:off x="4461642" y="2186151"/>
            <a:ext cx="1319048" cy="3499945"/>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Rectángulo 6">
            <a:extLst>
              <a:ext uri="{FF2B5EF4-FFF2-40B4-BE49-F238E27FC236}">
                <a16:creationId xmlns:a16="http://schemas.microsoft.com/office/drawing/2014/main" id="{D13E988C-E9DF-80CD-B152-126AB80229BF}"/>
              </a:ext>
            </a:extLst>
          </p:cNvPr>
          <p:cNvSpPr/>
          <p:nvPr/>
        </p:nvSpPr>
        <p:spPr>
          <a:xfrm>
            <a:off x="2882463" y="3037489"/>
            <a:ext cx="638503" cy="2648608"/>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26164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6AB4BE5-4404-E10E-4F55-873C0691B34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95461" y="1404428"/>
            <a:ext cx="5530834" cy="375528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o 1">
            <a:extLst>
              <a:ext uri="{FF2B5EF4-FFF2-40B4-BE49-F238E27FC236}">
                <a16:creationId xmlns:a16="http://schemas.microsoft.com/office/drawing/2014/main" id="{F6BEEC66-CCBC-8392-0AAE-697D99091FCB}"/>
              </a:ext>
            </a:extLst>
          </p:cNvPr>
          <p:cNvGrpSpPr/>
          <p:nvPr/>
        </p:nvGrpSpPr>
        <p:grpSpPr>
          <a:xfrm>
            <a:off x="6186762" y="510682"/>
            <a:ext cx="5448191" cy="5658891"/>
            <a:chOff x="3863975" y="1238250"/>
            <a:chExt cx="4500563" cy="4970463"/>
          </a:xfrm>
        </p:grpSpPr>
        <p:sp>
          <p:nvSpPr>
            <p:cNvPr id="3" name="object 5">
              <a:extLst>
                <a:ext uri="{FF2B5EF4-FFF2-40B4-BE49-F238E27FC236}">
                  <a16:creationId xmlns:a16="http://schemas.microsoft.com/office/drawing/2014/main" id="{9ABE97B3-41B8-BA2A-F581-50BF5C9543A7}"/>
                </a:ext>
              </a:extLst>
            </p:cNvPr>
            <p:cNvSpPr/>
            <p:nvPr/>
          </p:nvSpPr>
          <p:spPr>
            <a:xfrm>
              <a:off x="3863975" y="1238250"/>
              <a:ext cx="4500563" cy="4970463"/>
            </a:xfrm>
            <a:prstGeom prst="rect">
              <a:avLst/>
            </a:prstGeom>
            <a:blipFill>
              <a:blip r:embed="rId4" cstate="print"/>
              <a:stretch>
                <a:fillRect/>
              </a:stretch>
            </a:blipFill>
          </p:spPr>
          <p:txBody>
            <a:bodyPr lIns="0" tIns="0" rIns="0" bIns="0"/>
            <a:lstStyle/>
            <a:p>
              <a:pPr>
                <a:defRPr/>
              </a:pPr>
              <a:endParaRPr sz="1494"/>
            </a:p>
          </p:txBody>
        </p:sp>
        <p:sp>
          <p:nvSpPr>
            <p:cNvPr id="4" name="object 6">
              <a:extLst>
                <a:ext uri="{FF2B5EF4-FFF2-40B4-BE49-F238E27FC236}">
                  <a16:creationId xmlns:a16="http://schemas.microsoft.com/office/drawing/2014/main" id="{8DF683CA-CB90-F35F-B778-52875125DC55}"/>
                </a:ext>
              </a:extLst>
            </p:cNvPr>
            <p:cNvSpPr/>
            <p:nvPr/>
          </p:nvSpPr>
          <p:spPr>
            <a:xfrm>
              <a:off x="5102225" y="1665288"/>
              <a:ext cx="1839913" cy="715962"/>
            </a:xfrm>
            <a:custGeom>
              <a:avLst/>
              <a:gdLst/>
              <a:ahLst/>
              <a:cxnLst/>
              <a:rect l="l" t="t" r="r" b="b"/>
              <a:pathLst>
                <a:path w="2218054" h="863600">
                  <a:moveTo>
                    <a:pt x="0" y="0"/>
                  </a:moveTo>
                  <a:lnTo>
                    <a:pt x="2217736" y="0"/>
                  </a:lnTo>
                  <a:lnTo>
                    <a:pt x="2217736" y="863600"/>
                  </a:lnTo>
                  <a:lnTo>
                    <a:pt x="0" y="863600"/>
                  </a:lnTo>
                  <a:lnTo>
                    <a:pt x="0" y="0"/>
                  </a:lnTo>
                  <a:close/>
                </a:path>
              </a:pathLst>
            </a:custGeom>
            <a:solidFill>
              <a:srgbClr val="FFFFFF"/>
            </a:solidFill>
          </p:spPr>
          <p:txBody>
            <a:bodyPr lIns="0" tIns="0" rIns="0" bIns="0"/>
            <a:lstStyle/>
            <a:p>
              <a:pPr>
                <a:defRPr/>
              </a:pPr>
              <a:endParaRPr sz="1494"/>
            </a:p>
          </p:txBody>
        </p:sp>
        <p:sp>
          <p:nvSpPr>
            <p:cNvPr id="5" name="object 7">
              <a:extLst>
                <a:ext uri="{FF2B5EF4-FFF2-40B4-BE49-F238E27FC236}">
                  <a16:creationId xmlns:a16="http://schemas.microsoft.com/office/drawing/2014/main" id="{A0F42F59-52BE-1D90-A5CE-4A99958FC3DE}"/>
                </a:ext>
              </a:extLst>
            </p:cNvPr>
            <p:cNvSpPr/>
            <p:nvPr/>
          </p:nvSpPr>
          <p:spPr>
            <a:xfrm>
              <a:off x="5102225" y="1665288"/>
              <a:ext cx="1839913" cy="715962"/>
            </a:xfrm>
            <a:custGeom>
              <a:avLst/>
              <a:gdLst/>
              <a:ahLst/>
              <a:cxnLst/>
              <a:rect l="l" t="t" r="r" b="b"/>
              <a:pathLst>
                <a:path w="2218054" h="863600">
                  <a:moveTo>
                    <a:pt x="0" y="0"/>
                  </a:moveTo>
                  <a:lnTo>
                    <a:pt x="2217735" y="0"/>
                  </a:lnTo>
                  <a:lnTo>
                    <a:pt x="2217735" y="863599"/>
                  </a:lnTo>
                  <a:lnTo>
                    <a:pt x="0" y="863599"/>
                  </a:lnTo>
                  <a:lnTo>
                    <a:pt x="0" y="0"/>
                  </a:lnTo>
                  <a:close/>
                </a:path>
              </a:pathLst>
            </a:custGeom>
            <a:ln w="9524">
              <a:solidFill>
                <a:srgbClr val="FFFFFF"/>
              </a:solidFill>
            </a:ln>
          </p:spPr>
          <p:txBody>
            <a:bodyPr lIns="0" tIns="0" rIns="0" bIns="0"/>
            <a:lstStyle/>
            <a:p>
              <a:pPr>
                <a:defRPr/>
              </a:pPr>
              <a:endParaRPr sz="1494"/>
            </a:p>
          </p:txBody>
        </p:sp>
        <p:sp>
          <p:nvSpPr>
            <p:cNvPr id="6" name="object 8">
              <a:extLst>
                <a:ext uri="{FF2B5EF4-FFF2-40B4-BE49-F238E27FC236}">
                  <a16:creationId xmlns:a16="http://schemas.microsoft.com/office/drawing/2014/main" id="{60ED48C1-0058-C02B-D355-F5B5818F9DD0}"/>
                </a:ext>
              </a:extLst>
            </p:cNvPr>
            <p:cNvSpPr txBox="1"/>
            <p:nvPr/>
          </p:nvSpPr>
          <p:spPr>
            <a:xfrm>
              <a:off x="7523163" y="2293938"/>
              <a:ext cx="495300" cy="230187"/>
            </a:xfrm>
            <a:prstGeom prst="rect">
              <a:avLst/>
            </a:prstGeom>
          </p:spPr>
          <p:txBody>
            <a:bodyPr lIns="0" tIns="0" rIns="0" bIns="0">
              <a:spAutoFit/>
            </a:bodyPr>
            <a:lstStyle/>
            <a:p>
              <a:pPr marL="10541">
                <a:defRPr/>
              </a:pPr>
              <a:r>
                <a:rPr sz="1494" b="1" spc="-4" dirty="0">
                  <a:solidFill>
                    <a:srgbClr val="1F497D"/>
                  </a:solidFill>
                  <a:latin typeface="Arial"/>
                  <a:cs typeface="Arial"/>
                </a:rPr>
                <a:t>0.709</a:t>
              </a:r>
              <a:endParaRPr sz="1494">
                <a:latin typeface="Arial"/>
                <a:cs typeface="Arial"/>
              </a:endParaRPr>
            </a:p>
          </p:txBody>
        </p:sp>
        <p:sp>
          <p:nvSpPr>
            <p:cNvPr id="7" name="object 9">
              <a:extLst>
                <a:ext uri="{FF2B5EF4-FFF2-40B4-BE49-F238E27FC236}">
                  <a16:creationId xmlns:a16="http://schemas.microsoft.com/office/drawing/2014/main" id="{82DFB5DD-3131-CAD7-C1C4-FEB6985DCE24}"/>
                </a:ext>
              </a:extLst>
            </p:cNvPr>
            <p:cNvSpPr/>
            <p:nvPr/>
          </p:nvSpPr>
          <p:spPr>
            <a:xfrm>
              <a:off x="7240588" y="2308225"/>
              <a:ext cx="258762" cy="268288"/>
            </a:xfrm>
            <a:prstGeom prst="rect">
              <a:avLst/>
            </a:prstGeom>
            <a:blipFill>
              <a:blip r:embed="rId5" cstate="print"/>
              <a:stretch>
                <a:fillRect/>
              </a:stretch>
            </a:blipFill>
          </p:spPr>
          <p:txBody>
            <a:bodyPr lIns="0" tIns="0" rIns="0" bIns="0"/>
            <a:lstStyle/>
            <a:p>
              <a:pPr>
                <a:defRPr/>
              </a:pPr>
              <a:endParaRPr sz="1494"/>
            </a:p>
          </p:txBody>
        </p:sp>
        <p:sp>
          <p:nvSpPr>
            <p:cNvPr id="8" name="object 10">
              <a:extLst>
                <a:ext uri="{FF2B5EF4-FFF2-40B4-BE49-F238E27FC236}">
                  <a16:creationId xmlns:a16="http://schemas.microsoft.com/office/drawing/2014/main" id="{9E8F7D76-5092-E521-9141-ECAE8CFAA206}"/>
                </a:ext>
              </a:extLst>
            </p:cNvPr>
            <p:cNvSpPr/>
            <p:nvPr/>
          </p:nvSpPr>
          <p:spPr>
            <a:xfrm>
              <a:off x="7289800" y="2338388"/>
              <a:ext cx="161925" cy="169862"/>
            </a:xfrm>
            <a:custGeom>
              <a:avLst/>
              <a:gdLst/>
              <a:ahLst/>
              <a:cxnLst/>
              <a:rect l="l" t="t" r="r" b="b"/>
              <a:pathLst>
                <a:path w="195579" h="205105">
                  <a:moveTo>
                    <a:pt x="95600" y="0"/>
                  </a:moveTo>
                  <a:lnTo>
                    <a:pt x="55218" y="10118"/>
                  </a:lnTo>
                  <a:lnTo>
                    <a:pt x="23387" y="35875"/>
                  </a:lnTo>
                  <a:lnTo>
                    <a:pt x="4032" y="73153"/>
                  </a:lnTo>
                  <a:lnTo>
                    <a:pt x="0" y="102373"/>
                  </a:lnTo>
                  <a:lnTo>
                    <a:pt x="183" y="108699"/>
                  </a:lnTo>
                  <a:lnTo>
                    <a:pt x="11038" y="149432"/>
                  </a:lnTo>
                  <a:lnTo>
                    <a:pt x="36442" y="181363"/>
                  </a:lnTo>
                  <a:lnTo>
                    <a:pt x="73313" y="200666"/>
                  </a:lnTo>
                  <a:lnTo>
                    <a:pt x="102745" y="204628"/>
                  </a:lnTo>
                  <a:lnTo>
                    <a:pt x="116517" y="202846"/>
                  </a:lnTo>
                  <a:lnTo>
                    <a:pt x="153316" y="186273"/>
                  </a:lnTo>
                  <a:lnTo>
                    <a:pt x="180453" y="155556"/>
                  </a:lnTo>
                  <a:lnTo>
                    <a:pt x="194220" y="114159"/>
                  </a:lnTo>
                  <a:lnTo>
                    <a:pt x="195198" y="98584"/>
                  </a:lnTo>
                  <a:lnTo>
                    <a:pt x="193682" y="83937"/>
                  </a:lnTo>
                  <a:lnTo>
                    <a:pt x="178234" y="44744"/>
                  </a:lnTo>
                  <a:lnTo>
                    <a:pt x="149216" y="15784"/>
                  </a:lnTo>
                  <a:lnTo>
                    <a:pt x="110206" y="1056"/>
                  </a:lnTo>
                  <a:lnTo>
                    <a:pt x="95600" y="0"/>
                  </a:lnTo>
                  <a:close/>
                </a:path>
              </a:pathLst>
            </a:custGeom>
            <a:solidFill>
              <a:srgbClr val="6095C9"/>
            </a:solidFill>
          </p:spPr>
          <p:txBody>
            <a:bodyPr lIns="0" tIns="0" rIns="0" bIns="0"/>
            <a:lstStyle/>
            <a:p>
              <a:pPr>
                <a:defRPr/>
              </a:pPr>
              <a:endParaRPr sz="1494"/>
            </a:p>
          </p:txBody>
        </p:sp>
        <p:sp>
          <p:nvSpPr>
            <p:cNvPr id="9" name="object 11">
              <a:extLst>
                <a:ext uri="{FF2B5EF4-FFF2-40B4-BE49-F238E27FC236}">
                  <a16:creationId xmlns:a16="http://schemas.microsoft.com/office/drawing/2014/main" id="{2EEB0122-A8D2-DC3A-E544-0D793A8C76AC}"/>
                </a:ext>
              </a:extLst>
            </p:cNvPr>
            <p:cNvSpPr/>
            <p:nvPr/>
          </p:nvSpPr>
          <p:spPr>
            <a:xfrm>
              <a:off x="7289800" y="2338388"/>
              <a:ext cx="161925" cy="169862"/>
            </a:xfrm>
            <a:custGeom>
              <a:avLst/>
              <a:gdLst/>
              <a:ahLst/>
              <a:cxnLst/>
              <a:rect l="l" t="t" r="r" b="b"/>
              <a:pathLst>
                <a:path w="195579" h="205105">
                  <a:moveTo>
                    <a:pt x="0" y="102372"/>
                  </a:moveTo>
                  <a:lnTo>
                    <a:pt x="8855" y="59701"/>
                  </a:lnTo>
                  <a:lnTo>
                    <a:pt x="32805" y="25806"/>
                  </a:lnTo>
                  <a:lnTo>
                    <a:pt x="67923" y="4804"/>
                  </a:lnTo>
                  <a:lnTo>
                    <a:pt x="95601" y="0"/>
                  </a:lnTo>
                  <a:lnTo>
                    <a:pt x="110206" y="1056"/>
                  </a:lnTo>
                  <a:lnTo>
                    <a:pt x="149216" y="15785"/>
                  </a:lnTo>
                  <a:lnTo>
                    <a:pt x="178235" y="44744"/>
                  </a:lnTo>
                  <a:lnTo>
                    <a:pt x="193683" y="83937"/>
                  </a:lnTo>
                  <a:lnTo>
                    <a:pt x="195198" y="98585"/>
                  </a:lnTo>
                  <a:lnTo>
                    <a:pt x="194221" y="114159"/>
                  </a:lnTo>
                  <a:lnTo>
                    <a:pt x="180453" y="155556"/>
                  </a:lnTo>
                  <a:lnTo>
                    <a:pt x="153316" y="186273"/>
                  </a:lnTo>
                  <a:lnTo>
                    <a:pt x="116516" y="202845"/>
                  </a:lnTo>
                  <a:lnTo>
                    <a:pt x="102744" y="204628"/>
                  </a:lnTo>
                  <a:lnTo>
                    <a:pt x="87620" y="203631"/>
                  </a:lnTo>
                  <a:lnTo>
                    <a:pt x="47610" y="189389"/>
                  </a:lnTo>
                  <a:lnTo>
                    <a:pt x="18042" y="161241"/>
                  </a:lnTo>
                  <a:lnTo>
                    <a:pt x="1995" y="123017"/>
                  </a:lnTo>
                  <a:lnTo>
                    <a:pt x="0" y="102372"/>
                  </a:lnTo>
                  <a:close/>
                </a:path>
              </a:pathLst>
            </a:custGeom>
            <a:ln w="25399">
              <a:solidFill>
                <a:srgbClr val="275D90"/>
              </a:solidFill>
            </a:ln>
          </p:spPr>
          <p:txBody>
            <a:bodyPr lIns="0" tIns="0" rIns="0" bIns="0"/>
            <a:lstStyle/>
            <a:p>
              <a:pPr>
                <a:defRPr/>
              </a:pPr>
              <a:endParaRPr sz="1494"/>
            </a:p>
          </p:txBody>
        </p:sp>
        <p:sp>
          <p:nvSpPr>
            <p:cNvPr id="10" name="object 13">
              <a:extLst>
                <a:ext uri="{FF2B5EF4-FFF2-40B4-BE49-F238E27FC236}">
                  <a16:creationId xmlns:a16="http://schemas.microsoft.com/office/drawing/2014/main" id="{C38A0F45-5E55-FBBF-59FD-F85D1AFDBECA}"/>
                </a:ext>
              </a:extLst>
            </p:cNvPr>
            <p:cNvSpPr/>
            <p:nvPr/>
          </p:nvSpPr>
          <p:spPr>
            <a:xfrm>
              <a:off x="3863975" y="1322388"/>
              <a:ext cx="2517775" cy="3937000"/>
            </a:xfrm>
            <a:prstGeom prst="rect">
              <a:avLst/>
            </a:prstGeom>
            <a:blipFill>
              <a:blip r:embed="rId6" cstate="print"/>
              <a:stretch>
                <a:fillRect/>
              </a:stretch>
            </a:blipFill>
          </p:spPr>
          <p:txBody>
            <a:bodyPr lIns="0" tIns="0" rIns="0" bIns="0"/>
            <a:lstStyle/>
            <a:p>
              <a:pPr>
                <a:defRPr/>
              </a:pPr>
              <a:endParaRPr sz="1494"/>
            </a:p>
          </p:txBody>
        </p:sp>
        <p:sp>
          <p:nvSpPr>
            <p:cNvPr id="11" name="object 19">
              <a:extLst>
                <a:ext uri="{FF2B5EF4-FFF2-40B4-BE49-F238E27FC236}">
                  <a16:creationId xmlns:a16="http://schemas.microsoft.com/office/drawing/2014/main" id="{C588F9CD-F8FD-3DEE-2BD4-CFDD139CCEBF}"/>
                </a:ext>
              </a:extLst>
            </p:cNvPr>
            <p:cNvSpPr/>
            <p:nvPr/>
          </p:nvSpPr>
          <p:spPr>
            <a:xfrm>
              <a:off x="6975475" y="2300288"/>
              <a:ext cx="568325" cy="1555750"/>
            </a:xfrm>
            <a:prstGeom prst="rect">
              <a:avLst/>
            </a:prstGeom>
            <a:blipFill>
              <a:blip r:embed="rId7" cstate="print"/>
              <a:stretch>
                <a:fillRect/>
              </a:stretch>
            </a:blipFill>
          </p:spPr>
          <p:txBody>
            <a:bodyPr lIns="0" tIns="0" rIns="0" bIns="0"/>
            <a:lstStyle/>
            <a:p>
              <a:pPr>
                <a:defRPr/>
              </a:pPr>
              <a:endParaRPr sz="1494"/>
            </a:p>
          </p:txBody>
        </p:sp>
        <p:sp>
          <p:nvSpPr>
            <p:cNvPr id="12" name="object 20">
              <a:extLst>
                <a:ext uri="{FF2B5EF4-FFF2-40B4-BE49-F238E27FC236}">
                  <a16:creationId xmlns:a16="http://schemas.microsoft.com/office/drawing/2014/main" id="{2F091947-B674-6E04-7258-CEBF9A72D8DD}"/>
                </a:ext>
              </a:extLst>
            </p:cNvPr>
            <p:cNvSpPr/>
            <p:nvPr/>
          </p:nvSpPr>
          <p:spPr>
            <a:xfrm>
              <a:off x="7037388" y="2557463"/>
              <a:ext cx="269875" cy="1239837"/>
            </a:xfrm>
            <a:custGeom>
              <a:avLst/>
              <a:gdLst/>
              <a:ahLst/>
              <a:cxnLst/>
              <a:rect l="l" t="t" r="r" b="b"/>
              <a:pathLst>
                <a:path w="325120" h="1494154">
                  <a:moveTo>
                    <a:pt x="0" y="1493980"/>
                  </a:moveTo>
                  <a:lnTo>
                    <a:pt x="324511" y="0"/>
                  </a:lnTo>
                </a:path>
              </a:pathLst>
            </a:custGeom>
            <a:ln w="57149">
              <a:solidFill>
                <a:srgbClr val="FF2600"/>
              </a:solidFill>
            </a:ln>
          </p:spPr>
          <p:txBody>
            <a:bodyPr lIns="0" tIns="0" rIns="0" bIns="0"/>
            <a:lstStyle/>
            <a:p>
              <a:pPr>
                <a:defRPr/>
              </a:pPr>
              <a:endParaRPr sz="1494"/>
            </a:p>
          </p:txBody>
        </p:sp>
        <p:sp>
          <p:nvSpPr>
            <p:cNvPr id="13" name="object 21">
              <a:extLst>
                <a:ext uri="{FF2B5EF4-FFF2-40B4-BE49-F238E27FC236}">
                  <a16:creationId xmlns:a16="http://schemas.microsoft.com/office/drawing/2014/main" id="{25B8017C-0B65-A2BF-C044-59AC79405C64}"/>
                </a:ext>
              </a:extLst>
            </p:cNvPr>
            <p:cNvSpPr/>
            <p:nvPr/>
          </p:nvSpPr>
          <p:spPr>
            <a:xfrm>
              <a:off x="7172325" y="2511425"/>
              <a:ext cx="209550" cy="227013"/>
            </a:xfrm>
            <a:custGeom>
              <a:avLst/>
              <a:gdLst/>
              <a:ahLst/>
              <a:cxnLst/>
              <a:rect l="l" t="t" r="r" b="b"/>
              <a:pathLst>
                <a:path w="252729" h="273050">
                  <a:moveTo>
                    <a:pt x="210083" y="110837"/>
                  </a:moveTo>
                  <a:lnTo>
                    <a:pt x="150477" y="110837"/>
                  </a:lnTo>
                  <a:lnTo>
                    <a:pt x="196679" y="253022"/>
                  </a:lnTo>
                  <a:lnTo>
                    <a:pt x="203090" y="263830"/>
                  </a:lnTo>
                  <a:lnTo>
                    <a:pt x="213123" y="270674"/>
                  </a:lnTo>
                  <a:lnTo>
                    <a:pt x="225184" y="272742"/>
                  </a:lnTo>
                  <a:lnTo>
                    <a:pt x="232686" y="271367"/>
                  </a:lnTo>
                  <a:lnTo>
                    <a:pt x="243495" y="264956"/>
                  </a:lnTo>
                  <a:lnTo>
                    <a:pt x="250339" y="254923"/>
                  </a:lnTo>
                  <a:lnTo>
                    <a:pt x="252406" y="242861"/>
                  </a:lnTo>
                  <a:lnTo>
                    <a:pt x="210083" y="110837"/>
                  </a:lnTo>
                  <a:close/>
                </a:path>
                <a:path w="252729" h="273050">
                  <a:moveTo>
                    <a:pt x="174552" y="0"/>
                  </a:moveTo>
                  <a:lnTo>
                    <a:pt x="7325" y="182424"/>
                  </a:lnTo>
                  <a:lnTo>
                    <a:pt x="1137" y="193113"/>
                  </a:lnTo>
                  <a:lnTo>
                    <a:pt x="0" y="204993"/>
                  </a:lnTo>
                  <a:lnTo>
                    <a:pt x="3838" y="216369"/>
                  </a:lnTo>
                  <a:lnTo>
                    <a:pt x="9080" y="222797"/>
                  </a:lnTo>
                  <a:lnTo>
                    <a:pt x="19769" y="228984"/>
                  </a:lnTo>
                  <a:lnTo>
                    <a:pt x="31648" y="230122"/>
                  </a:lnTo>
                  <a:lnTo>
                    <a:pt x="43025" y="226283"/>
                  </a:lnTo>
                  <a:lnTo>
                    <a:pt x="150477" y="110837"/>
                  </a:lnTo>
                  <a:lnTo>
                    <a:pt x="210083" y="110837"/>
                  </a:lnTo>
                  <a:lnTo>
                    <a:pt x="174552" y="0"/>
                  </a:lnTo>
                  <a:close/>
                </a:path>
              </a:pathLst>
            </a:custGeom>
            <a:solidFill>
              <a:srgbClr val="FF2600"/>
            </a:solidFill>
          </p:spPr>
          <p:txBody>
            <a:bodyPr lIns="0" tIns="0" rIns="0" bIns="0"/>
            <a:lstStyle/>
            <a:p>
              <a:pPr>
                <a:defRPr/>
              </a:pPr>
              <a:endParaRPr sz="1494"/>
            </a:p>
          </p:txBody>
        </p:sp>
        <p:cxnSp>
          <p:nvCxnSpPr>
            <p:cNvPr id="14" name="Conector recto de flecha 13">
              <a:extLst>
                <a:ext uri="{FF2B5EF4-FFF2-40B4-BE49-F238E27FC236}">
                  <a16:creationId xmlns:a16="http://schemas.microsoft.com/office/drawing/2014/main" id="{5BBB4BC7-3C24-DDEA-3CFE-F14D76B9071D}"/>
                </a:ext>
              </a:extLst>
            </p:cNvPr>
            <p:cNvCxnSpPr/>
            <p:nvPr/>
          </p:nvCxnSpPr>
          <p:spPr>
            <a:xfrm flipV="1">
              <a:off x="7037388" y="3856038"/>
              <a:ext cx="0" cy="13017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05204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2A9FBDF2-3293-0B7C-1C27-0C7DDD83C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15" y="1061545"/>
            <a:ext cx="6835057" cy="52446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D2C9A32C-215E-39F7-7461-6572BC32B1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4097" y="96408"/>
            <a:ext cx="4244427" cy="6665184"/>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8CDD772D-7A00-DE8C-2038-245AD96952A4}"/>
              </a:ext>
            </a:extLst>
          </p:cNvPr>
          <p:cNvSpPr/>
          <p:nvPr/>
        </p:nvSpPr>
        <p:spPr>
          <a:xfrm>
            <a:off x="3951889" y="882869"/>
            <a:ext cx="220717" cy="4913586"/>
          </a:xfrm>
          <a:prstGeom prst="rect">
            <a:avLst/>
          </a:prstGeom>
          <a:solidFill>
            <a:schemeClr val="accent1">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2">
            <a:extLst>
              <a:ext uri="{FF2B5EF4-FFF2-40B4-BE49-F238E27FC236}">
                <a16:creationId xmlns:a16="http://schemas.microsoft.com/office/drawing/2014/main" id="{F7406E04-570C-21A4-5FBE-90E48E12D740}"/>
              </a:ext>
            </a:extLst>
          </p:cNvPr>
          <p:cNvSpPr/>
          <p:nvPr/>
        </p:nvSpPr>
        <p:spPr>
          <a:xfrm>
            <a:off x="9238593" y="483476"/>
            <a:ext cx="2133600" cy="3394841"/>
          </a:xfrm>
          <a:prstGeom prst="rect">
            <a:avLst/>
          </a:prstGeom>
          <a:solidFill>
            <a:srgbClr val="FF00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5" name="Conector recto de flecha 4">
            <a:extLst>
              <a:ext uri="{FF2B5EF4-FFF2-40B4-BE49-F238E27FC236}">
                <a16:creationId xmlns:a16="http://schemas.microsoft.com/office/drawing/2014/main" id="{792E0F50-9C3D-E8FF-790C-42E5A64913F7}"/>
              </a:ext>
            </a:extLst>
          </p:cNvPr>
          <p:cNvCxnSpPr>
            <a:cxnSpLocks/>
          </p:cNvCxnSpPr>
          <p:nvPr/>
        </p:nvCxnSpPr>
        <p:spPr>
          <a:xfrm flipH="1">
            <a:off x="966952" y="2776045"/>
            <a:ext cx="512904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4E4AEEB9-E58F-4C08-D6EB-FBE9910A78D3}"/>
              </a:ext>
            </a:extLst>
          </p:cNvPr>
          <p:cNvSpPr/>
          <p:nvPr/>
        </p:nvSpPr>
        <p:spPr>
          <a:xfrm>
            <a:off x="8124497" y="4162097"/>
            <a:ext cx="3231931" cy="1981200"/>
          </a:xfrm>
          <a:prstGeom prst="rect">
            <a:avLst/>
          </a:prstGeom>
          <a:solidFill>
            <a:srgbClr val="FF00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70B3D6AF-0E40-B3B5-04F3-0199E3BC1A0A}"/>
              </a:ext>
            </a:extLst>
          </p:cNvPr>
          <p:cNvSpPr/>
          <p:nvPr/>
        </p:nvSpPr>
        <p:spPr>
          <a:xfrm>
            <a:off x="3457903" y="4162097"/>
            <a:ext cx="744483" cy="1697420"/>
          </a:xfrm>
          <a:prstGeom prst="rect">
            <a:avLst/>
          </a:prstGeom>
          <a:solidFill>
            <a:srgbClr val="FF00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9" name="Conector recto de flecha 8">
            <a:extLst>
              <a:ext uri="{FF2B5EF4-FFF2-40B4-BE49-F238E27FC236}">
                <a16:creationId xmlns:a16="http://schemas.microsoft.com/office/drawing/2014/main" id="{F46F111E-4762-74BF-B0C7-EEFE9DC4E16D}"/>
              </a:ext>
            </a:extLst>
          </p:cNvPr>
          <p:cNvCxnSpPr>
            <a:cxnSpLocks/>
          </p:cNvCxnSpPr>
          <p:nvPr/>
        </p:nvCxnSpPr>
        <p:spPr>
          <a:xfrm flipH="1" flipV="1">
            <a:off x="3727334" y="4774325"/>
            <a:ext cx="4901659" cy="54128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C9D35135-B972-48BE-48BE-84ED1E5DFB6F}"/>
              </a:ext>
            </a:extLst>
          </p:cNvPr>
          <p:cNvCxnSpPr>
            <a:cxnSpLocks/>
          </p:cNvCxnSpPr>
          <p:nvPr/>
        </p:nvCxnSpPr>
        <p:spPr>
          <a:xfrm flipH="1">
            <a:off x="4058410" y="2776045"/>
            <a:ext cx="6222124" cy="102475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219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4D55195-0AB9-4478-F0B5-E314BFF4072C}"/>
              </a:ext>
            </a:extLst>
          </p:cNvPr>
          <p:cNvSpPr txBox="1"/>
          <p:nvPr/>
        </p:nvSpPr>
        <p:spPr>
          <a:xfrm>
            <a:off x="3562710" y="399394"/>
            <a:ext cx="5066580" cy="369332"/>
          </a:xfrm>
          <a:prstGeom prst="rect">
            <a:avLst/>
          </a:prstGeom>
          <a:noFill/>
        </p:spPr>
        <p:txBody>
          <a:bodyPr wrap="none" rtlCol="0">
            <a:spAutoFit/>
          </a:bodyPr>
          <a:lstStyle/>
          <a:p>
            <a:r>
              <a:rPr lang="es-ES" dirty="0">
                <a:latin typeface="Times New Roman" panose="02020603050405020304" pitchFamily="18" charset="0"/>
                <a:cs typeface="Times New Roman" panose="02020603050405020304" pitchFamily="18" charset="0"/>
              </a:rPr>
              <a:t>Registro de </a:t>
            </a:r>
            <a:r>
              <a:rPr lang="es-ES" baseline="30000" dirty="0">
                <a:latin typeface="Times New Roman" panose="02020603050405020304" pitchFamily="18" charset="0"/>
                <a:cs typeface="Times New Roman" panose="02020603050405020304" pitchFamily="18" charset="0"/>
              </a:rPr>
              <a:t>87</a:t>
            </a:r>
            <a:r>
              <a:rPr lang="es-ES" dirty="0">
                <a:latin typeface="Times New Roman" panose="02020603050405020304" pitchFamily="18" charset="0"/>
                <a:cs typeface="Times New Roman" panose="02020603050405020304" pitchFamily="18" charset="0"/>
              </a:rPr>
              <a:t>Sr/</a:t>
            </a:r>
            <a:r>
              <a:rPr lang="es-ES" baseline="30000" dirty="0">
                <a:latin typeface="Times New Roman" panose="02020603050405020304" pitchFamily="18" charset="0"/>
                <a:cs typeface="Times New Roman" panose="02020603050405020304" pitchFamily="18" charset="0"/>
              </a:rPr>
              <a:t>86</a:t>
            </a:r>
            <a:r>
              <a:rPr lang="es-ES" dirty="0">
                <a:latin typeface="Times New Roman" panose="02020603050405020304" pitchFamily="18" charset="0"/>
                <a:cs typeface="Times New Roman" panose="02020603050405020304" pitchFamily="18" charset="0"/>
              </a:rPr>
              <a:t>Sr en aguas marinas del Pérmico</a:t>
            </a:r>
            <a:endParaRPr lang="es-MX"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C26231BC-9F27-B78D-ED6C-B5DC4FA4F7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774" y="1562569"/>
            <a:ext cx="5205496" cy="38486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9DDE92B-DDEC-F372-CAE1-DD6BBA175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36445"/>
            <a:ext cx="5239550" cy="373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944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E0DD1F0-2B41-FFF0-40AF-43B1ECC221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02" y="379261"/>
            <a:ext cx="5291258" cy="35081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DE07779-9146-091B-ACDB-F05F11702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428" y="393853"/>
            <a:ext cx="5291258" cy="349180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50C4A884-0319-FD3D-F23F-BCE3D454B805}"/>
              </a:ext>
            </a:extLst>
          </p:cNvPr>
          <p:cNvSpPr txBox="1"/>
          <p:nvPr/>
        </p:nvSpPr>
        <p:spPr>
          <a:xfrm>
            <a:off x="286758" y="4108209"/>
            <a:ext cx="5023945" cy="1815882"/>
          </a:xfrm>
          <a:prstGeom prst="rect">
            <a:avLst/>
          </a:prstGeom>
          <a:noFill/>
        </p:spPr>
        <p:txBody>
          <a:bodyPr wrap="square">
            <a:spAutoFit/>
          </a:bodyPr>
          <a:lstStyle/>
          <a:p>
            <a:pPr algn="just"/>
            <a:r>
              <a:rPr lang="es-ES" sz="1400" dirty="0">
                <a:latin typeface="Times New Roman" panose="02020603050405020304" pitchFamily="18" charset="0"/>
                <a:cs typeface="Times New Roman" panose="02020603050405020304" pitchFamily="18" charset="0"/>
              </a:rPr>
              <a:t>El registro de agua de mar del Pérmico se caracteriza por un gran descenso en los valores de </a:t>
            </a:r>
            <a:r>
              <a:rPr lang="es-ES" sz="1400" baseline="30000" dirty="0">
                <a:latin typeface="Times New Roman" panose="02020603050405020304" pitchFamily="18" charset="0"/>
                <a:cs typeface="Times New Roman" panose="02020603050405020304" pitchFamily="18" charset="0"/>
              </a:rPr>
              <a:t>87</a:t>
            </a:r>
            <a:r>
              <a:rPr lang="es-ES" sz="1400" dirty="0">
                <a:latin typeface="Times New Roman" panose="02020603050405020304" pitchFamily="18" charset="0"/>
                <a:cs typeface="Times New Roman" panose="02020603050405020304" pitchFamily="18" charset="0"/>
              </a:rPr>
              <a:t>Sr/</a:t>
            </a:r>
            <a:r>
              <a:rPr lang="es-ES" sz="1400" baseline="30000" dirty="0">
                <a:latin typeface="Times New Roman" panose="02020603050405020304" pitchFamily="18" charset="0"/>
                <a:cs typeface="Times New Roman" panose="02020603050405020304" pitchFamily="18" charset="0"/>
              </a:rPr>
              <a:t>86</a:t>
            </a:r>
            <a:r>
              <a:rPr lang="es-ES" sz="1400" dirty="0">
                <a:latin typeface="Times New Roman" panose="02020603050405020304" pitchFamily="18" charset="0"/>
                <a:cs typeface="Times New Roman" panose="02020603050405020304" pitchFamily="18" charset="0"/>
              </a:rPr>
              <a:t>Sr de 0.0011 durante el </a:t>
            </a:r>
            <a:r>
              <a:rPr lang="es-ES" sz="1400" dirty="0" err="1">
                <a:latin typeface="Times New Roman" panose="02020603050405020304" pitchFamily="18" charset="0"/>
                <a:cs typeface="Times New Roman" panose="02020603050405020304" pitchFamily="18" charset="0"/>
              </a:rPr>
              <a:t>Cisuraliano</a:t>
            </a:r>
            <a:r>
              <a:rPr lang="es-ES" sz="1400" dirty="0">
                <a:latin typeface="Times New Roman" panose="02020603050405020304" pitchFamily="18" charset="0"/>
                <a:cs typeface="Times New Roman" panose="02020603050405020304" pitchFamily="18" charset="0"/>
              </a:rPr>
              <a:t> y </a:t>
            </a:r>
            <a:r>
              <a:rPr lang="es-ES" sz="1400" dirty="0" err="1">
                <a:latin typeface="Times New Roman" panose="02020603050405020304" pitchFamily="18" charset="0"/>
                <a:cs typeface="Times New Roman" panose="02020603050405020304" pitchFamily="18" charset="0"/>
              </a:rPr>
              <a:t>Guadalupiano</a:t>
            </a:r>
            <a:r>
              <a:rPr lang="es-ES" sz="1400" dirty="0">
                <a:latin typeface="Times New Roman" panose="02020603050405020304" pitchFamily="18" charset="0"/>
                <a:cs typeface="Times New Roman" panose="02020603050405020304" pitchFamily="18" charset="0"/>
              </a:rPr>
              <a:t>, alcanzando un mínimo de 0.70685 en el </a:t>
            </a:r>
            <a:r>
              <a:rPr lang="es-ES" sz="1400" dirty="0" err="1">
                <a:latin typeface="Times New Roman" panose="02020603050405020304" pitchFamily="18" charset="0"/>
                <a:cs typeface="Times New Roman" panose="02020603050405020304" pitchFamily="18" charset="0"/>
              </a:rPr>
              <a:t>Capitanian</a:t>
            </a:r>
            <a:r>
              <a:rPr lang="es-ES" sz="1400" dirty="0">
                <a:latin typeface="Times New Roman" panose="02020603050405020304" pitchFamily="18" charset="0"/>
                <a:cs typeface="Times New Roman" panose="02020603050405020304" pitchFamily="18" charset="0"/>
              </a:rPr>
              <a:t> seguido de un ligero aumento en el </a:t>
            </a:r>
            <a:r>
              <a:rPr lang="es-ES" sz="1400" dirty="0" err="1">
                <a:latin typeface="Times New Roman" panose="02020603050405020304" pitchFamily="18" charset="0"/>
                <a:cs typeface="Times New Roman" panose="02020603050405020304" pitchFamily="18" charset="0"/>
              </a:rPr>
              <a:t>Lopingian</a:t>
            </a:r>
            <a:r>
              <a:rPr lang="es-ES" sz="1400" dirty="0">
                <a:latin typeface="Times New Roman" panose="02020603050405020304" pitchFamily="18" charset="0"/>
                <a:cs typeface="Times New Roman" panose="02020603050405020304" pitchFamily="18" charset="0"/>
              </a:rPr>
              <a:t> a 0.70715. </a:t>
            </a:r>
          </a:p>
          <a:p>
            <a:pPr algn="just"/>
            <a:endParaRPr lang="es-ES" sz="1400" dirty="0">
              <a:latin typeface="Times New Roman" panose="02020603050405020304" pitchFamily="18" charset="0"/>
              <a:cs typeface="Times New Roman" panose="02020603050405020304" pitchFamily="18" charset="0"/>
            </a:endParaRPr>
          </a:p>
          <a:p>
            <a:pPr algn="just"/>
            <a:r>
              <a:rPr lang="es-ES" sz="1400" dirty="0">
                <a:latin typeface="Times New Roman" panose="02020603050405020304" pitchFamily="18" charset="0"/>
                <a:cs typeface="Times New Roman" panose="02020603050405020304" pitchFamily="18" charset="0"/>
              </a:rPr>
              <a:t>Este es uno de los cambios más rápidos en el registro isotópico de  en todo el Fanerozoico.</a:t>
            </a:r>
            <a:endParaRPr lang="es-MX" sz="1400"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7E98AFDF-9313-4D13-7EBF-F925FBD5C53F}"/>
              </a:ext>
            </a:extLst>
          </p:cNvPr>
          <p:cNvSpPr txBox="1"/>
          <p:nvPr/>
        </p:nvSpPr>
        <p:spPr>
          <a:xfrm>
            <a:off x="6193571" y="3885655"/>
            <a:ext cx="5711671" cy="2689775"/>
          </a:xfrm>
          <a:prstGeom prst="rect">
            <a:avLst/>
          </a:prstGeom>
          <a:noFill/>
        </p:spPr>
        <p:txBody>
          <a:bodyPr wrap="square">
            <a:spAutoFit/>
          </a:bodyPr>
          <a:lstStyle/>
          <a:p>
            <a:pPr algn="just">
              <a:lnSpc>
                <a:spcPct val="107000"/>
              </a:lnSpc>
              <a:spcAft>
                <a:spcPts val="800"/>
              </a:spcAft>
            </a:pP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El descenso de </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87</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86</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 en el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Cisuraliano</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y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Guadalupiano</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fue probablemente generado por combinación de </a:t>
            </a:r>
            <a:endParaRPr lang="es-MX"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(1) </a:t>
            </a:r>
            <a:r>
              <a:rPr lang="es-ES" sz="1400" kern="100" dirty="0">
                <a:latin typeface="Times New Roman" panose="02020603050405020304" pitchFamily="18" charset="0"/>
                <a:ea typeface="Calibri" panose="020F0502020204030204" pitchFamily="34" charset="0"/>
                <a:cs typeface="Times New Roman" panose="02020603050405020304" pitchFamily="18" charset="0"/>
              </a:rPr>
              <a:t>D</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isminución en la meteorización continental debido al avance de la desglaciación de Gondwana junto con el aumento de aridez, </a:t>
            </a:r>
            <a:endParaRPr lang="es-MX"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(2) mayor flujo de firma de </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87</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86</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 bajo por circulación hidrotermal en dorsales medio oceánicas por la apertura del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Neotethys</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durante el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Guadalupiense</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s-MX"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El ligero aumento en el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Lopingian</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debido al cese del vulcanismo basáltico en el </a:t>
            </a:r>
            <a:r>
              <a:rPr lang="es-ES" sz="1400" kern="100" dirty="0" err="1">
                <a:effectLst/>
                <a:latin typeface="Times New Roman" panose="02020603050405020304" pitchFamily="18" charset="0"/>
                <a:ea typeface="Calibri" panose="020F0502020204030204" pitchFamily="34" charset="0"/>
                <a:cs typeface="Times New Roman" panose="02020603050405020304" pitchFamily="18" charset="0"/>
              </a:rPr>
              <a:t>Palaeotethys</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 acoplado con flujo de </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87</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a:t>
            </a:r>
            <a:r>
              <a:rPr lang="es-ES" sz="14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86</a:t>
            </a:r>
            <a:r>
              <a:rPr lang="es-ES" sz="1400" kern="100" dirty="0">
                <a:effectLst/>
                <a:latin typeface="Times New Roman" panose="02020603050405020304" pitchFamily="18" charset="0"/>
                <a:ea typeface="Calibri" panose="020F0502020204030204" pitchFamily="34" charset="0"/>
                <a:cs typeface="Times New Roman" panose="02020603050405020304" pitchFamily="18" charset="0"/>
              </a:rPr>
              <a:t>Sr radiogénico alto por expansión de áreas continentales en zonas de clima húmedo.</a:t>
            </a:r>
            <a:endParaRPr lang="es-MX" sz="1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8" name="Conector recto de flecha 7">
            <a:extLst>
              <a:ext uri="{FF2B5EF4-FFF2-40B4-BE49-F238E27FC236}">
                <a16:creationId xmlns:a16="http://schemas.microsoft.com/office/drawing/2014/main" id="{D5B8997D-9D85-B074-F990-DED9BBF00C07}"/>
              </a:ext>
            </a:extLst>
          </p:cNvPr>
          <p:cNvCxnSpPr/>
          <p:nvPr/>
        </p:nvCxnSpPr>
        <p:spPr>
          <a:xfrm flipV="1">
            <a:off x="6474372" y="1219200"/>
            <a:ext cx="767256" cy="33107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D6F4B48F-01B7-8D11-55BA-21F0DE163559}"/>
              </a:ext>
            </a:extLst>
          </p:cNvPr>
          <p:cNvCxnSpPr>
            <a:cxnSpLocks/>
          </p:cNvCxnSpPr>
          <p:nvPr/>
        </p:nvCxnSpPr>
        <p:spPr>
          <a:xfrm flipV="1">
            <a:off x="6474372" y="2291255"/>
            <a:ext cx="2333297" cy="28588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8634A1DA-30B4-E00B-C36B-139020352765}"/>
              </a:ext>
            </a:extLst>
          </p:cNvPr>
          <p:cNvCxnSpPr>
            <a:cxnSpLocks/>
          </p:cNvCxnSpPr>
          <p:nvPr/>
        </p:nvCxnSpPr>
        <p:spPr>
          <a:xfrm flipV="1">
            <a:off x="7241628" y="2732691"/>
            <a:ext cx="3541986" cy="3191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124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4958A1-7D71-49A1-AEC1-4B1831F796D8}"/>
              </a:ext>
            </a:extLst>
          </p:cNvPr>
          <p:cNvSpPr>
            <a:spLocks noGrp="1"/>
          </p:cNvSpPr>
          <p:nvPr>
            <p:ph type="ctrTitle"/>
          </p:nvPr>
        </p:nvSpPr>
        <p:spPr>
          <a:xfrm>
            <a:off x="972050" y="2918472"/>
            <a:ext cx="9984827" cy="1522874"/>
          </a:xfrm>
        </p:spPr>
        <p:txBody>
          <a:bodyPr>
            <a:noAutofit/>
          </a:bodyPr>
          <a:lstStyle/>
          <a:p>
            <a:pPr algn="just"/>
            <a:r>
              <a:rPr lang="es-MX" sz="3600" dirty="0">
                <a:latin typeface="Arial" panose="020B0604020202020204" pitchFamily="34" charset="0"/>
                <a:cs typeface="Arial" panose="020B0604020202020204" pitchFamily="34" charset="0"/>
              </a:rPr>
              <a:t>Variaciones del cociente o firma isotópica </a:t>
            </a:r>
            <a:r>
              <a:rPr lang="es-MX" sz="3600" baseline="30000" dirty="0">
                <a:latin typeface="Arial" panose="020B0604020202020204" pitchFamily="34" charset="0"/>
                <a:cs typeface="Arial" panose="020B0604020202020204" pitchFamily="34" charset="0"/>
              </a:rPr>
              <a:t>87</a:t>
            </a:r>
            <a:r>
              <a:rPr lang="es-MX" sz="3600" dirty="0">
                <a:latin typeface="Arial" panose="020B0604020202020204" pitchFamily="34" charset="0"/>
                <a:cs typeface="Arial" panose="020B0604020202020204" pitchFamily="34" charset="0"/>
              </a:rPr>
              <a:t>Sr/</a:t>
            </a:r>
            <a:r>
              <a:rPr lang="es-MX" sz="3600" baseline="30000" dirty="0">
                <a:latin typeface="Arial" panose="020B0604020202020204" pitchFamily="34" charset="0"/>
                <a:cs typeface="Arial" panose="020B0604020202020204" pitchFamily="34" charset="0"/>
              </a:rPr>
              <a:t>86</a:t>
            </a:r>
            <a:r>
              <a:rPr lang="es-MX" sz="3600" dirty="0">
                <a:latin typeface="Arial" panose="020B0604020202020204" pitchFamily="34" charset="0"/>
                <a:cs typeface="Arial" panose="020B0604020202020204" pitchFamily="34" charset="0"/>
              </a:rPr>
              <a:t>Sr en los últimos 200 millones de años</a:t>
            </a:r>
          </a:p>
        </p:txBody>
      </p:sp>
      <p:pic>
        <p:nvPicPr>
          <p:cNvPr id="4" name="Imagen 3">
            <a:extLst>
              <a:ext uri="{FF2B5EF4-FFF2-40B4-BE49-F238E27FC236}">
                <a16:creationId xmlns:a16="http://schemas.microsoft.com/office/drawing/2014/main" id="{5598CD76-5711-43DE-890E-C5B6324C3659}"/>
              </a:ext>
            </a:extLst>
          </p:cNvPr>
          <p:cNvPicPr>
            <a:picLocks noChangeAspect="1"/>
          </p:cNvPicPr>
          <p:nvPr/>
        </p:nvPicPr>
        <p:blipFill rotWithShape="1">
          <a:blip r:embed="rId2"/>
          <a:srcRect t="5673" r="1" b="5834"/>
          <a:stretch/>
        </p:blipFill>
        <p:spPr>
          <a:xfrm>
            <a:off x="3875778" y="504507"/>
            <a:ext cx="4440443" cy="2130941"/>
          </a:xfrm>
          <a:custGeom>
            <a:avLst/>
            <a:gdLst>
              <a:gd name="connsiteX0" fmla="*/ 0 w 5920618"/>
              <a:gd name="connsiteY0" fmla="*/ 0 h 2130951"/>
              <a:gd name="connsiteX1" fmla="*/ 5920618 w 5920618"/>
              <a:gd name="connsiteY1" fmla="*/ 0 h 2130951"/>
              <a:gd name="connsiteX2" fmla="*/ 4933709 w 5920618"/>
              <a:gd name="connsiteY2" fmla="*/ 2130951 h 2130951"/>
              <a:gd name="connsiteX3" fmla="*/ 0 w 5920618"/>
              <a:gd name="connsiteY3" fmla="*/ 2130951 h 2130951"/>
            </a:gdLst>
            <a:ahLst/>
            <a:cxnLst>
              <a:cxn ang="0">
                <a:pos x="connsiteX0" y="connsiteY0"/>
              </a:cxn>
              <a:cxn ang="0">
                <a:pos x="connsiteX1" y="connsiteY1"/>
              </a:cxn>
              <a:cxn ang="0">
                <a:pos x="connsiteX2" y="connsiteY2"/>
              </a:cxn>
              <a:cxn ang="0">
                <a:pos x="connsiteX3" y="connsiteY3"/>
              </a:cxn>
            </a:cxnLst>
            <a:rect l="l" t="t" r="r" b="b"/>
            <a:pathLst>
              <a:path w="5920618" h="2130951">
                <a:moveTo>
                  <a:pt x="0" y="0"/>
                </a:moveTo>
                <a:lnTo>
                  <a:pt x="5920618" y="0"/>
                </a:lnTo>
                <a:lnTo>
                  <a:pt x="4933709" y="2130951"/>
                </a:lnTo>
                <a:lnTo>
                  <a:pt x="0" y="2130951"/>
                </a:lnTo>
                <a:close/>
              </a:path>
            </a:pathLst>
          </a:custGeom>
        </p:spPr>
      </p:pic>
    </p:spTree>
    <p:extLst>
      <p:ext uri="{BB962C8B-B14F-4D97-AF65-F5344CB8AC3E}">
        <p14:creationId xmlns:p14="http://schemas.microsoft.com/office/powerpoint/2010/main" val="605289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5F55D75B-C22D-4D46-B953-D18D487109F6}"/>
              </a:ext>
            </a:extLst>
          </p:cNvPr>
          <p:cNvGrpSpPr/>
          <p:nvPr/>
        </p:nvGrpSpPr>
        <p:grpSpPr>
          <a:xfrm>
            <a:off x="3933826" y="1710397"/>
            <a:ext cx="6734175" cy="4648200"/>
            <a:chOff x="2409825" y="1942514"/>
            <a:chExt cx="6734175" cy="4648200"/>
          </a:xfrm>
        </p:grpSpPr>
        <p:pic>
          <p:nvPicPr>
            <p:cNvPr id="4" name="Imagen 3">
              <a:extLst>
                <a:ext uri="{FF2B5EF4-FFF2-40B4-BE49-F238E27FC236}">
                  <a16:creationId xmlns:a16="http://schemas.microsoft.com/office/drawing/2014/main" id="{C4F2602B-504D-4D13-BA37-08173BD008D9}"/>
                </a:ext>
              </a:extLst>
            </p:cNvPr>
            <p:cNvPicPr>
              <a:picLocks noChangeAspect="1"/>
            </p:cNvPicPr>
            <p:nvPr/>
          </p:nvPicPr>
          <p:blipFill>
            <a:blip r:embed="rId2"/>
            <a:stretch>
              <a:fillRect/>
            </a:stretch>
          </p:blipFill>
          <p:spPr>
            <a:xfrm>
              <a:off x="2409825" y="1942514"/>
              <a:ext cx="6734175" cy="4648200"/>
            </a:xfrm>
            <a:prstGeom prst="rect">
              <a:avLst/>
            </a:prstGeom>
          </p:spPr>
        </p:pic>
        <p:sp>
          <p:nvSpPr>
            <p:cNvPr id="5" name="Rectángulo 4">
              <a:extLst>
                <a:ext uri="{FF2B5EF4-FFF2-40B4-BE49-F238E27FC236}">
                  <a16:creationId xmlns:a16="http://schemas.microsoft.com/office/drawing/2014/main" id="{E0A5F6BB-DF58-4EA4-AA51-CC6955B12F7A}"/>
                </a:ext>
              </a:extLst>
            </p:cNvPr>
            <p:cNvSpPr/>
            <p:nvPr/>
          </p:nvSpPr>
          <p:spPr>
            <a:xfrm>
              <a:off x="3446584" y="4568428"/>
              <a:ext cx="1744394" cy="872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7" name="CuadroTexto 6">
            <a:extLst>
              <a:ext uri="{FF2B5EF4-FFF2-40B4-BE49-F238E27FC236}">
                <a16:creationId xmlns:a16="http://schemas.microsoft.com/office/drawing/2014/main" id="{22A2C5C0-E615-4647-8A04-CDFE4ECC013D}"/>
              </a:ext>
            </a:extLst>
          </p:cNvPr>
          <p:cNvSpPr txBox="1"/>
          <p:nvPr/>
        </p:nvSpPr>
        <p:spPr>
          <a:xfrm>
            <a:off x="5125329" y="6358597"/>
            <a:ext cx="5508752" cy="369332"/>
          </a:xfrm>
          <a:prstGeom prst="rect">
            <a:avLst/>
          </a:prstGeom>
          <a:noFill/>
        </p:spPr>
        <p:txBody>
          <a:bodyPr wrap="none" rtlCol="0">
            <a:spAutoFit/>
          </a:bodyPr>
          <a:lstStyle/>
          <a:p>
            <a:r>
              <a:rPr lang="es-MX" dirty="0">
                <a:latin typeface="Arial" panose="020B0604020202020204" pitchFamily="34" charset="0"/>
                <a:cs typeface="Arial" panose="020B0604020202020204" pitchFamily="34" charset="0"/>
              </a:rPr>
              <a:t>Variación de </a:t>
            </a:r>
            <a:r>
              <a:rPr lang="es-MX" baseline="30000" dirty="0">
                <a:latin typeface="Arial" panose="020B0604020202020204" pitchFamily="34" charset="0"/>
                <a:cs typeface="Arial" panose="020B0604020202020204" pitchFamily="34" charset="0"/>
              </a:rPr>
              <a:t>87</a:t>
            </a:r>
            <a:r>
              <a:rPr lang="es-MX" dirty="0">
                <a:latin typeface="Arial" panose="020B0604020202020204" pitchFamily="34" charset="0"/>
                <a:cs typeface="Arial" panose="020B0604020202020204" pitchFamily="34" charset="0"/>
              </a:rPr>
              <a:t>Sr/</a:t>
            </a:r>
            <a:r>
              <a:rPr lang="es-MX" baseline="30000" dirty="0">
                <a:latin typeface="Arial" panose="020B0604020202020204" pitchFamily="34" charset="0"/>
                <a:cs typeface="Arial" panose="020B0604020202020204" pitchFamily="34" charset="0"/>
              </a:rPr>
              <a:t>86</a:t>
            </a:r>
            <a:r>
              <a:rPr lang="es-MX" dirty="0">
                <a:latin typeface="Arial" panose="020B0604020202020204" pitchFamily="34" charset="0"/>
                <a:cs typeface="Arial" panose="020B0604020202020204" pitchFamily="34" charset="0"/>
              </a:rPr>
              <a:t>Sr a través del tiempo geológico </a:t>
            </a:r>
          </a:p>
        </p:txBody>
      </p:sp>
      <p:sp>
        <p:nvSpPr>
          <p:cNvPr id="8" name="Rectángulo 7">
            <a:extLst>
              <a:ext uri="{FF2B5EF4-FFF2-40B4-BE49-F238E27FC236}">
                <a16:creationId xmlns:a16="http://schemas.microsoft.com/office/drawing/2014/main" id="{0F95203F-1032-45D2-8D4C-7DA71E337D56}"/>
              </a:ext>
            </a:extLst>
          </p:cNvPr>
          <p:cNvSpPr/>
          <p:nvPr/>
        </p:nvSpPr>
        <p:spPr>
          <a:xfrm>
            <a:off x="4963550" y="1927275"/>
            <a:ext cx="1268928" cy="3840479"/>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10" name="Diagrama 9">
            <a:extLst>
              <a:ext uri="{FF2B5EF4-FFF2-40B4-BE49-F238E27FC236}">
                <a16:creationId xmlns:a16="http://schemas.microsoft.com/office/drawing/2014/main" id="{CCD07451-66C2-4E69-AF68-40DEB334F0B5}"/>
              </a:ext>
            </a:extLst>
          </p:cNvPr>
          <p:cNvGraphicFramePr/>
          <p:nvPr/>
        </p:nvGraphicFramePr>
        <p:xfrm>
          <a:off x="1460930" y="91588"/>
          <a:ext cx="9270141" cy="6635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1241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D6E0BE-210A-47E3-9E41-D10315B1D071}"/>
              </a:ext>
            </a:extLst>
          </p:cNvPr>
          <p:cNvPicPr>
            <a:picLocks noChangeAspect="1"/>
          </p:cNvPicPr>
          <p:nvPr/>
        </p:nvPicPr>
        <p:blipFill>
          <a:blip r:embed="rId2"/>
          <a:stretch>
            <a:fillRect/>
          </a:stretch>
        </p:blipFill>
        <p:spPr>
          <a:xfrm>
            <a:off x="5522795" y="3445382"/>
            <a:ext cx="4899546" cy="3412619"/>
          </a:xfrm>
          <a:prstGeom prst="rect">
            <a:avLst/>
          </a:prstGeom>
        </p:spPr>
      </p:pic>
      <p:pic>
        <p:nvPicPr>
          <p:cNvPr id="4" name="Imagen 3">
            <a:extLst>
              <a:ext uri="{FF2B5EF4-FFF2-40B4-BE49-F238E27FC236}">
                <a16:creationId xmlns:a16="http://schemas.microsoft.com/office/drawing/2014/main" id="{300E1C72-35D7-4CF0-AEBA-D41513B9EB4B}"/>
              </a:ext>
            </a:extLst>
          </p:cNvPr>
          <p:cNvPicPr>
            <a:picLocks noChangeAspect="1"/>
          </p:cNvPicPr>
          <p:nvPr/>
        </p:nvPicPr>
        <p:blipFill rotWithShape="1">
          <a:blip r:embed="rId3"/>
          <a:srcRect b="3644"/>
          <a:stretch/>
        </p:blipFill>
        <p:spPr>
          <a:xfrm>
            <a:off x="1769660" y="1"/>
            <a:ext cx="7956645" cy="3575713"/>
          </a:xfrm>
          <a:prstGeom prst="rect">
            <a:avLst/>
          </a:prstGeom>
        </p:spPr>
      </p:pic>
      <p:sp>
        <p:nvSpPr>
          <p:cNvPr id="6" name="CuadroTexto 5">
            <a:extLst>
              <a:ext uri="{FF2B5EF4-FFF2-40B4-BE49-F238E27FC236}">
                <a16:creationId xmlns:a16="http://schemas.microsoft.com/office/drawing/2014/main" id="{93DDFD98-DD7D-48E4-8D4B-6F8104371A4A}"/>
              </a:ext>
            </a:extLst>
          </p:cNvPr>
          <p:cNvSpPr txBox="1"/>
          <p:nvPr/>
        </p:nvSpPr>
        <p:spPr>
          <a:xfrm>
            <a:off x="634688" y="4321455"/>
            <a:ext cx="4534823" cy="646331"/>
          </a:xfrm>
          <a:prstGeom prst="rect">
            <a:avLst/>
          </a:prstGeom>
          <a:noFill/>
        </p:spPr>
        <p:txBody>
          <a:bodyPr wrap="square" rtlCol="0">
            <a:spAutoFit/>
          </a:bodyPr>
          <a:lstStyle/>
          <a:p>
            <a:pPr algn="just"/>
            <a:r>
              <a:rPr lang="es-MX" dirty="0">
                <a:latin typeface="Arial" panose="020B0604020202020204" pitchFamily="34" charset="0"/>
                <a:cs typeface="Arial" panose="020B0604020202020204" pitchFamily="34" charset="0"/>
              </a:rPr>
              <a:t>Mayor cantidad de datos disponibles = </a:t>
            </a:r>
          </a:p>
          <a:p>
            <a:pPr algn="just"/>
            <a:r>
              <a:rPr lang="es-MX" dirty="0">
                <a:latin typeface="Arial" panose="020B0604020202020204" pitchFamily="34" charset="0"/>
                <a:cs typeface="Arial" panose="020B0604020202020204" pitchFamily="34" charset="0"/>
              </a:rPr>
              <a:t>Mejor resolución = menos error</a:t>
            </a:r>
          </a:p>
        </p:txBody>
      </p:sp>
      <p:sp>
        <p:nvSpPr>
          <p:cNvPr id="7" name="Flecha: hacia abajo 6">
            <a:extLst>
              <a:ext uri="{FF2B5EF4-FFF2-40B4-BE49-F238E27FC236}">
                <a16:creationId xmlns:a16="http://schemas.microsoft.com/office/drawing/2014/main" id="{5D02F4B5-E71B-4D22-9A66-DA9F92D6359A}"/>
              </a:ext>
            </a:extLst>
          </p:cNvPr>
          <p:cNvSpPr/>
          <p:nvPr/>
        </p:nvSpPr>
        <p:spPr>
          <a:xfrm>
            <a:off x="9316872" y="4967786"/>
            <a:ext cx="218364" cy="5459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Flecha: hacia abajo 7">
            <a:extLst>
              <a:ext uri="{FF2B5EF4-FFF2-40B4-BE49-F238E27FC236}">
                <a16:creationId xmlns:a16="http://schemas.microsoft.com/office/drawing/2014/main" id="{580EB7E9-CADB-4E4D-BFBB-04025CDCD56A}"/>
              </a:ext>
            </a:extLst>
          </p:cNvPr>
          <p:cNvSpPr/>
          <p:nvPr/>
        </p:nvSpPr>
        <p:spPr>
          <a:xfrm>
            <a:off x="8211403" y="5393141"/>
            <a:ext cx="218364" cy="5459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Flecha: hacia abajo 8">
            <a:extLst>
              <a:ext uri="{FF2B5EF4-FFF2-40B4-BE49-F238E27FC236}">
                <a16:creationId xmlns:a16="http://schemas.microsoft.com/office/drawing/2014/main" id="{109F4629-D2E9-498E-83B3-B4DB15935B44}"/>
              </a:ext>
            </a:extLst>
          </p:cNvPr>
          <p:cNvSpPr/>
          <p:nvPr/>
        </p:nvSpPr>
        <p:spPr>
          <a:xfrm>
            <a:off x="8429767" y="2053310"/>
            <a:ext cx="218364" cy="5459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Flecha: hacia abajo 9">
            <a:extLst>
              <a:ext uri="{FF2B5EF4-FFF2-40B4-BE49-F238E27FC236}">
                <a16:creationId xmlns:a16="http://schemas.microsoft.com/office/drawing/2014/main" id="{474EEF0E-6F87-48E3-961E-44AEBB9183C3}"/>
              </a:ext>
            </a:extLst>
          </p:cNvPr>
          <p:cNvSpPr/>
          <p:nvPr/>
        </p:nvSpPr>
        <p:spPr>
          <a:xfrm>
            <a:off x="7242412" y="1985071"/>
            <a:ext cx="218364" cy="5459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Flecha: hacia abajo 10">
            <a:extLst>
              <a:ext uri="{FF2B5EF4-FFF2-40B4-BE49-F238E27FC236}">
                <a16:creationId xmlns:a16="http://schemas.microsoft.com/office/drawing/2014/main" id="{8A936818-827A-4184-888D-18E49741F895}"/>
              </a:ext>
            </a:extLst>
          </p:cNvPr>
          <p:cNvSpPr/>
          <p:nvPr/>
        </p:nvSpPr>
        <p:spPr>
          <a:xfrm rot="8098014">
            <a:off x="4255825" y="1100241"/>
            <a:ext cx="218364" cy="545911"/>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MX" dirty="0"/>
          </a:p>
        </p:txBody>
      </p:sp>
      <p:sp>
        <p:nvSpPr>
          <p:cNvPr id="12" name="Flecha: hacia abajo 11">
            <a:extLst>
              <a:ext uri="{FF2B5EF4-FFF2-40B4-BE49-F238E27FC236}">
                <a16:creationId xmlns:a16="http://schemas.microsoft.com/office/drawing/2014/main" id="{8D0B3C7A-5CE6-483E-AA82-33B6F1A29FEA}"/>
              </a:ext>
            </a:extLst>
          </p:cNvPr>
          <p:cNvSpPr/>
          <p:nvPr/>
        </p:nvSpPr>
        <p:spPr>
          <a:xfrm rot="7787203">
            <a:off x="7412847" y="4861614"/>
            <a:ext cx="218364" cy="545911"/>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MX" dirty="0"/>
          </a:p>
        </p:txBody>
      </p:sp>
      <p:sp>
        <p:nvSpPr>
          <p:cNvPr id="13" name="Flecha: hacia abajo 12">
            <a:extLst>
              <a:ext uri="{FF2B5EF4-FFF2-40B4-BE49-F238E27FC236}">
                <a16:creationId xmlns:a16="http://schemas.microsoft.com/office/drawing/2014/main" id="{58044E0A-03C9-4E9B-B8A3-250AA3F006A4}"/>
              </a:ext>
            </a:extLst>
          </p:cNvPr>
          <p:cNvSpPr/>
          <p:nvPr/>
        </p:nvSpPr>
        <p:spPr>
          <a:xfrm rot="10800000">
            <a:off x="6055057" y="2258026"/>
            <a:ext cx="218364" cy="54591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4" name="Flecha: hacia abajo 13">
            <a:extLst>
              <a:ext uri="{FF2B5EF4-FFF2-40B4-BE49-F238E27FC236}">
                <a16:creationId xmlns:a16="http://schemas.microsoft.com/office/drawing/2014/main" id="{A3CDCA1A-6D4D-40D3-9FB4-F6F6FDE6F996}"/>
              </a:ext>
            </a:extLst>
          </p:cNvPr>
          <p:cNvSpPr/>
          <p:nvPr/>
        </p:nvSpPr>
        <p:spPr>
          <a:xfrm rot="10800000">
            <a:off x="8853172" y="5492546"/>
            <a:ext cx="218364" cy="54591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594801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10FA20F-300A-4F25-9DB4-C65F43AC5D22}"/>
              </a:ext>
            </a:extLst>
          </p:cNvPr>
          <p:cNvPicPr>
            <a:picLocks noChangeAspect="1"/>
          </p:cNvPicPr>
          <p:nvPr/>
        </p:nvPicPr>
        <p:blipFill>
          <a:blip r:embed="rId2"/>
          <a:stretch>
            <a:fillRect/>
          </a:stretch>
        </p:blipFill>
        <p:spPr>
          <a:xfrm>
            <a:off x="1524000" y="16382"/>
            <a:ext cx="1896722" cy="1321100"/>
          </a:xfrm>
          <a:prstGeom prst="rect">
            <a:avLst/>
          </a:prstGeom>
        </p:spPr>
      </p:pic>
      <p:sp>
        <p:nvSpPr>
          <p:cNvPr id="5" name="Flecha: hacia abajo 4">
            <a:extLst>
              <a:ext uri="{FF2B5EF4-FFF2-40B4-BE49-F238E27FC236}">
                <a16:creationId xmlns:a16="http://schemas.microsoft.com/office/drawing/2014/main" id="{5369F0FB-C30F-415B-949C-6771E45AB522}"/>
              </a:ext>
            </a:extLst>
          </p:cNvPr>
          <p:cNvSpPr/>
          <p:nvPr/>
        </p:nvSpPr>
        <p:spPr>
          <a:xfrm>
            <a:off x="2970663" y="308442"/>
            <a:ext cx="109182" cy="3684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6D7F244F-0354-454A-96FD-00CB372F3C21}"/>
              </a:ext>
            </a:extLst>
          </p:cNvPr>
          <p:cNvSpPr txBox="1"/>
          <p:nvPr/>
        </p:nvSpPr>
        <p:spPr>
          <a:xfrm>
            <a:off x="3734938" y="357577"/>
            <a:ext cx="6067238" cy="738664"/>
          </a:xfrm>
          <a:prstGeom prst="rect">
            <a:avLst/>
          </a:prstGeom>
          <a:noFill/>
        </p:spPr>
        <p:txBody>
          <a:bodyPr wrap="none" rtlCol="0">
            <a:spAutoFit/>
          </a:bodyPr>
          <a:lstStyle/>
          <a:p>
            <a:r>
              <a:rPr lang="es-MX" sz="2400" dirty="0">
                <a:latin typeface="Arial" panose="020B0604020202020204" pitchFamily="34" charset="0"/>
                <a:cs typeface="Arial" panose="020B0604020202020204" pitchFamily="34" charset="0"/>
              </a:rPr>
              <a:t>Evento </a:t>
            </a:r>
            <a:r>
              <a:rPr lang="es-MX" sz="2400" dirty="0" err="1">
                <a:latin typeface="Arial" panose="020B0604020202020204" pitchFamily="34" charset="0"/>
                <a:cs typeface="Arial" panose="020B0604020202020204" pitchFamily="34" charset="0"/>
              </a:rPr>
              <a:t>Pliensbachian</a:t>
            </a:r>
            <a:r>
              <a:rPr lang="es-MX" sz="2400" dirty="0">
                <a:latin typeface="Arial" panose="020B0604020202020204" pitchFamily="34" charset="0"/>
                <a:cs typeface="Arial" panose="020B0604020202020204" pitchFamily="34" charset="0"/>
              </a:rPr>
              <a:t>–</a:t>
            </a:r>
            <a:r>
              <a:rPr lang="es-MX" sz="2400" dirty="0" err="1">
                <a:latin typeface="Arial" panose="020B0604020202020204" pitchFamily="34" charset="0"/>
                <a:cs typeface="Arial" panose="020B0604020202020204" pitchFamily="34" charset="0"/>
              </a:rPr>
              <a:t>Toarcian</a:t>
            </a:r>
            <a:r>
              <a:rPr lang="es-MX" sz="2400" dirty="0">
                <a:latin typeface="Arial" panose="020B0604020202020204" pitchFamily="34" charset="0"/>
                <a:cs typeface="Arial" panose="020B0604020202020204" pitchFamily="34" charset="0"/>
              </a:rPr>
              <a:t> (~184 ma) </a:t>
            </a:r>
          </a:p>
          <a:p>
            <a:endParaRPr lang="es-MX" dirty="0"/>
          </a:p>
        </p:txBody>
      </p:sp>
      <p:sp>
        <p:nvSpPr>
          <p:cNvPr id="7" name="CuadroTexto 6">
            <a:extLst>
              <a:ext uri="{FF2B5EF4-FFF2-40B4-BE49-F238E27FC236}">
                <a16:creationId xmlns:a16="http://schemas.microsoft.com/office/drawing/2014/main" id="{F307C534-B031-4FA3-890C-F7E1D419821B}"/>
              </a:ext>
            </a:extLst>
          </p:cNvPr>
          <p:cNvSpPr txBox="1"/>
          <p:nvPr/>
        </p:nvSpPr>
        <p:spPr>
          <a:xfrm flipH="1">
            <a:off x="3734938" y="726909"/>
            <a:ext cx="3562066" cy="369332"/>
          </a:xfrm>
          <a:prstGeom prst="rect">
            <a:avLst/>
          </a:prstGeom>
          <a:noFill/>
        </p:spPr>
        <p:txBody>
          <a:bodyPr wrap="square" rtlCol="0">
            <a:spAutoFit/>
          </a:bodyPr>
          <a:lstStyle/>
          <a:p>
            <a:r>
              <a:rPr lang="es-MX" dirty="0">
                <a:latin typeface="Arial" panose="020B0604020202020204" pitchFamily="34" charset="0"/>
                <a:cs typeface="Arial" panose="020B0604020202020204" pitchFamily="34" charset="0"/>
              </a:rPr>
              <a:t>2da extinción oceánica masiva</a:t>
            </a:r>
          </a:p>
        </p:txBody>
      </p:sp>
      <p:pic>
        <p:nvPicPr>
          <p:cNvPr id="8" name="Imagen 7">
            <a:extLst>
              <a:ext uri="{FF2B5EF4-FFF2-40B4-BE49-F238E27FC236}">
                <a16:creationId xmlns:a16="http://schemas.microsoft.com/office/drawing/2014/main" id="{5CC4E844-A93C-4FFE-8827-AC841D59177B}"/>
              </a:ext>
            </a:extLst>
          </p:cNvPr>
          <p:cNvPicPr>
            <a:picLocks noChangeAspect="1"/>
          </p:cNvPicPr>
          <p:nvPr/>
        </p:nvPicPr>
        <p:blipFill rotWithShape="1">
          <a:blip r:embed="rId3">
            <a:extLst>
              <a:ext uri="{28A0092B-C50C-407E-A947-70E740481C1C}">
                <a14:useLocalDpi xmlns:a14="http://schemas.microsoft.com/office/drawing/2010/main" val="0"/>
              </a:ext>
            </a:extLst>
          </a:blip>
          <a:srcRect r="44221"/>
          <a:stretch/>
        </p:blipFill>
        <p:spPr>
          <a:xfrm>
            <a:off x="6193308" y="1927190"/>
            <a:ext cx="4432163" cy="4244111"/>
          </a:xfrm>
          <a:prstGeom prst="rect">
            <a:avLst/>
          </a:prstGeom>
        </p:spPr>
      </p:pic>
      <p:pic>
        <p:nvPicPr>
          <p:cNvPr id="2" name="Imagen 1">
            <a:extLst>
              <a:ext uri="{FF2B5EF4-FFF2-40B4-BE49-F238E27FC236}">
                <a16:creationId xmlns:a16="http://schemas.microsoft.com/office/drawing/2014/main" id="{FD8C7CF9-F37D-4083-9814-72E6B653862C}"/>
              </a:ext>
            </a:extLst>
          </p:cNvPr>
          <p:cNvPicPr>
            <a:picLocks noChangeAspect="1"/>
          </p:cNvPicPr>
          <p:nvPr/>
        </p:nvPicPr>
        <p:blipFill>
          <a:blip r:embed="rId4"/>
          <a:stretch>
            <a:fillRect/>
          </a:stretch>
        </p:blipFill>
        <p:spPr>
          <a:xfrm>
            <a:off x="1566530" y="1548934"/>
            <a:ext cx="1600200" cy="5000625"/>
          </a:xfrm>
          <a:prstGeom prst="rect">
            <a:avLst/>
          </a:prstGeom>
        </p:spPr>
      </p:pic>
      <p:pic>
        <p:nvPicPr>
          <p:cNvPr id="3" name="Imagen 2">
            <a:extLst>
              <a:ext uri="{FF2B5EF4-FFF2-40B4-BE49-F238E27FC236}">
                <a16:creationId xmlns:a16="http://schemas.microsoft.com/office/drawing/2014/main" id="{F489131B-5C4F-4E20-BC23-360F7CA2C636}"/>
              </a:ext>
            </a:extLst>
          </p:cNvPr>
          <p:cNvPicPr>
            <a:picLocks noChangeAspect="1"/>
          </p:cNvPicPr>
          <p:nvPr/>
        </p:nvPicPr>
        <p:blipFill>
          <a:blip r:embed="rId5"/>
          <a:stretch>
            <a:fillRect/>
          </a:stretch>
        </p:blipFill>
        <p:spPr>
          <a:xfrm>
            <a:off x="3079846" y="1567984"/>
            <a:ext cx="2200275" cy="4981575"/>
          </a:xfrm>
          <a:prstGeom prst="rect">
            <a:avLst/>
          </a:prstGeom>
        </p:spPr>
      </p:pic>
      <p:pic>
        <p:nvPicPr>
          <p:cNvPr id="9" name="Imagen 8">
            <a:extLst>
              <a:ext uri="{FF2B5EF4-FFF2-40B4-BE49-F238E27FC236}">
                <a16:creationId xmlns:a16="http://schemas.microsoft.com/office/drawing/2014/main" id="{37168F62-09B9-4BDB-856E-685F72E439BE}"/>
              </a:ext>
            </a:extLst>
          </p:cNvPr>
          <p:cNvPicPr>
            <a:picLocks noChangeAspect="1"/>
          </p:cNvPicPr>
          <p:nvPr/>
        </p:nvPicPr>
        <p:blipFill>
          <a:blip r:embed="rId6"/>
          <a:stretch>
            <a:fillRect/>
          </a:stretch>
        </p:blipFill>
        <p:spPr>
          <a:xfrm>
            <a:off x="5339919" y="1591795"/>
            <a:ext cx="552450" cy="4933950"/>
          </a:xfrm>
          <a:prstGeom prst="rect">
            <a:avLst/>
          </a:prstGeom>
        </p:spPr>
      </p:pic>
      <p:sp>
        <p:nvSpPr>
          <p:cNvPr id="10" name="CuadroTexto 9">
            <a:extLst>
              <a:ext uri="{FF2B5EF4-FFF2-40B4-BE49-F238E27FC236}">
                <a16:creationId xmlns:a16="http://schemas.microsoft.com/office/drawing/2014/main" id="{A8DA2F1A-8926-464A-8300-852FB9B1EBD7}"/>
              </a:ext>
            </a:extLst>
          </p:cNvPr>
          <p:cNvSpPr txBox="1"/>
          <p:nvPr/>
        </p:nvSpPr>
        <p:spPr>
          <a:xfrm>
            <a:off x="7892903" y="1159352"/>
            <a:ext cx="2803973" cy="461665"/>
          </a:xfrm>
          <a:prstGeom prst="rect">
            <a:avLst/>
          </a:prstGeom>
          <a:solidFill>
            <a:schemeClr val="bg1">
              <a:lumMod val="85000"/>
            </a:schemeClr>
          </a:solidFill>
        </p:spPr>
        <p:txBody>
          <a:bodyPr wrap="none" rtlCol="0">
            <a:spAutoFit/>
          </a:bodyPr>
          <a:lstStyle/>
          <a:p>
            <a:r>
              <a:rPr lang="es-MX" sz="2400" baseline="30000" dirty="0" err="1">
                <a:solidFill>
                  <a:srgbClr val="FF0000"/>
                </a:solidFill>
                <a:latin typeface="Arial" panose="020B0604020202020204" pitchFamily="34" charset="0"/>
                <a:cs typeface="Arial" panose="020B0604020202020204" pitchFamily="34" charset="0"/>
              </a:rPr>
              <a:t>87</a:t>
            </a:r>
            <a:r>
              <a:rPr lang="es-MX" sz="2400" dirty="0" err="1">
                <a:solidFill>
                  <a:srgbClr val="FF0000"/>
                </a:solidFill>
                <a:latin typeface="Arial" panose="020B0604020202020204" pitchFamily="34" charset="0"/>
                <a:cs typeface="Arial" panose="020B0604020202020204" pitchFamily="34" charset="0"/>
              </a:rPr>
              <a:t>Sr</a:t>
            </a:r>
            <a:r>
              <a:rPr lang="es-MX" sz="2400" dirty="0">
                <a:solidFill>
                  <a:srgbClr val="FF0000"/>
                </a:solidFill>
                <a:latin typeface="Arial" panose="020B0604020202020204" pitchFamily="34" charset="0"/>
                <a:cs typeface="Arial" panose="020B0604020202020204" pitchFamily="34" charset="0"/>
              </a:rPr>
              <a:t>/</a:t>
            </a:r>
            <a:r>
              <a:rPr lang="es-MX" sz="2400" baseline="30000" dirty="0" err="1">
                <a:solidFill>
                  <a:srgbClr val="FF0000"/>
                </a:solidFill>
                <a:latin typeface="Arial" panose="020B0604020202020204" pitchFamily="34" charset="0"/>
                <a:cs typeface="Arial" panose="020B0604020202020204" pitchFamily="34" charset="0"/>
              </a:rPr>
              <a:t>86</a:t>
            </a:r>
            <a:r>
              <a:rPr lang="es-MX" sz="2400" dirty="0" err="1">
                <a:solidFill>
                  <a:srgbClr val="FF0000"/>
                </a:solidFill>
                <a:latin typeface="Arial" panose="020B0604020202020204" pitchFamily="34" charset="0"/>
                <a:cs typeface="Arial" panose="020B0604020202020204" pitchFamily="34" charset="0"/>
              </a:rPr>
              <a:t>Sr</a:t>
            </a:r>
            <a:r>
              <a:rPr lang="es-MX" sz="2400" dirty="0">
                <a:solidFill>
                  <a:srgbClr val="FF0000"/>
                </a:solidFill>
                <a:latin typeface="Arial" panose="020B0604020202020204" pitchFamily="34" charset="0"/>
                <a:cs typeface="Arial" panose="020B0604020202020204" pitchFamily="34" charset="0"/>
              </a:rPr>
              <a:t> = </a:t>
            </a:r>
            <a:r>
              <a:rPr lang="es-MX" sz="2400" b="1" dirty="0">
                <a:solidFill>
                  <a:srgbClr val="FF0000"/>
                </a:solidFill>
                <a:latin typeface="Arial" panose="020B0604020202020204" pitchFamily="34" charset="0"/>
                <a:cs typeface="Arial" panose="020B0604020202020204" pitchFamily="34" charset="0"/>
              </a:rPr>
              <a:t>0.70710</a:t>
            </a:r>
          </a:p>
        </p:txBody>
      </p:sp>
      <p:sp>
        <p:nvSpPr>
          <p:cNvPr id="12" name="Rectángulo 11">
            <a:extLst>
              <a:ext uri="{FF2B5EF4-FFF2-40B4-BE49-F238E27FC236}">
                <a16:creationId xmlns:a16="http://schemas.microsoft.com/office/drawing/2014/main" id="{76ED390B-7909-4C25-B7E3-04B0374CD493}"/>
              </a:ext>
            </a:extLst>
          </p:cNvPr>
          <p:cNvSpPr/>
          <p:nvPr/>
        </p:nvSpPr>
        <p:spPr>
          <a:xfrm>
            <a:off x="1970567" y="4162646"/>
            <a:ext cx="4222741" cy="247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22313857-6E51-4C90-9747-55699A02F88D}"/>
              </a:ext>
            </a:extLst>
          </p:cNvPr>
          <p:cNvSpPr txBox="1"/>
          <p:nvPr/>
        </p:nvSpPr>
        <p:spPr>
          <a:xfrm>
            <a:off x="4179982" y="6525746"/>
            <a:ext cx="1625766" cy="307777"/>
          </a:xfrm>
          <a:prstGeom prst="rect">
            <a:avLst/>
          </a:prstGeom>
          <a:noFill/>
        </p:spPr>
        <p:txBody>
          <a:bodyPr wrap="none" rtlCol="0">
            <a:spAutoFit/>
          </a:bodyPr>
          <a:lstStyle/>
          <a:p>
            <a:r>
              <a:rPr lang="es-MX" sz="1400" dirty="0">
                <a:latin typeface="Arial" panose="020B0604020202020204" pitchFamily="34" charset="0"/>
                <a:cs typeface="Arial" panose="020B0604020202020204" pitchFamily="34" charset="0"/>
              </a:rPr>
              <a:t>(</a:t>
            </a:r>
            <a:r>
              <a:rPr lang="es-MX" sz="1400" dirty="0" err="1">
                <a:latin typeface="Arial" panose="020B0604020202020204" pitchFamily="34" charset="0"/>
                <a:cs typeface="Arial" panose="020B0604020202020204" pitchFamily="34" charset="0"/>
              </a:rPr>
              <a:t>Dera</a:t>
            </a:r>
            <a:r>
              <a:rPr lang="es-MX" sz="1400" dirty="0">
                <a:latin typeface="Arial" panose="020B0604020202020204" pitchFamily="34" charset="0"/>
                <a:cs typeface="Arial" panose="020B0604020202020204" pitchFamily="34" charset="0"/>
              </a:rPr>
              <a:t> et al., 2015)</a:t>
            </a:r>
          </a:p>
        </p:txBody>
      </p:sp>
      <p:sp>
        <p:nvSpPr>
          <p:cNvPr id="13" name="CuadroTexto 12"/>
          <p:cNvSpPr txBox="1"/>
          <p:nvPr/>
        </p:nvSpPr>
        <p:spPr>
          <a:xfrm>
            <a:off x="6793437" y="6310302"/>
            <a:ext cx="2584618" cy="369332"/>
          </a:xfrm>
          <a:prstGeom prst="rect">
            <a:avLst/>
          </a:prstGeom>
          <a:noFill/>
        </p:spPr>
        <p:txBody>
          <a:bodyPr wrap="none" rtlCol="0">
            <a:spAutoFit/>
          </a:bodyPr>
          <a:lstStyle/>
          <a:p>
            <a:r>
              <a:rPr lang="es-MX" b="1" dirty="0"/>
              <a:t>OAE</a:t>
            </a:r>
            <a:r>
              <a:rPr lang="es-MX" dirty="0"/>
              <a:t> </a:t>
            </a:r>
            <a:r>
              <a:rPr lang="en-US" dirty="0"/>
              <a:t>oceanic anoxic event</a:t>
            </a:r>
          </a:p>
        </p:txBody>
      </p:sp>
      <p:cxnSp>
        <p:nvCxnSpPr>
          <p:cNvPr id="15" name="Conector recto de flecha 14"/>
          <p:cNvCxnSpPr/>
          <p:nvPr/>
        </p:nvCxnSpPr>
        <p:spPr>
          <a:xfrm flipH="1" flipV="1">
            <a:off x="3079845" y="911575"/>
            <a:ext cx="4725549" cy="4786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075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F2C68DC-9492-6EFD-A4C8-75181E6B7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360" y="1078004"/>
            <a:ext cx="5262763" cy="49471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FEDEF5C-7781-9114-D6C5-C7272A5B5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77" y="541474"/>
            <a:ext cx="6830554" cy="6020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47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C0ABE548-87C4-6355-91AE-6631587F7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409" y="88517"/>
            <a:ext cx="8824749" cy="6650079"/>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de flecha 2"/>
          <p:cNvCxnSpPr/>
          <p:nvPr/>
        </p:nvCxnSpPr>
        <p:spPr>
          <a:xfrm flipH="1" flipV="1">
            <a:off x="2771480" y="820132"/>
            <a:ext cx="4845378" cy="537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524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87B31C9C-C7EC-FA05-35E2-1789CF9B2A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7986" y="194441"/>
            <a:ext cx="8700595" cy="649422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de flecha 2"/>
          <p:cNvCxnSpPr/>
          <p:nvPr/>
        </p:nvCxnSpPr>
        <p:spPr>
          <a:xfrm flipH="1" flipV="1">
            <a:off x="3101419" y="1253765"/>
            <a:ext cx="4996206" cy="1696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281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552AD980-6CD7-7E73-AE29-A5F8D7C47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490" y="123989"/>
            <a:ext cx="8841595" cy="6613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708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B3450B87-8EAB-9D5D-87C9-C555854FCDF4}"/>
              </a:ext>
            </a:extLst>
          </p:cNvPr>
          <p:cNvGrpSpPr/>
          <p:nvPr/>
        </p:nvGrpSpPr>
        <p:grpSpPr>
          <a:xfrm>
            <a:off x="1511870" y="300201"/>
            <a:ext cx="9168259" cy="5879881"/>
            <a:chOff x="1511870" y="300201"/>
            <a:chExt cx="9168259" cy="5879881"/>
          </a:xfrm>
        </p:grpSpPr>
        <p:pic>
          <p:nvPicPr>
            <p:cNvPr id="7170" name="Picture 2">
              <a:extLst>
                <a:ext uri="{FF2B5EF4-FFF2-40B4-BE49-F238E27FC236}">
                  <a16:creationId xmlns:a16="http://schemas.microsoft.com/office/drawing/2014/main" id="{54E6B7C8-E010-53D0-A601-1DB3A55FB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870" y="300201"/>
              <a:ext cx="9168259" cy="587988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A066D10-FAC1-0E91-92F8-C7E7BFFF09BB}"/>
                </a:ext>
              </a:extLst>
            </p:cNvPr>
            <p:cNvSpPr/>
            <p:nvPr/>
          </p:nvSpPr>
          <p:spPr>
            <a:xfrm>
              <a:off x="9848194" y="2228193"/>
              <a:ext cx="515007" cy="3026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noFill/>
              </a:endParaRPr>
            </a:p>
          </p:txBody>
        </p:sp>
      </p:grpSp>
      <p:cxnSp>
        <p:nvCxnSpPr>
          <p:cNvPr id="5" name="Conector recto de flecha 4"/>
          <p:cNvCxnSpPr/>
          <p:nvPr/>
        </p:nvCxnSpPr>
        <p:spPr>
          <a:xfrm flipH="1">
            <a:off x="2526384" y="1395167"/>
            <a:ext cx="5420412" cy="1225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359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3C48AB39-17F7-7D5F-D2AD-86D3E6DF8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26" y="208400"/>
            <a:ext cx="10050817" cy="637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888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F6A531-4B70-751C-DDCD-564B3EAA1F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18" y="84081"/>
            <a:ext cx="5857397" cy="39518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987D605-5BBC-8606-1F0A-CCF5702E1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385" y="210205"/>
            <a:ext cx="5719059" cy="374168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2FE30933-7DE9-A3F2-5D6F-DD638D736CEB}"/>
              </a:ext>
            </a:extLst>
          </p:cNvPr>
          <p:cNvSpPr/>
          <p:nvPr/>
        </p:nvSpPr>
        <p:spPr>
          <a:xfrm>
            <a:off x="1427275" y="882867"/>
            <a:ext cx="292749"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Rectángulo 2">
            <a:extLst>
              <a:ext uri="{FF2B5EF4-FFF2-40B4-BE49-F238E27FC236}">
                <a16:creationId xmlns:a16="http://schemas.microsoft.com/office/drawing/2014/main" id="{8DCD3AEA-1E58-9EA8-DCAF-04572C48008B}"/>
              </a:ext>
            </a:extLst>
          </p:cNvPr>
          <p:cNvSpPr/>
          <p:nvPr/>
        </p:nvSpPr>
        <p:spPr>
          <a:xfrm>
            <a:off x="7268370" y="830315"/>
            <a:ext cx="319891"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Rectángulo 3">
            <a:extLst>
              <a:ext uri="{FF2B5EF4-FFF2-40B4-BE49-F238E27FC236}">
                <a16:creationId xmlns:a16="http://schemas.microsoft.com/office/drawing/2014/main" id="{FD89D47B-DBFF-0500-3E2F-E844D2016552}"/>
              </a:ext>
            </a:extLst>
          </p:cNvPr>
          <p:cNvSpPr/>
          <p:nvPr/>
        </p:nvSpPr>
        <p:spPr>
          <a:xfrm>
            <a:off x="8501247" y="830314"/>
            <a:ext cx="173999"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Rectángulo 4">
            <a:extLst>
              <a:ext uri="{FF2B5EF4-FFF2-40B4-BE49-F238E27FC236}">
                <a16:creationId xmlns:a16="http://schemas.microsoft.com/office/drawing/2014/main" id="{BC33581A-EB29-42CA-8B4E-6A4CA38D0F05}"/>
              </a:ext>
            </a:extLst>
          </p:cNvPr>
          <p:cNvSpPr/>
          <p:nvPr/>
        </p:nvSpPr>
        <p:spPr>
          <a:xfrm>
            <a:off x="3010488" y="809295"/>
            <a:ext cx="292749" cy="2984938"/>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a:extLst>
              <a:ext uri="{FF2B5EF4-FFF2-40B4-BE49-F238E27FC236}">
                <a16:creationId xmlns:a16="http://schemas.microsoft.com/office/drawing/2014/main" id="{72DBDFFE-4A3A-6862-58A5-7B9676607A28}"/>
              </a:ext>
            </a:extLst>
          </p:cNvPr>
          <p:cNvSpPr/>
          <p:nvPr/>
        </p:nvSpPr>
        <p:spPr>
          <a:xfrm>
            <a:off x="3826004" y="882868"/>
            <a:ext cx="163161"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Rectángulo 6">
            <a:extLst>
              <a:ext uri="{FF2B5EF4-FFF2-40B4-BE49-F238E27FC236}">
                <a16:creationId xmlns:a16="http://schemas.microsoft.com/office/drawing/2014/main" id="{DDD26F06-EE3F-F8BB-E2B9-F8932724E079}"/>
              </a:ext>
            </a:extLst>
          </p:cNvPr>
          <p:cNvSpPr/>
          <p:nvPr/>
        </p:nvSpPr>
        <p:spPr>
          <a:xfrm>
            <a:off x="9754984" y="830315"/>
            <a:ext cx="210208"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a:extLst>
              <a:ext uri="{FF2B5EF4-FFF2-40B4-BE49-F238E27FC236}">
                <a16:creationId xmlns:a16="http://schemas.microsoft.com/office/drawing/2014/main" id="{C6D700AE-A2A2-DE9D-BB83-72A4DF78CF59}"/>
              </a:ext>
            </a:extLst>
          </p:cNvPr>
          <p:cNvSpPr/>
          <p:nvPr/>
        </p:nvSpPr>
        <p:spPr>
          <a:xfrm>
            <a:off x="4368645" y="882868"/>
            <a:ext cx="163161"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Rectángulo 8">
            <a:extLst>
              <a:ext uri="{FF2B5EF4-FFF2-40B4-BE49-F238E27FC236}">
                <a16:creationId xmlns:a16="http://schemas.microsoft.com/office/drawing/2014/main" id="{ABEB6B35-4C44-1B00-4017-651434CC9832}"/>
              </a:ext>
            </a:extLst>
          </p:cNvPr>
          <p:cNvSpPr/>
          <p:nvPr/>
        </p:nvSpPr>
        <p:spPr>
          <a:xfrm>
            <a:off x="10392981" y="867101"/>
            <a:ext cx="210208" cy="2911365"/>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3" name="CuadroTexto 12">
            <a:extLst>
              <a:ext uri="{FF2B5EF4-FFF2-40B4-BE49-F238E27FC236}">
                <a16:creationId xmlns:a16="http://schemas.microsoft.com/office/drawing/2014/main" id="{4CD9446E-C5E1-C1D9-BED7-CB80C045A24B}"/>
              </a:ext>
            </a:extLst>
          </p:cNvPr>
          <p:cNvSpPr txBox="1"/>
          <p:nvPr/>
        </p:nvSpPr>
        <p:spPr>
          <a:xfrm>
            <a:off x="153218" y="4083269"/>
            <a:ext cx="11471221" cy="2554545"/>
          </a:xfrm>
          <a:prstGeom prst="rect">
            <a:avLst/>
          </a:prstGeom>
          <a:noFill/>
        </p:spPr>
        <p:txBody>
          <a:bodyPr wrap="square">
            <a:spAutoFit/>
          </a:bodyPr>
          <a:lstStyle/>
          <a:p>
            <a:pPr algn="just"/>
            <a:r>
              <a:rPr lang="es-ES" sz="1600" dirty="0">
                <a:latin typeface="Times New Roman" panose="02020603050405020304" pitchFamily="18" charset="0"/>
                <a:cs typeface="Times New Roman" panose="02020603050405020304" pitchFamily="18" charset="0"/>
              </a:rPr>
              <a:t>La curva de d</a:t>
            </a:r>
            <a:r>
              <a:rPr lang="es-ES" sz="1600" baseline="30000" dirty="0">
                <a:latin typeface="Times New Roman" panose="02020603050405020304" pitchFamily="18" charset="0"/>
                <a:cs typeface="Times New Roman" panose="02020603050405020304" pitchFamily="18" charset="0"/>
              </a:rPr>
              <a:t>13</a:t>
            </a:r>
            <a:r>
              <a:rPr lang="es-ES" sz="1600" dirty="0">
                <a:latin typeface="Times New Roman" panose="02020603050405020304" pitchFamily="18" charset="0"/>
                <a:cs typeface="Times New Roman" panose="02020603050405020304" pitchFamily="18" charset="0"/>
              </a:rPr>
              <a:t>C en Fanerozoico muestra aumento general de alrededor de y 1‰ a 2‰ PDB durante el Paleozoico, caída abrupta de 2‰ en la transición del Pérmico o Triásico y oscilaciones del 2‰ durante Mesozoico y Cenozoico. Superpuestas a esta tendencia general hay oscilaciones de orden superior, de importancia global.</a:t>
            </a:r>
          </a:p>
          <a:p>
            <a:pPr algn="just"/>
            <a:r>
              <a:rPr lang="es-ES" sz="1600" dirty="0">
                <a:latin typeface="Times New Roman" panose="02020603050405020304" pitchFamily="18" charset="0"/>
                <a:cs typeface="Times New Roman" panose="02020603050405020304" pitchFamily="18" charset="0"/>
              </a:rPr>
              <a:t>El d</a:t>
            </a:r>
            <a:r>
              <a:rPr lang="es-ES" sz="1600" baseline="30000" dirty="0">
                <a:latin typeface="Times New Roman" panose="02020603050405020304" pitchFamily="18" charset="0"/>
                <a:cs typeface="Times New Roman" panose="02020603050405020304" pitchFamily="18" charset="0"/>
              </a:rPr>
              <a:t>18</a:t>
            </a:r>
            <a:r>
              <a:rPr lang="es-ES" sz="1600" dirty="0">
                <a:latin typeface="Times New Roman" panose="02020603050405020304" pitchFamily="18" charset="0"/>
                <a:cs typeface="Times New Roman" panose="02020603050405020304" pitchFamily="18" charset="0"/>
              </a:rPr>
              <a:t>O muestra un aumento general de alrededor de </a:t>
            </a:r>
            <a:r>
              <a:rPr lang="es-ES" sz="1600" b="1" dirty="0">
                <a:solidFill>
                  <a:srgbClr val="FF0000"/>
                </a:solidFill>
                <a:latin typeface="Times New Roman" panose="02020603050405020304" pitchFamily="18" charset="0"/>
                <a:cs typeface="Times New Roman" panose="02020603050405020304" pitchFamily="18" charset="0"/>
              </a:rPr>
              <a:t>-8‰ a 0‰ </a:t>
            </a:r>
            <a:r>
              <a:rPr lang="es-ES" sz="1600" dirty="0">
                <a:latin typeface="Times New Roman" panose="02020603050405020304" pitchFamily="18" charset="0"/>
                <a:cs typeface="Times New Roman" panose="02020603050405020304" pitchFamily="18" charset="0"/>
              </a:rPr>
              <a:t>PDB durante el Fanerozoico. Superpuestas a esta tendencia general hay oscilaciones de segundo orden de 150 Ma de duración, que coincide con intervalos de frío.</a:t>
            </a:r>
          </a:p>
          <a:p>
            <a:pPr algn="just"/>
            <a:r>
              <a:rPr lang="es-ES" sz="1600" dirty="0">
                <a:latin typeface="Times New Roman" panose="02020603050405020304" pitchFamily="18" charset="0"/>
                <a:cs typeface="Times New Roman" panose="02020603050405020304" pitchFamily="18" charset="0"/>
              </a:rPr>
              <a:t>Los promedios en el Fanerozoico de  </a:t>
            </a:r>
            <a:r>
              <a:rPr lang="es-ES" sz="1600" baseline="30000" dirty="0">
                <a:latin typeface="Times New Roman" panose="02020603050405020304" pitchFamily="18" charset="0"/>
                <a:cs typeface="Times New Roman" panose="02020603050405020304" pitchFamily="18" charset="0"/>
              </a:rPr>
              <a:t>87</a:t>
            </a:r>
            <a:r>
              <a:rPr lang="es-ES" sz="1600" dirty="0">
                <a:latin typeface="Times New Roman" panose="02020603050405020304" pitchFamily="18" charset="0"/>
                <a:cs typeface="Times New Roman" panose="02020603050405020304" pitchFamily="18" charset="0"/>
              </a:rPr>
              <a:t>Sr/</a:t>
            </a:r>
            <a:r>
              <a:rPr lang="es-ES" sz="1600" baseline="30000" dirty="0">
                <a:latin typeface="Times New Roman" panose="02020603050405020304" pitchFamily="18" charset="0"/>
                <a:cs typeface="Times New Roman" panose="02020603050405020304" pitchFamily="18" charset="0"/>
              </a:rPr>
              <a:t>86</a:t>
            </a:r>
            <a:r>
              <a:rPr lang="es-ES" sz="1600" dirty="0">
                <a:latin typeface="Times New Roman" panose="02020603050405020304" pitchFamily="18" charset="0"/>
                <a:cs typeface="Times New Roman" panose="02020603050405020304" pitchFamily="18" charset="0"/>
              </a:rPr>
              <a:t>Sr, d</a:t>
            </a:r>
            <a:r>
              <a:rPr lang="es-ES" sz="1600" baseline="30000" dirty="0">
                <a:latin typeface="Times New Roman" panose="02020603050405020304" pitchFamily="18" charset="0"/>
                <a:cs typeface="Times New Roman" panose="02020603050405020304" pitchFamily="18" charset="0"/>
              </a:rPr>
              <a:t>13</a:t>
            </a:r>
            <a:r>
              <a:rPr lang="es-ES" sz="1600" dirty="0">
                <a:latin typeface="Times New Roman" panose="02020603050405020304" pitchFamily="18" charset="0"/>
                <a:cs typeface="Times New Roman" panose="02020603050405020304" pitchFamily="18" charset="0"/>
              </a:rPr>
              <a:t>C, d</a:t>
            </a:r>
            <a:r>
              <a:rPr lang="es-ES" sz="1600" baseline="30000" dirty="0">
                <a:latin typeface="Times New Roman" panose="02020603050405020304" pitchFamily="18" charset="0"/>
                <a:cs typeface="Times New Roman" panose="02020603050405020304" pitchFamily="18" charset="0"/>
              </a:rPr>
              <a:t>18</a:t>
            </a:r>
            <a:r>
              <a:rPr lang="es-ES" sz="1600" dirty="0">
                <a:latin typeface="Times New Roman" panose="02020603050405020304" pitchFamily="18" charset="0"/>
                <a:cs typeface="Times New Roman" panose="02020603050405020304" pitchFamily="18" charset="0"/>
              </a:rPr>
              <a:t>O y d</a:t>
            </a:r>
            <a:r>
              <a:rPr lang="es-ES" sz="1600" baseline="30000" dirty="0">
                <a:latin typeface="Times New Roman" panose="02020603050405020304" pitchFamily="18" charset="0"/>
                <a:cs typeface="Times New Roman" panose="02020603050405020304" pitchFamily="18" charset="0"/>
              </a:rPr>
              <a:t>34</a:t>
            </a:r>
            <a:r>
              <a:rPr lang="es-ES" sz="1600" dirty="0">
                <a:latin typeface="Times New Roman" panose="02020603050405020304" pitchFamily="18" charset="0"/>
                <a:cs typeface="Times New Roman" panose="02020603050405020304" pitchFamily="18" charset="0"/>
              </a:rPr>
              <a:t>S se correlacionan a cualquier resolución  mayor a 1Ma, lo que sugiere que se trata de un evento exógeno unificado (lito-, hidro-, </a:t>
            </a:r>
            <a:r>
              <a:rPr lang="es-ES" sz="1600" dirty="0" err="1">
                <a:latin typeface="Times New Roman" panose="02020603050405020304" pitchFamily="18" charset="0"/>
                <a:cs typeface="Times New Roman" panose="02020603050405020304" pitchFamily="18" charset="0"/>
              </a:rPr>
              <a:t>atmo</a:t>
            </a:r>
            <a:r>
              <a:rPr lang="es-ES" sz="1600" dirty="0">
                <a:latin typeface="Times New Roman" panose="02020603050405020304" pitchFamily="18" charset="0"/>
                <a:cs typeface="Times New Roman" panose="02020603050405020304" pitchFamily="18" charset="0"/>
              </a:rPr>
              <a:t>-, biosfera) impulsado por actividad tectónica.  Análisis factorial ha demostrado que las variables anteriores están controladas por tres factores.  1) factor caracterizado por cargas recíprocas de </a:t>
            </a:r>
            <a:r>
              <a:rPr lang="es-ES" sz="1600" baseline="30000" dirty="0">
                <a:latin typeface="Times New Roman" panose="02020603050405020304" pitchFamily="18" charset="0"/>
                <a:cs typeface="Times New Roman" panose="02020603050405020304" pitchFamily="18" charset="0"/>
              </a:rPr>
              <a:t>87</a:t>
            </a:r>
            <a:r>
              <a:rPr lang="es-ES" sz="1600" dirty="0">
                <a:latin typeface="Times New Roman" panose="02020603050405020304" pitchFamily="18" charset="0"/>
                <a:cs typeface="Times New Roman" panose="02020603050405020304" pitchFamily="18" charset="0"/>
              </a:rPr>
              <a:t>Sr/</a:t>
            </a:r>
            <a:r>
              <a:rPr lang="es-ES" sz="1600" baseline="30000" dirty="0">
                <a:latin typeface="Times New Roman" panose="02020603050405020304" pitchFamily="18" charset="0"/>
                <a:cs typeface="Times New Roman" panose="02020603050405020304" pitchFamily="18" charset="0"/>
              </a:rPr>
              <a:t>86</a:t>
            </a:r>
            <a:r>
              <a:rPr lang="es-ES" sz="1600" dirty="0">
                <a:latin typeface="Times New Roman" panose="02020603050405020304" pitchFamily="18" charset="0"/>
                <a:cs typeface="Times New Roman" panose="02020603050405020304" pitchFamily="18" charset="0"/>
              </a:rPr>
              <a:t>Sr y d</a:t>
            </a:r>
            <a:r>
              <a:rPr lang="es-ES" sz="1600" baseline="30000" dirty="0">
                <a:latin typeface="Times New Roman" panose="02020603050405020304" pitchFamily="18" charset="0"/>
                <a:cs typeface="Times New Roman" panose="02020603050405020304" pitchFamily="18" charset="0"/>
              </a:rPr>
              <a:t>18</a:t>
            </a:r>
            <a:r>
              <a:rPr lang="es-ES" sz="1600" dirty="0">
                <a:latin typeface="Times New Roman" panose="02020603050405020304" pitchFamily="18" charset="0"/>
                <a:cs typeface="Times New Roman" panose="02020603050405020304" pitchFamily="18" charset="0"/>
              </a:rPr>
              <a:t>O, 2) cargas positivas de </a:t>
            </a:r>
            <a:r>
              <a:rPr lang="es-ES" sz="1600" baseline="30000" dirty="0">
                <a:latin typeface="Times New Roman" panose="02020603050405020304" pitchFamily="18" charset="0"/>
                <a:cs typeface="Times New Roman" panose="02020603050405020304" pitchFamily="18" charset="0"/>
              </a:rPr>
              <a:t>87</a:t>
            </a:r>
            <a:r>
              <a:rPr lang="es-ES" sz="1600" dirty="0">
                <a:latin typeface="Times New Roman" panose="02020603050405020304" pitchFamily="18" charset="0"/>
                <a:cs typeface="Times New Roman" panose="02020603050405020304" pitchFamily="18" charset="0"/>
              </a:rPr>
              <a:t>Sr/</a:t>
            </a:r>
            <a:r>
              <a:rPr lang="es-ES" sz="1600" baseline="30000" dirty="0">
                <a:latin typeface="Times New Roman" panose="02020603050405020304" pitchFamily="18" charset="0"/>
                <a:cs typeface="Times New Roman" panose="02020603050405020304" pitchFamily="18" charset="0"/>
              </a:rPr>
              <a:t>86</a:t>
            </a:r>
            <a:r>
              <a:rPr lang="es-ES" sz="1600" dirty="0">
                <a:latin typeface="Times New Roman" panose="02020603050405020304" pitchFamily="18" charset="0"/>
                <a:cs typeface="Times New Roman" panose="02020603050405020304" pitchFamily="18" charset="0"/>
              </a:rPr>
              <a:t>Sr y d</a:t>
            </a:r>
            <a:r>
              <a:rPr lang="es-ES" sz="1600" baseline="30000" dirty="0">
                <a:latin typeface="Times New Roman" panose="02020603050405020304" pitchFamily="18" charset="0"/>
                <a:cs typeface="Times New Roman" panose="02020603050405020304" pitchFamily="18" charset="0"/>
              </a:rPr>
              <a:t>34</a:t>
            </a:r>
            <a:r>
              <a:rPr lang="es-ES" sz="1600" dirty="0">
                <a:latin typeface="Times New Roman" panose="02020603050405020304" pitchFamily="18" charset="0"/>
                <a:cs typeface="Times New Roman" panose="02020603050405020304" pitchFamily="18" charset="0"/>
              </a:rPr>
              <a:t>S,  3) cargas recíprocas de d</a:t>
            </a:r>
            <a:r>
              <a:rPr lang="es-ES" sz="1600" baseline="30000" dirty="0">
                <a:latin typeface="Times New Roman" panose="02020603050405020304" pitchFamily="18" charset="0"/>
                <a:cs typeface="Times New Roman" panose="02020603050405020304" pitchFamily="18" charset="0"/>
              </a:rPr>
              <a:t>34</a:t>
            </a:r>
            <a:r>
              <a:rPr lang="es-ES" sz="1600" dirty="0">
                <a:latin typeface="Times New Roman" panose="02020603050405020304" pitchFamily="18" charset="0"/>
                <a:cs typeface="Times New Roman" panose="02020603050405020304" pitchFamily="18" charset="0"/>
              </a:rPr>
              <a:t>S y d</a:t>
            </a:r>
            <a:r>
              <a:rPr lang="es-ES" sz="1600" baseline="30000" dirty="0">
                <a:latin typeface="Times New Roman" panose="02020603050405020304" pitchFamily="18" charset="0"/>
                <a:cs typeface="Times New Roman" panose="02020603050405020304" pitchFamily="18" charset="0"/>
              </a:rPr>
              <a:t>13</a:t>
            </a:r>
            <a:r>
              <a:rPr lang="es-ES" sz="1600" dirty="0">
                <a:latin typeface="Times New Roman" panose="02020603050405020304" pitchFamily="18" charset="0"/>
                <a:cs typeface="Times New Roman" panose="02020603050405020304" pitchFamily="18" charset="0"/>
              </a:rPr>
              <a:t>C. Se ha interpretado que los dos primeros factores son tectónicos y el tercero como un balance de oxi-red de ciclos de carbono-azufre mediado biológicamente.</a:t>
            </a:r>
            <a:endParaRPr lang="es-MX" sz="1600" dirty="0">
              <a:latin typeface="Times New Roman" panose="02020603050405020304" pitchFamily="18" charset="0"/>
              <a:cs typeface="Times New Roman" panose="02020603050405020304" pitchFamily="18" charset="0"/>
            </a:endParaRPr>
          </a:p>
        </p:txBody>
      </p:sp>
      <p:cxnSp>
        <p:nvCxnSpPr>
          <p:cNvPr id="15" name="Conector recto 14">
            <a:extLst>
              <a:ext uri="{FF2B5EF4-FFF2-40B4-BE49-F238E27FC236}">
                <a16:creationId xmlns:a16="http://schemas.microsoft.com/office/drawing/2014/main" id="{A7E0DB0E-5F28-FE04-8C71-F922E2C5D797}"/>
              </a:ext>
            </a:extLst>
          </p:cNvPr>
          <p:cNvCxnSpPr>
            <a:cxnSpLocks/>
          </p:cNvCxnSpPr>
          <p:nvPr/>
        </p:nvCxnSpPr>
        <p:spPr>
          <a:xfrm flipH="1">
            <a:off x="1303283" y="2102069"/>
            <a:ext cx="415158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C72E6EAB-4C55-7B63-7648-28F3BA4E0C7B}"/>
              </a:ext>
            </a:extLst>
          </p:cNvPr>
          <p:cNvCxnSpPr>
            <a:cxnSpLocks/>
          </p:cNvCxnSpPr>
          <p:nvPr/>
        </p:nvCxnSpPr>
        <p:spPr>
          <a:xfrm flipH="1">
            <a:off x="6968358" y="2275490"/>
            <a:ext cx="425143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39BD8AA2-8086-B456-1980-237A70CAC193}"/>
              </a:ext>
            </a:extLst>
          </p:cNvPr>
          <p:cNvCxnSpPr>
            <a:cxnSpLocks/>
          </p:cNvCxnSpPr>
          <p:nvPr/>
        </p:nvCxnSpPr>
        <p:spPr>
          <a:xfrm flipH="1">
            <a:off x="7057696" y="1135118"/>
            <a:ext cx="425143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9839C32B-6041-E060-F5D8-2384FAF757AC}"/>
              </a:ext>
            </a:extLst>
          </p:cNvPr>
          <p:cNvCxnSpPr>
            <a:cxnSpLocks/>
          </p:cNvCxnSpPr>
          <p:nvPr/>
        </p:nvCxnSpPr>
        <p:spPr>
          <a:xfrm flipH="1">
            <a:off x="593109" y="2338549"/>
            <a:ext cx="483475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7AA4FE82-496D-3449-DED5-BCB5ED06B387}"/>
              </a:ext>
            </a:extLst>
          </p:cNvPr>
          <p:cNvCxnSpPr>
            <a:cxnSpLocks/>
          </p:cNvCxnSpPr>
          <p:nvPr/>
        </p:nvCxnSpPr>
        <p:spPr>
          <a:xfrm flipH="1">
            <a:off x="1276281" y="1865586"/>
            <a:ext cx="415158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502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6028" y="588120"/>
            <a:ext cx="11319028" cy="830997"/>
          </a:xfrm>
          <a:prstGeom prst="rect">
            <a:avLst/>
          </a:prstGeom>
        </p:spPr>
        <p:txBody>
          <a:bodyPr wrap="square">
            <a:spAutoFit/>
          </a:bodyPr>
          <a:lstStyle/>
          <a:p>
            <a:pPr algn="just"/>
            <a:r>
              <a:rPr lang="es-MX" sz="2400" dirty="0">
                <a:latin typeface="Times New Roman" panose="02020603050405020304" pitchFamily="18" charset="0"/>
                <a:cs typeface="Times New Roman" panose="02020603050405020304" pitchFamily="18" charset="0"/>
              </a:rPr>
              <a:t>¿Como usan los geólogos la</a:t>
            </a:r>
            <a:r>
              <a:rPr lang="es-MX" sz="2400" i="1" dirty="0">
                <a:latin typeface="Times New Roman" panose="02020603050405020304" pitchFamily="18" charset="0"/>
                <a:cs typeface="Times New Roman" panose="02020603050405020304" pitchFamily="18" charset="0"/>
              </a:rPr>
              <a:t> “</a:t>
            </a:r>
            <a:r>
              <a:rPr lang="es-MX" sz="2400" b="1" i="1" dirty="0">
                <a:latin typeface="Times New Roman" panose="02020603050405020304" pitchFamily="18" charset="0"/>
                <a:cs typeface="Times New Roman" panose="02020603050405020304" pitchFamily="18" charset="0"/>
              </a:rPr>
              <a:t>chemostratigraphy</a:t>
            </a:r>
            <a:r>
              <a:rPr lang="es-MX" sz="2400" i="1" dirty="0">
                <a:latin typeface="Times New Roman" panose="02020603050405020304" pitchFamily="18" charset="0"/>
                <a:cs typeface="Times New Roman" panose="02020603050405020304" pitchFamily="18" charset="0"/>
              </a:rPr>
              <a:t>”</a:t>
            </a:r>
            <a:r>
              <a:rPr lang="es-MX" sz="2400" dirty="0">
                <a:latin typeface="Times New Roman" panose="02020603050405020304" pitchFamily="18" charset="0"/>
                <a:cs typeface="Times New Roman" panose="02020603050405020304" pitchFamily="18" charset="0"/>
              </a:rPr>
              <a:t> para correlacionar las capas sedimentarias, especialmente de caliza, de una parte a otra del mundo?. </a:t>
            </a:r>
          </a:p>
        </p:txBody>
      </p:sp>
      <p:sp>
        <p:nvSpPr>
          <p:cNvPr id="5" name="Rectángulo 4"/>
          <p:cNvSpPr/>
          <p:nvPr/>
        </p:nvSpPr>
        <p:spPr>
          <a:xfrm>
            <a:off x="506028" y="1934250"/>
            <a:ext cx="11319028" cy="2308324"/>
          </a:xfrm>
          <a:prstGeom prst="rect">
            <a:avLst/>
          </a:prstGeom>
        </p:spPr>
        <p:txBody>
          <a:bodyPr wrap="square">
            <a:spAutoFit/>
          </a:bodyPr>
          <a:lstStyle/>
          <a:p>
            <a:pPr algn="just"/>
            <a:r>
              <a:rPr lang="es-MX" sz="2400" dirty="0">
                <a:latin typeface="Times New Roman" panose="02020603050405020304" pitchFamily="18" charset="0"/>
                <a:cs typeface="Times New Roman" panose="02020603050405020304" pitchFamily="18" charset="0"/>
              </a:rPr>
              <a:t>Todas las rocas carbonatadas (CaCO</a:t>
            </a:r>
            <a:r>
              <a:rPr lang="es-MX" sz="2400" baseline="-25000" dirty="0">
                <a:latin typeface="Times New Roman" panose="02020603050405020304" pitchFamily="18" charset="0"/>
                <a:cs typeface="Times New Roman" panose="02020603050405020304" pitchFamily="18" charset="0"/>
              </a:rPr>
              <a:t>3</a:t>
            </a:r>
            <a:r>
              <a:rPr lang="es-MX" sz="2400" dirty="0">
                <a:latin typeface="Times New Roman" panose="02020603050405020304" pitchFamily="18" charset="0"/>
                <a:cs typeface="Times New Roman" panose="02020603050405020304" pitchFamily="18" charset="0"/>
              </a:rPr>
              <a:t>,  MgCO</a:t>
            </a:r>
            <a:r>
              <a:rPr lang="es-MX" sz="2400" baseline="-25000" dirty="0">
                <a:latin typeface="Times New Roman" panose="02020603050405020304" pitchFamily="18" charset="0"/>
                <a:cs typeface="Times New Roman" panose="02020603050405020304" pitchFamily="18" charset="0"/>
              </a:rPr>
              <a:t>3</a:t>
            </a:r>
            <a:r>
              <a:rPr lang="es-MX" sz="2400" dirty="0">
                <a:latin typeface="Times New Roman" panose="02020603050405020304" pitchFamily="18" charset="0"/>
                <a:cs typeface="Times New Roman" panose="02020603050405020304" pitchFamily="18" charset="0"/>
              </a:rPr>
              <a:t>) contienen carbono, que puede existir en átomos con diferente masa, llamados isótopos.</a:t>
            </a:r>
          </a:p>
          <a:p>
            <a:pPr algn="just"/>
            <a:endParaRPr lang="es-MX" sz="2400" dirty="0">
              <a:latin typeface="Times New Roman" panose="02020603050405020304" pitchFamily="18" charset="0"/>
              <a:cs typeface="Times New Roman" panose="02020603050405020304" pitchFamily="18" charset="0"/>
            </a:endParaRPr>
          </a:p>
          <a:p>
            <a:pPr algn="just"/>
            <a:r>
              <a:rPr lang="es-MX" sz="2400" dirty="0">
                <a:latin typeface="Times New Roman" panose="02020603050405020304" pitchFamily="18" charset="0"/>
                <a:cs typeface="Times New Roman" panose="02020603050405020304" pitchFamily="18" charset="0"/>
              </a:rPr>
              <a:t>El cociente  </a:t>
            </a:r>
            <a:r>
              <a:rPr lang="es-MX" sz="2400" baseline="30000" dirty="0">
                <a:latin typeface="Times New Roman" panose="02020603050405020304" pitchFamily="18" charset="0"/>
                <a:cs typeface="Times New Roman" panose="02020603050405020304" pitchFamily="18" charset="0"/>
              </a:rPr>
              <a:t>13</a:t>
            </a:r>
            <a:r>
              <a:rPr lang="es-MX" sz="2400" dirty="0">
                <a:latin typeface="Times New Roman" panose="02020603050405020304" pitchFamily="18" charset="0"/>
                <a:cs typeface="Times New Roman" panose="02020603050405020304" pitchFamily="18" charset="0"/>
              </a:rPr>
              <a:t>C/</a:t>
            </a:r>
            <a:r>
              <a:rPr lang="es-MX" sz="2400" baseline="30000" dirty="0">
                <a:latin typeface="Times New Roman" panose="02020603050405020304" pitchFamily="18" charset="0"/>
                <a:cs typeface="Times New Roman" panose="02020603050405020304" pitchFamily="18" charset="0"/>
              </a:rPr>
              <a:t>12</a:t>
            </a:r>
            <a:r>
              <a:rPr lang="es-MX" sz="2400" dirty="0">
                <a:latin typeface="Times New Roman" panose="02020603050405020304" pitchFamily="18" charset="0"/>
                <a:cs typeface="Times New Roman" panose="02020603050405020304" pitchFamily="18" charset="0"/>
              </a:rPr>
              <a:t>C en calizas no cambia espontáneamente con el tiempo. A diferencia del oxígeno, los cocientes isotópicos de carbono son resistentes a procesos diagenéticos y de alteración, como la recristalización que podría ocurrir después del sepultamiento</a:t>
            </a:r>
          </a:p>
        </p:txBody>
      </p:sp>
      <p:sp>
        <p:nvSpPr>
          <p:cNvPr id="6" name="Rectángulo 5"/>
          <p:cNvSpPr/>
          <p:nvPr/>
        </p:nvSpPr>
        <p:spPr>
          <a:xfrm>
            <a:off x="506028" y="4757708"/>
            <a:ext cx="11319028" cy="1200329"/>
          </a:xfrm>
          <a:prstGeom prst="rect">
            <a:avLst/>
          </a:prstGeom>
        </p:spPr>
        <p:txBody>
          <a:bodyPr wrap="square">
            <a:spAutoFit/>
          </a:bodyPr>
          <a:lstStyle/>
          <a:p>
            <a:pPr algn="just"/>
            <a:r>
              <a:rPr lang="es-MX" sz="2400" dirty="0">
                <a:solidFill>
                  <a:srgbClr val="424242"/>
                </a:solidFill>
                <a:latin typeface="Times New Roman" panose="02020603050405020304" pitchFamily="18" charset="0"/>
                <a:cs typeface="Times New Roman" panose="02020603050405020304" pitchFamily="18" charset="0"/>
              </a:rPr>
              <a:t>Por lo tanto, analizando los cocientes isotópicos de carbono de capas sucesivas de caliza (Fig. 1, se puede reconstruir el comportamiento geoquímico de los cocientes isotópicos de carbono de los océanos a lo largo del tiempo.</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7278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8706"/>
          <a:stretch/>
        </p:blipFill>
        <p:spPr>
          <a:xfrm>
            <a:off x="1613950" y="204186"/>
            <a:ext cx="9427665" cy="4625265"/>
          </a:xfrm>
          <a:prstGeom prst="rect">
            <a:avLst/>
          </a:prstGeom>
        </p:spPr>
      </p:pic>
      <p:sp>
        <p:nvSpPr>
          <p:cNvPr id="6" name="object 74"/>
          <p:cNvSpPr txBox="1"/>
          <p:nvPr/>
        </p:nvSpPr>
        <p:spPr>
          <a:xfrm>
            <a:off x="457786" y="4914220"/>
            <a:ext cx="11236171" cy="1303809"/>
          </a:xfrm>
          <a:prstGeom prst="rect">
            <a:avLst/>
          </a:prstGeom>
        </p:spPr>
        <p:txBody>
          <a:bodyPr vert="horz" wrap="square" lIns="0" tIns="72000" rIns="0" bIns="0" spcCol="360000" rtlCol="0" anchor="t" anchorCtr="0">
            <a:spAutoFit/>
          </a:bodyPr>
          <a:lstStyle/>
          <a:p>
            <a:pPr marR="5080" algn="just"/>
            <a:r>
              <a:rPr lang="es-MX" sz="1600" spc="10" dirty="0">
                <a:latin typeface="Times New Roman" panose="02020603050405020304" pitchFamily="18" charset="0"/>
                <a:cs typeface="Times New Roman" panose="02020603050405020304" pitchFamily="18" charset="0"/>
              </a:rPr>
              <a:t>La figura</a:t>
            </a:r>
            <a:r>
              <a:rPr lang="es-MX" sz="1600" spc="5" dirty="0">
                <a:latin typeface="Times New Roman" panose="02020603050405020304" pitchFamily="18" charset="0"/>
                <a:cs typeface="Times New Roman" panose="02020603050405020304" pitchFamily="18" charset="0"/>
              </a:rPr>
              <a:t> </a:t>
            </a:r>
            <a:r>
              <a:rPr lang="es-MX" sz="1600" spc="10" dirty="0">
                <a:latin typeface="Times New Roman" panose="02020603050405020304" pitchFamily="18" charset="0"/>
                <a:cs typeface="Times New Roman" panose="02020603050405020304" pitchFamily="18" charset="0"/>
              </a:rPr>
              <a:t>1:</a:t>
            </a:r>
            <a:r>
              <a:rPr lang="es-MX" sz="1600" spc="5" dirty="0">
                <a:latin typeface="Times New Roman" panose="02020603050405020304" pitchFamily="18" charset="0"/>
                <a:cs typeface="Times New Roman" panose="02020603050405020304" pitchFamily="18" charset="0"/>
              </a:rPr>
              <a:t> ¿</a:t>
            </a:r>
            <a:r>
              <a:rPr lang="es-MX" sz="1600" spc="15" dirty="0">
                <a:latin typeface="Times New Roman" panose="02020603050405020304" pitchFamily="18" charset="0"/>
                <a:cs typeface="Times New Roman" panose="02020603050405020304" pitchFamily="18" charset="0"/>
              </a:rPr>
              <a:t>Cómo funciona la “</a:t>
            </a:r>
            <a:r>
              <a:rPr lang="es-MX" sz="1600" b="1" i="1" spc="15" dirty="0">
                <a:latin typeface="Times New Roman" panose="02020603050405020304" pitchFamily="18" charset="0"/>
                <a:cs typeface="Times New Roman" panose="02020603050405020304" pitchFamily="18" charset="0"/>
              </a:rPr>
              <a:t>chemostratigraphy</a:t>
            </a:r>
            <a:r>
              <a:rPr lang="es-MX" sz="1600" spc="15" dirty="0">
                <a:latin typeface="Times New Roman" panose="02020603050405020304" pitchFamily="18" charset="0"/>
                <a:cs typeface="Times New Roman" panose="02020603050405020304" pitchFamily="18" charset="0"/>
              </a:rPr>
              <a:t>”</a:t>
            </a:r>
            <a:r>
              <a:rPr lang="es-MX" sz="1600" spc="10" dirty="0">
                <a:latin typeface="Times New Roman" panose="02020603050405020304" pitchFamily="18" charset="0"/>
                <a:cs typeface="Times New Roman" panose="02020603050405020304" pitchFamily="18" charset="0"/>
              </a:rPr>
              <a:t>?</a:t>
            </a:r>
            <a:r>
              <a:rPr lang="es-MX" sz="1600" spc="5" dirty="0">
                <a:latin typeface="Times New Roman" panose="02020603050405020304" pitchFamily="18" charset="0"/>
                <a:cs typeface="Times New Roman" panose="02020603050405020304" pitchFamily="18" charset="0"/>
              </a:rPr>
              <a:t>. Se colectan muestras de </a:t>
            </a:r>
            <a:r>
              <a:rPr lang="es-MX" sz="1600" spc="10" dirty="0">
                <a:latin typeface="Times New Roman" panose="02020603050405020304" pitchFamily="18" charset="0"/>
                <a:cs typeface="Times New Roman" panose="02020603050405020304" pitchFamily="18" charset="0"/>
              </a:rPr>
              <a:t>caliza en una sección estratigráfica</a:t>
            </a:r>
            <a:r>
              <a:rPr lang="es-MX" sz="1600" spc="5" dirty="0">
                <a:latin typeface="Times New Roman" panose="02020603050405020304" pitchFamily="18" charset="0"/>
                <a:cs typeface="Times New Roman" panose="02020603050405020304" pitchFamily="18" charset="0"/>
              </a:rPr>
              <a:t>  en  intervalos </a:t>
            </a:r>
            <a:r>
              <a:rPr lang="es-MX" sz="1600" spc="10" dirty="0">
                <a:latin typeface="Times New Roman" panose="02020603050405020304" pitchFamily="18" charset="0"/>
                <a:cs typeface="Times New Roman" panose="02020603050405020304" pitchFamily="18" charset="0"/>
              </a:rPr>
              <a:t>regular</a:t>
            </a:r>
            <a:r>
              <a:rPr lang="es-MX" sz="1600" spc="5" dirty="0">
                <a:latin typeface="Times New Roman" panose="02020603050405020304" pitchFamily="18" charset="0"/>
                <a:cs typeface="Times New Roman" panose="02020603050405020304" pitchFamily="18" charset="0"/>
              </a:rPr>
              <a:t>es, como en esta sección del Cámbrico Tardío</a:t>
            </a:r>
            <a:r>
              <a:rPr lang="es-MX" sz="1600" spc="10" dirty="0">
                <a:latin typeface="Times New Roman" panose="02020603050405020304" pitchFamily="18" charset="0"/>
                <a:cs typeface="Times New Roman" panose="02020603050405020304" pitchFamily="18" charset="0"/>
              </a:rPr>
              <a:t>.</a:t>
            </a:r>
            <a:r>
              <a:rPr lang="es-MX" sz="1600" spc="5" dirty="0">
                <a:latin typeface="Times New Roman" panose="02020603050405020304" pitchFamily="18" charset="0"/>
                <a:cs typeface="Times New Roman" panose="02020603050405020304" pitchFamily="18" charset="0"/>
              </a:rPr>
              <a:t> </a:t>
            </a:r>
          </a:p>
          <a:p>
            <a:pPr marR="5080" algn="just"/>
            <a:r>
              <a:rPr lang="es-MX" sz="1600" spc="10" dirty="0">
                <a:latin typeface="Times New Roman" panose="02020603050405020304" pitchFamily="18" charset="0"/>
                <a:cs typeface="Times New Roman" panose="02020603050405020304" pitchFamily="18" charset="0"/>
              </a:rPr>
              <a:t>Posteriormente las muestras se analizan en espectrómetros de masas para determinar los cocientes de isotopos estables </a:t>
            </a:r>
            <a:r>
              <a:rPr lang="es-MX" sz="1600" spc="5" dirty="0">
                <a:latin typeface="Times New Roman" panose="02020603050405020304" pitchFamily="18" charset="0"/>
                <a:cs typeface="Times New Roman" panose="02020603050405020304" pitchFamily="18" charset="0"/>
              </a:rPr>
              <a:t> (</a:t>
            </a:r>
            <a:r>
              <a:rPr lang="es-MX" sz="1600" spc="10" dirty="0">
                <a:latin typeface="Times New Roman" panose="02020603050405020304" pitchFamily="18" charset="0"/>
                <a:cs typeface="Times New Roman" panose="02020603050405020304" pitchFamily="18" charset="0"/>
              </a:rPr>
              <a:t>Δ</a:t>
            </a:r>
            <a:r>
              <a:rPr lang="es-MX" sz="1600" spc="10" baseline="30000" dirty="0">
                <a:latin typeface="Times New Roman" panose="02020603050405020304" pitchFamily="18" charset="0"/>
                <a:cs typeface="Times New Roman" panose="02020603050405020304" pitchFamily="18" charset="0"/>
              </a:rPr>
              <a:t>13</a:t>
            </a:r>
            <a:r>
              <a:rPr lang="es-MX" sz="1600" spc="10" dirty="0">
                <a:latin typeface="Times New Roman" panose="02020603050405020304" pitchFamily="18" charset="0"/>
                <a:cs typeface="Times New Roman" panose="02020603050405020304" pitchFamily="18" charset="0"/>
              </a:rPr>
              <a:t>C),</a:t>
            </a:r>
            <a:r>
              <a:rPr lang="es-MX" sz="1600" spc="5" dirty="0">
                <a:latin typeface="Times New Roman" panose="02020603050405020304" pitchFamily="18" charset="0"/>
                <a:cs typeface="Times New Roman" panose="02020603050405020304" pitchFamily="18" charset="0"/>
              </a:rPr>
              <a:t> </a:t>
            </a:r>
            <a:r>
              <a:rPr lang="es-MX" sz="1600" spc="10" dirty="0">
                <a:latin typeface="Times New Roman" panose="02020603050405020304" pitchFamily="18" charset="0"/>
                <a:cs typeface="Times New Roman" panose="02020603050405020304" pitchFamily="18" charset="0"/>
              </a:rPr>
              <a:t>y </a:t>
            </a:r>
            <a:r>
              <a:rPr lang="es-MX" sz="1600" spc="5" dirty="0">
                <a:latin typeface="Times New Roman" panose="02020603050405020304" pitchFamily="18" charset="0"/>
                <a:cs typeface="Times New Roman" panose="02020603050405020304" pitchFamily="18" charset="0"/>
              </a:rPr>
              <a:t> estos datos son graficados verticalmente en secuencia continua  paralela a la columna estratigráfica  donde se revelan las tendencias </a:t>
            </a:r>
            <a:r>
              <a:rPr lang="es-MX" sz="1600" spc="10" dirty="0">
                <a:latin typeface="Times New Roman" panose="02020603050405020304" pitchFamily="18" charset="0"/>
                <a:cs typeface="Times New Roman" panose="02020603050405020304" pitchFamily="18" charset="0"/>
              </a:rPr>
              <a:t>geoquímicas de los cocientes isotópicos.</a:t>
            </a:r>
          </a:p>
        </p:txBody>
      </p:sp>
    </p:spTree>
    <p:extLst>
      <p:ext uri="{BB962C8B-B14F-4D97-AF65-F5344CB8AC3E}">
        <p14:creationId xmlns:p14="http://schemas.microsoft.com/office/powerpoint/2010/main" val="2442152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48071" y="0"/>
            <a:ext cx="10910656" cy="2114361"/>
          </a:xfrm>
          <a:prstGeom prst="rect">
            <a:avLst/>
          </a:prstGeom>
        </p:spPr>
        <p:txBody>
          <a:bodyPr wrap="square">
            <a:spAutoFit/>
          </a:bodyPr>
          <a:lstStyle/>
          <a:p>
            <a:pPr marR="30480" algn="just">
              <a:lnSpc>
                <a:spcPct val="145800"/>
              </a:lnSpc>
            </a:pPr>
            <a:r>
              <a:rPr lang="es-MX" dirty="0">
                <a:solidFill>
                  <a:srgbClr val="424242"/>
                </a:solidFill>
                <a:latin typeface="Arial"/>
                <a:cs typeface="Arial"/>
              </a:rPr>
              <a:t>Estas tendencias de geoquímica isotópica son sensibles a factores geológicos que afectan a la cantidad de carbono que entra o sale de los océanos, tales como: clima, tectónica, variaciones del nivel del mar  y cambios ecológicos. </a:t>
            </a:r>
          </a:p>
          <a:p>
            <a:pPr marR="30480" algn="just">
              <a:lnSpc>
                <a:spcPct val="145800"/>
              </a:lnSpc>
            </a:pPr>
            <a:r>
              <a:rPr lang="es-MX" dirty="0">
                <a:solidFill>
                  <a:srgbClr val="424242"/>
                </a:solidFill>
                <a:latin typeface="Arial"/>
                <a:cs typeface="Arial"/>
              </a:rPr>
              <a:t>Las perturbaciones antiguas del ciclo del carbono, son por lo tanto, registradas en “</a:t>
            </a:r>
            <a:r>
              <a:rPr lang="es-MX" b="1" i="1" dirty="0" err="1">
                <a:solidFill>
                  <a:srgbClr val="424242"/>
                </a:solidFill>
                <a:latin typeface="Arial"/>
                <a:cs typeface="Arial"/>
              </a:rPr>
              <a:t>chemostratigraphics</a:t>
            </a:r>
            <a:r>
              <a:rPr lang="es-MX" b="1" i="1" dirty="0">
                <a:solidFill>
                  <a:srgbClr val="424242"/>
                </a:solidFill>
                <a:latin typeface="Arial"/>
                <a:cs typeface="Arial"/>
              </a:rPr>
              <a:t> </a:t>
            </a:r>
            <a:r>
              <a:rPr lang="es-MX" b="1" i="1" dirty="0" err="1">
                <a:solidFill>
                  <a:srgbClr val="424242"/>
                </a:solidFill>
                <a:latin typeface="Arial"/>
                <a:cs typeface="Arial"/>
              </a:rPr>
              <a:t>profiles</a:t>
            </a:r>
            <a:r>
              <a:rPr lang="es-MX" i="1" dirty="0">
                <a:solidFill>
                  <a:srgbClr val="424242"/>
                </a:solidFill>
                <a:latin typeface="Arial"/>
                <a:cs typeface="Arial"/>
              </a:rPr>
              <a:t>”</a:t>
            </a:r>
            <a:r>
              <a:rPr lang="es-MX" dirty="0">
                <a:solidFill>
                  <a:srgbClr val="424242"/>
                </a:solidFill>
                <a:latin typeface="Arial"/>
                <a:cs typeface="Arial"/>
              </a:rPr>
              <a:t> perfiles quimioestratigráficos como excursiones isotópicas</a:t>
            </a:r>
            <a:endParaRPr lang="es-MX" dirty="0">
              <a:latin typeface="Arial"/>
              <a:cs typeface="Arial"/>
            </a:endParaRPr>
          </a:p>
        </p:txBody>
      </p:sp>
      <p:pic>
        <p:nvPicPr>
          <p:cNvPr id="5" name="Imagen 4"/>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t="9966"/>
          <a:stretch/>
        </p:blipFill>
        <p:spPr>
          <a:xfrm>
            <a:off x="1372543" y="2334826"/>
            <a:ext cx="8629584" cy="4367815"/>
          </a:xfrm>
          <a:prstGeom prst="rect">
            <a:avLst/>
          </a:prstGeom>
        </p:spPr>
      </p:pic>
      <p:cxnSp>
        <p:nvCxnSpPr>
          <p:cNvPr id="7" name="Conector recto de flecha 6"/>
          <p:cNvCxnSpPr/>
          <p:nvPr/>
        </p:nvCxnSpPr>
        <p:spPr>
          <a:xfrm flipH="1">
            <a:off x="3053918" y="1970843"/>
            <a:ext cx="2246051" cy="1837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38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13677" y="4957647"/>
            <a:ext cx="11620870" cy="1754326"/>
          </a:xfrm>
          <a:prstGeom prst="rect">
            <a:avLst/>
          </a:prstGeom>
        </p:spPr>
        <p:txBody>
          <a:bodyPr wrap="square">
            <a:spAutoFit/>
          </a:bodyPr>
          <a:lstStyle/>
          <a:p>
            <a:pPr algn="just"/>
            <a:r>
              <a:rPr lang="es-MX" dirty="0">
                <a:solidFill>
                  <a:srgbClr val="424242"/>
                </a:solidFill>
                <a:latin typeface="Arial"/>
                <a:cs typeface="Arial"/>
              </a:rPr>
              <a:t>La anomalía o evento “</a:t>
            </a:r>
            <a:r>
              <a:rPr lang="es-MX" b="1" i="1" dirty="0">
                <a:solidFill>
                  <a:srgbClr val="FF0000"/>
                </a:solidFill>
                <a:latin typeface="Arial"/>
                <a:cs typeface="Arial"/>
              </a:rPr>
              <a:t>SPICE</a:t>
            </a:r>
            <a:r>
              <a:rPr lang="es-MX" dirty="0">
                <a:solidFill>
                  <a:srgbClr val="424242"/>
                </a:solidFill>
                <a:latin typeface="Arial"/>
                <a:cs typeface="Arial"/>
              </a:rPr>
              <a:t>” (</a:t>
            </a:r>
            <a:r>
              <a:rPr lang="es-MX" b="1" i="1" dirty="0" err="1">
                <a:solidFill>
                  <a:srgbClr val="FF0000"/>
                </a:solidFill>
                <a:latin typeface="Arial"/>
                <a:cs typeface="Arial"/>
              </a:rPr>
              <a:t>S</a:t>
            </a:r>
            <a:r>
              <a:rPr lang="es-MX" dirty="0" err="1">
                <a:solidFill>
                  <a:srgbClr val="424242"/>
                </a:solidFill>
                <a:latin typeface="Arial"/>
                <a:cs typeface="Arial"/>
              </a:rPr>
              <a:t>teptoean</a:t>
            </a:r>
            <a:r>
              <a:rPr lang="es-MX" dirty="0">
                <a:solidFill>
                  <a:srgbClr val="424242"/>
                </a:solidFill>
                <a:latin typeface="Arial"/>
                <a:cs typeface="Arial"/>
              </a:rPr>
              <a:t> </a:t>
            </a:r>
            <a:r>
              <a:rPr lang="es-MX" b="1" i="1" dirty="0">
                <a:solidFill>
                  <a:srgbClr val="FF0000"/>
                </a:solidFill>
                <a:latin typeface="Arial"/>
                <a:cs typeface="Arial"/>
              </a:rPr>
              <a:t>P</a:t>
            </a:r>
            <a:r>
              <a:rPr lang="es-MX" dirty="0">
                <a:solidFill>
                  <a:srgbClr val="424242"/>
                </a:solidFill>
                <a:latin typeface="Arial"/>
                <a:cs typeface="Arial"/>
              </a:rPr>
              <a:t>ositive </a:t>
            </a:r>
            <a:r>
              <a:rPr lang="es-MX" b="1" i="1" dirty="0" err="1">
                <a:solidFill>
                  <a:srgbClr val="FF0000"/>
                </a:solidFill>
                <a:latin typeface="Arial"/>
                <a:cs typeface="Arial"/>
              </a:rPr>
              <a:t>C</a:t>
            </a:r>
            <a:r>
              <a:rPr lang="es-MX" dirty="0" err="1">
                <a:solidFill>
                  <a:srgbClr val="424242"/>
                </a:solidFill>
                <a:latin typeface="Arial"/>
                <a:cs typeface="Arial"/>
              </a:rPr>
              <a:t>arbon</a:t>
            </a:r>
            <a:r>
              <a:rPr lang="es-MX" dirty="0">
                <a:solidFill>
                  <a:srgbClr val="424242"/>
                </a:solidFill>
                <a:latin typeface="Arial"/>
                <a:cs typeface="Arial"/>
              </a:rPr>
              <a:t> </a:t>
            </a:r>
            <a:r>
              <a:rPr lang="es-MX" b="1" i="1" dirty="0" err="1">
                <a:solidFill>
                  <a:srgbClr val="FF0000"/>
                </a:solidFill>
                <a:latin typeface="Arial"/>
                <a:cs typeface="Arial"/>
              </a:rPr>
              <a:t>I</a:t>
            </a:r>
            <a:r>
              <a:rPr lang="es-MX" dirty="0" err="1">
                <a:solidFill>
                  <a:srgbClr val="424242"/>
                </a:solidFill>
                <a:latin typeface="Arial"/>
                <a:cs typeface="Arial"/>
              </a:rPr>
              <a:t>sotope</a:t>
            </a:r>
            <a:r>
              <a:rPr lang="es-MX" dirty="0">
                <a:solidFill>
                  <a:srgbClr val="424242"/>
                </a:solidFill>
                <a:latin typeface="Arial"/>
                <a:cs typeface="Arial"/>
              </a:rPr>
              <a:t> </a:t>
            </a:r>
            <a:r>
              <a:rPr lang="es-MX" b="1" i="1" dirty="0" err="1">
                <a:solidFill>
                  <a:srgbClr val="FF0000"/>
                </a:solidFill>
                <a:latin typeface="Arial"/>
                <a:cs typeface="Arial"/>
              </a:rPr>
              <a:t>E</a:t>
            </a:r>
            <a:r>
              <a:rPr lang="es-MX" dirty="0" err="1">
                <a:solidFill>
                  <a:srgbClr val="424242"/>
                </a:solidFill>
                <a:latin typeface="Arial"/>
                <a:cs typeface="Arial"/>
              </a:rPr>
              <a:t>xcursion</a:t>
            </a:r>
            <a:r>
              <a:rPr lang="es-MX" dirty="0">
                <a:solidFill>
                  <a:srgbClr val="424242"/>
                </a:solidFill>
                <a:latin typeface="Arial"/>
                <a:cs typeface="Arial"/>
              </a:rPr>
              <a:t>) del </a:t>
            </a:r>
            <a:r>
              <a:rPr lang="es-MX" b="1" i="1" dirty="0">
                <a:solidFill>
                  <a:srgbClr val="424242"/>
                </a:solidFill>
                <a:latin typeface="Arial"/>
                <a:cs typeface="Arial"/>
              </a:rPr>
              <a:t>Cámbrico Tardío</a:t>
            </a:r>
            <a:r>
              <a:rPr lang="es-MX" dirty="0">
                <a:solidFill>
                  <a:srgbClr val="424242"/>
                </a:solidFill>
                <a:latin typeface="Arial"/>
                <a:cs typeface="Arial"/>
              </a:rPr>
              <a:t>, es del tipo de eventos geoquímicos conocidos como "</a:t>
            </a:r>
            <a:r>
              <a:rPr lang="es-MX" b="1" i="1" dirty="0">
                <a:solidFill>
                  <a:srgbClr val="424242"/>
                </a:solidFill>
                <a:latin typeface="Arial"/>
                <a:cs typeface="Arial"/>
              </a:rPr>
              <a:t>excursión</a:t>
            </a:r>
            <a:r>
              <a:rPr lang="es-MX" dirty="0">
                <a:solidFill>
                  <a:srgbClr val="424242"/>
                </a:solidFill>
                <a:latin typeface="Arial"/>
                <a:cs typeface="Arial"/>
              </a:rPr>
              <a:t>", que se documentó por primera vez en calizas del oeste de los Estados Unidos. </a:t>
            </a:r>
            <a:r>
              <a:rPr lang="es-MX" b="1" dirty="0">
                <a:solidFill>
                  <a:srgbClr val="FF0000"/>
                </a:solidFill>
                <a:latin typeface="Arial"/>
                <a:cs typeface="Arial"/>
              </a:rPr>
              <a:t>En un lapso de aproximadamente 3 millones de años, el Δ</a:t>
            </a:r>
            <a:r>
              <a:rPr lang="es-MX" b="1" baseline="30000" dirty="0">
                <a:solidFill>
                  <a:srgbClr val="FF0000"/>
                </a:solidFill>
                <a:latin typeface="Arial"/>
                <a:cs typeface="Arial"/>
              </a:rPr>
              <a:t>13</a:t>
            </a:r>
            <a:r>
              <a:rPr lang="es-MX" b="1" dirty="0">
                <a:solidFill>
                  <a:srgbClr val="FF0000"/>
                </a:solidFill>
                <a:latin typeface="Arial"/>
                <a:cs typeface="Arial"/>
              </a:rPr>
              <a:t>C valor pasó de alrededor de 0‰ a más del 5‰</a:t>
            </a:r>
            <a:r>
              <a:rPr lang="es-MX" dirty="0">
                <a:solidFill>
                  <a:srgbClr val="424242"/>
                </a:solidFill>
                <a:latin typeface="Arial"/>
                <a:cs typeface="Arial"/>
              </a:rPr>
              <a:t>, antes de regresar al equilibrio. Las explicaciones convencionales para esta excursión isotópica, citan el papel que desempeña el sepultamiento de carbono orgánico (ej. </a:t>
            </a:r>
            <a:r>
              <a:rPr lang="es-MX" dirty="0" err="1">
                <a:solidFill>
                  <a:srgbClr val="0DA4D3"/>
                </a:solidFill>
                <a:latin typeface="Arial"/>
                <a:cs typeface="Arial"/>
                <a:hlinkClick r:id="rId2"/>
              </a:rPr>
              <a:t>Saltzman</a:t>
            </a:r>
            <a:r>
              <a:rPr lang="es-MX" dirty="0">
                <a:solidFill>
                  <a:srgbClr val="0DA4D3"/>
                </a:solidFill>
                <a:latin typeface="Arial"/>
                <a:cs typeface="Arial"/>
                <a:hlinkClick r:id="rId2"/>
              </a:rPr>
              <a:t> et al., 1998</a:t>
            </a:r>
            <a:r>
              <a:rPr lang="es-MX" dirty="0">
                <a:solidFill>
                  <a:srgbClr val="424242"/>
                </a:solidFill>
                <a:latin typeface="Arial"/>
                <a:cs typeface="Arial"/>
              </a:rPr>
              <a:t>), especialmente en las profundidades de los océanos.</a:t>
            </a:r>
            <a:endParaRPr lang="es-MX" dirty="0"/>
          </a:p>
        </p:txBody>
      </p:sp>
      <p:pic>
        <p:nvPicPr>
          <p:cNvPr id="6" name="Imagen 5"/>
          <p:cNvPicPr>
            <a:picLocks noChangeAspect="1"/>
          </p:cNvPicPr>
          <p:nvPr/>
        </p:nvPicPr>
        <p:blipFill rotWithShape="1">
          <a:blip r:embed="rId3"/>
          <a:srcRect t="8152"/>
          <a:stretch/>
        </p:blipFill>
        <p:spPr>
          <a:xfrm>
            <a:off x="1377295" y="115409"/>
            <a:ext cx="8906126" cy="4598634"/>
          </a:xfrm>
          <a:prstGeom prst="rect">
            <a:avLst/>
          </a:prstGeom>
        </p:spPr>
      </p:pic>
      <p:cxnSp>
        <p:nvCxnSpPr>
          <p:cNvPr id="8" name="Conector recto de flecha 7"/>
          <p:cNvCxnSpPr/>
          <p:nvPr/>
        </p:nvCxnSpPr>
        <p:spPr>
          <a:xfrm flipH="1" flipV="1">
            <a:off x="3080551" y="1828800"/>
            <a:ext cx="2219418" cy="3551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2246050" y="115409"/>
            <a:ext cx="949911" cy="41991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2" name="Conector recto de flecha 11"/>
          <p:cNvCxnSpPr/>
          <p:nvPr/>
        </p:nvCxnSpPr>
        <p:spPr>
          <a:xfrm flipH="1" flipV="1">
            <a:off x="2707689" y="4190260"/>
            <a:ext cx="372862" cy="17755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802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8166" y="3089477"/>
            <a:ext cx="11635667" cy="2876237"/>
          </a:xfrm>
          <a:prstGeom prst="rect">
            <a:avLst/>
          </a:prstGeom>
        </p:spPr>
        <p:txBody>
          <a:bodyPr wrap="square">
            <a:spAutoFit/>
          </a:bodyPr>
          <a:lstStyle/>
          <a:p>
            <a:pPr marR="5080" indent="12700" algn="just">
              <a:lnSpc>
                <a:spcPct val="146200"/>
              </a:lnSpc>
            </a:pPr>
            <a:r>
              <a:rPr lang="es-MX" dirty="0">
                <a:solidFill>
                  <a:srgbClr val="424242"/>
                </a:solidFill>
                <a:latin typeface="Times New Roman" panose="02020603050405020304" pitchFamily="18" charset="0"/>
                <a:cs typeface="Times New Roman" panose="02020603050405020304" pitchFamily="18" charset="0"/>
              </a:rPr>
              <a:t>La formación de materia orgánica mediante fotosíntesis preferentemente remueve de los océanos el carbono “</a:t>
            </a:r>
            <a:r>
              <a:rPr lang="es-MX" b="1" dirty="0">
                <a:solidFill>
                  <a:srgbClr val="424242"/>
                </a:solidFill>
                <a:latin typeface="Times New Roman" panose="02020603050405020304" pitchFamily="18" charset="0"/>
                <a:cs typeface="Times New Roman" panose="02020603050405020304" pitchFamily="18" charset="0"/>
              </a:rPr>
              <a:t>ligero </a:t>
            </a:r>
            <a:r>
              <a:rPr lang="es-MX" b="1" baseline="30000" dirty="0">
                <a:solidFill>
                  <a:srgbClr val="424242"/>
                </a:solidFill>
                <a:latin typeface="Times New Roman" panose="02020603050405020304" pitchFamily="18" charset="0"/>
                <a:cs typeface="Times New Roman" panose="02020603050405020304" pitchFamily="18" charset="0"/>
              </a:rPr>
              <a:t>12</a:t>
            </a:r>
            <a:r>
              <a:rPr lang="es-MX" b="1" dirty="0">
                <a:solidFill>
                  <a:srgbClr val="424242"/>
                </a:solidFill>
                <a:latin typeface="Times New Roman" panose="02020603050405020304" pitchFamily="18" charset="0"/>
                <a:cs typeface="Times New Roman" panose="02020603050405020304" pitchFamily="18" charset="0"/>
              </a:rPr>
              <a:t>C</a:t>
            </a:r>
            <a:r>
              <a:rPr lang="es-MX" dirty="0">
                <a:solidFill>
                  <a:srgbClr val="424242"/>
                </a:solidFill>
                <a:latin typeface="Times New Roman" panose="02020603050405020304" pitchFamily="18" charset="0"/>
                <a:cs typeface="Times New Roman" panose="02020603050405020304" pitchFamily="18" charset="0"/>
              </a:rPr>
              <a:t>”, dejándolos enriquecido en carbono "</a:t>
            </a:r>
            <a:r>
              <a:rPr lang="es-MX" b="1" dirty="0">
                <a:solidFill>
                  <a:srgbClr val="424242"/>
                </a:solidFill>
                <a:latin typeface="Times New Roman" panose="02020603050405020304" pitchFamily="18" charset="0"/>
                <a:cs typeface="Times New Roman" panose="02020603050405020304" pitchFamily="18" charset="0"/>
              </a:rPr>
              <a:t>pesado </a:t>
            </a:r>
            <a:r>
              <a:rPr lang="es-MX" b="1" baseline="30000" dirty="0">
                <a:solidFill>
                  <a:srgbClr val="424242"/>
                </a:solidFill>
                <a:latin typeface="Times New Roman" panose="02020603050405020304" pitchFamily="18" charset="0"/>
                <a:cs typeface="Times New Roman" panose="02020603050405020304" pitchFamily="18" charset="0"/>
              </a:rPr>
              <a:t>13</a:t>
            </a:r>
            <a:r>
              <a:rPr lang="es-MX" b="1" dirty="0">
                <a:solidFill>
                  <a:srgbClr val="424242"/>
                </a:solidFill>
                <a:latin typeface="Times New Roman" panose="02020603050405020304" pitchFamily="18" charset="0"/>
                <a:cs typeface="Times New Roman" panose="02020603050405020304" pitchFamily="18" charset="0"/>
              </a:rPr>
              <a:t>C</a:t>
            </a:r>
            <a:r>
              <a:rPr lang="es-MX" dirty="0">
                <a:solidFill>
                  <a:srgbClr val="424242"/>
                </a:solidFill>
                <a:latin typeface="Times New Roman" panose="02020603050405020304" pitchFamily="18" charset="0"/>
                <a:cs typeface="Times New Roman" panose="02020603050405020304" pitchFamily="18" charset="0"/>
              </a:rPr>
              <a:t>". Sí, esta materia orgánica permanece en el océano, donde, en presencia de oxígeno simplemente decae o se descompone de nuevo en dióxido de carbono y metano, el valor de </a:t>
            </a:r>
            <a:r>
              <a:rPr lang="es-MX" spc="-5" dirty="0">
                <a:solidFill>
                  <a:srgbClr val="424242"/>
                </a:solidFill>
                <a:latin typeface="Times New Roman" panose="02020603050405020304" pitchFamily="18" charset="0"/>
                <a:cs typeface="Times New Roman" panose="02020603050405020304" pitchFamily="18" charset="0"/>
              </a:rPr>
              <a:t>Δ</a:t>
            </a:r>
            <a:r>
              <a:rPr lang="es-MX" baseline="25925" dirty="0">
                <a:solidFill>
                  <a:srgbClr val="424242"/>
                </a:solidFill>
                <a:latin typeface="Times New Roman" panose="02020603050405020304" pitchFamily="18" charset="0"/>
                <a:cs typeface="Times New Roman" panose="02020603050405020304" pitchFamily="18" charset="0"/>
              </a:rPr>
              <a:t>13</a:t>
            </a:r>
            <a:r>
              <a:rPr lang="es-MX" dirty="0">
                <a:solidFill>
                  <a:srgbClr val="424242"/>
                </a:solidFill>
                <a:latin typeface="Times New Roman" panose="02020603050405020304" pitchFamily="18" charset="0"/>
                <a:cs typeface="Times New Roman" panose="02020603050405020304" pitchFamily="18" charset="0"/>
              </a:rPr>
              <a:t>C de los océanos no se ve afectado. </a:t>
            </a:r>
          </a:p>
          <a:p>
            <a:pPr marR="5080" indent="12700" algn="just">
              <a:lnSpc>
                <a:spcPct val="146200"/>
              </a:lnSpc>
            </a:pPr>
            <a:r>
              <a:rPr lang="es-MX" dirty="0">
                <a:solidFill>
                  <a:srgbClr val="424242"/>
                </a:solidFill>
                <a:latin typeface="Times New Roman" panose="02020603050405020304" pitchFamily="18" charset="0"/>
                <a:cs typeface="Times New Roman" panose="02020603050405020304" pitchFamily="18" charset="0"/>
              </a:rPr>
              <a:t>Una pequeña cantidad de carbono orgánico (~1% del total producido cada año) se elimina al ser sepultado permanentemente en los sedimentos oceánicos. Si la tasa de sepultamiento ”</a:t>
            </a:r>
            <a:r>
              <a:rPr lang="es-MX" b="1" i="1" dirty="0">
                <a:solidFill>
                  <a:srgbClr val="424242"/>
                </a:solidFill>
                <a:latin typeface="Times New Roman" panose="02020603050405020304" pitchFamily="18" charset="0"/>
                <a:cs typeface="Times New Roman" panose="02020603050405020304" pitchFamily="18" charset="0"/>
              </a:rPr>
              <a:t>aumenta</a:t>
            </a:r>
            <a:r>
              <a:rPr lang="es-MX" i="1" dirty="0">
                <a:solidFill>
                  <a:srgbClr val="424242"/>
                </a:solidFill>
                <a:latin typeface="Times New Roman" panose="02020603050405020304" pitchFamily="18" charset="0"/>
                <a:cs typeface="Times New Roman" panose="02020603050405020304" pitchFamily="18" charset="0"/>
              </a:rPr>
              <a:t>” </a:t>
            </a:r>
            <a:r>
              <a:rPr lang="es-MX" dirty="0">
                <a:solidFill>
                  <a:srgbClr val="424242"/>
                </a:solidFill>
                <a:latin typeface="Times New Roman" panose="02020603050405020304" pitchFamily="18" charset="0"/>
                <a:cs typeface="Times New Roman" panose="02020603050405020304" pitchFamily="18" charset="0"/>
              </a:rPr>
              <a:t>durante un período prolongado de tiempo, esto conducirá, a que la abundancia relativa de carbono “</a:t>
            </a:r>
            <a:r>
              <a:rPr lang="es-MX" b="1" i="1" dirty="0">
                <a:solidFill>
                  <a:srgbClr val="424242"/>
                </a:solidFill>
                <a:latin typeface="Times New Roman" panose="02020603050405020304" pitchFamily="18" charset="0"/>
                <a:cs typeface="Times New Roman" panose="02020603050405020304" pitchFamily="18" charset="0"/>
              </a:rPr>
              <a:t>pesado </a:t>
            </a:r>
            <a:r>
              <a:rPr lang="es-MX" b="1" i="1" baseline="30000" dirty="0">
                <a:solidFill>
                  <a:srgbClr val="424242"/>
                </a:solidFill>
                <a:latin typeface="Times New Roman" panose="02020603050405020304" pitchFamily="18" charset="0"/>
                <a:cs typeface="Times New Roman" panose="02020603050405020304" pitchFamily="18" charset="0"/>
              </a:rPr>
              <a:t>13</a:t>
            </a:r>
            <a:r>
              <a:rPr lang="es-MX" b="1" i="1" dirty="0">
                <a:solidFill>
                  <a:srgbClr val="424242"/>
                </a:solidFill>
                <a:latin typeface="Times New Roman" panose="02020603050405020304" pitchFamily="18" charset="0"/>
                <a:cs typeface="Times New Roman" panose="02020603050405020304" pitchFamily="18" charset="0"/>
              </a:rPr>
              <a:t>C</a:t>
            </a:r>
            <a:r>
              <a:rPr lang="es-MX" dirty="0">
                <a:solidFill>
                  <a:srgbClr val="424242"/>
                </a:solidFill>
                <a:latin typeface="Times New Roman" panose="02020603050405020304" pitchFamily="18" charset="0"/>
                <a:cs typeface="Times New Roman" panose="02020603050405020304" pitchFamily="18" charset="0"/>
              </a:rPr>
              <a:t>" igualmente aumente poco a poco.</a:t>
            </a:r>
            <a:endParaRPr lang="es-MX" dirty="0">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rotWithShape="1">
          <a:blip r:embed="rId2"/>
          <a:srcRect t="8606"/>
          <a:stretch/>
        </p:blipFill>
        <p:spPr>
          <a:xfrm>
            <a:off x="2690341" y="115409"/>
            <a:ext cx="5645792" cy="2900778"/>
          </a:xfrm>
          <a:prstGeom prst="rect">
            <a:avLst/>
          </a:prstGeom>
        </p:spPr>
      </p:pic>
    </p:spTree>
    <p:extLst>
      <p:ext uri="{BB962C8B-B14F-4D97-AF65-F5344CB8AC3E}">
        <p14:creationId xmlns:p14="http://schemas.microsoft.com/office/powerpoint/2010/main" val="305992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07145" y="3323812"/>
            <a:ext cx="11458113" cy="3327578"/>
          </a:xfrm>
          <a:prstGeom prst="rect">
            <a:avLst/>
          </a:prstGeom>
        </p:spPr>
        <p:txBody>
          <a:bodyPr wrap="square">
            <a:spAutoFit/>
          </a:bodyPr>
          <a:lstStyle/>
          <a:p>
            <a:pPr marL="44450" marR="5080" indent="-32384" algn="just">
              <a:lnSpc>
                <a:spcPct val="145800"/>
              </a:lnSpc>
            </a:pPr>
            <a:r>
              <a:rPr lang="es-MX" dirty="0">
                <a:solidFill>
                  <a:srgbClr val="424242"/>
                </a:solidFill>
                <a:latin typeface="Times New Roman" panose="02020603050405020304" pitchFamily="18" charset="0"/>
                <a:cs typeface="Times New Roman" panose="02020603050405020304" pitchFamily="18" charset="0"/>
              </a:rPr>
              <a:t>Factores de la etapa </a:t>
            </a:r>
            <a:r>
              <a:rPr lang="es-MX" dirty="0" err="1">
                <a:solidFill>
                  <a:srgbClr val="424242"/>
                </a:solidFill>
                <a:latin typeface="Times New Roman" panose="02020603050405020304" pitchFamily="18" charset="0"/>
                <a:cs typeface="Times New Roman" panose="02020603050405020304" pitchFamily="18" charset="0"/>
              </a:rPr>
              <a:t>Steptoean</a:t>
            </a:r>
            <a:r>
              <a:rPr lang="es-MX" dirty="0">
                <a:solidFill>
                  <a:srgbClr val="424242"/>
                </a:solidFill>
                <a:latin typeface="Times New Roman" panose="02020603050405020304" pitchFamily="18" charset="0"/>
                <a:cs typeface="Times New Roman" panose="02020603050405020304" pitchFamily="18" charset="0"/>
              </a:rPr>
              <a:t> del Cámbrico Tardío, pudieron haber aumentado la tasa de sepultamiento de carbono en los sedimentos oceánicos:</a:t>
            </a:r>
          </a:p>
          <a:p>
            <a:pPr marL="354966" marR="5080" indent="-342900" algn="just">
              <a:lnSpc>
                <a:spcPct val="145800"/>
              </a:lnSpc>
              <a:buAutoNum type="arabicParenR"/>
            </a:pPr>
            <a:r>
              <a:rPr lang="es-MX" dirty="0">
                <a:solidFill>
                  <a:srgbClr val="424242"/>
                </a:solidFill>
                <a:latin typeface="Times New Roman" panose="02020603050405020304" pitchFamily="18" charset="0"/>
                <a:cs typeface="Times New Roman" panose="02020603050405020304" pitchFamily="18" charset="0"/>
              </a:rPr>
              <a:t>Disminución del nivel del mar, alcanzando su punto más bajo en el pico de la </a:t>
            </a:r>
            <a:r>
              <a:rPr lang="es-MX" b="1" dirty="0">
                <a:solidFill>
                  <a:srgbClr val="FF0000"/>
                </a:solidFill>
                <a:latin typeface="Times New Roman" panose="02020603050405020304" pitchFamily="18" charset="0"/>
                <a:cs typeface="Times New Roman" panose="02020603050405020304" pitchFamily="18" charset="0"/>
              </a:rPr>
              <a:t>excursión</a:t>
            </a:r>
            <a:r>
              <a:rPr lang="es-MX" dirty="0">
                <a:solidFill>
                  <a:srgbClr val="424242"/>
                </a:solidFill>
                <a:latin typeface="Times New Roman" panose="02020603050405020304" pitchFamily="18" charset="0"/>
                <a:cs typeface="Times New Roman" panose="02020603050405020304" pitchFamily="18" charset="0"/>
              </a:rPr>
              <a:t>. </a:t>
            </a:r>
          </a:p>
          <a:p>
            <a:pPr marL="354966" marR="5080" indent="-342900" algn="just">
              <a:lnSpc>
                <a:spcPct val="145800"/>
              </a:lnSpc>
              <a:buAutoNum type="arabicParenR"/>
            </a:pPr>
            <a:r>
              <a:rPr lang="es-MX" dirty="0">
                <a:solidFill>
                  <a:srgbClr val="424242"/>
                </a:solidFill>
                <a:latin typeface="Times New Roman" panose="02020603050405020304" pitchFamily="18" charset="0"/>
                <a:cs typeface="Times New Roman" panose="02020603050405020304" pitchFamily="18" charset="0"/>
              </a:rPr>
              <a:t>Nivel del mar bajo, se expone a la erosión una mayor área continental, lo que aumenta el aporte de sedimentos hacia el océano. </a:t>
            </a:r>
          </a:p>
          <a:p>
            <a:pPr marL="354966" marR="5080" indent="-342900" algn="just">
              <a:lnSpc>
                <a:spcPct val="145800"/>
              </a:lnSpc>
              <a:buAutoNum type="arabicParenR"/>
            </a:pPr>
            <a:r>
              <a:rPr lang="es-MX" dirty="0">
                <a:solidFill>
                  <a:srgbClr val="424242"/>
                </a:solidFill>
                <a:latin typeface="Times New Roman" panose="02020603050405020304" pitchFamily="18" charset="0"/>
                <a:cs typeface="Times New Roman" panose="02020603050405020304" pitchFamily="18" charset="0"/>
              </a:rPr>
              <a:t>Los valores isotópicos de Sr (estroncio)  (herramienta similar en chemostratigraphy) indica que cadenas montañosas, que habían estado creciendo durante decenas de millones de años, estaban siendo erosionadas en mayor porcentaje durante del Cámbrico Tardío que  en los anteriores ~50 millones de años. </a:t>
            </a:r>
          </a:p>
        </p:txBody>
      </p:sp>
      <p:pic>
        <p:nvPicPr>
          <p:cNvPr id="5" name="Imagen 4"/>
          <p:cNvPicPr>
            <a:picLocks noChangeAspect="1"/>
          </p:cNvPicPr>
          <p:nvPr/>
        </p:nvPicPr>
        <p:blipFill rotWithShape="1">
          <a:blip r:embed="rId2"/>
          <a:srcRect t="8130"/>
          <a:stretch/>
        </p:blipFill>
        <p:spPr>
          <a:xfrm>
            <a:off x="2247504" y="106532"/>
            <a:ext cx="6639044" cy="3136160"/>
          </a:xfrm>
          <a:prstGeom prst="rect">
            <a:avLst/>
          </a:prstGeom>
        </p:spPr>
      </p:pic>
      <p:cxnSp>
        <p:nvCxnSpPr>
          <p:cNvPr id="7" name="Conector recto de flecha 6"/>
          <p:cNvCxnSpPr>
            <a:cxnSpLocks/>
          </p:cNvCxnSpPr>
          <p:nvPr/>
        </p:nvCxnSpPr>
        <p:spPr>
          <a:xfrm flipH="1" flipV="1">
            <a:off x="3542190" y="1376039"/>
            <a:ext cx="4624348" cy="29542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868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5093" y="4073469"/>
            <a:ext cx="11649811" cy="2518766"/>
          </a:xfrm>
          <a:prstGeom prst="rect">
            <a:avLst/>
          </a:prstGeom>
        </p:spPr>
        <p:txBody>
          <a:bodyPr wrap="square">
            <a:spAutoFit/>
          </a:bodyPr>
          <a:lstStyle/>
          <a:p>
            <a:pPr marL="44450" marR="5080" indent="-32384" algn="just">
              <a:lnSpc>
                <a:spcPct val="145800"/>
              </a:lnSpc>
            </a:pPr>
            <a:r>
              <a:rPr lang="es-MX" dirty="0">
                <a:latin typeface="Arial" panose="020B0604020202020204" pitchFamily="34" charset="0"/>
                <a:cs typeface="Arial" panose="020B0604020202020204" pitchFamily="34" charset="0"/>
              </a:rPr>
              <a:t>Al aumentar el aporte de sedimentos hacia el océano, aumenta la velocidad o tasa de sepultamiento, factores también habrían aumentado el aporte de nutrientes a la superficie de los océanos. La productividad de los océanos (es decir, cuán rápido los organismos, sobre todo de algas, se reproducen) está limitado a varios nutrientes tales como </a:t>
            </a:r>
            <a:r>
              <a:rPr lang="es-MX" b="1" i="1" dirty="0">
                <a:latin typeface="Arial" panose="020B0604020202020204" pitchFamily="34" charset="0"/>
                <a:cs typeface="Arial" panose="020B0604020202020204" pitchFamily="34" charset="0"/>
              </a:rPr>
              <a:t>nitrógeno, fósforo y hierro</a:t>
            </a:r>
            <a:r>
              <a:rPr lang="es-MX" dirty="0">
                <a:latin typeface="Arial" panose="020B0604020202020204" pitchFamily="34" charset="0"/>
                <a:cs typeface="Arial" panose="020B0604020202020204" pitchFamily="34" charset="0"/>
              </a:rPr>
              <a:t>. Normalmente, la adición de estos nutrientes al océano es como arrojar un poco de fertilizante en un lago: en respuesta el crecimiento exagerado de algas, pero el exceso de alimentación se consume rápidamente, después de esto las cosas vuelven a la normalidad. </a:t>
            </a:r>
            <a:endParaRPr lang="es-MX" sz="1000" dirty="0">
              <a:latin typeface="Arial"/>
              <a:cs typeface="Arial"/>
            </a:endParaRPr>
          </a:p>
        </p:txBody>
      </p:sp>
      <p:pic>
        <p:nvPicPr>
          <p:cNvPr id="5" name="Imagen 4"/>
          <p:cNvPicPr>
            <a:picLocks noChangeAspect="1"/>
          </p:cNvPicPr>
          <p:nvPr/>
        </p:nvPicPr>
        <p:blipFill rotWithShape="1">
          <a:blip r:embed="rId2"/>
          <a:srcRect t="8282"/>
          <a:stretch/>
        </p:blipFill>
        <p:spPr>
          <a:xfrm>
            <a:off x="1435374" y="109728"/>
            <a:ext cx="8172131" cy="3854013"/>
          </a:xfrm>
          <a:prstGeom prst="rect">
            <a:avLst/>
          </a:prstGeom>
        </p:spPr>
      </p:pic>
    </p:spTree>
    <p:extLst>
      <p:ext uri="{BB962C8B-B14F-4D97-AF65-F5344CB8AC3E}">
        <p14:creationId xmlns:p14="http://schemas.microsoft.com/office/powerpoint/2010/main" val="4265992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1966" y="3329893"/>
            <a:ext cx="11463528" cy="3327578"/>
          </a:xfrm>
          <a:prstGeom prst="rect">
            <a:avLst/>
          </a:prstGeom>
        </p:spPr>
        <p:txBody>
          <a:bodyPr wrap="square">
            <a:spAutoFit/>
          </a:bodyPr>
          <a:lstStyle/>
          <a:p>
            <a:pPr marR="74930" algn="just">
              <a:lnSpc>
                <a:spcPct val="145800"/>
              </a:lnSpc>
            </a:pPr>
            <a:r>
              <a:rPr lang="es-MX" dirty="0">
                <a:solidFill>
                  <a:srgbClr val="424242"/>
                </a:solidFill>
                <a:latin typeface="Arial"/>
                <a:cs typeface="Arial"/>
              </a:rPr>
              <a:t>En una cuenca global como el propio océano, existe un potencial de retroalimentación (</a:t>
            </a:r>
            <a:r>
              <a:rPr lang="es-MX" i="1" dirty="0">
                <a:solidFill>
                  <a:srgbClr val="424242"/>
                </a:solidFill>
                <a:latin typeface="Arial"/>
                <a:cs typeface="Arial"/>
              </a:rPr>
              <a:t>reforzamiento</a:t>
            </a:r>
            <a:r>
              <a:rPr lang="es-MX" dirty="0">
                <a:solidFill>
                  <a:srgbClr val="424242"/>
                </a:solidFill>
                <a:latin typeface="Arial"/>
                <a:cs typeface="Arial"/>
              </a:rPr>
              <a:t>) positiva para hacer que todo en espiral se salga de control. Cuanto mas tiempo se mantenga sostenido el aporte de alimentos, más materia orgánica se acumula en el océano. Esta materia al decaer, consume oxígeno disuelto en el agua. A menor cantidad de oxigeno en el agua, es más probable que la materia orgánica llegue al fondo del océano, donde será sepultado en los sedimentos. Estas cuencas ahora anóxicas, liberan abundante fósforo en los océanos, ofreciendo más alimentos a la superficie de los océanos. Entre mas fosforo es liberado, más organismo crecen,  mas organismos decaen, mayor el grado de anoxia, y más fósforo es liberado, con lo que el ciclo continúa </a:t>
            </a:r>
            <a:r>
              <a:rPr lang="es-MX" dirty="0">
                <a:solidFill>
                  <a:srgbClr val="0DA4D3"/>
                </a:solidFill>
                <a:latin typeface="Arial"/>
                <a:cs typeface="Arial"/>
                <a:hlinkClick r:id="rId2"/>
              </a:rPr>
              <a:t>(</a:t>
            </a:r>
            <a:r>
              <a:rPr lang="es-MX" dirty="0" err="1">
                <a:solidFill>
                  <a:srgbClr val="0DA4D3"/>
                </a:solidFill>
                <a:latin typeface="Arial"/>
                <a:cs typeface="Arial"/>
                <a:hlinkClick r:id="rId2"/>
              </a:rPr>
              <a:t>Saltzman</a:t>
            </a:r>
            <a:r>
              <a:rPr lang="es-MX" dirty="0">
                <a:solidFill>
                  <a:srgbClr val="0DA4D3"/>
                </a:solidFill>
                <a:latin typeface="Arial"/>
                <a:cs typeface="Arial"/>
                <a:hlinkClick r:id="rId2"/>
              </a:rPr>
              <a:t> et al., 2005).</a:t>
            </a:r>
            <a:r>
              <a:rPr lang="es-MX" dirty="0">
                <a:solidFill>
                  <a:srgbClr val="424242"/>
                </a:solidFill>
                <a:latin typeface="Arial"/>
                <a:cs typeface="Arial"/>
              </a:rPr>
              <a:t>.</a:t>
            </a:r>
            <a:endParaRPr lang="es-MX" dirty="0">
              <a:latin typeface="Arial"/>
              <a:cs typeface="Arial"/>
            </a:endParaRPr>
          </a:p>
        </p:txBody>
      </p:sp>
      <p:pic>
        <p:nvPicPr>
          <p:cNvPr id="5" name="Imagen 4"/>
          <p:cNvPicPr>
            <a:picLocks noChangeAspect="1"/>
          </p:cNvPicPr>
          <p:nvPr/>
        </p:nvPicPr>
        <p:blipFill rotWithShape="1">
          <a:blip r:embed="rId3"/>
          <a:srcRect t="8944"/>
          <a:stretch/>
        </p:blipFill>
        <p:spPr>
          <a:xfrm>
            <a:off x="2102886" y="118872"/>
            <a:ext cx="6858233" cy="3211021"/>
          </a:xfrm>
          <a:prstGeom prst="rect">
            <a:avLst/>
          </a:prstGeom>
        </p:spPr>
      </p:pic>
    </p:spTree>
    <p:extLst>
      <p:ext uri="{BB962C8B-B14F-4D97-AF65-F5344CB8AC3E}">
        <p14:creationId xmlns:p14="http://schemas.microsoft.com/office/powerpoint/2010/main" val="1416256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62756" y="3879827"/>
            <a:ext cx="11680056" cy="2862322"/>
          </a:xfrm>
          <a:prstGeom prst="rect">
            <a:avLst/>
          </a:prstGeom>
        </p:spPr>
        <p:txBody>
          <a:bodyPr wrap="square">
            <a:spAutoFit/>
          </a:bodyPr>
          <a:lstStyle/>
          <a:p>
            <a:pPr algn="just"/>
            <a:r>
              <a:rPr lang="es-MX" dirty="0">
                <a:solidFill>
                  <a:srgbClr val="424242"/>
                </a:solidFill>
                <a:latin typeface="Arial"/>
                <a:cs typeface="Arial"/>
              </a:rPr>
              <a:t>Varios investigadores tomaron este modelo, derivado principalmente de datos isotópicos de carbono, para predecir tendencias similares en isotopos de </a:t>
            </a:r>
            <a:r>
              <a:rPr lang="es-MX" i="1" dirty="0">
                <a:solidFill>
                  <a:srgbClr val="424242"/>
                </a:solidFill>
                <a:latin typeface="Arial"/>
                <a:cs typeface="Arial"/>
              </a:rPr>
              <a:t>azufre</a:t>
            </a:r>
            <a:r>
              <a:rPr lang="es-MX" dirty="0">
                <a:solidFill>
                  <a:srgbClr val="424242"/>
                </a:solidFill>
                <a:latin typeface="Arial"/>
                <a:cs typeface="Arial"/>
              </a:rPr>
              <a:t> durante el Cámbrico tardío. Cuando se analizaron los minerales de sulfato en caliza, junto con pirita en pizarras, </a:t>
            </a:r>
            <a:r>
              <a:rPr lang="es-MX" dirty="0">
                <a:solidFill>
                  <a:srgbClr val="0DA4D3"/>
                </a:solidFill>
                <a:latin typeface="Arial"/>
                <a:cs typeface="Arial"/>
              </a:rPr>
              <a:t>Gill et al. (2011). </a:t>
            </a:r>
            <a:r>
              <a:rPr lang="es-MX" b="1" i="1" dirty="0">
                <a:solidFill>
                  <a:srgbClr val="0DA4D3"/>
                </a:solidFill>
                <a:latin typeface="Arial"/>
                <a:cs typeface="Arial"/>
              </a:rPr>
              <a:t>Se </a:t>
            </a:r>
            <a:r>
              <a:rPr lang="es-MX" b="1" i="1" dirty="0">
                <a:solidFill>
                  <a:srgbClr val="424242"/>
                </a:solidFill>
                <a:latin typeface="Arial"/>
                <a:cs typeface="Arial"/>
              </a:rPr>
              <a:t>encontraron pruebas definitivas de que el evento SPICE habían causado que los océanos perdieran mucho de su oxígeno y acumularan gases tóxicos de azufre (similar al moderno Mar Negro). </a:t>
            </a:r>
            <a:r>
              <a:rPr lang="es-MX" dirty="0">
                <a:solidFill>
                  <a:srgbClr val="424242"/>
                </a:solidFill>
                <a:latin typeface="Arial"/>
                <a:cs typeface="Arial"/>
              </a:rPr>
              <a:t>Estos datos ayudan a explicar por qué tantas especies de trilobites y otros organismos marinos desaparecieron súbitamente al final de la etapa </a:t>
            </a:r>
            <a:r>
              <a:rPr lang="es-MX" dirty="0" err="1">
                <a:solidFill>
                  <a:srgbClr val="424242"/>
                </a:solidFill>
                <a:latin typeface="Arial"/>
                <a:cs typeface="Arial"/>
              </a:rPr>
              <a:t>Steptoean</a:t>
            </a:r>
            <a:r>
              <a:rPr lang="es-MX" dirty="0">
                <a:solidFill>
                  <a:srgbClr val="424242"/>
                </a:solidFill>
                <a:latin typeface="Arial"/>
                <a:cs typeface="Arial"/>
              </a:rPr>
              <a:t> (es decir, el pico del evento SPICE). La historia del  evento SPICE es por lo tanto consistente, entre disciplinas. Los paleontólogos siempre hipotetizaron de que un cambio abrupto en la química de los océanos se produjo durante la etapa </a:t>
            </a:r>
            <a:r>
              <a:rPr lang="es-MX" dirty="0" err="1">
                <a:solidFill>
                  <a:srgbClr val="424242"/>
                </a:solidFill>
                <a:latin typeface="Arial"/>
                <a:cs typeface="Arial"/>
              </a:rPr>
              <a:t>Steptoean</a:t>
            </a:r>
            <a:r>
              <a:rPr lang="es-MX" dirty="0">
                <a:solidFill>
                  <a:srgbClr val="424242"/>
                </a:solidFill>
                <a:latin typeface="Arial"/>
                <a:cs typeface="Arial"/>
              </a:rPr>
              <a:t>, había  llevando a la extinción, generalizada y los </a:t>
            </a:r>
            <a:r>
              <a:rPr lang="es-MX" dirty="0" err="1">
                <a:solidFill>
                  <a:srgbClr val="424242"/>
                </a:solidFill>
                <a:latin typeface="Arial"/>
                <a:cs typeface="Arial"/>
              </a:rPr>
              <a:t>chemostratigraphers</a:t>
            </a:r>
            <a:r>
              <a:rPr lang="es-MX" dirty="0">
                <a:solidFill>
                  <a:srgbClr val="424242"/>
                </a:solidFill>
                <a:latin typeface="Arial"/>
                <a:cs typeface="Arial"/>
              </a:rPr>
              <a:t> proporcionaron la evidencia definitiva para corroborar esa hipótesis</a:t>
            </a:r>
            <a:endParaRPr lang="es-MX" dirty="0"/>
          </a:p>
        </p:txBody>
      </p:sp>
      <p:pic>
        <p:nvPicPr>
          <p:cNvPr id="6" name="Imagen 5"/>
          <p:cNvPicPr>
            <a:picLocks noChangeAspect="1"/>
          </p:cNvPicPr>
          <p:nvPr/>
        </p:nvPicPr>
        <p:blipFill>
          <a:blip r:embed="rId2"/>
          <a:stretch>
            <a:fillRect/>
          </a:stretch>
        </p:blipFill>
        <p:spPr>
          <a:xfrm>
            <a:off x="1539239" y="103344"/>
            <a:ext cx="7791192" cy="3642815"/>
          </a:xfrm>
          <a:prstGeom prst="rect">
            <a:avLst/>
          </a:prstGeom>
        </p:spPr>
      </p:pic>
    </p:spTree>
    <p:extLst>
      <p:ext uri="{BB962C8B-B14F-4D97-AF65-F5344CB8AC3E}">
        <p14:creationId xmlns:p14="http://schemas.microsoft.com/office/powerpoint/2010/main" val="3112952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4371" y="4187073"/>
            <a:ext cx="11623258" cy="2067425"/>
          </a:xfrm>
          <a:prstGeom prst="rect">
            <a:avLst/>
          </a:prstGeom>
        </p:spPr>
        <p:txBody>
          <a:bodyPr wrap="square">
            <a:spAutoFit/>
          </a:bodyPr>
          <a:lstStyle/>
          <a:p>
            <a:pPr marR="5080" algn="just">
              <a:lnSpc>
                <a:spcPct val="145800"/>
              </a:lnSpc>
            </a:pPr>
            <a:r>
              <a:rPr lang="es-MX" dirty="0">
                <a:solidFill>
                  <a:srgbClr val="424242"/>
                </a:solidFill>
                <a:latin typeface="Times New Roman" panose="02020603050405020304" pitchFamily="18" charset="0"/>
                <a:cs typeface="Times New Roman" panose="02020603050405020304" pitchFamily="18" charset="0"/>
              </a:rPr>
              <a:t>¿Cómo termino el  evento SPICE?  Al quitar grandes cantidades de pirita y carbono orgánico en los océanos: realmente le agrega oxígeno a la atmósfera (ver </a:t>
            </a:r>
            <a:r>
              <a:rPr lang="es-MX" dirty="0" err="1">
                <a:solidFill>
                  <a:srgbClr val="0DA4D3"/>
                </a:solidFill>
                <a:latin typeface="Times New Roman" panose="02020603050405020304" pitchFamily="18" charset="0"/>
                <a:cs typeface="Times New Roman" panose="02020603050405020304" pitchFamily="18" charset="0"/>
                <a:hlinkClick r:id="rId2"/>
              </a:rPr>
              <a:t>Saltzman</a:t>
            </a:r>
            <a:r>
              <a:rPr lang="es-MX" dirty="0">
                <a:solidFill>
                  <a:srgbClr val="0DA4D3"/>
                </a:solidFill>
                <a:latin typeface="Times New Roman" panose="02020603050405020304" pitchFamily="18" charset="0"/>
                <a:cs typeface="Times New Roman" panose="02020603050405020304" pitchFamily="18" charset="0"/>
                <a:hlinkClick r:id="rId2"/>
              </a:rPr>
              <a:t> et al. 2011</a:t>
            </a:r>
            <a:r>
              <a:rPr lang="es-MX" dirty="0">
                <a:solidFill>
                  <a:srgbClr val="424242"/>
                </a:solidFill>
                <a:latin typeface="Times New Roman" panose="02020603050405020304" pitchFamily="18" charset="0"/>
                <a:cs typeface="Times New Roman" panose="02020603050405020304" pitchFamily="18" charset="0"/>
              </a:rPr>
              <a:t>). En última instancia, ese aumento en el oxígeno atmosférico proporciona el interruptor para detener, o retroalimentación negativa, </a:t>
            </a:r>
            <a:r>
              <a:rPr lang="es-MX" i="1" dirty="0">
                <a:solidFill>
                  <a:srgbClr val="FF0000"/>
                </a:solidFill>
                <a:latin typeface="Times New Roman" panose="02020603050405020304" pitchFamily="18" charset="0"/>
                <a:cs typeface="Times New Roman" panose="02020603050405020304" pitchFamily="18" charset="0"/>
              </a:rPr>
              <a:t>necesarias para revertir la creciente anoxia de los océanos</a:t>
            </a:r>
            <a:r>
              <a:rPr lang="es-MX" dirty="0">
                <a:solidFill>
                  <a:srgbClr val="424242"/>
                </a:solidFill>
                <a:latin typeface="Times New Roman" panose="02020603050405020304" pitchFamily="18" charset="0"/>
                <a:cs typeface="Times New Roman" panose="02020603050405020304" pitchFamily="18" charset="0"/>
              </a:rPr>
              <a:t>. Coincidentemente, este "pulso de oxígeno" fue seguido por una diversificación de la fauna marina a comienzos del periodo Ordovícico. Los dos están relacionados? Es posible que nunca se sepa, pero el escenario es más que plausible.</a:t>
            </a:r>
          </a:p>
        </p:txBody>
      </p:sp>
      <p:pic>
        <p:nvPicPr>
          <p:cNvPr id="5" name="Imagen 4"/>
          <p:cNvPicPr>
            <a:picLocks noChangeAspect="1"/>
          </p:cNvPicPr>
          <p:nvPr/>
        </p:nvPicPr>
        <p:blipFill>
          <a:blip r:embed="rId3"/>
          <a:stretch>
            <a:fillRect/>
          </a:stretch>
        </p:blipFill>
        <p:spPr>
          <a:xfrm>
            <a:off x="1708999" y="264188"/>
            <a:ext cx="7797460" cy="3645724"/>
          </a:xfrm>
          <a:prstGeom prst="rect">
            <a:avLst/>
          </a:prstGeom>
        </p:spPr>
      </p:pic>
    </p:spTree>
    <p:extLst>
      <p:ext uri="{BB962C8B-B14F-4D97-AF65-F5344CB8AC3E}">
        <p14:creationId xmlns:p14="http://schemas.microsoft.com/office/powerpoint/2010/main" val="3974521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2369" y="4616393"/>
            <a:ext cx="11734831" cy="1683923"/>
          </a:xfrm>
          <a:prstGeom prst="rect">
            <a:avLst/>
          </a:prstGeom>
        </p:spPr>
        <p:txBody>
          <a:bodyPr wrap="square">
            <a:spAutoFit/>
          </a:bodyPr>
          <a:lstStyle/>
          <a:p>
            <a:pPr marR="36830" algn="just">
              <a:lnSpc>
                <a:spcPct val="147600"/>
              </a:lnSpc>
              <a:spcBef>
                <a:spcPts val="520"/>
              </a:spcBef>
            </a:pPr>
            <a:r>
              <a:rPr lang="es-MX" dirty="0">
                <a:solidFill>
                  <a:srgbClr val="424242"/>
                </a:solidFill>
                <a:latin typeface="Times New Roman" panose="02020603050405020304" pitchFamily="18" charset="0"/>
                <a:cs typeface="Times New Roman" panose="02020603050405020304" pitchFamily="18" charset="0"/>
              </a:rPr>
              <a:t>El evento SPICE proporciona un excelente ejemplo de cómo la estratigrafía de eventos puede ser utilizada para confirmar correlaciones bioestratigraficas. Durante el Paleozoico (542-251 millones de años), trilobites y braquiópodos </a:t>
            </a:r>
            <a:r>
              <a:rPr lang="es-MX" dirty="0">
                <a:latin typeface="Times New Roman" panose="02020603050405020304" pitchFamily="18" charset="0"/>
                <a:cs typeface="Times New Roman" panose="02020603050405020304" pitchFamily="18" charset="0"/>
              </a:rPr>
              <a:t>están  </a:t>
            </a:r>
            <a:r>
              <a:rPr lang="es-MX" dirty="0">
                <a:solidFill>
                  <a:srgbClr val="424242"/>
                </a:solidFill>
                <a:latin typeface="Times New Roman" panose="02020603050405020304" pitchFamily="18" charset="0"/>
                <a:cs typeface="Times New Roman" panose="02020603050405020304" pitchFamily="18" charset="0"/>
              </a:rPr>
              <a:t>entre los fósiles mas utilizados, ya que existen muchas especies que se distinguen fácilmente de uno a otro, y</a:t>
            </a:r>
            <a:r>
              <a:rPr lang="es-MX" dirty="0">
                <a:latin typeface="Times New Roman" panose="02020603050405020304" pitchFamily="18" charset="0"/>
                <a:cs typeface="Times New Roman" panose="02020603050405020304" pitchFamily="18" charset="0"/>
              </a:rPr>
              <a:t> </a:t>
            </a:r>
            <a:r>
              <a:rPr lang="es-MX" dirty="0">
                <a:solidFill>
                  <a:srgbClr val="424242"/>
                </a:solidFill>
                <a:latin typeface="Times New Roman" panose="02020603050405020304" pitchFamily="18" charset="0"/>
                <a:cs typeface="Times New Roman" panose="02020603050405020304" pitchFamily="18" charset="0"/>
              </a:rPr>
              <a:t>las especies individuales se limitan a intervalos relativamente cortos de tiempo geológico. </a:t>
            </a:r>
            <a:endParaRPr lang="es-MX" dirty="0">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a:blip r:embed="rId2"/>
          <a:stretch>
            <a:fillRect/>
          </a:stretch>
        </p:blipFill>
        <p:spPr>
          <a:xfrm>
            <a:off x="1196934" y="218468"/>
            <a:ext cx="8861465" cy="4143202"/>
          </a:xfrm>
          <a:prstGeom prst="rect">
            <a:avLst/>
          </a:prstGeom>
        </p:spPr>
      </p:pic>
    </p:spTree>
    <p:extLst>
      <p:ext uri="{BB962C8B-B14F-4D97-AF65-F5344CB8AC3E}">
        <p14:creationId xmlns:p14="http://schemas.microsoft.com/office/powerpoint/2010/main" val="2084643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830787" y="377619"/>
            <a:ext cx="8245368" cy="6002629"/>
          </a:xfrm>
          <a:prstGeom prst="rect">
            <a:avLst/>
          </a:prstGeom>
        </p:spPr>
      </p:pic>
    </p:spTree>
    <p:extLst>
      <p:ext uri="{BB962C8B-B14F-4D97-AF65-F5344CB8AC3E}">
        <p14:creationId xmlns:p14="http://schemas.microsoft.com/office/powerpoint/2010/main" val="1271264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p:cNvSpPr/>
          <p:nvPr/>
        </p:nvSpPr>
        <p:spPr>
          <a:xfrm>
            <a:off x="262938" y="292964"/>
            <a:ext cx="3030675" cy="6196370"/>
          </a:xfrm>
          <a:prstGeom prst="rect">
            <a:avLst/>
          </a:prstGeom>
          <a:blipFill>
            <a:blip r:embed="rId2" cstate="print"/>
            <a:stretch>
              <a:fillRect/>
            </a:stretch>
          </a:blipFill>
        </p:spPr>
        <p:txBody>
          <a:bodyPr wrap="square" lIns="0" tIns="0" rIns="0" bIns="0" rtlCol="0"/>
          <a:lstStyle/>
          <a:p>
            <a:endParaRPr/>
          </a:p>
        </p:txBody>
      </p:sp>
      <p:sp>
        <p:nvSpPr>
          <p:cNvPr id="5" name="object 3"/>
          <p:cNvSpPr/>
          <p:nvPr/>
        </p:nvSpPr>
        <p:spPr>
          <a:xfrm>
            <a:off x="3485777" y="97357"/>
            <a:ext cx="8552343" cy="428821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25592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p:cNvSpPr/>
          <p:nvPr/>
        </p:nvSpPr>
        <p:spPr>
          <a:xfrm>
            <a:off x="242379" y="534935"/>
            <a:ext cx="5341675" cy="3992677"/>
          </a:xfrm>
          <a:prstGeom prst="rect">
            <a:avLst/>
          </a:prstGeom>
          <a:blipFill>
            <a:blip r:embed="rId2" cstate="print"/>
            <a:stretch>
              <a:fillRect/>
            </a:stretch>
          </a:blipFill>
        </p:spPr>
        <p:txBody>
          <a:bodyPr wrap="square" lIns="0" tIns="0" rIns="0" bIns="0" rtlCol="0"/>
          <a:lstStyle/>
          <a:p>
            <a:endParaRPr/>
          </a:p>
        </p:txBody>
      </p:sp>
      <p:sp>
        <p:nvSpPr>
          <p:cNvPr id="5" name="object 4"/>
          <p:cNvSpPr/>
          <p:nvPr/>
        </p:nvSpPr>
        <p:spPr>
          <a:xfrm>
            <a:off x="6139649" y="1660802"/>
            <a:ext cx="4069671" cy="491755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39455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226636" y="47928"/>
            <a:ext cx="8593764" cy="6750389"/>
          </a:xfrm>
          <a:prstGeom prst="rect">
            <a:avLst/>
          </a:prstGeom>
        </p:spPr>
      </p:pic>
      <p:cxnSp>
        <p:nvCxnSpPr>
          <p:cNvPr id="9" name="Conector recto de flecha 8"/>
          <p:cNvCxnSpPr/>
          <p:nvPr/>
        </p:nvCxnSpPr>
        <p:spPr>
          <a:xfrm flipV="1">
            <a:off x="5357259" y="782592"/>
            <a:ext cx="10632" cy="50823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17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lum bright="-20000" contrast="40000"/>
          </a:blip>
          <a:stretch>
            <a:fillRect/>
          </a:stretch>
        </p:blipFill>
        <p:spPr>
          <a:xfrm>
            <a:off x="2734929" y="192504"/>
            <a:ext cx="6139913" cy="6507079"/>
          </a:xfrm>
          <a:prstGeom prst="rect">
            <a:avLst/>
          </a:prstGeom>
        </p:spPr>
      </p:pic>
    </p:spTree>
    <p:extLst>
      <p:ext uri="{BB962C8B-B14F-4D97-AF65-F5344CB8AC3E}">
        <p14:creationId xmlns:p14="http://schemas.microsoft.com/office/powerpoint/2010/main" val="3236981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rotWithShape="1">
          <a:blip r:embed="rId2">
            <a:lum bright="-20000" contrast="40000"/>
          </a:blip>
          <a:srcRect l="774" t="4081" r="1127" b="7404"/>
          <a:stretch/>
        </p:blipFill>
        <p:spPr>
          <a:xfrm>
            <a:off x="0" y="1828800"/>
            <a:ext cx="12192000" cy="3248729"/>
          </a:xfrm>
          <a:prstGeom prst="rect">
            <a:avLst/>
          </a:prstGeom>
        </p:spPr>
      </p:pic>
    </p:spTree>
    <p:extLst>
      <p:ext uri="{BB962C8B-B14F-4D97-AF65-F5344CB8AC3E}">
        <p14:creationId xmlns:p14="http://schemas.microsoft.com/office/powerpoint/2010/main" val="20202903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TotalTime>
  <Words>2888</Words>
  <Application>Microsoft Office PowerPoint</Application>
  <PresentationFormat>Panorámica</PresentationFormat>
  <Paragraphs>110</Paragraphs>
  <Slides>43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43</vt:i4>
      </vt:variant>
    </vt:vector>
  </HeadingPairs>
  <TitlesOfParts>
    <vt:vector size="48"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Variaciones del cociente o firma isotópica 87Sr/86Sr en los últimos 200 millones de años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INOCENTE GUADALUPE ESPINOZA MALDONADO</dc:creator>
  <cp:lastModifiedBy>INOCENTE GUADALUPE ESPINOZA MALDONADO</cp:lastModifiedBy>
  <cp:revision>17</cp:revision>
  <dcterms:created xsi:type="dcterms:W3CDTF">2023-06-27T14:15:50Z</dcterms:created>
  <dcterms:modified xsi:type="dcterms:W3CDTF">2024-02-28T00:52:53Z</dcterms:modified>
</cp:coreProperties>
</file>